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comments/comment1.xml" ContentType="application/vnd.openxmlformats-officedocument.presentationml.comments+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 id="2147483688" r:id="rId4"/>
    <p:sldMasterId id="2147483701" r:id="rId5"/>
    <p:sldMasterId id="2147483713" r:id="rId6"/>
    <p:sldMasterId id="2147483725" r:id="rId7"/>
    <p:sldMasterId id="2147483737" r:id="rId8"/>
  </p:sldMasterIdLst>
  <p:notesMasterIdLst>
    <p:notesMasterId r:id="rId57"/>
  </p:notesMasterIdLst>
  <p:sldIdLst>
    <p:sldId id="270" r:id="rId9"/>
    <p:sldId id="271"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1" r:id="rId26"/>
    <p:sldId id="351"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341" r:id="rId45"/>
    <p:sldId id="343" r:id="rId46"/>
    <p:sldId id="344" r:id="rId47"/>
    <p:sldId id="345" r:id="rId48"/>
    <p:sldId id="346" r:id="rId49"/>
    <p:sldId id="348" r:id="rId50"/>
    <p:sldId id="349" r:id="rId51"/>
    <p:sldId id="350" r:id="rId52"/>
    <p:sldId id="352" r:id="rId53"/>
    <p:sldId id="353" r:id="rId54"/>
    <p:sldId id="354" r:id="rId55"/>
    <p:sldId id="303" r:id="rId5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Knight" initials="MK" lastIdx="1" clrIdx="0"/>
  <p:cmAuthor id="2" name="Uživatel" initials="U" lastIdx="1" clrIdx="1">
    <p:extLst>
      <p:ext uri="{19B8F6BF-5375-455C-9EA6-DF929625EA0E}">
        <p15:presenceInfo xmlns:p15="http://schemas.microsoft.com/office/powerpoint/2012/main" userId="Uživat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0" d="100"/>
          <a:sy n="50" d="100"/>
        </p:scale>
        <p:origin x="4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23T10:30:40.129" idx="1">
    <p:pos x="6276" y="1361"/>
    <p:text>Podle mě je tato aplikace velice dobře postavená, hodně lidí nemusí zcela využít její skutečný potenciál. Především oceňuji mnoho funkcí využitelných pro širokou populaci, ale rovněž i pro některé skupiny s určitým onemocněním.
Dalším kladem je i fakt, že aplikace není založená právě na gamifikaci což může sice snižovat její atraktivitu, ale pro sledování dlouhodobějších cílů mi absence tohoto prvku přijde vhodnější. Zároveň (alespoň) na mě působí relativně nenásilným dojmem - ve smyslu splnění/nesplnění cílů, různých návrhů apod.
Absence “odměn” a zmíněná “nenásilnost” může podle mě i v člověku více stimulovat (již existující) vnitřní motivaci. Aplikace, které jsou založené především na získávání nějakých “bodů, perků apod” jsou v mých očích sice OK z pohledu atraktivity a krátkodobých cílů, v případě cílů dlouhodobějších si myslím, že tato cesta není vhodná. 
Pokud by člověka “krmila” pouze vnější motivace, tak v případě nesplnění nějakého cíle, by byla narušena určitá konzistence získávání odměn a v případě nesplnění nějakého cíle by naopak mohlo dané prostředí aplikace působit demotivačně (přerušení několikadenní šňůry úspěchů atd), což v kombinaci s vnější motivací může být velice labilní kombinace.
Podle mě tato aplikace může pomoci prakticky všem, kteří usilují o nějakou výraznější změnu ve svém životním stylu, jelikož s její pomocí lze dlouhodobě monitorovat prakticky veškerou denním aktivitu - viz spektrum funkcí. Pokud uživatel zároveň používá například SmartWatch, nemusí se prakticky starat vůbec o nic (krom zadávání manuálních dat - př. váha atd.), data jsou automaticky zapisována do propojené aplikace, a uživatel si je může kdykoli zobrazit, vyhodnotit…
</p:text>
    <p:extLst mod="1">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63C9D-774B-4C3F-9584-486B39191BC4}" type="datetimeFigureOut">
              <a:rPr lang="cs-CZ" smtClean="0"/>
              <a:t>21.5.2020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C7AED-0280-4739-B10E-A069FE299709}" type="slidenum">
              <a:rPr lang="cs-CZ" smtClean="0"/>
              <a:t>‹#›</a:t>
            </a:fld>
            <a:endParaRPr lang="cs-CZ"/>
          </a:p>
        </p:txBody>
      </p:sp>
    </p:spTree>
    <p:extLst>
      <p:ext uri="{BB962C8B-B14F-4D97-AF65-F5344CB8AC3E}">
        <p14:creationId xmlns:p14="http://schemas.microsoft.com/office/powerpoint/2010/main" val="359759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1DC5F08-CF67-45AD-90B9-F1656B0BF4D4}" type="slidenum">
              <a:rPr lang="cs-CZ" smtClean="0"/>
              <a:t>12</a:t>
            </a:fld>
            <a:endParaRPr lang="cs-CZ"/>
          </a:p>
        </p:txBody>
      </p:sp>
    </p:spTree>
    <p:extLst>
      <p:ext uri="{BB962C8B-B14F-4D97-AF65-F5344CB8AC3E}">
        <p14:creationId xmlns:p14="http://schemas.microsoft.com/office/powerpoint/2010/main" val="68446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310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1af275450ff50a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1af275450ff50a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87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3bef58b600d9094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3bef58b600d909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09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3bef58b600d909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3bef58b600d909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97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fddb7e5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fddb7e5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440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u="sng" dirty="0"/>
              <a:t>možnosti využití u klientů: </a:t>
            </a:r>
            <a:r>
              <a:rPr lang="cs-CZ" sz="1200" dirty="0"/>
              <a:t>nejen u sportovců pro tréninkovou </a:t>
            </a:r>
            <a:r>
              <a:rPr lang="cs-CZ" sz="1200" dirty="0" err="1"/>
              <a:t>evidenci+analýzu</a:t>
            </a:r>
            <a:r>
              <a:rPr lang="cs-CZ" sz="1200" dirty="0"/>
              <a:t>, ale také u lidí, kteří se chtějí „začít více hýbat“, jsou sportovně orientovaní a baví je analyzovat data, vidět zlepšení atd, může např. sloužit i jako motivátor – „mám ty hodinky, tak si půjdu zaběhat a pak se kouknu v aplikaci na data“ (a následně mohu třeba zlepšení – screenshot s daty z aplikace – sdílet s přáteli na sociálních sítích např. – i to může lidi motivovat, „že se ukáží“)</a:t>
            </a:r>
          </a:p>
          <a:p>
            <a:r>
              <a:rPr lang="cs-CZ" sz="1200" u="sng" dirty="0"/>
              <a:t>pozitivní aspekty: </a:t>
            </a:r>
            <a:r>
              <a:rPr lang="cs-CZ" sz="1200" dirty="0"/>
              <a:t>možnost získat velké množství dat, analýza pokroku, motivace (+např. hodinky ukazují kolik „čeho“ nám chybí pro dosažení denního cíle –– např. 58min jogging, 2h 13min chůze)</a:t>
            </a:r>
          </a:p>
          <a:p>
            <a:r>
              <a:rPr lang="cs-CZ" sz="1200" u="sng" dirty="0"/>
              <a:t>negativní aspekty: </a:t>
            </a:r>
            <a:r>
              <a:rPr lang="cs-CZ" sz="1200" dirty="0"/>
              <a:t>nutnost vlastnit zařízení zn. </a:t>
            </a:r>
            <a:r>
              <a:rPr lang="cs-CZ" sz="1200" dirty="0" err="1"/>
              <a:t>polar</a:t>
            </a:r>
            <a:r>
              <a:rPr lang="cs-CZ" sz="1200" dirty="0"/>
              <a:t>, které následně propojíme s aplikací; velké množství dat může zahltit, nesplnění denního cíle může způsobit pocit „že jsme něco nezvládli“ (přitom jsme třeba včera mohli uběhnout maraton a dnes opravdu potřebujeme odpočívat, nebo máme jinak náročný den)</a:t>
            </a:r>
            <a:br>
              <a:rPr lang="cs-CZ" sz="1200" dirty="0"/>
            </a:br>
            <a:endParaRPr lang="cs-CZ" sz="1200" dirty="0"/>
          </a:p>
          <a:p>
            <a:endParaRPr lang="cs-CZ" dirty="0"/>
          </a:p>
        </p:txBody>
      </p:sp>
      <p:sp>
        <p:nvSpPr>
          <p:cNvPr id="4" name="Zástupný symbol pro číslo snímku 3"/>
          <p:cNvSpPr>
            <a:spLocks noGrp="1"/>
          </p:cNvSpPr>
          <p:nvPr>
            <p:ph type="sldNum" sz="quarter" idx="5"/>
          </p:nvPr>
        </p:nvSpPr>
        <p:spPr/>
        <p:txBody>
          <a:bodyPr/>
          <a:lstStyle/>
          <a:p>
            <a:fld id="{EEC7C5D6-418E-4F2A-8817-27BCA90CB925}" type="slidenum">
              <a:rPr lang="cs-CZ" smtClean="0"/>
              <a:t>27</a:t>
            </a:fld>
            <a:endParaRPr lang="cs-CZ"/>
          </a:p>
        </p:txBody>
      </p:sp>
    </p:spTree>
    <p:extLst>
      <p:ext uri="{BB962C8B-B14F-4D97-AF65-F5344CB8AC3E}">
        <p14:creationId xmlns:p14="http://schemas.microsoft.com/office/powerpoint/2010/main" val="3449057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920FA63D-FE1A-45DB-9B41-D74ADC2DEB8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 xmlns:a16="http://schemas.microsoft.com/office/drawing/2014/main" id="{11525B3E-438F-453E-B129-CD7722E920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 xmlns:a16="http://schemas.microsoft.com/office/drawing/2014/main" id="{BD71B06E-A7B8-4F07-9FFF-335933F5700B}"/>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5" name="Zástupný symbol pro zápatí 4">
            <a:extLst>
              <a:ext uri="{FF2B5EF4-FFF2-40B4-BE49-F238E27FC236}">
                <a16:creationId xmlns="" xmlns:a16="http://schemas.microsoft.com/office/drawing/2014/main" id="{50095702-2556-4857-9A8D-1C5C3E32FB5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 xmlns:a16="http://schemas.microsoft.com/office/drawing/2014/main" id="{ACA46C8C-B6E1-48AB-A3D7-925E5921E854}"/>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399302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BE733661-18F3-42E2-9544-2515B78AD943}"/>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 xmlns:a16="http://schemas.microsoft.com/office/drawing/2014/main" id="{C1D1A0EE-6CAC-4468-9A8B-E1666ACEA3F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70D13353-B79A-431D-A419-0B4CE3D2669D}"/>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5" name="Zástupný symbol pro zápatí 4">
            <a:extLst>
              <a:ext uri="{FF2B5EF4-FFF2-40B4-BE49-F238E27FC236}">
                <a16:creationId xmlns="" xmlns:a16="http://schemas.microsoft.com/office/drawing/2014/main" id="{DF3AF50E-6B45-4337-BED7-2FFB22DF94A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 xmlns:a16="http://schemas.microsoft.com/office/drawing/2014/main" id="{BA67E8D1-5CE7-43A7-9C85-DDD4310C941D}"/>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12997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 xmlns:a16="http://schemas.microsoft.com/office/drawing/2014/main" id="{5B15CACD-F19A-41E8-86DB-BF632543597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 xmlns:a16="http://schemas.microsoft.com/office/drawing/2014/main" id="{5822FE42-D32C-4F28-A3CB-2C5C4155567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3C2B330F-DD57-46CE-A4C8-397878D5CCB3}"/>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5" name="Zástupný symbol pro zápatí 4">
            <a:extLst>
              <a:ext uri="{FF2B5EF4-FFF2-40B4-BE49-F238E27FC236}">
                <a16:creationId xmlns="" xmlns:a16="http://schemas.microsoft.com/office/drawing/2014/main" id="{60E79438-9598-4874-8494-33EF0D287A0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 xmlns:a16="http://schemas.microsoft.com/office/drawing/2014/main" id="{5F69D22B-0211-4A2E-B5A8-8D33BA44FEBB}"/>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18442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cs" smtClean="0"/>
              <a:pPr/>
              <a:t>‹#›</a:t>
            </a:fld>
            <a:endParaRPr lang="cs"/>
          </a:p>
        </p:txBody>
      </p:sp>
    </p:spTree>
    <p:extLst>
      <p:ext uri="{BB962C8B-B14F-4D97-AF65-F5344CB8AC3E}">
        <p14:creationId xmlns:p14="http://schemas.microsoft.com/office/powerpoint/2010/main" val="129308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grafie - na šířku">
    <p:spTree>
      <p:nvGrpSpPr>
        <p:cNvPr id="1" name=""/>
        <p:cNvGrpSpPr/>
        <p:nvPr/>
      </p:nvGrpSpPr>
      <p:grpSpPr>
        <a:xfrm>
          <a:off x="0" y="0"/>
          <a:ext cx="0" cy="0"/>
          <a:chOff x="0" y="0"/>
          <a:chExt cx="0" cy="0"/>
        </a:xfrm>
      </p:grpSpPr>
      <p:sp>
        <p:nvSpPr>
          <p:cNvPr id="20" name="Obrázek"/>
          <p:cNvSpPr>
            <a:spLocks noGrp="1"/>
          </p:cNvSpPr>
          <p:nvPr>
            <p:ph type="pic" idx="13"/>
          </p:nvPr>
        </p:nvSpPr>
        <p:spPr>
          <a:xfrm>
            <a:off x="2140386" y="-844215"/>
            <a:ext cx="7914931" cy="5924551"/>
          </a:xfrm>
          <a:prstGeom prst="rect">
            <a:avLst/>
          </a:prstGeom>
        </p:spPr>
        <p:txBody>
          <a:bodyPr lIns="91439" tIns="45719" rIns="91439" bIns="45719" anchor="t">
            <a:noAutofit/>
          </a:bodyPr>
          <a:lstStyle/>
          <a:p>
            <a:endParaRPr/>
          </a:p>
        </p:txBody>
      </p:sp>
      <p:sp>
        <p:nvSpPr>
          <p:cNvPr id="21" name="Text názvu"/>
          <p:cNvSpPr txBox="1">
            <a:spLocks noGrp="1"/>
          </p:cNvSpPr>
          <p:nvPr>
            <p:ph type="title"/>
          </p:nvPr>
        </p:nvSpPr>
        <p:spPr>
          <a:xfrm>
            <a:off x="1193800" y="4864100"/>
            <a:ext cx="9810750" cy="901700"/>
          </a:xfrm>
          <a:prstGeom prst="rect">
            <a:avLst/>
          </a:prstGeom>
        </p:spPr>
        <p:txBody>
          <a:bodyPr/>
          <a:lstStyle/>
          <a:p>
            <a:r>
              <a:t>Text názvu</a:t>
            </a:r>
          </a:p>
        </p:txBody>
      </p:sp>
      <p:sp>
        <p:nvSpPr>
          <p:cNvPr id="22" name="Text úrovně 1…"/>
          <p:cNvSpPr txBox="1">
            <a:spLocks noGrp="1"/>
          </p:cNvSpPr>
          <p:nvPr>
            <p:ph type="body" sz="quarter" idx="1"/>
          </p:nvPr>
        </p:nvSpPr>
        <p:spPr>
          <a:xfrm>
            <a:off x="1193800" y="5759450"/>
            <a:ext cx="9810750" cy="8001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SzTx/>
              <a:buNone/>
              <a:defRPr sz="2600"/>
            </a:lvl3pPr>
            <a:lvl4pPr marL="0" indent="0" algn="ctr">
              <a:lnSpc>
                <a:spcPct val="100000"/>
              </a:lnSpc>
              <a:spcBef>
                <a:spcPts val="0"/>
              </a:spcBef>
              <a:buSzTx/>
              <a:buNone/>
              <a:defRPr sz="2600"/>
            </a:lvl4pPr>
            <a:lvl5pPr marL="0" indent="0" algn="ctr">
              <a:lnSpc>
                <a:spcPct val="100000"/>
              </a:lnSpc>
              <a:spcBef>
                <a:spcPts val="0"/>
              </a:spcBef>
              <a:buSzTx/>
              <a:buNone/>
              <a:defRPr sz="2600"/>
            </a:lvl5pPr>
          </a:lstStyle>
          <a:p>
            <a:r>
              <a:t>Text úrovně 1</a:t>
            </a:r>
          </a:p>
          <a:p>
            <a:pPr lvl="1"/>
            <a:r>
              <a:t>Text úrovně 2</a:t>
            </a:r>
          </a:p>
          <a:p>
            <a:pPr lvl="2"/>
            <a:r>
              <a:t>Text úrovně 3</a:t>
            </a:r>
          </a:p>
          <a:p>
            <a:pPr lvl="3"/>
            <a:r>
              <a:t>Text úrovně 4</a:t>
            </a:r>
          </a:p>
          <a:p>
            <a:pPr lvl="4"/>
            <a:r>
              <a:t>Text úrovně 5</a:t>
            </a:r>
          </a:p>
        </p:txBody>
      </p:sp>
      <p:sp>
        <p:nvSpPr>
          <p:cNvPr id="2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274761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Název a podtitul">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336550" y="1435100"/>
            <a:ext cx="11525250" cy="2279650"/>
          </a:xfrm>
          <a:prstGeom prst="rect">
            <a:avLst/>
          </a:prstGeom>
        </p:spPr>
        <p:txBody>
          <a:bodyPr anchor="b"/>
          <a:lstStyle/>
          <a:p>
            <a:r>
              <a:t>Text názvu</a:t>
            </a:r>
          </a:p>
        </p:txBody>
      </p:sp>
      <p:sp>
        <p:nvSpPr>
          <p:cNvPr id="12" name="Text úrovně 1…"/>
          <p:cNvSpPr txBox="1">
            <a:spLocks noGrp="1"/>
          </p:cNvSpPr>
          <p:nvPr>
            <p:ph type="body" sz="quarter" idx="1"/>
          </p:nvPr>
        </p:nvSpPr>
        <p:spPr>
          <a:xfrm>
            <a:off x="336550" y="3708400"/>
            <a:ext cx="11525250" cy="90805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SzTx/>
              <a:buNone/>
              <a:defRPr sz="2600"/>
            </a:lvl3pPr>
            <a:lvl4pPr marL="0" indent="0" algn="ctr">
              <a:lnSpc>
                <a:spcPct val="100000"/>
              </a:lnSpc>
              <a:spcBef>
                <a:spcPts val="0"/>
              </a:spcBef>
              <a:buSzTx/>
              <a:buNone/>
              <a:defRPr sz="2600"/>
            </a:lvl4pPr>
            <a:lvl5pPr marL="0" indent="0" algn="ctr">
              <a:lnSpc>
                <a:spcPct val="100000"/>
              </a:lnSpc>
              <a:spcBef>
                <a:spcPts val="0"/>
              </a:spcBef>
              <a:buSzTx/>
              <a:buNone/>
              <a:defRPr sz="2600"/>
            </a:lvl5pPr>
          </a:lstStyle>
          <a:p>
            <a:r>
              <a:t>Text úrovně 1</a:t>
            </a:r>
          </a:p>
          <a:p>
            <a:pPr lvl="1"/>
            <a:r>
              <a:t>Text úrovně 2</a:t>
            </a:r>
          </a:p>
          <a:p>
            <a:pPr lvl="2"/>
            <a:r>
              <a:t>Text úrovně 3</a:t>
            </a:r>
          </a:p>
          <a:p>
            <a:pPr lvl="3"/>
            <a:r>
              <a:t>Text úrovně 4</a:t>
            </a:r>
          </a:p>
          <a:p>
            <a:pPr lvl="4"/>
            <a:r>
              <a:t>Text úrovně 5</a:t>
            </a:r>
          </a:p>
        </p:txBody>
      </p:sp>
      <p:sp>
        <p:nvSpPr>
          <p:cNvPr id="13"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426795357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otografie - na šířku">
    <p:spTree>
      <p:nvGrpSpPr>
        <p:cNvPr id="1" name=""/>
        <p:cNvGrpSpPr/>
        <p:nvPr/>
      </p:nvGrpSpPr>
      <p:grpSpPr>
        <a:xfrm>
          <a:off x="0" y="0"/>
          <a:ext cx="0" cy="0"/>
          <a:chOff x="0" y="0"/>
          <a:chExt cx="0" cy="0"/>
        </a:xfrm>
      </p:grpSpPr>
      <p:sp>
        <p:nvSpPr>
          <p:cNvPr id="20" name="Obrázek"/>
          <p:cNvSpPr>
            <a:spLocks noGrp="1"/>
          </p:cNvSpPr>
          <p:nvPr>
            <p:ph type="pic" idx="13"/>
          </p:nvPr>
        </p:nvSpPr>
        <p:spPr>
          <a:xfrm>
            <a:off x="2140386" y="-844215"/>
            <a:ext cx="7914931" cy="5924551"/>
          </a:xfrm>
          <a:prstGeom prst="rect">
            <a:avLst/>
          </a:prstGeom>
        </p:spPr>
        <p:txBody>
          <a:bodyPr lIns="91439" tIns="45719" rIns="91439" bIns="45719" anchor="t">
            <a:noAutofit/>
          </a:bodyPr>
          <a:lstStyle/>
          <a:p>
            <a:endParaRPr/>
          </a:p>
        </p:txBody>
      </p:sp>
      <p:sp>
        <p:nvSpPr>
          <p:cNvPr id="21" name="Text názvu"/>
          <p:cNvSpPr txBox="1">
            <a:spLocks noGrp="1"/>
          </p:cNvSpPr>
          <p:nvPr>
            <p:ph type="title"/>
          </p:nvPr>
        </p:nvSpPr>
        <p:spPr>
          <a:xfrm>
            <a:off x="1193800" y="4864100"/>
            <a:ext cx="9810750" cy="901700"/>
          </a:xfrm>
          <a:prstGeom prst="rect">
            <a:avLst/>
          </a:prstGeom>
        </p:spPr>
        <p:txBody>
          <a:bodyPr/>
          <a:lstStyle/>
          <a:p>
            <a:r>
              <a:t>Text názvu</a:t>
            </a:r>
          </a:p>
        </p:txBody>
      </p:sp>
      <p:sp>
        <p:nvSpPr>
          <p:cNvPr id="22" name="Text úrovně 1…"/>
          <p:cNvSpPr txBox="1">
            <a:spLocks noGrp="1"/>
          </p:cNvSpPr>
          <p:nvPr>
            <p:ph type="body" sz="quarter" idx="1"/>
          </p:nvPr>
        </p:nvSpPr>
        <p:spPr>
          <a:xfrm>
            <a:off x="1193800" y="5759450"/>
            <a:ext cx="9810750" cy="8001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SzTx/>
              <a:buNone/>
              <a:defRPr sz="2600"/>
            </a:lvl3pPr>
            <a:lvl4pPr marL="0" indent="0" algn="ctr">
              <a:lnSpc>
                <a:spcPct val="100000"/>
              </a:lnSpc>
              <a:spcBef>
                <a:spcPts val="0"/>
              </a:spcBef>
              <a:buSzTx/>
              <a:buNone/>
              <a:defRPr sz="2600"/>
            </a:lvl4pPr>
            <a:lvl5pPr marL="0" indent="0" algn="ctr">
              <a:lnSpc>
                <a:spcPct val="100000"/>
              </a:lnSpc>
              <a:spcBef>
                <a:spcPts val="0"/>
              </a:spcBef>
              <a:buSzTx/>
              <a:buNone/>
              <a:defRPr sz="2600"/>
            </a:lvl5pPr>
          </a:lstStyle>
          <a:p>
            <a:r>
              <a:t>Text úrovně 1</a:t>
            </a:r>
          </a:p>
          <a:p>
            <a:pPr lvl="1"/>
            <a:r>
              <a:t>Text úrovně 2</a:t>
            </a:r>
          </a:p>
          <a:p>
            <a:pPr lvl="2"/>
            <a:r>
              <a:t>Text úrovně 3</a:t>
            </a:r>
          </a:p>
          <a:p>
            <a:pPr lvl="3"/>
            <a:r>
              <a:t>Text úrovně 4</a:t>
            </a:r>
          </a:p>
          <a:p>
            <a:pPr lvl="4"/>
            <a:r>
              <a:t>Text úrovně 5</a:t>
            </a:r>
          </a:p>
        </p:txBody>
      </p:sp>
      <p:sp>
        <p:nvSpPr>
          <p:cNvPr id="23" name="Číslo snímku"/>
          <p:cNvSpPr txBox="1">
            <a:spLocks noGrp="1"/>
          </p:cNvSpPr>
          <p:nvPr>
            <p:ph type="sldNum" sz="quarter" idx="2"/>
          </p:nvPr>
        </p:nvSpPr>
        <p:spPr>
          <a:prstGeom prst="rect">
            <a:avLst/>
          </a:prstGeom>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316199534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Název - ve středu">
    <p:spTree>
      <p:nvGrpSpPr>
        <p:cNvPr id="1" name=""/>
        <p:cNvGrpSpPr/>
        <p:nvPr/>
      </p:nvGrpSpPr>
      <p:grpSpPr>
        <a:xfrm>
          <a:off x="0" y="0"/>
          <a:ext cx="0" cy="0"/>
          <a:chOff x="0" y="0"/>
          <a:chExt cx="0" cy="0"/>
        </a:xfrm>
      </p:grpSpPr>
      <p:sp>
        <p:nvSpPr>
          <p:cNvPr id="30" name="Text názvu"/>
          <p:cNvSpPr txBox="1">
            <a:spLocks noGrp="1"/>
          </p:cNvSpPr>
          <p:nvPr>
            <p:ph type="title"/>
          </p:nvPr>
        </p:nvSpPr>
        <p:spPr>
          <a:xfrm>
            <a:off x="336550" y="2286000"/>
            <a:ext cx="11525250" cy="2279650"/>
          </a:xfrm>
          <a:prstGeom prst="rect">
            <a:avLst/>
          </a:prstGeom>
        </p:spPr>
        <p:txBody>
          <a:bodyPr/>
          <a:lstStyle/>
          <a:p>
            <a:r>
              <a:t>Text názvu</a:t>
            </a:r>
          </a:p>
        </p:txBody>
      </p:sp>
      <p:sp>
        <p:nvSpPr>
          <p:cNvPr id="31"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05084758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Fotografie - na výšku">
    <p:spTree>
      <p:nvGrpSpPr>
        <p:cNvPr id="1" name=""/>
        <p:cNvGrpSpPr/>
        <p:nvPr/>
      </p:nvGrpSpPr>
      <p:grpSpPr>
        <a:xfrm>
          <a:off x="0" y="0"/>
          <a:ext cx="0" cy="0"/>
          <a:chOff x="0" y="0"/>
          <a:chExt cx="0" cy="0"/>
        </a:xfrm>
      </p:grpSpPr>
      <p:sp>
        <p:nvSpPr>
          <p:cNvPr id="38" name="Obrázek"/>
          <p:cNvSpPr>
            <a:spLocks noGrp="1"/>
          </p:cNvSpPr>
          <p:nvPr>
            <p:ph type="pic" idx="13"/>
          </p:nvPr>
        </p:nvSpPr>
        <p:spPr>
          <a:xfrm>
            <a:off x="5295231" y="755650"/>
            <a:ext cx="6822413" cy="6064366"/>
          </a:xfrm>
          <a:prstGeom prst="rect">
            <a:avLst/>
          </a:prstGeom>
        </p:spPr>
        <p:txBody>
          <a:bodyPr lIns="91439" tIns="45719" rIns="91439" bIns="45719" anchor="t">
            <a:noAutofit/>
          </a:bodyPr>
          <a:lstStyle/>
          <a:p>
            <a:endParaRPr/>
          </a:p>
        </p:txBody>
      </p:sp>
      <p:sp>
        <p:nvSpPr>
          <p:cNvPr id="39" name="Text názvu"/>
          <p:cNvSpPr txBox="1">
            <a:spLocks noGrp="1"/>
          </p:cNvSpPr>
          <p:nvPr>
            <p:ph type="title"/>
          </p:nvPr>
        </p:nvSpPr>
        <p:spPr>
          <a:xfrm>
            <a:off x="336550" y="717550"/>
            <a:ext cx="5524500" cy="2730500"/>
          </a:xfrm>
          <a:prstGeom prst="rect">
            <a:avLst/>
          </a:prstGeom>
        </p:spPr>
        <p:txBody>
          <a:bodyPr anchor="b"/>
          <a:lstStyle/>
          <a:p>
            <a:r>
              <a:t>Text názvu</a:t>
            </a:r>
          </a:p>
        </p:txBody>
      </p:sp>
      <p:sp>
        <p:nvSpPr>
          <p:cNvPr id="40" name="Text úrovně 1…"/>
          <p:cNvSpPr txBox="1">
            <a:spLocks noGrp="1"/>
          </p:cNvSpPr>
          <p:nvPr>
            <p:ph type="body" sz="quarter" idx="1"/>
          </p:nvPr>
        </p:nvSpPr>
        <p:spPr>
          <a:xfrm>
            <a:off x="336550" y="3435350"/>
            <a:ext cx="5524500" cy="27305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SzTx/>
              <a:buNone/>
              <a:defRPr sz="2600"/>
            </a:lvl3pPr>
            <a:lvl4pPr marL="0" indent="0" algn="ctr">
              <a:lnSpc>
                <a:spcPct val="100000"/>
              </a:lnSpc>
              <a:spcBef>
                <a:spcPts val="0"/>
              </a:spcBef>
              <a:buSzTx/>
              <a:buNone/>
              <a:defRPr sz="2600"/>
            </a:lvl4pPr>
            <a:lvl5pPr marL="0" indent="0" algn="ctr">
              <a:lnSpc>
                <a:spcPct val="100000"/>
              </a:lnSpc>
              <a:spcBef>
                <a:spcPts val="0"/>
              </a:spcBef>
              <a:buSzTx/>
              <a:buNone/>
              <a:defRPr sz="2600"/>
            </a:lvl5pPr>
          </a:lstStyle>
          <a:p>
            <a:r>
              <a:t>Text úrovně 1</a:t>
            </a:r>
          </a:p>
          <a:p>
            <a:pPr lvl="1"/>
            <a:r>
              <a:t>Text úrovně 2</a:t>
            </a:r>
          </a:p>
          <a:p>
            <a:pPr lvl="2"/>
            <a:r>
              <a:t>Text úrovně 3</a:t>
            </a:r>
          </a:p>
          <a:p>
            <a:pPr lvl="3"/>
            <a:r>
              <a:t>Text úrovně 4</a:t>
            </a:r>
          </a:p>
          <a:p>
            <a:pPr lvl="4"/>
            <a:r>
              <a:t>Text úrovně 5</a:t>
            </a:r>
          </a:p>
        </p:txBody>
      </p:sp>
      <p:sp>
        <p:nvSpPr>
          <p:cNvPr id="41"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54182886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Název - nahoře">
    <p:spTree>
      <p:nvGrpSpPr>
        <p:cNvPr id="1" name=""/>
        <p:cNvGrpSpPr/>
        <p:nvPr/>
      </p:nvGrpSpPr>
      <p:grpSpPr>
        <a:xfrm>
          <a:off x="0" y="0"/>
          <a:ext cx="0" cy="0"/>
          <a:chOff x="0" y="0"/>
          <a:chExt cx="0" cy="0"/>
        </a:xfrm>
      </p:grpSpPr>
      <p:sp>
        <p:nvSpPr>
          <p:cNvPr id="48" name="Text názvu"/>
          <p:cNvSpPr txBox="1">
            <a:spLocks noGrp="1"/>
          </p:cNvSpPr>
          <p:nvPr>
            <p:ph type="title"/>
          </p:nvPr>
        </p:nvSpPr>
        <p:spPr>
          <a:prstGeom prst="rect">
            <a:avLst/>
          </a:prstGeom>
        </p:spPr>
        <p:txBody>
          <a:bodyPr/>
          <a:lstStyle/>
          <a:p>
            <a:r>
              <a:t>Text názvu</a:t>
            </a:r>
          </a:p>
        </p:txBody>
      </p:sp>
      <p:sp>
        <p:nvSpPr>
          <p:cNvPr id="49"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91845375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Název a odrážky">
    <p:spTree>
      <p:nvGrpSpPr>
        <p:cNvPr id="1" name=""/>
        <p:cNvGrpSpPr/>
        <p:nvPr/>
      </p:nvGrpSpPr>
      <p:grpSpPr>
        <a:xfrm>
          <a:off x="0" y="0"/>
          <a:ext cx="0" cy="0"/>
          <a:chOff x="0" y="0"/>
          <a:chExt cx="0" cy="0"/>
        </a:xfrm>
      </p:grpSpPr>
      <p:sp>
        <p:nvSpPr>
          <p:cNvPr id="56" name="Text názvu"/>
          <p:cNvSpPr txBox="1">
            <a:spLocks noGrp="1"/>
          </p:cNvSpPr>
          <p:nvPr>
            <p:ph type="title"/>
          </p:nvPr>
        </p:nvSpPr>
        <p:spPr>
          <a:prstGeom prst="rect">
            <a:avLst/>
          </a:prstGeom>
        </p:spPr>
        <p:txBody>
          <a:bodyPr/>
          <a:lstStyle/>
          <a:p>
            <a:r>
              <a:t>Text názvu</a:t>
            </a:r>
          </a:p>
        </p:txBody>
      </p:sp>
      <p:sp>
        <p:nvSpPr>
          <p:cNvPr id="57"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58"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40723288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C9E2AC76-4750-4091-8BEB-0ACDD708DC3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 xmlns:a16="http://schemas.microsoft.com/office/drawing/2014/main" id="{08985AC0-A27F-47FA-9759-56BA97683DA3}"/>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F3E85BBA-56D2-4554-8D16-26725A02449D}"/>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5" name="Zástupný symbol pro zápatí 4">
            <a:extLst>
              <a:ext uri="{FF2B5EF4-FFF2-40B4-BE49-F238E27FC236}">
                <a16:creationId xmlns="" xmlns:a16="http://schemas.microsoft.com/office/drawing/2014/main" id="{4094D826-5575-43F2-A85A-F16666B75B5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 xmlns:a16="http://schemas.microsoft.com/office/drawing/2014/main" id="{9569CD1A-61A9-430D-8D22-E5214F1B0B2B}"/>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455539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Název, odrážky, fotka">
    <p:spTree>
      <p:nvGrpSpPr>
        <p:cNvPr id="1" name=""/>
        <p:cNvGrpSpPr/>
        <p:nvPr/>
      </p:nvGrpSpPr>
      <p:grpSpPr>
        <a:xfrm>
          <a:off x="0" y="0"/>
          <a:ext cx="0" cy="0"/>
          <a:chOff x="0" y="0"/>
          <a:chExt cx="0" cy="0"/>
        </a:xfrm>
      </p:grpSpPr>
      <p:sp>
        <p:nvSpPr>
          <p:cNvPr id="65" name="Obrázek"/>
          <p:cNvSpPr>
            <a:spLocks noGrp="1"/>
          </p:cNvSpPr>
          <p:nvPr>
            <p:ph type="pic" sz="half" idx="13"/>
          </p:nvPr>
        </p:nvSpPr>
        <p:spPr>
          <a:xfrm>
            <a:off x="5907427" y="1615105"/>
            <a:ext cx="5876619" cy="5223660"/>
          </a:xfrm>
          <a:prstGeom prst="rect">
            <a:avLst/>
          </a:prstGeom>
        </p:spPr>
        <p:txBody>
          <a:bodyPr lIns="91439" tIns="45719" rIns="91439" bIns="45719" anchor="t">
            <a:noAutofit/>
          </a:bodyPr>
          <a:lstStyle/>
          <a:p>
            <a:endParaRPr/>
          </a:p>
        </p:txBody>
      </p:sp>
      <p:sp>
        <p:nvSpPr>
          <p:cNvPr id="66" name="Text názvu"/>
          <p:cNvSpPr txBox="1">
            <a:spLocks noGrp="1"/>
          </p:cNvSpPr>
          <p:nvPr>
            <p:ph type="title"/>
          </p:nvPr>
        </p:nvSpPr>
        <p:spPr>
          <a:prstGeom prst="rect">
            <a:avLst/>
          </a:prstGeom>
        </p:spPr>
        <p:txBody>
          <a:bodyPr/>
          <a:lstStyle/>
          <a:p>
            <a:r>
              <a:t>Text názvu</a:t>
            </a:r>
          </a:p>
        </p:txBody>
      </p:sp>
      <p:sp>
        <p:nvSpPr>
          <p:cNvPr id="67" name="Text úrovně 1…"/>
          <p:cNvSpPr txBox="1">
            <a:spLocks noGrp="1"/>
          </p:cNvSpPr>
          <p:nvPr>
            <p:ph type="body" sz="half" idx="1"/>
          </p:nvPr>
        </p:nvSpPr>
        <p:spPr>
          <a:xfrm>
            <a:off x="336550" y="1917700"/>
            <a:ext cx="5524500" cy="4432300"/>
          </a:xfrm>
          <a:prstGeom prst="rect">
            <a:avLst/>
          </a:prstGeom>
        </p:spPr>
        <p:txBody>
          <a:bodyPr/>
          <a:lstStyle>
            <a:lvl1pPr marL="292100" indent="-292100">
              <a:lnSpc>
                <a:spcPct val="100000"/>
              </a:lnSpc>
              <a:spcBef>
                <a:spcPts val="2650"/>
              </a:spcBef>
              <a:defRPr sz="2600"/>
            </a:lvl1pPr>
            <a:lvl2pPr marL="584200" indent="-292100">
              <a:lnSpc>
                <a:spcPct val="100000"/>
              </a:lnSpc>
              <a:spcBef>
                <a:spcPts val="2650"/>
              </a:spcBef>
              <a:defRPr sz="2600"/>
            </a:lvl2pPr>
            <a:lvl3pPr marL="876300" indent="-292100">
              <a:lnSpc>
                <a:spcPct val="100000"/>
              </a:lnSpc>
              <a:spcBef>
                <a:spcPts val="2650"/>
              </a:spcBef>
              <a:defRPr sz="2600"/>
            </a:lvl3pPr>
            <a:lvl4pPr marL="1168400" indent="-292100">
              <a:lnSpc>
                <a:spcPct val="100000"/>
              </a:lnSpc>
              <a:spcBef>
                <a:spcPts val="2650"/>
              </a:spcBef>
              <a:defRPr sz="2600"/>
            </a:lvl4pPr>
            <a:lvl5pPr marL="1460500" indent="-292100">
              <a:lnSpc>
                <a:spcPct val="100000"/>
              </a:lnSpc>
              <a:spcBef>
                <a:spcPts val="2650"/>
              </a:spcBef>
              <a:defRPr sz="2600"/>
            </a:lvl5pPr>
          </a:lstStyle>
          <a:p>
            <a:r>
              <a:t>Text úrovně 1</a:t>
            </a:r>
          </a:p>
          <a:p>
            <a:pPr lvl="1"/>
            <a:r>
              <a:t>Text úrovně 2</a:t>
            </a:r>
          </a:p>
          <a:p>
            <a:pPr lvl="2"/>
            <a:r>
              <a:t>Text úrovně 3</a:t>
            </a:r>
          </a:p>
          <a:p>
            <a:pPr lvl="3"/>
            <a:r>
              <a:t>Text úrovně 4</a:t>
            </a:r>
          </a:p>
          <a:p>
            <a:pPr lvl="4"/>
            <a:r>
              <a:t>Text úrovně 5</a:t>
            </a:r>
          </a:p>
        </p:txBody>
      </p:sp>
      <p:sp>
        <p:nvSpPr>
          <p:cNvPr id="68"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43546420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Odrážky">
    <p:spTree>
      <p:nvGrpSpPr>
        <p:cNvPr id="1" name=""/>
        <p:cNvGrpSpPr/>
        <p:nvPr/>
      </p:nvGrpSpPr>
      <p:grpSpPr>
        <a:xfrm>
          <a:off x="0" y="0"/>
          <a:ext cx="0" cy="0"/>
          <a:chOff x="0" y="0"/>
          <a:chExt cx="0" cy="0"/>
        </a:xfrm>
      </p:grpSpPr>
      <p:sp>
        <p:nvSpPr>
          <p:cNvPr id="75" name="Text úrovně 1…"/>
          <p:cNvSpPr txBox="1">
            <a:spLocks noGrp="1"/>
          </p:cNvSpPr>
          <p:nvPr>
            <p:ph type="body" idx="1"/>
          </p:nvPr>
        </p:nvSpPr>
        <p:spPr>
          <a:xfrm>
            <a:off x="717550" y="533400"/>
            <a:ext cx="10750550" cy="5778500"/>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76"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76106493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Fotografie - 3 na výšku">
    <p:spTree>
      <p:nvGrpSpPr>
        <p:cNvPr id="1" name=""/>
        <p:cNvGrpSpPr/>
        <p:nvPr/>
      </p:nvGrpSpPr>
      <p:grpSpPr>
        <a:xfrm>
          <a:off x="0" y="0"/>
          <a:ext cx="0" cy="0"/>
          <a:chOff x="0" y="0"/>
          <a:chExt cx="0" cy="0"/>
        </a:xfrm>
      </p:grpSpPr>
      <p:sp>
        <p:nvSpPr>
          <p:cNvPr id="83" name="2-033_1302x975.jpeg"/>
          <p:cNvSpPr>
            <a:spLocks noGrp="1"/>
          </p:cNvSpPr>
          <p:nvPr>
            <p:ph type="pic" sz="half" idx="13"/>
          </p:nvPr>
        </p:nvSpPr>
        <p:spPr>
          <a:xfrm>
            <a:off x="6203950" y="2857500"/>
            <a:ext cx="5511800" cy="4127500"/>
          </a:xfrm>
          <a:prstGeom prst="rect">
            <a:avLst/>
          </a:prstGeom>
        </p:spPr>
        <p:txBody>
          <a:bodyPr lIns="91439" tIns="45719" rIns="91439" bIns="45719" anchor="t">
            <a:noAutofit/>
          </a:bodyPr>
          <a:lstStyle/>
          <a:p>
            <a:endParaRPr/>
          </a:p>
        </p:txBody>
      </p:sp>
      <p:sp>
        <p:nvSpPr>
          <p:cNvPr id="84" name="Obrázek"/>
          <p:cNvSpPr>
            <a:spLocks noGrp="1"/>
          </p:cNvSpPr>
          <p:nvPr>
            <p:ph type="pic" sz="half" idx="14"/>
          </p:nvPr>
        </p:nvSpPr>
        <p:spPr>
          <a:xfrm>
            <a:off x="6210300" y="-336550"/>
            <a:ext cx="5511800" cy="4127500"/>
          </a:xfrm>
          <a:prstGeom prst="rect">
            <a:avLst/>
          </a:prstGeom>
        </p:spPr>
        <p:txBody>
          <a:bodyPr lIns="91439" tIns="45719" rIns="91439" bIns="45719" anchor="t">
            <a:noAutofit/>
          </a:bodyPr>
          <a:lstStyle/>
          <a:p>
            <a:endParaRPr/>
          </a:p>
        </p:txBody>
      </p:sp>
      <p:sp>
        <p:nvSpPr>
          <p:cNvPr id="85" name="2-10-superquadro_1631x2178.jpeg"/>
          <p:cNvSpPr>
            <a:spLocks noGrp="1"/>
          </p:cNvSpPr>
          <p:nvPr>
            <p:ph type="pic" idx="15"/>
          </p:nvPr>
        </p:nvSpPr>
        <p:spPr>
          <a:xfrm>
            <a:off x="-412750" y="-1054100"/>
            <a:ext cx="6902453" cy="9221606"/>
          </a:xfrm>
          <a:prstGeom prst="rect">
            <a:avLst/>
          </a:prstGeom>
        </p:spPr>
        <p:txBody>
          <a:bodyPr lIns="91439" tIns="45719" rIns="91439" bIns="45719" anchor="t">
            <a:noAutofit/>
          </a:bodyPr>
          <a:lstStyle/>
          <a:p>
            <a:endParaRPr/>
          </a:p>
        </p:txBody>
      </p:sp>
      <p:sp>
        <p:nvSpPr>
          <p:cNvPr id="86"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83917860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itát">
    <p:spTree>
      <p:nvGrpSpPr>
        <p:cNvPr id="1" name=""/>
        <p:cNvGrpSpPr/>
        <p:nvPr/>
      </p:nvGrpSpPr>
      <p:grpSpPr>
        <a:xfrm>
          <a:off x="0" y="0"/>
          <a:ext cx="0" cy="0"/>
          <a:chOff x="0" y="0"/>
          <a:chExt cx="0" cy="0"/>
        </a:xfrm>
      </p:grpSpPr>
      <p:sp>
        <p:nvSpPr>
          <p:cNvPr id="93" name="Text úrovně 1…"/>
          <p:cNvSpPr txBox="1">
            <a:spLocks noGrp="1"/>
          </p:cNvSpPr>
          <p:nvPr>
            <p:ph type="body" sz="quarter" idx="1"/>
          </p:nvPr>
        </p:nvSpPr>
        <p:spPr>
          <a:xfrm>
            <a:off x="1193800" y="4000500"/>
            <a:ext cx="9810750" cy="323850"/>
          </a:xfrm>
          <a:prstGeom prst="rect">
            <a:avLst/>
          </a:prstGeom>
        </p:spPr>
        <p:txBody>
          <a:bodyPr anchor="t"/>
          <a:lstStyle>
            <a:lvl1pPr marL="0" indent="0" algn="ctr">
              <a:lnSpc>
                <a:spcPct val="100000"/>
              </a:lnSpc>
              <a:spcBef>
                <a:spcPts val="0"/>
              </a:spcBef>
              <a:buSzTx/>
              <a:buNone/>
              <a:defRPr sz="1900"/>
            </a:lvl1pPr>
            <a:lvl2pPr marL="505558" indent="-213457" algn="ctr">
              <a:lnSpc>
                <a:spcPct val="100000"/>
              </a:lnSpc>
              <a:spcBef>
                <a:spcPts val="0"/>
              </a:spcBef>
              <a:defRPr sz="1900"/>
            </a:lvl2pPr>
            <a:lvl3pPr marL="797658" indent="-213458" algn="ctr">
              <a:lnSpc>
                <a:spcPct val="100000"/>
              </a:lnSpc>
              <a:spcBef>
                <a:spcPts val="0"/>
              </a:spcBef>
              <a:defRPr sz="1900"/>
            </a:lvl3pPr>
            <a:lvl4pPr marL="1089758" indent="-213458" algn="ctr">
              <a:lnSpc>
                <a:spcPct val="100000"/>
              </a:lnSpc>
              <a:spcBef>
                <a:spcPts val="0"/>
              </a:spcBef>
              <a:defRPr sz="1900"/>
            </a:lvl4pPr>
            <a:lvl5pPr marL="1381858" indent="-213458" algn="ctr">
              <a:lnSpc>
                <a:spcPct val="100000"/>
              </a:lnSpc>
              <a:spcBef>
                <a:spcPts val="0"/>
              </a:spcBef>
              <a:defRPr sz="1900"/>
            </a:lvl5pPr>
          </a:lstStyle>
          <a:p>
            <a:r>
              <a:t>Text úrovně 1</a:t>
            </a:r>
          </a:p>
          <a:p>
            <a:pPr lvl="1"/>
            <a:r>
              <a:t>Text úrovně 2</a:t>
            </a:r>
          </a:p>
          <a:p>
            <a:pPr lvl="2"/>
            <a:r>
              <a:t>Text úrovně 3</a:t>
            </a:r>
          </a:p>
          <a:p>
            <a:pPr lvl="3"/>
            <a:r>
              <a:t>Text úrovně 4</a:t>
            </a:r>
          </a:p>
          <a:p>
            <a:pPr lvl="4"/>
            <a:r>
              <a:t>Text úrovně 5</a:t>
            </a:r>
          </a:p>
        </p:txBody>
      </p:sp>
      <p:sp>
        <p:nvSpPr>
          <p:cNvPr id="94" name="„Sem napište citát.“"/>
          <p:cNvSpPr txBox="1">
            <a:spLocks noGrp="1"/>
          </p:cNvSpPr>
          <p:nvPr>
            <p:ph type="body" sz="quarter" idx="13"/>
          </p:nvPr>
        </p:nvSpPr>
        <p:spPr>
          <a:xfrm>
            <a:off x="1187450" y="2946400"/>
            <a:ext cx="9810750" cy="425450"/>
          </a:xfrm>
          <a:prstGeom prst="rect">
            <a:avLst/>
          </a:prstGeom>
        </p:spPr>
        <p:txBody>
          <a:bodyPr/>
          <a:lstStyle>
            <a:lvl1pPr marL="298323" indent="-298323" defTabSz="334328">
              <a:spcBef>
                <a:spcPts val="2600"/>
              </a:spcBef>
              <a:defRPr sz="5184"/>
            </a:lvl1pPr>
          </a:lstStyle>
          <a:p>
            <a:pPr marL="596645" indent="-596645" defTabSz="668655">
              <a:spcBef>
                <a:spcPts val="5200"/>
              </a:spcBef>
              <a:defRPr sz="5184"/>
            </a:pPr>
            <a:endParaRPr/>
          </a:p>
        </p:txBody>
      </p:sp>
      <p:sp>
        <p:nvSpPr>
          <p:cNvPr id="95"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25667449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Fotka">
    <p:spTree>
      <p:nvGrpSpPr>
        <p:cNvPr id="1" name=""/>
        <p:cNvGrpSpPr/>
        <p:nvPr/>
      </p:nvGrpSpPr>
      <p:grpSpPr>
        <a:xfrm>
          <a:off x="0" y="0"/>
          <a:ext cx="0" cy="0"/>
          <a:chOff x="0" y="0"/>
          <a:chExt cx="0" cy="0"/>
        </a:xfrm>
      </p:grpSpPr>
      <p:sp>
        <p:nvSpPr>
          <p:cNvPr id="102" name="Obrázek"/>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04660893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110"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43144810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Název a podtitul">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336550" y="1435100"/>
            <a:ext cx="11525250" cy="2279650"/>
          </a:xfrm>
          <a:prstGeom prst="rect">
            <a:avLst/>
          </a:prstGeom>
        </p:spPr>
        <p:txBody>
          <a:bodyPr anchor="b"/>
          <a:lstStyle/>
          <a:p>
            <a:r>
              <a:t>Text názvu</a:t>
            </a:r>
          </a:p>
        </p:txBody>
      </p:sp>
      <p:sp>
        <p:nvSpPr>
          <p:cNvPr id="12" name="Text úrovně 1…"/>
          <p:cNvSpPr txBox="1">
            <a:spLocks noGrp="1"/>
          </p:cNvSpPr>
          <p:nvPr>
            <p:ph type="body" sz="quarter" idx="1"/>
          </p:nvPr>
        </p:nvSpPr>
        <p:spPr>
          <a:xfrm>
            <a:off x="336550" y="3708400"/>
            <a:ext cx="11525250" cy="90805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SzTx/>
              <a:buNone/>
              <a:defRPr sz="2600"/>
            </a:lvl3pPr>
            <a:lvl4pPr marL="0" indent="0" algn="ctr">
              <a:lnSpc>
                <a:spcPct val="100000"/>
              </a:lnSpc>
              <a:spcBef>
                <a:spcPts val="0"/>
              </a:spcBef>
              <a:buSzTx/>
              <a:buNone/>
              <a:defRPr sz="2600"/>
            </a:lvl4pPr>
            <a:lvl5pPr marL="0" indent="0" algn="ctr">
              <a:lnSpc>
                <a:spcPct val="100000"/>
              </a:lnSpc>
              <a:spcBef>
                <a:spcPts val="0"/>
              </a:spcBef>
              <a:buSzTx/>
              <a:buNone/>
              <a:defRPr sz="2600"/>
            </a:lvl5pPr>
          </a:lstStyle>
          <a:p>
            <a:r>
              <a:t>Text úrovně 1</a:t>
            </a:r>
          </a:p>
          <a:p>
            <a:pPr lvl="1"/>
            <a:r>
              <a:t>Text úrovně 2</a:t>
            </a:r>
          </a:p>
          <a:p>
            <a:pPr lvl="2"/>
            <a:r>
              <a:t>Text úrovně 3</a:t>
            </a:r>
          </a:p>
          <a:p>
            <a:pPr lvl="3"/>
            <a:r>
              <a:t>Text úrovně 4</a:t>
            </a:r>
          </a:p>
          <a:p>
            <a:pPr lvl="4"/>
            <a:r>
              <a:t>Text úrovně 5</a:t>
            </a:r>
          </a:p>
        </p:txBody>
      </p:sp>
      <p:sp>
        <p:nvSpPr>
          <p:cNvPr id="13"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84626733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Fotografie - na šířku">
    <p:spTree>
      <p:nvGrpSpPr>
        <p:cNvPr id="1" name=""/>
        <p:cNvGrpSpPr/>
        <p:nvPr/>
      </p:nvGrpSpPr>
      <p:grpSpPr>
        <a:xfrm>
          <a:off x="0" y="0"/>
          <a:ext cx="0" cy="0"/>
          <a:chOff x="0" y="0"/>
          <a:chExt cx="0" cy="0"/>
        </a:xfrm>
      </p:grpSpPr>
      <p:sp>
        <p:nvSpPr>
          <p:cNvPr id="20" name="Obrázek"/>
          <p:cNvSpPr>
            <a:spLocks noGrp="1"/>
          </p:cNvSpPr>
          <p:nvPr>
            <p:ph type="pic" idx="13"/>
          </p:nvPr>
        </p:nvSpPr>
        <p:spPr>
          <a:xfrm>
            <a:off x="2140386" y="-844215"/>
            <a:ext cx="7914931" cy="5924551"/>
          </a:xfrm>
          <a:prstGeom prst="rect">
            <a:avLst/>
          </a:prstGeom>
        </p:spPr>
        <p:txBody>
          <a:bodyPr lIns="91439" tIns="45719" rIns="91439" bIns="45719" anchor="t">
            <a:noAutofit/>
          </a:bodyPr>
          <a:lstStyle/>
          <a:p>
            <a:endParaRPr/>
          </a:p>
        </p:txBody>
      </p:sp>
      <p:sp>
        <p:nvSpPr>
          <p:cNvPr id="21" name="Text názvu"/>
          <p:cNvSpPr txBox="1">
            <a:spLocks noGrp="1"/>
          </p:cNvSpPr>
          <p:nvPr>
            <p:ph type="title"/>
          </p:nvPr>
        </p:nvSpPr>
        <p:spPr>
          <a:xfrm>
            <a:off x="1193800" y="4864100"/>
            <a:ext cx="9810750" cy="901700"/>
          </a:xfrm>
          <a:prstGeom prst="rect">
            <a:avLst/>
          </a:prstGeom>
        </p:spPr>
        <p:txBody>
          <a:bodyPr/>
          <a:lstStyle/>
          <a:p>
            <a:r>
              <a:t>Text názvu</a:t>
            </a:r>
          </a:p>
        </p:txBody>
      </p:sp>
      <p:sp>
        <p:nvSpPr>
          <p:cNvPr id="22" name="Text úrovně 1…"/>
          <p:cNvSpPr txBox="1">
            <a:spLocks noGrp="1"/>
          </p:cNvSpPr>
          <p:nvPr>
            <p:ph type="body" sz="quarter" idx="1"/>
          </p:nvPr>
        </p:nvSpPr>
        <p:spPr>
          <a:xfrm>
            <a:off x="1193800" y="5759450"/>
            <a:ext cx="9810750" cy="8001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SzTx/>
              <a:buNone/>
              <a:defRPr sz="2600"/>
            </a:lvl3pPr>
            <a:lvl4pPr marL="0" indent="0" algn="ctr">
              <a:lnSpc>
                <a:spcPct val="100000"/>
              </a:lnSpc>
              <a:spcBef>
                <a:spcPts val="0"/>
              </a:spcBef>
              <a:buSzTx/>
              <a:buNone/>
              <a:defRPr sz="2600"/>
            </a:lvl4pPr>
            <a:lvl5pPr marL="0" indent="0" algn="ctr">
              <a:lnSpc>
                <a:spcPct val="100000"/>
              </a:lnSpc>
              <a:spcBef>
                <a:spcPts val="0"/>
              </a:spcBef>
              <a:buSzTx/>
              <a:buNone/>
              <a:defRPr sz="2600"/>
            </a:lvl5pPr>
          </a:lstStyle>
          <a:p>
            <a:r>
              <a:t>Text úrovně 1</a:t>
            </a:r>
          </a:p>
          <a:p>
            <a:pPr lvl="1"/>
            <a:r>
              <a:t>Text úrovně 2</a:t>
            </a:r>
          </a:p>
          <a:p>
            <a:pPr lvl="2"/>
            <a:r>
              <a:t>Text úrovně 3</a:t>
            </a:r>
          </a:p>
          <a:p>
            <a:pPr lvl="3"/>
            <a:r>
              <a:t>Text úrovně 4</a:t>
            </a:r>
          </a:p>
          <a:p>
            <a:pPr lvl="4"/>
            <a:r>
              <a:t>Text úrovně 5</a:t>
            </a:r>
          </a:p>
        </p:txBody>
      </p:sp>
      <p:sp>
        <p:nvSpPr>
          <p:cNvPr id="23" name="Číslo snímku"/>
          <p:cNvSpPr txBox="1">
            <a:spLocks noGrp="1"/>
          </p:cNvSpPr>
          <p:nvPr>
            <p:ph type="sldNum" sz="quarter" idx="2"/>
          </p:nvPr>
        </p:nvSpPr>
        <p:spPr>
          <a:prstGeom prst="rect">
            <a:avLst/>
          </a:prstGeom>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115717352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Název - ve středu">
    <p:spTree>
      <p:nvGrpSpPr>
        <p:cNvPr id="1" name=""/>
        <p:cNvGrpSpPr/>
        <p:nvPr/>
      </p:nvGrpSpPr>
      <p:grpSpPr>
        <a:xfrm>
          <a:off x="0" y="0"/>
          <a:ext cx="0" cy="0"/>
          <a:chOff x="0" y="0"/>
          <a:chExt cx="0" cy="0"/>
        </a:xfrm>
      </p:grpSpPr>
      <p:sp>
        <p:nvSpPr>
          <p:cNvPr id="30" name="Text názvu"/>
          <p:cNvSpPr txBox="1">
            <a:spLocks noGrp="1"/>
          </p:cNvSpPr>
          <p:nvPr>
            <p:ph type="title"/>
          </p:nvPr>
        </p:nvSpPr>
        <p:spPr>
          <a:xfrm>
            <a:off x="336550" y="2286000"/>
            <a:ext cx="11525250" cy="2279650"/>
          </a:xfrm>
          <a:prstGeom prst="rect">
            <a:avLst/>
          </a:prstGeom>
        </p:spPr>
        <p:txBody>
          <a:bodyPr/>
          <a:lstStyle/>
          <a:p>
            <a:r>
              <a:t>Text názvu</a:t>
            </a:r>
          </a:p>
        </p:txBody>
      </p:sp>
      <p:sp>
        <p:nvSpPr>
          <p:cNvPr id="31"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64239605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Fotografie - na výšku">
    <p:spTree>
      <p:nvGrpSpPr>
        <p:cNvPr id="1" name=""/>
        <p:cNvGrpSpPr/>
        <p:nvPr/>
      </p:nvGrpSpPr>
      <p:grpSpPr>
        <a:xfrm>
          <a:off x="0" y="0"/>
          <a:ext cx="0" cy="0"/>
          <a:chOff x="0" y="0"/>
          <a:chExt cx="0" cy="0"/>
        </a:xfrm>
      </p:grpSpPr>
      <p:sp>
        <p:nvSpPr>
          <p:cNvPr id="38" name="Obrázek"/>
          <p:cNvSpPr>
            <a:spLocks noGrp="1"/>
          </p:cNvSpPr>
          <p:nvPr>
            <p:ph type="pic" idx="13"/>
          </p:nvPr>
        </p:nvSpPr>
        <p:spPr>
          <a:xfrm>
            <a:off x="5295231" y="755650"/>
            <a:ext cx="6822413" cy="6064366"/>
          </a:xfrm>
          <a:prstGeom prst="rect">
            <a:avLst/>
          </a:prstGeom>
        </p:spPr>
        <p:txBody>
          <a:bodyPr lIns="91439" tIns="45719" rIns="91439" bIns="45719" anchor="t">
            <a:noAutofit/>
          </a:bodyPr>
          <a:lstStyle/>
          <a:p>
            <a:endParaRPr/>
          </a:p>
        </p:txBody>
      </p:sp>
      <p:sp>
        <p:nvSpPr>
          <p:cNvPr id="39" name="Text názvu"/>
          <p:cNvSpPr txBox="1">
            <a:spLocks noGrp="1"/>
          </p:cNvSpPr>
          <p:nvPr>
            <p:ph type="title"/>
          </p:nvPr>
        </p:nvSpPr>
        <p:spPr>
          <a:xfrm>
            <a:off x="336550" y="717550"/>
            <a:ext cx="5524500" cy="2730500"/>
          </a:xfrm>
          <a:prstGeom prst="rect">
            <a:avLst/>
          </a:prstGeom>
        </p:spPr>
        <p:txBody>
          <a:bodyPr anchor="b"/>
          <a:lstStyle/>
          <a:p>
            <a:r>
              <a:t>Text názvu</a:t>
            </a:r>
          </a:p>
        </p:txBody>
      </p:sp>
      <p:sp>
        <p:nvSpPr>
          <p:cNvPr id="40" name="Text úrovně 1…"/>
          <p:cNvSpPr txBox="1">
            <a:spLocks noGrp="1"/>
          </p:cNvSpPr>
          <p:nvPr>
            <p:ph type="body" sz="quarter" idx="1"/>
          </p:nvPr>
        </p:nvSpPr>
        <p:spPr>
          <a:xfrm>
            <a:off x="336550" y="3435350"/>
            <a:ext cx="5524500" cy="27305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SzTx/>
              <a:buNone/>
              <a:defRPr sz="2600"/>
            </a:lvl3pPr>
            <a:lvl4pPr marL="0" indent="0" algn="ctr">
              <a:lnSpc>
                <a:spcPct val="100000"/>
              </a:lnSpc>
              <a:spcBef>
                <a:spcPts val="0"/>
              </a:spcBef>
              <a:buSzTx/>
              <a:buNone/>
              <a:defRPr sz="2600"/>
            </a:lvl4pPr>
            <a:lvl5pPr marL="0" indent="0" algn="ctr">
              <a:lnSpc>
                <a:spcPct val="100000"/>
              </a:lnSpc>
              <a:spcBef>
                <a:spcPts val="0"/>
              </a:spcBef>
              <a:buSzTx/>
              <a:buNone/>
              <a:defRPr sz="2600"/>
            </a:lvl5pPr>
          </a:lstStyle>
          <a:p>
            <a:r>
              <a:t>Text úrovně 1</a:t>
            </a:r>
          </a:p>
          <a:p>
            <a:pPr lvl="1"/>
            <a:r>
              <a:t>Text úrovně 2</a:t>
            </a:r>
          </a:p>
          <a:p>
            <a:pPr lvl="2"/>
            <a:r>
              <a:t>Text úrovně 3</a:t>
            </a:r>
          </a:p>
          <a:p>
            <a:pPr lvl="3"/>
            <a:r>
              <a:t>Text úrovně 4</a:t>
            </a:r>
          </a:p>
          <a:p>
            <a:pPr lvl="4"/>
            <a:r>
              <a:t>Text úrovně 5</a:t>
            </a:r>
          </a:p>
        </p:txBody>
      </p:sp>
      <p:sp>
        <p:nvSpPr>
          <p:cNvPr id="41"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41215787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065F4D2F-4833-4780-AFAA-9B6185E66BE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 xmlns:a16="http://schemas.microsoft.com/office/drawing/2014/main" id="{6168ECDC-E2E2-41C2-9A21-7355CF560E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 xmlns:a16="http://schemas.microsoft.com/office/drawing/2014/main" id="{087201C6-D728-4426-88EA-950C49E6A884}"/>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5" name="Zástupný symbol pro zápatí 4">
            <a:extLst>
              <a:ext uri="{FF2B5EF4-FFF2-40B4-BE49-F238E27FC236}">
                <a16:creationId xmlns="" xmlns:a16="http://schemas.microsoft.com/office/drawing/2014/main" id="{66F5C78F-4676-41DE-91FB-081E729D588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 xmlns:a16="http://schemas.microsoft.com/office/drawing/2014/main" id="{CF1491E5-1D05-4533-8037-E0190B5FFD09}"/>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809000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Název - nahoře">
    <p:spTree>
      <p:nvGrpSpPr>
        <p:cNvPr id="1" name=""/>
        <p:cNvGrpSpPr/>
        <p:nvPr/>
      </p:nvGrpSpPr>
      <p:grpSpPr>
        <a:xfrm>
          <a:off x="0" y="0"/>
          <a:ext cx="0" cy="0"/>
          <a:chOff x="0" y="0"/>
          <a:chExt cx="0" cy="0"/>
        </a:xfrm>
      </p:grpSpPr>
      <p:sp>
        <p:nvSpPr>
          <p:cNvPr id="48" name="Text názvu"/>
          <p:cNvSpPr txBox="1">
            <a:spLocks noGrp="1"/>
          </p:cNvSpPr>
          <p:nvPr>
            <p:ph type="title"/>
          </p:nvPr>
        </p:nvSpPr>
        <p:spPr>
          <a:prstGeom prst="rect">
            <a:avLst/>
          </a:prstGeom>
        </p:spPr>
        <p:txBody>
          <a:bodyPr/>
          <a:lstStyle/>
          <a:p>
            <a:r>
              <a:t>Text názvu</a:t>
            </a:r>
          </a:p>
        </p:txBody>
      </p:sp>
      <p:sp>
        <p:nvSpPr>
          <p:cNvPr id="49"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38419601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Název a odrážky">
    <p:spTree>
      <p:nvGrpSpPr>
        <p:cNvPr id="1" name=""/>
        <p:cNvGrpSpPr/>
        <p:nvPr/>
      </p:nvGrpSpPr>
      <p:grpSpPr>
        <a:xfrm>
          <a:off x="0" y="0"/>
          <a:ext cx="0" cy="0"/>
          <a:chOff x="0" y="0"/>
          <a:chExt cx="0" cy="0"/>
        </a:xfrm>
      </p:grpSpPr>
      <p:sp>
        <p:nvSpPr>
          <p:cNvPr id="56" name="Text názvu"/>
          <p:cNvSpPr txBox="1">
            <a:spLocks noGrp="1"/>
          </p:cNvSpPr>
          <p:nvPr>
            <p:ph type="title"/>
          </p:nvPr>
        </p:nvSpPr>
        <p:spPr>
          <a:prstGeom prst="rect">
            <a:avLst/>
          </a:prstGeom>
        </p:spPr>
        <p:txBody>
          <a:bodyPr/>
          <a:lstStyle/>
          <a:p>
            <a:r>
              <a:t>Text názvu</a:t>
            </a:r>
          </a:p>
        </p:txBody>
      </p:sp>
      <p:sp>
        <p:nvSpPr>
          <p:cNvPr id="57"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58"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09657942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Název, odrážky, fotka">
    <p:spTree>
      <p:nvGrpSpPr>
        <p:cNvPr id="1" name=""/>
        <p:cNvGrpSpPr/>
        <p:nvPr/>
      </p:nvGrpSpPr>
      <p:grpSpPr>
        <a:xfrm>
          <a:off x="0" y="0"/>
          <a:ext cx="0" cy="0"/>
          <a:chOff x="0" y="0"/>
          <a:chExt cx="0" cy="0"/>
        </a:xfrm>
      </p:grpSpPr>
      <p:sp>
        <p:nvSpPr>
          <p:cNvPr id="65" name="Obrázek"/>
          <p:cNvSpPr>
            <a:spLocks noGrp="1"/>
          </p:cNvSpPr>
          <p:nvPr>
            <p:ph type="pic" sz="half" idx="13"/>
          </p:nvPr>
        </p:nvSpPr>
        <p:spPr>
          <a:xfrm>
            <a:off x="5907427" y="1615105"/>
            <a:ext cx="5876619" cy="5223660"/>
          </a:xfrm>
          <a:prstGeom prst="rect">
            <a:avLst/>
          </a:prstGeom>
        </p:spPr>
        <p:txBody>
          <a:bodyPr lIns="91439" tIns="45719" rIns="91439" bIns="45719" anchor="t">
            <a:noAutofit/>
          </a:bodyPr>
          <a:lstStyle/>
          <a:p>
            <a:endParaRPr/>
          </a:p>
        </p:txBody>
      </p:sp>
      <p:sp>
        <p:nvSpPr>
          <p:cNvPr id="66" name="Text názvu"/>
          <p:cNvSpPr txBox="1">
            <a:spLocks noGrp="1"/>
          </p:cNvSpPr>
          <p:nvPr>
            <p:ph type="title"/>
          </p:nvPr>
        </p:nvSpPr>
        <p:spPr>
          <a:prstGeom prst="rect">
            <a:avLst/>
          </a:prstGeom>
        </p:spPr>
        <p:txBody>
          <a:bodyPr/>
          <a:lstStyle/>
          <a:p>
            <a:r>
              <a:t>Text názvu</a:t>
            </a:r>
          </a:p>
        </p:txBody>
      </p:sp>
      <p:sp>
        <p:nvSpPr>
          <p:cNvPr id="67" name="Text úrovně 1…"/>
          <p:cNvSpPr txBox="1">
            <a:spLocks noGrp="1"/>
          </p:cNvSpPr>
          <p:nvPr>
            <p:ph type="body" sz="half" idx="1"/>
          </p:nvPr>
        </p:nvSpPr>
        <p:spPr>
          <a:xfrm>
            <a:off x="336550" y="1917700"/>
            <a:ext cx="5524500" cy="4432300"/>
          </a:xfrm>
          <a:prstGeom prst="rect">
            <a:avLst/>
          </a:prstGeom>
        </p:spPr>
        <p:txBody>
          <a:bodyPr/>
          <a:lstStyle>
            <a:lvl1pPr marL="292100" indent="-292100">
              <a:lnSpc>
                <a:spcPct val="100000"/>
              </a:lnSpc>
              <a:spcBef>
                <a:spcPts val="2650"/>
              </a:spcBef>
              <a:defRPr sz="2600"/>
            </a:lvl1pPr>
            <a:lvl2pPr marL="584200" indent="-292100">
              <a:lnSpc>
                <a:spcPct val="100000"/>
              </a:lnSpc>
              <a:spcBef>
                <a:spcPts val="2650"/>
              </a:spcBef>
              <a:defRPr sz="2600"/>
            </a:lvl2pPr>
            <a:lvl3pPr marL="876300" indent="-292100">
              <a:lnSpc>
                <a:spcPct val="100000"/>
              </a:lnSpc>
              <a:spcBef>
                <a:spcPts val="2650"/>
              </a:spcBef>
              <a:defRPr sz="2600"/>
            </a:lvl3pPr>
            <a:lvl4pPr marL="1168400" indent="-292100">
              <a:lnSpc>
                <a:spcPct val="100000"/>
              </a:lnSpc>
              <a:spcBef>
                <a:spcPts val="2650"/>
              </a:spcBef>
              <a:defRPr sz="2600"/>
            </a:lvl4pPr>
            <a:lvl5pPr marL="1460500" indent="-292100">
              <a:lnSpc>
                <a:spcPct val="100000"/>
              </a:lnSpc>
              <a:spcBef>
                <a:spcPts val="2650"/>
              </a:spcBef>
              <a:defRPr sz="2600"/>
            </a:lvl5pPr>
          </a:lstStyle>
          <a:p>
            <a:r>
              <a:t>Text úrovně 1</a:t>
            </a:r>
          </a:p>
          <a:p>
            <a:pPr lvl="1"/>
            <a:r>
              <a:t>Text úrovně 2</a:t>
            </a:r>
          </a:p>
          <a:p>
            <a:pPr lvl="2"/>
            <a:r>
              <a:t>Text úrovně 3</a:t>
            </a:r>
          </a:p>
          <a:p>
            <a:pPr lvl="3"/>
            <a:r>
              <a:t>Text úrovně 4</a:t>
            </a:r>
          </a:p>
          <a:p>
            <a:pPr lvl="4"/>
            <a:r>
              <a:t>Text úrovně 5</a:t>
            </a:r>
          </a:p>
        </p:txBody>
      </p:sp>
      <p:sp>
        <p:nvSpPr>
          <p:cNvPr id="68"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72863453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Odrážky">
    <p:spTree>
      <p:nvGrpSpPr>
        <p:cNvPr id="1" name=""/>
        <p:cNvGrpSpPr/>
        <p:nvPr/>
      </p:nvGrpSpPr>
      <p:grpSpPr>
        <a:xfrm>
          <a:off x="0" y="0"/>
          <a:ext cx="0" cy="0"/>
          <a:chOff x="0" y="0"/>
          <a:chExt cx="0" cy="0"/>
        </a:xfrm>
      </p:grpSpPr>
      <p:sp>
        <p:nvSpPr>
          <p:cNvPr id="75" name="Text úrovně 1…"/>
          <p:cNvSpPr txBox="1">
            <a:spLocks noGrp="1"/>
          </p:cNvSpPr>
          <p:nvPr>
            <p:ph type="body" idx="1"/>
          </p:nvPr>
        </p:nvSpPr>
        <p:spPr>
          <a:xfrm>
            <a:off x="717550" y="533400"/>
            <a:ext cx="10750550" cy="5778500"/>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76"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1825450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Fotografie - 3 na výšku">
    <p:spTree>
      <p:nvGrpSpPr>
        <p:cNvPr id="1" name=""/>
        <p:cNvGrpSpPr/>
        <p:nvPr/>
      </p:nvGrpSpPr>
      <p:grpSpPr>
        <a:xfrm>
          <a:off x="0" y="0"/>
          <a:ext cx="0" cy="0"/>
          <a:chOff x="0" y="0"/>
          <a:chExt cx="0" cy="0"/>
        </a:xfrm>
      </p:grpSpPr>
      <p:sp>
        <p:nvSpPr>
          <p:cNvPr id="83" name="2-033_1302x975.jpeg"/>
          <p:cNvSpPr>
            <a:spLocks noGrp="1"/>
          </p:cNvSpPr>
          <p:nvPr>
            <p:ph type="pic" sz="half" idx="13"/>
          </p:nvPr>
        </p:nvSpPr>
        <p:spPr>
          <a:xfrm>
            <a:off x="6203950" y="2857500"/>
            <a:ext cx="5511800" cy="4127500"/>
          </a:xfrm>
          <a:prstGeom prst="rect">
            <a:avLst/>
          </a:prstGeom>
        </p:spPr>
        <p:txBody>
          <a:bodyPr lIns="91439" tIns="45719" rIns="91439" bIns="45719" anchor="t">
            <a:noAutofit/>
          </a:bodyPr>
          <a:lstStyle/>
          <a:p>
            <a:endParaRPr/>
          </a:p>
        </p:txBody>
      </p:sp>
      <p:sp>
        <p:nvSpPr>
          <p:cNvPr id="84" name="Obrázek"/>
          <p:cNvSpPr>
            <a:spLocks noGrp="1"/>
          </p:cNvSpPr>
          <p:nvPr>
            <p:ph type="pic" sz="half" idx="14"/>
          </p:nvPr>
        </p:nvSpPr>
        <p:spPr>
          <a:xfrm>
            <a:off x="6210300" y="-336550"/>
            <a:ext cx="5511800" cy="4127500"/>
          </a:xfrm>
          <a:prstGeom prst="rect">
            <a:avLst/>
          </a:prstGeom>
        </p:spPr>
        <p:txBody>
          <a:bodyPr lIns="91439" tIns="45719" rIns="91439" bIns="45719" anchor="t">
            <a:noAutofit/>
          </a:bodyPr>
          <a:lstStyle/>
          <a:p>
            <a:endParaRPr/>
          </a:p>
        </p:txBody>
      </p:sp>
      <p:sp>
        <p:nvSpPr>
          <p:cNvPr id="85" name="2-10-superquadro_1631x2178.jpeg"/>
          <p:cNvSpPr>
            <a:spLocks noGrp="1"/>
          </p:cNvSpPr>
          <p:nvPr>
            <p:ph type="pic" idx="15"/>
          </p:nvPr>
        </p:nvSpPr>
        <p:spPr>
          <a:xfrm>
            <a:off x="-412750" y="-1054100"/>
            <a:ext cx="6902453" cy="9221606"/>
          </a:xfrm>
          <a:prstGeom prst="rect">
            <a:avLst/>
          </a:prstGeom>
        </p:spPr>
        <p:txBody>
          <a:bodyPr lIns="91439" tIns="45719" rIns="91439" bIns="45719" anchor="t">
            <a:noAutofit/>
          </a:bodyPr>
          <a:lstStyle/>
          <a:p>
            <a:endParaRPr/>
          </a:p>
        </p:txBody>
      </p:sp>
      <p:sp>
        <p:nvSpPr>
          <p:cNvPr id="86"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60803947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itát">
    <p:spTree>
      <p:nvGrpSpPr>
        <p:cNvPr id="1" name=""/>
        <p:cNvGrpSpPr/>
        <p:nvPr/>
      </p:nvGrpSpPr>
      <p:grpSpPr>
        <a:xfrm>
          <a:off x="0" y="0"/>
          <a:ext cx="0" cy="0"/>
          <a:chOff x="0" y="0"/>
          <a:chExt cx="0" cy="0"/>
        </a:xfrm>
      </p:grpSpPr>
      <p:sp>
        <p:nvSpPr>
          <p:cNvPr id="93" name="Text úrovně 1…"/>
          <p:cNvSpPr txBox="1">
            <a:spLocks noGrp="1"/>
          </p:cNvSpPr>
          <p:nvPr>
            <p:ph type="body" sz="quarter" idx="1"/>
          </p:nvPr>
        </p:nvSpPr>
        <p:spPr>
          <a:xfrm>
            <a:off x="1193800" y="4000500"/>
            <a:ext cx="9810750" cy="323850"/>
          </a:xfrm>
          <a:prstGeom prst="rect">
            <a:avLst/>
          </a:prstGeom>
        </p:spPr>
        <p:txBody>
          <a:bodyPr anchor="t"/>
          <a:lstStyle>
            <a:lvl1pPr marL="0" indent="0" algn="ctr">
              <a:lnSpc>
                <a:spcPct val="100000"/>
              </a:lnSpc>
              <a:spcBef>
                <a:spcPts val="0"/>
              </a:spcBef>
              <a:buSzTx/>
              <a:buNone/>
              <a:defRPr sz="1900"/>
            </a:lvl1pPr>
            <a:lvl2pPr marL="505558" indent="-213457" algn="ctr">
              <a:lnSpc>
                <a:spcPct val="100000"/>
              </a:lnSpc>
              <a:spcBef>
                <a:spcPts val="0"/>
              </a:spcBef>
              <a:defRPr sz="1900"/>
            </a:lvl2pPr>
            <a:lvl3pPr marL="797658" indent="-213458" algn="ctr">
              <a:lnSpc>
                <a:spcPct val="100000"/>
              </a:lnSpc>
              <a:spcBef>
                <a:spcPts val="0"/>
              </a:spcBef>
              <a:defRPr sz="1900"/>
            </a:lvl3pPr>
            <a:lvl4pPr marL="1089758" indent="-213458" algn="ctr">
              <a:lnSpc>
                <a:spcPct val="100000"/>
              </a:lnSpc>
              <a:spcBef>
                <a:spcPts val="0"/>
              </a:spcBef>
              <a:defRPr sz="1900"/>
            </a:lvl4pPr>
            <a:lvl5pPr marL="1381858" indent="-213458" algn="ctr">
              <a:lnSpc>
                <a:spcPct val="100000"/>
              </a:lnSpc>
              <a:spcBef>
                <a:spcPts val="0"/>
              </a:spcBef>
              <a:defRPr sz="1900"/>
            </a:lvl5pPr>
          </a:lstStyle>
          <a:p>
            <a:r>
              <a:t>Text úrovně 1</a:t>
            </a:r>
          </a:p>
          <a:p>
            <a:pPr lvl="1"/>
            <a:r>
              <a:t>Text úrovně 2</a:t>
            </a:r>
          </a:p>
          <a:p>
            <a:pPr lvl="2"/>
            <a:r>
              <a:t>Text úrovně 3</a:t>
            </a:r>
          </a:p>
          <a:p>
            <a:pPr lvl="3"/>
            <a:r>
              <a:t>Text úrovně 4</a:t>
            </a:r>
          </a:p>
          <a:p>
            <a:pPr lvl="4"/>
            <a:r>
              <a:t>Text úrovně 5</a:t>
            </a:r>
          </a:p>
        </p:txBody>
      </p:sp>
      <p:sp>
        <p:nvSpPr>
          <p:cNvPr id="94" name="„Sem napište citát.“"/>
          <p:cNvSpPr txBox="1">
            <a:spLocks noGrp="1"/>
          </p:cNvSpPr>
          <p:nvPr>
            <p:ph type="body" sz="quarter" idx="13"/>
          </p:nvPr>
        </p:nvSpPr>
        <p:spPr>
          <a:xfrm>
            <a:off x="1187450" y="2946400"/>
            <a:ext cx="9810750" cy="425450"/>
          </a:xfrm>
          <a:prstGeom prst="rect">
            <a:avLst/>
          </a:prstGeom>
        </p:spPr>
        <p:txBody>
          <a:bodyPr/>
          <a:lstStyle>
            <a:lvl1pPr marL="298323" indent="-298323" defTabSz="334328">
              <a:spcBef>
                <a:spcPts val="2600"/>
              </a:spcBef>
              <a:defRPr sz="5184"/>
            </a:lvl1pPr>
          </a:lstStyle>
          <a:p>
            <a:pPr marL="596645" indent="-596645" defTabSz="668655">
              <a:spcBef>
                <a:spcPts val="5200"/>
              </a:spcBef>
              <a:defRPr sz="5184"/>
            </a:pPr>
            <a:endParaRPr/>
          </a:p>
        </p:txBody>
      </p:sp>
      <p:sp>
        <p:nvSpPr>
          <p:cNvPr id="95"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84580584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Fotka">
    <p:spTree>
      <p:nvGrpSpPr>
        <p:cNvPr id="1" name=""/>
        <p:cNvGrpSpPr/>
        <p:nvPr/>
      </p:nvGrpSpPr>
      <p:grpSpPr>
        <a:xfrm>
          <a:off x="0" y="0"/>
          <a:ext cx="0" cy="0"/>
          <a:chOff x="0" y="0"/>
          <a:chExt cx="0" cy="0"/>
        </a:xfrm>
      </p:grpSpPr>
      <p:sp>
        <p:nvSpPr>
          <p:cNvPr id="102" name="Obrázek"/>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05388142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110"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44136623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Název a podtitul">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336550" y="1435100"/>
            <a:ext cx="11525250" cy="2279650"/>
          </a:xfrm>
          <a:prstGeom prst="rect">
            <a:avLst/>
          </a:prstGeom>
        </p:spPr>
        <p:txBody>
          <a:bodyPr anchor="b"/>
          <a:lstStyle/>
          <a:p>
            <a:r>
              <a:t>Text názvu</a:t>
            </a:r>
          </a:p>
        </p:txBody>
      </p:sp>
      <p:sp>
        <p:nvSpPr>
          <p:cNvPr id="12" name="Text úrovně 1…"/>
          <p:cNvSpPr txBox="1">
            <a:spLocks noGrp="1"/>
          </p:cNvSpPr>
          <p:nvPr>
            <p:ph type="body" sz="quarter" idx="1"/>
          </p:nvPr>
        </p:nvSpPr>
        <p:spPr>
          <a:xfrm>
            <a:off x="336550" y="3708400"/>
            <a:ext cx="11525250" cy="90805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SzTx/>
              <a:buNone/>
              <a:defRPr sz="2600"/>
            </a:lvl3pPr>
            <a:lvl4pPr marL="0" indent="0" algn="ctr">
              <a:lnSpc>
                <a:spcPct val="100000"/>
              </a:lnSpc>
              <a:spcBef>
                <a:spcPts val="0"/>
              </a:spcBef>
              <a:buSzTx/>
              <a:buNone/>
              <a:defRPr sz="2600"/>
            </a:lvl4pPr>
            <a:lvl5pPr marL="0" indent="0" algn="ctr">
              <a:lnSpc>
                <a:spcPct val="100000"/>
              </a:lnSpc>
              <a:spcBef>
                <a:spcPts val="0"/>
              </a:spcBef>
              <a:buSzTx/>
              <a:buNone/>
              <a:defRPr sz="2600"/>
            </a:lvl5pPr>
          </a:lstStyle>
          <a:p>
            <a:r>
              <a:t>Text úrovně 1</a:t>
            </a:r>
          </a:p>
          <a:p>
            <a:pPr lvl="1"/>
            <a:r>
              <a:t>Text úrovně 2</a:t>
            </a:r>
          </a:p>
          <a:p>
            <a:pPr lvl="2"/>
            <a:r>
              <a:t>Text úrovně 3</a:t>
            </a:r>
          </a:p>
          <a:p>
            <a:pPr lvl="3"/>
            <a:r>
              <a:t>Text úrovně 4</a:t>
            </a:r>
          </a:p>
          <a:p>
            <a:pPr lvl="4"/>
            <a:r>
              <a:t>Text úrovně 5</a:t>
            </a:r>
          </a:p>
        </p:txBody>
      </p:sp>
      <p:sp>
        <p:nvSpPr>
          <p:cNvPr id="13"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79466615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Fotografie - na šířku">
    <p:spTree>
      <p:nvGrpSpPr>
        <p:cNvPr id="1" name=""/>
        <p:cNvGrpSpPr/>
        <p:nvPr/>
      </p:nvGrpSpPr>
      <p:grpSpPr>
        <a:xfrm>
          <a:off x="0" y="0"/>
          <a:ext cx="0" cy="0"/>
          <a:chOff x="0" y="0"/>
          <a:chExt cx="0" cy="0"/>
        </a:xfrm>
      </p:grpSpPr>
      <p:sp>
        <p:nvSpPr>
          <p:cNvPr id="20" name="Obrázek"/>
          <p:cNvSpPr>
            <a:spLocks noGrp="1"/>
          </p:cNvSpPr>
          <p:nvPr>
            <p:ph type="pic" idx="13"/>
          </p:nvPr>
        </p:nvSpPr>
        <p:spPr>
          <a:xfrm>
            <a:off x="2140386" y="-844215"/>
            <a:ext cx="7914931" cy="5924551"/>
          </a:xfrm>
          <a:prstGeom prst="rect">
            <a:avLst/>
          </a:prstGeom>
        </p:spPr>
        <p:txBody>
          <a:bodyPr lIns="91439" tIns="45719" rIns="91439" bIns="45719" anchor="t">
            <a:noAutofit/>
          </a:bodyPr>
          <a:lstStyle/>
          <a:p>
            <a:endParaRPr/>
          </a:p>
        </p:txBody>
      </p:sp>
      <p:sp>
        <p:nvSpPr>
          <p:cNvPr id="21" name="Text názvu"/>
          <p:cNvSpPr txBox="1">
            <a:spLocks noGrp="1"/>
          </p:cNvSpPr>
          <p:nvPr>
            <p:ph type="title"/>
          </p:nvPr>
        </p:nvSpPr>
        <p:spPr>
          <a:xfrm>
            <a:off x="1193800" y="4864100"/>
            <a:ext cx="9810750" cy="901700"/>
          </a:xfrm>
          <a:prstGeom prst="rect">
            <a:avLst/>
          </a:prstGeom>
        </p:spPr>
        <p:txBody>
          <a:bodyPr/>
          <a:lstStyle/>
          <a:p>
            <a:r>
              <a:t>Text názvu</a:t>
            </a:r>
          </a:p>
        </p:txBody>
      </p:sp>
      <p:sp>
        <p:nvSpPr>
          <p:cNvPr id="22" name="Text úrovně 1…"/>
          <p:cNvSpPr txBox="1">
            <a:spLocks noGrp="1"/>
          </p:cNvSpPr>
          <p:nvPr>
            <p:ph type="body" sz="quarter" idx="1"/>
          </p:nvPr>
        </p:nvSpPr>
        <p:spPr>
          <a:xfrm>
            <a:off x="1193800" y="5759450"/>
            <a:ext cx="9810750" cy="8001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SzTx/>
              <a:buNone/>
              <a:defRPr sz="2600"/>
            </a:lvl3pPr>
            <a:lvl4pPr marL="0" indent="0" algn="ctr">
              <a:lnSpc>
                <a:spcPct val="100000"/>
              </a:lnSpc>
              <a:spcBef>
                <a:spcPts val="0"/>
              </a:spcBef>
              <a:buSzTx/>
              <a:buNone/>
              <a:defRPr sz="2600"/>
            </a:lvl4pPr>
            <a:lvl5pPr marL="0" indent="0" algn="ctr">
              <a:lnSpc>
                <a:spcPct val="100000"/>
              </a:lnSpc>
              <a:spcBef>
                <a:spcPts val="0"/>
              </a:spcBef>
              <a:buSzTx/>
              <a:buNone/>
              <a:defRPr sz="2600"/>
            </a:lvl5pPr>
          </a:lstStyle>
          <a:p>
            <a:r>
              <a:t>Text úrovně 1</a:t>
            </a:r>
          </a:p>
          <a:p>
            <a:pPr lvl="1"/>
            <a:r>
              <a:t>Text úrovně 2</a:t>
            </a:r>
          </a:p>
          <a:p>
            <a:pPr lvl="2"/>
            <a:r>
              <a:t>Text úrovně 3</a:t>
            </a:r>
          </a:p>
          <a:p>
            <a:pPr lvl="3"/>
            <a:r>
              <a:t>Text úrovně 4</a:t>
            </a:r>
          </a:p>
          <a:p>
            <a:pPr lvl="4"/>
            <a:r>
              <a:t>Text úrovně 5</a:t>
            </a:r>
          </a:p>
        </p:txBody>
      </p:sp>
      <p:sp>
        <p:nvSpPr>
          <p:cNvPr id="23" name="Číslo snímku"/>
          <p:cNvSpPr txBox="1">
            <a:spLocks noGrp="1"/>
          </p:cNvSpPr>
          <p:nvPr>
            <p:ph type="sldNum" sz="quarter" idx="2"/>
          </p:nvPr>
        </p:nvSpPr>
        <p:spPr>
          <a:prstGeom prst="rect">
            <a:avLst/>
          </a:prstGeom>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321657219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D53967EA-64BB-4B22-B273-491C84293A4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 xmlns:a16="http://schemas.microsoft.com/office/drawing/2014/main" id="{BADA7201-A98D-4969-987A-24A3A814B9B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 xmlns:a16="http://schemas.microsoft.com/office/drawing/2014/main" id="{AA795DDF-3CBE-42AD-9149-F84AAF327854}"/>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 xmlns:a16="http://schemas.microsoft.com/office/drawing/2014/main" id="{70DB62F9-CF62-4C17-9D91-15B80F35FBDE}"/>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6" name="Zástupný symbol pro zápatí 5">
            <a:extLst>
              <a:ext uri="{FF2B5EF4-FFF2-40B4-BE49-F238E27FC236}">
                <a16:creationId xmlns="" xmlns:a16="http://schemas.microsoft.com/office/drawing/2014/main" id="{6B7105AB-7B9F-4E20-B5B4-12CD0BE6622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 xmlns:a16="http://schemas.microsoft.com/office/drawing/2014/main" id="{5D57F7AE-E339-411A-8A31-67622FD467F2}"/>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4280249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Název - ve středu">
    <p:spTree>
      <p:nvGrpSpPr>
        <p:cNvPr id="1" name=""/>
        <p:cNvGrpSpPr/>
        <p:nvPr/>
      </p:nvGrpSpPr>
      <p:grpSpPr>
        <a:xfrm>
          <a:off x="0" y="0"/>
          <a:ext cx="0" cy="0"/>
          <a:chOff x="0" y="0"/>
          <a:chExt cx="0" cy="0"/>
        </a:xfrm>
      </p:grpSpPr>
      <p:sp>
        <p:nvSpPr>
          <p:cNvPr id="30" name="Text názvu"/>
          <p:cNvSpPr txBox="1">
            <a:spLocks noGrp="1"/>
          </p:cNvSpPr>
          <p:nvPr>
            <p:ph type="title"/>
          </p:nvPr>
        </p:nvSpPr>
        <p:spPr>
          <a:xfrm>
            <a:off x="336550" y="2286000"/>
            <a:ext cx="11525250" cy="2279650"/>
          </a:xfrm>
          <a:prstGeom prst="rect">
            <a:avLst/>
          </a:prstGeom>
        </p:spPr>
        <p:txBody>
          <a:bodyPr/>
          <a:lstStyle/>
          <a:p>
            <a:r>
              <a:t>Text názvu</a:t>
            </a:r>
          </a:p>
        </p:txBody>
      </p:sp>
      <p:sp>
        <p:nvSpPr>
          <p:cNvPr id="31"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82694126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Fotografie - na výšku">
    <p:spTree>
      <p:nvGrpSpPr>
        <p:cNvPr id="1" name=""/>
        <p:cNvGrpSpPr/>
        <p:nvPr/>
      </p:nvGrpSpPr>
      <p:grpSpPr>
        <a:xfrm>
          <a:off x="0" y="0"/>
          <a:ext cx="0" cy="0"/>
          <a:chOff x="0" y="0"/>
          <a:chExt cx="0" cy="0"/>
        </a:xfrm>
      </p:grpSpPr>
      <p:sp>
        <p:nvSpPr>
          <p:cNvPr id="38" name="Obrázek"/>
          <p:cNvSpPr>
            <a:spLocks noGrp="1"/>
          </p:cNvSpPr>
          <p:nvPr>
            <p:ph type="pic" idx="13"/>
          </p:nvPr>
        </p:nvSpPr>
        <p:spPr>
          <a:xfrm>
            <a:off x="5295231" y="755650"/>
            <a:ext cx="6822413" cy="6064366"/>
          </a:xfrm>
          <a:prstGeom prst="rect">
            <a:avLst/>
          </a:prstGeom>
        </p:spPr>
        <p:txBody>
          <a:bodyPr lIns="91439" tIns="45719" rIns="91439" bIns="45719" anchor="t">
            <a:noAutofit/>
          </a:bodyPr>
          <a:lstStyle/>
          <a:p>
            <a:endParaRPr/>
          </a:p>
        </p:txBody>
      </p:sp>
      <p:sp>
        <p:nvSpPr>
          <p:cNvPr id="39" name="Text názvu"/>
          <p:cNvSpPr txBox="1">
            <a:spLocks noGrp="1"/>
          </p:cNvSpPr>
          <p:nvPr>
            <p:ph type="title"/>
          </p:nvPr>
        </p:nvSpPr>
        <p:spPr>
          <a:xfrm>
            <a:off x="336550" y="717550"/>
            <a:ext cx="5524500" cy="2730500"/>
          </a:xfrm>
          <a:prstGeom prst="rect">
            <a:avLst/>
          </a:prstGeom>
        </p:spPr>
        <p:txBody>
          <a:bodyPr anchor="b"/>
          <a:lstStyle/>
          <a:p>
            <a:r>
              <a:t>Text názvu</a:t>
            </a:r>
          </a:p>
        </p:txBody>
      </p:sp>
      <p:sp>
        <p:nvSpPr>
          <p:cNvPr id="40" name="Text úrovně 1…"/>
          <p:cNvSpPr txBox="1">
            <a:spLocks noGrp="1"/>
          </p:cNvSpPr>
          <p:nvPr>
            <p:ph type="body" sz="quarter" idx="1"/>
          </p:nvPr>
        </p:nvSpPr>
        <p:spPr>
          <a:xfrm>
            <a:off x="336550" y="3435350"/>
            <a:ext cx="5524500" cy="27305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SzTx/>
              <a:buNone/>
              <a:defRPr sz="2600"/>
            </a:lvl3pPr>
            <a:lvl4pPr marL="0" indent="0" algn="ctr">
              <a:lnSpc>
                <a:spcPct val="100000"/>
              </a:lnSpc>
              <a:spcBef>
                <a:spcPts val="0"/>
              </a:spcBef>
              <a:buSzTx/>
              <a:buNone/>
              <a:defRPr sz="2600"/>
            </a:lvl4pPr>
            <a:lvl5pPr marL="0" indent="0" algn="ctr">
              <a:lnSpc>
                <a:spcPct val="100000"/>
              </a:lnSpc>
              <a:spcBef>
                <a:spcPts val="0"/>
              </a:spcBef>
              <a:buSzTx/>
              <a:buNone/>
              <a:defRPr sz="2600"/>
            </a:lvl5pPr>
          </a:lstStyle>
          <a:p>
            <a:r>
              <a:t>Text úrovně 1</a:t>
            </a:r>
          </a:p>
          <a:p>
            <a:pPr lvl="1"/>
            <a:r>
              <a:t>Text úrovně 2</a:t>
            </a:r>
          </a:p>
          <a:p>
            <a:pPr lvl="2"/>
            <a:r>
              <a:t>Text úrovně 3</a:t>
            </a:r>
          </a:p>
          <a:p>
            <a:pPr lvl="3"/>
            <a:r>
              <a:t>Text úrovně 4</a:t>
            </a:r>
          </a:p>
          <a:p>
            <a:pPr lvl="4"/>
            <a:r>
              <a:t>Text úrovně 5</a:t>
            </a:r>
          </a:p>
        </p:txBody>
      </p:sp>
      <p:sp>
        <p:nvSpPr>
          <p:cNvPr id="41"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56440949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Název - nahoře">
    <p:spTree>
      <p:nvGrpSpPr>
        <p:cNvPr id="1" name=""/>
        <p:cNvGrpSpPr/>
        <p:nvPr/>
      </p:nvGrpSpPr>
      <p:grpSpPr>
        <a:xfrm>
          <a:off x="0" y="0"/>
          <a:ext cx="0" cy="0"/>
          <a:chOff x="0" y="0"/>
          <a:chExt cx="0" cy="0"/>
        </a:xfrm>
      </p:grpSpPr>
      <p:sp>
        <p:nvSpPr>
          <p:cNvPr id="48" name="Text názvu"/>
          <p:cNvSpPr txBox="1">
            <a:spLocks noGrp="1"/>
          </p:cNvSpPr>
          <p:nvPr>
            <p:ph type="title"/>
          </p:nvPr>
        </p:nvSpPr>
        <p:spPr>
          <a:prstGeom prst="rect">
            <a:avLst/>
          </a:prstGeom>
        </p:spPr>
        <p:txBody>
          <a:bodyPr/>
          <a:lstStyle/>
          <a:p>
            <a:r>
              <a:t>Text názvu</a:t>
            </a:r>
          </a:p>
        </p:txBody>
      </p:sp>
      <p:sp>
        <p:nvSpPr>
          <p:cNvPr id="49"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32161221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Název a odrážky">
    <p:spTree>
      <p:nvGrpSpPr>
        <p:cNvPr id="1" name=""/>
        <p:cNvGrpSpPr/>
        <p:nvPr/>
      </p:nvGrpSpPr>
      <p:grpSpPr>
        <a:xfrm>
          <a:off x="0" y="0"/>
          <a:ext cx="0" cy="0"/>
          <a:chOff x="0" y="0"/>
          <a:chExt cx="0" cy="0"/>
        </a:xfrm>
      </p:grpSpPr>
      <p:sp>
        <p:nvSpPr>
          <p:cNvPr id="56" name="Text názvu"/>
          <p:cNvSpPr txBox="1">
            <a:spLocks noGrp="1"/>
          </p:cNvSpPr>
          <p:nvPr>
            <p:ph type="title"/>
          </p:nvPr>
        </p:nvSpPr>
        <p:spPr>
          <a:prstGeom prst="rect">
            <a:avLst/>
          </a:prstGeom>
        </p:spPr>
        <p:txBody>
          <a:bodyPr/>
          <a:lstStyle/>
          <a:p>
            <a:r>
              <a:t>Text názvu</a:t>
            </a:r>
          </a:p>
        </p:txBody>
      </p:sp>
      <p:sp>
        <p:nvSpPr>
          <p:cNvPr id="57"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58"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51478181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Název, odrážky, fotka">
    <p:spTree>
      <p:nvGrpSpPr>
        <p:cNvPr id="1" name=""/>
        <p:cNvGrpSpPr/>
        <p:nvPr/>
      </p:nvGrpSpPr>
      <p:grpSpPr>
        <a:xfrm>
          <a:off x="0" y="0"/>
          <a:ext cx="0" cy="0"/>
          <a:chOff x="0" y="0"/>
          <a:chExt cx="0" cy="0"/>
        </a:xfrm>
      </p:grpSpPr>
      <p:sp>
        <p:nvSpPr>
          <p:cNvPr id="65" name="Obrázek"/>
          <p:cNvSpPr>
            <a:spLocks noGrp="1"/>
          </p:cNvSpPr>
          <p:nvPr>
            <p:ph type="pic" sz="half" idx="13"/>
          </p:nvPr>
        </p:nvSpPr>
        <p:spPr>
          <a:xfrm>
            <a:off x="5907427" y="1615105"/>
            <a:ext cx="5876619" cy="5223660"/>
          </a:xfrm>
          <a:prstGeom prst="rect">
            <a:avLst/>
          </a:prstGeom>
        </p:spPr>
        <p:txBody>
          <a:bodyPr lIns="91439" tIns="45719" rIns="91439" bIns="45719" anchor="t">
            <a:noAutofit/>
          </a:bodyPr>
          <a:lstStyle/>
          <a:p>
            <a:endParaRPr/>
          </a:p>
        </p:txBody>
      </p:sp>
      <p:sp>
        <p:nvSpPr>
          <p:cNvPr id="66" name="Text názvu"/>
          <p:cNvSpPr txBox="1">
            <a:spLocks noGrp="1"/>
          </p:cNvSpPr>
          <p:nvPr>
            <p:ph type="title"/>
          </p:nvPr>
        </p:nvSpPr>
        <p:spPr>
          <a:prstGeom prst="rect">
            <a:avLst/>
          </a:prstGeom>
        </p:spPr>
        <p:txBody>
          <a:bodyPr/>
          <a:lstStyle/>
          <a:p>
            <a:r>
              <a:t>Text názvu</a:t>
            </a:r>
          </a:p>
        </p:txBody>
      </p:sp>
      <p:sp>
        <p:nvSpPr>
          <p:cNvPr id="67" name="Text úrovně 1…"/>
          <p:cNvSpPr txBox="1">
            <a:spLocks noGrp="1"/>
          </p:cNvSpPr>
          <p:nvPr>
            <p:ph type="body" sz="half" idx="1"/>
          </p:nvPr>
        </p:nvSpPr>
        <p:spPr>
          <a:xfrm>
            <a:off x="336550" y="1917700"/>
            <a:ext cx="5524500" cy="4432300"/>
          </a:xfrm>
          <a:prstGeom prst="rect">
            <a:avLst/>
          </a:prstGeom>
        </p:spPr>
        <p:txBody>
          <a:bodyPr/>
          <a:lstStyle>
            <a:lvl1pPr marL="292100" indent="-292100">
              <a:lnSpc>
                <a:spcPct val="100000"/>
              </a:lnSpc>
              <a:spcBef>
                <a:spcPts val="2650"/>
              </a:spcBef>
              <a:defRPr sz="2600"/>
            </a:lvl1pPr>
            <a:lvl2pPr marL="584200" indent="-292100">
              <a:lnSpc>
                <a:spcPct val="100000"/>
              </a:lnSpc>
              <a:spcBef>
                <a:spcPts val="2650"/>
              </a:spcBef>
              <a:defRPr sz="2600"/>
            </a:lvl2pPr>
            <a:lvl3pPr marL="876300" indent="-292100">
              <a:lnSpc>
                <a:spcPct val="100000"/>
              </a:lnSpc>
              <a:spcBef>
                <a:spcPts val="2650"/>
              </a:spcBef>
              <a:defRPr sz="2600"/>
            </a:lvl3pPr>
            <a:lvl4pPr marL="1168400" indent="-292100">
              <a:lnSpc>
                <a:spcPct val="100000"/>
              </a:lnSpc>
              <a:spcBef>
                <a:spcPts val="2650"/>
              </a:spcBef>
              <a:defRPr sz="2600"/>
            </a:lvl4pPr>
            <a:lvl5pPr marL="1460500" indent="-292100">
              <a:lnSpc>
                <a:spcPct val="100000"/>
              </a:lnSpc>
              <a:spcBef>
                <a:spcPts val="2650"/>
              </a:spcBef>
              <a:defRPr sz="2600"/>
            </a:lvl5pPr>
          </a:lstStyle>
          <a:p>
            <a:r>
              <a:t>Text úrovně 1</a:t>
            </a:r>
          </a:p>
          <a:p>
            <a:pPr lvl="1"/>
            <a:r>
              <a:t>Text úrovně 2</a:t>
            </a:r>
          </a:p>
          <a:p>
            <a:pPr lvl="2"/>
            <a:r>
              <a:t>Text úrovně 3</a:t>
            </a:r>
          </a:p>
          <a:p>
            <a:pPr lvl="3"/>
            <a:r>
              <a:t>Text úrovně 4</a:t>
            </a:r>
          </a:p>
          <a:p>
            <a:pPr lvl="4"/>
            <a:r>
              <a:t>Text úrovně 5</a:t>
            </a:r>
          </a:p>
        </p:txBody>
      </p:sp>
      <p:sp>
        <p:nvSpPr>
          <p:cNvPr id="68"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404747044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Odrážky">
    <p:spTree>
      <p:nvGrpSpPr>
        <p:cNvPr id="1" name=""/>
        <p:cNvGrpSpPr/>
        <p:nvPr/>
      </p:nvGrpSpPr>
      <p:grpSpPr>
        <a:xfrm>
          <a:off x="0" y="0"/>
          <a:ext cx="0" cy="0"/>
          <a:chOff x="0" y="0"/>
          <a:chExt cx="0" cy="0"/>
        </a:xfrm>
      </p:grpSpPr>
      <p:sp>
        <p:nvSpPr>
          <p:cNvPr id="75" name="Text úrovně 1…"/>
          <p:cNvSpPr txBox="1">
            <a:spLocks noGrp="1"/>
          </p:cNvSpPr>
          <p:nvPr>
            <p:ph type="body" idx="1"/>
          </p:nvPr>
        </p:nvSpPr>
        <p:spPr>
          <a:xfrm>
            <a:off x="717550" y="533400"/>
            <a:ext cx="10750550" cy="5778500"/>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76"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24307588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Fotografie - 3 na výšku">
    <p:spTree>
      <p:nvGrpSpPr>
        <p:cNvPr id="1" name=""/>
        <p:cNvGrpSpPr/>
        <p:nvPr/>
      </p:nvGrpSpPr>
      <p:grpSpPr>
        <a:xfrm>
          <a:off x="0" y="0"/>
          <a:ext cx="0" cy="0"/>
          <a:chOff x="0" y="0"/>
          <a:chExt cx="0" cy="0"/>
        </a:xfrm>
      </p:grpSpPr>
      <p:sp>
        <p:nvSpPr>
          <p:cNvPr id="83" name="2-033_1302x975.jpeg"/>
          <p:cNvSpPr>
            <a:spLocks noGrp="1"/>
          </p:cNvSpPr>
          <p:nvPr>
            <p:ph type="pic" sz="half" idx="13"/>
          </p:nvPr>
        </p:nvSpPr>
        <p:spPr>
          <a:xfrm>
            <a:off x="6203950" y="2857500"/>
            <a:ext cx="5511800" cy="4127500"/>
          </a:xfrm>
          <a:prstGeom prst="rect">
            <a:avLst/>
          </a:prstGeom>
        </p:spPr>
        <p:txBody>
          <a:bodyPr lIns="91439" tIns="45719" rIns="91439" bIns="45719" anchor="t">
            <a:noAutofit/>
          </a:bodyPr>
          <a:lstStyle/>
          <a:p>
            <a:endParaRPr/>
          </a:p>
        </p:txBody>
      </p:sp>
      <p:sp>
        <p:nvSpPr>
          <p:cNvPr id="84" name="Obrázek"/>
          <p:cNvSpPr>
            <a:spLocks noGrp="1"/>
          </p:cNvSpPr>
          <p:nvPr>
            <p:ph type="pic" sz="half" idx="14"/>
          </p:nvPr>
        </p:nvSpPr>
        <p:spPr>
          <a:xfrm>
            <a:off x="6210300" y="-336550"/>
            <a:ext cx="5511800" cy="4127500"/>
          </a:xfrm>
          <a:prstGeom prst="rect">
            <a:avLst/>
          </a:prstGeom>
        </p:spPr>
        <p:txBody>
          <a:bodyPr lIns="91439" tIns="45719" rIns="91439" bIns="45719" anchor="t">
            <a:noAutofit/>
          </a:bodyPr>
          <a:lstStyle/>
          <a:p>
            <a:endParaRPr/>
          </a:p>
        </p:txBody>
      </p:sp>
      <p:sp>
        <p:nvSpPr>
          <p:cNvPr id="85" name="2-10-superquadro_1631x2178.jpeg"/>
          <p:cNvSpPr>
            <a:spLocks noGrp="1"/>
          </p:cNvSpPr>
          <p:nvPr>
            <p:ph type="pic" idx="15"/>
          </p:nvPr>
        </p:nvSpPr>
        <p:spPr>
          <a:xfrm>
            <a:off x="-412750" y="-1054100"/>
            <a:ext cx="6902453" cy="9221606"/>
          </a:xfrm>
          <a:prstGeom prst="rect">
            <a:avLst/>
          </a:prstGeom>
        </p:spPr>
        <p:txBody>
          <a:bodyPr lIns="91439" tIns="45719" rIns="91439" bIns="45719" anchor="t">
            <a:noAutofit/>
          </a:bodyPr>
          <a:lstStyle/>
          <a:p>
            <a:endParaRPr/>
          </a:p>
        </p:txBody>
      </p:sp>
      <p:sp>
        <p:nvSpPr>
          <p:cNvPr id="86"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98037838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itát">
    <p:spTree>
      <p:nvGrpSpPr>
        <p:cNvPr id="1" name=""/>
        <p:cNvGrpSpPr/>
        <p:nvPr/>
      </p:nvGrpSpPr>
      <p:grpSpPr>
        <a:xfrm>
          <a:off x="0" y="0"/>
          <a:ext cx="0" cy="0"/>
          <a:chOff x="0" y="0"/>
          <a:chExt cx="0" cy="0"/>
        </a:xfrm>
      </p:grpSpPr>
      <p:sp>
        <p:nvSpPr>
          <p:cNvPr id="93" name="Text úrovně 1…"/>
          <p:cNvSpPr txBox="1">
            <a:spLocks noGrp="1"/>
          </p:cNvSpPr>
          <p:nvPr>
            <p:ph type="body" sz="quarter" idx="1"/>
          </p:nvPr>
        </p:nvSpPr>
        <p:spPr>
          <a:xfrm>
            <a:off x="1193800" y="4000500"/>
            <a:ext cx="9810750" cy="323850"/>
          </a:xfrm>
          <a:prstGeom prst="rect">
            <a:avLst/>
          </a:prstGeom>
        </p:spPr>
        <p:txBody>
          <a:bodyPr anchor="t"/>
          <a:lstStyle>
            <a:lvl1pPr marL="0" indent="0" algn="ctr">
              <a:lnSpc>
                <a:spcPct val="100000"/>
              </a:lnSpc>
              <a:spcBef>
                <a:spcPts val="0"/>
              </a:spcBef>
              <a:buSzTx/>
              <a:buNone/>
              <a:defRPr sz="1900"/>
            </a:lvl1pPr>
            <a:lvl2pPr marL="505558" indent="-213457" algn="ctr">
              <a:lnSpc>
                <a:spcPct val="100000"/>
              </a:lnSpc>
              <a:spcBef>
                <a:spcPts val="0"/>
              </a:spcBef>
              <a:defRPr sz="1900"/>
            </a:lvl2pPr>
            <a:lvl3pPr marL="797658" indent="-213458" algn="ctr">
              <a:lnSpc>
                <a:spcPct val="100000"/>
              </a:lnSpc>
              <a:spcBef>
                <a:spcPts val="0"/>
              </a:spcBef>
              <a:defRPr sz="1900"/>
            </a:lvl3pPr>
            <a:lvl4pPr marL="1089758" indent="-213458" algn="ctr">
              <a:lnSpc>
                <a:spcPct val="100000"/>
              </a:lnSpc>
              <a:spcBef>
                <a:spcPts val="0"/>
              </a:spcBef>
              <a:defRPr sz="1900"/>
            </a:lvl4pPr>
            <a:lvl5pPr marL="1381858" indent="-213458" algn="ctr">
              <a:lnSpc>
                <a:spcPct val="100000"/>
              </a:lnSpc>
              <a:spcBef>
                <a:spcPts val="0"/>
              </a:spcBef>
              <a:defRPr sz="1900"/>
            </a:lvl5pPr>
          </a:lstStyle>
          <a:p>
            <a:r>
              <a:t>Text úrovně 1</a:t>
            </a:r>
          </a:p>
          <a:p>
            <a:pPr lvl="1"/>
            <a:r>
              <a:t>Text úrovně 2</a:t>
            </a:r>
          </a:p>
          <a:p>
            <a:pPr lvl="2"/>
            <a:r>
              <a:t>Text úrovně 3</a:t>
            </a:r>
          </a:p>
          <a:p>
            <a:pPr lvl="3"/>
            <a:r>
              <a:t>Text úrovně 4</a:t>
            </a:r>
          </a:p>
          <a:p>
            <a:pPr lvl="4"/>
            <a:r>
              <a:t>Text úrovně 5</a:t>
            </a:r>
          </a:p>
        </p:txBody>
      </p:sp>
      <p:sp>
        <p:nvSpPr>
          <p:cNvPr id="94" name="„Sem napište citát.“"/>
          <p:cNvSpPr txBox="1">
            <a:spLocks noGrp="1"/>
          </p:cNvSpPr>
          <p:nvPr>
            <p:ph type="body" sz="quarter" idx="13"/>
          </p:nvPr>
        </p:nvSpPr>
        <p:spPr>
          <a:xfrm>
            <a:off x="1187450" y="2946400"/>
            <a:ext cx="9810750" cy="425450"/>
          </a:xfrm>
          <a:prstGeom prst="rect">
            <a:avLst/>
          </a:prstGeom>
        </p:spPr>
        <p:txBody>
          <a:bodyPr/>
          <a:lstStyle>
            <a:lvl1pPr marL="298323" indent="-298323" defTabSz="334328">
              <a:spcBef>
                <a:spcPts val="2600"/>
              </a:spcBef>
              <a:defRPr sz="5184"/>
            </a:lvl1pPr>
          </a:lstStyle>
          <a:p>
            <a:pPr marL="596645" indent="-596645" defTabSz="668655">
              <a:spcBef>
                <a:spcPts val="5200"/>
              </a:spcBef>
              <a:defRPr sz="5184"/>
            </a:pPr>
            <a:endParaRPr/>
          </a:p>
        </p:txBody>
      </p:sp>
      <p:sp>
        <p:nvSpPr>
          <p:cNvPr id="95"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406449521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Fotka">
    <p:spTree>
      <p:nvGrpSpPr>
        <p:cNvPr id="1" name=""/>
        <p:cNvGrpSpPr/>
        <p:nvPr/>
      </p:nvGrpSpPr>
      <p:grpSpPr>
        <a:xfrm>
          <a:off x="0" y="0"/>
          <a:ext cx="0" cy="0"/>
          <a:chOff x="0" y="0"/>
          <a:chExt cx="0" cy="0"/>
        </a:xfrm>
      </p:grpSpPr>
      <p:sp>
        <p:nvSpPr>
          <p:cNvPr id="102" name="Obrázek"/>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54699382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110" name="Číslo snímku"/>
          <p:cNvSpPr txBox="1">
            <a:spLocks noGrp="1"/>
          </p:cNvSpPr>
          <p:nvPr>
            <p:ph type="sldNum" sz="quarter" idx="2"/>
          </p:nvPr>
        </p:nvSpPr>
        <p:spPr>
          <a:prstGeom prst="rect">
            <a:avLst/>
          </a:prstGeom>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38798299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8EA61DCA-5B16-40A9-9379-CA0152810D6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 xmlns:a16="http://schemas.microsoft.com/office/drawing/2014/main" id="{8B592F9E-1779-4250-8E9D-0CFAB10CDF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 xmlns:a16="http://schemas.microsoft.com/office/drawing/2014/main" id="{E49461D4-5396-49B3-94E6-97FBE2F9073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 xmlns:a16="http://schemas.microsoft.com/office/drawing/2014/main" id="{7776E497-9584-4115-A788-BD74DA5C0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 xmlns:a16="http://schemas.microsoft.com/office/drawing/2014/main" id="{DB029274-5F43-4144-8021-76F43C9BDA5A}"/>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 xmlns:a16="http://schemas.microsoft.com/office/drawing/2014/main" id="{33EAB3B1-E34C-40CE-A481-064EDED40A4F}"/>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8" name="Zástupný symbol pro zápatí 7">
            <a:extLst>
              <a:ext uri="{FF2B5EF4-FFF2-40B4-BE49-F238E27FC236}">
                <a16:creationId xmlns="" xmlns:a16="http://schemas.microsoft.com/office/drawing/2014/main" id="{A242F4D4-110E-4C7E-AAF4-68B2867A58E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 xmlns:a16="http://schemas.microsoft.com/office/drawing/2014/main" id="{1D1E9943-F0D4-46FF-9738-316907FF34C5}"/>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1629975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012896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429727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cs" smtClean="0"/>
              <a:pPr/>
              <a:t>‹#›</a:t>
            </a:fld>
            <a:endParaRPr lang="cs"/>
          </a:p>
        </p:txBody>
      </p:sp>
    </p:spTree>
    <p:extLst>
      <p:ext uri="{BB962C8B-B14F-4D97-AF65-F5344CB8AC3E}">
        <p14:creationId xmlns:p14="http://schemas.microsoft.com/office/powerpoint/2010/main" val="1494282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687643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504931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400592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627265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699912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9386469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05744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61D306ED-C3D2-43CC-98F8-8B15BE99ED6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 xmlns:a16="http://schemas.microsoft.com/office/drawing/2014/main" id="{2FBC9D85-8F2B-4E74-95F2-37E431C6A93E}"/>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4" name="Zástupný symbol pro zápatí 3">
            <a:extLst>
              <a:ext uri="{FF2B5EF4-FFF2-40B4-BE49-F238E27FC236}">
                <a16:creationId xmlns="" xmlns:a16="http://schemas.microsoft.com/office/drawing/2014/main" id="{701D596C-E9C4-4D11-AD7D-267F24E59CF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 xmlns:a16="http://schemas.microsoft.com/office/drawing/2014/main" id="{3DCF7FC2-6354-4636-8F6A-085F9542E5C6}"/>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2652577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606601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071875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0846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cs" smtClean="0"/>
              <a:pPr/>
              <a:t>‹#›</a:t>
            </a:fld>
            <a:endParaRPr lang="cs"/>
          </a:p>
        </p:txBody>
      </p:sp>
    </p:spTree>
    <p:extLst>
      <p:ext uri="{BB962C8B-B14F-4D97-AF65-F5344CB8AC3E}">
        <p14:creationId xmlns:p14="http://schemas.microsoft.com/office/powerpoint/2010/main" val="3861360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3597029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6273688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8346730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6814759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416204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41352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 xmlns:a16="http://schemas.microsoft.com/office/drawing/2014/main" id="{3C6DAD2B-8E82-482F-B611-5EEC299D0E27}"/>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3" name="Zástupný symbol pro zápatí 2">
            <a:extLst>
              <a:ext uri="{FF2B5EF4-FFF2-40B4-BE49-F238E27FC236}">
                <a16:creationId xmlns="" xmlns:a16="http://schemas.microsoft.com/office/drawing/2014/main" id="{8DD27CB2-F213-4A83-AFE1-0B20E0EB1BF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 xmlns:a16="http://schemas.microsoft.com/office/drawing/2014/main" id="{75E8CE60-38BB-4AD0-8CB0-D1FAFA8EDEEC}"/>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4552947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132140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754971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457968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8243990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cs" smtClean="0"/>
              <a:pPr/>
              <a:t>‹#›</a:t>
            </a:fld>
            <a:endParaRPr lang="cs"/>
          </a:p>
        </p:txBody>
      </p:sp>
    </p:spTree>
    <p:extLst>
      <p:ext uri="{BB962C8B-B14F-4D97-AF65-F5344CB8AC3E}">
        <p14:creationId xmlns:p14="http://schemas.microsoft.com/office/powerpoint/2010/main" val="3590261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1514710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87849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6236592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301114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288651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FD3B1145-9D07-4758-AFDA-2A671545EEB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 xmlns:a16="http://schemas.microsoft.com/office/drawing/2014/main" id="{0868F057-D67D-4A75-8A21-B8B9DF8D83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 xmlns:a16="http://schemas.microsoft.com/office/drawing/2014/main" id="{78E6816B-8F12-4CAD-BA7A-44B226562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 xmlns:a16="http://schemas.microsoft.com/office/drawing/2014/main" id="{AECD3D73-0059-4FA5-9F9C-FFAD18A75496}"/>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6" name="Zástupný symbol pro zápatí 5">
            <a:extLst>
              <a:ext uri="{FF2B5EF4-FFF2-40B4-BE49-F238E27FC236}">
                <a16:creationId xmlns="" xmlns:a16="http://schemas.microsoft.com/office/drawing/2014/main" id="{30AD4456-4618-44CB-9520-9619F32E2C6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 xmlns:a16="http://schemas.microsoft.com/office/drawing/2014/main" id="{68ADA48E-8108-44C0-BE53-38580DA4A0AC}"/>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8479794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199772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3813449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9868976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2620816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41139762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cs" smtClean="0"/>
              <a:pPr/>
              <a:t>‹#›</a:t>
            </a:fld>
            <a:endParaRPr lang="cs"/>
          </a:p>
        </p:txBody>
      </p:sp>
    </p:spTree>
    <p:extLst>
      <p:ext uri="{BB962C8B-B14F-4D97-AF65-F5344CB8AC3E}">
        <p14:creationId xmlns:p14="http://schemas.microsoft.com/office/powerpoint/2010/main" val="39943128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8520625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967946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9779600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57260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ADB20E7F-4FF7-49BB-9B5B-FD0B23CCDD1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 xmlns:a16="http://schemas.microsoft.com/office/drawing/2014/main" id="{2365BC51-98E5-4686-B837-DA9B524A64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 xmlns:a16="http://schemas.microsoft.com/office/drawing/2014/main" id="{BCBED1AC-86B5-4E9E-BE1B-DC161A101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 xmlns:a16="http://schemas.microsoft.com/office/drawing/2014/main" id="{9D961378-B27D-4488-B3B6-EFC7C221B07C}"/>
              </a:ext>
            </a:extLst>
          </p:cNvPr>
          <p:cNvSpPr>
            <a:spLocks noGrp="1"/>
          </p:cNvSpPr>
          <p:nvPr>
            <p:ph type="dt" sz="half" idx="10"/>
          </p:nvPr>
        </p:nvSpPr>
        <p:spPr/>
        <p:txBody>
          <a:bodyPr/>
          <a:lstStyle/>
          <a:p>
            <a:fld id="{66032CE5-E9A8-4168-9880-7E206D86F50B}" type="datetimeFigureOut">
              <a:rPr lang="cs-CZ" smtClean="0"/>
              <a:t>21.5.2020</a:t>
            </a:fld>
            <a:endParaRPr lang="cs-CZ"/>
          </a:p>
        </p:txBody>
      </p:sp>
      <p:sp>
        <p:nvSpPr>
          <p:cNvPr id="6" name="Zástupný symbol pro zápatí 5">
            <a:extLst>
              <a:ext uri="{FF2B5EF4-FFF2-40B4-BE49-F238E27FC236}">
                <a16:creationId xmlns="" xmlns:a16="http://schemas.microsoft.com/office/drawing/2014/main" id="{F1F4E737-635A-4C59-B77A-F3BB8D0D50F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 xmlns:a16="http://schemas.microsoft.com/office/drawing/2014/main" id="{E01F41E6-7F5B-45EB-A7E8-2AAA51A2E5CD}"/>
              </a:ext>
            </a:extLst>
          </p:cNvPr>
          <p:cNvSpPr>
            <a:spLocks noGrp="1"/>
          </p:cNvSpPr>
          <p:nvPr>
            <p:ph type="sldNum" sz="quarter" idx="12"/>
          </p:nvPr>
        </p:nvSpPr>
        <p:spPr/>
        <p:txBody>
          <a:bodyPr/>
          <a:lstStyle/>
          <a:p>
            <a:fld id="{2E75AC06-87CD-44BD-AB1F-1831E7F81329}" type="slidenum">
              <a:rPr lang="cs-CZ" smtClean="0"/>
              <a:t>‹#›</a:t>
            </a:fld>
            <a:endParaRPr lang="cs-CZ"/>
          </a:p>
        </p:txBody>
      </p:sp>
    </p:spTree>
    <p:extLst>
      <p:ext uri="{BB962C8B-B14F-4D97-AF65-F5344CB8AC3E}">
        <p14:creationId xmlns:p14="http://schemas.microsoft.com/office/powerpoint/2010/main" val="12183083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9057718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28412260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802643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442017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 xmlns:a16="http://schemas.microsoft.com/office/drawing/2014/main" id="{332DD84B-C958-46B1-AE71-E79408C87B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 xmlns:a16="http://schemas.microsoft.com/office/drawing/2014/main" id="{6239B23F-7752-4687-AAF4-8FAB85C35A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235EDBBC-2D84-4A9F-84B8-D7685449FB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32CE5-E9A8-4168-9880-7E206D86F50B}" type="datetimeFigureOut">
              <a:rPr lang="cs-CZ" smtClean="0"/>
              <a:t>21.5.2020</a:t>
            </a:fld>
            <a:endParaRPr lang="cs-CZ"/>
          </a:p>
        </p:txBody>
      </p:sp>
      <p:sp>
        <p:nvSpPr>
          <p:cNvPr id="5" name="Zástupný symbol pro zápatí 4">
            <a:extLst>
              <a:ext uri="{FF2B5EF4-FFF2-40B4-BE49-F238E27FC236}">
                <a16:creationId xmlns="" xmlns:a16="http://schemas.microsoft.com/office/drawing/2014/main" id="{93F619B9-4F1E-4647-886A-04AB244C2F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 xmlns:a16="http://schemas.microsoft.com/office/drawing/2014/main" id="{3DC646E8-7925-406A-AAC9-CDAE91769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5AC06-87CD-44BD-AB1F-1831E7F81329}" type="slidenum">
              <a:rPr lang="cs-CZ" smtClean="0"/>
              <a:t>‹#›</a:t>
            </a:fld>
            <a:endParaRPr lang="cs-CZ"/>
          </a:p>
        </p:txBody>
      </p:sp>
    </p:spTree>
    <p:extLst>
      <p:ext uri="{BB962C8B-B14F-4D97-AF65-F5344CB8AC3E}">
        <p14:creationId xmlns:p14="http://schemas.microsoft.com/office/powerpoint/2010/main" val="4109426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336550" y="177800"/>
            <a:ext cx="11525250"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 názvu</a:t>
            </a:r>
          </a:p>
        </p:txBody>
      </p:sp>
      <p:sp>
        <p:nvSpPr>
          <p:cNvPr id="3" name="Text úrovně 1…"/>
          <p:cNvSpPr txBox="1">
            <a:spLocks noGrp="1"/>
          </p:cNvSpPr>
          <p:nvPr>
            <p:ph type="body" idx="1"/>
          </p:nvPr>
        </p:nvSpPr>
        <p:spPr>
          <a:xfrm>
            <a:off x="336550" y="1917700"/>
            <a:ext cx="11525250" cy="443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 úrovně 1</a:t>
            </a:r>
          </a:p>
          <a:p>
            <a:pPr lvl="1"/>
            <a:r>
              <a:t>Text úrovně 2</a:t>
            </a:r>
          </a:p>
          <a:p>
            <a:pPr lvl="2"/>
            <a:r>
              <a:t>Text úrovně 3</a:t>
            </a:r>
          </a:p>
          <a:p>
            <a:pPr lvl="3"/>
            <a:r>
              <a:t>Text úrovně 4</a:t>
            </a:r>
          </a:p>
          <a:p>
            <a:pPr lvl="4"/>
            <a:r>
              <a:t>Text úrovně 5</a:t>
            </a:r>
          </a:p>
        </p:txBody>
      </p:sp>
      <p:sp>
        <p:nvSpPr>
          <p:cNvPr id="4" name="Číslo snímku"/>
          <p:cNvSpPr txBox="1">
            <a:spLocks noGrp="1"/>
          </p:cNvSpPr>
          <p:nvPr>
            <p:ph type="sldNum" sz="quarter" idx="2"/>
          </p:nvPr>
        </p:nvSpPr>
        <p:spPr>
          <a:xfrm>
            <a:off x="5988050" y="6481843"/>
            <a:ext cx="290144" cy="287258"/>
          </a:xfrm>
          <a:prstGeom prst="rect">
            <a:avLst/>
          </a:prstGeom>
          <a:ln w="12700">
            <a:miter lim="400000"/>
          </a:ln>
        </p:spPr>
        <p:txBody>
          <a:bodyPr wrap="none" lIns="50800" tIns="50800" rIns="50800" bIns="50800" anchor="b">
            <a:spAutoFit/>
          </a:bodyPr>
          <a:lstStyle>
            <a:lvl1pPr>
              <a:defRPr sz="1200">
                <a:latin typeface="Gill Sans Light"/>
                <a:ea typeface="Gill Sans Light"/>
                <a:cs typeface="Gill Sans Light"/>
                <a:sym typeface="Gill Sans Light"/>
              </a:defRPr>
            </a:lvl1pPr>
          </a:lstStyle>
          <a:p>
            <a:fld id="{2E75AC06-87CD-44BD-AB1F-1831E7F81329}" type="slidenum">
              <a:rPr lang="cs-CZ" smtClean="0"/>
              <a:t>‹#›</a:t>
            </a:fld>
            <a:endParaRPr lang="cs-CZ"/>
          </a:p>
        </p:txBody>
      </p:sp>
    </p:spTree>
    <p:extLst>
      <p:ext uri="{BB962C8B-B14F-4D97-AF65-F5344CB8AC3E}">
        <p14:creationId xmlns:p14="http://schemas.microsoft.com/office/powerpoint/2010/main" val="35435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spd="med"/>
  <p:txStyles>
    <p:titleStyle>
      <a:lvl1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1pPr>
      <a:lvl2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2pPr>
      <a:lvl3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3pPr>
      <a:lvl4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4pPr>
      <a:lvl5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5pPr>
      <a:lvl6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6pPr>
      <a:lvl7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7pPr>
      <a:lvl8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8pPr>
      <a:lvl9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9pPr>
    </p:titleStyle>
    <p:bodyStyle>
      <a:lvl1pPr marL="3683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1pPr>
      <a:lvl2pPr marL="7366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2pPr>
      <a:lvl3pPr marL="11049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3pPr>
      <a:lvl4pPr marL="14732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4pPr>
      <a:lvl5pPr marL="18415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5pPr>
      <a:lvl6pPr marL="18200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6pPr>
      <a:lvl7pPr marL="21121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7pPr>
      <a:lvl8pPr marL="24042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8pPr>
      <a:lvl9pPr marL="26963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1pPr>
      <a:lvl2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2pPr>
      <a:lvl3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3pPr>
      <a:lvl4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4pPr>
      <a:lvl5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5pPr>
      <a:lvl6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6pPr>
      <a:lvl7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7pPr>
      <a:lvl8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8pPr>
      <a:lvl9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336550" y="177800"/>
            <a:ext cx="11525250"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 názvu</a:t>
            </a:r>
          </a:p>
        </p:txBody>
      </p:sp>
      <p:sp>
        <p:nvSpPr>
          <p:cNvPr id="3" name="Text úrovně 1…"/>
          <p:cNvSpPr txBox="1">
            <a:spLocks noGrp="1"/>
          </p:cNvSpPr>
          <p:nvPr>
            <p:ph type="body" idx="1"/>
          </p:nvPr>
        </p:nvSpPr>
        <p:spPr>
          <a:xfrm>
            <a:off x="336550" y="1917700"/>
            <a:ext cx="11525250" cy="443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 úrovně 1</a:t>
            </a:r>
          </a:p>
          <a:p>
            <a:pPr lvl="1"/>
            <a:r>
              <a:t>Text úrovně 2</a:t>
            </a:r>
          </a:p>
          <a:p>
            <a:pPr lvl="2"/>
            <a:r>
              <a:t>Text úrovně 3</a:t>
            </a:r>
          </a:p>
          <a:p>
            <a:pPr lvl="3"/>
            <a:r>
              <a:t>Text úrovně 4</a:t>
            </a:r>
          </a:p>
          <a:p>
            <a:pPr lvl="4"/>
            <a:r>
              <a:t>Text úrovně 5</a:t>
            </a:r>
          </a:p>
        </p:txBody>
      </p:sp>
      <p:sp>
        <p:nvSpPr>
          <p:cNvPr id="4" name="Číslo snímku"/>
          <p:cNvSpPr txBox="1">
            <a:spLocks noGrp="1"/>
          </p:cNvSpPr>
          <p:nvPr>
            <p:ph type="sldNum" sz="quarter" idx="2"/>
          </p:nvPr>
        </p:nvSpPr>
        <p:spPr>
          <a:xfrm>
            <a:off x="5988050" y="6481843"/>
            <a:ext cx="290144" cy="287258"/>
          </a:xfrm>
          <a:prstGeom prst="rect">
            <a:avLst/>
          </a:prstGeom>
          <a:ln w="12700">
            <a:miter lim="400000"/>
          </a:ln>
        </p:spPr>
        <p:txBody>
          <a:bodyPr wrap="none" lIns="50800" tIns="50800" rIns="50800" bIns="50800" anchor="b">
            <a:spAutoFit/>
          </a:bodyPr>
          <a:lstStyle>
            <a:lvl1pPr>
              <a:defRPr sz="1200">
                <a:latin typeface="Gill Sans Light"/>
                <a:ea typeface="Gill Sans Light"/>
                <a:cs typeface="Gill Sans Light"/>
                <a:sym typeface="Gill Sans Light"/>
              </a:defRPr>
            </a:lvl1pPr>
          </a:lstStyle>
          <a:p>
            <a:fld id="{2E75AC06-87CD-44BD-AB1F-1831E7F81329}" type="slidenum">
              <a:rPr lang="cs-CZ" smtClean="0"/>
              <a:t>‹#›</a:t>
            </a:fld>
            <a:endParaRPr lang="cs-CZ"/>
          </a:p>
        </p:txBody>
      </p:sp>
    </p:spTree>
    <p:extLst>
      <p:ext uri="{BB962C8B-B14F-4D97-AF65-F5344CB8AC3E}">
        <p14:creationId xmlns:p14="http://schemas.microsoft.com/office/powerpoint/2010/main" val="38890083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spd="med"/>
  <p:txStyles>
    <p:titleStyle>
      <a:lvl1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1pPr>
      <a:lvl2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2pPr>
      <a:lvl3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3pPr>
      <a:lvl4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4pPr>
      <a:lvl5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5pPr>
      <a:lvl6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6pPr>
      <a:lvl7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7pPr>
      <a:lvl8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8pPr>
      <a:lvl9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9pPr>
    </p:titleStyle>
    <p:bodyStyle>
      <a:lvl1pPr marL="3683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1pPr>
      <a:lvl2pPr marL="7366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2pPr>
      <a:lvl3pPr marL="11049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3pPr>
      <a:lvl4pPr marL="14732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4pPr>
      <a:lvl5pPr marL="18415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5pPr>
      <a:lvl6pPr marL="18200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6pPr>
      <a:lvl7pPr marL="21121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7pPr>
      <a:lvl8pPr marL="24042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8pPr>
      <a:lvl9pPr marL="26963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1pPr>
      <a:lvl2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2pPr>
      <a:lvl3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3pPr>
      <a:lvl4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4pPr>
      <a:lvl5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5pPr>
      <a:lvl6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6pPr>
      <a:lvl7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7pPr>
      <a:lvl8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8pPr>
      <a:lvl9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336550" y="177800"/>
            <a:ext cx="11525250"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 názvu</a:t>
            </a:r>
          </a:p>
        </p:txBody>
      </p:sp>
      <p:sp>
        <p:nvSpPr>
          <p:cNvPr id="3" name="Text úrovně 1…"/>
          <p:cNvSpPr txBox="1">
            <a:spLocks noGrp="1"/>
          </p:cNvSpPr>
          <p:nvPr>
            <p:ph type="body" idx="1"/>
          </p:nvPr>
        </p:nvSpPr>
        <p:spPr>
          <a:xfrm>
            <a:off x="336550" y="1917700"/>
            <a:ext cx="11525250" cy="443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 úrovně 1</a:t>
            </a:r>
          </a:p>
          <a:p>
            <a:pPr lvl="1"/>
            <a:r>
              <a:t>Text úrovně 2</a:t>
            </a:r>
          </a:p>
          <a:p>
            <a:pPr lvl="2"/>
            <a:r>
              <a:t>Text úrovně 3</a:t>
            </a:r>
          </a:p>
          <a:p>
            <a:pPr lvl="3"/>
            <a:r>
              <a:t>Text úrovně 4</a:t>
            </a:r>
          </a:p>
          <a:p>
            <a:pPr lvl="4"/>
            <a:r>
              <a:t>Text úrovně 5</a:t>
            </a:r>
          </a:p>
        </p:txBody>
      </p:sp>
      <p:sp>
        <p:nvSpPr>
          <p:cNvPr id="4" name="Číslo snímku"/>
          <p:cNvSpPr txBox="1">
            <a:spLocks noGrp="1"/>
          </p:cNvSpPr>
          <p:nvPr>
            <p:ph type="sldNum" sz="quarter" idx="2"/>
          </p:nvPr>
        </p:nvSpPr>
        <p:spPr>
          <a:xfrm>
            <a:off x="5988050" y="6481843"/>
            <a:ext cx="290144" cy="287258"/>
          </a:xfrm>
          <a:prstGeom prst="rect">
            <a:avLst/>
          </a:prstGeom>
          <a:ln w="12700">
            <a:miter lim="400000"/>
          </a:ln>
        </p:spPr>
        <p:txBody>
          <a:bodyPr wrap="none" lIns="50800" tIns="50800" rIns="50800" bIns="50800" anchor="b">
            <a:spAutoFit/>
          </a:bodyPr>
          <a:lstStyle>
            <a:lvl1pPr>
              <a:defRPr sz="1200">
                <a:latin typeface="Gill Sans Light"/>
                <a:ea typeface="Gill Sans Light"/>
                <a:cs typeface="Gill Sans Light"/>
                <a:sym typeface="Gill Sans Light"/>
              </a:defRPr>
            </a:lvl1pPr>
          </a:lstStyle>
          <a:p>
            <a:fld id="{2E75AC06-87CD-44BD-AB1F-1831E7F81329}" type="slidenum">
              <a:rPr lang="cs-CZ" smtClean="0"/>
              <a:t>‹#›</a:t>
            </a:fld>
            <a:endParaRPr lang="cs-CZ"/>
          </a:p>
        </p:txBody>
      </p:sp>
    </p:spTree>
    <p:extLst>
      <p:ext uri="{BB962C8B-B14F-4D97-AF65-F5344CB8AC3E}">
        <p14:creationId xmlns:p14="http://schemas.microsoft.com/office/powerpoint/2010/main" val="40632521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med"/>
  <p:txStyles>
    <p:titleStyle>
      <a:lvl1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1pPr>
      <a:lvl2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2pPr>
      <a:lvl3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3pPr>
      <a:lvl4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4pPr>
      <a:lvl5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5pPr>
      <a:lvl6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6pPr>
      <a:lvl7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7pPr>
      <a:lvl8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8pPr>
      <a:lvl9pPr marL="0" marR="0" indent="0" algn="ctr" defTabSz="412750"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Gill Sans Light"/>
          <a:ea typeface="Gill Sans Light"/>
          <a:cs typeface="Gill Sans Light"/>
          <a:sym typeface="Gill Sans Light"/>
        </a:defRPr>
      </a:lvl9pPr>
    </p:titleStyle>
    <p:bodyStyle>
      <a:lvl1pPr marL="3683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1pPr>
      <a:lvl2pPr marL="7366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2pPr>
      <a:lvl3pPr marL="11049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3pPr>
      <a:lvl4pPr marL="14732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4pPr>
      <a:lvl5pPr marL="1841500" marR="0" indent="-368300"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5pPr>
      <a:lvl6pPr marL="18200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6pPr>
      <a:lvl7pPr marL="21121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7pPr>
      <a:lvl8pPr marL="24042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8pPr>
      <a:lvl9pPr marL="2696308" marR="0" indent="-359508" algn="l" defTabSz="412750" rtl="0" latinLnBrk="0">
        <a:lnSpc>
          <a:spcPct val="120000"/>
        </a:lnSpc>
        <a:spcBef>
          <a:spcPts val="3250"/>
        </a:spcBef>
        <a:spcAft>
          <a:spcPts val="0"/>
        </a:spcAft>
        <a:buClrTx/>
        <a:buSzPct val="82000"/>
        <a:buFontTx/>
        <a:buChar char="•"/>
        <a:tabLst/>
        <a:defRPr sz="3200" b="0" i="0" u="none" strike="noStrike" cap="none" spc="0" baseline="0">
          <a:solidFill>
            <a:srgbClr val="535353"/>
          </a:solidFill>
          <a:uFillTx/>
          <a:latin typeface="Gill Sans Light"/>
          <a:ea typeface="Gill Sans Light"/>
          <a:cs typeface="Gill Sans Light"/>
          <a:sym typeface="Gill Sans Light"/>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1pPr>
      <a:lvl2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2pPr>
      <a:lvl3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3pPr>
      <a:lvl4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4pPr>
      <a:lvl5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5pPr>
      <a:lvl6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6pPr>
      <a:lvl7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7pPr>
      <a:lvl8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8pPr>
      <a:lvl9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66053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853322455"/>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3977324810"/>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2E75AC06-87CD-44BD-AB1F-1831E7F81329}" type="slidenum">
              <a:rPr lang="cs-CZ" smtClean="0"/>
              <a:t>‹#›</a:t>
            </a:fld>
            <a:endParaRPr lang="cs-CZ"/>
          </a:p>
        </p:txBody>
      </p:sp>
    </p:spTree>
    <p:extLst>
      <p:ext uri="{BB962C8B-B14F-4D97-AF65-F5344CB8AC3E}">
        <p14:creationId xmlns:p14="http://schemas.microsoft.com/office/powerpoint/2010/main" val="1458705811"/>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8.jpg"/><Relationship Id="rId2" Type="http://schemas.openxmlformats.org/officeDocument/2006/relationships/slideLayout" Target="../slideLayouts/slideLayout50.xml"/><Relationship Id="rId1" Type="http://schemas.openxmlformats.org/officeDocument/2006/relationships/themeOverride" Target="../theme/themeOverride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3.xml"/><Relationship Id="rId1" Type="http://schemas.openxmlformats.org/officeDocument/2006/relationships/themeOverride" Target="../theme/themeOverride3.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4.xml"/><Relationship Id="rId7" Type="http://schemas.openxmlformats.org/officeDocument/2006/relationships/image" Target="../media/image25.jpg"/><Relationship Id="rId2" Type="http://schemas.openxmlformats.org/officeDocument/2006/relationships/slideLayout" Target="../slideLayouts/slideLayout82.xml"/><Relationship Id="rId1" Type="http://schemas.openxmlformats.org/officeDocument/2006/relationships/themeOverride" Target="../theme/themeOverride4.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93.xml"/><Relationship Id="rId1" Type="http://schemas.openxmlformats.org/officeDocument/2006/relationships/themeOverride" Target="../theme/themeOverride5.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mobileappdaily.com/app-review/reflectly" TargetMode="External"/><Relationship Id="rId2" Type="http://schemas.openxmlformats.org/officeDocument/2006/relationships/hyperlink" Target="https://reflectly.app/" TargetMode="External"/><Relationship Id="rId1" Type="http://schemas.openxmlformats.org/officeDocument/2006/relationships/slideLayout" Target="../slideLayouts/slideLayout2.xml"/><Relationship Id="rId4" Type="http://schemas.openxmlformats.org/officeDocument/2006/relationships/hyperlink" Target="https://www.forbes.com/sites/heatherfarmbrough/2018/05/01/reflectly-wants-to-be-an-adidas-of-the-min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pixabay.com/en/plus-minus-circle-icon-buttons-2262604/"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ontariomathresources.ca/extras/contests-and-other-events/" TargetMode="External"/><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polar.com/cs/flow" TargetMode="External"/><Relationship Id="rId2" Type="http://schemas.openxmlformats.org/officeDocument/2006/relationships/hyperlink" Target="https://support.polar.com/e_manuals/A300/Polar_A300_user_manual_Cestina/Content/Polar_Flow_App.htm" TargetMode="External"/><Relationship Id="rId1" Type="http://schemas.openxmlformats.org/officeDocument/2006/relationships/slideLayout" Target="../slideLayouts/slideLayout2.xml"/><Relationship Id="rId6" Type="http://schemas.openxmlformats.org/officeDocument/2006/relationships/hyperlink" Target="https://www.polar-eshop.cz/aplikace-polar-flow" TargetMode="External"/><Relationship Id="rId5" Type="http://schemas.openxmlformats.org/officeDocument/2006/relationships/hyperlink" Target="https://www.polar.com/cs/modelove_rady/polar_beat" TargetMode="External"/><Relationship Id="rId4" Type="http://schemas.openxmlformats.org/officeDocument/2006/relationships/hyperlink" Target="https://play.google.com/store/apps/details?id=fi.polar.polarflow&amp;hl=c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4" Type="http://schemas.openxmlformats.org/officeDocument/2006/relationships/image" Target="../media/image5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5.xml"/><Relationship Id="rId1" Type="http://schemas.openxmlformats.org/officeDocument/2006/relationships/themeOverride" Target="../theme/themeOverride6.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7.xml"/><Relationship Id="rId1" Type="http://schemas.openxmlformats.org/officeDocument/2006/relationships/themeOverride" Target="../theme/themeOverride7.xml"/><Relationship Id="rId5" Type="http://schemas.openxmlformats.org/officeDocument/2006/relationships/comments" Target="../comments/comment1.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3.xml"/><Relationship Id="rId1" Type="http://schemas.openxmlformats.org/officeDocument/2006/relationships/themeOverride" Target="../theme/themeOverr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sleepcycle.co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0.tiff"/><Relationship Id="rId3" Type="http://schemas.openxmlformats.org/officeDocument/2006/relationships/image" Target="../media/image65.tiff"/><Relationship Id="rId7" Type="http://schemas.openxmlformats.org/officeDocument/2006/relationships/image" Target="../media/image69.tiff"/><Relationship Id="rId2" Type="http://schemas.openxmlformats.org/officeDocument/2006/relationships/image" Target="../media/image64.tiff"/><Relationship Id="rId1" Type="http://schemas.openxmlformats.org/officeDocument/2006/relationships/slideLayout" Target="../slideLayouts/slideLayout2.xml"/><Relationship Id="rId6" Type="http://schemas.openxmlformats.org/officeDocument/2006/relationships/image" Target="../media/image68.tiff"/><Relationship Id="rId11" Type="http://schemas.openxmlformats.org/officeDocument/2006/relationships/image" Target="../media/image73.tiff"/><Relationship Id="rId5" Type="http://schemas.openxmlformats.org/officeDocument/2006/relationships/image" Target="../media/image67.tiff"/><Relationship Id="rId10" Type="http://schemas.openxmlformats.org/officeDocument/2006/relationships/image" Target="../media/image72.tiff"/><Relationship Id="rId4" Type="http://schemas.openxmlformats.org/officeDocument/2006/relationships/image" Target="../media/image66.tiff"/><Relationship Id="rId9" Type="http://schemas.openxmlformats.org/officeDocument/2006/relationships/image" Target="../media/image71.tiff"/></Relationships>
</file>

<file path=ppt/slides/_rels/slide41.xml.rels><?xml version="1.0" encoding="UTF-8" standalone="yes"?>
<Relationships xmlns="http://schemas.openxmlformats.org/package/2006/relationships"><Relationship Id="rId3" Type="http://schemas.openxmlformats.org/officeDocument/2006/relationships/image" Target="../media/image75.tiff"/><Relationship Id="rId7" Type="http://schemas.openxmlformats.org/officeDocument/2006/relationships/image" Target="../media/image79.tiff"/><Relationship Id="rId2" Type="http://schemas.openxmlformats.org/officeDocument/2006/relationships/image" Target="../media/image74.tiff"/><Relationship Id="rId1" Type="http://schemas.openxmlformats.org/officeDocument/2006/relationships/slideLayout" Target="../slideLayouts/slideLayout2.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tiff"/></Relationships>
</file>

<file path=ppt/slides/_rels/slide4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noFill/>
          <a:extLst>
            <a:ext uri="{909E8E84-426E-40DD-AFC4-6F175D3DCCD1}">
              <a14:hiddenFill xmlns:a14="http://schemas.microsoft.com/office/drawing/2010/main">
                <a:solidFill>
                  <a:srgbClr val="FFFFFF"/>
                </a:solidFill>
              </a14:hiddenFill>
            </a:ext>
          </a:extLst>
        </p:spPr>
        <p:txBody>
          <a:bodyPr/>
          <a:lstStyle/>
          <a:p>
            <a:r>
              <a:rPr lang="cs-CZ" dirty="0" err="1" smtClean="0"/>
              <a:t>Health</a:t>
            </a:r>
            <a:r>
              <a:rPr lang="cs-CZ" dirty="0" smtClean="0"/>
              <a:t> care aplikace</a:t>
            </a:r>
            <a:endParaRPr lang="cs-CZ" dirty="0"/>
          </a:p>
        </p:txBody>
      </p:sp>
      <p:sp>
        <p:nvSpPr>
          <p:cNvPr id="3" name="Podnadpis 2"/>
          <p:cNvSpPr>
            <a:spLocks noGrp="1"/>
          </p:cNvSpPr>
          <p:nvPr>
            <p:ph type="subTitle" idx="1"/>
          </p:nvPr>
        </p:nvSpPr>
        <p:spPr/>
        <p:txBody>
          <a:bodyPr/>
          <a:lstStyle/>
          <a:p>
            <a:r>
              <a:rPr lang="cs-CZ" b="1" dirty="0"/>
              <a:t>np2430</a:t>
            </a:r>
            <a:r>
              <a:rPr lang="cs-CZ" dirty="0"/>
              <a:t> </a:t>
            </a:r>
            <a:r>
              <a:rPr lang="cs-CZ" b="1" dirty="0"/>
              <a:t>Psychologie zdraví a nemoci</a:t>
            </a:r>
            <a:endParaRPr lang="cs-CZ" dirty="0"/>
          </a:p>
          <a:p>
            <a:r>
              <a:rPr lang="cs-CZ" dirty="0"/>
              <a:t>Katedra společenských věd a managementu sportu </a:t>
            </a:r>
            <a:r>
              <a:rPr lang="cs-CZ" dirty="0" err="1"/>
              <a:t>FSpS</a:t>
            </a:r>
            <a:r>
              <a:rPr lang="cs-CZ" dirty="0"/>
              <a:t> MU</a:t>
            </a:r>
          </a:p>
          <a:p>
            <a:endParaRPr lang="cs-CZ" dirty="0"/>
          </a:p>
        </p:txBody>
      </p:sp>
      <p:sp>
        <p:nvSpPr>
          <p:cNvPr id="9" name="Obdélník 8"/>
          <p:cNvSpPr/>
          <p:nvPr/>
        </p:nvSpPr>
        <p:spPr>
          <a:xfrm>
            <a:off x="147484" y="147484"/>
            <a:ext cx="11872451" cy="6563032"/>
          </a:xfrm>
          <a:prstGeom prst="rect">
            <a:avLst/>
          </a:prstGeom>
          <a:noFill/>
          <a:ln w="7620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624392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566C7FDE-5EE4-4665-B2BE-F72726DF543D}"/>
              </a:ext>
            </a:extLst>
          </p:cNvPr>
          <p:cNvSpPr>
            <a:spLocks noGrp="1"/>
          </p:cNvSpPr>
          <p:nvPr>
            <p:ph type="ctrTitle"/>
          </p:nvPr>
        </p:nvSpPr>
        <p:spPr/>
        <p:txBody>
          <a:bodyPr/>
          <a:lstStyle/>
          <a:p>
            <a:r>
              <a:rPr lang="cs-CZ" dirty="0" err="1"/>
              <a:t>Health</a:t>
            </a:r>
            <a:r>
              <a:rPr lang="cs-CZ" dirty="0"/>
              <a:t> care aplikace</a:t>
            </a:r>
            <a:br>
              <a:rPr lang="cs-CZ" dirty="0"/>
            </a:br>
            <a:r>
              <a:rPr lang="cs-CZ" dirty="0"/>
              <a:t>- noční režim -  </a:t>
            </a:r>
          </a:p>
        </p:txBody>
      </p:sp>
      <p:sp>
        <p:nvSpPr>
          <p:cNvPr id="3" name="Podnadpis 2">
            <a:extLst>
              <a:ext uri="{FF2B5EF4-FFF2-40B4-BE49-F238E27FC236}">
                <a16:creationId xmlns="" xmlns:a16="http://schemas.microsoft.com/office/drawing/2014/main" id="{AE9A66DE-056D-4BC3-A183-2EFB13B90E47}"/>
              </a:ext>
            </a:extLst>
          </p:cNvPr>
          <p:cNvSpPr>
            <a:spLocks noGrp="1"/>
          </p:cNvSpPr>
          <p:nvPr>
            <p:ph type="subTitle" idx="1"/>
          </p:nvPr>
        </p:nvSpPr>
        <p:spPr/>
        <p:txBody>
          <a:bodyPr/>
          <a:lstStyle/>
          <a:p>
            <a:r>
              <a:rPr lang="cs-CZ" dirty="0"/>
              <a:t>Magdalena Fejtová </a:t>
            </a:r>
          </a:p>
        </p:txBody>
      </p:sp>
      <p:sp>
        <p:nvSpPr>
          <p:cNvPr id="4" name="Zaoblený obdélník 3"/>
          <p:cNvSpPr/>
          <p:nvPr/>
        </p:nvSpPr>
        <p:spPr>
          <a:xfrm>
            <a:off x="10580215" y="334635"/>
            <a:ext cx="1253613" cy="98814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3</a:t>
            </a:r>
            <a:endParaRPr lang="cs-CZ" sz="4000" dirty="0">
              <a:solidFill>
                <a:schemeClr val="tx1"/>
              </a:solidFill>
            </a:endParaRPr>
          </a:p>
        </p:txBody>
      </p:sp>
    </p:spTree>
    <p:extLst>
      <p:ext uri="{BB962C8B-B14F-4D97-AF65-F5344CB8AC3E}">
        <p14:creationId xmlns:p14="http://schemas.microsoft.com/office/powerpoint/2010/main" val="1591088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0268EDE6-C570-42A4-91EE-DF96ABB3EAA9}"/>
              </a:ext>
            </a:extLst>
          </p:cNvPr>
          <p:cNvSpPr>
            <a:spLocks noGrp="1"/>
          </p:cNvSpPr>
          <p:nvPr>
            <p:ph type="title"/>
          </p:nvPr>
        </p:nvSpPr>
        <p:spPr/>
        <p:txBody>
          <a:bodyPr/>
          <a:lstStyle/>
          <a:p>
            <a:r>
              <a:rPr lang="cs-CZ" dirty="0"/>
              <a:t>Noční režim </a:t>
            </a:r>
          </a:p>
        </p:txBody>
      </p:sp>
      <p:sp>
        <p:nvSpPr>
          <p:cNvPr id="3" name="Zástupný obsah 2">
            <a:extLst>
              <a:ext uri="{FF2B5EF4-FFF2-40B4-BE49-F238E27FC236}">
                <a16:creationId xmlns="" xmlns:a16="http://schemas.microsoft.com/office/drawing/2014/main" id="{6551FD28-0746-4F3F-B2AF-2F5E0766CCFC}"/>
              </a:ext>
            </a:extLst>
          </p:cNvPr>
          <p:cNvSpPr>
            <a:spLocks noGrp="1"/>
          </p:cNvSpPr>
          <p:nvPr>
            <p:ph idx="1"/>
          </p:nvPr>
        </p:nvSpPr>
        <p:spPr/>
        <p:txBody>
          <a:bodyPr>
            <a:normAutofit/>
          </a:bodyPr>
          <a:lstStyle/>
          <a:p>
            <a:r>
              <a:rPr lang="cs-CZ" dirty="0"/>
              <a:t>Snižuje působení modrého světla -&gt; snižuje hladinu hormonu melatoninu = zodpovědný za dobré usínání a kvalitní spánek. </a:t>
            </a:r>
          </a:p>
          <a:p>
            <a:endParaRPr lang="cs-CZ" dirty="0"/>
          </a:p>
          <a:p>
            <a:endParaRPr lang="cs-CZ" dirty="0"/>
          </a:p>
          <a:p>
            <a:endParaRPr lang="cs-CZ" dirty="0"/>
          </a:p>
          <a:p>
            <a:r>
              <a:rPr lang="cs-CZ" dirty="0"/>
              <a:t>Aplikace funguje velmi jednoduše.</a:t>
            </a:r>
          </a:p>
          <a:p>
            <a:r>
              <a:rPr lang="cs-CZ" dirty="0"/>
              <a:t>Vyberete si z požadovaného odstínu, který vyzařuje </a:t>
            </a:r>
            <a:r>
              <a:rPr lang="cs-CZ" dirty="0">
                <a:solidFill>
                  <a:schemeClr val="accent2">
                    <a:lumMod val="75000"/>
                  </a:schemeClr>
                </a:solidFill>
              </a:rPr>
              <a:t>„teplé světlo“ </a:t>
            </a:r>
            <a:r>
              <a:rPr lang="cs-CZ" dirty="0"/>
              <a:t>místo modrého. Nastavíte, ve kterou hodinu chcete, aby se vám režim zapnul (ideálně 1-2h předtím, než jdete spát).  </a:t>
            </a:r>
          </a:p>
        </p:txBody>
      </p:sp>
      <p:pic>
        <p:nvPicPr>
          <p:cNvPr id="4" name="Obrázek 3">
            <a:extLst>
              <a:ext uri="{FF2B5EF4-FFF2-40B4-BE49-F238E27FC236}">
                <a16:creationId xmlns="" xmlns:a16="http://schemas.microsoft.com/office/drawing/2014/main" id="{6BCD78D6-E028-4F27-A109-FF303E6DD5D5}"/>
              </a:ext>
            </a:extLst>
          </p:cNvPr>
          <p:cNvPicPr>
            <a:picLocks noChangeAspect="1"/>
          </p:cNvPicPr>
          <p:nvPr/>
        </p:nvPicPr>
        <p:blipFill rotWithShape="1">
          <a:blip r:embed="rId2"/>
          <a:srcRect l="22016" t="30555" r="33752" b="42223"/>
          <a:stretch/>
        </p:blipFill>
        <p:spPr>
          <a:xfrm>
            <a:off x="6096000" y="2785886"/>
            <a:ext cx="5392882" cy="1866900"/>
          </a:xfrm>
          <a:prstGeom prst="rect">
            <a:avLst/>
          </a:prstGeom>
        </p:spPr>
      </p:pic>
    </p:spTree>
    <p:extLst>
      <p:ext uri="{BB962C8B-B14F-4D97-AF65-F5344CB8AC3E}">
        <p14:creationId xmlns:p14="http://schemas.microsoft.com/office/powerpoint/2010/main" val="2535832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E29AA488-E097-4738-924A-4440B81D2136}"/>
              </a:ext>
            </a:extLst>
          </p:cNvPr>
          <p:cNvSpPr>
            <a:spLocks noGrp="1"/>
          </p:cNvSpPr>
          <p:nvPr>
            <p:ph type="title"/>
          </p:nvPr>
        </p:nvSpPr>
        <p:spPr/>
        <p:txBody>
          <a:bodyPr/>
          <a:lstStyle/>
          <a:p>
            <a:r>
              <a:rPr lang="cs-CZ" dirty="0"/>
              <a:t>Noční režim</a:t>
            </a:r>
          </a:p>
        </p:txBody>
      </p:sp>
      <p:sp>
        <p:nvSpPr>
          <p:cNvPr id="3" name="Zástupný obsah 2">
            <a:extLst>
              <a:ext uri="{FF2B5EF4-FFF2-40B4-BE49-F238E27FC236}">
                <a16:creationId xmlns="" xmlns:a16="http://schemas.microsoft.com/office/drawing/2014/main" id="{B62F344C-7B70-4214-8491-B3A49369DFFD}"/>
              </a:ext>
            </a:extLst>
          </p:cNvPr>
          <p:cNvSpPr>
            <a:spLocks noGrp="1"/>
          </p:cNvSpPr>
          <p:nvPr>
            <p:ph idx="1"/>
          </p:nvPr>
        </p:nvSpPr>
        <p:spPr>
          <a:xfrm>
            <a:off x="819150" y="1927653"/>
            <a:ext cx="8534400" cy="4351338"/>
          </a:xfrm>
        </p:spPr>
        <p:txBody>
          <a:bodyPr>
            <a:normAutofit lnSpcReduction="10000"/>
          </a:bodyPr>
          <a:lstStyle/>
          <a:p>
            <a:r>
              <a:rPr lang="cs-CZ" dirty="0">
                <a:solidFill>
                  <a:schemeClr val="accent2">
                    <a:lumMod val="75000"/>
                  </a:schemeClr>
                </a:solidFill>
              </a:rPr>
              <a:t>Pozitivní aspekty: </a:t>
            </a:r>
            <a:r>
              <a:rPr lang="cs-CZ" dirty="0"/>
              <a:t>automatické zapnutí teplého filtru, lze používat telefon i ve večerních hodinách bez negativního vlivu modrého světla  </a:t>
            </a:r>
          </a:p>
          <a:p>
            <a:r>
              <a:rPr lang="cs-CZ" dirty="0">
                <a:solidFill>
                  <a:schemeClr val="accent2">
                    <a:lumMod val="75000"/>
                  </a:schemeClr>
                </a:solidFill>
              </a:rPr>
              <a:t>Negativní aspekty</a:t>
            </a:r>
            <a:r>
              <a:rPr lang="cs-CZ" dirty="0"/>
              <a:t>: zvyknout si na jiný filtr a jas, pro někoho nepříjemné/omezující ve čtení, nižší viditelnost </a:t>
            </a:r>
          </a:p>
          <a:p>
            <a:pPr marL="0" indent="0">
              <a:buNone/>
            </a:pPr>
            <a:endParaRPr lang="cs-CZ" dirty="0"/>
          </a:p>
          <a:p>
            <a:r>
              <a:rPr lang="cs-CZ" sz="2400" dirty="0"/>
              <a:t>Z psychologického hlediska je využití pro klienty jedině pozitivní. Málokdo se vzdá nepoužívání telefonu tak dlouho před spaním. Omezení modrého světla má vliv na kvalitu spánku, spánek má vliv na naši imunitu, fyziologické a psychické funkce. Sama aplikaci používám a mohu ji doporučit. </a:t>
            </a:r>
          </a:p>
        </p:txBody>
      </p:sp>
      <p:pic>
        <p:nvPicPr>
          <p:cNvPr id="4" name="Obrázek 3" descr="Obsah obrázku hodiny&#10;&#10;Popis byl vytvořen automaticky">
            <a:extLst>
              <a:ext uri="{FF2B5EF4-FFF2-40B4-BE49-F238E27FC236}">
                <a16:creationId xmlns="" xmlns:a16="http://schemas.microsoft.com/office/drawing/2014/main" id="{304F5CE9-E9F6-40B3-8D06-9A50470C2D3B}"/>
              </a:ext>
            </a:extLst>
          </p:cNvPr>
          <p:cNvPicPr>
            <a:picLocks noChangeAspect="1"/>
          </p:cNvPicPr>
          <p:nvPr/>
        </p:nvPicPr>
        <p:blipFill rotWithShape="1">
          <a:blip r:embed="rId3">
            <a:extLst>
              <a:ext uri="{28A0092B-C50C-407E-A947-70E740481C1C}">
                <a14:useLocalDpi xmlns:a14="http://schemas.microsoft.com/office/drawing/2010/main" val="0"/>
              </a:ext>
            </a:extLst>
          </a:blip>
          <a:srcRect l="1722" t="-11975" r="-1722" b="11975"/>
          <a:stretch/>
        </p:blipFill>
        <p:spPr>
          <a:xfrm>
            <a:off x="9266142" y="365125"/>
            <a:ext cx="2790392" cy="6033281"/>
          </a:xfrm>
          <a:prstGeom prst="rect">
            <a:avLst/>
          </a:prstGeom>
        </p:spPr>
      </p:pic>
    </p:spTree>
    <p:extLst>
      <p:ext uri="{BB962C8B-B14F-4D97-AF65-F5344CB8AC3E}">
        <p14:creationId xmlns:p14="http://schemas.microsoft.com/office/powerpoint/2010/main" val="202255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8C9ACCE6-B1FA-49C6-A98B-E9EFE8324D9C}"/>
              </a:ext>
            </a:extLst>
          </p:cNvPr>
          <p:cNvSpPr>
            <a:spLocks noGrp="1"/>
          </p:cNvSpPr>
          <p:nvPr>
            <p:ph type="title"/>
          </p:nvPr>
        </p:nvSpPr>
        <p:spPr>
          <a:xfrm>
            <a:off x="673100" y="365125"/>
            <a:ext cx="4368800" cy="913974"/>
          </a:xfrm>
        </p:spPr>
        <p:txBody>
          <a:bodyPr>
            <a:normAutofit/>
          </a:bodyPr>
          <a:lstStyle/>
          <a:p>
            <a:r>
              <a:rPr lang="cs-CZ" sz="3600" dirty="0" err="1"/>
              <a:t>Repeat</a:t>
            </a:r>
            <a:r>
              <a:rPr lang="cs-CZ" sz="3600" dirty="0"/>
              <a:t> Habit </a:t>
            </a:r>
            <a:r>
              <a:rPr lang="cs-CZ" sz="3600" dirty="0" err="1"/>
              <a:t>Tracker</a:t>
            </a:r>
            <a:endParaRPr lang="cs-CZ" sz="3600" dirty="0"/>
          </a:p>
        </p:txBody>
      </p:sp>
      <p:sp>
        <p:nvSpPr>
          <p:cNvPr id="5" name="Zástupný obsah 4">
            <a:extLst>
              <a:ext uri="{FF2B5EF4-FFF2-40B4-BE49-F238E27FC236}">
                <a16:creationId xmlns="" xmlns:a16="http://schemas.microsoft.com/office/drawing/2014/main" id="{2F67957A-16CC-4D40-A7AA-CA57B81A41BA}"/>
              </a:ext>
            </a:extLst>
          </p:cNvPr>
          <p:cNvSpPr>
            <a:spLocks noGrp="1"/>
          </p:cNvSpPr>
          <p:nvPr>
            <p:ph idx="1"/>
          </p:nvPr>
        </p:nvSpPr>
        <p:spPr>
          <a:xfrm>
            <a:off x="294385" y="1563041"/>
            <a:ext cx="4239515" cy="4929834"/>
          </a:xfrm>
        </p:spPr>
        <p:txBody>
          <a:bodyPr>
            <a:normAutofit/>
          </a:bodyPr>
          <a:lstStyle/>
          <a:p>
            <a:r>
              <a:rPr lang="cs-CZ" sz="2000" b="1" dirty="0"/>
              <a:t>Budování určitého zvyku a nebo odstraňování zlozvyku </a:t>
            </a:r>
            <a:r>
              <a:rPr lang="cs-CZ" sz="2000" b="1" dirty="0">
                <a:sym typeface="Wingdings" panose="05000000000000000000" pitchFamily="2" charset="2"/>
              </a:rPr>
              <a:t> tzv. </a:t>
            </a:r>
            <a:r>
              <a:rPr lang="cs-CZ" sz="2000" b="1" dirty="0" err="1">
                <a:sym typeface="Wingdings" panose="05000000000000000000" pitchFamily="2" charset="2"/>
              </a:rPr>
              <a:t>buzzer</a:t>
            </a:r>
            <a:r>
              <a:rPr lang="cs-CZ" sz="2000" b="1" dirty="0">
                <a:sym typeface="Wingdings" panose="05000000000000000000" pitchFamily="2" charset="2"/>
              </a:rPr>
              <a:t> lístek</a:t>
            </a:r>
          </a:p>
          <a:p>
            <a:r>
              <a:rPr lang="cs-CZ" sz="2000" b="1" dirty="0">
                <a:sym typeface="Wingdings" panose="05000000000000000000" pitchFamily="2" charset="2"/>
              </a:rPr>
              <a:t>Nástroj sebekontroly</a:t>
            </a:r>
          </a:p>
          <a:p>
            <a:endParaRPr lang="cs-CZ" sz="2000" b="1" dirty="0">
              <a:sym typeface="Wingdings" panose="05000000000000000000" pitchFamily="2" charset="2"/>
            </a:endParaRPr>
          </a:p>
          <a:p>
            <a:endParaRPr lang="cs-CZ" sz="2000" b="1" dirty="0">
              <a:sym typeface="Wingdings" panose="05000000000000000000" pitchFamily="2" charset="2"/>
            </a:endParaRPr>
          </a:p>
          <a:p>
            <a:r>
              <a:rPr lang="cs-CZ" sz="1800" dirty="0">
                <a:sym typeface="Wingdings" panose="05000000000000000000" pitchFamily="2" charset="2"/>
              </a:rPr>
              <a:t>Zvolíme si název nového zvyku a </a:t>
            </a:r>
            <a:r>
              <a:rPr lang="cs-CZ" sz="1800" u="sng" dirty="0">
                <a:sym typeface="Wingdings" panose="05000000000000000000" pitchFamily="2" charset="2"/>
              </a:rPr>
              <a:t>důvod</a:t>
            </a:r>
            <a:r>
              <a:rPr lang="cs-CZ" sz="1800" dirty="0">
                <a:sym typeface="Wingdings" panose="05000000000000000000" pitchFamily="2" charset="2"/>
              </a:rPr>
              <a:t>, proč chceme zvyk upevnit. Lze nastavit </a:t>
            </a:r>
            <a:r>
              <a:rPr lang="cs-CZ" sz="1800" u="sng" dirty="0">
                <a:sym typeface="Wingdings" panose="05000000000000000000" pitchFamily="2" charset="2"/>
              </a:rPr>
              <a:t>dobu</a:t>
            </a:r>
            <a:r>
              <a:rPr lang="cs-CZ" sz="1800" dirty="0">
                <a:sym typeface="Wingdings" panose="05000000000000000000" pitchFamily="2" charset="2"/>
              </a:rPr>
              <a:t>, po kterou chci budování nového zvyku sledovat (aplikace má v základu 70 dní).</a:t>
            </a:r>
          </a:p>
          <a:p>
            <a:r>
              <a:rPr lang="cs-CZ" sz="1800" dirty="0">
                <a:sym typeface="Wingdings" panose="05000000000000000000" pitchFamily="2" charset="2"/>
              </a:rPr>
              <a:t>Lze nastavit sledování pouze ve vybrané dny. </a:t>
            </a:r>
          </a:p>
          <a:p>
            <a:r>
              <a:rPr lang="cs-CZ" sz="1800" dirty="0">
                <a:sym typeface="Wingdings" panose="05000000000000000000" pitchFamily="2" charset="2"/>
              </a:rPr>
              <a:t>Lze nastavit upozornění</a:t>
            </a:r>
          </a:p>
          <a:p>
            <a:pPr marL="0" indent="0">
              <a:buNone/>
            </a:pPr>
            <a:endParaRPr lang="cs-CZ" sz="1800" dirty="0"/>
          </a:p>
          <a:p>
            <a:pPr marL="0" indent="0">
              <a:buNone/>
            </a:pPr>
            <a:endParaRPr lang="cs-CZ" dirty="0"/>
          </a:p>
        </p:txBody>
      </p:sp>
      <p:pic>
        <p:nvPicPr>
          <p:cNvPr id="7" name="Obrázek 6">
            <a:extLst>
              <a:ext uri="{FF2B5EF4-FFF2-40B4-BE49-F238E27FC236}">
                <a16:creationId xmlns="" xmlns:a16="http://schemas.microsoft.com/office/drawing/2014/main" id="{3DB2F387-D320-419F-98C4-96B4039EC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65125"/>
            <a:ext cx="4887214" cy="1290417"/>
          </a:xfrm>
          <a:prstGeom prst="rect">
            <a:avLst/>
          </a:prstGeom>
        </p:spPr>
      </p:pic>
      <p:pic>
        <p:nvPicPr>
          <p:cNvPr id="9" name="Obrázek 8">
            <a:extLst>
              <a:ext uri="{FF2B5EF4-FFF2-40B4-BE49-F238E27FC236}">
                <a16:creationId xmlns="" xmlns:a16="http://schemas.microsoft.com/office/drawing/2014/main" id="{4FEB97D4-4603-44B0-8D0E-5FF2DB4D3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17" b="39115"/>
          <a:stretch/>
        </p:blipFill>
        <p:spPr>
          <a:xfrm>
            <a:off x="4533900" y="1982362"/>
            <a:ext cx="3936126" cy="4076700"/>
          </a:xfrm>
          <a:prstGeom prst="rect">
            <a:avLst/>
          </a:prstGeom>
        </p:spPr>
      </p:pic>
      <p:pic>
        <p:nvPicPr>
          <p:cNvPr id="11" name="Obrázek 10">
            <a:extLst>
              <a:ext uri="{FF2B5EF4-FFF2-40B4-BE49-F238E27FC236}">
                <a16:creationId xmlns="" xmlns:a16="http://schemas.microsoft.com/office/drawing/2014/main" id="{A0AD44CE-A97B-4958-86BE-83E8718A04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55"/>
          <a:stretch/>
        </p:blipFill>
        <p:spPr>
          <a:xfrm>
            <a:off x="8517883" y="1982362"/>
            <a:ext cx="3417831" cy="4076700"/>
          </a:xfrm>
          <a:prstGeom prst="rect">
            <a:avLst/>
          </a:prstGeom>
        </p:spPr>
      </p:pic>
      <p:sp>
        <p:nvSpPr>
          <p:cNvPr id="8" name="Zaoblený obdélník 7"/>
          <p:cNvSpPr/>
          <p:nvPr/>
        </p:nvSpPr>
        <p:spPr>
          <a:xfrm>
            <a:off x="10580215" y="334635"/>
            <a:ext cx="1253613" cy="98814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4</a:t>
            </a:r>
            <a:endParaRPr lang="cs-CZ" sz="4000" dirty="0">
              <a:solidFill>
                <a:schemeClr val="tx1"/>
              </a:solidFill>
            </a:endParaRPr>
          </a:p>
        </p:txBody>
      </p:sp>
      <p:sp>
        <p:nvSpPr>
          <p:cNvPr id="10" name="Podnadpis 2">
            <a:extLst>
              <a:ext uri="{FF2B5EF4-FFF2-40B4-BE49-F238E27FC236}">
                <a16:creationId xmlns="" xmlns:a16="http://schemas.microsoft.com/office/drawing/2014/main" id="{AE9A66DE-056D-4BC3-A183-2EFB13B90E47}"/>
              </a:ext>
            </a:extLst>
          </p:cNvPr>
          <p:cNvSpPr txBox="1">
            <a:spLocks/>
          </p:cNvSpPr>
          <p:nvPr/>
        </p:nvSpPr>
        <p:spPr>
          <a:xfrm>
            <a:off x="9134243" y="6227251"/>
            <a:ext cx="3057757" cy="630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dirty="0" smtClean="0"/>
              <a:t>Petra Hromádková</a:t>
            </a:r>
            <a:endParaRPr lang="cs-CZ" dirty="0"/>
          </a:p>
        </p:txBody>
      </p:sp>
    </p:spTree>
    <p:extLst>
      <p:ext uri="{BB962C8B-B14F-4D97-AF65-F5344CB8AC3E}">
        <p14:creationId xmlns:p14="http://schemas.microsoft.com/office/powerpoint/2010/main" val="2262214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1BF4E307-BA35-41CA-BB5D-853C34FB6769}"/>
              </a:ext>
            </a:extLst>
          </p:cNvPr>
          <p:cNvSpPr>
            <a:spLocks noGrp="1"/>
          </p:cNvSpPr>
          <p:nvPr>
            <p:ph idx="1"/>
          </p:nvPr>
        </p:nvSpPr>
        <p:spPr>
          <a:xfrm>
            <a:off x="432778" y="984069"/>
            <a:ext cx="3995616" cy="5718088"/>
          </a:xfrm>
        </p:spPr>
        <p:txBody>
          <a:bodyPr>
            <a:normAutofit/>
          </a:bodyPr>
          <a:lstStyle/>
          <a:p>
            <a:r>
              <a:rPr lang="cs-CZ" sz="1800" dirty="0"/>
              <a:t>Na úvodní straně je přehled všech zvyků</a:t>
            </a:r>
          </a:p>
          <a:p>
            <a:r>
              <a:rPr lang="cs-CZ" sz="1800" dirty="0"/>
              <a:t>Každý zvyk můžeme zaznamenávat jinou barvou</a:t>
            </a:r>
          </a:p>
          <a:p>
            <a:r>
              <a:rPr lang="cs-CZ" sz="1800" dirty="0"/>
              <a:t>Po kliknutí na určitý zvyk vidíme detail jeho plnění.</a:t>
            </a:r>
          </a:p>
          <a:p>
            <a:r>
              <a:rPr lang="cs-CZ" sz="1800" dirty="0"/>
              <a:t>V kruhu vidíme kolik procent z cílového počtu dní máme splněno</a:t>
            </a:r>
          </a:p>
          <a:p>
            <a:r>
              <a:rPr lang="cs-CZ" sz="1800" dirty="0"/>
              <a:t>Obsahuje motivační citáty</a:t>
            </a:r>
          </a:p>
          <a:p>
            <a:endParaRPr lang="cs-CZ" sz="1800" dirty="0"/>
          </a:p>
          <a:p>
            <a:endParaRPr lang="cs-CZ" sz="1800" dirty="0"/>
          </a:p>
          <a:p>
            <a:r>
              <a:rPr lang="cs-CZ" sz="1800" dirty="0">
                <a:sym typeface="Wingdings" panose="05000000000000000000" pitchFamily="2" charset="2"/>
              </a:rPr>
              <a:t>Ideální pro ty, kteří </a:t>
            </a:r>
            <a:r>
              <a:rPr lang="cs-CZ" sz="1800" u="sng" dirty="0">
                <a:sym typeface="Wingdings" panose="05000000000000000000" pitchFamily="2" charset="2"/>
              </a:rPr>
              <a:t>preferují elektronickou formu před papírovou</a:t>
            </a:r>
            <a:r>
              <a:rPr lang="cs-CZ" sz="1800" dirty="0">
                <a:sym typeface="Wingdings" panose="05000000000000000000" pitchFamily="2" charset="2"/>
              </a:rPr>
              <a:t>. </a:t>
            </a:r>
            <a:r>
              <a:rPr lang="cs-CZ" sz="1800" dirty="0" err="1">
                <a:sym typeface="Wingdings" panose="05000000000000000000" pitchFamily="2" charset="2"/>
              </a:rPr>
              <a:t>Buzzer</a:t>
            </a:r>
            <a:r>
              <a:rPr lang="cs-CZ" sz="1800" dirty="0">
                <a:sym typeface="Wingdings" panose="05000000000000000000" pitchFamily="2" charset="2"/>
              </a:rPr>
              <a:t> lístek na kusu papíru můžeme ztratit/vyhodit apod., ale telefon máme v ruce mnohokrát za den</a:t>
            </a:r>
          </a:p>
          <a:p>
            <a:pPr marL="0" indent="0">
              <a:buNone/>
            </a:pPr>
            <a:endParaRPr lang="cs-CZ" sz="1800" dirty="0">
              <a:sym typeface="Wingdings" panose="05000000000000000000" pitchFamily="2" charset="2"/>
            </a:endParaRPr>
          </a:p>
          <a:p>
            <a:endParaRPr lang="cs-CZ" sz="1800" dirty="0"/>
          </a:p>
        </p:txBody>
      </p:sp>
      <p:pic>
        <p:nvPicPr>
          <p:cNvPr id="7" name="Obrázek 6">
            <a:extLst>
              <a:ext uri="{FF2B5EF4-FFF2-40B4-BE49-F238E27FC236}">
                <a16:creationId xmlns="" xmlns:a16="http://schemas.microsoft.com/office/drawing/2014/main" id="{DD747D36-8B25-4728-9131-ED6DC6FA61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03" b="42963"/>
          <a:stretch/>
        </p:blipFill>
        <p:spPr>
          <a:xfrm>
            <a:off x="4428394" y="1120422"/>
            <a:ext cx="3995616" cy="4617156"/>
          </a:xfrm>
          <a:prstGeom prst="rect">
            <a:avLst/>
          </a:prstGeom>
        </p:spPr>
      </p:pic>
      <p:pic>
        <p:nvPicPr>
          <p:cNvPr id="9" name="Obrázek 8">
            <a:extLst>
              <a:ext uri="{FF2B5EF4-FFF2-40B4-BE49-F238E27FC236}">
                <a16:creationId xmlns="" xmlns:a16="http://schemas.microsoft.com/office/drawing/2014/main" id="{10929585-66A2-4C1A-A3D9-EA26EE3716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05" b="9503"/>
          <a:stretch/>
        </p:blipFill>
        <p:spPr>
          <a:xfrm>
            <a:off x="8585200" y="155843"/>
            <a:ext cx="3461241" cy="6546314"/>
          </a:xfrm>
          <a:prstGeom prst="rect">
            <a:avLst/>
          </a:prstGeom>
        </p:spPr>
      </p:pic>
    </p:spTree>
    <p:extLst>
      <p:ext uri="{BB962C8B-B14F-4D97-AF65-F5344CB8AC3E}">
        <p14:creationId xmlns:p14="http://schemas.microsoft.com/office/powerpoint/2010/main" val="1990728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511361" y="992767"/>
            <a:ext cx="11360800" cy="2736800"/>
          </a:xfrm>
          <a:prstGeom prst="rect">
            <a:avLst/>
          </a:prstGeom>
        </p:spPr>
        <p:txBody>
          <a:bodyPr spcFirstLastPara="1" vert="horz" wrap="square" lIns="121900" tIns="121900" rIns="121900" bIns="121900" rtlCol="0" anchor="b" anchorCtr="0">
            <a:noAutofit/>
          </a:bodyPr>
          <a:lstStyle/>
          <a:p>
            <a:pPr algn="l">
              <a:spcBef>
                <a:spcPts val="0"/>
              </a:spcBef>
            </a:pPr>
            <a:r>
              <a:rPr lang="cs" dirty="0"/>
              <a:t>Q365</a:t>
            </a:r>
            <a:endParaRPr dirty="0"/>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rtlCol="0" anchor="t" anchorCtr="0">
            <a:noAutofit/>
          </a:bodyPr>
          <a:lstStyle/>
          <a:p>
            <a:pPr>
              <a:spcBef>
                <a:spcPts val="0"/>
              </a:spcBef>
            </a:pPr>
            <a:r>
              <a:rPr lang="cs"/>
              <a:t>Kristýna Jelínková</a:t>
            </a:r>
            <a:endParaRPr/>
          </a:p>
        </p:txBody>
      </p:sp>
      <p:pic>
        <p:nvPicPr>
          <p:cNvPr id="56" name="Google Shape;56;p13"/>
          <p:cNvPicPr preferRelativeResize="0"/>
          <p:nvPr/>
        </p:nvPicPr>
        <p:blipFill rotWithShape="1">
          <a:blip r:embed="rId4">
            <a:alphaModFix/>
          </a:blip>
          <a:srcRect t="40575" b="29319"/>
          <a:stretch/>
        </p:blipFill>
        <p:spPr>
          <a:xfrm rot="1086831">
            <a:off x="8510627" y="4377292"/>
            <a:ext cx="3362268" cy="2190731"/>
          </a:xfrm>
          <a:prstGeom prst="rect">
            <a:avLst/>
          </a:prstGeom>
          <a:noFill/>
          <a:ln>
            <a:noFill/>
          </a:ln>
        </p:spPr>
      </p:pic>
      <p:pic>
        <p:nvPicPr>
          <p:cNvPr id="57" name="Google Shape;57;p13"/>
          <p:cNvPicPr preferRelativeResize="0"/>
          <p:nvPr/>
        </p:nvPicPr>
        <p:blipFill>
          <a:blip r:embed="rId5">
            <a:alphaModFix/>
          </a:blip>
          <a:stretch>
            <a:fillRect/>
          </a:stretch>
        </p:blipFill>
        <p:spPr>
          <a:xfrm rot="-1185202">
            <a:off x="264661" y="702925"/>
            <a:ext cx="4570913" cy="2361984"/>
          </a:xfrm>
          <a:prstGeom prst="rect">
            <a:avLst/>
          </a:prstGeom>
          <a:noFill/>
          <a:ln>
            <a:noFill/>
          </a:ln>
        </p:spPr>
      </p:pic>
      <p:pic>
        <p:nvPicPr>
          <p:cNvPr id="58" name="Google Shape;58;p13"/>
          <p:cNvPicPr preferRelativeResize="0"/>
          <p:nvPr/>
        </p:nvPicPr>
        <p:blipFill>
          <a:blip r:embed="rId6">
            <a:alphaModFix/>
          </a:blip>
          <a:stretch>
            <a:fillRect/>
          </a:stretch>
        </p:blipFill>
        <p:spPr>
          <a:xfrm rot="1019362">
            <a:off x="7181992" y="975622"/>
            <a:ext cx="4109656" cy="1816591"/>
          </a:xfrm>
          <a:prstGeom prst="rect">
            <a:avLst/>
          </a:prstGeom>
          <a:noFill/>
          <a:ln>
            <a:noFill/>
          </a:ln>
        </p:spPr>
      </p:pic>
      <p:pic>
        <p:nvPicPr>
          <p:cNvPr id="59" name="Google Shape;59;p13"/>
          <p:cNvPicPr preferRelativeResize="0"/>
          <p:nvPr/>
        </p:nvPicPr>
        <p:blipFill>
          <a:blip r:embed="rId7">
            <a:alphaModFix/>
          </a:blip>
          <a:stretch>
            <a:fillRect/>
          </a:stretch>
        </p:blipFill>
        <p:spPr>
          <a:xfrm rot="712546">
            <a:off x="835383" y="4679237"/>
            <a:ext cx="5152483" cy="1586801"/>
          </a:xfrm>
          <a:prstGeom prst="rect">
            <a:avLst/>
          </a:prstGeom>
          <a:noFill/>
          <a:ln>
            <a:noFill/>
          </a:ln>
        </p:spPr>
      </p:pic>
      <p:sp>
        <p:nvSpPr>
          <p:cNvPr id="8" name="Zaoblený obdélník 7"/>
          <p:cNvSpPr/>
          <p:nvPr/>
        </p:nvSpPr>
        <p:spPr>
          <a:xfrm>
            <a:off x="10580215" y="334635"/>
            <a:ext cx="1253613" cy="98814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5</a:t>
            </a:r>
            <a:endParaRPr lang="cs-CZ" sz="4000" dirty="0">
              <a:solidFill>
                <a:schemeClr val="tx1"/>
              </a:solidFill>
            </a:endParaRPr>
          </a:p>
        </p:txBody>
      </p:sp>
    </p:spTree>
    <p:extLst>
      <p:ext uri="{BB962C8B-B14F-4D97-AF65-F5344CB8AC3E}">
        <p14:creationId xmlns:p14="http://schemas.microsoft.com/office/powerpoint/2010/main" val="578654470"/>
      </p:ext>
    </p:extLst>
  </p:cSld>
  <p:clrMapOvr>
    <a:overrideClrMapping bg1="lt1" tx1="dk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pic>
        <p:nvPicPr>
          <p:cNvPr id="64" name="Google Shape;64;p14"/>
          <p:cNvPicPr preferRelativeResize="0"/>
          <p:nvPr/>
        </p:nvPicPr>
        <p:blipFill>
          <a:blip r:embed="rId4">
            <a:alphaModFix/>
          </a:blip>
          <a:stretch>
            <a:fillRect/>
          </a:stretch>
        </p:blipFill>
        <p:spPr>
          <a:xfrm>
            <a:off x="679451" y="993789"/>
            <a:ext cx="8131167" cy="3250500"/>
          </a:xfrm>
          <a:prstGeom prst="rect">
            <a:avLst/>
          </a:prstGeom>
          <a:noFill/>
          <a:ln>
            <a:noFill/>
          </a:ln>
        </p:spPr>
      </p:pic>
      <p:pic>
        <p:nvPicPr>
          <p:cNvPr id="65" name="Google Shape;65;p14"/>
          <p:cNvPicPr preferRelativeResize="0"/>
          <p:nvPr/>
        </p:nvPicPr>
        <p:blipFill>
          <a:blip r:embed="rId5">
            <a:alphaModFix/>
          </a:blip>
          <a:stretch>
            <a:fillRect/>
          </a:stretch>
        </p:blipFill>
        <p:spPr>
          <a:xfrm rot="1071881">
            <a:off x="8077374" y="1448325"/>
            <a:ext cx="3749981" cy="2341449"/>
          </a:xfrm>
          <a:prstGeom prst="rect">
            <a:avLst/>
          </a:prstGeom>
          <a:noFill/>
          <a:ln>
            <a:noFill/>
          </a:ln>
        </p:spPr>
      </p:pic>
      <p:pic>
        <p:nvPicPr>
          <p:cNvPr id="66" name="Google Shape;66;p14"/>
          <p:cNvPicPr preferRelativeResize="0"/>
          <p:nvPr/>
        </p:nvPicPr>
        <p:blipFill rotWithShape="1">
          <a:blip r:embed="rId6">
            <a:alphaModFix/>
          </a:blip>
          <a:srcRect t="22405" b="56019"/>
          <a:stretch/>
        </p:blipFill>
        <p:spPr>
          <a:xfrm rot="-752839">
            <a:off x="4511659" y="4570234"/>
            <a:ext cx="3168669" cy="1529669"/>
          </a:xfrm>
          <a:prstGeom prst="rect">
            <a:avLst/>
          </a:prstGeom>
          <a:noFill/>
          <a:ln>
            <a:noFill/>
          </a:ln>
        </p:spPr>
      </p:pic>
    </p:spTree>
    <p:extLst>
      <p:ext uri="{BB962C8B-B14F-4D97-AF65-F5344CB8AC3E}">
        <p14:creationId xmlns:p14="http://schemas.microsoft.com/office/powerpoint/2010/main" val="845059819"/>
      </p:ext>
    </p:extLst>
  </p:cSld>
  <p:clrMapOvr>
    <a:overrideClrMapping bg1="lt1" tx1="dk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pic>
        <p:nvPicPr>
          <p:cNvPr id="71" name="Google Shape;71;p15"/>
          <p:cNvPicPr preferRelativeResize="0"/>
          <p:nvPr/>
        </p:nvPicPr>
        <p:blipFill>
          <a:blip r:embed="rId4">
            <a:alphaModFix/>
          </a:blip>
          <a:stretch>
            <a:fillRect/>
          </a:stretch>
        </p:blipFill>
        <p:spPr>
          <a:xfrm rot="-796416">
            <a:off x="655448" y="820109"/>
            <a:ext cx="4455177" cy="2701080"/>
          </a:xfrm>
          <a:prstGeom prst="rect">
            <a:avLst/>
          </a:prstGeom>
          <a:noFill/>
          <a:ln>
            <a:noFill/>
          </a:ln>
        </p:spPr>
      </p:pic>
      <p:pic>
        <p:nvPicPr>
          <p:cNvPr id="72" name="Google Shape;72;p15"/>
          <p:cNvPicPr preferRelativeResize="0"/>
          <p:nvPr/>
        </p:nvPicPr>
        <p:blipFill>
          <a:blip r:embed="rId5">
            <a:alphaModFix/>
          </a:blip>
          <a:stretch>
            <a:fillRect/>
          </a:stretch>
        </p:blipFill>
        <p:spPr>
          <a:xfrm rot="927199">
            <a:off x="5952450" y="512785"/>
            <a:ext cx="4505420" cy="4837363"/>
          </a:xfrm>
          <a:prstGeom prst="rect">
            <a:avLst/>
          </a:prstGeom>
          <a:noFill/>
          <a:ln>
            <a:noFill/>
          </a:ln>
        </p:spPr>
      </p:pic>
      <p:pic>
        <p:nvPicPr>
          <p:cNvPr id="73" name="Google Shape;73;p15"/>
          <p:cNvPicPr preferRelativeResize="0"/>
          <p:nvPr/>
        </p:nvPicPr>
        <p:blipFill>
          <a:blip r:embed="rId6">
            <a:alphaModFix/>
          </a:blip>
          <a:stretch>
            <a:fillRect/>
          </a:stretch>
        </p:blipFill>
        <p:spPr>
          <a:xfrm rot="790626">
            <a:off x="2135297" y="3527386"/>
            <a:ext cx="3124916" cy="1494524"/>
          </a:xfrm>
          <a:prstGeom prst="rect">
            <a:avLst/>
          </a:prstGeom>
          <a:noFill/>
          <a:ln>
            <a:noFill/>
          </a:ln>
        </p:spPr>
      </p:pic>
      <p:pic>
        <p:nvPicPr>
          <p:cNvPr id="74" name="Google Shape;74;p15"/>
          <p:cNvPicPr preferRelativeResize="0"/>
          <p:nvPr/>
        </p:nvPicPr>
        <p:blipFill>
          <a:blip r:embed="rId7">
            <a:alphaModFix/>
          </a:blip>
          <a:stretch>
            <a:fillRect/>
          </a:stretch>
        </p:blipFill>
        <p:spPr>
          <a:xfrm rot="-743556">
            <a:off x="7631716" y="5236032"/>
            <a:ext cx="2947699" cy="1228200"/>
          </a:xfrm>
          <a:prstGeom prst="rect">
            <a:avLst/>
          </a:prstGeom>
          <a:noFill/>
          <a:ln>
            <a:noFill/>
          </a:ln>
        </p:spPr>
      </p:pic>
      <p:pic>
        <p:nvPicPr>
          <p:cNvPr id="75" name="Google Shape;75;p15"/>
          <p:cNvPicPr preferRelativeResize="0"/>
          <p:nvPr/>
        </p:nvPicPr>
        <p:blipFill rotWithShape="1">
          <a:blip r:embed="rId8">
            <a:alphaModFix/>
          </a:blip>
          <a:srcRect t="21758" r="4607" b="57407"/>
          <a:stretch/>
        </p:blipFill>
        <p:spPr>
          <a:xfrm rot="-683817">
            <a:off x="388023" y="5204584"/>
            <a:ext cx="2490387" cy="1177165"/>
          </a:xfrm>
          <a:prstGeom prst="rect">
            <a:avLst/>
          </a:prstGeom>
          <a:noFill/>
          <a:ln>
            <a:noFill/>
          </a:ln>
        </p:spPr>
      </p:pic>
      <p:pic>
        <p:nvPicPr>
          <p:cNvPr id="76" name="Google Shape;76;p15"/>
          <p:cNvPicPr preferRelativeResize="0"/>
          <p:nvPr/>
        </p:nvPicPr>
        <p:blipFill rotWithShape="1">
          <a:blip r:embed="rId9">
            <a:alphaModFix/>
          </a:blip>
          <a:srcRect t="21528" r="823" b="58332"/>
          <a:stretch/>
        </p:blipFill>
        <p:spPr>
          <a:xfrm rot="-663154">
            <a:off x="4102851" y="5288031"/>
            <a:ext cx="2298733" cy="1010264"/>
          </a:xfrm>
          <a:prstGeom prst="rect">
            <a:avLst/>
          </a:prstGeom>
          <a:noFill/>
          <a:ln>
            <a:noFill/>
          </a:ln>
        </p:spPr>
      </p:pic>
    </p:spTree>
    <p:extLst>
      <p:ext uri="{BB962C8B-B14F-4D97-AF65-F5344CB8AC3E}">
        <p14:creationId xmlns:p14="http://schemas.microsoft.com/office/powerpoint/2010/main" val="3429303357"/>
      </p:ext>
    </p:extLst>
  </p:cSld>
  <p:clrMapOvr>
    <a:overrideClrMapping bg1="lt1" tx1="dk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pic>
        <p:nvPicPr>
          <p:cNvPr id="81" name="Google Shape;81;p16"/>
          <p:cNvPicPr preferRelativeResize="0"/>
          <p:nvPr/>
        </p:nvPicPr>
        <p:blipFill>
          <a:blip r:embed="rId4">
            <a:alphaModFix/>
          </a:blip>
          <a:stretch>
            <a:fillRect/>
          </a:stretch>
        </p:blipFill>
        <p:spPr>
          <a:xfrm>
            <a:off x="203201" y="203200"/>
            <a:ext cx="6126060" cy="6451600"/>
          </a:xfrm>
          <a:prstGeom prst="rect">
            <a:avLst/>
          </a:prstGeom>
          <a:noFill/>
          <a:ln>
            <a:noFill/>
          </a:ln>
        </p:spPr>
      </p:pic>
      <p:pic>
        <p:nvPicPr>
          <p:cNvPr id="82" name="Google Shape;82;p16"/>
          <p:cNvPicPr preferRelativeResize="0"/>
          <p:nvPr/>
        </p:nvPicPr>
        <p:blipFill>
          <a:blip r:embed="rId5">
            <a:alphaModFix/>
          </a:blip>
          <a:stretch>
            <a:fillRect/>
          </a:stretch>
        </p:blipFill>
        <p:spPr>
          <a:xfrm>
            <a:off x="6659466" y="727076"/>
            <a:ext cx="4532335" cy="2003433"/>
          </a:xfrm>
          <a:prstGeom prst="rect">
            <a:avLst/>
          </a:prstGeom>
          <a:noFill/>
          <a:ln>
            <a:noFill/>
          </a:ln>
        </p:spPr>
      </p:pic>
      <p:pic>
        <p:nvPicPr>
          <p:cNvPr id="83" name="Google Shape;83;p16"/>
          <p:cNvPicPr preferRelativeResize="0"/>
          <p:nvPr/>
        </p:nvPicPr>
        <p:blipFill rotWithShape="1">
          <a:blip r:embed="rId6">
            <a:alphaModFix/>
          </a:blip>
          <a:srcRect b="26594"/>
          <a:stretch/>
        </p:blipFill>
        <p:spPr>
          <a:xfrm>
            <a:off x="6659467" y="3028967"/>
            <a:ext cx="3675167" cy="1576867"/>
          </a:xfrm>
          <a:prstGeom prst="rect">
            <a:avLst/>
          </a:prstGeom>
          <a:noFill/>
          <a:ln>
            <a:noFill/>
          </a:ln>
        </p:spPr>
      </p:pic>
      <p:pic>
        <p:nvPicPr>
          <p:cNvPr id="84" name="Google Shape;84;p16"/>
          <p:cNvPicPr preferRelativeResize="0"/>
          <p:nvPr/>
        </p:nvPicPr>
        <p:blipFill rotWithShape="1">
          <a:blip r:embed="rId7">
            <a:alphaModFix/>
          </a:blip>
          <a:srcRect t="21990" b="55015"/>
          <a:stretch/>
        </p:blipFill>
        <p:spPr>
          <a:xfrm>
            <a:off x="6659467" y="4904300"/>
            <a:ext cx="3168733" cy="1576864"/>
          </a:xfrm>
          <a:prstGeom prst="rect">
            <a:avLst/>
          </a:prstGeom>
          <a:noFill/>
          <a:ln>
            <a:noFill/>
          </a:ln>
        </p:spPr>
      </p:pic>
    </p:spTree>
    <p:extLst>
      <p:ext uri="{BB962C8B-B14F-4D97-AF65-F5344CB8AC3E}">
        <p14:creationId xmlns:p14="http://schemas.microsoft.com/office/powerpoint/2010/main" val="3030611700"/>
      </p:ext>
    </p:extLst>
  </p:cSld>
  <p:clrMapOvr>
    <a:overrideClrMapping bg1="lt1" tx1="dk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1" name="Google Shape;91;p17"/>
          <p:cNvPicPr preferRelativeResize="0"/>
          <p:nvPr/>
        </p:nvPicPr>
        <p:blipFill>
          <a:blip r:embed="rId3">
            <a:alphaModFix/>
          </a:blip>
          <a:stretch>
            <a:fillRect/>
          </a:stretch>
        </p:blipFill>
        <p:spPr>
          <a:xfrm rot="-886767">
            <a:off x="6939341" y="4349414"/>
            <a:ext cx="3295936" cy="1866900"/>
          </a:xfrm>
          <a:prstGeom prst="rect">
            <a:avLst/>
          </a:prstGeom>
          <a:noFill/>
          <a:ln>
            <a:noFill/>
          </a:ln>
        </p:spPr>
      </p:pic>
      <p:pic>
        <p:nvPicPr>
          <p:cNvPr id="2" name="Obrázek 1"/>
          <p:cNvPicPr>
            <a:picLocks noChangeAspect="1"/>
          </p:cNvPicPr>
          <p:nvPr/>
        </p:nvPicPr>
        <p:blipFill rotWithShape="1">
          <a:blip r:embed="rId4"/>
          <a:srcRect l="28427" t="24073" r="11088" b="15037"/>
          <a:stretch/>
        </p:blipFill>
        <p:spPr>
          <a:xfrm>
            <a:off x="0" y="0"/>
            <a:ext cx="12192000" cy="6900672"/>
          </a:xfrm>
          <a:prstGeom prst="rect">
            <a:avLst/>
          </a:prstGeom>
        </p:spPr>
      </p:pic>
    </p:spTree>
    <p:extLst>
      <p:ext uri="{BB962C8B-B14F-4D97-AF65-F5344CB8AC3E}">
        <p14:creationId xmlns:p14="http://schemas.microsoft.com/office/powerpoint/2010/main" val="2049925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Seznam aplikací</a:t>
            </a:r>
            <a:endParaRPr lang="cs-CZ" dirty="0"/>
          </a:p>
        </p:txBody>
      </p:sp>
      <p:sp>
        <p:nvSpPr>
          <p:cNvPr id="3" name="Zástupný symbol pro obsah 2"/>
          <p:cNvSpPr>
            <a:spLocks noGrp="1"/>
          </p:cNvSpPr>
          <p:nvPr>
            <p:ph idx="1"/>
          </p:nvPr>
        </p:nvSpPr>
        <p:spPr>
          <a:xfrm>
            <a:off x="838200" y="1825625"/>
            <a:ext cx="4419600" cy="4351338"/>
          </a:xfrm>
        </p:spPr>
        <p:txBody>
          <a:bodyPr>
            <a:normAutofit/>
          </a:bodyPr>
          <a:lstStyle/>
          <a:p>
            <a:pPr marL="914400" lvl="1" indent="-457200">
              <a:buFont typeface="+mj-lt"/>
              <a:buAutoNum type="arabicPeriod"/>
            </a:pPr>
            <a:r>
              <a:rPr lang="cs-CZ" dirty="0" err="1" smtClean="0"/>
              <a:t>Cronometer</a:t>
            </a:r>
            <a:endParaRPr lang="cs-CZ" dirty="0" smtClean="0"/>
          </a:p>
          <a:p>
            <a:pPr marL="914400" lvl="1" indent="-457200">
              <a:buFont typeface="+mj-lt"/>
              <a:buAutoNum type="arabicPeriod"/>
            </a:pPr>
            <a:r>
              <a:rPr lang="cs-CZ" dirty="0" err="1"/>
              <a:t>Huawei</a:t>
            </a:r>
            <a:r>
              <a:rPr lang="cs-CZ" dirty="0"/>
              <a:t> </a:t>
            </a:r>
            <a:r>
              <a:rPr lang="cs-CZ" dirty="0" err="1" smtClean="0"/>
              <a:t>Health</a:t>
            </a:r>
            <a:endParaRPr lang="cs-CZ" dirty="0" smtClean="0"/>
          </a:p>
          <a:p>
            <a:pPr marL="914400" lvl="1" indent="-457200">
              <a:buFont typeface="+mj-lt"/>
              <a:buAutoNum type="arabicPeriod"/>
            </a:pPr>
            <a:r>
              <a:rPr lang="cs-CZ" dirty="0" smtClean="0"/>
              <a:t>Noční režim</a:t>
            </a:r>
          </a:p>
          <a:p>
            <a:pPr marL="914400" lvl="1" indent="-457200">
              <a:buFont typeface="+mj-lt"/>
              <a:buAutoNum type="arabicPeriod"/>
            </a:pPr>
            <a:r>
              <a:rPr lang="cs-CZ" dirty="0" err="1"/>
              <a:t>Repeat</a:t>
            </a:r>
            <a:r>
              <a:rPr lang="cs-CZ" dirty="0"/>
              <a:t> Habit </a:t>
            </a:r>
            <a:r>
              <a:rPr lang="cs-CZ" dirty="0" err="1" smtClean="0"/>
              <a:t>Tracker</a:t>
            </a:r>
            <a:endParaRPr lang="cs-CZ" dirty="0" smtClean="0"/>
          </a:p>
          <a:p>
            <a:pPr marL="914400" lvl="1" indent="-457200">
              <a:buFont typeface="+mj-lt"/>
              <a:buAutoNum type="arabicPeriod"/>
            </a:pPr>
            <a:r>
              <a:rPr lang="cs" dirty="0" smtClean="0"/>
              <a:t>Q365</a:t>
            </a:r>
          </a:p>
          <a:p>
            <a:pPr marL="914400" lvl="1" indent="-457200">
              <a:buFont typeface="+mj-lt"/>
              <a:buAutoNum type="arabicPeriod"/>
            </a:pPr>
            <a:r>
              <a:rPr lang="cs-CZ" dirty="0" err="1" smtClean="0"/>
              <a:t>Reflectly</a:t>
            </a:r>
            <a:endParaRPr lang="cs-CZ" dirty="0" smtClean="0"/>
          </a:p>
          <a:p>
            <a:pPr marL="914400" lvl="1" indent="-457200">
              <a:buFont typeface="+mj-lt"/>
              <a:buAutoNum type="arabicPeriod"/>
            </a:pPr>
            <a:r>
              <a:rPr lang="cs-CZ" dirty="0" err="1"/>
              <a:t>Water</a:t>
            </a:r>
            <a:r>
              <a:rPr lang="cs-CZ" dirty="0"/>
              <a:t> </a:t>
            </a:r>
            <a:r>
              <a:rPr lang="cs-CZ" dirty="0" err="1" smtClean="0"/>
              <a:t>Time</a:t>
            </a:r>
            <a:endParaRPr lang="cs-CZ" dirty="0" smtClean="0"/>
          </a:p>
          <a:p>
            <a:pPr marL="914400" lvl="1" indent="-457200">
              <a:buFont typeface="+mj-lt"/>
              <a:buAutoNum type="arabicPeriod"/>
            </a:pPr>
            <a:r>
              <a:rPr lang="cs-CZ" dirty="0" err="1" smtClean="0"/>
              <a:t>Polar</a:t>
            </a:r>
            <a:r>
              <a:rPr lang="cs-CZ" dirty="0" smtClean="0"/>
              <a:t> </a:t>
            </a:r>
            <a:r>
              <a:rPr lang="cs-CZ" dirty="0" err="1" smtClean="0"/>
              <a:t>Flow</a:t>
            </a:r>
            <a:endParaRPr lang="cs-CZ" dirty="0" smtClean="0"/>
          </a:p>
          <a:p>
            <a:pPr marL="914400" lvl="1" indent="-457200">
              <a:buFont typeface="+mj-lt"/>
              <a:buAutoNum type="arabicPeriod"/>
            </a:pPr>
            <a:endParaRPr lang="cs-CZ" dirty="0" smtClean="0"/>
          </a:p>
        </p:txBody>
      </p:sp>
      <p:sp>
        <p:nvSpPr>
          <p:cNvPr id="5" name="Obdélník 4"/>
          <p:cNvSpPr/>
          <p:nvPr/>
        </p:nvSpPr>
        <p:spPr>
          <a:xfrm>
            <a:off x="147484" y="147484"/>
            <a:ext cx="11872451" cy="6563032"/>
          </a:xfrm>
          <a:prstGeom prst="rect">
            <a:avLst/>
          </a:prstGeom>
          <a:noFill/>
          <a:ln w="7620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Picture 2" descr="Image result for self manage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5665" y="469439"/>
            <a:ext cx="1761203" cy="1459223"/>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2"/>
          <p:cNvSpPr txBox="1">
            <a:spLocks/>
          </p:cNvSpPr>
          <p:nvPr/>
        </p:nvSpPr>
        <p:spPr>
          <a:xfrm>
            <a:off x="6083709" y="1825624"/>
            <a:ext cx="4630994" cy="3719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startAt="9"/>
            </a:pPr>
            <a:r>
              <a:rPr lang="cs-CZ" dirty="0" smtClean="0"/>
              <a:t>C25K</a:t>
            </a:r>
          </a:p>
          <a:p>
            <a:pPr marL="914400" lvl="1" indent="-457200">
              <a:buFont typeface="+mj-lt"/>
              <a:buAutoNum type="arabicPeriod" startAt="9"/>
            </a:pPr>
            <a:r>
              <a:rPr lang="cs-CZ" dirty="0" smtClean="0"/>
              <a:t>Samsung </a:t>
            </a:r>
            <a:r>
              <a:rPr lang="cs-CZ" dirty="0" err="1" smtClean="0"/>
              <a:t>Health</a:t>
            </a:r>
            <a:endParaRPr lang="cs-CZ" dirty="0" smtClean="0"/>
          </a:p>
          <a:p>
            <a:pPr marL="914400" lvl="1" indent="-457200">
              <a:buFont typeface="+mj-lt"/>
              <a:buAutoNum type="arabicPeriod" startAt="9"/>
            </a:pPr>
            <a:r>
              <a:rPr lang="cs-CZ" dirty="0" smtClean="0"/>
              <a:t>Zdraví</a:t>
            </a:r>
          </a:p>
          <a:p>
            <a:pPr marL="914400" lvl="1" indent="-457200">
              <a:buFont typeface="+mj-lt"/>
              <a:buAutoNum type="arabicPeriod" startAt="9"/>
            </a:pPr>
            <a:r>
              <a:rPr lang="en-US" dirty="0"/>
              <a:t>Sleep cycle alarm </a:t>
            </a:r>
            <a:r>
              <a:rPr lang="en-US" dirty="0" smtClean="0"/>
              <a:t>clock</a:t>
            </a:r>
            <a:endParaRPr lang="cs-CZ" dirty="0" smtClean="0"/>
          </a:p>
          <a:p>
            <a:pPr marL="914400" lvl="1" indent="-457200">
              <a:buFont typeface="+mj-lt"/>
              <a:buAutoNum type="arabicPeriod" startAt="9"/>
            </a:pPr>
            <a:r>
              <a:rPr lang="cs-CZ" dirty="0" err="1" smtClean="0"/>
              <a:t>Activity</a:t>
            </a:r>
            <a:endParaRPr lang="cs-CZ" dirty="0" smtClean="0"/>
          </a:p>
          <a:p>
            <a:pPr marL="914400" lvl="1" indent="-457200">
              <a:buFont typeface="+mj-lt"/>
              <a:buAutoNum type="arabicPeriod" startAt="9"/>
            </a:pPr>
            <a:r>
              <a:rPr lang="cs-CZ" dirty="0"/>
              <a:t>Krokoměr – bezplatné počítání </a:t>
            </a:r>
            <a:r>
              <a:rPr lang="cs-CZ" dirty="0" smtClean="0"/>
              <a:t>kroků </a:t>
            </a:r>
            <a:r>
              <a:rPr lang="cs-CZ" dirty="0"/>
              <a:t>a </a:t>
            </a:r>
            <a:r>
              <a:rPr lang="cs-CZ" dirty="0" smtClean="0"/>
              <a:t>kalorií</a:t>
            </a:r>
          </a:p>
          <a:p>
            <a:pPr marL="914400" lvl="1" indent="-457200">
              <a:buFont typeface="+mj-lt"/>
              <a:buAutoNum type="arabicPeriod" startAt="9"/>
            </a:pPr>
            <a:r>
              <a:rPr lang="cs-CZ" dirty="0" err="1" smtClean="0"/>
              <a:t>Calm</a:t>
            </a:r>
            <a:endParaRPr lang="cs-CZ" dirty="0"/>
          </a:p>
          <a:p>
            <a:pPr marL="914400" lvl="1" indent="-457200">
              <a:buFont typeface="+mj-lt"/>
              <a:buAutoNum type="arabicPeriod" startAt="9"/>
            </a:pPr>
            <a:endParaRPr lang="cs-CZ" dirty="0" smtClean="0"/>
          </a:p>
        </p:txBody>
      </p:sp>
    </p:spTree>
    <p:extLst>
      <p:ext uri="{BB962C8B-B14F-4D97-AF65-F5344CB8AC3E}">
        <p14:creationId xmlns:p14="http://schemas.microsoft.com/office/powerpoint/2010/main" val="2898153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9C0972FE-FE95-44EE-8D54-56C6296236ED}"/>
              </a:ext>
            </a:extLst>
          </p:cNvPr>
          <p:cNvSpPr>
            <a:spLocks noGrp="1"/>
          </p:cNvSpPr>
          <p:nvPr>
            <p:ph type="title"/>
          </p:nvPr>
        </p:nvSpPr>
        <p:spPr/>
        <p:txBody>
          <a:bodyPr/>
          <a:lstStyle/>
          <a:p>
            <a:r>
              <a:rPr lang="cs-CZ" dirty="0" err="1"/>
              <a:t>Reflectly</a:t>
            </a:r>
            <a:endParaRPr lang="cs-CZ" dirty="0"/>
          </a:p>
        </p:txBody>
      </p:sp>
      <p:sp>
        <p:nvSpPr>
          <p:cNvPr id="3" name="Zástupný obsah 2">
            <a:extLst>
              <a:ext uri="{FF2B5EF4-FFF2-40B4-BE49-F238E27FC236}">
                <a16:creationId xmlns="" xmlns:a16="http://schemas.microsoft.com/office/drawing/2014/main" id="{2253A9CA-3C42-4184-A116-C093348B8CFD}"/>
              </a:ext>
            </a:extLst>
          </p:cNvPr>
          <p:cNvSpPr>
            <a:spLocks noGrp="1"/>
          </p:cNvSpPr>
          <p:nvPr>
            <p:ph idx="1"/>
          </p:nvPr>
        </p:nvSpPr>
        <p:spPr>
          <a:xfrm>
            <a:off x="838200" y="1825624"/>
            <a:ext cx="10515600" cy="4838411"/>
          </a:xfrm>
        </p:spPr>
        <p:txBody>
          <a:bodyPr>
            <a:normAutofit fontScale="85000" lnSpcReduction="20000"/>
          </a:bodyPr>
          <a:lstStyle/>
          <a:p>
            <a:r>
              <a:rPr lang="cs-CZ" dirty="0"/>
              <a:t>zaměřena a </a:t>
            </a:r>
            <a:r>
              <a:rPr lang="cs-CZ" dirty="0">
                <a:solidFill>
                  <a:srgbClr val="FF0000"/>
                </a:solidFill>
              </a:rPr>
              <a:t>duševní zdraví</a:t>
            </a:r>
          </a:p>
          <a:p>
            <a:r>
              <a:rPr lang="cs-CZ" dirty="0"/>
              <a:t>reflektovaní </a:t>
            </a:r>
            <a:r>
              <a:rPr lang="cs-CZ" dirty="0">
                <a:solidFill>
                  <a:srgbClr val="FF0000"/>
                </a:solidFill>
              </a:rPr>
              <a:t>vlastních emoce</a:t>
            </a:r>
          </a:p>
          <a:p>
            <a:r>
              <a:rPr lang="cs-CZ" dirty="0">
                <a:solidFill>
                  <a:srgbClr val="FF0000"/>
                </a:solidFill>
              </a:rPr>
              <a:t>deník</a:t>
            </a:r>
            <a:r>
              <a:rPr lang="cs-CZ" dirty="0"/>
              <a:t> v aplikaci</a:t>
            </a:r>
          </a:p>
          <a:p>
            <a:endParaRPr lang="cs-CZ" dirty="0"/>
          </a:p>
          <a:p>
            <a:pPr>
              <a:buFont typeface="Symbol" panose="05050102010706020507" pitchFamily="18" charset="2"/>
              <a:buChar char="Þ"/>
            </a:pPr>
            <a:r>
              <a:rPr lang="cs-CZ" dirty="0"/>
              <a:t>každý den se vás zeptá jaký byl váš den (vyberete </a:t>
            </a:r>
            <a:r>
              <a:rPr lang="cs-CZ" dirty="0" err="1"/>
              <a:t>emoji</a:t>
            </a:r>
            <a:r>
              <a:rPr lang="cs-CZ" dirty="0"/>
              <a:t>)</a:t>
            </a:r>
          </a:p>
          <a:p>
            <a:pPr>
              <a:buFont typeface="Symbol" panose="05050102010706020507" pitchFamily="18" charset="2"/>
              <a:buChar char="Þ"/>
            </a:pPr>
            <a:endParaRPr lang="cs-CZ" dirty="0"/>
          </a:p>
          <a:p>
            <a:pPr>
              <a:buFont typeface="Symbol" panose="05050102010706020507" pitchFamily="18" charset="2"/>
              <a:buChar char="Þ"/>
            </a:pPr>
            <a:r>
              <a:rPr lang="cs-CZ" dirty="0"/>
              <a:t>zeptá se co tvořilo váš den dobrým/špatným/vzrušujícím (na základě předchozí odpovědi</a:t>
            </a:r>
          </a:p>
          <a:p>
            <a:pPr>
              <a:buFont typeface="Symbol" panose="05050102010706020507" pitchFamily="18" charset="2"/>
              <a:buChar char="Þ"/>
            </a:pPr>
            <a:endParaRPr lang="cs-CZ" dirty="0"/>
          </a:p>
          <a:p>
            <a:pPr>
              <a:buFont typeface="Symbol" panose="05050102010706020507" pitchFamily="18" charset="2"/>
              <a:buChar char="Þ"/>
            </a:pPr>
            <a:r>
              <a:rPr lang="cs-CZ" dirty="0"/>
              <a:t>dále se intuitivně zeptá ještě na nějakou otázku, která je opět vztažená k předchozí</a:t>
            </a:r>
          </a:p>
          <a:p>
            <a:pPr>
              <a:buFont typeface="Symbol" panose="05050102010706020507" pitchFamily="18" charset="2"/>
              <a:buChar char="Þ"/>
            </a:pPr>
            <a:endParaRPr lang="cs-CZ" dirty="0"/>
          </a:p>
          <a:p>
            <a:pPr>
              <a:buFont typeface="Symbol" panose="05050102010706020507" pitchFamily="18" charset="2"/>
              <a:buChar char="Þ"/>
            </a:pPr>
            <a:r>
              <a:rPr lang="cs-CZ" dirty="0"/>
              <a:t>v poslední řadě po vás chce abyste o svém dnu napsali pár slov</a:t>
            </a:r>
          </a:p>
        </p:txBody>
      </p:sp>
      <p:pic>
        <p:nvPicPr>
          <p:cNvPr id="7" name="Obrázek 6">
            <a:extLst>
              <a:ext uri="{FF2B5EF4-FFF2-40B4-BE49-F238E27FC236}">
                <a16:creationId xmlns="" xmlns:a16="http://schemas.microsoft.com/office/drawing/2014/main" id="{ED9266C8-B750-41DE-9201-12D92D033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988" y="334635"/>
            <a:ext cx="2485291" cy="2485291"/>
          </a:xfrm>
          <a:prstGeom prst="rect">
            <a:avLst/>
          </a:prstGeom>
        </p:spPr>
      </p:pic>
      <p:sp>
        <p:nvSpPr>
          <p:cNvPr id="5" name="Zaoblený obdélník 4"/>
          <p:cNvSpPr/>
          <p:nvPr/>
        </p:nvSpPr>
        <p:spPr>
          <a:xfrm>
            <a:off x="10580215" y="334635"/>
            <a:ext cx="1253613" cy="98814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6</a:t>
            </a:r>
            <a:endParaRPr lang="cs-CZ" sz="4000" dirty="0">
              <a:solidFill>
                <a:schemeClr val="tx1"/>
              </a:solidFill>
            </a:endParaRPr>
          </a:p>
        </p:txBody>
      </p:sp>
    </p:spTree>
    <p:extLst>
      <p:ext uri="{BB962C8B-B14F-4D97-AF65-F5344CB8AC3E}">
        <p14:creationId xmlns:p14="http://schemas.microsoft.com/office/powerpoint/2010/main" val="1948647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68EB1E53-6DDB-42C9-833D-82127F3E44EE}"/>
              </a:ext>
            </a:extLst>
          </p:cNvPr>
          <p:cNvSpPr>
            <a:spLocks noGrp="1"/>
          </p:cNvSpPr>
          <p:nvPr>
            <p:ph type="title"/>
          </p:nvPr>
        </p:nvSpPr>
        <p:spPr>
          <a:xfrm>
            <a:off x="2001982" y="5425714"/>
            <a:ext cx="10515600" cy="1325563"/>
          </a:xfrm>
        </p:spPr>
        <p:txBody>
          <a:bodyPr/>
          <a:lstStyle/>
          <a:p>
            <a:endParaRPr lang="cs-CZ" dirty="0"/>
          </a:p>
        </p:txBody>
      </p:sp>
      <p:sp>
        <p:nvSpPr>
          <p:cNvPr id="3" name="Zástupný obsah 2">
            <a:extLst>
              <a:ext uri="{FF2B5EF4-FFF2-40B4-BE49-F238E27FC236}">
                <a16:creationId xmlns="" xmlns:a16="http://schemas.microsoft.com/office/drawing/2014/main" id="{D9F1B9BE-23FC-4826-B6CB-8D0AAF17E941}"/>
              </a:ext>
            </a:extLst>
          </p:cNvPr>
          <p:cNvSpPr>
            <a:spLocks noGrp="1"/>
          </p:cNvSpPr>
          <p:nvPr>
            <p:ph idx="1"/>
          </p:nvPr>
        </p:nvSpPr>
        <p:spPr>
          <a:xfrm>
            <a:off x="746318" y="167871"/>
            <a:ext cx="10515600" cy="4351338"/>
          </a:xfrm>
        </p:spPr>
        <p:txBody>
          <a:bodyPr/>
          <a:lstStyle/>
          <a:p>
            <a:r>
              <a:rPr lang="cs-CZ" dirty="0"/>
              <a:t>po týdnu vždy </a:t>
            </a:r>
            <a:r>
              <a:rPr lang="cs-CZ" dirty="0">
                <a:solidFill>
                  <a:srgbClr val="FF0000"/>
                </a:solidFill>
              </a:rPr>
              <a:t>graf toho jak jste se měli</a:t>
            </a:r>
          </a:p>
          <a:p>
            <a:endParaRPr lang="cs-CZ" dirty="0">
              <a:solidFill>
                <a:srgbClr val="FF0000"/>
              </a:solidFill>
            </a:endParaRPr>
          </a:p>
          <a:p>
            <a:r>
              <a:rPr lang="cs-CZ" dirty="0">
                <a:solidFill>
                  <a:srgbClr val="FF0000"/>
                </a:solidFill>
              </a:rPr>
              <a:t>každé ráno motivační citát a maličký „úkol“ dne</a:t>
            </a:r>
            <a:r>
              <a:rPr lang="cs-CZ" dirty="0"/>
              <a:t> (například </a:t>
            </a:r>
            <a:r>
              <a:rPr lang="cs-CZ" dirty="0" err="1"/>
              <a:t>give</a:t>
            </a:r>
            <a:r>
              <a:rPr lang="cs-CZ" dirty="0"/>
              <a:t> </a:t>
            </a:r>
            <a:r>
              <a:rPr lang="cs-CZ" dirty="0" err="1"/>
              <a:t>someone</a:t>
            </a:r>
            <a:r>
              <a:rPr lang="cs-CZ" dirty="0"/>
              <a:t> a </a:t>
            </a:r>
            <a:r>
              <a:rPr lang="cs-CZ" dirty="0" err="1"/>
              <a:t>hug</a:t>
            </a:r>
            <a:r>
              <a:rPr lang="cs-CZ" dirty="0"/>
              <a:t>, make </a:t>
            </a:r>
            <a:r>
              <a:rPr lang="cs-CZ" dirty="0" err="1"/>
              <a:t>someone</a:t>
            </a:r>
            <a:r>
              <a:rPr lang="cs-CZ" dirty="0"/>
              <a:t> </a:t>
            </a:r>
            <a:r>
              <a:rPr lang="cs-CZ" dirty="0" err="1"/>
              <a:t>little</a:t>
            </a:r>
            <a:r>
              <a:rPr lang="cs-CZ" dirty="0"/>
              <a:t> happy...)</a:t>
            </a:r>
          </a:p>
          <a:p>
            <a:pPr marL="0" indent="0">
              <a:buNone/>
            </a:pPr>
            <a:endParaRPr lang="cs-CZ" dirty="0"/>
          </a:p>
        </p:txBody>
      </p:sp>
      <p:pic>
        <p:nvPicPr>
          <p:cNvPr id="5" name="Obrázek 4" descr="Obsah obrázku pták, květina&#10;&#10;Popis byl vytvořen automaticky">
            <a:extLst>
              <a:ext uri="{FF2B5EF4-FFF2-40B4-BE49-F238E27FC236}">
                <a16:creationId xmlns="" xmlns:a16="http://schemas.microsoft.com/office/drawing/2014/main" id="{91038038-7826-4C2D-9910-E24D88FA4E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099" y="2040760"/>
            <a:ext cx="3504880" cy="4673172"/>
          </a:xfrm>
          <a:prstGeom prst="rect">
            <a:avLst/>
          </a:prstGeom>
        </p:spPr>
      </p:pic>
      <p:pic>
        <p:nvPicPr>
          <p:cNvPr id="7" name="Obrázek 6">
            <a:extLst>
              <a:ext uri="{FF2B5EF4-FFF2-40B4-BE49-F238E27FC236}">
                <a16:creationId xmlns="" xmlns:a16="http://schemas.microsoft.com/office/drawing/2014/main" id="{D0697052-EA14-45BC-B433-8F2714400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779" y="2018254"/>
            <a:ext cx="3538639" cy="4718185"/>
          </a:xfrm>
          <a:prstGeom prst="rect">
            <a:avLst/>
          </a:prstGeom>
        </p:spPr>
      </p:pic>
      <p:pic>
        <p:nvPicPr>
          <p:cNvPr id="9" name="Obrázek 8" descr="Obsah obrázku květina&#10;&#10;Popis byl vytvořen automaticky">
            <a:extLst>
              <a:ext uri="{FF2B5EF4-FFF2-40B4-BE49-F238E27FC236}">
                <a16:creationId xmlns="" xmlns:a16="http://schemas.microsoft.com/office/drawing/2014/main" id="{38D3ABD3-5FB0-4B99-A8F6-BEF4C9AEFD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1458" y="2033092"/>
            <a:ext cx="3538639" cy="4718185"/>
          </a:xfrm>
          <a:prstGeom prst="rect">
            <a:avLst/>
          </a:prstGeom>
        </p:spPr>
      </p:pic>
    </p:spTree>
    <p:extLst>
      <p:ext uri="{BB962C8B-B14F-4D97-AF65-F5344CB8AC3E}">
        <p14:creationId xmlns:p14="http://schemas.microsoft.com/office/powerpoint/2010/main" val="1526867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0280471F-EC98-46B9-990E-9147925CEF96}"/>
              </a:ext>
            </a:extLst>
          </p:cNvPr>
          <p:cNvSpPr>
            <a:spLocks noGrp="1"/>
          </p:cNvSpPr>
          <p:nvPr>
            <p:ph type="title"/>
          </p:nvPr>
        </p:nvSpPr>
        <p:spPr/>
        <p:txBody>
          <a:bodyPr/>
          <a:lstStyle/>
          <a:p>
            <a:r>
              <a:rPr lang="cs-CZ" dirty="0"/>
              <a:t>Hodnocení aplikace</a:t>
            </a:r>
          </a:p>
        </p:txBody>
      </p:sp>
      <p:sp>
        <p:nvSpPr>
          <p:cNvPr id="3" name="Zástupný obsah 2">
            <a:extLst>
              <a:ext uri="{FF2B5EF4-FFF2-40B4-BE49-F238E27FC236}">
                <a16:creationId xmlns="" xmlns:a16="http://schemas.microsoft.com/office/drawing/2014/main" id="{77ECF8CD-150F-4829-8D05-4FD4639D3E91}"/>
              </a:ext>
            </a:extLst>
          </p:cNvPr>
          <p:cNvSpPr>
            <a:spLocks noGrp="1"/>
          </p:cNvSpPr>
          <p:nvPr>
            <p:ph idx="1"/>
          </p:nvPr>
        </p:nvSpPr>
        <p:spPr>
          <a:xfrm>
            <a:off x="838200" y="1440873"/>
            <a:ext cx="10515600" cy="4736090"/>
          </a:xfrm>
        </p:spPr>
        <p:txBody>
          <a:bodyPr>
            <a:normAutofit fontScale="92500" lnSpcReduction="10000"/>
          </a:bodyPr>
          <a:lstStyle/>
          <a:p>
            <a:r>
              <a:rPr lang="cs-CZ" dirty="0"/>
              <a:t>k většině těchto aplikací jsem popravdě docela skeptická, ale tahle se mi docela zalíbila</a:t>
            </a:r>
          </a:p>
          <a:p>
            <a:endParaRPr lang="cs-CZ" dirty="0"/>
          </a:p>
          <a:p>
            <a:r>
              <a:rPr lang="cs-CZ" dirty="0"/>
              <a:t>Nutí zamyslet se</a:t>
            </a:r>
            <a:r>
              <a:rPr lang="cs-CZ" dirty="0">
                <a:solidFill>
                  <a:srgbClr val="FF0000"/>
                </a:solidFill>
              </a:rPr>
              <a:t>: jak jsme se cítili</a:t>
            </a:r>
          </a:p>
          <a:p>
            <a:pPr marL="0" indent="0">
              <a:buNone/>
            </a:pPr>
            <a:r>
              <a:rPr lang="cs-CZ" dirty="0"/>
              <a:t>                                  </a:t>
            </a:r>
            <a:r>
              <a:rPr lang="cs-CZ" dirty="0">
                <a:solidFill>
                  <a:srgbClr val="FF0000"/>
                </a:solidFill>
              </a:rPr>
              <a:t>co jsme vnímali</a:t>
            </a:r>
          </a:p>
          <a:p>
            <a:pPr marL="0" indent="0">
              <a:buNone/>
            </a:pPr>
            <a:endParaRPr lang="cs-CZ" dirty="0"/>
          </a:p>
          <a:p>
            <a:r>
              <a:rPr lang="cs-CZ" dirty="0"/>
              <a:t>umožňuje i </a:t>
            </a:r>
            <a:r>
              <a:rPr lang="cs-CZ" dirty="0">
                <a:solidFill>
                  <a:srgbClr val="FF0000"/>
                </a:solidFill>
              </a:rPr>
              <a:t>zapisovat zážitky/vést si deník</a:t>
            </a:r>
          </a:p>
          <a:p>
            <a:pPr>
              <a:buFont typeface="Symbol" panose="05050102010706020507" pitchFamily="18" charset="2"/>
              <a:buChar char="Þ"/>
            </a:pPr>
            <a:r>
              <a:rPr lang="cs-CZ" dirty="0"/>
              <a:t>zaměření na den z větší hloubky</a:t>
            </a:r>
          </a:p>
          <a:p>
            <a:pPr marL="0" indent="0">
              <a:buNone/>
            </a:pPr>
            <a:endParaRPr lang="cs-CZ" dirty="0"/>
          </a:p>
          <a:p>
            <a:r>
              <a:rPr lang="cs-CZ" dirty="0"/>
              <a:t>Pozitiva: </a:t>
            </a:r>
            <a:r>
              <a:rPr lang="cs-CZ" dirty="0">
                <a:solidFill>
                  <a:srgbClr val="FF0000"/>
                </a:solidFill>
              </a:rPr>
              <a:t>jednoduchost </a:t>
            </a:r>
          </a:p>
          <a:p>
            <a:pPr marL="0" indent="0">
              <a:buNone/>
            </a:pPr>
            <a:r>
              <a:rPr lang="cs-CZ" dirty="0"/>
              <a:t>                  možnost sledovat </a:t>
            </a:r>
            <a:r>
              <a:rPr lang="cs-CZ" dirty="0">
                <a:solidFill>
                  <a:srgbClr val="FF0000"/>
                </a:solidFill>
              </a:rPr>
              <a:t>vývoj emocí </a:t>
            </a:r>
            <a:r>
              <a:rPr lang="cs-CZ" dirty="0"/>
              <a:t>v celém týdnu</a:t>
            </a:r>
          </a:p>
        </p:txBody>
      </p:sp>
    </p:spTree>
    <p:extLst>
      <p:ext uri="{BB962C8B-B14F-4D97-AF65-F5344CB8AC3E}">
        <p14:creationId xmlns:p14="http://schemas.microsoft.com/office/powerpoint/2010/main" val="2100807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7D9E8195-53B0-4B85-BCFF-BC3033A3CAB9}"/>
              </a:ext>
            </a:extLst>
          </p:cNvPr>
          <p:cNvSpPr>
            <a:spLocks noGrp="1"/>
          </p:cNvSpPr>
          <p:nvPr>
            <p:ph type="title"/>
          </p:nvPr>
        </p:nvSpPr>
        <p:spPr/>
        <p:txBody>
          <a:bodyPr/>
          <a:lstStyle/>
          <a:p>
            <a:r>
              <a:rPr lang="cs-CZ" dirty="0"/>
              <a:t>Zdroje</a:t>
            </a:r>
          </a:p>
        </p:txBody>
      </p:sp>
      <p:sp>
        <p:nvSpPr>
          <p:cNvPr id="3" name="Zástupný obsah 2">
            <a:extLst>
              <a:ext uri="{FF2B5EF4-FFF2-40B4-BE49-F238E27FC236}">
                <a16:creationId xmlns="" xmlns:a16="http://schemas.microsoft.com/office/drawing/2014/main" id="{C4CB7802-10C9-42CE-9C0C-359A1C976836}"/>
              </a:ext>
            </a:extLst>
          </p:cNvPr>
          <p:cNvSpPr>
            <a:spLocks noGrp="1"/>
          </p:cNvSpPr>
          <p:nvPr>
            <p:ph idx="1"/>
          </p:nvPr>
        </p:nvSpPr>
        <p:spPr/>
        <p:txBody>
          <a:bodyPr/>
          <a:lstStyle/>
          <a:p>
            <a:r>
              <a:rPr lang="cs-CZ" dirty="0">
                <a:hlinkClick r:id="rId2"/>
              </a:rPr>
              <a:t>https://reflectly.app</a:t>
            </a:r>
            <a:endParaRPr lang="cs-CZ" dirty="0"/>
          </a:p>
          <a:p>
            <a:r>
              <a:rPr lang="cs-CZ" dirty="0">
                <a:hlinkClick r:id="rId3"/>
              </a:rPr>
              <a:t>https://www.mobileappdaily.com/app-review/reflectly</a:t>
            </a:r>
            <a:endParaRPr lang="cs-CZ" dirty="0"/>
          </a:p>
          <a:p>
            <a:r>
              <a:rPr lang="cs-CZ" dirty="0">
                <a:hlinkClick r:id="rId4"/>
              </a:rPr>
              <a:t>https://www.forbes.com/sites/heatherfarmbrough/2018/05/01/reflectly-wants-to-be-an-adidas-of-the-mind/</a:t>
            </a:r>
            <a:endParaRPr lang="cs-CZ" dirty="0"/>
          </a:p>
          <a:p>
            <a:pPr marL="0" indent="0">
              <a:buNone/>
            </a:pPr>
            <a:endParaRPr lang="cs-CZ" dirty="0"/>
          </a:p>
        </p:txBody>
      </p:sp>
    </p:spTree>
    <p:extLst>
      <p:ext uri="{BB962C8B-B14F-4D97-AF65-F5344CB8AC3E}">
        <p14:creationId xmlns:p14="http://schemas.microsoft.com/office/powerpoint/2010/main" val="166847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6B8EEE8-1A26-A146-B8C7-F74EE11CB015}"/>
              </a:ext>
            </a:extLst>
          </p:cNvPr>
          <p:cNvSpPr>
            <a:spLocks noGrp="1"/>
          </p:cNvSpPr>
          <p:nvPr>
            <p:ph type="ctrTitle"/>
          </p:nvPr>
        </p:nvSpPr>
        <p:spPr>
          <a:xfrm>
            <a:off x="1393830" y="284460"/>
            <a:ext cx="8123031" cy="1310116"/>
          </a:xfrm>
        </p:spPr>
        <p:txBody>
          <a:bodyPr>
            <a:normAutofit fontScale="90000"/>
          </a:bodyPr>
          <a:lstStyle/>
          <a:p>
            <a:r>
              <a:rPr lang="cs-CZ" sz="6400" b="1" dirty="0" err="1"/>
              <a:t>Water</a:t>
            </a:r>
            <a:r>
              <a:rPr lang="cs-CZ" sz="6400" b="1" dirty="0"/>
              <a:t> Time </a:t>
            </a:r>
            <a:br>
              <a:rPr lang="cs-CZ" sz="6400" b="1" dirty="0"/>
            </a:br>
            <a:r>
              <a:rPr lang="cs-CZ" sz="4000" dirty="0"/>
              <a:t>Klára Křivánková</a:t>
            </a:r>
            <a:r>
              <a:rPr lang="cs-CZ" sz="5000" dirty="0"/>
              <a:t> </a:t>
            </a:r>
            <a:endParaRPr lang="cs-CZ" b="1" dirty="0"/>
          </a:p>
        </p:txBody>
      </p:sp>
      <p:sp>
        <p:nvSpPr>
          <p:cNvPr id="3" name="Podnadpis 2">
            <a:extLst>
              <a:ext uri="{FF2B5EF4-FFF2-40B4-BE49-F238E27FC236}">
                <a16:creationId xmlns:a16="http://schemas.microsoft.com/office/drawing/2014/main" xmlns="" id="{F85D4086-5F6B-9840-B220-75A2B63F88CD}"/>
              </a:ext>
            </a:extLst>
          </p:cNvPr>
          <p:cNvSpPr>
            <a:spLocks noGrp="1"/>
          </p:cNvSpPr>
          <p:nvPr>
            <p:ph type="subTitle" idx="1"/>
          </p:nvPr>
        </p:nvSpPr>
        <p:spPr>
          <a:xfrm>
            <a:off x="1524000" y="1660124"/>
            <a:ext cx="9144000" cy="4913416"/>
          </a:xfrm>
        </p:spPr>
        <p:txBody>
          <a:bodyPr>
            <a:normAutofit fontScale="92500" lnSpcReduction="20000"/>
          </a:bodyPr>
          <a:lstStyle/>
          <a:p>
            <a:pPr algn="l"/>
            <a:r>
              <a:rPr lang="cs-CZ" dirty="0"/>
              <a:t>= aplikace, která pomáhá s </a:t>
            </a:r>
            <a:r>
              <a:rPr lang="cs-CZ" b="1" dirty="0"/>
              <a:t>dodržováním pravidelného pitného režimu </a:t>
            </a:r>
          </a:p>
          <a:p>
            <a:pPr marL="342900" indent="-342900" algn="l">
              <a:buFont typeface="Arial" panose="020B0604020202020204" pitchFamily="34" charset="0"/>
              <a:buChar char="•"/>
            </a:pPr>
            <a:r>
              <a:rPr lang="cs-CZ" dirty="0"/>
              <a:t>Proč řadíme mezi </a:t>
            </a:r>
            <a:r>
              <a:rPr lang="cs-CZ" dirty="0" err="1"/>
              <a:t>health</a:t>
            </a:r>
            <a:r>
              <a:rPr lang="cs-CZ" dirty="0"/>
              <a:t> care aplikace? </a:t>
            </a:r>
            <a:br>
              <a:rPr lang="cs-CZ" dirty="0"/>
            </a:br>
            <a:r>
              <a:rPr lang="cs-CZ" b="1" dirty="0"/>
              <a:t>→ </a:t>
            </a:r>
            <a:r>
              <a:rPr lang="cs-CZ" dirty="0"/>
              <a:t>Tělo je tvořeno z 90 % z vody, proto je dostatečný pitný režim klíčový – napomáhá urychlovat metabolismus, čistit organismus a pokožku, udržovat tělo celkově zdravé a v kondici, prevence bolesti hlavy…</a:t>
            </a:r>
          </a:p>
          <a:p>
            <a:pPr marL="342900" indent="-342900" algn="l">
              <a:buFont typeface="Arial" panose="020B0604020202020204" pitchFamily="34" charset="0"/>
              <a:buChar char="•"/>
            </a:pPr>
            <a:r>
              <a:rPr lang="cs-CZ" dirty="0"/>
              <a:t>pravidelný pitný režim je důležitý i pro klienty, kteří se snaží zhubnout  (urychlení metabolismu) </a:t>
            </a:r>
          </a:p>
          <a:p>
            <a:pPr marL="342900" indent="-342900" algn="l">
              <a:buFont typeface="Arial" panose="020B0604020202020204" pitchFamily="34" charset="0"/>
              <a:buChar char="•"/>
            </a:pPr>
            <a:r>
              <a:rPr lang="cs-CZ" dirty="0"/>
              <a:t>Výhody aplikace: </a:t>
            </a:r>
            <a:br>
              <a:rPr lang="cs-CZ" dirty="0"/>
            </a:br>
            <a:r>
              <a:rPr lang="cs-CZ" dirty="0"/>
              <a:t>   1. ke stažení </a:t>
            </a:r>
            <a:r>
              <a:rPr lang="cs-CZ" b="1" dirty="0"/>
              <a:t>zdarma</a:t>
            </a:r>
            <a:r>
              <a:rPr lang="cs-CZ" dirty="0"/>
              <a:t/>
            </a:r>
            <a:br>
              <a:rPr lang="cs-CZ" dirty="0"/>
            </a:br>
            <a:r>
              <a:rPr lang="cs-CZ" dirty="0"/>
              <a:t>   2. </a:t>
            </a:r>
            <a:r>
              <a:rPr lang="cs-CZ" b="1" dirty="0"/>
              <a:t>alarm</a:t>
            </a:r>
            <a:r>
              <a:rPr lang="cs-CZ" dirty="0"/>
              <a:t> – sami si nastavíte notifikace podle toho, jaký časový interval vám      vyhovuje </a:t>
            </a:r>
            <a:br>
              <a:rPr lang="cs-CZ" dirty="0"/>
            </a:br>
            <a:r>
              <a:rPr lang="cs-CZ" dirty="0"/>
              <a:t>   3. sami si nastavíte množství vody, které chcete denně vypít nebo vám ho aplikace vykalkuluje sama na základě výšky a váhy</a:t>
            </a:r>
            <a:br>
              <a:rPr lang="cs-CZ" dirty="0"/>
            </a:br>
            <a:r>
              <a:rPr lang="cs-CZ" dirty="0"/>
              <a:t>   4. </a:t>
            </a:r>
            <a:r>
              <a:rPr lang="cs-CZ" b="1" dirty="0"/>
              <a:t>sestavení vitríny nápojů</a:t>
            </a:r>
            <a:r>
              <a:rPr lang="cs-CZ" dirty="0"/>
              <a:t>, které nejčastěji konzumujete + procenta hydratace </a:t>
            </a:r>
            <a:br>
              <a:rPr lang="cs-CZ" dirty="0"/>
            </a:br>
            <a:r>
              <a:rPr lang="cs-CZ" dirty="0"/>
              <a:t>   5. přístup k </a:t>
            </a:r>
            <a:r>
              <a:rPr lang="cs-CZ" b="1" dirty="0"/>
              <a:t>historii</a:t>
            </a:r>
            <a:r>
              <a:rPr lang="cs-CZ" dirty="0"/>
              <a:t> a </a:t>
            </a:r>
            <a:r>
              <a:rPr lang="cs-CZ" b="1" dirty="0"/>
              <a:t>statistice</a:t>
            </a:r>
            <a:r>
              <a:rPr lang="cs-CZ" dirty="0"/>
              <a:t/>
            </a:r>
            <a:br>
              <a:rPr lang="cs-CZ" dirty="0"/>
            </a:br>
            <a:r>
              <a:rPr lang="cs-CZ" dirty="0"/>
              <a:t>   6. možnost přidat i tréninkovou jednotku, čímž se automaticky zvýší celkový denní příjem </a:t>
            </a:r>
          </a:p>
        </p:txBody>
      </p:sp>
      <p:pic>
        <p:nvPicPr>
          <p:cNvPr id="6" name="Obrázek 6">
            <a:extLst>
              <a:ext uri="{FF2B5EF4-FFF2-40B4-BE49-F238E27FC236}">
                <a16:creationId xmlns:a16="http://schemas.microsoft.com/office/drawing/2014/main" xmlns="" id="{DCA93EED-5C1C-3F40-A6C0-6B4395454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1260" y="131404"/>
            <a:ext cx="1022599" cy="1310116"/>
          </a:xfrm>
          <a:prstGeom prst="rect">
            <a:avLst/>
          </a:prstGeom>
        </p:spPr>
      </p:pic>
      <p:sp>
        <p:nvSpPr>
          <p:cNvPr id="5" name="Zaoblený obdélník 4"/>
          <p:cNvSpPr/>
          <p:nvPr/>
        </p:nvSpPr>
        <p:spPr>
          <a:xfrm>
            <a:off x="10580215" y="334635"/>
            <a:ext cx="1253613" cy="98814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7</a:t>
            </a:r>
            <a:endParaRPr lang="cs-CZ" sz="4000" dirty="0">
              <a:solidFill>
                <a:schemeClr val="tx1"/>
              </a:solidFill>
            </a:endParaRPr>
          </a:p>
        </p:txBody>
      </p:sp>
    </p:spTree>
    <p:extLst>
      <p:ext uri="{BB962C8B-B14F-4D97-AF65-F5344CB8AC3E}">
        <p14:creationId xmlns:p14="http://schemas.microsoft.com/office/powerpoint/2010/main" val="1996156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B25F8B1D-AB05-8F4A-9974-50E02548E0DB}"/>
              </a:ext>
            </a:extLst>
          </p:cNvPr>
          <p:cNvSpPr>
            <a:spLocks noGrp="1"/>
          </p:cNvSpPr>
          <p:nvPr>
            <p:ph idx="1"/>
          </p:nvPr>
        </p:nvSpPr>
        <p:spPr>
          <a:xfrm>
            <a:off x="1020338" y="379984"/>
            <a:ext cx="10515600" cy="5730747"/>
          </a:xfrm>
        </p:spPr>
        <p:txBody>
          <a:bodyPr/>
          <a:lstStyle/>
          <a:p>
            <a:r>
              <a:rPr lang="cs-CZ" dirty="0"/>
              <a:t>Psychologie – motivace prostřednictví </a:t>
            </a:r>
            <a:r>
              <a:rPr lang="cs-CZ" dirty="0" err="1"/>
              <a:t>smajlíka</a:t>
            </a:r>
            <a:r>
              <a:rPr lang="cs-CZ" dirty="0"/>
              <a:t> – pozitivní emoce (dle toho, jak se nám daří denní příjem plnit se mu mění nálada) </a:t>
            </a:r>
          </a:p>
          <a:p>
            <a:endParaRPr lang="cs-CZ" dirty="0"/>
          </a:p>
          <a:p>
            <a:endParaRPr lang="cs-CZ" dirty="0"/>
          </a:p>
          <a:p>
            <a:r>
              <a:rPr lang="cs-CZ" dirty="0" err="1"/>
              <a:t>Gamifikace</a:t>
            </a:r>
            <a:r>
              <a:rPr lang="cs-CZ" dirty="0"/>
              <a:t> – prostřednictvím splnění denního cíle se </a:t>
            </a:r>
          </a:p>
          <a:p>
            <a:pPr marL="0" indent="0">
              <a:buNone/>
            </a:pPr>
            <a:r>
              <a:rPr lang="cs-CZ" dirty="0"/>
              <a:t>posouváte po cestě, a tím odemykáte další nápoje do vitríny:</a:t>
            </a:r>
          </a:p>
          <a:p>
            <a:r>
              <a:rPr lang="cs-CZ" dirty="0"/>
              <a:t>Vedení statistiky + historie a denní přehled: </a:t>
            </a:r>
          </a:p>
          <a:p>
            <a:endParaRPr lang="cs-CZ" dirty="0"/>
          </a:p>
          <a:p>
            <a:endParaRPr lang="cs-CZ" dirty="0"/>
          </a:p>
          <a:p>
            <a:endParaRPr lang="cs-CZ" dirty="0"/>
          </a:p>
          <a:p>
            <a:pPr marL="0" indent="0">
              <a:buNone/>
            </a:pPr>
            <a:endParaRPr lang="cs-CZ" dirty="0"/>
          </a:p>
        </p:txBody>
      </p:sp>
      <p:pic>
        <p:nvPicPr>
          <p:cNvPr id="6" name="Obrázek 5">
            <a:extLst>
              <a:ext uri="{FF2B5EF4-FFF2-40B4-BE49-F238E27FC236}">
                <a16:creationId xmlns:a16="http://schemas.microsoft.com/office/drawing/2014/main" xmlns="" id="{75D6AEE2-4CE0-E24E-B9F7-51162FB28A7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756263" y="1229348"/>
            <a:ext cx="996313" cy="987477"/>
          </a:xfrm>
          <a:prstGeom prst="rect">
            <a:avLst/>
          </a:prstGeom>
        </p:spPr>
      </p:pic>
      <p:pic>
        <p:nvPicPr>
          <p:cNvPr id="9" name="Obrázek 8">
            <a:extLst>
              <a:ext uri="{FF2B5EF4-FFF2-40B4-BE49-F238E27FC236}">
                <a16:creationId xmlns:a16="http://schemas.microsoft.com/office/drawing/2014/main" xmlns="" id="{B4CD743C-E4B1-5145-9E66-DD8C8BF0B0A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954099" y="1229348"/>
            <a:ext cx="996313" cy="853934"/>
          </a:xfrm>
          <a:prstGeom prst="rect">
            <a:avLst/>
          </a:prstGeom>
        </p:spPr>
      </p:pic>
      <p:pic>
        <p:nvPicPr>
          <p:cNvPr id="10" name="Obrázek 10">
            <a:extLst>
              <a:ext uri="{FF2B5EF4-FFF2-40B4-BE49-F238E27FC236}">
                <a16:creationId xmlns:a16="http://schemas.microsoft.com/office/drawing/2014/main" xmlns="" id="{4ABCAC0F-0095-0A4C-89BE-A8D91249E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477" y="1229348"/>
            <a:ext cx="969523" cy="987477"/>
          </a:xfrm>
          <a:prstGeom prst="rect">
            <a:avLst/>
          </a:prstGeom>
        </p:spPr>
      </p:pic>
      <p:pic>
        <p:nvPicPr>
          <p:cNvPr id="12" name="Obrázek 12">
            <a:extLst>
              <a:ext uri="{FF2B5EF4-FFF2-40B4-BE49-F238E27FC236}">
                <a16:creationId xmlns:a16="http://schemas.microsoft.com/office/drawing/2014/main" xmlns="" id="{EAD965D2-A0B3-2E4E-955D-20546F41AB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945" y="1910608"/>
            <a:ext cx="1761236" cy="3129132"/>
          </a:xfrm>
          <a:prstGeom prst="rect">
            <a:avLst/>
          </a:prstGeom>
        </p:spPr>
      </p:pic>
      <p:pic>
        <p:nvPicPr>
          <p:cNvPr id="16" name="Obrázek 15">
            <a:extLst>
              <a:ext uri="{FF2B5EF4-FFF2-40B4-BE49-F238E27FC236}">
                <a16:creationId xmlns:a16="http://schemas.microsoft.com/office/drawing/2014/main" xmlns="" id="{EA1DC403-2FBE-934C-A215-0E6E1A5AE1A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578902" y="3968749"/>
            <a:ext cx="3547575" cy="2141982"/>
          </a:xfrm>
          <a:prstGeom prst="rect">
            <a:avLst/>
          </a:prstGeom>
        </p:spPr>
      </p:pic>
      <p:pic>
        <p:nvPicPr>
          <p:cNvPr id="19" name="Obrázek 18">
            <a:extLst>
              <a:ext uri="{FF2B5EF4-FFF2-40B4-BE49-F238E27FC236}">
                <a16:creationId xmlns:a16="http://schemas.microsoft.com/office/drawing/2014/main" xmlns="" id="{A12E78B7-9568-B54B-8A13-5E4FC5B2972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611237" y="3836672"/>
            <a:ext cx="2036915" cy="2841776"/>
          </a:xfrm>
          <a:prstGeom prst="rect">
            <a:avLst/>
          </a:prstGeom>
        </p:spPr>
      </p:pic>
    </p:spTree>
    <p:extLst>
      <p:ext uri="{BB962C8B-B14F-4D97-AF65-F5344CB8AC3E}">
        <p14:creationId xmlns:p14="http://schemas.microsoft.com/office/powerpoint/2010/main" val="543074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8CBF532-44A4-4111-8CC7-9B0875430EBC}"/>
              </a:ext>
            </a:extLst>
          </p:cNvPr>
          <p:cNvSpPr>
            <a:spLocks noGrp="1"/>
          </p:cNvSpPr>
          <p:nvPr>
            <p:ph type="title"/>
          </p:nvPr>
        </p:nvSpPr>
        <p:spPr/>
        <p:txBody>
          <a:bodyPr/>
          <a:lstStyle/>
          <a:p>
            <a:r>
              <a:rPr lang="cs-CZ" b="1" dirty="0"/>
              <a:t>Aplikace POLAR FLOW</a:t>
            </a:r>
            <a:endParaRPr lang="cs-CZ" dirty="0"/>
          </a:p>
        </p:txBody>
      </p:sp>
      <p:sp>
        <p:nvSpPr>
          <p:cNvPr id="3" name="Zástupný obsah 2">
            <a:extLst>
              <a:ext uri="{FF2B5EF4-FFF2-40B4-BE49-F238E27FC236}">
                <a16:creationId xmlns:a16="http://schemas.microsoft.com/office/drawing/2014/main" xmlns="" id="{03EE3127-24D1-4F99-AD53-D4CD203DAB00}"/>
              </a:ext>
            </a:extLst>
          </p:cNvPr>
          <p:cNvSpPr>
            <a:spLocks noGrp="1"/>
          </p:cNvSpPr>
          <p:nvPr>
            <p:ph idx="1"/>
          </p:nvPr>
        </p:nvSpPr>
        <p:spPr/>
        <p:txBody>
          <a:bodyPr>
            <a:normAutofit/>
          </a:bodyPr>
          <a:lstStyle/>
          <a:p>
            <a:r>
              <a:rPr lang="cs-CZ" sz="2600" dirty="0"/>
              <a:t>služba určená pro uživatele vybraných zařízení zn. POLAR</a:t>
            </a:r>
          </a:p>
          <a:p>
            <a:r>
              <a:rPr lang="cs-CZ" sz="2600" dirty="0"/>
              <a:t>nástroj pro analýzu záznamů, pro sledování kondice a dalších vyhodnocení včetně sledování tratí v mapách, nebo nastavení cílů atd.</a:t>
            </a:r>
          </a:p>
          <a:p>
            <a:r>
              <a:rPr lang="cs-CZ" sz="2600" dirty="0"/>
              <a:t>podrobný přehled o aktivitě po 24 hodin denně, 7 dní v týdnu</a:t>
            </a:r>
          </a:p>
          <a:p>
            <a:pPr marL="0" indent="0">
              <a:buNone/>
            </a:pPr>
            <a:endParaRPr lang="cs-CZ" sz="2600" dirty="0"/>
          </a:p>
          <a:p>
            <a:endParaRPr lang="cs-CZ" sz="2600" dirty="0"/>
          </a:p>
        </p:txBody>
      </p:sp>
      <p:pic>
        <p:nvPicPr>
          <p:cNvPr id="7" name="Obrázek 6" descr="Obsah obrázku snímek obrazovky&#10;&#10;Popis byl vytvořen automaticky">
            <a:extLst>
              <a:ext uri="{FF2B5EF4-FFF2-40B4-BE49-F238E27FC236}">
                <a16:creationId xmlns:a16="http://schemas.microsoft.com/office/drawing/2014/main" xmlns="" id="{82C8A4D8-97FA-4205-868A-255F4D95A80A}"/>
              </a:ext>
            </a:extLst>
          </p:cNvPr>
          <p:cNvPicPr>
            <a:picLocks noChangeAspect="1"/>
          </p:cNvPicPr>
          <p:nvPr/>
        </p:nvPicPr>
        <p:blipFill rotWithShape="1">
          <a:blip r:embed="rId2">
            <a:extLst>
              <a:ext uri="{28A0092B-C50C-407E-A947-70E740481C1C}">
                <a14:useLocalDpi xmlns:a14="http://schemas.microsoft.com/office/drawing/2010/main" val="0"/>
              </a:ext>
            </a:extLst>
          </a:blip>
          <a:srcRect t="69218"/>
          <a:stretch/>
        </p:blipFill>
        <p:spPr>
          <a:xfrm>
            <a:off x="218440" y="4780598"/>
            <a:ext cx="6301740" cy="1712277"/>
          </a:xfrm>
          <a:prstGeom prst="rect">
            <a:avLst/>
          </a:prstGeom>
        </p:spPr>
      </p:pic>
      <p:pic>
        <p:nvPicPr>
          <p:cNvPr id="9" name="Obrázek 8" descr="Obsah obrázku snímek obrazovky&#10;&#10;Popis byl vytvořen automaticky">
            <a:extLst>
              <a:ext uri="{FF2B5EF4-FFF2-40B4-BE49-F238E27FC236}">
                <a16:creationId xmlns:a16="http://schemas.microsoft.com/office/drawing/2014/main" xmlns="" id="{B6D81A84-2C23-43CD-8792-12C3B176283F}"/>
              </a:ext>
            </a:extLst>
          </p:cNvPr>
          <p:cNvPicPr>
            <a:picLocks noChangeAspect="1"/>
          </p:cNvPicPr>
          <p:nvPr/>
        </p:nvPicPr>
        <p:blipFill rotWithShape="1">
          <a:blip r:embed="rId3">
            <a:extLst>
              <a:ext uri="{28A0092B-C50C-407E-A947-70E740481C1C}">
                <a14:useLocalDpi xmlns:a14="http://schemas.microsoft.com/office/drawing/2010/main" val="0"/>
              </a:ext>
            </a:extLst>
          </a:blip>
          <a:srcRect r="1113" b="62400"/>
          <a:stretch/>
        </p:blipFill>
        <p:spPr>
          <a:xfrm>
            <a:off x="6096000" y="3640278"/>
            <a:ext cx="6096000" cy="2280640"/>
          </a:xfrm>
          <a:prstGeom prst="rect">
            <a:avLst/>
          </a:prstGeom>
        </p:spPr>
      </p:pic>
      <p:pic>
        <p:nvPicPr>
          <p:cNvPr id="13" name="Grafický objekt 12">
            <a:extLst>
              <a:ext uri="{FF2B5EF4-FFF2-40B4-BE49-F238E27FC236}">
                <a16:creationId xmlns:a16="http://schemas.microsoft.com/office/drawing/2014/main" xmlns="" id="{D6AC5F01-9FF9-4BB0-A89B-296BC7C711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573145" y="4399598"/>
            <a:ext cx="2266950" cy="381000"/>
          </a:xfrm>
          <a:prstGeom prst="rect">
            <a:avLst/>
          </a:prstGeom>
        </p:spPr>
      </p:pic>
      <p:sp>
        <p:nvSpPr>
          <p:cNvPr id="8" name="Podnadpis 4">
            <a:extLst>
              <a:ext uri="{FF2B5EF4-FFF2-40B4-BE49-F238E27FC236}">
                <a16:creationId xmlns:a16="http://schemas.microsoft.com/office/drawing/2014/main" xmlns="" id="{818BCCFE-53C6-4BA2-B701-408FC1035448}"/>
              </a:ext>
            </a:extLst>
          </p:cNvPr>
          <p:cNvSpPr txBox="1">
            <a:spLocks/>
          </p:cNvSpPr>
          <p:nvPr/>
        </p:nvSpPr>
        <p:spPr>
          <a:xfrm>
            <a:off x="9813131" y="6116638"/>
            <a:ext cx="3081337" cy="741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mtClean="0"/>
              <a:t>Eva Křížová</a:t>
            </a:r>
            <a:endParaRPr lang="cs-CZ" dirty="0"/>
          </a:p>
        </p:txBody>
      </p:sp>
      <p:sp>
        <p:nvSpPr>
          <p:cNvPr id="10" name="Zaoblený obdélník 9"/>
          <p:cNvSpPr/>
          <p:nvPr/>
        </p:nvSpPr>
        <p:spPr>
          <a:xfrm>
            <a:off x="10580215" y="334635"/>
            <a:ext cx="1253613" cy="98814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8</a:t>
            </a:r>
            <a:endParaRPr lang="cs-CZ" sz="4000" dirty="0">
              <a:solidFill>
                <a:schemeClr val="tx1"/>
              </a:solidFill>
            </a:endParaRPr>
          </a:p>
        </p:txBody>
      </p:sp>
    </p:spTree>
    <p:extLst>
      <p:ext uri="{BB962C8B-B14F-4D97-AF65-F5344CB8AC3E}">
        <p14:creationId xmlns:p14="http://schemas.microsoft.com/office/powerpoint/2010/main" val="3568838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CA4DCF2-E7B4-4C11-883B-6AE7315E2737}"/>
              </a:ext>
            </a:extLst>
          </p:cNvPr>
          <p:cNvSpPr>
            <a:spLocks noGrp="1"/>
          </p:cNvSpPr>
          <p:nvPr>
            <p:ph type="title"/>
          </p:nvPr>
        </p:nvSpPr>
        <p:spPr>
          <a:xfrm>
            <a:off x="838200" y="365125"/>
            <a:ext cx="10515600" cy="1325563"/>
          </a:xfrm>
        </p:spPr>
        <p:txBody>
          <a:bodyPr>
            <a:normAutofit/>
          </a:bodyPr>
          <a:lstStyle/>
          <a:p>
            <a:r>
              <a:rPr lang="cs-CZ" b="1" dirty="0"/>
              <a:t>Aplikace POLAR FLOW</a:t>
            </a:r>
            <a:endParaRPr lang="cs-CZ" dirty="0"/>
          </a:p>
        </p:txBody>
      </p:sp>
      <p:sp>
        <p:nvSpPr>
          <p:cNvPr id="3" name="Zástupný obsah 2">
            <a:extLst>
              <a:ext uri="{FF2B5EF4-FFF2-40B4-BE49-F238E27FC236}">
                <a16:creationId xmlns:a16="http://schemas.microsoft.com/office/drawing/2014/main" xmlns="" id="{7E209D14-6D41-4E3B-B62F-31A5931A9A58}"/>
              </a:ext>
            </a:extLst>
          </p:cNvPr>
          <p:cNvSpPr>
            <a:spLocks noGrp="1"/>
          </p:cNvSpPr>
          <p:nvPr>
            <p:ph idx="1"/>
          </p:nvPr>
        </p:nvSpPr>
        <p:spPr>
          <a:xfrm>
            <a:off x="838200" y="1690688"/>
            <a:ext cx="10515600" cy="4351338"/>
          </a:xfrm>
        </p:spPr>
        <p:txBody>
          <a:bodyPr>
            <a:noAutofit/>
          </a:bodyPr>
          <a:lstStyle/>
          <a:p>
            <a:r>
              <a:rPr lang="cs-CZ" sz="2400" u="sng" dirty="0"/>
              <a:t>možnosti využití u klientů: </a:t>
            </a:r>
          </a:p>
          <a:p>
            <a:r>
              <a:rPr lang="cs-CZ" sz="2400" dirty="0">
                <a:highlight>
                  <a:srgbClr val="FFFF00"/>
                </a:highlight>
              </a:rPr>
              <a:t>Sportovci</a:t>
            </a:r>
            <a:r>
              <a:rPr lang="cs-CZ" sz="2400" dirty="0"/>
              <a:t>(tréninková </a:t>
            </a:r>
            <a:r>
              <a:rPr lang="cs-CZ" sz="2400" dirty="0" err="1"/>
              <a:t>evidence+analýza</a:t>
            </a:r>
            <a:r>
              <a:rPr lang="cs-CZ" sz="2400" dirty="0"/>
              <a:t>) + lidé, kteří se chtějí </a:t>
            </a:r>
            <a:r>
              <a:rPr lang="cs-CZ" sz="2400" dirty="0">
                <a:highlight>
                  <a:srgbClr val="FFFF00"/>
                </a:highlight>
              </a:rPr>
              <a:t>„začít více hýbat“</a:t>
            </a:r>
          </a:p>
          <a:p>
            <a:r>
              <a:rPr lang="cs-CZ" sz="2400" dirty="0">
                <a:highlight>
                  <a:srgbClr val="FFFF00"/>
                </a:highlight>
              </a:rPr>
              <a:t>motivátor</a:t>
            </a:r>
            <a:r>
              <a:rPr lang="cs-CZ" sz="2400" dirty="0"/>
              <a:t> –</a:t>
            </a:r>
            <a:r>
              <a:rPr lang="cs-CZ" sz="1100" dirty="0"/>
              <a:t> „mám ty hodinky, tak si půjdu zaběhat a pak se kouknu v aplikaci na data“ + případné sdílení na soc. sítích – i to může lidi motivovat, „že se ukáží“)</a:t>
            </a:r>
          </a:p>
          <a:p>
            <a:endParaRPr lang="cs-CZ" sz="1100" dirty="0"/>
          </a:p>
          <a:p>
            <a:endParaRPr lang="cs-CZ" sz="1100" dirty="0"/>
          </a:p>
          <a:p>
            <a:pPr marL="0" indent="0">
              <a:buNone/>
            </a:pPr>
            <a:r>
              <a:rPr lang="cs-CZ" sz="2400" u="sng" dirty="0"/>
              <a:t>Pozitivní aspekty: </a:t>
            </a:r>
          </a:p>
          <a:p>
            <a:r>
              <a:rPr lang="cs-CZ" sz="2400" dirty="0"/>
              <a:t>velké množství dat</a:t>
            </a:r>
          </a:p>
          <a:p>
            <a:r>
              <a:rPr lang="cs-CZ" sz="2400" dirty="0"/>
              <a:t>analýza pokroku</a:t>
            </a:r>
          </a:p>
          <a:p>
            <a:r>
              <a:rPr lang="cs-CZ" sz="2400" dirty="0"/>
              <a:t>motivace </a:t>
            </a:r>
            <a:r>
              <a:rPr lang="cs-CZ" sz="1100" dirty="0"/>
              <a:t>(+např. hodinky ukazují kolik „čeho“ nám </a:t>
            </a:r>
          </a:p>
          <a:p>
            <a:pPr marL="0" indent="0">
              <a:buNone/>
            </a:pPr>
            <a:r>
              <a:rPr lang="cs-CZ" sz="1100" dirty="0"/>
              <a:t>chybí pro dosažení denního cíle –– např. 58min jogging, 2h 13min chůze)</a:t>
            </a:r>
          </a:p>
        </p:txBody>
      </p:sp>
      <p:sp>
        <p:nvSpPr>
          <p:cNvPr id="4" name="Obdélník 3">
            <a:extLst>
              <a:ext uri="{FF2B5EF4-FFF2-40B4-BE49-F238E27FC236}">
                <a16:creationId xmlns:a16="http://schemas.microsoft.com/office/drawing/2014/main" xmlns="" id="{95092A0C-76B0-4868-94B1-517D42414A97}"/>
              </a:ext>
            </a:extLst>
          </p:cNvPr>
          <p:cNvSpPr/>
          <p:nvPr/>
        </p:nvSpPr>
        <p:spPr>
          <a:xfrm>
            <a:off x="5463209" y="3429000"/>
            <a:ext cx="5890591" cy="2446824"/>
          </a:xfrm>
          <a:prstGeom prst="rect">
            <a:avLst/>
          </a:prstGeom>
        </p:spPr>
        <p:txBody>
          <a:bodyPr wrap="square">
            <a:spAutoFit/>
          </a:bodyPr>
          <a:lstStyle/>
          <a:p>
            <a:r>
              <a:rPr lang="cs-CZ" sz="2400" u="sng" dirty="0"/>
              <a:t>Negativní aspekty: </a:t>
            </a:r>
          </a:p>
          <a:p>
            <a:pPr marL="342900" indent="-342900">
              <a:buFont typeface="Arial" panose="020B0604020202020204" pitchFamily="34" charset="0"/>
              <a:buChar char="•"/>
            </a:pPr>
            <a:r>
              <a:rPr lang="cs-CZ" sz="2400" dirty="0"/>
              <a:t>nutnost vlastnit zařízení zn. </a:t>
            </a:r>
            <a:r>
              <a:rPr lang="cs-CZ" sz="2400" dirty="0" err="1"/>
              <a:t>polar</a:t>
            </a:r>
            <a:r>
              <a:rPr lang="cs-CZ" sz="2400" dirty="0"/>
              <a:t>,                 </a:t>
            </a:r>
            <a:r>
              <a:rPr lang="cs-CZ" sz="1100" dirty="0"/>
              <a:t>které následně propojíme s aplikací</a:t>
            </a:r>
          </a:p>
          <a:p>
            <a:pPr marL="342900" indent="-342900">
              <a:buFont typeface="Arial" panose="020B0604020202020204" pitchFamily="34" charset="0"/>
              <a:buChar char="•"/>
            </a:pPr>
            <a:r>
              <a:rPr lang="cs-CZ" sz="2400" dirty="0"/>
              <a:t>velké množství dat </a:t>
            </a:r>
            <a:r>
              <a:rPr lang="cs-CZ" sz="1100" dirty="0"/>
              <a:t>může zahltit</a:t>
            </a:r>
          </a:p>
          <a:p>
            <a:pPr marL="342900" indent="-342900">
              <a:buFont typeface="Arial" panose="020B0604020202020204" pitchFamily="34" charset="0"/>
              <a:buChar char="•"/>
            </a:pPr>
            <a:r>
              <a:rPr lang="cs-CZ" sz="2400" dirty="0"/>
              <a:t>nesplnění denního cíle může způsobit pocit „že jsme něco nezvládli“ </a:t>
            </a:r>
            <a:r>
              <a:rPr lang="cs-CZ" sz="1100" dirty="0"/>
              <a:t>(přitom jsme třeba včera mohli uběhnout maraton a dnes opravdu potřebujeme odpočívat, nebo máme jinak náročný den)</a:t>
            </a:r>
            <a:br>
              <a:rPr lang="cs-CZ" sz="1100" dirty="0"/>
            </a:br>
            <a:endParaRPr lang="cs-CZ" sz="1100" dirty="0"/>
          </a:p>
        </p:txBody>
      </p:sp>
      <p:pic>
        <p:nvPicPr>
          <p:cNvPr id="11" name="Obrázek 10" descr="Obsah obrázku objekt, hodiny, podepsat&#10;&#10;Popis byl vytvořen automaticky">
            <a:extLst>
              <a:ext uri="{FF2B5EF4-FFF2-40B4-BE49-F238E27FC236}">
                <a16:creationId xmlns:a16="http://schemas.microsoft.com/office/drawing/2014/main" xmlns="" id="{A4285447-91CA-4D87-950C-81F5D4EDA2C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693245" y="3339296"/>
            <a:ext cx="1700064" cy="1700064"/>
          </a:xfrm>
          <a:prstGeom prst="rect">
            <a:avLst/>
          </a:prstGeom>
        </p:spPr>
      </p:pic>
    </p:spTree>
    <p:extLst>
      <p:ext uri="{BB962C8B-B14F-4D97-AF65-F5344CB8AC3E}">
        <p14:creationId xmlns:p14="http://schemas.microsoft.com/office/powerpoint/2010/main" val="716678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4C553B7-41CF-4D85-8AA8-10471B0C0178}"/>
              </a:ext>
            </a:extLst>
          </p:cNvPr>
          <p:cNvSpPr>
            <a:spLocks noGrp="1"/>
          </p:cNvSpPr>
          <p:nvPr>
            <p:ph type="title"/>
          </p:nvPr>
        </p:nvSpPr>
        <p:spPr/>
        <p:txBody>
          <a:bodyPr/>
          <a:lstStyle/>
          <a:p>
            <a:r>
              <a:rPr lang="cs-CZ" dirty="0"/>
              <a:t>Psychologie aplikace</a:t>
            </a:r>
            <a:br>
              <a:rPr lang="cs-CZ" dirty="0"/>
            </a:br>
            <a:r>
              <a:rPr lang="cs-CZ" b="1" dirty="0"/>
              <a:t>POLAR FLOW</a:t>
            </a:r>
            <a:endParaRPr lang="cs-CZ" dirty="0"/>
          </a:p>
        </p:txBody>
      </p:sp>
      <p:sp>
        <p:nvSpPr>
          <p:cNvPr id="3" name="Zástupný obsah 2">
            <a:extLst>
              <a:ext uri="{FF2B5EF4-FFF2-40B4-BE49-F238E27FC236}">
                <a16:creationId xmlns:a16="http://schemas.microsoft.com/office/drawing/2014/main" xmlns="" id="{6F267169-8087-4706-BE77-B2BD2D212B06}"/>
              </a:ext>
            </a:extLst>
          </p:cNvPr>
          <p:cNvSpPr>
            <a:spLocks noGrp="1"/>
          </p:cNvSpPr>
          <p:nvPr>
            <p:ph idx="1"/>
          </p:nvPr>
        </p:nvSpPr>
        <p:spPr>
          <a:xfrm>
            <a:off x="838200" y="1965325"/>
            <a:ext cx="10515600" cy="4351338"/>
          </a:xfrm>
        </p:spPr>
        <p:txBody>
          <a:bodyPr>
            <a:normAutofit/>
          </a:bodyPr>
          <a:lstStyle/>
          <a:p>
            <a:r>
              <a:rPr lang="cs-CZ" b="1" dirty="0"/>
              <a:t>gamifikace </a:t>
            </a:r>
            <a:r>
              <a:rPr lang="cs-CZ" dirty="0"/>
              <a:t>– splnění cíle (např. na hodinkách: panáček dosáhl nastaveného denního cíle – přesunul se od spodní části hodinek do vrchní – tedy „naplnil den“; poté lze vidět i kolik % nastaveného denního cíle jsme splnili – pohyb + tak i u jednotlivých sport. aktivit – např. obrázek poháru + např. „</a:t>
            </a:r>
            <a:r>
              <a:rPr lang="cs-CZ" dirty="0" err="1"/>
              <a:t>best</a:t>
            </a:r>
            <a:r>
              <a:rPr lang="cs-CZ" dirty="0"/>
              <a:t> </a:t>
            </a:r>
            <a:r>
              <a:rPr lang="cs-CZ" dirty="0" err="1"/>
              <a:t>avg</a:t>
            </a:r>
            <a:r>
              <a:rPr lang="cs-CZ" dirty="0"/>
              <a:t> speed 25 km/h“)</a:t>
            </a:r>
          </a:p>
          <a:p>
            <a:r>
              <a:rPr lang="cs-CZ" b="1" dirty="0"/>
              <a:t>Pozitivní emoce </a:t>
            </a:r>
            <a:r>
              <a:rPr lang="cs-CZ" dirty="0"/>
              <a:t>– poháry, ocenění, …</a:t>
            </a:r>
          </a:p>
          <a:p>
            <a:r>
              <a:rPr lang="cs-CZ" dirty="0"/>
              <a:t>Hodně založeno na „</a:t>
            </a:r>
            <a:r>
              <a:rPr lang="cs-CZ" b="1" dirty="0" err="1"/>
              <a:t>quantified</a:t>
            </a:r>
            <a:r>
              <a:rPr lang="cs-CZ" b="1" dirty="0"/>
              <a:t> </a:t>
            </a:r>
            <a:r>
              <a:rPr lang="cs-CZ" b="1" dirty="0" err="1"/>
              <a:t>self</a:t>
            </a:r>
            <a:r>
              <a:rPr lang="cs-CZ" dirty="0"/>
              <a:t>“ – kolik kroků jsme ušli, jak dlouho jsme spali a jak kvalitně, … </a:t>
            </a:r>
          </a:p>
        </p:txBody>
      </p:sp>
      <p:pic>
        <p:nvPicPr>
          <p:cNvPr id="9" name="Obrázek 8" descr="Obsah obrázku kreslení&#10;&#10;Popis byl vytvořen automaticky">
            <a:extLst>
              <a:ext uri="{FF2B5EF4-FFF2-40B4-BE49-F238E27FC236}">
                <a16:creationId xmlns:a16="http://schemas.microsoft.com/office/drawing/2014/main" xmlns="" id="{59FDECD5-60D0-4228-AFF3-6F963A6BAB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801542" y="365125"/>
            <a:ext cx="1895475" cy="1600200"/>
          </a:xfrm>
          <a:prstGeom prst="rect">
            <a:avLst/>
          </a:prstGeom>
        </p:spPr>
      </p:pic>
    </p:spTree>
    <p:extLst>
      <p:ext uri="{BB962C8B-B14F-4D97-AF65-F5344CB8AC3E}">
        <p14:creationId xmlns:p14="http://schemas.microsoft.com/office/powerpoint/2010/main" val="2113753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F03C320-B9F3-420C-9715-0A5F63E9CD33}"/>
              </a:ext>
            </a:extLst>
          </p:cNvPr>
          <p:cNvSpPr>
            <a:spLocks noGrp="1"/>
          </p:cNvSpPr>
          <p:nvPr>
            <p:ph type="title"/>
          </p:nvPr>
        </p:nvSpPr>
        <p:spPr/>
        <p:txBody>
          <a:bodyPr/>
          <a:lstStyle/>
          <a:p>
            <a:r>
              <a:rPr lang="cs-CZ" dirty="0"/>
              <a:t>ZDROJE</a:t>
            </a:r>
          </a:p>
        </p:txBody>
      </p:sp>
      <p:sp>
        <p:nvSpPr>
          <p:cNvPr id="3" name="Zástupný obsah 2">
            <a:extLst>
              <a:ext uri="{FF2B5EF4-FFF2-40B4-BE49-F238E27FC236}">
                <a16:creationId xmlns:a16="http://schemas.microsoft.com/office/drawing/2014/main" xmlns="" id="{926CC5F4-FAAB-4ADB-B1AF-471D5267F3B0}"/>
              </a:ext>
            </a:extLst>
          </p:cNvPr>
          <p:cNvSpPr>
            <a:spLocks noGrp="1"/>
          </p:cNvSpPr>
          <p:nvPr>
            <p:ph idx="1"/>
          </p:nvPr>
        </p:nvSpPr>
        <p:spPr/>
        <p:txBody>
          <a:bodyPr/>
          <a:lstStyle/>
          <a:p>
            <a:r>
              <a:rPr lang="cs-CZ" dirty="0">
                <a:hlinkClick r:id="rId2"/>
              </a:rPr>
              <a:t>https://support.polar.com/e_manuals/A300/Polar_A300_user_manual_Cestina/Content/Polar_Flow_App.htm</a:t>
            </a:r>
            <a:endParaRPr lang="cs-CZ" dirty="0"/>
          </a:p>
          <a:p>
            <a:r>
              <a:rPr lang="cs-CZ" dirty="0">
                <a:hlinkClick r:id="rId3"/>
              </a:rPr>
              <a:t>https://www.polar.com/cs/flow</a:t>
            </a:r>
            <a:endParaRPr lang="cs-CZ" dirty="0"/>
          </a:p>
          <a:p>
            <a:r>
              <a:rPr lang="cs-CZ" dirty="0">
                <a:hlinkClick r:id="rId4"/>
              </a:rPr>
              <a:t>https://play.google.com/store/apps/details?id=fi.polar.polarflow&amp;hl=cs</a:t>
            </a:r>
            <a:endParaRPr lang="cs-CZ" dirty="0"/>
          </a:p>
          <a:p>
            <a:r>
              <a:rPr lang="cs-CZ" dirty="0">
                <a:hlinkClick r:id="rId5"/>
              </a:rPr>
              <a:t>https://www.polar.com/cs/modelove_rady/polar_beat</a:t>
            </a:r>
            <a:endParaRPr lang="cs-CZ" dirty="0"/>
          </a:p>
          <a:p>
            <a:r>
              <a:rPr lang="cs-CZ" dirty="0">
                <a:hlinkClick r:id="rId6"/>
              </a:rPr>
              <a:t>https://www.polar-eshop.cz/aplikace-polar-flow</a:t>
            </a:r>
            <a:endParaRPr lang="cs-CZ" dirty="0"/>
          </a:p>
        </p:txBody>
      </p:sp>
    </p:spTree>
    <p:extLst>
      <p:ext uri="{BB962C8B-B14F-4D97-AF65-F5344CB8AC3E}">
        <p14:creationId xmlns:p14="http://schemas.microsoft.com/office/powerpoint/2010/main" val="1541735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04604313-D4D3-4F9D-B9B4-318576F1D28D}"/>
              </a:ext>
            </a:extLst>
          </p:cNvPr>
          <p:cNvSpPr>
            <a:spLocks noGrp="1"/>
          </p:cNvSpPr>
          <p:nvPr>
            <p:ph type="title"/>
          </p:nvPr>
        </p:nvSpPr>
        <p:spPr/>
        <p:txBody>
          <a:bodyPr/>
          <a:lstStyle/>
          <a:p>
            <a:endParaRPr lang="cs-CZ"/>
          </a:p>
        </p:txBody>
      </p:sp>
      <p:sp>
        <p:nvSpPr>
          <p:cNvPr id="3" name="Zástupný obsah 2">
            <a:extLst>
              <a:ext uri="{FF2B5EF4-FFF2-40B4-BE49-F238E27FC236}">
                <a16:creationId xmlns="" xmlns:a16="http://schemas.microsoft.com/office/drawing/2014/main" id="{D36CED4D-579B-4FE3-880B-2D8BBF8E0639}"/>
              </a:ext>
            </a:extLst>
          </p:cNvPr>
          <p:cNvSpPr>
            <a:spLocks noGrp="1"/>
          </p:cNvSpPr>
          <p:nvPr>
            <p:ph idx="1"/>
          </p:nvPr>
        </p:nvSpPr>
        <p:spPr/>
        <p:txBody>
          <a:bodyPr/>
          <a:lstStyle/>
          <a:p>
            <a:endParaRPr lang="cs-CZ"/>
          </a:p>
        </p:txBody>
      </p:sp>
      <p:pic>
        <p:nvPicPr>
          <p:cNvPr id="4" name="Obrázek 3">
            <a:extLst>
              <a:ext uri="{FF2B5EF4-FFF2-40B4-BE49-F238E27FC236}">
                <a16:creationId xmlns="" xmlns:a16="http://schemas.microsoft.com/office/drawing/2014/main" id="{45E0BEC1-DF6D-4B1D-BE3E-BDAFBC228D85}"/>
              </a:ext>
            </a:extLst>
          </p:cNvPr>
          <p:cNvPicPr>
            <a:picLocks noChangeAspect="1"/>
          </p:cNvPicPr>
          <p:nvPr/>
        </p:nvPicPr>
        <p:blipFill>
          <a:blip r:embed="rId2"/>
          <a:stretch>
            <a:fillRect/>
          </a:stretch>
        </p:blipFill>
        <p:spPr>
          <a:xfrm>
            <a:off x="0" y="0"/>
            <a:ext cx="12192000" cy="6858000"/>
          </a:xfrm>
          <a:prstGeom prst="rect">
            <a:avLst/>
          </a:prstGeom>
        </p:spPr>
      </p:pic>
      <p:grpSp>
        <p:nvGrpSpPr>
          <p:cNvPr id="8" name="Skupina 7"/>
          <p:cNvGrpSpPr/>
          <p:nvPr/>
        </p:nvGrpSpPr>
        <p:grpSpPr>
          <a:xfrm>
            <a:off x="5537568" y="0"/>
            <a:ext cx="6654432" cy="1690688"/>
            <a:chOff x="5471433" y="0"/>
            <a:chExt cx="6654432" cy="1690688"/>
          </a:xfrm>
        </p:grpSpPr>
        <p:pic>
          <p:nvPicPr>
            <p:cNvPr id="6" name="Obrázek 5">
              <a:extLst>
                <a:ext uri="{FF2B5EF4-FFF2-40B4-BE49-F238E27FC236}">
                  <a16:creationId xmlns="" xmlns:a16="http://schemas.microsoft.com/office/drawing/2014/main" id="{45E0BEC1-DF6D-4B1D-BE3E-BDAFBC228D85}"/>
                </a:ext>
              </a:extLst>
            </p:cNvPr>
            <p:cNvPicPr>
              <a:picLocks noChangeAspect="1"/>
            </p:cNvPicPr>
            <p:nvPr/>
          </p:nvPicPr>
          <p:blipFill rotWithShape="1">
            <a:blip r:embed="rId2"/>
            <a:srcRect l="58640" b="77059"/>
            <a:stretch/>
          </p:blipFill>
          <p:spPr>
            <a:xfrm>
              <a:off x="5471433" y="117382"/>
              <a:ext cx="5042647" cy="1573306"/>
            </a:xfrm>
            <a:prstGeom prst="rect">
              <a:avLst/>
            </a:prstGeom>
          </p:spPr>
        </p:pic>
        <p:pic>
          <p:nvPicPr>
            <p:cNvPr id="7" name="Obrázek 6">
              <a:extLst>
                <a:ext uri="{FF2B5EF4-FFF2-40B4-BE49-F238E27FC236}">
                  <a16:creationId xmlns="" xmlns:a16="http://schemas.microsoft.com/office/drawing/2014/main" id="{45E0BEC1-DF6D-4B1D-BE3E-BDAFBC228D85}"/>
                </a:ext>
              </a:extLst>
            </p:cNvPr>
            <p:cNvPicPr>
              <a:picLocks noChangeAspect="1"/>
            </p:cNvPicPr>
            <p:nvPr/>
          </p:nvPicPr>
          <p:blipFill rotWithShape="1">
            <a:blip r:embed="rId2"/>
            <a:srcRect l="96912" b="77059"/>
            <a:stretch/>
          </p:blipFill>
          <p:spPr>
            <a:xfrm>
              <a:off x="10219764" y="0"/>
              <a:ext cx="1906101" cy="1573306"/>
            </a:xfrm>
            <a:prstGeom prst="rect">
              <a:avLst/>
            </a:prstGeom>
          </p:spPr>
        </p:pic>
      </p:grpSp>
      <p:sp>
        <p:nvSpPr>
          <p:cNvPr id="9" name="Zaoblený obdélník 8"/>
          <p:cNvSpPr/>
          <p:nvPr/>
        </p:nvSpPr>
        <p:spPr>
          <a:xfrm>
            <a:off x="10580215" y="334635"/>
            <a:ext cx="1253613" cy="98814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1</a:t>
            </a:r>
            <a:endParaRPr lang="cs-CZ" sz="4000" dirty="0">
              <a:solidFill>
                <a:schemeClr val="tx1"/>
              </a:solidFill>
            </a:endParaRPr>
          </a:p>
        </p:txBody>
      </p:sp>
    </p:spTree>
    <p:extLst>
      <p:ext uri="{BB962C8B-B14F-4D97-AF65-F5344CB8AC3E}">
        <p14:creationId xmlns:p14="http://schemas.microsoft.com/office/powerpoint/2010/main" val="3608830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936CFC0A-8C37-453C-9488-1B30FBC3B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 xmlns:a16="http://schemas.microsoft.com/office/drawing/2014/main" id="{C948D8B5-376A-5546-965E-4AD896FAA1DF}"/>
              </a:ext>
            </a:extLst>
          </p:cNvPr>
          <p:cNvSpPr>
            <a:spLocks noGrp="1"/>
          </p:cNvSpPr>
          <p:nvPr>
            <p:ph type="ctrTitle"/>
          </p:nvPr>
        </p:nvSpPr>
        <p:spPr>
          <a:xfrm>
            <a:off x="1382597" y="3424348"/>
            <a:ext cx="9426806" cy="1424410"/>
          </a:xfrm>
        </p:spPr>
        <p:txBody>
          <a:bodyPr anchor="b">
            <a:noAutofit/>
          </a:bodyPr>
          <a:lstStyle/>
          <a:p>
            <a:r>
              <a:rPr lang="cs-CZ" sz="5400" b="1" dirty="0" err="1">
                <a:solidFill>
                  <a:srgbClr val="1B1B1B"/>
                </a:solidFill>
              </a:rPr>
              <a:t>Health</a:t>
            </a:r>
            <a:r>
              <a:rPr lang="cs-CZ" sz="5400" b="1" dirty="0">
                <a:solidFill>
                  <a:srgbClr val="1B1B1B"/>
                </a:solidFill>
              </a:rPr>
              <a:t> care aplikace</a:t>
            </a:r>
            <a:br>
              <a:rPr lang="cs-CZ" sz="5400" b="1" dirty="0">
                <a:solidFill>
                  <a:srgbClr val="1B1B1B"/>
                </a:solidFill>
              </a:rPr>
            </a:br>
            <a:r>
              <a:rPr lang="cs-CZ" sz="5400" b="1" dirty="0">
                <a:solidFill>
                  <a:srgbClr val="1B1B1B"/>
                </a:solidFill>
              </a:rPr>
              <a:t>C25K</a:t>
            </a:r>
          </a:p>
        </p:txBody>
      </p:sp>
      <p:sp>
        <p:nvSpPr>
          <p:cNvPr id="3" name="Podnadpis 2">
            <a:extLst>
              <a:ext uri="{FF2B5EF4-FFF2-40B4-BE49-F238E27FC236}">
                <a16:creationId xmlns="" xmlns:a16="http://schemas.microsoft.com/office/drawing/2014/main" id="{9B0E8993-5899-A044-BAA4-8AEA458C19CD}"/>
              </a:ext>
            </a:extLst>
          </p:cNvPr>
          <p:cNvSpPr>
            <a:spLocks noGrp="1"/>
          </p:cNvSpPr>
          <p:nvPr>
            <p:ph type="subTitle" idx="1"/>
          </p:nvPr>
        </p:nvSpPr>
        <p:spPr>
          <a:xfrm>
            <a:off x="1382597" y="5121033"/>
            <a:ext cx="9426806" cy="1196638"/>
          </a:xfrm>
        </p:spPr>
        <p:txBody>
          <a:bodyPr>
            <a:noAutofit/>
          </a:bodyPr>
          <a:lstStyle/>
          <a:p>
            <a:r>
              <a:rPr lang="cs-CZ" sz="3300" dirty="0">
                <a:solidFill>
                  <a:srgbClr val="1B1B1B"/>
                </a:solidFill>
              </a:rPr>
              <a:t>Kateřina Kučírková</a:t>
            </a:r>
          </a:p>
          <a:p>
            <a:r>
              <a:rPr lang="cs-CZ" sz="3300" dirty="0">
                <a:solidFill>
                  <a:srgbClr val="1B1B1B"/>
                </a:solidFill>
              </a:rPr>
              <a:t>489483</a:t>
            </a:r>
          </a:p>
        </p:txBody>
      </p:sp>
      <p:sp>
        <p:nvSpPr>
          <p:cNvPr id="24" name="Oval 23">
            <a:extLst>
              <a:ext uri="{FF2B5EF4-FFF2-40B4-BE49-F238E27FC236}">
                <a16:creationId xmlns="" xmlns:a16="http://schemas.microsoft.com/office/drawing/2014/main" id="{FBC3EAFD-A275-4F9B-8F62-72B6678F35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08526" y="933319"/>
            <a:ext cx="2463430" cy="2486070"/>
          </a:xfrm>
          <a:prstGeom prst="ellipse">
            <a:avLst/>
          </a:prstGeom>
          <a:solidFill>
            <a:srgbClr val="624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06E64A6D-2B9F-4AAD-AB42-A61BAF01AC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117592" y="1268361"/>
            <a:ext cx="1956816" cy="1953058"/>
          </a:xfrm>
          <a:prstGeom prst="ellipse">
            <a:avLst/>
          </a:prstGeom>
          <a:solidFill>
            <a:srgbClr val="FFFFFF"/>
          </a:solidFill>
          <a:ln>
            <a:solidFill>
              <a:srgbClr val="624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kreslení&#10;&#10;Popis byl vytvořen automaticky">
            <a:extLst>
              <a:ext uri="{FF2B5EF4-FFF2-40B4-BE49-F238E27FC236}">
                <a16:creationId xmlns="" xmlns:a16="http://schemas.microsoft.com/office/drawing/2014/main" id="{FFD91977-0795-5F4E-987C-407A8B2CEC19}"/>
              </a:ext>
            </a:extLst>
          </p:cNvPr>
          <p:cNvPicPr>
            <a:picLocks noChangeAspect="1"/>
          </p:cNvPicPr>
          <p:nvPr/>
        </p:nvPicPr>
        <p:blipFill rotWithShape="1">
          <a:blip r:embed="rId2">
            <a:alphaModFix/>
          </a:blip>
          <a:srcRect l="24742" r="22757" b="-1"/>
          <a:stretch/>
        </p:blipFill>
        <p:spPr>
          <a:xfrm>
            <a:off x="5225841" y="1330490"/>
            <a:ext cx="1828800" cy="1828800"/>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28" name="Picture 27">
            <a:extLst>
              <a:ext uri="{FF2B5EF4-FFF2-40B4-BE49-F238E27FC236}">
                <a16:creationId xmlns="" xmlns:a16="http://schemas.microsoft.com/office/drawing/2014/main" id="{C51881DD-AD85-41BE-8A49-C2FB45800E1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print">
            <a:extLst>
              <a:ext uri="{28A0092B-C50C-407E-A947-70E740481C1C}">
                <a14:useLocalDpi xmlns:a14="http://schemas.microsoft.com/office/drawing/2010/main" val="0"/>
              </a:ext>
            </a:extLst>
          </a:blip>
          <a:srcRect l="33525" t="5243" r="33525" b="36180"/>
          <a:stretch>
            <a:fillRect/>
          </a:stretch>
        </p:blipFill>
        <p:spPr>
          <a:xfrm>
            <a:off x="4860081" y="896194"/>
            <a:ext cx="2560320" cy="2560320"/>
          </a:xfrm>
          <a:custGeom>
            <a:avLst/>
            <a:gdLst>
              <a:gd name="connsiteX0" fmla="*/ 2008598 w 4017196"/>
              <a:gd name="connsiteY0" fmla="*/ 0 h 4017196"/>
              <a:gd name="connsiteX1" fmla="*/ 4017196 w 4017196"/>
              <a:gd name="connsiteY1" fmla="*/ 2008598 h 4017196"/>
              <a:gd name="connsiteX2" fmla="*/ 2008598 w 4017196"/>
              <a:gd name="connsiteY2" fmla="*/ 4017196 h 4017196"/>
              <a:gd name="connsiteX3" fmla="*/ 0 w 4017196"/>
              <a:gd name="connsiteY3" fmla="*/ 2008598 h 4017196"/>
              <a:gd name="connsiteX4" fmla="*/ 2008598 w 4017196"/>
              <a:gd name="connsiteY4" fmla="*/ 0 h 401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196" h="4017196">
                <a:moveTo>
                  <a:pt x="2008598" y="0"/>
                </a:moveTo>
                <a:cubicBezTo>
                  <a:pt x="3117916" y="0"/>
                  <a:pt x="4017196" y="899280"/>
                  <a:pt x="4017196" y="2008598"/>
                </a:cubicBezTo>
                <a:cubicBezTo>
                  <a:pt x="4017196" y="3117916"/>
                  <a:pt x="3117916" y="4017196"/>
                  <a:pt x="2008598" y="4017196"/>
                </a:cubicBezTo>
                <a:cubicBezTo>
                  <a:pt x="899280" y="4017196"/>
                  <a:pt x="0" y="3117916"/>
                  <a:pt x="0" y="2008598"/>
                </a:cubicBezTo>
                <a:cubicBezTo>
                  <a:pt x="0" y="899280"/>
                  <a:pt x="899280" y="0"/>
                  <a:pt x="2008598" y="0"/>
                </a:cubicBezTo>
                <a:close/>
              </a:path>
            </a:pathLst>
          </a:custGeom>
        </p:spPr>
      </p:pic>
      <p:cxnSp>
        <p:nvCxnSpPr>
          <p:cNvPr id="30" name="Straight Connector 29">
            <a:extLst>
              <a:ext uri="{FF2B5EF4-FFF2-40B4-BE49-F238E27FC236}">
                <a16:creationId xmlns="" xmlns:a16="http://schemas.microsoft.com/office/drawing/2014/main" id="{9AD20FE8-ED02-4CDE-83B1-A1436305C3D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775960" y="4971278"/>
            <a:ext cx="640080" cy="0"/>
          </a:xfrm>
          <a:prstGeom prst="line">
            <a:avLst/>
          </a:prstGeom>
          <a:ln w="28575">
            <a:solidFill>
              <a:srgbClr val="E72A00"/>
            </a:solidFill>
          </a:ln>
        </p:spPr>
        <p:style>
          <a:lnRef idx="1">
            <a:schemeClr val="accent1"/>
          </a:lnRef>
          <a:fillRef idx="0">
            <a:schemeClr val="accent1"/>
          </a:fillRef>
          <a:effectRef idx="0">
            <a:schemeClr val="accent1"/>
          </a:effectRef>
          <a:fontRef idx="minor">
            <a:schemeClr val="tx1"/>
          </a:fontRef>
        </p:style>
      </p:cxnSp>
      <p:sp>
        <p:nvSpPr>
          <p:cNvPr id="10" name="Zaoblený obdélník 9"/>
          <p:cNvSpPr/>
          <p:nvPr/>
        </p:nvSpPr>
        <p:spPr>
          <a:xfrm>
            <a:off x="10580215" y="334635"/>
            <a:ext cx="1253613" cy="98814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a:solidFill>
                  <a:schemeClr val="tx1"/>
                </a:solidFill>
              </a:rPr>
              <a:t>9</a:t>
            </a:r>
          </a:p>
        </p:txBody>
      </p:sp>
    </p:spTree>
    <p:extLst>
      <p:ext uri="{BB962C8B-B14F-4D97-AF65-F5344CB8AC3E}">
        <p14:creationId xmlns:p14="http://schemas.microsoft.com/office/powerpoint/2010/main" val="4138919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D0CC587C-5B18-114B-8035-06F9941E74ED}"/>
              </a:ext>
            </a:extLst>
          </p:cNvPr>
          <p:cNvSpPr>
            <a:spLocks noGrp="1"/>
          </p:cNvSpPr>
          <p:nvPr>
            <p:ph type="title"/>
          </p:nvPr>
        </p:nvSpPr>
        <p:spPr>
          <a:xfrm>
            <a:off x="492118" y="365125"/>
            <a:ext cx="3046729" cy="1325563"/>
          </a:xfrm>
        </p:spPr>
        <p:txBody>
          <a:bodyPr/>
          <a:lstStyle/>
          <a:p>
            <a:r>
              <a:rPr lang="cs-CZ" dirty="0"/>
              <a:t>O aplikaci</a:t>
            </a:r>
          </a:p>
        </p:txBody>
      </p:sp>
      <p:sp>
        <p:nvSpPr>
          <p:cNvPr id="3" name="Zástupný obsah 2">
            <a:extLst>
              <a:ext uri="{FF2B5EF4-FFF2-40B4-BE49-F238E27FC236}">
                <a16:creationId xmlns="" xmlns:a16="http://schemas.microsoft.com/office/drawing/2014/main" id="{2A37C52A-DC2A-C94A-9121-058E6DE48F78}"/>
              </a:ext>
            </a:extLst>
          </p:cNvPr>
          <p:cNvSpPr>
            <a:spLocks noGrp="1"/>
          </p:cNvSpPr>
          <p:nvPr>
            <p:ph idx="1"/>
          </p:nvPr>
        </p:nvSpPr>
        <p:spPr>
          <a:xfrm>
            <a:off x="492118" y="1669095"/>
            <a:ext cx="7618729" cy="4667002"/>
          </a:xfrm>
        </p:spPr>
        <p:txBody>
          <a:bodyPr>
            <a:normAutofit lnSpcReduction="10000"/>
          </a:bodyPr>
          <a:lstStyle/>
          <a:p>
            <a:r>
              <a:rPr lang="cs-CZ" dirty="0"/>
              <a:t>Aplikace “</a:t>
            </a:r>
            <a:r>
              <a:rPr lang="cs-CZ" dirty="0" err="1"/>
              <a:t>Couch</a:t>
            </a:r>
            <a:r>
              <a:rPr lang="cs-CZ" dirty="0"/>
              <a:t> to 5K“ </a:t>
            </a:r>
          </a:p>
          <a:p>
            <a:r>
              <a:rPr lang="cs-CZ" dirty="0"/>
              <a:t>Průprava začátečníků k běhání na delší trasu</a:t>
            </a:r>
          </a:p>
          <a:p>
            <a:r>
              <a:rPr lang="cs-CZ" dirty="0"/>
              <a:t>Intervalový běh 3x týdně (8 týdnů celkem)</a:t>
            </a:r>
          </a:p>
          <a:p>
            <a:r>
              <a:rPr lang="cs-CZ" dirty="0"/>
              <a:t>Od absolutního minima do uběhnutí 5 kilometrů</a:t>
            </a:r>
          </a:p>
          <a:p>
            <a:r>
              <a:rPr lang="cs-CZ" dirty="0"/>
              <a:t>Velice jednoduché ovládání</a:t>
            </a:r>
          </a:p>
          <a:p>
            <a:pPr marL="914400" lvl="2" indent="0">
              <a:buNone/>
            </a:pPr>
            <a:endParaRPr lang="cs-CZ" dirty="0"/>
          </a:p>
          <a:p>
            <a:r>
              <a:rPr lang="cs-CZ" dirty="0"/>
              <a:t>Obsahuje:</a:t>
            </a:r>
          </a:p>
          <a:p>
            <a:pPr lvl="1"/>
            <a:r>
              <a:rPr lang="cs-CZ" dirty="0"/>
              <a:t>Audio kouče a upozornění</a:t>
            </a:r>
          </a:p>
          <a:p>
            <a:pPr lvl="1"/>
            <a:r>
              <a:rPr lang="cs-CZ" dirty="0"/>
              <a:t>Mapu běhu</a:t>
            </a:r>
          </a:p>
          <a:p>
            <a:pPr lvl="1"/>
            <a:r>
              <a:rPr lang="cs-CZ" dirty="0"/>
              <a:t>Hudbu</a:t>
            </a:r>
          </a:p>
          <a:p>
            <a:pPr lvl="1"/>
            <a:r>
              <a:rPr lang="cs-CZ" dirty="0"/>
              <a:t>Komunitu lidí pro podporu a motivaci</a:t>
            </a:r>
          </a:p>
          <a:p>
            <a:endParaRPr lang="cs-CZ" dirty="0"/>
          </a:p>
        </p:txBody>
      </p:sp>
      <p:pic>
        <p:nvPicPr>
          <p:cNvPr id="6" name="Obrázek 5">
            <a:extLst>
              <a:ext uri="{FF2B5EF4-FFF2-40B4-BE49-F238E27FC236}">
                <a16:creationId xmlns="" xmlns:a16="http://schemas.microsoft.com/office/drawing/2014/main" id="{93C8B6A9-006E-1243-A4A4-58A6E5610D23}"/>
              </a:ext>
            </a:extLst>
          </p:cNvPr>
          <p:cNvPicPr>
            <a:picLocks noChangeAspect="1"/>
          </p:cNvPicPr>
          <p:nvPr/>
        </p:nvPicPr>
        <p:blipFill rotWithShape="1">
          <a:blip r:embed="rId2">
            <a:alphaModFix/>
          </a:blip>
          <a:srcRect r="2574"/>
          <a:stretch/>
        </p:blipFill>
        <p:spPr>
          <a:xfrm>
            <a:off x="6096000" y="3665847"/>
            <a:ext cx="5640779" cy="2827028"/>
          </a:xfrm>
          <a:prstGeom prst="roundRect">
            <a:avLst>
              <a:gd name="adj" fmla="val 82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ovéPole 8">
            <a:extLst>
              <a:ext uri="{FF2B5EF4-FFF2-40B4-BE49-F238E27FC236}">
                <a16:creationId xmlns="" xmlns:a16="http://schemas.microsoft.com/office/drawing/2014/main" id="{218EE017-1DAA-E945-A633-964536ECB486}"/>
              </a:ext>
            </a:extLst>
          </p:cNvPr>
          <p:cNvSpPr txBox="1"/>
          <p:nvPr/>
        </p:nvSpPr>
        <p:spPr>
          <a:xfrm>
            <a:off x="7938201" y="946374"/>
            <a:ext cx="346759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cs-CZ" dirty="0"/>
              <a:t>Pro zájemce s větším cílem je vyvinuta aplikace „10K </a:t>
            </a:r>
            <a:r>
              <a:rPr lang="cs-CZ" dirty="0" err="1"/>
              <a:t>Trainer</a:t>
            </a:r>
            <a:r>
              <a:rPr lang="cs-CZ" dirty="0"/>
              <a:t>“</a:t>
            </a:r>
          </a:p>
          <a:p>
            <a:endParaRPr lang="cs-CZ" dirty="0"/>
          </a:p>
        </p:txBody>
      </p:sp>
      <p:pic>
        <p:nvPicPr>
          <p:cNvPr id="15" name="Obrázek 14">
            <a:extLst>
              <a:ext uri="{FF2B5EF4-FFF2-40B4-BE49-F238E27FC236}">
                <a16:creationId xmlns="" xmlns:a16="http://schemas.microsoft.com/office/drawing/2014/main" id="{6AC9FE6C-404D-EE4C-B539-03130F8DBECD}"/>
              </a:ext>
            </a:extLst>
          </p:cNvPr>
          <p:cNvPicPr>
            <a:picLocks noChangeAspect="1"/>
          </p:cNvPicPr>
          <p:nvPr/>
        </p:nvPicPr>
        <p:blipFill>
          <a:blip r:embed="rId3"/>
          <a:stretch>
            <a:fillRect/>
          </a:stretch>
        </p:blipFill>
        <p:spPr>
          <a:xfrm>
            <a:off x="10950608" y="1476618"/>
            <a:ext cx="786171" cy="786171"/>
          </a:xfrm>
          <a:prstGeom prst="rect">
            <a:avLst/>
          </a:prstGeom>
        </p:spPr>
      </p:pic>
      <p:pic>
        <p:nvPicPr>
          <p:cNvPr id="13" name="Obrázek 12">
            <a:extLst>
              <a:ext uri="{FF2B5EF4-FFF2-40B4-BE49-F238E27FC236}">
                <a16:creationId xmlns="" xmlns:a16="http://schemas.microsoft.com/office/drawing/2014/main" id="{9834E491-7BCF-F249-9D1C-C87EDAC80627}"/>
              </a:ext>
            </a:extLst>
          </p:cNvPr>
          <p:cNvPicPr>
            <a:picLocks noChangeAspect="1"/>
          </p:cNvPicPr>
          <p:nvPr/>
        </p:nvPicPr>
        <p:blipFill>
          <a:blip r:embed="rId4"/>
          <a:stretch>
            <a:fillRect/>
          </a:stretch>
        </p:blipFill>
        <p:spPr>
          <a:xfrm>
            <a:off x="3035144" y="283592"/>
            <a:ext cx="1325564" cy="1325564"/>
          </a:xfrm>
          <a:prstGeom prst="rect">
            <a:avLst/>
          </a:prstGeom>
        </p:spPr>
      </p:pic>
    </p:spTree>
    <p:extLst>
      <p:ext uri="{BB962C8B-B14F-4D97-AF65-F5344CB8AC3E}">
        <p14:creationId xmlns:p14="http://schemas.microsoft.com/office/powerpoint/2010/main" val="433435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557CC2F6-6DDC-EF49-86F7-C7AE10318CCE}"/>
              </a:ext>
            </a:extLst>
          </p:cNvPr>
          <p:cNvSpPr>
            <a:spLocks noGrp="1"/>
          </p:cNvSpPr>
          <p:nvPr>
            <p:ph idx="1"/>
          </p:nvPr>
        </p:nvSpPr>
        <p:spPr>
          <a:xfrm>
            <a:off x="838200" y="546100"/>
            <a:ext cx="10515600" cy="4999678"/>
          </a:xfrm>
        </p:spPr>
        <p:txBody>
          <a:bodyPr>
            <a:normAutofit fontScale="92500" lnSpcReduction="20000"/>
          </a:bodyPr>
          <a:lstStyle/>
          <a:p>
            <a:pPr marL="0" indent="0">
              <a:buNone/>
            </a:pPr>
            <a:r>
              <a:rPr lang="cs-CZ" sz="4300" b="1" dirty="0">
                <a:solidFill>
                  <a:schemeClr val="accent2"/>
                </a:solidFill>
              </a:rPr>
              <a:t>+</a:t>
            </a:r>
          </a:p>
          <a:p>
            <a:r>
              <a:rPr lang="cs-CZ" sz="3000" dirty="0"/>
              <a:t>Jednoduchost používání – pro kohokoli</a:t>
            </a:r>
          </a:p>
          <a:p>
            <a:r>
              <a:rPr lang="cs-CZ" sz="3000" dirty="0"/>
              <a:t>Připomínky na běh a komunita pro motivaci</a:t>
            </a:r>
          </a:p>
          <a:p>
            <a:r>
              <a:rPr lang="cs-CZ" sz="3000" dirty="0"/>
              <a:t>Podpora Apple i Android</a:t>
            </a:r>
          </a:p>
          <a:p>
            <a:r>
              <a:rPr lang="cs-CZ" sz="3000" dirty="0"/>
              <a:t>Propojení se sociálními sítěmi (možná motivace)</a:t>
            </a:r>
          </a:p>
          <a:p>
            <a:r>
              <a:rPr lang="cs-CZ" sz="3000" dirty="0"/>
              <a:t>Zaznamenávání mapy, kroků, kalorií</a:t>
            </a:r>
          </a:p>
          <a:p>
            <a:r>
              <a:rPr lang="cs-CZ" sz="3000" dirty="0"/>
              <a:t>Není nutné začít od začátku či postupovat přesně podle rozvrhu</a:t>
            </a:r>
            <a:br>
              <a:rPr lang="cs-CZ" sz="3000" dirty="0"/>
            </a:br>
            <a:r>
              <a:rPr lang="cs-CZ" sz="3000" dirty="0">
                <a:sym typeface="Wingdings" pitchFamily="2" charset="2"/>
              </a:rPr>
              <a:t>-&gt; možnost přeskočit na vyšší úroveň</a:t>
            </a:r>
          </a:p>
          <a:p>
            <a:pPr marL="0" indent="0">
              <a:buNone/>
            </a:pPr>
            <a:endParaRPr lang="cs-CZ" sz="1100" dirty="0"/>
          </a:p>
          <a:p>
            <a:pPr marL="0" indent="0">
              <a:buNone/>
            </a:pPr>
            <a:r>
              <a:rPr lang="cs-CZ" sz="4300" b="1" dirty="0">
                <a:solidFill>
                  <a:schemeClr val="accent2"/>
                </a:solidFill>
              </a:rPr>
              <a:t>-</a:t>
            </a:r>
          </a:p>
          <a:p>
            <a:r>
              <a:rPr lang="cs-CZ" sz="3000" dirty="0"/>
              <a:t>Vůle klienta spolupracovat</a:t>
            </a:r>
          </a:p>
          <a:p>
            <a:endParaRPr lang="cs-CZ" dirty="0"/>
          </a:p>
          <a:p>
            <a:endParaRPr lang="cs-CZ" dirty="0"/>
          </a:p>
        </p:txBody>
      </p:sp>
      <p:sp>
        <p:nvSpPr>
          <p:cNvPr id="5" name="TextovéPole 4">
            <a:extLst>
              <a:ext uri="{FF2B5EF4-FFF2-40B4-BE49-F238E27FC236}">
                <a16:creationId xmlns="" xmlns:a16="http://schemas.microsoft.com/office/drawing/2014/main" id="{4D009B45-4C97-BC43-BA5B-0213384DA73B}"/>
              </a:ext>
            </a:extLst>
          </p:cNvPr>
          <p:cNvSpPr txBox="1"/>
          <p:nvPr/>
        </p:nvSpPr>
        <p:spPr>
          <a:xfrm>
            <a:off x="6749915" y="5375900"/>
            <a:ext cx="4603885"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cs-CZ" dirty="0"/>
              <a:t>Další aplikace (</a:t>
            </a:r>
            <a:r>
              <a:rPr lang="cs-CZ" dirty="0" err="1"/>
              <a:t>puze</a:t>
            </a:r>
            <a:r>
              <a:rPr lang="cs-CZ" dirty="0"/>
              <a:t> pro Apple)</a:t>
            </a:r>
          </a:p>
          <a:p>
            <a:pPr lvl="1"/>
            <a:r>
              <a:rPr lang="cs-CZ" dirty="0"/>
              <a:t>	</a:t>
            </a:r>
            <a:r>
              <a:rPr lang="cs-CZ" b="1" dirty="0"/>
              <a:t>13.1 </a:t>
            </a:r>
            <a:r>
              <a:rPr lang="cs-CZ" b="1" dirty="0" err="1"/>
              <a:t>Half</a:t>
            </a:r>
            <a:r>
              <a:rPr lang="cs-CZ" b="1" dirty="0"/>
              <a:t> </a:t>
            </a:r>
            <a:r>
              <a:rPr lang="cs-CZ" b="1" dirty="0" err="1"/>
              <a:t>Marathon</a:t>
            </a:r>
            <a:r>
              <a:rPr lang="cs-CZ" b="1" dirty="0"/>
              <a:t> </a:t>
            </a:r>
            <a:r>
              <a:rPr lang="cs-CZ" b="1" dirty="0" err="1"/>
              <a:t>Trainer</a:t>
            </a:r>
            <a:endParaRPr lang="cs-CZ" dirty="0"/>
          </a:p>
          <a:p>
            <a:pPr lvl="2"/>
            <a:r>
              <a:rPr lang="cs-CZ" b="1" dirty="0" err="1"/>
              <a:t>Marathon</a:t>
            </a:r>
            <a:r>
              <a:rPr lang="cs-CZ" b="1" dirty="0"/>
              <a:t> 26.2 </a:t>
            </a:r>
            <a:r>
              <a:rPr lang="cs-CZ" b="1" dirty="0" err="1"/>
              <a:t>Trainer</a:t>
            </a:r>
            <a:r>
              <a:rPr lang="cs-CZ" b="1" dirty="0"/>
              <a:t> by C25K®</a:t>
            </a:r>
          </a:p>
        </p:txBody>
      </p:sp>
    </p:spTree>
    <p:extLst>
      <p:ext uri="{BB962C8B-B14F-4D97-AF65-F5344CB8AC3E}">
        <p14:creationId xmlns:p14="http://schemas.microsoft.com/office/powerpoint/2010/main" val="3484789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4E9672A0-8074-4CE6-B4FD-82388EF4A534}"/>
              </a:ext>
            </a:extLst>
          </p:cNvPr>
          <p:cNvSpPr>
            <a:spLocks noGrp="1"/>
          </p:cNvSpPr>
          <p:nvPr>
            <p:ph type="title"/>
          </p:nvPr>
        </p:nvSpPr>
        <p:spPr>
          <a:xfrm>
            <a:off x="838200" y="79538"/>
            <a:ext cx="10515600" cy="1202998"/>
          </a:xfrm>
        </p:spPr>
        <p:txBody>
          <a:bodyPr/>
          <a:lstStyle/>
          <a:p>
            <a:r>
              <a:rPr lang="cs-CZ" dirty="0"/>
              <a:t>                 SAMSUNG HEALTH</a:t>
            </a:r>
          </a:p>
        </p:txBody>
      </p:sp>
      <p:sp>
        <p:nvSpPr>
          <p:cNvPr id="3" name="Zástupný obsah 2">
            <a:extLst>
              <a:ext uri="{FF2B5EF4-FFF2-40B4-BE49-F238E27FC236}">
                <a16:creationId xmlns="" xmlns:a16="http://schemas.microsoft.com/office/drawing/2014/main" id="{9997D5BA-0DC6-4133-80E5-627A85F3BCD4}"/>
              </a:ext>
            </a:extLst>
          </p:cNvPr>
          <p:cNvSpPr>
            <a:spLocks noGrp="1"/>
          </p:cNvSpPr>
          <p:nvPr>
            <p:ph idx="1"/>
          </p:nvPr>
        </p:nvSpPr>
        <p:spPr>
          <a:xfrm>
            <a:off x="838200" y="1420837"/>
            <a:ext cx="10515600" cy="4756126"/>
          </a:xfrm>
        </p:spPr>
        <p:txBody>
          <a:bodyPr>
            <a:normAutofit fontScale="92500" lnSpcReduction="10000"/>
          </a:bodyPr>
          <a:lstStyle/>
          <a:p>
            <a:pPr marL="0" indent="0">
              <a:buNone/>
            </a:pPr>
            <a:r>
              <a:rPr lang="cs-CZ" dirty="0"/>
              <a:t>Tato aplikace řeší kompletně zdravý životní styl jedince (soubor více aspektů zdraví)´. Co v ní využíváme:</a:t>
            </a:r>
          </a:p>
          <a:p>
            <a:r>
              <a:rPr lang="cs-CZ" dirty="0"/>
              <a:t>Měření denní aktivity (různé sporty)</a:t>
            </a:r>
          </a:p>
          <a:p>
            <a:r>
              <a:rPr lang="cs-CZ" dirty="0"/>
              <a:t>Počet kroků</a:t>
            </a:r>
          </a:p>
          <a:p>
            <a:r>
              <a:rPr lang="cs-CZ" dirty="0"/>
              <a:t>Zaznamenávání jídelníčku</a:t>
            </a:r>
          </a:p>
          <a:p>
            <a:r>
              <a:rPr lang="cs-CZ" dirty="0"/>
              <a:t>Měření spánku</a:t>
            </a:r>
          </a:p>
          <a:p>
            <a:r>
              <a:rPr lang="cs-CZ" dirty="0"/>
              <a:t>Hlídání tělesné hmotnosti</a:t>
            </a:r>
          </a:p>
          <a:p>
            <a:r>
              <a:rPr lang="cs-CZ" dirty="0"/>
              <a:t>Srdeční tep</a:t>
            </a:r>
          </a:p>
          <a:p>
            <a:r>
              <a:rPr lang="cs-CZ" dirty="0"/>
              <a:t>Míra stresu</a:t>
            </a:r>
          </a:p>
          <a:p>
            <a:r>
              <a:rPr lang="cs-CZ" dirty="0"/>
              <a:t>Pitný režim</a:t>
            </a:r>
          </a:p>
          <a:p>
            <a:r>
              <a:rPr lang="cs-CZ" dirty="0"/>
              <a:t>Množství kofeinu</a:t>
            </a:r>
          </a:p>
        </p:txBody>
      </p:sp>
      <p:pic>
        <p:nvPicPr>
          <p:cNvPr id="5" name="Obrázek 4">
            <a:extLst>
              <a:ext uri="{FF2B5EF4-FFF2-40B4-BE49-F238E27FC236}">
                <a16:creationId xmlns="" xmlns:a16="http://schemas.microsoft.com/office/drawing/2014/main" id="{AAE31B8A-FBDE-4153-9076-2E2A028DC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876" y="2568789"/>
            <a:ext cx="6530698" cy="3746475"/>
          </a:xfrm>
          <a:prstGeom prst="rect">
            <a:avLst/>
          </a:prstGeom>
        </p:spPr>
      </p:pic>
      <p:pic>
        <p:nvPicPr>
          <p:cNvPr id="7" name="Obrázek 6" descr="Obsah obrázku kreslení, podepsat, světlo&#10;&#10;Popis byl vytvořen automaticky">
            <a:extLst>
              <a:ext uri="{FF2B5EF4-FFF2-40B4-BE49-F238E27FC236}">
                <a16:creationId xmlns="" xmlns:a16="http://schemas.microsoft.com/office/drawing/2014/main" id="{C3A75C4E-C049-4AD0-BB16-DF2F692C6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893" y="79538"/>
            <a:ext cx="1202997" cy="1202997"/>
          </a:xfrm>
          <a:prstGeom prst="rect">
            <a:avLst/>
          </a:prstGeom>
        </p:spPr>
      </p:pic>
      <p:sp>
        <p:nvSpPr>
          <p:cNvPr id="6" name="Zaoblený obdélník 5"/>
          <p:cNvSpPr/>
          <p:nvPr/>
        </p:nvSpPr>
        <p:spPr>
          <a:xfrm>
            <a:off x="10580215" y="334635"/>
            <a:ext cx="1253613" cy="98814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10</a:t>
            </a:r>
            <a:endParaRPr lang="cs-CZ" sz="4000" dirty="0">
              <a:solidFill>
                <a:schemeClr val="tx1"/>
              </a:solidFill>
            </a:endParaRPr>
          </a:p>
        </p:txBody>
      </p:sp>
      <p:sp>
        <p:nvSpPr>
          <p:cNvPr id="8" name="Podnadpis 2">
            <a:extLst>
              <a:ext uri="{FF2B5EF4-FFF2-40B4-BE49-F238E27FC236}">
                <a16:creationId xmlns="" xmlns:a16="http://schemas.microsoft.com/office/drawing/2014/main" id="{9B0E8993-5899-A044-BAA4-8AEA458C19CD}"/>
              </a:ext>
            </a:extLst>
          </p:cNvPr>
          <p:cNvSpPr txBox="1">
            <a:spLocks/>
          </p:cNvSpPr>
          <p:nvPr/>
        </p:nvSpPr>
        <p:spPr>
          <a:xfrm>
            <a:off x="9051881" y="6315264"/>
            <a:ext cx="3056668" cy="6160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500" dirty="0" smtClean="0">
                <a:solidFill>
                  <a:srgbClr val="1B1B1B"/>
                </a:solidFill>
              </a:rPr>
              <a:t>Veronika Pěnčíková </a:t>
            </a:r>
            <a:endParaRPr lang="cs-CZ" sz="2500" dirty="0">
              <a:solidFill>
                <a:srgbClr val="1B1B1B"/>
              </a:solidFill>
            </a:endParaRPr>
          </a:p>
        </p:txBody>
      </p:sp>
    </p:spTree>
    <p:extLst>
      <p:ext uri="{BB962C8B-B14F-4D97-AF65-F5344CB8AC3E}">
        <p14:creationId xmlns:p14="http://schemas.microsoft.com/office/powerpoint/2010/main" val="3986747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36B4897E-78D9-40F7-98C3-C54AD3FCEACF}"/>
              </a:ext>
            </a:extLst>
          </p:cNvPr>
          <p:cNvSpPr>
            <a:spLocks noGrp="1"/>
          </p:cNvSpPr>
          <p:nvPr>
            <p:ph idx="1"/>
          </p:nvPr>
        </p:nvSpPr>
        <p:spPr>
          <a:xfrm>
            <a:off x="838200" y="548641"/>
            <a:ext cx="10515600" cy="4473526"/>
          </a:xfrm>
        </p:spPr>
        <p:txBody>
          <a:bodyPr>
            <a:normAutofit fontScale="92500" lnSpcReduction="20000"/>
          </a:bodyPr>
          <a:lstStyle/>
          <a:p>
            <a:r>
              <a:rPr lang="cs-CZ" b="1" dirty="0"/>
              <a:t>Výhoda</a:t>
            </a:r>
            <a:r>
              <a:rPr lang="cs-CZ" dirty="0"/>
              <a:t> - pohromadě spoustu měřitelných ukazatelů</a:t>
            </a:r>
          </a:p>
          <a:p>
            <a:pPr marL="0" indent="0">
              <a:buNone/>
            </a:pPr>
            <a:r>
              <a:rPr lang="cs-CZ" dirty="0"/>
              <a:t>                 - sledování trendů (zaznamenávání každého dne a zálohování dat)</a:t>
            </a:r>
          </a:p>
          <a:p>
            <a:pPr marL="0" indent="0">
              <a:buNone/>
            </a:pPr>
            <a:r>
              <a:rPr lang="cs-CZ" dirty="0"/>
              <a:t>                 - jednoduché použití + pěkná grafika</a:t>
            </a:r>
          </a:p>
          <a:p>
            <a:r>
              <a:rPr lang="cs-CZ" b="1" dirty="0"/>
              <a:t>Nevýhoda</a:t>
            </a:r>
            <a:r>
              <a:rPr lang="cs-CZ" dirty="0"/>
              <a:t> - nutnost telefon značky </a:t>
            </a:r>
            <a:r>
              <a:rPr lang="cs-CZ" dirty="0" err="1"/>
              <a:t>samsung</a:t>
            </a:r>
            <a:r>
              <a:rPr lang="cs-CZ" dirty="0"/>
              <a:t> + hodiny </a:t>
            </a:r>
            <a:r>
              <a:rPr lang="cs-CZ" dirty="0" err="1"/>
              <a:t>gear</a:t>
            </a:r>
            <a:endParaRPr lang="cs-CZ" dirty="0"/>
          </a:p>
          <a:p>
            <a:pPr marL="0" indent="0">
              <a:buNone/>
            </a:pPr>
            <a:r>
              <a:rPr lang="cs-CZ" dirty="0"/>
              <a:t>                      - malá databáze potravin</a:t>
            </a:r>
          </a:p>
          <a:p>
            <a:r>
              <a:rPr lang="cs-CZ" b="1" dirty="0"/>
              <a:t>Motivace pro uživatele </a:t>
            </a:r>
            <a:r>
              <a:rPr lang="cs-CZ" dirty="0"/>
              <a:t>- nastavení odměň</a:t>
            </a:r>
          </a:p>
          <a:p>
            <a:pPr marL="0" indent="0">
              <a:buNone/>
            </a:pPr>
            <a:r>
              <a:rPr lang="cs-CZ" dirty="0"/>
              <a:t>                                            - povzbuzení k pohybu při inaktivitě</a:t>
            </a:r>
          </a:p>
          <a:p>
            <a:r>
              <a:rPr lang="cs-CZ" b="1" dirty="0"/>
              <a:t>Socializace </a:t>
            </a:r>
            <a:r>
              <a:rPr lang="cs-CZ" dirty="0"/>
              <a:t>- spojení s přáteli a možnost nastavení reálných soutěží</a:t>
            </a:r>
          </a:p>
          <a:p>
            <a:r>
              <a:rPr lang="cs-CZ" b="1" dirty="0"/>
              <a:t>Můj důvod k výběru </a:t>
            </a:r>
            <a:r>
              <a:rPr lang="cs-CZ" dirty="0"/>
              <a:t>- měla jsem ho již v telefonu a používám ji</a:t>
            </a:r>
          </a:p>
          <a:p>
            <a:endParaRPr lang="cs-CZ" dirty="0"/>
          </a:p>
          <a:p>
            <a:pPr marL="0" indent="0">
              <a:buNone/>
            </a:pPr>
            <a:r>
              <a:rPr lang="cs-CZ" dirty="0"/>
              <a:t>                                       </a:t>
            </a:r>
          </a:p>
        </p:txBody>
      </p:sp>
      <p:pic>
        <p:nvPicPr>
          <p:cNvPr id="5" name="Obrázek 4">
            <a:extLst>
              <a:ext uri="{FF2B5EF4-FFF2-40B4-BE49-F238E27FC236}">
                <a16:creationId xmlns="" xmlns:a16="http://schemas.microsoft.com/office/drawing/2014/main" id="{832EB229-DE42-42EA-9305-189CEF071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1174"/>
            <a:ext cx="4379815" cy="2596826"/>
          </a:xfrm>
          <a:prstGeom prst="rect">
            <a:avLst/>
          </a:prstGeom>
        </p:spPr>
      </p:pic>
      <p:pic>
        <p:nvPicPr>
          <p:cNvPr id="9" name="Obrázek 8" descr="Obsah obrázku snímek obrazovky&#10;&#10;Popis byl vytvořen automaticky">
            <a:extLst>
              <a:ext uri="{FF2B5EF4-FFF2-40B4-BE49-F238E27FC236}">
                <a16:creationId xmlns="" xmlns:a16="http://schemas.microsoft.com/office/drawing/2014/main" id="{DDE4649B-F0E1-4C16-A9C3-E7FF75017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092" y="4261174"/>
            <a:ext cx="4379815" cy="2523154"/>
          </a:xfrm>
          <a:prstGeom prst="rect">
            <a:avLst/>
          </a:prstGeom>
        </p:spPr>
      </p:pic>
      <p:pic>
        <p:nvPicPr>
          <p:cNvPr id="11" name="Obrázek 10" descr="Obsah obrázku snímek obrazovky&#10;&#10;Popis byl vytvořen automaticky">
            <a:extLst>
              <a:ext uri="{FF2B5EF4-FFF2-40B4-BE49-F238E27FC236}">
                <a16:creationId xmlns="" xmlns:a16="http://schemas.microsoft.com/office/drawing/2014/main" id="{E3CA440B-C0CD-42F1-BA9A-3248720B70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4470" y="4261174"/>
            <a:ext cx="1419274" cy="2523154"/>
          </a:xfrm>
          <a:prstGeom prst="rect">
            <a:avLst/>
          </a:prstGeom>
        </p:spPr>
      </p:pic>
      <p:pic>
        <p:nvPicPr>
          <p:cNvPr id="13" name="Obrázek 12" descr="Obsah obrázku snímek obrazovky, hodiny&#10;&#10;Popis byl vytvořen automaticky">
            <a:extLst>
              <a:ext uri="{FF2B5EF4-FFF2-40B4-BE49-F238E27FC236}">
                <a16:creationId xmlns="" xmlns:a16="http://schemas.microsoft.com/office/drawing/2014/main" id="{4AB9E743-7BE9-4508-B8F9-E64D266F7F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2307" y="4261172"/>
            <a:ext cx="1419275" cy="2523155"/>
          </a:xfrm>
          <a:prstGeom prst="rect">
            <a:avLst/>
          </a:prstGeom>
        </p:spPr>
      </p:pic>
    </p:spTree>
    <p:extLst>
      <p:ext uri="{BB962C8B-B14F-4D97-AF65-F5344CB8AC3E}">
        <p14:creationId xmlns:p14="http://schemas.microsoft.com/office/powerpoint/2010/main" val="4209021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19" name="38DC91D4-15F2-41B1-A739-7C517E3544E6.png" descr="38DC91D4-15F2-41B1-A739-7C517E3544E6.png"/>
          <p:cNvPicPr>
            <a:picLocks noGrp="1" noChangeAspect="1"/>
          </p:cNvPicPr>
          <p:nvPr>
            <p:ph type="pic" idx="13"/>
          </p:nvPr>
        </p:nvPicPr>
        <p:blipFill>
          <a:blip r:embed="rId4">
            <a:extLst/>
          </a:blip>
          <a:stretch>
            <a:fillRect/>
          </a:stretch>
        </p:blipFill>
        <p:spPr>
          <a:xfrm>
            <a:off x="1523629" y="226425"/>
            <a:ext cx="9144743" cy="4404901"/>
          </a:xfrm>
          <a:prstGeom prst="rect">
            <a:avLst/>
          </a:prstGeom>
        </p:spPr>
      </p:pic>
      <p:sp>
        <p:nvSpPr>
          <p:cNvPr id="120" name="Zdraví"/>
          <p:cNvSpPr txBox="1">
            <a:spLocks noGrp="1"/>
          </p:cNvSpPr>
          <p:nvPr>
            <p:ph type="title"/>
          </p:nvPr>
        </p:nvSpPr>
        <p:spPr>
          <a:prstGeom prst="rect">
            <a:avLst/>
          </a:prstGeom>
        </p:spPr>
        <p:txBody>
          <a:bodyPr/>
          <a:lstStyle/>
          <a:p>
            <a:r>
              <a:t>Zdraví</a:t>
            </a:r>
          </a:p>
        </p:txBody>
      </p:sp>
      <p:sp>
        <p:nvSpPr>
          <p:cNvPr id="121" name="Michael Sláma"/>
          <p:cNvSpPr txBox="1">
            <a:spLocks noGrp="1"/>
          </p:cNvSpPr>
          <p:nvPr>
            <p:ph type="body" sz="quarter" idx="1"/>
          </p:nvPr>
        </p:nvSpPr>
        <p:spPr>
          <a:prstGeom prst="rect">
            <a:avLst/>
          </a:prstGeom>
        </p:spPr>
        <p:txBody>
          <a:bodyPr/>
          <a:lstStyle/>
          <a:p>
            <a:r>
              <a:t>Michael Sláma</a:t>
            </a:r>
          </a:p>
        </p:txBody>
      </p:sp>
      <p:sp>
        <p:nvSpPr>
          <p:cNvPr id="9" name="Zaoblený obdélník 8"/>
          <p:cNvSpPr/>
          <p:nvPr/>
        </p:nvSpPr>
        <p:spPr>
          <a:xfrm>
            <a:off x="10580215" y="334635"/>
            <a:ext cx="1253613" cy="98814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11</a:t>
            </a:r>
            <a:endParaRPr lang="cs-CZ" sz="4000" dirty="0">
              <a:solidFill>
                <a:schemeClr val="tx1"/>
              </a:solidFill>
            </a:endParaRPr>
          </a:p>
        </p:txBody>
      </p:sp>
    </p:spTree>
    <p:extLst>
      <p:ext uri="{BB962C8B-B14F-4D97-AF65-F5344CB8AC3E}">
        <p14:creationId xmlns:p14="http://schemas.microsoft.com/office/powerpoint/2010/main" val="407677138"/>
      </p:ext>
    </p:extLst>
  </p:cSld>
  <p:clrMapOvr>
    <a:overrideClrMapping bg1="lt1" tx1="dk1" bg2="lt2" tx2="dk2" accent1="accent1" accent2="accent2" accent3="accent3" accent4="accent4" accent5="accent5" accent6="accent6" hlink="hlink" folHlink="folHlink"/>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4" name="Zdraví - Health Care Aplikace v Apple zařízeních"/>
          <p:cNvSpPr txBox="1">
            <a:spLocks noGrp="1"/>
          </p:cNvSpPr>
          <p:nvPr>
            <p:ph type="title"/>
          </p:nvPr>
        </p:nvSpPr>
        <p:spPr>
          <a:xfrm>
            <a:off x="336550" y="80874"/>
            <a:ext cx="5524500" cy="3367176"/>
          </a:xfrm>
          <a:prstGeom prst="rect">
            <a:avLst/>
          </a:prstGeom>
        </p:spPr>
        <p:txBody>
          <a:bodyPr anchor="ctr"/>
          <a:lstStyle/>
          <a:p>
            <a:r>
              <a:rPr dirty="0" err="1"/>
              <a:t>Zdraví</a:t>
            </a:r>
            <a:r>
              <a:rPr dirty="0"/>
              <a:t> - </a:t>
            </a:r>
            <a:r>
              <a:rPr sz="3050" dirty="0"/>
              <a:t>Health Care </a:t>
            </a:r>
            <a:r>
              <a:rPr sz="3050" dirty="0" err="1"/>
              <a:t>Aplikace</a:t>
            </a:r>
            <a:r>
              <a:rPr sz="3050" dirty="0"/>
              <a:t> v Apple </a:t>
            </a:r>
            <a:r>
              <a:rPr sz="3050" dirty="0" err="1"/>
              <a:t>zařízeních</a:t>
            </a:r>
            <a:endParaRPr sz="3050" dirty="0"/>
          </a:p>
        </p:txBody>
      </p:sp>
      <p:sp>
        <p:nvSpPr>
          <p:cNvPr id="125" name="Široké spektrum funkcí…"/>
          <p:cNvSpPr txBox="1">
            <a:spLocks noGrp="1"/>
          </p:cNvSpPr>
          <p:nvPr>
            <p:ph type="body" sz="quarter" idx="1"/>
          </p:nvPr>
        </p:nvSpPr>
        <p:spPr>
          <a:xfrm>
            <a:off x="336550" y="3136025"/>
            <a:ext cx="7472783" cy="3029825"/>
          </a:xfrm>
          <a:prstGeom prst="rect">
            <a:avLst/>
          </a:prstGeom>
        </p:spPr>
        <p:txBody>
          <a:bodyPr>
            <a:normAutofit fontScale="55000" lnSpcReduction="20000"/>
          </a:bodyPr>
          <a:lstStyle/>
          <a:p>
            <a:pPr marL="438150" lvl="1" indent="-219075" algn="l" defTabSz="309563">
              <a:spcBef>
                <a:spcPts val="1950"/>
              </a:spcBef>
              <a:buSzPct val="82000"/>
              <a:buFontTx/>
              <a:buChar char="•"/>
              <a:defRPr sz="5400"/>
            </a:pPr>
            <a:r>
              <a:rPr sz="5500" dirty="0" err="1"/>
              <a:t>Široké</a:t>
            </a:r>
            <a:r>
              <a:rPr sz="5500" dirty="0"/>
              <a:t> </a:t>
            </a:r>
            <a:r>
              <a:rPr sz="5500" dirty="0" err="1"/>
              <a:t>spektrum</a:t>
            </a:r>
            <a:r>
              <a:rPr sz="5500" dirty="0"/>
              <a:t> </a:t>
            </a:r>
            <a:r>
              <a:rPr sz="5500" dirty="0" err="1"/>
              <a:t>funkcí</a:t>
            </a:r>
            <a:endParaRPr sz="5500" dirty="0"/>
          </a:p>
          <a:p>
            <a:pPr marL="438150" lvl="1" indent="-219075" algn="l" defTabSz="309563">
              <a:spcBef>
                <a:spcPts val="1950"/>
              </a:spcBef>
              <a:buSzPct val="82000"/>
              <a:buFontTx/>
              <a:buChar char="•"/>
              <a:defRPr sz="5400"/>
            </a:pPr>
            <a:r>
              <a:rPr sz="5500" dirty="0" err="1"/>
              <a:t>Aktivita</a:t>
            </a:r>
            <a:endParaRPr sz="5500" dirty="0"/>
          </a:p>
          <a:p>
            <a:pPr marL="438150" lvl="1" indent="-219075" algn="l" defTabSz="309563">
              <a:spcBef>
                <a:spcPts val="1950"/>
              </a:spcBef>
              <a:buSzPct val="82000"/>
              <a:buChar char="•"/>
              <a:defRPr sz="5400"/>
            </a:pPr>
            <a:r>
              <a:rPr dirty="0" err="1"/>
              <a:t>Spánek</a:t>
            </a:r>
            <a:r>
              <a:rPr dirty="0"/>
              <a:t>, Mindfulness</a:t>
            </a:r>
          </a:p>
          <a:p>
            <a:pPr marL="438150" lvl="1" indent="-219075" algn="l" defTabSz="309563">
              <a:spcBef>
                <a:spcPts val="1950"/>
              </a:spcBef>
              <a:buSzPct val="82000"/>
              <a:buChar char="•"/>
              <a:defRPr sz="5400"/>
            </a:pPr>
            <a:r>
              <a:rPr dirty="0" err="1"/>
              <a:t>Srdce</a:t>
            </a:r>
            <a:r>
              <a:rPr dirty="0"/>
              <a:t>, </a:t>
            </a:r>
            <a:r>
              <a:rPr dirty="0" err="1"/>
              <a:t>Dýchání</a:t>
            </a:r>
            <a:endParaRPr dirty="0"/>
          </a:p>
          <a:p>
            <a:pPr marL="438150" lvl="1" indent="-219075" algn="l" defTabSz="309563">
              <a:spcBef>
                <a:spcPts val="1950"/>
              </a:spcBef>
              <a:buSzPct val="82000"/>
              <a:buChar char="•"/>
              <a:defRPr sz="5400"/>
            </a:pPr>
            <a:r>
              <a:rPr dirty="0" err="1"/>
              <a:t>Tělesné</a:t>
            </a:r>
            <a:r>
              <a:rPr dirty="0"/>
              <a:t> </a:t>
            </a:r>
            <a:r>
              <a:rPr dirty="0" err="1"/>
              <a:t>míry</a:t>
            </a:r>
            <a:r>
              <a:rPr dirty="0"/>
              <a:t>, </a:t>
            </a:r>
            <a:r>
              <a:rPr dirty="0" err="1"/>
              <a:t>výživa</a:t>
            </a:r>
            <a:r>
              <a:rPr dirty="0"/>
              <a:t> a </a:t>
            </a:r>
            <a:r>
              <a:rPr dirty="0" err="1"/>
              <a:t>a</a:t>
            </a:r>
            <a:r>
              <a:rPr dirty="0"/>
              <a:t> </a:t>
            </a:r>
            <a:r>
              <a:rPr dirty="0" err="1"/>
              <a:t>další</a:t>
            </a:r>
            <a:endParaRPr dirty="0"/>
          </a:p>
        </p:txBody>
      </p:sp>
      <p:pic>
        <p:nvPicPr>
          <p:cNvPr id="6" name="Obrázek" descr="Obrázek"/>
          <p:cNvPicPr>
            <a:picLocks noGrp="1" noChangeAspect="1"/>
          </p:cNvPicPr>
          <p:nvPr>
            <p:ph type="pic" idx="13"/>
          </p:nvPr>
        </p:nvPicPr>
        <p:blipFill>
          <a:blip r:embed="rId4">
            <a:extLst/>
          </a:blip>
          <a:srcRect/>
          <a:stretch>
            <a:fillRect/>
          </a:stretch>
        </p:blipFill>
        <p:spPr>
          <a:xfrm>
            <a:off x="6949053" y="603748"/>
            <a:ext cx="2826960" cy="5688604"/>
          </a:xfrm>
          <a:prstGeom prst="rect">
            <a:avLst/>
          </a:prstGeom>
        </p:spPr>
      </p:pic>
    </p:spTree>
    <p:extLst>
      <p:ext uri="{BB962C8B-B14F-4D97-AF65-F5344CB8AC3E}">
        <p14:creationId xmlns:p14="http://schemas.microsoft.com/office/powerpoint/2010/main" val="3248334802"/>
      </p:ext>
    </p:extLst>
  </p:cSld>
  <p:clrMapOvr>
    <a:overrideClrMapping bg1="lt1" tx1="dk1" bg2="lt2" tx2="dk2" accent1="accent1" accent2="accent2" accent3="accent3" accent4="accent4" accent5="accent5" accent6="accent6" hlink="hlink" folHlink="folHlink"/>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7" name="Pros…"/>
          <p:cNvSpPr txBox="1">
            <a:spLocks noGrp="1"/>
          </p:cNvSpPr>
          <p:nvPr>
            <p:ph type="title"/>
          </p:nvPr>
        </p:nvSpPr>
        <p:spPr>
          <a:prstGeom prst="rect">
            <a:avLst/>
          </a:prstGeom>
        </p:spPr>
        <p:txBody>
          <a:bodyPr numCol="2" spcCol="1152525"/>
          <a:lstStyle/>
          <a:p>
            <a:pPr lvl="8"/>
            <a:endParaRPr dirty="0"/>
          </a:p>
          <a:p>
            <a:r>
              <a:rPr dirty="0"/>
              <a:t>Pros</a:t>
            </a:r>
          </a:p>
          <a:p>
            <a:endParaRPr dirty="0"/>
          </a:p>
          <a:p>
            <a:r>
              <a:rPr dirty="0"/>
              <a:t>Cons</a:t>
            </a:r>
          </a:p>
        </p:txBody>
      </p:sp>
      <p:sp>
        <p:nvSpPr>
          <p:cNvPr id="128" name="Přehlednost, Dostupnost…"/>
          <p:cNvSpPr txBox="1">
            <a:spLocks noGrp="1"/>
          </p:cNvSpPr>
          <p:nvPr>
            <p:ph type="body" idx="1"/>
          </p:nvPr>
        </p:nvSpPr>
        <p:spPr>
          <a:xfrm>
            <a:off x="336550" y="1901109"/>
            <a:ext cx="11525250" cy="4448892"/>
          </a:xfrm>
          <a:prstGeom prst="rect">
            <a:avLst/>
          </a:prstGeom>
        </p:spPr>
        <p:txBody>
          <a:bodyPr numCol="2" spcCol="1152525">
            <a:normAutofit fontScale="40000" lnSpcReduction="20000"/>
          </a:bodyPr>
          <a:lstStyle/>
          <a:p>
            <a:pPr marL="353678" indent="-353678" defTabSz="396363">
              <a:spcBef>
                <a:spcPts val="3100"/>
              </a:spcBef>
              <a:defRPr sz="4753"/>
            </a:pPr>
            <a:r>
              <a:rPr dirty="0" err="1"/>
              <a:t>Přehlednost</a:t>
            </a:r>
            <a:r>
              <a:rPr dirty="0"/>
              <a:t>, </a:t>
            </a:r>
            <a:r>
              <a:rPr dirty="0" err="1"/>
              <a:t>Dostupnost</a:t>
            </a:r>
            <a:endParaRPr dirty="0"/>
          </a:p>
          <a:p>
            <a:pPr marL="353678" indent="-353678" defTabSz="396363">
              <a:spcBef>
                <a:spcPts val="3100"/>
              </a:spcBef>
              <a:defRPr sz="4753"/>
            </a:pPr>
            <a:r>
              <a:rPr dirty="0" err="1"/>
              <a:t>Základní</a:t>
            </a:r>
            <a:r>
              <a:rPr dirty="0"/>
              <a:t> </a:t>
            </a:r>
            <a:r>
              <a:rPr dirty="0" err="1"/>
              <a:t>statistika</a:t>
            </a:r>
            <a:r>
              <a:rPr dirty="0"/>
              <a:t> </a:t>
            </a:r>
            <a:r>
              <a:rPr dirty="0" err="1"/>
              <a:t>nad</a:t>
            </a:r>
            <a:r>
              <a:rPr dirty="0"/>
              <a:t> </a:t>
            </a:r>
            <a:r>
              <a:rPr dirty="0" err="1"/>
              <a:t>získanými</a:t>
            </a:r>
            <a:r>
              <a:rPr dirty="0"/>
              <a:t> </a:t>
            </a:r>
            <a:r>
              <a:rPr dirty="0" err="1"/>
              <a:t>daty</a:t>
            </a:r>
            <a:endParaRPr dirty="0"/>
          </a:p>
          <a:p>
            <a:pPr marL="353678" indent="-353678" defTabSz="396363">
              <a:spcBef>
                <a:spcPts val="3100"/>
              </a:spcBef>
              <a:defRPr sz="4753"/>
            </a:pPr>
            <a:r>
              <a:rPr dirty="0"/>
              <a:t> </a:t>
            </a:r>
            <a:r>
              <a:rPr dirty="0" err="1"/>
              <a:t>Vhodná</a:t>
            </a:r>
            <a:r>
              <a:rPr dirty="0"/>
              <a:t> pro </a:t>
            </a:r>
            <a:r>
              <a:rPr dirty="0" err="1"/>
              <a:t>mapovaní</a:t>
            </a:r>
            <a:r>
              <a:rPr dirty="0"/>
              <a:t> </a:t>
            </a:r>
            <a:r>
              <a:rPr dirty="0" err="1"/>
              <a:t>dlouhodobější</a:t>
            </a:r>
            <a:r>
              <a:rPr dirty="0"/>
              <a:t> </a:t>
            </a:r>
            <a:r>
              <a:rPr dirty="0" err="1"/>
              <a:t>cílů</a:t>
            </a:r>
            <a:r>
              <a:rPr dirty="0"/>
              <a:t> </a:t>
            </a:r>
            <a:r>
              <a:rPr dirty="0" err="1"/>
              <a:t>komplexně</a:t>
            </a:r>
            <a:endParaRPr dirty="0"/>
          </a:p>
          <a:p>
            <a:pPr marL="353678" indent="-353678" defTabSz="396363">
              <a:spcBef>
                <a:spcPts val="3100"/>
              </a:spcBef>
              <a:defRPr sz="4753"/>
            </a:pPr>
            <a:r>
              <a:rPr dirty="0" err="1"/>
              <a:t>Funkce</a:t>
            </a:r>
            <a:r>
              <a:rPr dirty="0"/>
              <a:t> pro </a:t>
            </a:r>
            <a:r>
              <a:rPr dirty="0" err="1"/>
              <a:t>kardiaky</a:t>
            </a:r>
            <a:r>
              <a:rPr dirty="0"/>
              <a:t>, </a:t>
            </a:r>
            <a:r>
              <a:rPr dirty="0" err="1"/>
              <a:t>diabetiky</a:t>
            </a:r>
            <a:r>
              <a:rPr dirty="0"/>
              <a:t> </a:t>
            </a:r>
            <a:r>
              <a:rPr dirty="0" err="1"/>
              <a:t>apod</a:t>
            </a:r>
            <a:r>
              <a:rPr dirty="0"/>
              <a:t>.</a:t>
            </a:r>
          </a:p>
          <a:p>
            <a:pPr marL="353678" indent="-353678" defTabSz="396363">
              <a:spcBef>
                <a:spcPts val="3100"/>
              </a:spcBef>
              <a:defRPr sz="4753"/>
            </a:pPr>
            <a:r>
              <a:rPr dirty="0" err="1"/>
              <a:t>Aplikace</a:t>
            </a:r>
            <a:r>
              <a:rPr dirty="0"/>
              <a:t> </a:t>
            </a:r>
            <a:r>
              <a:rPr dirty="0" err="1"/>
              <a:t>není</a:t>
            </a:r>
            <a:r>
              <a:rPr dirty="0"/>
              <a:t> </a:t>
            </a:r>
            <a:r>
              <a:rPr dirty="0" err="1"/>
              <a:t>založena</a:t>
            </a:r>
            <a:r>
              <a:rPr dirty="0"/>
              <a:t> </a:t>
            </a:r>
            <a:r>
              <a:rPr dirty="0" err="1"/>
              <a:t>na</a:t>
            </a:r>
            <a:r>
              <a:rPr dirty="0"/>
              <a:t> </a:t>
            </a:r>
            <a:r>
              <a:rPr dirty="0" err="1"/>
              <a:t>gamifikaci</a:t>
            </a:r>
            <a:endParaRPr dirty="0"/>
          </a:p>
          <a:p>
            <a:pPr marL="353678" indent="-353678" defTabSz="396363">
              <a:spcBef>
                <a:spcPts val="3100"/>
              </a:spcBef>
              <a:defRPr sz="4753"/>
            </a:pPr>
            <a:r>
              <a:rPr dirty="0" err="1"/>
              <a:t>Nutnost</a:t>
            </a:r>
            <a:r>
              <a:rPr dirty="0"/>
              <a:t> </a:t>
            </a:r>
            <a:r>
              <a:rPr dirty="0" err="1"/>
              <a:t>SmartWatch</a:t>
            </a:r>
            <a:r>
              <a:rPr dirty="0"/>
              <a:t> pro </a:t>
            </a:r>
            <a:r>
              <a:rPr dirty="0" err="1"/>
              <a:t>mnoho</a:t>
            </a:r>
            <a:r>
              <a:rPr dirty="0"/>
              <a:t> </a:t>
            </a:r>
            <a:r>
              <a:rPr dirty="0" err="1"/>
              <a:t>funkcí</a:t>
            </a:r>
            <a:endParaRPr dirty="0"/>
          </a:p>
          <a:p>
            <a:pPr marL="353678" indent="-353678" defTabSz="396363">
              <a:spcBef>
                <a:spcPts val="3100"/>
              </a:spcBef>
              <a:defRPr sz="4753"/>
            </a:pPr>
            <a:r>
              <a:rPr dirty="0" err="1"/>
              <a:t>Nemusí</a:t>
            </a:r>
            <a:r>
              <a:rPr dirty="0"/>
              <a:t> </a:t>
            </a:r>
            <a:r>
              <a:rPr dirty="0" err="1"/>
              <a:t>působit</a:t>
            </a:r>
            <a:r>
              <a:rPr dirty="0"/>
              <a:t> </a:t>
            </a:r>
            <a:r>
              <a:rPr dirty="0" err="1"/>
              <a:t>atraktivně</a:t>
            </a:r>
            <a:endParaRPr dirty="0"/>
          </a:p>
          <a:p>
            <a:pPr marL="353678" indent="-353678" defTabSz="396363">
              <a:spcBef>
                <a:spcPts val="3100"/>
              </a:spcBef>
              <a:defRPr sz="4753"/>
            </a:pPr>
            <a:r>
              <a:rPr dirty="0" err="1"/>
              <a:t>Při</a:t>
            </a:r>
            <a:r>
              <a:rPr dirty="0"/>
              <a:t> </a:t>
            </a:r>
            <a:r>
              <a:rPr dirty="0" err="1"/>
              <a:t>nedostatečném</a:t>
            </a:r>
            <a:r>
              <a:rPr dirty="0"/>
              <a:t> </a:t>
            </a:r>
            <a:r>
              <a:rPr dirty="0" err="1"/>
              <a:t>zabezpečení</a:t>
            </a:r>
            <a:r>
              <a:rPr dirty="0"/>
              <a:t> je </a:t>
            </a:r>
            <a:r>
              <a:rPr dirty="0" err="1"/>
              <a:t>zdrojem</a:t>
            </a:r>
            <a:r>
              <a:rPr dirty="0"/>
              <a:t> </a:t>
            </a:r>
            <a:r>
              <a:rPr dirty="0" err="1"/>
              <a:t>osobních</a:t>
            </a:r>
            <a:r>
              <a:rPr dirty="0"/>
              <a:t> a </a:t>
            </a:r>
            <a:r>
              <a:rPr dirty="0" err="1"/>
              <a:t>dalších</a:t>
            </a:r>
            <a:r>
              <a:rPr dirty="0"/>
              <a:t> </a:t>
            </a:r>
            <a:r>
              <a:rPr dirty="0" err="1"/>
              <a:t>citlivých</a:t>
            </a:r>
            <a:r>
              <a:rPr dirty="0"/>
              <a:t> </a:t>
            </a:r>
            <a:r>
              <a:rPr dirty="0" err="1"/>
              <a:t>informací</a:t>
            </a:r>
            <a:endParaRPr dirty="0"/>
          </a:p>
          <a:p>
            <a:pPr marL="353678" indent="-353678" defTabSz="396363">
              <a:spcBef>
                <a:spcPts val="3100"/>
              </a:spcBef>
              <a:defRPr sz="4753"/>
            </a:pPr>
            <a:r>
              <a:rPr dirty="0"/>
              <a:t> </a:t>
            </a:r>
          </a:p>
          <a:p>
            <a:pPr marL="353678" indent="-353678" defTabSz="396363">
              <a:spcBef>
                <a:spcPts val="3100"/>
              </a:spcBef>
              <a:defRPr sz="4753"/>
            </a:pPr>
            <a:r>
              <a:rPr dirty="0"/>
              <a:t> </a:t>
            </a:r>
          </a:p>
        </p:txBody>
      </p:sp>
    </p:spTree>
    <p:extLst>
      <p:ext uri="{BB962C8B-B14F-4D97-AF65-F5344CB8AC3E}">
        <p14:creationId xmlns:p14="http://schemas.microsoft.com/office/powerpoint/2010/main" val="2218374363"/>
      </p:ext>
    </p:extLst>
  </p:cSld>
  <p:clrMapOvr>
    <a:overrideClrMapping bg1="lt1" tx1="dk1" bg2="lt2" tx2="dk2" accent1="accent1" accent2="accent2" accent3="accent3" accent4="accent4" accent5="accent5" accent6="accent6" hlink="hlink" folHlink="folHlink"/>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b="1" dirty="0" smtClean="0">
                <a:solidFill>
                  <a:srgbClr val="0070C0"/>
                </a:solidFill>
              </a:rPr>
              <a:t>Sleep cycle alarm clock </a:t>
            </a:r>
            <a:endParaRPr lang="sk-SK" b="1" dirty="0">
              <a:solidFill>
                <a:srgbClr val="0070C0"/>
              </a:solidFill>
            </a:endParaRPr>
          </a:p>
        </p:txBody>
      </p:sp>
      <p:sp>
        <p:nvSpPr>
          <p:cNvPr id="5" name="Content Placeholder 4"/>
          <p:cNvSpPr>
            <a:spLocks noGrp="1"/>
          </p:cNvSpPr>
          <p:nvPr>
            <p:ph idx="1"/>
          </p:nvPr>
        </p:nvSpPr>
        <p:spPr>
          <a:xfrm>
            <a:off x="219456" y="1460090"/>
            <a:ext cx="11826240" cy="4896465"/>
          </a:xfrm>
        </p:spPr>
        <p:txBody>
          <a:bodyPr>
            <a:normAutofit fontScale="92500" lnSpcReduction="20000"/>
          </a:bodyPr>
          <a:lstStyle/>
          <a:p>
            <a:r>
              <a:rPr lang="sk-SK" dirty="0" smtClean="0"/>
              <a:t>Aplikácia, ktorá sleduje vaše spánkové vzorce a zobudí vás počas ľahkého spánku </a:t>
            </a:r>
          </a:p>
          <a:p>
            <a:pPr lvl="1"/>
            <a:r>
              <a:rPr lang="sk-SK" dirty="0" smtClean="0"/>
              <a:t>prebudenie počas ľahkého spánku je, ako keby ste sa prebudili prirodzene bez budíka</a:t>
            </a:r>
          </a:p>
          <a:p>
            <a:pPr marL="457200" lvl="1" indent="0">
              <a:buNone/>
            </a:pPr>
            <a:endParaRPr lang="sk-SK" dirty="0" smtClean="0"/>
          </a:p>
          <a:p>
            <a:r>
              <a:rPr lang="sk-SK" sz="2600" u="sng" dirty="0" smtClean="0"/>
              <a:t>Ako to funguje:</a:t>
            </a:r>
          </a:p>
          <a:p>
            <a:pPr marL="685800" lvl="2">
              <a:spcBef>
                <a:spcPts val="1000"/>
              </a:spcBef>
            </a:pPr>
            <a:r>
              <a:rPr lang="sk-SK" sz="2400" dirty="0"/>
              <a:t>Počas spánku zvyčajne prechádzate piatimi stupňami a vaše pohyby sa líšia v každom štádiu </a:t>
            </a:r>
            <a:r>
              <a:rPr lang="sk-SK" sz="2400" dirty="0" smtClean="0"/>
              <a:t>spánku </a:t>
            </a:r>
            <a:r>
              <a:rPr lang="sk-SK" sz="2200" dirty="0" smtClean="0"/>
              <a:t>(fázy </a:t>
            </a:r>
            <a:r>
              <a:rPr lang="sk-SK" sz="2200" dirty="0"/>
              <a:t>1 - 2 sú ľahký spánok, 3 - 4 hlboký spánok a piatym stupňom je REM </a:t>
            </a:r>
            <a:r>
              <a:rPr lang="sk-SK" sz="2200" dirty="0" smtClean="0"/>
              <a:t>spánok)</a:t>
            </a:r>
            <a:endParaRPr lang="sk-SK" sz="2200" dirty="0"/>
          </a:p>
          <a:p>
            <a:pPr lvl="1"/>
            <a:endParaRPr lang="sk-SK" dirty="0" smtClean="0"/>
          </a:p>
          <a:p>
            <a:pPr lvl="1"/>
            <a:r>
              <a:rPr lang="sk-SK" dirty="0" smtClean="0"/>
              <a:t>Spánkový cyklus využíva zvukovú analýzu na identifikáciu stavov spánku a sledovanie vašich pohybov v posteli. </a:t>
            </a:r>
          </a:p>
          <a:p>
            <a:pPr lvl="1"/>
            <a:endParaRPr lang="sk-SK" dirty="0" smtClean="0"/>
          </a:p>
          <a:p>
            <a:pPr lvl="1"/>
            <a:r>
              <a:rPr lang="sk-SK" dirty="0" smtClean="0"/>
              <a:t>Režim spánku používa fázu budenia (predvolene 30 minút, ale dá sa nastaviť), ktorá končí v požadovanom čase budenia. Počas tejto fázy bude cyklus spánku sledovať signály z vášho tela, aby vás jemne zobudil, keď sa nachádzate v najľahšom možnom štádiu spánku (fáza 1-2)</a:t>
            </a:r>
          </a:p>
          <a:p>
            <a:endParaRPr lang="sk-SK" dirty="0" smtClean="0"/>
          </a:p>
          <a:p>
            <a:r>
              <a:rPr lang="sk-SK" dirty="0" smtClean="0">
                <a:hlinkClick r:id="rId2"/>
              </a:rPr>
              <a:t>https://www.sleepcycle.com/</a:t>
            </a:r>
            <a:endParaRPr lang="sk-SK" dirty="0" smtClean="0"/>
          </a:p>
          <a:p>
            <a:endParaRPr lang="sk-SK" dirty="0" smtClean="0"/>
          </a:p>
          <a:p>
            <a:endParaRPr lang="sk-SK" dirty="0" smtClean="0"/>
          </a:p>
          <a:p>
            <a:endParaRPr lang="sk-SK" dirty="0" smtClean="0"/>
          </a:p>
          <a:p>
            <a:endParaRPr lang="sk-SK" dirty="0"/>
          </a:p>
        </p:txBody>
      </p:sp>
      <p:pic>
        <p:nvPicPr>
          <p:cNvPr id="2" name="Picture 1"/>
          <p:cNvPicPr>
            <a:picLocks noChangeAspect="1"/>
          </p:cNvPicPr>
          <p:nvPr/>
        </p:nvPicPr>
        <p:blipFill>
          <a:blip r:embed="rId3"/>
          <a:stretch>
            <a:fillRect/>
          </a:stretch>
        </p:blipFill>
        <p:spPr>
          <a:xfrm>
            <a:off x="10448544" y="5334580"/>
            <a:ext cx="1475232" cy="1523419"/>
          </a:xfrm>
          <a:prstGeom prst="rect">
            <a:avLst/>
          </a:prstGeom>
        </p:spPr>
      </p:pic>
      <p:sp>
        <p:nvSpPr>
          <p:cNvPr id="6" name="Zaoblený obdélník 5"/>
          <p:cNvSpPr/>
          <p:nvPr/>
        </p:nvSpPr>
        <p:spPr>
          <a:xfrm>
            <a:off x="10580215" y="334635"/>
            <a:ext cx="1253613" cy="98814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12</a:t>
            </a:r>
            <a:endParaRPr lang="cs-CZ" sz="4000" dirty="0">
              <a:solidFill>
                <a:schemeClr val="tx1"/>
              </a:solidFill>
            </a:endParaRPr>
          </a:p>
        </p:txBody>
      </p:sp>
      <p:sp>
        <p:nvSpPr>
          <p:cNvPr id="7" name="Podnadpis 2">
            <a:extLst>
              <a:ext uri="{FF2B5EF4-FFF2-40B4-BE49-F238E27FC236}">
                <a16:creationId xmlns="" xmlns:a16="http://schemas.microsoft.com/office/drawing/2014/main" id="{9B0E8993-5899-A044-BAA4-8AEA458C19CD}"/>
              </a:ext>
            </a:extLst>
          </p:cNvPr>
          <p:cNvSpPr txBox="1">
            <a:spLocks/>
          </p:cNvSpPr>
          <p:nvPr/>
        </p:nvSpPr>
        <p:spPr>
          <a:xfrm>
            <a:off x="7724526" y="6241909"/>
            <a:ext cx="3056668" cy="6160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500" dirty="0" smtClean="0">
                <a:solidFill>
                  <a:srgbClr val="1B1B1B"/>
                </a:solidFill>
              </a:rPr>
              <a:t>Michaela Szabóová</a:t>
            </a:r>
            <a:endParaRPr lang="cs-CZ" sz="2500" dirty="0">
              <a:solidFill>
                <a:srgbClr val="1B1B1B"/>
              </a:solidFill>
            </a:endParaRPr>
          </a:p>
        </p:txBody>
      </p:sp>
    </p:spTree>
    <p:extLst>
      <p:ext uri="{BB962C8B-B14F-4D97-AF65-F5344CB8AC3E}">
        <p14:creationId xmlns:p14="http://schemas.microsoft.com/office/powerpoint/2010/main" val="2891798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sk-SK" b="1" dirty="0" err="1" smtClean="0">
                <a:solidFill>
                  <a:srgbClr val="0070C0"/>
                </a:solidFill>
              </a:rPr>
              <a:t>Sleep</a:t>
            </a:r>
            <a:r>
              <a:rPr lang="sk-SK" b="1" dirty="0" smtClean="0">
                <a:solidFill>
                  <a:srgbClr val="0070C0"/>
                </a:solidFill>
              </a:rPr>
              <a:t> </a:t>
            </a:r>
            <a:r>
              <a:rPr lang="sk-SK" b="1" dirty="0" err="1" smtClean="0">
                <a:solidFill>
                  <a:srgbClr val="0070C0"/>
                </a:solidFill>
              </a:rPr>
              <a:t>cycle</a:t>
            </a:r>
            <a:r>
              <a:rPr lang="sk-SK" b="1" dirty="0" smtClean="0">
                <a:solidFill>
                  <a:srgbClr val="0070C0"/>
                </a:solidFill>
              </a:rPr>
              <a:t> alarm </a:t>
            </a:r>
            <a:r>
              <a:rPr lang="sk-SK" b="1" dirty="0" err="1" smtClean="0">
                <a:solidFill>
                  <a:srgbClr val="0070C0"/>
                </a:solidFill>
              </a:rPr>
              <a:t>clock</a:t>
            </a:r>
            <a:r>
              <a:rPr lang="sk-SK" b="1" dirty="0" smtClean="0">
                <a:solidFill>
                  <a:srgbClr val="0070C0"/>
                </a:solidFill>
              </a:rPr>
              <a:t> – využitie </a:t>
            </a:r>
            <a:endParaRPr lang="sk-SK" b="1" dirty="0">
              <a:solidFill>
                <a:srgbClr val="0070C0"/>
              </a:solidFill>
            </a:endParaRPr>
          </a:p>
        </p:txBody>
      </p:sp>
      <p:sp>
        <p:nvSpPr>
          <p:cNvPr id="3" name="Content Placeholder 2"/>
          <p:cNvSpPr>
            <a:spLocks noGrp="1"/>
          </p:cNvSpPr>
          <p:nvPr>
            <p:ph idx="1"/>
          </p:nvPr>
        </p:nvSpPr>
        <p:spPr>
          <a:xfrm>
            <a:off x="166878" y="1353312"/>
            <a:ext cx="8599170" cy="5291328"/>
          </a:xfrm>
        </p:spPr>
        <p:txBody>
          <a:bodyPr>
            <a:normAutofit fontScale="85000" lnSpcReduction="20000"/>
          </a:bodyPr>
          <a:lstStyle/>
          <a:p>
            <a:r>
              <a:rPr lang="en-US" dirty="0"/>
              <a:t>V</a:t>
            </a:r>
            <a:r>
              <a:rPr lang="sk-SK" dirty="0" smtClean="0"/>
              <a:t>hodná pre</a:t>
            </a:r>
            <a:r>
              <a:rPr lang="en-US" dirty="0" smtClean="0"/>
              <a:t>:</a:t>
            </a:r>
          </a:p>
          <a:p>
            <a:pPr lvl="1"/>
            <a:r>
              <a:rPr lang="sk-SK" dirty="0" smtClean="0"/>
              <a:t>klientov, ktorý riešia nespavosť, či </a:t>
            </a:r>
            <a:r>
              <a:rPr lang="sk-SK" dirty="0" err="1" smtClean="0"/>
              <a:t>spánk</a:t>
            </a:r>
            <a:r>
              <a:rPr lang="sk-SK" dirty="0" smtClean="0"/>
              <a:t>. </a:t>
            </a:r>
            <a:r>
              <a:rPr lang="en-US" dirty="0"/>
              <a:t>d</a:t>
            </a:r>
            <a:r>
              <a:rPr lang="sk-SK" dirty="0" err="1" smtClean="0"/>
              <a:t>epriváciu</a:t>
            </a:r>
            <a:endParaRPr lang="en-US" dirty="0" smtClean="0"/>
          </a:p>
          <a:p>
            <a:pPr lvl="1"/>
            <a:r>
              <a:rPr lang="sk-SK" dirty="0" err="1"/>
              <a:t>r</a:t>
            </a:r>
            <a:r>
              <a:rPr lang="en-US" dirty="0" err="1" smtClean="0"/>
              <a:t>ie</a:t>
            </a:r>
            <a:r>
              <a:rPr lang="sk-SK" dirty="0" err="1" smtClean="0"/>
              <a:t>šenie</a:t>
            </a:r>
            <a:r>
              <a:rPr lang="sk-SK" dirty="0" smtClean="0"/>
              <a:t> </a:t>
            </a:r>
            <a:r>
              <a:rPr lang="sk-SK" dirty="0" err="1" smtClean="0"/>
              <a:t>spánk</a:t>
            </a:r>
            <a:r>
              <a:rPr lang="sk-SK" dirty="0" smtClean="0"/>
              <a:t>. Hygien a </a:t>
            </a:r>
            <a:r>
              <a:rPr lang="sk-SK" dirty="0" err="1" smtClean="0"/>
              <a:t>spánk</a:t>
            </a:r>
            <a:r>
              <a:rPr lang="sk-SK" dirty="0" smtClean="0"/>
              <a:t>. </a:t>
            </a:r>
            <a:r>
              <a:rPr lang="sk-SK" dirty="0" err="1"/>
              <a:t>a</a:t>
            </a:r>
            <a:r>
              <a:rPr lang="sk-SK" dirty="0" err="1" smtClean="0"/>
              <a:t>pnoe</a:t>
            </a:r>
            <a:r>
              <a:rPr lang="sk-SK" dirty="0" smtClean="0"/>
              <a:t>, </a:t>
            </a:r>
          </a:p>
          <a:p>
            <a:pPr lvl="1"/>
            <a:r>
              <a:rPr lang="sk-SK" dirty="0"/>
              <a:t>k</a:t>
            </a:r>
            <a:r>
              <a:rPr lang="sk-SK" dirty="0" smtClean="0"/>
              <a:t>lientov snažiacich sa o zmenu posunutia režimu, alebo zistiť ako vplýva príjem alkoholu, či kofeínu na ich spánkový cyklus</a:t>
            </a:r>
          </a:p>
          <a:p>
            <a:pPr lvl="1"/>
            <a:r>
              <a:rPr lang="sk-SK" dirty="0"/>
              <a:t>k</a:t>
            </a:r>
            <a:r>
              <a:rPr lang="sk-SK" dirty="0" smtClean="0"/>
              <a:t>lientov, ktorý chcú zvýšiť svoju produktivitu atď.</a:t>
            </a:r>
          </a:p>
          <a:p>
            <a:endParaRPr lang="sk-SK" dirty="0" smtClean="0"/>
          </a:p>
          <a:p>
            <a:r>
              <a:rPr lang="sk-SK" dirty="0" smtClean="0"/>
              <a:t>Výhody:</a:t>
            </a:r>
          </a:p>
          <a:p>
            <a:pPr lvl="1"/>
            <a:r>
              <a:rPr lang="sk-SK" dirty="0" smtClean="0"/>
              <a:t> je odpočinutý pocit pri vstávaní a dostatok energie na činnosti</a:t>
            </a:r>
          </a:p>
          <a:p>
            <a:pPr marL="457200" lvl="1" indent="0">
              <a:buNone/>
            </a:pPr>
            <a:endParaRPr lang="sk-SK" dirty="0" smtClean="0"/>
          </a:p>
          <a:p>
            <a:r>
              <a:rPr lang="sk-SK" dirty="0" smtClean="0"/>
              <a:t>Nevýhody:</a:t>
            </a:r>
          </a:p>
          <a:p>
            <a:pPr lvl="1"/>
            <a:r>
              <a:rPr lang="sk-SK" dirty="0" smtClean="0"/>
              <a:t> je uloženie telefónu v posteli, aby mohol snímať váš spánok a pohyby</a:t>
            </a:r>
          </a:p>
          <a:p>
            <a:pPr lvl="1"/>
            <a:r>
              <a:rPr lang="sk-SK" dirty="0" smtClean="0"/>
              <a:t>aplikácia výrazne znižuje batériu (nutné mať telefón zapojený na nabíjačke)</a:t>
            </a:r>
          </a:p>
          <a:p>
            <a:endParaRPr lang="sk-SK" dirty="0"/>
          </a:p>
          <a:p>
            <a:r>
              <a:rPr lang="sk-SK" dirty="0" smtClean="0"/>
              <a:t>Súvis s </a:t>
            </a:r>
            <a:r>
              <a:rPr lang="sk-SK" dirty="0" err="1" smtClean="0"/>
              <a:t>tématami</a:t>
            </a:r>
            <a:r>
              <a:rPr lang="sk-SK" dirty="0" smtClean="0"/>
              <a:t>: </a:t>
            </a:r>
          </a:p>
          <a:p>
            <a:pPr lvl="1"/>
            <a:r>
              <a:rPr lang="sk-SK" dirty="0" smtClean="0"/>
              <a:t>zdravie a životný štýl, relaxácia, stres, </a:t>
            </a:r>
            <a:r>
              <a:rPr lang="sk-SK" dirty="0" err="1" smtClean="0"/>
              <a:t>psychosomatika</a:t>
            </a:r>
            <a:endParaRPr lang="sk-SK" dirty="0"/>
          </a:p>
        </p:txBody>
      </p:sp>
      <p:pic>
        <p:nvPicPr>
          <p:cNvPr id="8" name="Picture 7"/>
          <p:cNvPicPr>
            <a:picLocks noChangeAspect="1"/>
          </p:cNvPicPr>
          <p:nvPr/>
        </p:nvPicPr>
        <p:blipFill>
          <a:blip r:embed="rId2"/>
          <a:stretch>
            <a:fillRect/>
          </a:stretch>
        </p:blipFill>
        <p:spPr>
          <a:xfrm>
            <a:off x="8706260" y="1690689"/>
            <a:ext cx="3318861" cy="4344352"/>
          </a:xfrm>
          <a:prstGeom prst="rect">
            <a:avLst/>
          </a:prstGeom>
        </p:spPr>
      </p:pic>
    </p:spTree>
    <p:extLst>
      <p:ext uri="{BB962C8B-B14F-4D97-AF65-F5344CB8AC3E}">
        <p14:creationId xmlns:p14="http://schemas.microsoft.com/office/powerpoint/2010/main" val="3446719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1EE0A178-1A1D-4256-A170-F2EFDE77ED71}"/>
              </a:ext>
            </a:extLst>
          </p:cNvPr>
          <p:cNvSpPr>
            <a:spLocks noGrp="1"/>
          </p:cNvSpPr>
          <p:nvPr>
            <p:ph type="ctrTitle"/>
          </p:nvPr>
        </p:nvSpPr>
        <p:spPr/>
        <p:txBody>
          <a:bodyPr/>
          <a:lstStyle/>
          <a:p>
            <a:endParaRPr lang="cs-CZ"/>
          </a:p>
        </p:txBody>
      </p:sp>
      <p:sp>
        <p:nvSpPr>
          <p:cNvPr id="3" name="Podnadpis 2">
            <a:extLst>
              <a:ext uri="{FF2B5EF4-FFF2-40B4-BE49-F238E27FC236}">
                <a16:creationId xmlns="" xmlns:a16="http://schemas.microsoft.com/office/drawing/2014/main" id="{51EC6CD0-68EE-492B-9458-450B44CD7E0A}"/>
              </a:ext>
            </a:extLst>
          </p:cNvPr>
          <p:cNvSpPr>
            <a:spLocks noGrp="1"/>
          </p:cNvSpPr>
          <p:nvPr>
            <p:ph type="subTitle" idx="1"/>
          </p:nvPr>
        </p:nvSpPr>
        <p:spPr/>
        <p:txBody>
          <a:bodyPr/>
          <a:lstStyle/>
          <a:p>
            <a:endParaRPr lang="cs-CZ"/>
          </a:p>
        </p:txBody>
      </p:sp>
      <p:pic>
        <p:nvPicPr>
          <p:cNvPr id="4" name="Obrázek 3">
            <a:extLst>
              <a:ext uri="{FF2B5EF4-FFF2-40B4-BE49-F238E27FC236}">
                <a16:creationId xmlns="" xmlns:a16="http://schemas.microsoft.com/office/drawing/2014/main" id="{03E170C8-A8F4-4925-B01A-2A3DB457100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232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83FD6B2-CA85-834A-A221-765FE324DDC4}"/>
              </a:ext>
            </a:extLst>
          </p:cNvPr>
          <p:cNvSpPr>
            <a:spLocks noGrp="1"/>
          </p:cNvSpPr>
          <p:nvPr>
            <p:ph type="title"/>
          </p:nvPr>
        </p:nvSpPr>
        <p:spPr>
          <a:xfrm>
            <a:off x="838200" y="365126"/>
            <a:ext cx="7188200" cy="616182"/>
          </a:xfrm>
        </p:spPr>
        <p:txBody>
          <a:bodyPr>
            <a:normAutofit fontScale="90000"/>
          </a:bodyPr>
          <a:lstStyle/>
          <a:p>
            <a:r>
              <a:rPr lang="cs-CZ" b="1" dirty="0" err="1">
                <a:cs typeface="Times New Roman" panose="02020603050405020304" pitchFamily="18" charset="0"/>
              </a:rPr>
              <a:t>Activity</a:t>
            </a:r>
            <a:r>
              <a:rPr lang="cs-CZ" sz="1800" dirty="0">
                <a:cs typeface="Times New Roman" panose="02020603050405020304" pitchFamily="18" charset="0"/>
              </a:rPr>
              <a:t> </a:t>
            </a:r>
            <a:endParaRPr lang="cs-CZ" dirty="0">
              <a:cs typeface="Times New Roman" panose="02020603050405020304" pitchFamily="18" charset="0"/>
            </a:endParaRPr>
          </a:p>
        </p:txBody>
      </p:sp>
      <p:sp>
        <p:nvSpPr>
          <p:cNvPr id="3" name="Zástupný obsah 2">
            <a:extLst>
              <a:ext uri="{FF2B5EF4-FFF2-40B4-BE49-F238E27FC236}">
                <a16:creationId xmlns:a16="http://schemas.microsoft.com/office/drawing/2014/main" xmlns="" id="{0052E270-8048-5746-9551-8662D7E7D3AA}"/>
              </a:ext>
            </a:extLst>
          </p:cNvPr>
          <p:cNvSpPr>
            <a:spLocks noGrp="1"/>
          </p:cNvSpPr>
          <p:nvPr>
            <p:ph idx="1"/>
          </p:nvPr>
        </p:nvSpPr>
        <p:spPr>
          <a:xfrm>
            <a:off x="838200" y="1209442"/>
            <a:ext cx="10515600" cy="5369777"/>
          </a:xfrm>
        </p:spPr>
        <p:txBody>
          <a:bodyPr>
            <a:noAutofit/>
          </a:bodyPr>
          <a:lstStyle/>
          <a:p>
            <a:r>
              <a:rPr lang="cs-CZ" sz="1800" b="1" dirty="0">
                <a:solidFill>
                  <a:srgbClr val="FF0000"/>
                </a:solidFill>
                <a:latin typeface="+mj-lt"/>
                <a:cs typeface="Times New Roman" panose="02020603050405020304" pitchFamily="18" charset="0"/>
              </a:rPr>
              <a:t>Pohyb</a:t>
            </a:r>
            <a:r>
              <a:rPr lang="cs-CZ" sz="1800" dirty="0">
                <a:solidFill>
                  <a:srgbClr val="FF0000"/>
                </a:solidFill>
                <a:latin typeface="+mj-lt"/>
                <a:cs typeface="Times New Roman" panose="02020603050405020304" pitchFamily="18" charset="0"/>
              </a:rPr>
              <a:t> </a:t>
            </a:r>
            <a:r>
              <a:rPr lang="cs-CZ" sz="1800" dirty="0">
                <a:latin typeface="+mj-lt"/>
                <a:cs typeface="Times New Roman" panose="02020603050405020304" pitchFamily="18" charset="0"/>
              </a:rPr>
              <a:t>– nastavení vlastního cíle</a:t>
            </a:r>
          </a:p>
          <a:p>
            <a:pPr lvl="1"/>
            <a:r>
              <a:rPr lang="cs-CZ" sz="1400" dirty="0">
                <a:latin typeface="+mj-lt"/>
                <a:cs typeface="Times New Roman" panose="02020603050405020304" pitchFamily="18" charset="0"/>
              </a:rPr>
              <a:t>sledování spálených kalorií</a:t>
            </a:r>
          </a:p>
          <a:p>
            <a:pPr lvl="1"/>
            <a:r>
              <a:rPr lang="cs-CZ" sz="1400" dirty="0" err="1">
                <a:latin typeface="+mj-lt"/>
                <a:cs typeface="Times New Roman" panose="02020603050405020304" pitchFamily="18" charset="0"/>
              </a:rPr>
              <a:t>active</a:t>
            </a:r>
            <a:r>
              <a:rPr lang="cs-CZ" sz="1400" dirty="0">
                <a:latin typeface="+mj-lt"/>
                <a:cs typeface="Times New Roman" panose="02020603050405020304" pitchFamily="18" charset="0"/>
              </a:rPr>
              <a:t> </a:t>
            </a:r>
            <a:r>
              <a:rPr lang="cs-CZ" sz="1400" dirty="0" err="1">
                <a:latin typeface="+mj-lt"/>
                <a:cs typeface="Times New Roman" panose="02020603050405020304" pitchFamily="18" charset="0"/>
              </a:rPr>
              <a:t>calories</a:t>
            </a:r>
            <a:r>
              <a:rPr lang="cs-CZ" sz="1400" dirty="0">
                <a:latin typeface="+mj-lt"/>
                <a:cs typeface="Times New Roman" panose="02020603050405020304" pitchFamily="18" charset="0"/>
              </a:rPr>
              <a:t>, </a:t>
            </a:r>
            <a:r>
              <a:rPr lang="cs-CZ" sz="1400" dirty="0" err="1">
                <a:latin typeface="+mj-lt"/>
                <a:cs typeface="Times New Roman" panose="02020603050405020304" pitchFamily="18" charset="0"/>
              </a:rPr>
              <a:t>total</a:t>
            </a:r>
            <a:r>
              <a:rPr lang="cs-CZ" sz="1400" dirty="0">
                <a:latin typeface="+mj-lt"/>
                <a:cs typeface="Times New Roman" panose="02020603050405020304" pitchFamily="18" charset="0"/>
              </a:rPr>
              <a:t> </a:t>
            </a:r>
            <a:r>
              <a:rPr lang="cs-CZ" sz="1400" dirty="0" err="1">
                <a:latin typeface="+mj-lt"/>
                <a:cs typeface="Times New Roman" panose="02020603050405020304" pitchFamily="18" charset="0"/>
              </a:rPr>
              <a:t>calories</a:t>
            </a:r>
            <a:endParaRPr lang="cs-CZ" sz="1400" dirty="0">
              <a:latin typeface="+mj-lt"/>
              <a:cs typeface="Times New Roman" panose="02020603050405020304" pitchFamily="18" charset="0"/>
            </a:endParaRPr>
          </a:p>
          <a:p>
            <a:r>
              <a:rPr lang="cs-CZ" sz="1800" b="1" dirty="0">
                <a:solidFill>
                  <a:srgbClr val="92D050"/>
                </a:solidFill>
                <a:latin typeface="+mj-lt"/>
                <a:cs typeface="Times New Roman" panose="02020603050405020304" pitchFamily="18" charset="0"/>
              </a:rPr>
              <a:t>Cvičení</a:t>
            </a:r>
            <a:r>
              <a:rPr lang="cs-CZ" sz="1800" dirty="0">
                <a:solidFill>
                  <a:srgbClr val="92D050"/>
                </a:solidFill>
                <a:latin typeface="+mj-lt"/>
                <a:cs typeface="Times New Roman" panose="02020603050405020304" pitchFamily="18" charset="0"/>
              </a:rPr>
              <a:t> </a:t>
            </a:r>
            <a:r>
              <a:rPr lang="cs-CZ" sz="1800" dirty="0">
                <a:latin typeface="+mj-lt"/>
                <a:cs typeface="Times New Roman" panose="02020603050405020304" pitchFamily="18" charset="0"/>
              </a:rPr>
              <a:t>– minimálně 30 minut denně</a:t>
            </a:r>
          </a:p>
          <a:p>
            <a:pPr lvl="1"/>
            <a:r>
              <a:rPr lang="cs-CZ" sz="1400" dirty="0">
                <a:latin typeface="+mj-lt"/>
                <a:cs typeface="Times New Roman" panose="02020603050405020304" pitchFamily="18" charset="0"/>
              </a:rPr>
              <a:t>veškerá aktivita, při které se zvýší tepová frekvence</a:t>
            </a:r>
          </a:p>
          <a:p>
            <a:pPr lvl="1"/>
            <a:r>
              <a:rPr lang="cs-CZ" sz="1400" dirty="0">
                <a:latin typeface="+mj-lt"/>
                <a:cs typeface="Times New Roman" panose="02020603050405020304" pitchFamily="18" charset="0"/>
              </a:rPr>
              <a:t>nebo přímo vybrání typu tréninku</a:t>
            </a:r>
          </a:p>
          <a:p>
            <a:r>
              <a:rPr lang="cs-CZ" sz="1800" b="1" dirty="0">
                <a:solidFill>
                  <a:srgbClr val="00B0F0"/>
                </a:solidFill>
                <a:latin typeface="+mj-lt"/>
                <a:cs typeface="Times New Roman" panose="02020603050405020304" pitchFamily="18" charset="0"/>
              </a:rPr>
              <a:t>Stání </a:t>
            </a:r>
            <a:r>
              <a:rPr lang="cs-CZ" sz="1800" dirty="0">
                <a:latin typeface="+mj-lt"/>
                <a:cs typeface="Times New Roman" panose="02020603050405020304" pitchFamily="18" charset="0"/>
              </a:rPr>
              <a:t>– minimálně 12 hodin denně</a:t>
            </a:r>
          </a:p>
          <a:p>
            <a:pPr lvl="1"/>
            <a:r>
              <a:rPr lang="cs-CZ" sz="1400" dirty="0">
                <a:latin typeface="+mj-lt"/>
                <a:cs typeface="Times New Roman" panose="02020603050405020304" pitchFamily="18" charset="0"/>
              </a:rPr>
              <a:t>započítává každou hodinu, během které jsme alespoň minutu stáli a pohybovali se</a:t>
            </a:r>
          </a:p>
          <a:p>
            <a:pPr lvl="1"/>
            <a:r>
              <a:rPr lang="cs-CZ" sz="1400" dirty="0">
                <a:latin typeface="+mj-lt"/>
                <a:cs typeface="Times New Roman" panose="02020603050405020304" pitchFamily="18" charset="0"/>
              </a:rPr>
              <a:t>možné změnit na invalidní vozík a jízdu</a:t>
            </a:r>
          </a:p>
          <a:p>
            <a:pPr lvl="1"/>
            <a:r>
              <a:rPr lang="cs-CZ" sz="1400" dirty="0">
                <a:latin typeface="+mj-lt"/>
                <a:cs typeface="Times New Roman" panose="02020603050405020304" pitchFamily="18" charset="0"/>
              </a:rPr>
              <a:t>notifikace vždy 10 minut před celou hodinou – </a:t>
            </a:r>
            <a:r>
              <a:rPr lang="cs-CZ" sz="1400" dirty="0" err="1">
                <a:latin typeface="+mj-lt"/>
                <a:cs typeface="Times New Roman" panose="02020603050405020304" pitchFamily="18" charset="0"/>
              </a:rPr>
              <a:t>Time</a:t>
            </a:r>
            <a:r>
              <a:rPr lang="cs-CZ" sz="1400" dirty="0">
                <a:latin typeface="+mj-lt"/>
                <a:cs typeface="Times New Roman" panose="02020603050405020304" pitchFamily="18" charset="0"/>
              </a:rPr>
              <a:t> to </a:t>
            </a:r>
            <a:r>
              <a:rPr lang="cs-CZ" sz="1400" dirty="0" err="1">
                <a:latin typeface="+mj-lt"/>
                <a:cs typeface="Times New Roman" panose="02020603050405020304" pitchFamily="18" charset="0"/>
              </a:rPr>
              <a:t>stand</a:t>
            </a:r>
            <a:r>
              <a:rPr lang="cs-CZ" sz="1400" dirty="0">
                <a:latin typeface="+mj-lt"/>
                <a:cs typeface="Times New Roman" panose="02020603050405020304" pitchFamily="18" charset="0"/>
              </a:rPr>
              <a:t>!</a:t>
            </a:r>
          </a:p>
          <a:p>
            <a:pPr marL="0" indent="0">
              <a:buNone/>
            </a:pPr>
            <a:endParaRPr lang="cs-CZ" sz="1800" dirty="0">
              <a:latin typeface="+mj-lt"/>
              <a:cs typeface="Times New Roman" panose="02020603050405020304" pitchFamily="18" charset="0"/>
            </a:endParaRPr>
          </a:p>
          <a:p>
            <a:pPr marL="0" indent="0">
              <a:buNone/>
            </a:pPr>
            <a:endParaRPr lang="cs-CZ" sz="1800" dirty="0">
              <a:latin typeface="+mj-lt"/>
              <a:cs typeface="Times New Roman" panose="02020603050405020304" pitchFamily="18" charset="0"/>
            </a:endParaRPr>
          </a:p>
          <a:p>
            <a:pPr marL="0" indent="0">
              <a:buNone/>
            </a:pPr>
            <a:r>
              <a:rPr lang="cs-CZ" sz="1800" dirty="0">
                <a:latin typeface="+mj-lt"/>
                <a:cs typeface="Times New Roman" panose="02020603050405020304" pitchFamily="18" charset="0"/>
              </a:rPr>
              <a:t>SNAHA O DOSAŽENÍ CÍLE – uzavření všech kroužků </a:t>
            </a:r>
            <a:r>
              <a:rPr lang="cs-CZ" sz="1800" dirty="0">
                <a:latin typeface="+mj-lt"/>
                <a:cs typeface="Times New Roman" panose="02020603050405020304" pitchFamily="18" charset="0"/>
                <a:sym typeface="Wingdings" pitchFamily="2" charset="2"/>
              </a:rPr>
              <a:t></a:t>
            </a:r>
            <a:endParaRPr lang="cs-CZ" sz="1800" dirty="0">
              <a:latin typeface="+mj-lt"/>
              <a:cs typeface="Times New Roman" panose="02020603050405020304" pitchFamily="18" charset="0"/>
            </a:endParaRPr>
          </a:p>
          <a:p>
            <a:endParaRPr lang="cs-CZ" sz="1800" dirty="0">
              <a:latin typeface="+mj-lt"/>
              <a:cs typeface="Times New Roman" panose="02020603050405020304" pitchFamily="18" charset="0"/>
            </a:endParaRPr>
          </a:p>
          <a:p>
            <a:endParaRPr lang="cs-CZ" sz="1800" dirty="0">
              <a:latin typeface="+mj-lt"/>
              <a:cs typeface="Times New Roman" panose="02020603050405020304" pitchFamily="18" charset="0"/>
            </a:endParaRPr>
          </a:p>
          <a:p>
            <a:r>
              <a:rPr lang="cs-CZ" sz="1800" dirty="0">
                <a:latin typeface="+mj-lt"/>
                <a:cs typeface="Times New Roman" panose="02020603050405020304" pitchFamily="18" charset="0"/>
              </a:rPr>
              <a:t>počet kroků, vzdálenost, patra, tepová frekvence klidová, při zátěži</a:t>
            </a:r>
          </a:p>
          <a:p>
            <a:r>
              <a:rPr lang="cs-CZ" sz="1800" dirty="0">
                <a:latin typeface="+mj-lt"/>
                <a:cs typeface="Times New Roman" panose="02020603050405020304" pitchFamily="18" charset="0"/>
              </a:rPr>
              <a:t>notifikace během dne – „</a:t>
            </a:r>
            <a:r>
              <a:rPr lang="cs-CZ" sz="1800" dirty="0" err="1">
                <a:latin typeface="+mj-lt"/>
                <a:cs typeface="Times New Roman" panose="02020603050405020304" pitchFamily="18" charset="0"/>
              </a:rPr>
              <a:t>You</a:t>
            </a:r>
            <a:r>
              <a:rPr lang="cs-CZ" sz="1800" dirty="0">
                <a:latin typeface="+mj-lt"/>
                <a:cs typeface="Times New Roman" panose="02020603050405020304" pitchFamily="18" charset="0"/>
              </a:rPr>
              <a:t> </a:t>
            </a:r>
            <a:r>
              <a:rPr lang="cs-CZ" sz="1800" dirty="0" err="1">
                <a:latin typeface="+mj-lt"/>
                <a:cs typeface="Times New Roman" panose="02020603050405020304" pitchFamily="18" charset="0"/>
              </a:rPr>
              <a:t>can</a:t>
            </a:r>
            <a:r>
              <a:rPr lang="cs-CZ" sz="1800" dirty="0">
                <a:latin typeface="+mj-lt"/>
                <a:cs typeface="Times New Roman" panose="02020603050405020304" pitchFamily="18" charset="0"/>
              </a:rPr>
              <a:t> </a:t>
            </a:r>
            <a:r>
              <a:rPr lang="cs-CZ" sz="1800" dirty="0" err="1">
                <a:latin typeface="+mj-lt"/>
                <a:cs typeface="Times New Roman" panose="02020603050405020304" pitchFamily="18" charset="0"/>
              </a:rPr>
              <a:t>still</a:t>
            </a:r>
            <a:r>
              <a:rPr lang="cs-CZ" sz="1800" dirty="0">
                <a:latin typeface="+mj-lt"/>
                <a:cs typeface="Times New Roman" panose="02020603050405020304" pitchFamily="18" charset="0"/>
              </a:rPr>
              <a:t> do </a:t>
            </a:r>
            <a:r>
              <a:rPr lang="cs-CZ" sz="1800" dirty="0" err="1">
                <a:latin typeface="+mj-lt"/>
                <a:cs typeface="Times New Roman" panose="02020603050405020304" pitchFamily="18" charset="0"/>
              </a:rPr>
              <a:t>it</a:t>
            </a:r>
            <a:r>
              <a:rPr lang="cs-CZ" sz="1800" dirty="0">
                <a:latin typeface="+mj-lt"/>
                <a:cs typeface="Times New Roman" panose="02020603050405020304" pitchFamily="18" charset="0"/>
              </a:rPr>
              <a:t>“, „</a:t>
            </a:r>
            <a:r>
              <a:rPr lang="cs-CZ" sz="1800" dirty="0" err="1">
                <a:latin typeface="+mj-lt"/>
                <a:cs typeface="Times New Roman" panose="02020603050405020304" pitchFamily="18" charset="0"/>
              </a:rPr>
              <a:t>Off</a:t>
            </a:r>
            <a:r>
              <a:rPr lang="cs-CZ" sz="1800" dirty="0">
                <a:latin typeface="+mj-lt"/>
                <a:cs typeface="Times New Roman" panose="02020603050405020304" pitchFamily="18" charset="0"/>
              </a:rPr>
              <a:t> to a </a:t>
            </a:r>
            <a:r>
              <a:rPr lang="cs-CZ" sz="1800" dirty="0" err="1">
                <a:latin typeface="+mj-lt"/>
                <a:cs typeface="Times New Roman" panose="02020603050405020304" pitchFamily="18" charset="0"/>
              </a:rPr>
              <a:t>great</a:t>
            </a:r>
            <a:r>
              <a:rPr lang="cs-CZ" sz="1800" dirty="0">
                <a:latin typeface="+mj-lt"/>
                <a:cs typeface="Times New Roman" panose="02020603050405020304" pitchFamily="18" charset="0"/>
              </a:rPr>
              <a:t> start“,... (lze vypnout)</a:t>
            </a:r>
          </a:p>
        </p:txBody>
      </p:sp>
      <p:pic>
        <p:nvPicPr>
          <p:cNvPr id="5" name="Obrázek 4">
            <a:extLst>
              <a:ext uri="{FF2B5EF4-FFF2-40B4-BE49-F238E27FC236}">
                <a16:creationId xmlns:a16="http://schemas.microsoft.com/office/drawing/2014/main" xmlns="" id="{AA71885A-0116-B843-9255-05E48325BD29}"/>
              </a:ext>
            </a:extLst>
          </p:cNvPr>
          <p:cNvPicPr>
            <a:picLocks noChangeAspect="1"/>
          </p:cNvPicPr>
          <p:nvPr/>
        </p:nvPicPr>
        <p:blipFill>
          <a:blip r:embed="rId2"/>
          <a:stretch>
            <a:fillRect/>
          </a:stretch>
        </p:blipFill>
        <p:spPr>
          <a:xfrm>
            <a:off x="10595420" y="4761337"/>
            <a:ext cx="1238408" cy="1505966"/>
          </a:xfrm>
          <a:prstGeom prst="rect">
            <a:avLst/>
          </a:prstGeom>
        </p:spPr>
      </p:pic>
      <p:pic>
        <p:nvPicPr>
          <p:cNvPr id="6" name="Obrázek 5">
            <a:extLst>
              <a:ext uri="{FF2B5EF4-FFF2-40B4-BE49-F238E27FC236}">
                <a16:creationId xmlns:a16="http://schemas.microsoft.com/office/drawing/2014/main" xmlns="" id="{E9304D1B-983B-2947-9CCE-2805AF16CDEC}"/>
              </a:ext>
            </a:extLst>
          </p:cNvPr>
          <p:cNvPicPr>
            <a:picLocks noChangeAspect="1"/>
          </p:cNvPicPr>
          <p:nvPr/>
        </p:nvPicPr>
        <p:blipFill>
          <a:blip r:embed="rId3"/>
          <a:stretch>
            <a:fillRect/>
          </a:stretch>
        </p:blipFill>
        <p:spPr>
          <a:xfrm>
            <a:off x="10595420" y="3117811"/>
            <a:ext cx="1238408" cy="1505967"/>
          </a:xfrm>
          <a:prstGeom prst="rect">
            <a:avLst/>
          </a:prstGeom>
        </p:spPr>
      </p:pic>
      <p:pic>
        <p:nvPicPr>
          <p:cNvPr id="7" name="Obrázek 6">
            <a:extLst>
              <a:ext uri="{FF2B5EF4-FFF2-40B4-BE49-F238E27FC236}">
                <a16:creationId xmlns:a16="http://schemas.microsoft.com/office/drawing/2014/main" xmlns="" id="{B17BC692-8782-5246-A5F9-380C624F7ED1}"/>
              </a:ext>
            </a:extLst>
          </p:cNvPr>
          <p:cNvPicPr>
            <a:picLocks noChangeAspect="1"/>
          </p:cNvPicPr>
          <p:nvPr/>
        </p:nvPicPr>
        <p:blipFill>
          <a:blip r:embed="rId4"/>
          <a:stretch>
            <a:fillRect/>
          </a:stretch>
        </p:blipFill>
        <p:spPr>
          <a:xfrm>
            <a:off x="10595420" y="1489062"/>
            <a:ext cx="1226258" cy="1491190"/>
          </a:xfrm>
          <a:prstGeom prst="rect">
            <a:avLst/>
          </a:prstGeom>
        </p:spPr>
      </p:pic>
      <p:pic>
        <p:nvPicPr>
          <p:cNvPr id="8" name="Obrázek 7">
            <a:extLst>
              <a:ext uri="{FF2B5EF4-FFF2-40B4-BE49-F238E27FC236}">
                <a16:creationId xmlns:a16="http://schemas.microsoft.com/office/drawing/2014/main" xmlns="" id="{C3044347-3E7B-2E4F-A998-FEA42EFA9AB0}"/>
              </a:ext>
            </a:extLst>
          </p:cNvPr>
          <p:cNvPicPr>
            <a:picLocks noChangeAspect="1"/>
          </p:cNvPicPr>
          <p:nvPr/>
        </p:nvPicPr>
        <p:blipFill>
          <a:blip r:embed="rId5"/>
          <a:stretch>
            <a:fillRect/>
          </a:stretch>
        </p:blipFill>
        <p:spPr>
          <a:xfrm>
            <a:off x="9227543" y="4776113"/>
            <a:ext cx="1226258" cy="1491190"/>
          </a:xfrm>
          <a:prstGeom prst="rect">
            <a:avLst/>
          </a:prstGeom>
        </p:spPr>
      </p:pic>
      <p:pic>
        <p:nvPicPr>
          <p:cNvPr id="11" name="Obrázek 10">
            <a:extLst>
              <a:ext uri="{FF2B5EF4-FFF2-40B4-BE49-F238E27FC236}">
                <a16:creationId xmlns:a16="http://schemas.microsoft.com/office/drawing/2014/main" xmlns="" id="{AC3246DD-BA22-5847-B918-00FA0772F442}"/>
              </a:ext>
            </a:extLst>
          </p:cNvPr>
          <p:cNvPicPr>
            <a:picLocks noChangeAspect="1"/>
          </p:cNvPicPr>
          <p:nvPr/>
        </p:nvPicPr>
        <p:blipFill>
          <a:blip r:embed="rId6"/>
          <a:stretch>
            <a:fillRect/>
          </a:stretch>
        </p:blipFill>
        <p:spPr>
          <a:xfrm>
            <a:off x="6096000" y="4261982"/>
            <a:ext cx="1248428" cy="1412417"/>
          </a:xfrm>
          <a:prstGeom prst="rect">
            <a:avLst/>
          </a:prstGeom>
        </p:spPr>
      </p:pic>
      <p:pic>
        <p:nvPicPr>
          <p:cNvPr id="12" name="Obrázek 11">
            <a:extLst>
              <a:ext uri="{FF2B5EF4-FFF2-40B4-BE49-F238E27FC236}">
                <a16:creationId xmlns:a16="http://schemas.microsoft.com/office/drawing/2014/main" xmlns="" id="{E421807D-E1BC-B246-A879-92555E22E076}"/>
              </a:ext>
            </a:extLst>
          </p:cNvPr>
          <p:cNvPicPr>
            <a:picLocks noChangeAspect="1"/>
          </p:cNvPicPr>
          <p:nvPr/>
        </p:nvPicPr>
        <p:blipFill>
          <a:blip r:embed="rId7"/>
          <a:stretch>
            <a:fillRect/>
          </a:stretch>
        </p:blipFill>
        <p:spPr>
          <a:xfrm>
            <a:off x="7490951" y="4261981"/>
            <a:ext cx="1349175" cy="1412417"/>
          </a:xfrm>
          <a:prstGeom prst="rect">
            <a:avLst/>
          </a:prstGeom>
        </p:spPr>
      </p:pic>
      <p:pic>
        <p:nvPicPr>
          <p:cNvPr id="13" name="Obrázek 12">
            <a:extLst>
              <a:ext uri="{FF2B5EF4-FFF2-40B4-BE49-F238E27FC236}">
                <a16:creationId xmlns:a16="http://schemas.microsoft.com/office/drawing/2014/main" xmlns="" id="{1014AA3A-97E5-774C-8CC0-56E78B2A4269}"/>
              </a:ext>
            </a:extLst>
          </p:cNvPr>
          <p:cNvPicPr>
            <a:picLocks noChangeAspect="1"/>
          </p:cNvPicPr>
          <p:nvPr/>
        </p:nvPicPr>
        <p:blipFill>
          <a:blip r:embed="rId8"/>
          <a:stretch>
            <a:fillRect/>
          </a:stretch>
        </p:blipFill>
        <p:spPr>
          <a:xfrm>
            <a:off x="8679466" y="2302235"/>
            <a:ext cx="1517766" cy="1845679"/>
          </a:xfrm>
          <a:prstGeom prst="rect">
            <a:avLst/>
          </a:prstGeom>
        </p:spPr>
      </p:pic>
      <p:pic>
        <p:nvPicPr>
          <p:cNvPr id="14" name="Obrázek 13">
            <a:extLst>
              <a:ext uri="{FF2B5EF4-FFF2-40B4-BE49-F238E27FC236}">
                <a16:creationId xmlns:a16="http://schemas.microsoft.com/office/drawing/2014/main" xmlns="" id="{2EFF261A-D576-CE47-B6F2-55C5D9EC6A6E}"/>
              </a:ext>
            </a:extLst>
          </p:cNvPr>
          <p:cNvPicPr>
            <a:picLocks noChangeAspect="1"/>
          </p:cNvPicPr>
          <p:nvPr/>
        </p:nvPicPr>
        <p:blipFill>
          <a:blip r:embed="rId9"/>
          <a:stretch>
            <a:fillRect/>
          </a:stretch>
        </p:blipFill>
        <p:spPr>
          <a:xfrm>
            <a:off x="6005996" y="1261023"/>
            <a:ext cx="1526902" cy="1856788"/>
          </a:xfrm>
          <a:prstGeom prst="rect">
            <a:avLst/>
          </a:prstGeom>
        </p:spPr>
      </p:pic>
      <p:pic>
        <p:nvPicPr>
          <p:cNvPr id="16" name="Obrázek 15">
            <a:extLst>
              <a:ext uri="{FF2B5EF4-FFF2-40B4-BE49-F238E27FC236}">
                <a16:creationId xmlns:a16="http://schemas.microsoft.com/office/drawing/2014/main" xmlns="" id="{C63158DF-D6F2-544C-97A1-AB928E66C877}"/>
              </a:ext>
            </a:extLst>
          </p:cNvPr>
          <p:cNvPicPr>
            <a:picLocks noChangeAspect="1"/>
          </p:cNvPicPr>
          <p:nvPr/>
        </p:nvPicPr>
        <p:blipFill>
          <a:blip r:embed="rId10"/>
          <a:stretch>
            <a:fillRect/>
          </a:stretch>
        </p:blipFill>
        <p:spPr>
          <a:xfrm>
            <a:off x="4420951" y="196302"/>
            <a:ext cx="1091544" cy="1364430"/>
          </a:xfrm>
          <a:prstGeom prst="rect">
            <a:avLst/>
          </a:prstGeom>
        </p:spPr>
      </p:pic>
      <p:pic>
        <p:nvPicPr>
          <p:cNvPr id="17" name="Obrázek 16">
            <a:extLst>
              <a:ext uri="{FF2B5EF4-FFF2-40B4-BE49-F238E27FC236}">
                <a16:creationId xmlns:a16="http://schemas.microsoft.com/office/drawing/2014/main" xmlns="" id="{F501A959-5E92-CA44-805F-C8A51A247430}"/>
              </a:ext>
            </a:extLst>
          </p:cNvPr>
          <p:cNvPicPr>
            <a:picLocks noChangeAspect="1"/>
          </p:cNvPicPr>
          <p:nvPr/>
        </p:nvPicPr>
        <p:blipFill>
          <a:blip r:embed="rId11"/>
          <a:stretch>
            <a:fillRect/>
          </a:stretch>
        </p:blipFill>
        <p:spPr>
          <a:xfrm>
            <a:off x="8004879" y="275043"/>
            <a:ext cx="1349175" cy="1640664"/>
          </a:xfrm>
          <a:prstGeom prst="rect">
            <a:avLst/>
          </a:prstGeom>
        </p:spPr>
      </p:pic>
      <p:sp>
        <p:nvSpPr>
          <p:cNvPr id="15" name="Zaoblený obdélník 14"/>
          <p:cNvSpPr/>
          <p:nvPr/>
        </p:nvSpPr>
        <p:spPr>
          <a:xfrm>
            <a:off x="10580215" y="334635"/>
            <a:ext cx="1253613" cy="98814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13</a:t>
            </a:r>
            <a:endParaRPr lang="cs-CZ" sz="4000" dirty="0">
              <a:solidFill>
                <a:schemeClr val="tx1"/>
              </a:solidFill>
            </a:endParaRPr>
          </a:p>
        </p:txBody>
      </p:sp>
      <p:sp>
        <p:nvSpPr>
          <p:cNvPr id="18" name="Podnadpis 2">
            <a:extLst>
              <a:ext uri="{FF2B5EF4-FFF2-40B4-BE49-F238E27FC236}">
                <a16:creationId xmlns="" xmlns:a16="http://schemas.microsoft.com/office/drawing/2014/main" id="{9B0E8993-5899-A044-BAA4-8AEA458C19CD}"/>
              </a:ext>
            </a:extLst>
          </p:cNvPr>
          <p:cNvSpPr txBox="1">
            <a:spLocks/>
          </p:cNvSpPr>
          <p:nvPr/>
        </p:nvSpPr>
        <p:spPr>
          <a:xfrm>
            <a:off x="9689689" y="6315264"/>
            <a:ext cx="2418859" cy="6160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500" dirty="0" smtClean="0">
                <a:solidFill>
                  <a:srgbClr val="1B1B1B"/>
                </a:solidFill>
              </a:rPr>
              <a:t>Lucie Vidláková</a:t>
            </a:r>
            <a:endParaRPr lang="cs-CZ" sz="2500" dirty="0">
              <a:solidFill>
                <a:srgbClr val="1B1B1B"/>
              </a:solidFill>
            </a:endParaRPr>
          </a:p>
        </p:txBody>
      </p:sp>
    </p:spTree>
    <p:extLst>
      <p:ext uri="{BB962C8B-B14F-4D97-AF65-F5344CB8AC3E}">
        <p14:creationId xmlns:p14="http://schemas.microsoft.com/office/powerpoint/2010/main" val="3356811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227DE360-678C-CC42-B854-4E4011D44D54}"/>
              </a:ext>
            </a:extLst>
          </p:cNvPr>
          <p:cNvSpPr>
            <a:spLocks noGrp="1"/>
          </p:cNvSpPr>
          <p:nvPr>
            <p:ph idx="1"/>
          </p:nvPr>
        </p:nvSpPr>
        <p:spPr>
          <a:xfrm>
            <a:off x="459907" y="256659"/>
            <a:ext cx="11517287" cy="6516674"/>
          </a:xfrm>
        </p:spPr>
        <p:txBody>
          <a:bodyPr>
            <a:noAutofit/>
          </a:bodyPr>
          <a:lstStyle/>
          <a:p>
            <a:r>
              <a:rPr lang="cs-CZ" sz="2200" dirty="0">
                <a:latin typeface="+mj-lt"/>
              </a:rPr>
              <a:t>propojení hodinek s telefonem - možnost kontroly aktivity kdykoli</a:t>
            </a:r>
          </a:p>
          <a:p>
            <a:r>
              <a:rPr lang="cs-CZ" sz="2200" dirty="0">
                <a:latin typeface="+mj-lt"/>
              </a:rPr>
              <a:t>možnost sledování veškeré aktivity v minulosti</a:t>
            </a:r>
          </a:p>
          <a:p>
            <a:r>
              <a:rPr lang="cs-CZ" sz="2200" dirty="0">
                <a:latin typeface="+mj-lt"/>
              </a:rPr>
              <a:t>možnost sdílení s přáteli + </a:t>
            </a:r>
            <a:r>
              <a:rPr lang="cs-CZ" sz="2200" dirty="0" err="1">
                <a:latin typeface="+mj-lt"/>
              </a:rPr>
              <a:t>competition</a:t>
            </a:r>
            <a:r>
              <a:rPr lang="cs-CZ" sz="2200" dirty="0">
                <a:latin typeface="+mj-lt"/>
              </a:rPr>
              <a:t> – pro soutěživé – získání ocenění</a:t>
            </a:r>
          </a:p>
          <a:p>
            <a:r>
              <a:rPr lang="cs-CZ" sz="2200" dirty="0" err="1">
                <a:latin typeface="+mj-lt"/>
              </a:rPr>
              <a:t>Monthly</a:t>
            </a:r>
            <a:r>
              <a:rPr lang="cs-CZ" sz="2200" dirty="0">
                <a:latin typeface="+mj-lt"/>
              </a:rPr>
              <a:t> </a:t>
            </a:r>
            <a:r>
              <a:rPr lang="cs-CZ" sz="2200" dirty="0" err="1">
                <a:latin typeface="+mj-lt"/>
              </a:rPr>
              <a:t>Challenge</a:t>
            </a:r>
            <a:r>
              <a:rPr lang="cs-CZ" sz="2200" dirty="0">
                <a:latin typeface="+mj-lt"/>
              </a:rPr>
              <a:t> + Limited </a:t>
            </a:r>
            <a:r>
              <a:rPr lang="cs-CZ" sz="2200" dirty="0" err="1">
                <a:latin typeface="+mj-lt"/>
              </a:rPr>
              <a:t>Edition</a:t>
            </a:r>
            <a:r>
              <a:rPr lang="cs-CZ" sz="2200" dirty="0">
                <a:latin typeface="+mj-lt"/>
              </a:rPr>
              <a:t> </a:t>
            </a:r>
            <a:r>
              <a:rPr lang="cs-CZ" sz="2200" dirty="0" err="1">
                <a:latin typeface="+mj-lt"/>
              </a:rPr>
              <a:t>Challenges</a:t>
            </a:r>
            <a:r>
              <a:rPr lang="cs-CZ" sz="2200" dirty="0">
                <a:latin typeface="+mj-lt"/>
              </a:rPr>
              <a:t> – zisk ocenění (každý měsíc jiný cíl)</a:t>
            </a:r>
          </a:p>
          <a:p>
            <a:endParaRPr lang="cs-CZ" sz="2200" dirty="0">
              <a:latin typeface="+mj-lt"/>
            </a:endParaRPr>
          </a:p>
          <a:p>
            <a:endParaRPr lang="cs-CZ" sz="2200" dirty="0">
              <a:latin typeface="+mj-lt"/>
            </a:endParaRPr>
          </a:p>
          <a:p>
            <a:endParaRPr lang="cs-CZ" sz="2200" dirty="0">
              <a:latin typeface="+mj-lt"/>
            </a:endParaRPr>
          </a:p>
          <a:p>
            <a:endParaRPr lang="cs-CZ" sz="2200" dirty="0">
              <a:latin typeface="+mj-lt"/>
            </a:endParaRPr>
          </a:p>
          <a:p>
            <a:endParaRPr lang="cs-CZ" sz="2200" dirty="0">
              <a:latin typeface="+mj-lt"/>
            </a:endParaRPr>
          </a:p>
          <a:p>
            <a:pPr marL="0" indent="0">
              <a:buNone/>
            </a:pPr>
            <a:endParaRPr lang="cs-CZ" sz="2200" dirty="0">
              <a:latin typeface="+mj-lt"/>
            </a:endParaRPr>
          </a:p>
          <a:p>
            <a:r>
              <a:rPr lang="cs-CZ" sz="2200" dirty="0">
                <a:latin typeface="+mj-lt"/>
              </a:rPr>
              <a:t>vhodné </a:t>
            </a:r>
            <a:r>
              <a:rPr lang="cs-CZ" sz="2200" dirty="0">
                <a:latin typeface="+mj-lt"/>
                <a:cs typeface="Times New Roman" panose="02020603050405020304" pitchFamily="18" charset="0"/>
              </a:rPr>
              <a:t>hlavně pro </a:t>
            </a:r>
            <a:r>
              <a:rPr lang="cs-CZ" sz="2200" dirty="0" err="1">
                <a:latin typeface="+mj-lt"/>
                <a:cs typeface="Times New Roman" panose="02020603050405020304" pitchFamily="18" charset="0"/>
              </a:rPr>
              <a:t>extrinsicky</a:t>
            </a:r>
            <a:r>
              <a:rPr lang="cs-CZ" sz="2200" dirty="0">
                <a:latin typeface="+mj-lt"/>
                <a:cs typeface="Times New Roman" panose="02020603050405020304" pitchFamily="18" charset="0"/>
              </a:rPr>
              <a:t> motivovaného člověka, který chce získávat různá ocenění, je soutěživý, chce mít detailní přehled o veškerém pohybu nebo potřebuje „donutit“ k pohybu (co nejvíce notifikací)</a:t>
            </a:r>
          </a:p>
          <a:p>
            <a:r>
              <a:rPr lang="cs-CZ" sz="2200" dirty="0">
                <a:latin typeface="+mj-lt"/>
                <a:cs typeface="Times New Roman" panose="02020603050405020304" pitchFamily="18" charset="0"/>
              </a:rPr>
              <a:t>různé formy notifikací několikrát za den – nutí k celodenní pohybové aktivitě, „takový trenér“</a:t>
            </a:r>
          </a:p>
          <a:p>
            <a:r>
              <a:rPr lang="cs-CZ" sz="2200" dirty="0">
                <a:latin typeface="+mj-lt"/>
                <a:cs typeface="Times New Roman" panose="02020603050405020304" pitchFamily="18" charset="0"/>
              </a:rPr>
              <a:t>týdenní statistiky</a:t>
            </a:r>
          </a:p>
          <a:p>
            <a:pPr marL="0" indent="0">
              <a:buNone/>
            </a:pPr>
            <a:r>
              <a:rPr lang="cs-CZ" dirty="0"/>
              <a:t/>
            </a:r>
            <a:br>
              <a:rPr lang="cs-CZ" dirty="0"/>
            </a:br>
            <a:endParaRPr lang="cs-CZ" dirty="0"/>
          </a:p>
          <a:p>
            <a:endParaRPr lang="cs-CZ" dirty="0"/>
          </a:p>
        </p:txBody>
      </p:sp>
      <p:pic>
        <p:nvPicPr>
          <p:cNvPr id="4" name="Obrázek 3">
            <a:extLst>
              <a:ext uri="{FF2B5EF4-FFF2-40B4-BE49-F238E27FC236}">
                <a16:creationId xmlns:a16="http://schemas.microsoft.com/office/drawing/2014/main" xmlns="" id="{61B5ECF0-FC5A-8D4A-BD78-2CE94622F97F}"/>
              </a:ext>
            </a:extLst>
          </p:cNvPr>
          <p:cNvPicPr>
            <a:picLocks noChangeAspect="1"/>
          </p:cNvPicPr>
          <p:nvPr/>
        </p:nvPicPr>
        <p:blipFill>
          <a:blip r:embed="rId2"/>
          <a:stretch>
            <a:fillRect/>
          </a:stretch>
        </p:blipFill>
        <p:spPr>
          <a:xfrm>
            <a:off x="5267660" y="2011481"/>
            <a:ext cx="1420800" cy="2521918"/>
          </a:xfrm>
          <a:prstGeom prst="rect">
            <a:avLst/>
          </a:prstGeom>
        </p:spPr>
      </p:pic>
      <p:pic>
        <p:nvPicPr>
          <p:cNvPr id="5" name="Obrázek 4">
            <a:extLst>
              <a:ext uri="{FF2B5EF4-FFF2-40B4-BE49-F238E27FC236}">
                <a16:creationId xmlns:a16="http://schemas.microsoft.com/office/drawing/2014/main" xmlns="" id="{20C056F3-573B-0C44-9F44-9ADA3ACD72C1}"/>
              </a:ext>
            </a:extLst>
          </p:cNvPr>
          <p:cNvPicPr>
            <a:picLocks noChangeAspect="1"/>
          </p:cNvPicPr>
          <p:nvPr/>
        </p:nvPicPr>
        <p:blipFill>
          <a:blip r:embed="rId3"/>
          <a:stretch>
            <a:fillRect/>
          </a:stretch>
        </p:blipFill>
        <p:spPr>
          <a:xfrm>
            <a:off x="3005687" y="2011480"/>
            <a:ext cx="1420800" cy="2521919"/>
          </a:xfrm>
          <a:prstGeom prst="rect">
            <a:avLst/>
          </a:prstGeom>
        </p:spPr>
      </p:pic>
      <p:pic>
        <p:nvPicPr>
          <p:cNvPr id="6" name="Obrázek 5">
            <a:extLst>
              <a:ext uri="{FF2B5EF4-FFF2-40B4-BE49-F238E27FC236}">
                <a16:creationId xmlns:a16="http://schemas.microsoft.com/office/drawing/2014/main" xmlns="" id="{F5568187-7A85-7041-9630-D76148AF0373}"/>
              </a:ext>
            </a:extLst>
          </p:cNvPr>
          <p:cNvPicPr>
            <a:picLocks noChangeAspect="1"/>
          </p:cNvPicPr>
          <p:nvPr/>
        </p:nvPicPr>
        <p:blipFill>
          <a:blip r:embed="rId4"/>
          <a:stretch>
            <a:fillRect/>
          </a:stretch>
        </p:blipFill>
        <p:spPr>
          <a:xfrm>
            <a:off x="769435" y="2011481"/>
            <a:ext cx="1420800" cy="2521919"/>
          </a:xfrm>
          <a:prstGeom prst="rect">
            <a:avLst/>
          </a:prstGeom>
        </p:spPr>
      </p:pic>
      <p:pic>
        <p:nvPicPr>
          <p:cNvPr id="7" name="Obrázek 6">
            <a:extLst>
              <a:ext uri="{FF2B5EF4-FFF2-40B4-BE49-F238E27FC236}">
                <a16:creationId xmlns:a16="http://schemas.microsoft.com/office/drawing/2014/main" xmlns="" id="{32675770-033F-4345-8415-058BEB8FD757}"/>
              </a:ext>
            </a:extLst>
          </p:cNvPr>
          <p:cNvPicPr>
            <a:picLocks noChangeAspect="1"/>
          </p:cNvPicPr>
          <p:nvPr/>
        </p:nvPicPr>
        <p:blipFill>
          <a:blip r:embed="rId5"/>
          <a:stretch>
            <a:fillRect/>
          </a:stretch>
        </p:blipFill>
        <p:spPr>
          <a:xfrm>
            <a:off x="9920865" y="2011481"/>
            <a:ext cx="1420799" cy="2521920"/>
          </a:xfrm>
          <a:prstGeom prst="rect">
            <a:avLst/>
          </a:prstGeom>
        </p:spPr>
      </p:pic>
      <p:pic>
        <p:nvPicPr>
          <p:cNvPr id="8" name="Obrázek 7">
            <a:extLst>
              <a:ext uri="{FF2B5EF4-FFF2-40B4-BE49-F238E27FC236}">
                <a16:creationId xmlns:a16="http://schemas.microsoft.com/office/drawing/2014/main" xmlns="" id="{B571A404-D2DC-454E-844C-D056EEF34823}"/>
              </a:ext>
            </a:extLst>
          </p:cNvPr>
          <p:cNvPicPr>
            <a:picLocks noChangeAspect="1"/>
          </p:cNvPicPr>
          <p:nvPr/>
        </p:nvPicPr>
        <p:blipFill>
          <a:blip r:embed="rId6"/>
          <a:stretch>
            <a:fillRect/>
          </a:stretch>
        </p:blipFill>
        <p:spPr>
          <a:xfrm>
            <a:off x="7658892" y="2011481"/>
            <a:ext cx="1420799" cy="2521918"/>
          </a:xfrm>
          <a:prstGeom prst="rect">
            <a:avLst/>
          </a:prstGeom>
        </p:spPr>
      </p:pic>
      <p:pic>
        <p:nvPicPr>
          <p:cNvPr id="9" name="Obrázek 8">
            <a:extLst>
              <a:ext uri="{FF2B5EF4-FFF2-40B4-BE49-F238E27FC236}">
                <a16:creationId xmlns:a16="http://schemas.microsoft.com/office/drawing/2014/main" xmlns="" id="{AE9EF50B-4C54-D844-B4A3-342A9F112645}"/>
              </a:ext>
            </a:extLst>
          </p:cNvPr>
          <p:cNvPicPr>
            <a:picLocks noChangeAspect="1"/>
          </p:cNvPicPr>
          <p:nvPr/>
        </p:nvPicPr>
        <p:blipFill>
          <a:blip r:embed="rId7"/>
          <a:stretch>
            <a:fillRect/>
          </a:stretch>
        </p:blipFill>
        <p:spPr>
          <a:xfrm>
            <a:off x="10660134" y="84667"/>
            <a:ext cx="1317060" cy="1601611"/>
          </a:xfrm>
          <a:prstGeom prst="rect">
            <a:avLst/>
          </a:prstGeom>
        </p:spPr>
      </p:pic>
    </p:spTree>
    <p:extLst>
      <p:ext uri="{BB962C8B-B14F-4D97-AF65-F5344CB8AC3E}">
        <p14:creationId xmlns:p14="http://schemas.microsoft.com/office/powerpoint/2010/main" val="225139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288C6B4-AFC3-407F-A595-EFFD38D4CC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xmlns="" id="{CF236821-17FE-429B-8D2C-08E13A64E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xmlns="" id="{C0BDBCD2-E081-43AB-9119-C55465E59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xmlns="" id="{0CCE77E7-BC96-42CD-8E80-ACFA3C482C64}"/>
              </a:ext>
            </a:extLst>
          </p:cNvPr>
          <p:cNvSpPr>
            <a:spLocks noGrp="1"/>
          </p:cNvSpPr>
          <p:nvPr>
            <p:ph type="title"/>
          </p:nvPr>
        </p:nvSpPr>
        <p:spPr>
          <a:xfrm>
            <a:off x="1577009" y="215287"/>
            <a:ext cx="9037982" cy="1239012"/>
          </a:xfrm>
        </p:spPr>
        <p:txBody>
          <a:bodyPr anchor="ctr">
            <a:normAutofit/>
          </a:bodyPr>
          <a:lstStyle/>
          <a:p>
            <a:r>
              <a:rPr lang="cs-CZ" sz="3600" b="1" dirty="0"/>
              <a:t>Krokoměr – bezplatné počítání kroků a kalorií</a:t>
            </a:r>
          </a:p>
        </p:txBody>
      </p:sp>
      <p:sp>
        <p:nvSpPr>
          <p:cNvPr id="22" name="Rectangle 21">
            <a:extLst>
              <a:ext uri="{FF2B5EF4-FFF2-40B4-BE49-F238E27FC236}">
                <a16:creationId xmlns:a16="http://schemas.microsoft.com/office/drawing/2014/main" xmlns="" id="{98E79BE4-34FE-485A-98A5-92CE8F7C47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Zástupný obsah 4" descr="Obsah obrázku snímek obrazovky&#10;&#10;Popis byl vytvořen automaticky">
            <a:extLst>
              <a:ext uri="{FF2B5EF4-FFF2-40B4-BE49-F238E27FC236}">
                <a16:creationId xmlns:a16="http://schemas.microsoft.com/office/drawing/2014/main" xmlns="" id="{41FC7436-3C12-45C5-A93B-F2AD020BB3B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5831"/>
          <a:stretch/>
        </p:blipFill>
        <p:spPr>
          <a:xfrm>
            <a:off x="523909" y="1468147"/>
            <a:ext cx="2448271" cy="4785169"/>
          </a:xfrm>
        </p:spPr>
      </p:pic>
      <p:pic>
        <p:nvPicPr>
          <p:cNvPr id="7" name="Obrázek 6">
            <a:extLst>
              <a:ext uri="{FF2B5EF4-FFF2-40B4-BE49-F238E27FC236}">
                <a16:creationId xmlns:a16="http://schemas.microsoft.com/office/drawing/2014/main" xmlns="" id="{D2182EC8-E5FB-49A9-BD2D-BEEDF16CD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7329" y="1507763"/>
            <a:ext cx="2410167" cy="5134950"/>
          </a:xfrm>
          <a:prstGeom prst="rect">
            <a:avLst/>
          </a:prstGeom>
        </p:spPr>
      </p:pic>
      <p:pic>
        <p:nvPicPr>
          <p:cNvPr id="9" name="Obrázek 8">
            <a:extLst>
              <a:ext uri="{FF2B5EF4-FFF2-40B4-BE49-F238E27FC236}">
                <a16:creationId xmlns:a16="http://schemas.microsoft.com/office/drawing/2014/main" xmlns="" id="{7871BAE6-613E-46F3-93BD-1EFF03734A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2450" y="1507762"/>
            <a:ext cx="2448271" cy="5081488"/>
          </a:xfrm>
          <a:prstGeom prst="rect">
            <a:avLst/>
          </a:prstGeom>
        </p:spPr>
      </p:pic>
      <p:pic>
        <p:nvPicPr>
          <p:cNvPr id="11" name="Obrázek 10" descr="Obsah obrázku snímek obrazovky, hodiny, počítač&#10;&#10;Popis byl vytvořen automaticky">
            <a:extLst>
              <a:ext uri="{FF2B5EF4-FFF2-40B4-BE49-F238E27FC236}">
                <a16:creationId xmlns:a16="http://schemas.microsoft.com/office/drawing/2014/main" xmlns="" id="{84A9A96F-F5AD-4AB4-A14F-548BE42DC9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83" y="1507762"/>
            <a:ext cx="2410167" cy="5134950"/>
          </a:xfrm>
          <a:prstGeom prst="rect">
            <a:avLst/>
          </a:prstGeom>
        </p:spPr>
      </p:pic>
      <p:sp>
        <p:nvSpPr>
          <p:cNvPr id="12" name="Podnadpis 2">
            <a:extLst>
              <a:ext uri="{FF2B5EF4-FFF2-40B4-BE49-F238E27FC236}">
                <a16:creationId xmlns:a16="http://schemas.microsoft.com/office/drawing/2014/main" xmlns="" id="{378F1DB5-B212-4A44-942F-1221669FC46B}"/>
              </a:ext>
            </a:extLst>
          </p:cNvPr>
          <p:cNvSpPr txBox="1">
            <a:spLocks/>
          </p:cNvSpPr>
          <p:nvPr/>
        </p:nvSpPr>
        <p:spPr>
          <a:xfrm>
            <a:off x="586458" y="6319148"/>
            <a:ext cx="1733905" cy="538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dirty="0" smtClean="0"/>
              <a:t>Lukáš Žák</a:t>
            </a:r>
          </a:p>
        </p:txBody>
      </p:sp>
      <p:sp>
        <p:nvSpPr>
          <p:cNvPr id="13" name="Zaoblený obdélník 12"/>
          <p:cNvSpPr/>
          <p:nvPr/>
        </p:nvSpPr>
        <p:spPr>
          <a:xfrm>
            <a:off x="10580215" y="334635"/>
            <a:ext cx="1253613" cy="98814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14</a:t>
            </a:r>
            <a:endParaRPr lang="cs-CZ" sz="4000" dirty="0">
              <a:solidFill>
                <a:schemeClr val="tx1"/>
              </a:solidFill>
            </a:endParaRPr>
          </a:p>
        </p:txBody>
      </p:sp>
    </p:spTree>
    <p:extLst>
      <p:ext uri="{BB962C8B-B14F-4D97-AF65-F5344CB8AC3E}">
        <p14:creationId xmlns:p14="http://schemas.microsoft.com/office/powerpoint/2010/main" val="225287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3523E55-08B4-4341-9E62-9BD83567A2DF}"/>
              </a:ext>
            </a:extLst>
          </p:cNvPr>
          <p:cNvSpPr>
            <a:spLocks noGrp="1"/>
          </p:cNvSpPr>
          <p:nvPr>
            <p:ph type="title"/>
          </p:nvPr>
        </p:nvSpPr>
        <p:spPr>
          <a:xfrm>
            <a:off x="838200" y="365125"/>
            <a:ext cx="10515600" cy="973345"/>
          </a:xfrm>
        </p:spPr>
        <p:txBody>
          <a:bodyPr/>
          <a:lstStyle/>
          <a:p>
            <a:r>
              <a:rPr lang="cs-CZ" b="1" dirty="0"/>
              <a:t>Krokoměr – bezplatné počítání kroků a kalorií</a:t>
            </a:r>
            <a:endParaRPr lang="cs-CZ" dirty="0"/>
          </a:p>
        </p:txBody>
      </p:sp>
      <p:sp>
        <p:nvSpPr>
          <p:cNvPr id="3" name="Zástupný obsah 2">
            <a:extLst>
              <a:ext uri="{FF2B5EF4-FFF2-40B4-BE49-F238E27FC236}">
                <a16:creationId xmlns:a16="http://schemas.microsoft.com/office/drawing/2014/main" xmlns="" id="{FF32F43A-004A-4E1A-890E-B49B3D4F5B4B}"/>
              </a:ext>
            </a:extLst>
          </p:cNvPr>
          <p:cNvSpPr>
            <a:spLocks noGrp="1"/>
          </p:cNvSpPr>
          <p:nvPr>
            <p:ph idx="1"/>
          </p:nvPr>
        </p:nvSpPr>
        <p:spPr>
          <a:xfrm>
            <a:off x="838200" y="1444487"/>
            <a:ext cx="10515600" cy="4903304"/>
          </a:xfrm>
        </p:spPr>
        <p:txBody>
          <a:bodyPr>
            <a:normAutofit fontScale="92500" lnSpcReduction="20000"/>
          </a:bodyPr>
          <a:lstStyle/>
          <a:p>
            <a:r>
              <a:rPr lang="cs-CZ" sz="2400" dirty="0"/>
              <a:t>Doporučeno alespoň 10 000 – 12 000 kroků/den</a:t>
            </a:r>
          </a:p>
          <a:p>
            <a:r>
              <a:rPr lang="cs-CZ" sz="2400" dirty="0"/>
              <a:t>30 minut PA střední intenzity 5x týdně (150 minut/týden)</a:t>
            </a:r>
          </a:p>
          <a:p>
            <a:r>
              <a:rPr lang="cs-CZ" sz="2400" dirty="0"/>
              <a:t>20 minut vysoké intenzity alespoň 3x týdně</a:t>
            </a:r>
          </a:p>
          <a:p>
            <a:endParaRPr lang="cs-CZ" sz="2400" dirty="0"/>
          </a:p>
          <a:p>
            <a:r>
              <a:rPr lang="cs-CZ" sz="2400" dirty="0"/>
              <a:t>Bezplatný krokoměr</a:t>
            </a:r>
          </a:p>
          <a:p>
            <a:r>
              <a:rPr lang="cs-CZ" sz="2400" dirty="0"/>
              <a:t>Denní počítání kroků a kalorií</a:t>
            </a:r>
          </a:p>
          <a:p>
            <a:r>
              <a:rPr lang="cs-CZ" sz="2400" dirty="0"/>
              <a:t>,,pomáhá snadno zhubnout“ - (uvádí autoři o aplikaci – brát s rezervou)</a:t>
            </a:r>
          </a:p>
          <a:p>
            <a:r>
              <a:rPr lang="cs-CZ" sz="2400" dirty="0"/>
              <a:t>Dostupné pro systémy android – Obchod play</a:t>
            </a:r>
          </a:p>
          <a:p>
            <a:r>
              <a:rPr lang="cs-CZ" sz="2400" dirty="0"/>
              <a:t>Jedna z mnoha aplikací na počítání kroků</a:t>
            </a:r>
          </a:p>
          <a:p>
            <a:r>
              <a:rPr lang="cs-CZ" sz="2400" dirty="0"/>
              <a:t>Recenze i vlastní zkušenost – velmi pozitivní, jednoduchá manipulace, účel splní</a:t>
            </a:r>
          </a:p>
          <a:p>
            <a:r>
              <a:rPr lang="cs-CZ" sz="2400" dirty="0"/>
              <a:t>Placená </a:t>
            </a:r>
            <a:r>
              <a:rPr lang="cs-CZ" sz="2400" dirty="0" err="1"/>
              <a:t>premium</a:t>
            </a:r>
            <a:r>
              <a:rPr lang="cs-CZ" sz="2400" dirty="0"/>
              <a:t> verze – více možností, konkrétní cvičební plány a jiné programy</a:t>
            </a:r>
          </a:p>
          <a:p>
            <a:r>
              <a:rPr lang="cs-CZ" sz="2400" dirty="0"/>
              <a:t>Použitelné u sebe i klientů (aplikace téměř pro každého) – kontrola každodenní pohybové aktivity (chůze, běh) – celkový počet kroků, vzdálenost apod.</a:t>
            </a:r>
          </a:p>
          <a:p>
            <a:endParaRPr lang="cs-CZ" sz="2400" dirty="0"/>
          </a:p>
        </p:txBody>
      </p:sp>
    </p:spTree>
    <p:extLst>
      <p:ext uri="{BB962C8B-B14F-4D97-AF65-F5344CB8AC3E}">
        <p14:creationId xmlns:p14="http://schemas.microsoft.com/office/powerpoint/2010/main" val="847406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580F9DE6-9BD5-4670-BFBB-A67D0277FF4A}"/>
              </a:ext>
            </a:extLst>
          </p:cNvPr>
          <p:cNvSpPr>
            <a:spLocks noGrp="1"/>
          </p:cNvSpPr>
          <p:nvPr>
            <p:ph idx="1"/>
          </p:nvPr>
        </p:nvSpPr>
        <p:spPr>
          <a:xfrm>
            <a:off x="838200" y="649357"/>
            <a:ext cx="10515600" cy="5527606"/>
          </a:xfrm>
        </p:spPr>
        <p:txBody>
          <a:bodyPr>
            <a:normAutofit fontScale="85000" lnSpcReduction="20000"/>
          </a:bodyPr>
          <a:lstStyle/>
          <a:p>
            <a:r>
              <a:rPr lang="cs-CZ" dirty="0"/>
              <a:t>Výhody:</a:t>
            </a:r>
          </a:p>
          <a:p>
            <a:pPr lvl="1"/>
            <a:r>
              <a:rPr lang="cs-CZ" dirty="0"/>
              <a:t>Poměrně přesné počítání kroků</a:t>
            </a:r>
          </a:p>
          <a:p>
            <a:pPr lvl="1"/>
            <a:r>
              <a:rPr lang="cs-CZ" dirty="0"/>
              <a:t>Přibližné spalování kcal</a:t>
            </a:r>
          </a:p>
          <a:p>
            <a:pPr lvl="1"/>
            <a:r>
              <a:rPr lang="cs-CZ" dirty="0"/>
              <a:t>Nastavení vlastních cílů</a:t>
            </a:r>
          </a:p>
          <a:p>
            <a:pPr lvl="1"/>
            <a:r>
              <a:rPr lang="cs-CZ" dirty="0"/>
              <a:t>Není potřeba internet</a:t>
            </a:r>
          </a:p>
          <a:p>
            <a:pPr lvl="1"/>
            <a:r>
              <a:rPr lang="cs-CZ" dirty="0"/>
              <a:t>Aplikace i na zamykací obrazovce telefonu (kroky + kcal)</a:t>
            </a:r>
          </a:p>
          <a:p>
            <a:pPr lvl="1"/>
            <a:r>
              <a:rPr lang="cs-CZ" dirty="0"/>
              <a:t>Stručný přehled PA dnes i dříve (možnost srovnání)</a:t>
            </a:r>
          </a:p>
          <a:p>
            <a:pPr lvl="1"/>
            <a:r>
              <a:rPr lang="cs-CZ" dirty="0"/>
              <a:t>Možnost zaznamenat pitný režim, hmotnostní </a:t>
            </a:r>
            <a:r>
              <a:rPr lang="cs-CZ" dirty="0" err="1"/>
              <a:t>progress</a:t>
            </a:r>
            <a:r>
              <a:rPr lang="cs-CZ" dirty="0"/>
              <a:t>, výpočet BMI</a:t>
            </a:r>
          </a:p>
          <a:p>
            <a:pPr lvl="1"/>
            <a:r>
              <a:rPr lang="cs-CZ" dirty="0"/>
              <a:t>Aplikace Vás odmění různými levely a úspěchy - motivace</a:t>
            </a:r>
          </a:p>
          <a:p>
            <a:pPr marL="457200" lvl="1" indent="0">
              <a:buNone/>
            </a:pPr>
            <a:endParaRPr lang="cs-CZ" dirty="0"/>
          </a:p>
          <a:p>
            <a:r>
              <a:rPr lang="cs-CZ" dirty="0"/>
              <a:t>Nevýhody:</a:t>
            </a:r>
          </a:p>
          <a:p>
            <a:pPr lvl="1"/>
            <a:r>
              <a:rPr lang="cs-CZ" dirty="0"/>
              <a:t>Aplikace nerozpozná obyčejné pohyby ruky x chůzi (dají se tedy snadno a rychle dohnat kroky podvodem)</a:t>
            </a:r>
          </a:p>
          <a:p>
            <a:pPr lvl="1"/>
            <a:r>
              <a:rPr lang="cs-CZ" dirty="0"/>
              <a:t>Může více vybíjet baterii mobilního telefonu</a:t>
            </a:r>
          </a:p>
          <a:p>
            <a:pPr lvl="1"/>
            <a:r>
              <a:rPr lang="cs-CZ" dirty="0"/>
              <a:t>Pracuje s BMI (nikoli složením těla -&gt; zkreslené hodnocení stavu dotyčného)</a:t>
            </a:r>
          </a:p>
          <a:p>
            <a:pPr lvl="1"/>
            <a:r>
              <a:rPr lang="cs-CZ" dirty="0"/>
              <a:t>Použitelné pouze pro chůzi či běh</a:t>
            </a:r>
          </a:p>
          <a:p>
            <a:pPr lvl="1"/>
            <a:endParaRPr lang="cs-CZ" dirty="0"/>
          </a:p>
          <a:p>
            <a:pPr marL="0" indent="0">
              <a:buNone/>
            </a:pPr>
            <a:r>
              <a:rPr lang="cs-CZ" sz="2400" i="1" dirty="0"/>
              <a:t>-&gt; I přes několik drobných nevýhod aplikaci doporučuji – vhodná pro každého, kdo chce mít přehled o své každodenní pohybové aktivitě</a:t>
            </a:r>
          </a:p>
        </p:txBody>
      </p:sp>
    </p:spTree>
    <p:extLst>
      <p:ext uri="{BB962C8B-B14F-4D97-AF65-F5344CB8AC3E}">
        <p14:creationId xmlns:p14="http://schemas.microsoft.com/office/powerpoint/2010/main" val="3446771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75F4D120-3921-42A8-A063-46B023CB0C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 xmlns:a16="http://schemas.microsoft.com/office/drawing/2014/main" id="{EA8C44DE-26DA-D54A-9F74-512DE9DD36A9}"/>
              </a:ext>
            </a:extLst>
          </p:cNvPr>
          <p:cNvPicPr>
            <a:picLocks noChangeAspect="1"/>
          </p:cNvPicPr>
          <p:nvPr/>
        </p:nvPicPr>
        <p:blipFill rotWithShape="1">
          <a:blip r:embed="rId2"/>
          <a:srcRect t="11025" r="-2" b="11023"/>
          <a:stretch/>
        </p:blipFill>
        <p:spPr>
          <a:xfrm>
            <a:off x="4476307" y="595421"/>
            <a:ext cx="7715693" cy="5658438"/>
          </a:xfrm>
          <a:prstGeom prst="rect">
            <a:avLst/>
          </a:prstGeom>
        </p:spPr>
      </p:pic>
      <p:pic>
        <p:nvPicPr>
          <p:cNvPr id="21" name="Picture 20">
            <a:extLst>
              <a:ext uri="{FF2B5EF4-FFF2-40B4-BE49-F238E27FC236}">
                <a16:creationId xmlns="" xmlns:a16="http://schemas.microsoft.com/office/drawing/2014/main" id="{9D01B3E5-85F4-41A9-A504-D5E6268DEC1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 name="Title 1">
            <a:extLst>
              <a:ext uri="{FF2B5EF4-FFF2-40B4-BE49-F238E27FC236}">
                <a16:creationId xmlns="" xmlns:a16="http://schemas.microsoft.com/office/drawing/2014/main" id="{13131461-1231-8748-B295-F4C6E7EFB301}"/>
              </a:ext>
            </a:extLst>
          </p:cNvPr>
          <p:cNvSpPr>
            <a:spLocks noGrp="1"/>
          </p:cNvSpPr>
          <p:nvPr>
            <p:ph type="ctrTitle"/>
          </p:nvPr>
        </p:nvSpPr>
        <p:spPr>
          <a:xfrm>
            <a:off x="804484" y="2546823"/>
            <a:ext cx="3948269" cy="2383844"/>
          </a:xfrm>
        </p:spPr>
        <p:txBody>
          <a:bodyPr anchor="t">
            <a:normAutofit/>
          </a:bodyPr>
          <a:lstStyle/>
          <a:p>
            <a:pPr algn="l"/>
            <a:r>
              <a:rPr lang="x-none" sz="4400" dirty="0">
                <a:solidFill>
                  <a:srgbClr val="000000"/>
                </a:solidFill>
              </a:rPr>
              <a:t>Calm</a:t>
            </a:r>
          </a:p>
        </p:txBody>
      </p:sp>
      <p:sp>
        <p:nvSpPr>
          <p:cNvPr id="3" name="Subtitle 2">
            <a:extLst>
              <a:ext uri="{FF2B5EF4-FFF2-40B4-BE49-F238E27FC236}">
                <a16:creationId xmlns="" xmlns:a16="http://schemas.microsoft.com/office/drawing/2014/main" id="{4F0B33B9-EE21-974B-8F9E-F7D1FE36A3B2}"/>
              </a:ext>
            </a:extLst>
          </p:cNvPr>
          <p:cNvSpPr>
            <a:spLocks noGrp="1"/>
          </p:cNvSpPr>
          <p:nvPr>
            <p:ph type="subTitle" idx="1"/>
          </p:nvPr>
        </p:nvSpPr>
        <p:spPr>
          <a:xfrm>
            <a:off x="804484" y="3365446"/>
            <a:ext cx="1993272" cy="746598"/>
          </a:xfrm>
        </p:spPr>
        <p:txBody>
          <a:bodyPr anchor="b">
            <a:normAutofit/>
          </a:bodyPr>
          <a:lstStyle/>
          <a:p>
            <a:pPr algn="l"/>
            <a:r>
              <a:rPr lang="en-GB" sz="1800" dirty="0">
                <a:solidFill>
                  <a:srgbClr val="000000"/>
                </a:solidFill>
              </a:rPr>
              <a:t>m</a:t>
            </a:r>
            <a:r>
              <a:rPr lang="x-none" sz="1800" dirty="0">
                <a:solidFill>
                  <a:srgbClr val="000000"/>
                </a:solidFill>
              </a:rPr>
              <a:t>obilní aplikace </a:t>
            </a:r>
          </a:p>
          <a:p>
            <a:pPr algn="l"/>
            <a:r>
              <a:rPr lang="x-none" sz="1800" dirty="0">
                <a:solidFill>
                  <a:srgbClr val="000000"/>
                </a:solidFill>
              </a:rPr>
              <a:t>Kateřina Kudláčová</a:t>
            </a:r>
          </a:p>
        </p:txBody>
      </p:sp>
      <p:sp>
        <p:nvSpPr>
          <p:cNvPr id="7" name="Zaoblený obdélník 6"/>
          <p:cNvSpPr/>
          <p:nvPr/>
        </p:nvSpPr>
        <p:spPr>
          <a:xfrm>
            <a:off x="10580215" y="334635"/>
            <a:ext cx="1253613" cy="98814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15</a:t>
            </a:r>
            <a:endParaRPr lang="cs-CZ" sz="4000" dirty="0">
              <a:solidFill>
                <a:schemeClr val="tx1"/>
              </a:solidFill>
            </a:endParaRPr>
          </a:p>
        </p:txBody>
      </p:sp>
    </p:spTree>
    <p:extLst>
      <p:ext uri="{BB962C8B-B14F-4D97-AF65-F5344CB8AC3E}">
        <p14:creationId xmlns:p14="http://schemas.microsoft.com/office/powerpoint/2010/main" val="2023225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3B854194-185D-494D-905C-7C7CB2E30F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B4F5FA0D-0104-4987-8241-EFF7C85B88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1998"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2897127E-6CEF-446C-BE87-93B7C46E49D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34F8056C-310B-3748-8308-B2C0F7FF1F2B}"/>
              </a:ext>
            </a:extLst>
          </p:cNvPr>
          <p:cNvSpPr>
            <a:spLocks noGrp="1"/>
          </p:cNvSpPr>
          <p:nvPr>
            <p:ph type="title"/>
          </p:nvPr>
        </p:nvSpPr>
        <p:spPr>
          <a:xfrm>
            <a:off x="586832" y="801866"/>
            <a:ext cx="3669161" cy="2760098"/>
          </a:xfrm>
        </p:spPr>
        <p:txBody>
          <a:bodyPr>
            <a:normAutofit/>
          </a:bodyPr>
          <a:lstStyle/>
          <a:p>
            <a:r>
              <a:rPr lang="x-none" dirty="0">
                <a:solidFill>
                  <a:srgbClr val="FFFFFF"/>
                </a:solidFill>
              </a:rPr>
              <a:t>Calm</a:t>
            </a:r>
          </a:p>
        </p:txBody>
      </p:sp>
      <p:sp>
        <p:nvSpPr>
          <p:cNvPr id="3" name="Content Placeholder 2">
            <a:extLst>
              <a:ext uri="{FF2B5EF4-FFF2-40B4-BE49-F238E27FC236}">
                <a16:creationId xmlns="" xmlns:a16="http://schemas.microsoft.com/office/drawing/2014/main" id="{399041CA-FC8C-404D-8841-D3AAB30A3C23}"/>
              </a:ext>
            </a:extLst>
          </p:cNvPr>
          <p:cNvSpPr>
            <a:spLocks noGrp="1"/>
          </p:cNvSpPr>
          <p:nvPr>
            <p:ph idx="1"/>
          </p:nvPr>
        </p:nvSpPr>
        <p:spPr>
          <a:xfrm>
            <a:off x="5332235" y="497895"/>
            <a:ext cx="6762344" cy="3368040"/>
          </a:xfrm>
        </p:spPr>
        <p:txBody>
          <a:bodyPr anchor="ctr">
            <a:normAutofit/>
          </a:bodyPr>
          <a:lstStyle/>
          <a:p>
            <a:r>
              <a:rPr lang="en-GB" sz="2200" dirty="0">
                <a:solidFill>
                  <a:srgbClr val="000000"/>
                </a:solidFill>
              </a:rPr>
              <a:t>M</a:t>
            </a:r>
            <a:r>
              <a:rPr lang="x-none" sz="2200" dirty="0">
                <a:solidFill>
                  <a:srgbClr val="000000"/>
                </a:solidFill>
              </a:rPr>
              <a:t>obilní aplikace zaměřená na </a:t>
            </a:r>
            <a:r>
              <a:rPr lang="x-none" sz="2200" dirty="0">
                <a:solidFill>
                  <a:schemeClr val="accent1"/>
                </a:solidFill>
              </a:rPr>
              <a:t>management stresu</a:t>
            </a:r>
            <a:r>
              <a:rPr lang="x-none" sz="2200" dirty="0">
                <a:solidFill>
                  <a:srgbClr val="000000"/>
                </a:solidFill>
              </a:rPr>
              <a:t>, </a:t>
            </a:r>
            <a:r>
              <a:rPr lang="x-none" sz="2200" dirty="0">
                <a:solidFill>
                  <a:schemeClr val="accent1"/>
                </a:solidFill>
              </a:rPr>
              <a:t>úzkosti</a:t>
            </a:r>
            <a:r>
              <a:rPr lang="x-none" sz="2200" dirty="0">
                <a:solidFill>
                  <a:srgbClr val="000000"/>
                </a:solidFill>
              </a:rPr>
              <a:t>, nebo zlepšení </a:t>
            </a:r>
            <a:r>
              <a:rPr lang="x-none" sz="2200" dirty="0">
                <a:solidFill>
                  <a:schemeClr val="accent1"/>
                </a:solidFill>
              </a:rPr>
              <a:t>problémů se spánkem </a:t>
            </a:r>
            <a:r>
              <a:rPr lang="x-none" sz="2200" dirty="0">
                <a:solidFill>
                  <a:srgbClr val="000000"/>
                </a:solidFill>
              </a:rPr>
              <a:t>(a jiné)</a:t>
            </a:r>
          </a:p>
          <a:p>
            <a:r>
              <a:rPr lang="x-none" sz="2200" dirty="0">
                <a:solidFill>
                  <a:srgbClr val="000000"/>
                </a:solidFill>
              </a:rPr>
              <a:t>Principem je </a:t>
            </a:r>
            <a:r>
              <a:rPr lang="x-none" sz="2200" dirty="0">
                <a:solidFill>
                  <a:schemeClr val="accent1"/>
                </a:solidFill>
              </a:rPr>
              <a:t>tracking</a:t>
            </a:r>
            <a:r>
              <a:rPr lang="x-none" sz="2200" dirty="0">
                <a:solidFill>
                  <a:srgbClr val="000000"/>
                </a:solidFill>
              </a:rPr>
              <a:t> – výběr konkrétního programu nebo jednotlivé lekce (délka 5-20 minut)</a:t>
            </a:r>
          </a:p>
          <a:p>
            <a:pPr marL="0" indent="0">
              <a:buNone/>
            </a:pPr>
            <a:endParaRPr lang="x-none" sz="2200" dirty="0">
              <a:solidFill>
                <a:srgbClr val="000000"/>
              </a:solidFill>
            </a:endParaRPr>
          </a:p>
        </p:txBody>
      </p:sp>
      <p:pic>
        <p:nvPicPr>
          <p:cNvPr id="5" name="Picture 4" descr="A screenshot of a cell phone&#10;&#10;Description automatically generated">
            <a:extLst>
              <a:ext uri="{FF2B5EF4-FFF2-40B4-BE49-F238E27FC236}">
                <a16:creationId xmlns="" xmlns:a16="http://schemas.microsoft.com/office/drawing/2014/main" id="{D8EB8840-F197-0E4B-8EC1-1AD68A4C956F}"/>
              </a:ext>
            </a:extLst>
          </p:cNvPr>
          <p:cNvPicPr>
            <a:picLocks noChangeAspect="1"/>
          </p:cNvPicPr>
          <p:nvPr/>
        </p:nvPicPr>
        <p:blipFill>
          <a:blip r:embed="rId3"/>
          <a:stretch>
            <a:fillRect/>
          </a:stretch>
        </p:blipFill>
        <p:spPr>
          <a:xfrm>
            <a:off x="444641" y="2686093"/>
            <a:ext cx="3075242" cy="2638633"/>
          </a:xfrm>
          <a:prstGeom prst="rect">
            <a:avLst/>
          </a:prstGeom>
        </p:spPr>
      </p:pic>
      <p:graphicFrame>
        <p:nvGraphicFramePr>
          <p:cNvPr id="6" name="Table 5">
            <a:extLst>
              <a:ext uri="{FF2B5EF4-FFF2-40B4-BE49-F238E27FC236}">
                <a16:creationId xmlns="" xmlns:a16="http://schemas.microsoft.com/office/drawing/2014/main" id="{2BBFA1B5-2195-DF46-AF68-B33FDC188643}"/>
              </a:ext>
            </a:extLst>
          </p:cNvPr>
          <p:cNvGraphicFramePr>
            <a:graphicFrameLocks noGrp="1"/>
          </p:cNvGraphicFramePr>
          <p:nvPr>
            <p:extLst/>
          </p:nvPr>
        </p:nvGraphicFramePr>
        <p:xfrm>
          <a:off x="5193525" y="3512048"/>
          <a:ext cx="6553834" cy="2319792"/>
        </p:xfrm>
        <a:graphic>
          <a:graphicData uri="http://schemas.openxmlformats.org/drawingml/2006/table">
            <a:tbl>
              <a:tblPr firstRow="1" bandRow="1">
                <a:tableStyleId>{5C22544A-7EE6-4342-B048-85BDC9FD1C3A}</a:tableStyleId>
              </a:tblPr>
              <a:tblGrid>
                <a:gridCol w="3276917">
                  <a:extLst>
                    <a:ext uri="{9D8B030D-6E8A-4147-A177-3AD203B41FA5}">
                      <a16:colId xmlns="" xmlns:a16="http://schemas.microsoft.com/office/drawing/2014/main" val="1070674125"/>
                    </a:ext>
                  </a:extLst>
                </a:gridCol>
                <a:gridCol w="3276917">
                  <a:extLst>
                    <a:ext uri="{9D8B030D-6E8A-4147-A177-3AD203B41FA5}">
                      <a16:colId xmlns="" xmlns:a16="http://schemas.microsoft.com/office/drawing/2014/main" val="1831853790"/>
                    </a:ext>
                  </a:extLst>
                </a:gridCol>
              </a:tblGrid>
              <a:tr h="465592">
                <a:tc>
                  <a:txBody>
                    <a:bodyPr/>
                    <a:lstStyle/>
                    <a:p>
                      <a:r>
                        <a:rPr lang="x-none" dirty="0"/>
                        <a:t>Výhody</a:t>
                      </a:r>
                    </a:p>
                  </a:txBody>
                  <a:tcPr/>
                </a:tc>
                <a:tc>
                  <a:txBody>
                    <a:bodyPr/>
                    <a:lstStyle/>
                    <a:p>
                      <a:r>
                        <a:rPr lang="x-none" dirty="0"/>
                        <a:t>Nevýhody</a:t>
                      </a:r>
                    </a:p>
                  </a:txBody>
                  <a:tcPr/>
                </a:tc>
                <a:extLst>
                  <a:ext uri="{0D108BD9-81ED-4DB2-BD59-A6C34878D82A}">
                    <a16:rowId xmlns="" xmlns:a16="http://schemas.microsoft.com/office/drawing/2014/main" val="2463136243"/>
                  </a:ext>
                </a:extLst>
              </a:tr>
              <a:tr h="370840">
                <a:tc>
                  <a:txBody>
                    <a:bodyPr/>
                    <a:lstStyle/>
                    <a:p>
                      <a:r>
                        <a:rPr lang="x-none" dirty="0"/>
                        <a:t>Upomínky</a:t>
                      </a:r>
                    </a:p>
                  </a:txBody>
                  <a:tcPr/>
                </a:tc>
                <a:tc>
                  <a:txBody>
                    <a:bodyPr/>
                    <a:lstStyle/>
                    <a:p>
                      <a:r>
                        <a:rPr lang="en-GB" dirty="0"/>
                        <a:t>S</a:t>
                      </a:r>
                      <a:r>
                        <a:rPr lang="x-none" dirty="0"/>
                        <a:t>tres/výčitky při nesplnění úkolů</a:t>
                      </a:r>
                    </a:p>
                  </a:txBody>
                  <a:tcPr/>
                </a:tc>
                <a:extLst>
                  <a:ext uri="{0D108BD9-81ED-4DB2-BD59-A6C34878D82A}">
                    <a16:rowId xmlns="" xmlns:a16="http://schemas.microsoft.com/office/drawing/2014/main" val="3031572350"/>
                  </a:ext>
                </a:extLst>
              </a:tr>
              <a:tr h="370840">
                <a:tc>
                  <a:txBody>
                    <a:bodyPr/>
                    <a:lstStyle/>
                    <a:p>
                      <a:r>
                        <a:rPr lang="en-GB" dirty="0"/>
                        <a:t>T</a:t>
                      </a:r>
                      <a:r>
                        <a:rPr lang="x-none" dirty="0"/>
                        <a:t>racking (sledování progresu)</a:t>
                      </a:r>
                    </a:p>
                  </a:txBody>
                  <a:tcPr/>
                </a:tc>
                <a:tc>
                  <a:txBody>
                    <a:bodyPr/>
                    <a:lstStyle/>
                    <a:p>
                      <a:r>
                        <a:rPr lang="x-none" dirty="0"/>
                        <a:t>soutěživost</a:t>
                      </a:r>
                    </a:p>
                  </a:txBody>
                  <a:tcPr/>
                </a:tc>
                <a:extLst>
                  <a:ext uri="{0D108BD9-81ED-4DB2-BD59-A6C34878D82A}">
                    <a16:rowId xmlns="" xmlns:a16="http://schemas.microsoft.com/office/drawing/2014/main" val="2770523372"/>
                  </a:ext>
                </a:extLst>
              </a:tr>
              <a:tr h="370840">
                <a:tc>
                  <a:txBody>
                    <a:bodyPr/>
                    <a:lstStyle/>
                    <a:p>
                      <a:r>
                        <a:rPr lang="en-GB" dirty="0"/>
                        <a:t>P</a:t>
                      </a:r>
                      <a:r>
                        <a:rPr lang="x-none" dirty="0"/>
                        <a:t>rincip závazku a konzistence</a:t>
                      </a:r>
                    </a:p>
                  </a:txBody>
                  <a:tcPr/>
                </a:tc>
                <a:tc>
                  <a:txBody>
                    <a:bodyPr/>
                    <a:lstStyle/>
                    <a:p>
                      <a:r>
                        <a:rPr lang="en-GB" dirty="0"/>
                        <a:t>V</a:t>
                      </a:r>
                      <a:r>
                        <a:rPr lang="x-none" dirty="0"/>
                        <a:t>nější motivace</a:t>
                      </a:r>
                    </a:p>
                  </a:txBody>
                  <a:tcPr/>
                </a:tc>
                <a:extLst>
                  <a:ext uri="{0D108BD9-81ED-4DB2-BD59-A6C34878D82A}">
                    <a16:rowId xmlns="" xmlns:a16="http://schemas.microsoft.com/office/drawing/2014/main" val="1882747241"/>
                  </a:ext>
                </a:extLst>
              </a:tr>
              <a:tr h="370840">
                <a:tc>
                  <a:txBody>
                    <a:bodyPr/>
                    <a:lstStyle/>
                    <a:p>
                      <a:r>
                        <a:rPr lang="en-GB" dirty="0"/>
                        <a:t>V</a:t>
                      </a:r>
                      <a:r>
                        <a:rPr lang="x-none" dirty="0"/>
                        <a:t>edení pomocí aplikace</a:t>
                      </a:r>
                    </a:p>
                  </a:txBody>
                  <a:tcPr/>
                </a:tc>
                <a:tc>
                  <a:txBody>
                    <a:bodyPr/>
                    <a:lstStyle/>
                    <a:p>
                      <a:endParaRPr lang="x-none" dirty="0"/>
                    </a:p>
                  </a:txBody>
                  <a:tcPr/>
                </a:tc>
                <a:extLst>
                  <a:ext uri="{0D108BD9-81ED-4DB2-BD59-A6C34878D82A}">
                    <a16:rowId xmlns="" xmlns:a16="http://schemas.microsoft.com/office/drawing/2014/main" val="3484204462"/>
                  </a:ext>
                </a:extLst>
              </a:tr>
              <a:tr h="370840">
                <a:tc>
                  <a:txBody>
                    <a:bodyPr/>
                    <a:lstStyle/>
                    <a:p>
                      <a:r>
                        <a:rPr lang="x-none" dirty="0"/>
                        <a:t>Odměny</a:t>
                      </a:r>
                    </a:p>
                  </a:txBody>
                  <a:tcPr/>
                </a:tc>
                <a:tc>
                  <a:txBody>
                    <a:bodyPr/>
                    <a:lstStyle/>
                    <a:p>
                      <a:endParaRPr lang="x-none" dirty="0"/>
                    </a:p>
                  </a:txBody>
                  <a:tcPr/>
                </a:tc>
                <a:extLst>
                  <a:ext uri="{0D108BD9-81ED-4DB2-BD59-A6C34878D82A}">
                    <a16:rowId xmlns="" xmlns:a16="http://schemas.microsoft.com/office/drawing/2014/main" val="966790379"/>
                  </a:ext>
                </a:extLst>
              </a:tr>
            </a:tbl>
          </a:graphicData>
        </a:graphic>
      </p:graphicFrame>
    </p:spTree>
    <p:extLst>
      <p:ext uri="{BB962C8B-B14F-4D97-AF65-F5344CB8AC3E}">
        <p14:creationId xmlns:p14="http://schemas.microsoft.com/office/powerpoint/2010/main" val="3503697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2">
            <a:extLst>
              <a:ext uri="{FF2B5EF4-FFF2-40B4-BE49-F238E27FC236}">
                <a16:creationId xmlns="" xmlns:a16="http://schemas.microsoft.com/office/drawing/2014/main" id="{DEE5C6BA-FE2A-4C38-8D88-E70C06E54F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4">
            <a:extLst>
              <a:ext uri="{FF2B5EF4-FFF2-40B4-BE49-F238E27FC236}">
                <a16:creationId xmlns="" xmlns:a16="http://schemas.microsoft.com/office/drawing/2014/main" id="{53E66F28-0926-4CFB-BDAB-646CAB184CB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 xmlns:a16="http://schemas.microsoft.com/office/drawing/2014/main" id="{D020AE16-B579-F941-BB04-48DD781ED5FC}"/>
              </a:ext>
            </a:extLst>
          </p:cNvPr>
          <p:cNvSpPr>
            <a:spLocks noGrp="1"/>
          </p:cNvSpPr>
          <p:nvPr>
            <p:ph type="title"/>
          </p:nvPr>
        </p:nvSpPr>
        <p:spPr>
          <a:xfrm>
            <a:off x="804672" y="802956"/>
            <a:ext cx="4977976" cy="821698"/>
          </a:xfrm>
        </p:spPr>
        <p:txBody>
          <a:bodyPr>
            <a:normAutofit/>
          </a:bodyPr>
          <a:lstStyle/>
          <a:p>
            <a:r>
              <a:rPr lang="x-none" dirty="0">
                <a:solidFill>
                  <a:srgbClr val="000000"/>
                </a:solidFill>
              </a:rPr>
              <a:t>Calm</a:t>
            </a:r>
          </a:p>
        </p:txBody>
      </p:sp>
      <p:sp>
        <p:nvSpPr>
          <p:cNvPr id="32" name="Freeform 60">
            <a:extLst>
              <a:ext uri="{FF2B5EF4-FFF2-40B4-BE49-F238E27FC236}">
                <a16:creationId xmlns="" xmlns:a16="http://schemas.microsoft.com/office/drawing/2014/main" id="{DE9FA85F-F0FB-4952-A05F-04CC67B18E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monitor, computer, phone, sign&#10;&#10;Description automatically generated">
            <a:extLst>
              <a:ext uri="{FF2B5EF4-FFF2-40B4-BE49-F238E27FC236}">
                <a16:creationId xmlns="" xmlns:a16="http://schemas.microsoft.com/office/drawing/2014/main" id="{4A4701B2-ACC0-D741-8A9B-31C43AC4100D}"/>
              </a:ext>
            </a:extLst>
          </p:cNvPr>
          <p:cNvPicPr>
            <a:picLocks noChangeAspect="1"/>
          </p:cNvPicPr>
          <p:nvPr/>
        </p:nvPicPr>
        <p:blipFill rotWithShape="1">
          <a:blip r:embed="rId3">
            <a:alphaModFix/>
          </a:blip>
          <a:srcRect t="14525" r="1" b="7203"/>
          <a:stretch/>
        </p:blipFill>
        <p:spPr>
          <a:xfrm>
            <a:off x="6632714" y="1"/>
            <a:ext cx="3674754"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3" name="Content Placeholder 2">
            <a:extLst>
              <a:ext uri="{FF2B5EF4-FFF2-40B4-BE49-F238E27FC236}">
                <a16:creationId xmlns="" xmlns:a16="http://schemas.microsoft.com/office/drawing/2014/main" id="{2D34FA01-B4A2-F743-A274-5502F008B81F}"/>
              </a:ext>
            </a:extLst>
          </p:cNvPr>
          <p:cNvSpPr>
            <a:spLocks noGrp="1"/>
          </p:cNvSpPr>
          <p:nvPr>
            <p:ph idx="1"/>
          </p:nvPr>
        </p:nvSpPr>
        <p:spPr>
          <a:xfrm>
            <a:off x="804672" y="2421682"/>
            <a:ext cx="4977578" cy="3639289"/>
          </a:xfrm>
        </p:spPr>
        <p:txBody>
          <a:bodyPr anchor="ctr">
            <a:noAutofit/>
          </a:bodyPr>
          <a:lstStyle/>
          <a:p>
            <a:r>
              <a:rPr lang="en-GB" sz="2000" b="1" dirty="0" err="1">
                <a:solidFill>
                  <a:srgbClr val="000000"/>
                </a:solidFill>
              </a:rPr>
              <a:t>Další</a:t>
            </a:r>
            <a:r>
              <a:rPr lang="en-GB" sz="2000" b="1" dirty="0">
                <a:solidFill>
                  <a:srgbClr val="000000"/>
                </a:solidFill>
              </a:rPr>
              <a:t> </a:t>
            </a:r>
            <a:r>
              <a:rPr lang="en-GB" sz="2000" b="1" dirty="0" err="1">
                <a:solidFill>
                  <a:srgbClr val="000000"/>
                </a:solidFill>
              </a:rPr>
              <a:t>výhody</a:t>
            </a:r>
            <a:r>
              <a:rPr lang="en-GB" sz="2000" b="1" dirty="0">
                <a:solidFill>
                  <a:srgbClr val="000000"/>
                </a:solidFill>
              </a:rPr>
              <a:t>:</a:t>
            </a:r>
          </a:p>
          <a:p>
            <a:r>
              <a:rPr lang="en-GB" sz="2000" dirty="0" err="1">
                <a:solidFill>
                  <a:srgbClr val="000000"/>
                </a:solidFill>
              </a:rPr>
              <a:t>Lekce</a:t>
            </a:r>
            <a:r>
              <a:rPr lang="en-GB" sz="2000" dirty="0">
                <a:solidFill>
                  <a:srgbClr val="000000"/>
                </a:solidFill>
              </a:rPr>
              <a:t> </a:t>
            </a:r>
            <a:r>
              <a:rPr lang="en-GB" sz="2000" dirty="0" err="1">
                <a:solidFill>
                  <a:srgbClr val="000000"/>
                </a:solidFill>
              </a:rPr>
              <a:t>jsou</a:t>
            </a:r>
            <a:r>
              <a:rPr lang="en-GB" sz="2000" dirty="0">
                <a:solidFill>
                  <a:srgbClr val="000000"/>
                </a:solidFill>
              </a:rPr>
              <a:t> </a:t>
            </a:r>
            <a:r>
              <a:rPr lang="en-GB" sz="2000" dirty="0" err="1">
                <a:solidFill>
                  <a:srgbClr val="000000"/>
                </a:solidFill>
              </a:rPr>
              <a:t>krátké</a:t>
            </a:r>
            <a:r>
              <a:rPr lang="en-GB" sz="2000" dirty="0">
                <a:solidFill>
                  <a:srgbClr val="000000"/>
                </a:solidFill>
              </a:rPr>
              <a:t> a </a:t>
            </a:r>
            <a:r>
              <a:rPr lang="en-GB" sz="2000" dirty="0" err="1">
                <a:solidFill>
                  <a:srgbClr val="000000"/>
                </a:solidFill>
              </a:rPr>
              <a:t>vedené</a:t>
            </a:r>
            <a:r>
              <a:rPr lang="en-GB" sz="2000" dirty="0">
                <a:solidFill>
                  <a:srgbClr val="000000"/>
                </a:solidFill>
              </a:rPr>
              <a:t> </a:t>
            </a:r>
            <a:r>
              <a:rPr lang="en-GB" sz="2000" dirty="0" err="1">
                <a:solidFill>
                  <a:srgbClr val="000000"/>
                </a:solidFill>
              </a:rPr>
              <a:t>lektorem</a:t>
            </a:r>
            <a:endParaRPr lang="en-GB" sz="2000" dirty="0">
              <a:solidFill>
                <a:srgbClr val="000000"/>
              </a:solidFill>
            </a:endParaRPr>
          </a:p>
          <a:p>
            <a:r>
              <a:rPr lang="en-GB" sz="2000" dirty="0" err="1">
                <a:solidFill>
                  <a:srgbClr val="000000"/>
                </a:solidFill>
              </a:rPr>
              <a:t>Nemusíte</a:t>
            </a:r>
            <a:r>
              <a:rPr lang="en-GB" sz="2000" dirty="0">
                <a:solidFill>
                  <a:srgbClr val="000000"/>
                </a:solidFill>
              </a:rPr>
              <a:t> </a:t>
            </a:r>
            <a:r>
              <a:rPr lang="en-GB" sz="2000" dirty="0" err="1">
                <a:solidFill>
                  <a:srgbClr val="000000"/>
                </a:solidFill>
              </a:rPr>
              <a:t>řešit</a:t>
            </a:r>
            <a:r>
              <a:rPr lang="en-GB" sz="2000" dirty="0">
                <a:solidFill>
                  <a:srgbClr val="000000"/>
                </a:solidFill>
              </a:rPr>
              <a:t>, </a:t>
            </a:r>
            <a:r>
              <a:rPr lang="en-GB" sz="2000" dirty="0" err="1">
                <a:solidFill>
                  <a:srgbClr val="000000"/>
                </a:solidFill>
              </a:rPr>
              <a:t>že</a:t>
            </a:r>
            <a:r>
              <a:rPr lang="en-GB" sz="2000" dirty="0">
                <a:solidFill>
                  <a:srgbClr val="000000"/>
                </a:solidFill>
              </a:rPr>
              <a:t> </a:t>
            </a:r>
            <a:r>
              <a:rPr lang="en-GB" sz="2000" dirty="0" err="1">
                <a:solidFill>
                  <a:srgbClr val="000000"/>
                </a:solidFill>
              </a:rPr>
              <a:t>nevíte</a:t>
            </a:r>
            <a:r>
              <a:rPr lang="en-GB" sz="2000" dirty="0">
                <a:solidFill>
                  <a:srgbClr val="000000"/>
                </a:solidFill>
              </a:rPr>
              <a:t> “</a:t>
            </a:r>
            <a:r>
              <a:rPr lang="en-GB" sz="2000" dirty="0" err="1">
                <a:solidFill>
                  <a:srgbClr val="000000"/>
                </a:solidFill>
              </a:rPr>
              <a:t>jak</a:t>
            </a:r>
            <a:r>
              <a:rPr lang="en-GB" sz="2000" dirty="0">
                <a:solidFill>
                  <a:srgbClr val="000000"/>
                </a:solidFill>
              </a:rPr>
              <a:t> </a:t>
            </a:r>
            <a:r>
              <a:rPr lang="en-GB" sz="2000" dirty="0" err="1">
                <a:solidFill>
                  <a:srgbClr val="000000"/>
                </a:solidFill>
              </a:rPr>
              <a:t>na</a:t>
            </a:r>
            <a:r>
              <a:rPr lang="en-GB" sz="2000" dirty="0">
                <a:solidFill>
                  <a:srgbClr val="000000"/>
                </a:solidFill>
              </a:rPr>
              <a:t> to” </a:t>
            </a:r>
            <a:r>
              <a:rPr lang="en-GB" sz="2000" dirty="0" err="1">
                <a:solidFill>
                  <a:srgbClr val="000000"/>
                </a:solidFill>
              </a:rPr>
              <a:t>nebo</a:t>
            </a:r>
            <a:r>
              <a:rPr lang="en-GB" sz="2000" dirty="0">
                <a:solidFill>
                  <a:srgbClr val="000000"/>
                </a:solidFill>
              </a:rPr>
              <a:t> “</a:t>
            </a:r>
            <a:r>
              <a:rPr lang="en-GB" sz="2000" dirty="0" err="1">
                <a:solidFill>
                  <a:srgbClr val="000000"/>
                </a:solidFill>
              </a:rPr>
              <a:t>jak</a:t>
            </a:r>
            <a:r>
              <a:rPr lang="en-GB" sz="2000" dirty="0">
                <a:solidFill>
                  <a:srgbClr val="000000"/>
                </a:solidFill>
              </a:rPr>
              <a:t> </a:t>
            </a:r>
            <a:r>
              <a:rPr lang="en-GB" sz="2000" dirty="0" err="1">
                <a:solidFill>
                  <a:srgbClr val="000000"/>
                </a:solidFill>
              </a:rPr>
              <a:t>začít</a:t>
            </a:r>
            <a:r>
              <a:rPr lang="en-GB" sz="2000" dirty="0">
                <a:solidFill>
                  <a:srgbClr val="000000"/>
                </a:solidFill>
              </a:rPr>
              <a:t>” </a:t>
            </a:r>
          </a:p>
          <a:p>
            <a:pPr marL="457200" lvl="1" indent="0">
              <a:buNone/>
            </a:pPr>
            <a:endParaRPr lang="en-GB" sz="2000" dirty="0">
              <a:solidFill>
                <a:srgbClr val="000000"/>
              </a:solidFill>
            </a:endParaRPr>
          </a:p>
          <a:p>
            <a:r>
              <a:rPr lang="x-none" sz="2000" b="1" dirty="0">
                <a:solidFill>
                  <a:srgbClr val="000000"/>
                </a:solidFill>
              </a:rPr>
              <a:t>Využití: </a:t>
            </a:r>
          </a:p>
          <a:p>
            <a:r>
              <a:rPr lang="en-GB" sz="2000" dirty="0">
                <a:solidFill>
                  <a:srgbClr val="000000"/>
                </a:solidFill>
              </a:rPr>
              <a:t>P</a:t>
            </a:r>
            <a:r>
              <a:rPr lang="x-none" sz="2000" dirty="0">
                <a:solidFill>
                  <a:srgbClr val="000000"/>
                </a:solidFill>
              </a:rPr>
              <a:t>roblémy se spánkem</a:t>
            </a:r>
          </a:p>
          <a:p>
            <a:r>
              <a:rPr lang="en-GB" sz="2000" dirty="0">
                <a:solidFill>
                  <a:srgbClr val="000000"/>
                </a:solidFill>
              </a:rPr>
              <a:t>T</a:t>
            </a:r>
            <a:r>
              <a:rPr lang="x-none" sz="2000" dirty="0">
                <a:solidFill>
                  <a:srgbClr val="000000"/>
                </a:solidFill>
              </a:rPr>
              <a:t>empem životního stylu, stresem</a:t>
            </a:r>
          </a:p>
          <a:p>
            <a:r>
              <a:rPr lang="en-GB" sz="2000" dirty="0">
                <a:solidFill>
                  <a:srgbClr val="000000"/>
                </a:solidFill>
              </a:rPr>
              <a:t>V</a:t>
            </a:r>
            <a:r>
              <a:rPr lang="x-none" sz="2000" dirty="0">
                <a:solidFill>
                  <a:srgbClr val="000000"/>
                </a:solidFill>
              </a:rPr>
              <a:t> nelehkém životním období</a:t>
            </a:r>
          </a:p>
          <a:p>
            <a:r>
              <a:rPr lang="en-GB" sz="2000" dirty="0">
                <a:solidFill>
                  <a:srgbClr val="000000"/>
                </a:solidFill>
              </a:rPr>
              <a:t>N</a:t>
            </a:r>
            <a:r>
              <a:rPr lang="x-none" sz="2000" dirty="0">
                <a:solidFill>
                  <a:srgbClr val="000000"/>
                </a:solidFill>
              </a:rPr>
              <a:t>ástroj seberozvoje</a:t>
            </a:r>
          </a:p>
          <a:p>
            <a:r>
              <a:rPr lang="en-GB" sz="2000" dirty="0" err="1">
                <a:solidFill>
                  <a:srgbClr val="000000"/>
                </a:solidFill>
              </a:rPr>
              <a:t>Práce</a:t>
            </a:r>
            <a:r>
              <a:rPr lang="en-GB" sz="2000" dirty="0">
                <a:solidFill>
                  <a:srgbClr val="000000"/>
                </a:solidFill>
              </a:rPr>
              <a:t> s </a:t>
            </a:r>
            <a:r>
              <a:rPr lang="en-GB" sz="2000" dirty="0" err="1">
                <a:solidFill>
                  <a:srgbClr val="000000"/>
                </a:solidFill>
              </a:rPr>
              <a:t>myšlenkami</a:t>
            </a:r>
            <a:r>
              <a:rPr lang="en-GB" sz="2000" dirty="0">
                <a:solidFill>
                  <a:srgbClr val="000000"/>
                </a:solidFill>
              </a:rPr>
              <a:t>, </a:t>
            </a:r>
            <a:r>
              <a:rPr lang="en-GB" sz="2000" dirty="0" err="1">
                <a:solidFill>
                  <a:srgbClr val="000000"/>
                </a:solidFill>
              </a:rPr>
              <a:t>prioritami</a:t>
            </a:r>
            <a:r>
              <a:rPr lang="en-GB" sz="2000" dirty="0">
                <a:solidFill>
                  <a:srgbClr val="000000"/>
                </a:solidFill>
              </a:rPr>
              <a:t>, </a:t>
            </a:r>
            <a:r>
              <a:rPr lang="en-GB" sz="2000" dirty="0" err="1">
                <a:solidFill>
                  <a:srgbClr val="000000"/>
                </a:solidFill>
              </a:rPr>
              <a:t>cíli</a:t>
            </a:r>
            <a:r>
              <a:rPr lang="en-GB" sz="2000" dirty="0">
                <a:solidFill>
                  <a:srgbClr val="000000"/>
                </a:solidFill>
              </a:rPr>
              <a:t> </a:t>
            </a:r>
          </a:p>
          <a:p>
            <a:r>
              <a:rPr lang="en-GB" sz="2000" dirty="0">
                <a:solidFill>
                  <a:srgbClr val="000000"/>
                </a:solidFill>
              </a:rPr>
              <a:t>Z</a:t>
            </a:r>
            <a:r>
              <a:rPr lang="x-none" sz="2000" dirty="0">
                <a:solidFill>
                  <a:srgbClr val="000000"/>
                </a:solidFill>
              </a:rPr>
              <a:t>klidnění, forma relaxace</a:t>
            </a:r>
          </a:p>
        </p:txBody>
      </p:sp>
      <p:sp>
        <p:nvSpPr>
          <p:cNvPr id="29" name="Freeform 68">
            <a:extLst>
              <a:ext uri="{FF2B5EF4-FFF2-40B4-BE49-F238E27FC236}">
                <a16:creationId xmlns="" xmlns:a16="http://schemas.microsoft.com/office/drawing/2014/main" id="{FEBD362A-CC27-47D9-8FC3-A5E91BA07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screenshot of a cell phone&#10;&#10;Description automatically generated">
            <a:extLst>
              <a:ext uri="{FF2B5EF4-FFF2-40B4-BE49-F238E27FC236}">
                <a16:creationId xmlns="" xmlns:a16="http://schemas.microsoft.com/office/drawing/2014/main" id="{01EDA9D0-3FEB-5147-8064-236510A65230}"/>
              </a:ext>
            </a:extLst>
          </p:cNvPr>
          <p:cNvPicPr>
            <a:picLocks noChangeAspect="1"/>
          </p:cNvPicPr>
          <p:nvPr/>
        </p:nvPicPr>
        <p:blipFill rotWithShape="1">
          <a:blip r:embed="rId4">
            <a:alphaModFix/>
          </a:blip>
          <a:srcRect l="19483" r="15558" b="-1"/>
          <a:stretch/>
        </p:blipFill>
        <p:spPr>
          <a:xfrm>
            <a:off x="7399326" y="3086207"/>
            <a:ext cx="4792674" cy="3781268"/>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349830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553497" y="2403987"/>
            <a:ext cx="9144000" cy="1533679"/>
          </a:xfrm>
        </p:spPr>
        <p:txBody>
          <a:bodyPr>
            <a:normAutofit/>
          </a:bodyPr>
          <a:lstStyle/>
          <a:p>
            <a:r>
              <a:rPr lang="cs-CZ" dirty="0" smtClean="0"/>
              <a:t>Děkuji za Vaše tipy! </a:t>
            </a:r>
            <a:r>
              <a:rPr lang="cs-CZ" dirty="0" smtClean="0">
                <a:sym typeface="Wingdings" panose="05000000000000000000" pitchFamily="2" charset="2"/>
              </a:rPr>
              <a:t></a:t>
            </a:r>
            <a:endParaRPr lang="cs-CZ" dirty="0"/>
          </a:p>
        </p:txBody>
      </p:sp>
      <p:sp>
        <p:nvSpPr>
          <p:cNvPr id="4" name="Obdélník 3"/>
          <p:cNvSpPr/>
          <p:nvPr/>
        </p:nvSpPr>
        <p:spPr>
          <a:xfrm>
            <a:off x="147484" y="147484"/>
            <a:ext cx="11872451" cy="6563032"/>
          </a:xfrm>
          <a:prstGeom prst="rect">
            <a:avLst/>
          </a:prstGeom>
          <a:noFill/>
          <a:ln w="7620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650805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F2237988-D928-4CB9-BFBC-90DBCB71C94E}"/>
              </a:ext>
            </a:extLst>
          </p:cNvPr>
          <p:cNvSpPr>
            <a:spLocks noGrp="1"/>
          </p:cNvSpPr>
          <p:nvPr>
            <p:ph type="ctrTitle"/>
          </p:nvPr>
        </p:nvSpPr>
        <p:spPr>
          <a:xfrm>
            <a:off x="1524000" y="1600200"/>
            <a:ext cx="9144000" cy="2387600"/>
          </a:xfrm>
        </p:spPr>
        <p:txBody>
          <a:bodyPr/>
          <a:lstStyle/>
          <a:p>
            <a:r>
              <a:rPr lang="cs-CZ" dirty="0">
                <a:latin typeface="Palatino Linotype" panose="02040502050505030304" pitchFamily="18" charset="0"/>
              </a:rPr>
              <a:t>Aplikace - </a:t>
            </a:r>
            <a:r>
              <a:rPr lang="cs-CZ" dirty="0" err="1">
                <a:latin typeface="Palatino Linotype" panose="02040502050505030304" pitchFamily="18" charset="0"/>
              </a:rPr>
              <a:t>Huawei</a:t>
            </a:r>
            <a:r>
              <a:rPr lang="cs-CZ" dirty="0">
                <a:latin typeface="Palatino Linotype" panose="02040502050505030304" pitchFamily="18" charset="0"/>
              </a:rPr>
              <a:t> </a:t>
            </a:r>
            <a:r>
              <a:rPr lang="cs-CZ" dirty="0" err="1">
                <a:latin typeface="Palatino Linotype" panose="02040502050505030304" pitchFamily="18" charset="0"/>
              </a:rPr>
              <a:t>Health</a:t>
            </a:r>
            <a:endParaRPr lang="cs-CZ" dirty="0">
              <a:latin typeface="Palatino Linotype" panose="02040502050505030304" pitchFamily="18" charset="0"/>
            </a:endParaRPr>
          </a:p>
        </p:txBody>
      </p:sp>
      <p:sp>
        <p:nvSpPr>
          <p:cNvPr id="3" name="Podnadpis 2">
            <a:extLst>
              <a:ext uri="{FF2B5EF4-FFF2-40B4-BE49-F238E27FC236}">
                <a16:creationId xmlns="" xmlns:a16="http://schemas.microsoft.com/office/drawing/2014/main" id="{792D7FC8-CBD6-4335-8685-F5281DBEC007}"/>
              </a:ext>
            </a:extLst>
          </p:cNvPr>
          <p:cNvSpPr>
            <a:spLocks noGrp="1"/>
          </p:cNvSpPr>
          <p:nvPr>
            <p:ph type="subTitle" idx="1"/>
          </p:nvPr>
        </p:nvSpPr>
        <p:spPr>
          <a:xfrm>
            <a:off x="1524000" y="3987800"/>
            <a:ext cx="9144000" cy="1655762"/>
          </a:xfrm>
        </p:spPr>
        <p:txBody>
          <a:bodyPr/>
          <a:lstStyle/>
          <a:p>
            <a:r>
              <a:rPr lang="cs-CZ" dirty="0">
                <a:latin typeface="Palatino Linotype" panose="02040502050505030304" pitchFamily="18" charset="0"/>
              </a:rPr>
              <a:t>Dudková Michaela</a:t>
            </a:r>
          </a:p>
        </p:txBody>
      </p:sp>
      <p:pic>
        <p:nvPicPr>
          <p:cNvPr id="1026" name="Picture 2" descr="Huawei Health – Aplikace na Google Play">
            <a:extLst>
              <a:ext uri="{FF2B5EF4-FFF2-40B4-BE49-F238E27FC236}">
                <a16:creationId xmlns="" xmlns:a16="http://schemas.microsoft.com/office/drawing/2014/main" id="{114E7CB4-48F5-4D83-A13B-CBC7EB48E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 y="34131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Zaoblený obdélník 4"/>
          <p:cNvSpPr/>
          <p:nvPr/>
        </p:nvSpPr>
        <p:spPr>
          <a:xfrm>
            <a:off x="10580215" y="334635"/>
            <a:ext cx="1253613" cy="98814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smtClean="0">
                <a:solidFill>
                  <a:schemeClr val="tx1"/>
                </a:solidFill>
              </a:rPr>
              <a:t>2</a:t>
            </a:r>
            <a:endParaRPr lang="cs-CZ" sz="4000" dirty="0">
              <a:solidFill>
                <a:schemeClr val="tx1"/>
              </a:solidFill>
            </a:endParaRPr>
          </a:p>
        </p:txBody>
      </p:sp>
    </p:spTree>
    <p:extLst>
      <p:ext uri="{BB962C8B-B14F-4D97-AF65-F5344CB8AC3E}">
        <p14:creationId xmlns:p14="http://schemas.microsoft.com/office/powerpoint/2010/main" val="358631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A15488FA-083B-4BF7-A5CB-51C3BD34EA81}"/>
              </a:ext>
            </a:extLst>
          </p:cNvPr>
          <p:cNvSpPr>
            <a:spLocks noGrp="1"/>
          </p:cNvSpPr>
          <p:nvPr>
            <p:ph type="title"/>
          </p:nvPr>
        </p:nvSpPr>
        <p:spPr>
          <a:xfrm>
            <a:off x="180109" y="365125"/>
            <a:ext cx="11748655" cy="1325563"/>
          </a:xfrm>
        </p:spPr>
        <p:txBody>
          <a:bodyPr/>
          <a:lstStyle/>
          <a:p>
            <a:r>
              <a:rPr lang="cs-CZ" dirty="0" err="1">
                <a:latin typeface="Palatino Linotype" panose="02040502050505030304" pitchFamily="18" charset="0"/>
              </a:rPr>
              <a:t>Huawei</a:t>
            </a:r>
            <a:r>
              <a:rPr lang="cs-CZ" dirty="0">
                <a:latin typeface="Palatino Linotype" panose="02040502050505030304" pitchFamily="18" charset="0"/>
              </a:rPr>
              <a:t> </a:t>
            </a:r>
            <a:r>
              <a:rPr lang="cs-CZ" dirty="0" err="1">
                <a:latin typeface="Palatino Linotype" panose="02040502050505030304" pitchFamily="18" charset="0"/>
              </a:rPr>
              <a:t>Health</a:t>
            </a:r>
            <a:endParaRPr lang="cs-CZ" dirty="0">
              <a:latin typeface="Palatino Linotype" panose="02040502050505030304" pitchFamily="18" charset="0"/>
            </a:endParaRPr>
          </a:p>
        </p:txBody>
      </p:sp>
      <p:sp>
        <p:nvSpPr>
          <p:cNvPr id="3" name="Zástupný symbol pro obsah 2">
            <a:extLst>
              <a:ext uri="{FF2B5EF4-FFF2-40B4-BE49-F238E27FC236}">
                <a16:creationId xmlns="" xmlns:a16="http://schemas.microsoft.com/office/drawing/2014/main" id="{B1A4F3ED-C80A-43D2-AE2E-7A3F3CFD316D}"/>
              </a:ext>
            </a:extLst>
          </p:cNvPr>
          <p:cNvSpPr>
            <a:spLocks noGrp="1"/>
          </p:cNvSpPr>
          <p:nvPr>
            <p:ph idx="1"/>
          </p:nvPr>
        </p:nvSpPr>
        <p:spPr>
          <a:xfrm>
            <a:off x="172278" y="1825624"/>
            <a:ext cx="8905461" cy="5032376"/>
          </a:xfrm>
        </p:spPr>
        <p:txBody>
          <a:bodyPr>
            <a:normAutofit fontScale="85000" lnSpcReduction="20000"/>
          </a:bodyPr>
          <a:lstStyle/>
          <a:p>
            <a:r>
              <a:rPr lang="cs-CZ" dirty="0">
                <a:latin typeface="Palatino Linotype" panose="02040502050505030304" pitchFamily="18" charset="0"/>
              </a:rPr>
              <a:t>Aplikace primárně pro telefony od </a:t>
            </a:r>
            <a:r>
              <a:rPr lang="cs-CZ" dirty="0" err="1">
                <a:latin typeface="Palatino Linotype" panose="02040502050505030304" pitchFamily="18" charset="0"/>
              </a:rPr>
              <a:t>Huawei</a:t>
            </a:r>
            <a:endParaRPr lang="cs-CZ" dirty="0">
              <a:latin typeface="Palatino Linotype" panose="02040502050505030304" pitchFamily="18" charset="0"/>
            </a:endParaRPr>
          </a:p>
          <a:p>
            <a:r>
              <a:rPr lang="cs-CZ" dirty="0">
                <a:latin typeface="Palatino Linotype" panose="02040502050505030304" pitchFamily="18" charset="0"/>
              </a:rPr>
              <a:t>Zaznamenává:</a:t>
            </a:r>
          </a:p>
          <a:p>
            <a:pPr lvl="1"/>
            <a:r>
              <a:rPr lang="cs-CZ" sz="2600" b="1" i="1" dirty="0">
                <a:latin typeface="Palatino Linotype" panose="02040502050505030304" pitchFamily="18" charset="0"/>
              </a:rPr>
              <a:t>Počet kroků </a:t>
            </a:r>
          </a:p>
          <a:p>
            <a:pPr marL="914400" lvl="2" indent="0">
              <a:buNone/>
            </a:pPr>
            <a:r>
              <a:rPr lang="cs-CZ" sz="2100" dirty="0">
                <a:latin typeface="Palatino Linotype" panose="02040502050505030304" pitchFamily="18" charset="0"/>
              </a:rPr>
              <a:t>(počítání během celého dne bez nutnosti zapnutí aplikace)</a:t>
            </a:r>
          </a:p>
          <a:p>
            <a:pPr lvl="1"/>
            <a:r>
              <a:rPr lang="cs-CZ" sz="2600" b="1" i="1" dirty="0">
                <a:latin typeface="Palatino Linotype" panose="02040502050505030304" pitchFamily="18" charset="0"/>
              </a:rPr>
              <a:t>Cvičení</a:t>
            </a:r>
          </a:p>
          <a:p>
            <a:pPr marL="914400" lvl="2" indent="0">
              <a:buNone/>
            </a:pPr>
            <a:r>
              <a:rPr lang="cs-CZ" sz="2100" dirty="0">
                <a:latin typeface="Palatino Linotype" panose="02040502050505030304" pitchFamily="18" charset="0"/>
              </a:rPr>
              <a:t>venkovní běh, sálový běh, chůze, jízda na kole, trénink</a:t>
            </a:r>
          </a:p>
          <a:p>
            <a:pPr marL="914400" lvl="2" indent="0">
              <a:buNone/>
            </a:pPr>
            <a:r>
              <a:rPr lang="cs-CZ" sz="2100" dirty="0">
                <a:latin typeface="Palatino Linotype" panose="02040502050505030304" pitchFamily="18" charset="0"/>
              </a:rPr>
              <a:t>(po zapnutí GPS a startu aktivity)</a:t>
            </a:r>
          </a:p>
          <a:p>
            <a:pPr lvl="1"/>
            <a:r>
              <a:rPr lang="cs-CZ" sz="2600" b="1" i="1" dirty="0">
                <a:latin typeface="Palatino Linotype" panose="02040502050505030304" pitchFamily="18" charset="0"/>
              </a:rPr>
              <a:t>Srdeční tep</a:t>
            </a:r>
          </a:p>
          <a:p>
            <a:pPr marL="914400" lvl="2" indent="0">
              <a:buNone/>
            </a:pPr>
            <a:r>
              <a:rPr lang="cs-CZ" sz="2100" dirty="0">
                <a:latin typeface="Palatino Linotype" panose="02040502050505030304" pitchFamily="18" charset="0"/>
              </a:rPr>
              <a:t>(po připojení hodinek/hrudního pásu)</a:t>
            </a:r>
          </a:p>
          <a:p>
            <a:pPr lvl="1"/>
            <a:r>
              <a:rPr lang="cs-CZ" sz="2600" b="1" i="1" dirty="0">
                <a:latin typeface="Palatino Linotype" panose="02040502050505030304" pitchFamily="18" charset="0"/>
              </a:rPr>
              <a:t>Spánek </a:t>
            </a:r>
            <a:r>
              <a:rPr lang="cs-CZ" dirty="0">
                <a:latin typeface="Palatino Linotype" panose="02040502050505030304" pitchFamily="18" charset="0"/>
              </a:rPr>
              <a:t/>
            </a:r>
            <a:br>
              <a:rPr lang="cs-CZ" dirty="0">
                <a:latin typeface="Palatino Linotype" panose="02040502050505030304" pitchFamily="18" charset="0"/>
              </a:rPr>
            </a:br>
            <a:r>
              <a:rPr lang="cs-CZ" dirty="0">
                <a:latin typeface="Palatino Linotype" panose="02040502050505030304" pitchFamily="18" charset="0"/>
              </a:rPr>
              <a:t>	</a:t>
            </a:r>
            <a:r>
              <a:rPr lang="cs-CZ" sz="2100" dirty="0">
                <a:latin typeface="Palatino Linotype" panose="02040502050505030304" pitchFamily="18" charset="0"/>
              </a:rPr>
              <a:t>(po připojení hodinek)</a:t>
            </a:r>
          </a:p>
          <a:p>
            <a:pPr lvl="1"/>
            <a:r>
              <a:rPr lang="cs-CZ" sz="2600" b="1" i="1" dirty="0">
                <a:latin typeface="Palatino Linotype" panose="02040502050505030304" pitchFamily="18" charset="0"/>
              </a:rPr>
              <a:t>Hmotnost </a:t>
            </a:r>
            <a:r>
              <a:rPr lang="cs-CZ" dirty="0">
                <a:latin typeface="Palatino Linotype" panose="02040502050505030304" pitchFamily="18" charset="0"/>
              </a:rPr>
              <a:t/>
            </a:r>
            <a:br>
              <a:rPr lang="cs-CZ" dirty="0">
                <a:latin typeface="Palatino Linotype" panose="02040502050505030304" pitchFamily="18" charset="0"/>
              </a:rPr>
            </a:br>
            <a:r>
              <a:rPr lang="cs-CZ" dirty="0">
                <a:latin typeface="Palatino Linotype" panose="02040502050505030304" pitchFamily="18" charset="0"/>
              </a:rPr>
              <a:t>	</a:t>
            </a:r>
            <a:r>
              <a:rPr lang="cs-CZ" sz="2100" dirty="0">
                <a:latin typeface="Palatino Linotype" panose="02040502050505030304" pitchFamily="18" charset="0"/>
              </a:rPr>
              <a:t>(po připojení váhy)</a:t>
            </a:r>
          </a:p>
          <a:p>
            <a:pPr lvl="1"/>
            <a:r>
              <a:rPr lang="cs-CZ" sz="2600" b="1" i="1" dirty="0">
                <a:latin typeface="Palatino Linotype" panose="02040502050505030304" pitchFamily="18" charset="0"/>
              </a:rPr>
              <a:t>Zátěž </a:t>
            </a:r>
          </a:p>
          <a:p>
            <a:pPr marL="457200" lvl="1" indent="0">
              <a:buNone/>
            </a:pPr>
            <a:r>
              <a:rPr lang="cs-CZ" dirty="0">
                <a:latin typeface="Palatino Linotype" panose="02040502050505030304" pitchFamily="18" charset="0"/>
              </a:rPr>
              <a:t>	</a:t>
            </a:r>
            <a:r>
              <a:rPr lang="cs-CZ" sz="2100" dirty="0">
                <a:latin typeface="Palatino Linotype" panose="02040502050505030304" pitchFamily="18" charset="0"/>
              </a:rPr>
              <a:t>monitorování stresu </a:t>
            </a:r>
            <a:br>
              <a:rPr lang="cs-CZ" sz="2100" dirty="0">
                <a:latin typeface="Palatino Linotype" panose="02040502050505030304" pitchFamily="18" charset="0"/>
              </a:rPr>
            </a:br>
            <a:r>
              <a:rPr lang="cs-CZ" sz="2100" dirty="0">
                <a:latin typeface="Palatino Linotype" panose="02040502050505030304" pitchFamily="18" charset="0"/>
              </a:rPr>
              <a:t>	(po připojení hodinek/hrudního pásu)</a:t>
            </a:r>
          </a:p>
          <a:p>
            <a:pPr lvl="1"/>
            <a:r>
              <a:rPr lang="cs-CZ" sz="2600" b="1" i="1" dirty="0">
                <a:latin typeface="Palatino Linotype" panose="02040502050505030304" pitchFamily="18" charset="0"/>
              </a:rPr>
              <a:t>Střední a vyšší intenzitu </a:t>
            </a:r>
          </a:p>
          <a:p>
            <a:pPr marL="457200" lvl="1" indent="0">
              <a:buNone/>
            </a:pPr>
            <a:r>
              <a:rPr lang="cs-CZ" sz="2100" dirty="0">
                <a:latin typeface="Palatino Linotype" panose="02040502050505030304" pitchFamily="18" charset="0"/>
              </a:rPr>
              <a:t>	v rámci zmíněných aktivit</a:t>
            </a:r>
          </a:p>
        </p:txBody>
      </p:sp>
      <p:pic>
        <p:nvPicPr>
          <p:cNvPr id="7" name="Obrázek 6">
            <a:extLst>
              <a:ext uri="{FF2B5EF4-FFF2-40B4-BE49-F238E27FC236}">
                <a16:creationId xmlns="" xmlns:a16="http://schemas.microsoft.com/office/drawing/2014/main" id="{8BB1E9E7-AF71-4050-AE44-683588BFE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0238" y="0"/>
            <a:ext cx="3248526" cy="6858000"/>
          </a:xfrm>
          <a:prstGeom prst="rect">
            <a:avLst/>
          </a:prstGeom>
        </p:spPr>
      </p:pic>
    </p:spTree>
    <p:extLst>
      <p:ext uri="{BB962C8B-B14F-4D97-AF65-F5344CB8AC3E}">
        <p14:creationId xmlns:p14="http://schemas.microsoft.com/office/powerpoint/2010/main" val="957947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E61055F2-B3E2-49F9-B153-4DB761D26888}"/>
              </a:ext>
            </a:extLst>
          </p:cNvPr>
          <p:cNvSpPr>
            <a:spLocks noGrp="1"/>
          </p:cNvSpPr>
          <p:nvPr>
            <p:ph type="title"/>
          </p:nvPr>
        </p:nvSpPr>
        <p:spPr>
          <a:xfrm>
            <a:off x="249382" y="365125"/>
            <a:ext cx="11596254" cy="1325563"/>
          </a:xfrm>
        </p:spPr>
        <p:txBody>
          <a:bodyPr/>
          <a:lstStyle/>
          <a:p>
            <a:r>
              <a:rPr lang="cs-CZ" dirty="0" err="1">
                <a:latin typeface="Palatino Linotype" panose="02040502050505030304" pitchFamily="18" charset="0"/>
              </a:rPr>
              <a:t>Huawei</a:t>
            </a:r>
            <a:r>
              <a:rPr lang="cs-CZ" dirty="0">
                <a:latin typeface="Palatino Linotype" panose="02040502050505030304" pitchFamily="18" charset="0"/>
              </a:rPr>
              <a:t> </a:t>
            </a:r>
            <a:r>
              <a:rPr lang="cs-CZ" dirty="0" err="1">
                <a:latin typeface="Palatino Linotype" panose="02040502050505030304" pitchFamily="18" charset="0"/>
              </a:rPr>
              <a:t>Health</a:t>
            </a:r>
            <a:endParaRPr lang="cs-CZ" dirty="0">
              <a:latin typeface="Palatino Linotype" panose="02040502050505030304" pitchFamily="18" charset="0"/>
            </a:endParaRPr>
          </a:p>
        </p:txBody>
      </p:sp>
      <p:sp>
        <p:nvSpPr>
          <p:cNvPr id="3" name="Zástupný symbol pro obsah 2">
            <a:extLst>
              <a:ext uri="{FF2B5EF4-FFF2-40B4-BE49-F238E27FC236}">
                <a16:creationId xmlns="" xmlns:a16="http://schemas.microsoft.com/office/drawing/2014/main" id="{FCA4A90E-42BB-40C3-BB7F-16FE03CD7F57}"/>
              </a:ext>
            </a:extLst>
          </p:cNvPr>
          <p:cNvSpPr>
            <a:spLocks noGrp="1"/>
          </p:cNvSpPr>
          <p:nvPr>
            <p:ph idx="1"/>
          </p:nvPr>
        </p:nvSpPr>
        <p:spPr>
          <a:xfrm>
            <a:off x="249381" y="1825625"/>
            <a:ext cx="8642827" cy="4351338"/>
          </a:xfrm>
        </p:spPr>
        <p:txBody>
          <a:bodyPr>
            <a:normAutofit/>
          </a:bodyPr>
          <a:lstStyle/>
          <a:p>
            <a:r>
              <a:rPr lang="cs-CZ" sz="2400" dirty="0">
                <a:latin typeface="Palatino Linotype" panose="02040502050505030304" pitchFamily="18" charset="0"/>
              </a:rPr>
              <a:t>Po dosažení denního cíle kroků telefon vibruje</a:t>
            </a:r>
          </a:p>
          <a:p>
            <a:r>
              <a:rPr lang="cs-CZ" sz="2400" dirty="0">
                <a:latin typeface="Palatino Linotype" panose="02040502050505030304" pitchFamily="18" charset="0"/>
              </a:rPr>
              <a:t>Poskytuje týdenní a měsíční údaje o zdraví a kondici</a:t>
            </a:r>
          </a:p>
          <a:p>
            <a:r>
              <a:rPr lang="cs-CZ" sz="2400" dirty="0">
                <a:latin typeface="Palatino Linotype" panose="02040502050505030304" pitchFamily="18" charset="0"/>
              </a:rPr>
              <a:t>Lze nastavit tréninkový plán na 5km</a:t>
            </a:r>
          </a:p>
          <a:p>
            <a:r>
              <a:rPr lang="cs-CZ" sz="2400" dirty="0">
                <a:latin typeface="Palatino Linotype" panose="02040502050505030304" pitchFamily="18" charset="0"/>
              </a:rPr>
              <a:t>Medaile po dosažení stanovených cílů</a:t>
            </a:r>
          </a:p>
          <a:p>
            <a:r>
              <a:rPr lang="cs-CZ" sz="2400" dirty="0">
                <a:latin typeface="Palatino Linotype" panose="02040502050505030304" pitchFamily="18" charset="0"/>
              </a:rPr>
              <a:t>Přehledné zobrazování dosažených maximálních hodnot </a:t>
            </a:r>
            <a:br>
              <a:rPr lang="cs-CZ" sz="2400" dirty="0">
                <a:latin typeface="Palatino Linotype" panose="02040502050505030304" pitchFamily="18" charset="0"/>
              </a:rPr>
            </a:br>
            <a:r>
              <a:rPr lang="cs-CZ" sz="2400" dirty="0">
                <a:latin typeface="Palatino Linotype" panose="02040502050505030304" pitchFamily="18" charset="0"/>
              </a:rPr>
              <a:t>v jednotlivých  disciplínách</a:t>
            </a:r>
          </a:p>
        </p:txBody>
      </p:sp>
      <p:pic>
        <p:nvPicPr>
          <p:cNvPr id="4" name="Obrázek 3">
            <a:extLst>
              <a:ext uri="{FF2B5EF4-FFF2-40B4-BE49-F238E27FC236}">
                <a16:creationId xmlns="" xmlns:a16="http://schemas.microsoft.com/office/drawing/2014/main" id="{ACD47E07-BD11-40BD-9E52-073FBBCBB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4092" y="0"/>
            <a:ext cx="3248526" cy="6858000"/>
          </a:xfrm>
          <a:prstGeom prst="rect">
            <a:avLst/>
          </a:prstGeom>
        </p:spPr>
      </p:pic>
    </p:spTree>
    <p:extLst>
      <p:ext uri="{BB962C8B-B14F-4D97-AF65-F5344CB8AC3E}">
        <p14:creationId xmlns:p14="http://schemas.microsoft.com/office/powerpoint/2010/main" val="231680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2CC606E8-78E9-4E78-B6E2-69406B140A93}"/>
              </a:ext>
            </a:extLst>
          </p:cNvPr>
          <p:cNvSpPr>
            <a:spLocks noGrp="1"/>
          </p:cNvSpPr>
          <p:nvPr>
            <p:ph type="title"/>
          </p:nvPr>
        </p:nvSpPr>
        <p:spPr>
          <a:xfrm>
            <a:off x="192156" y="404881"/>
            <a:ext cx="11807687" cy="1325563"/>
          </a:xfrm>
        </p:spPr>
        <p:txBody>
          <a:bodyPr/>
          <a:lstStyle/>
          <a:p>
            <a:pPr algn="ctr"/>
            <a:r>
              <a:rPr lang="cs-CZ" dirty="0">
                <a:latin typeface="Palatino Linotype" panose="02040502050505030304" pitchFamily="18" charset="0"/>
              </a:rPr>
              <a:t>Hodnocení</a:t>
            </a:r>
          </a:p>
        </p:txBody>
      </p:sp>
      <p:sp>
        <p:nvSpPr>
          <p:cNvPr id="3" name="Zástupný symbol pro obsah 2">
            <a:extLst>
              <a:ext uri="{FF2B5EF4-FFF2-40B4-BE49-F238E27FC236}">
                <a16:creationId xmlns="" xmlns:a16="http://schemas.microsoft.com/office/drawing/2014/main" id="{68984436-7547-4A4D-8990-4BB61F801178}"/>
              </a:ext>
            </a:extLst>
          </p:cNvPr>
          <p:cNvSpPr>
            <a:spLocks noGrp="1"/>
          </p:cNvSpPr>
          <p:nvPr>
            <p:ph idx="1"/>
          </p:nvPr>
        </p:nvSpPr>
        <p:spPr>
          <a:xfrm>
            <a:off x="198783" y="1825624"/>
            <a:ext cx="11807687" cy="4866723"/>
          </a:xfrm>
        </p:spPr>
        <p:txBody>
          <a:bodyPr>
            <a:normAutofit/>
          </a:bodyPr>
          <a:lstStyle/>
          <a:p>
            <a:r>
              <a:rPr lang="cs-CZ" sz="2400" dirty="0">
                <a:latin typeface="Palatino Linotype" panose="02040502050505030304" pitchFamily="18" charset="0"/>
              </a:rPr>
              <a:t>Aplikace nabízí sledování základních parametrů</a:t>
            </a:r>
          </a:p>
          <a:p>
            <a:pPr lvl="1"/>
            <a:r>
              <a:rPr lang="cs-CZ" sz="2200" dirty="0">
                <a:latin typeface="Palatino Linotype" panose="02040502050505030304" pitchFamily="18" charset="0"/>
              </a:rPr>
              <a:t>Pro klienta, kde je zapotřebí jen orientační sbírání (základních) dat, je dle mého dostačující.</a:t>
            </a:r>
          </a:p>
          <a:p>
            <a:r>
              <a:rPr lang="cs-CZ" sz="2400" dirty="0">
                <a:latin typeface="Palatino Linotype" panose="02040502050505030304" pitchFamily="18" charset="0"/>
              </a:rPr>
              <a:t>Motivace je zde </a:t>
            </a:r>
            <a:r>
              <a:rPr lang="cs-CZ" sz="2400" dirty="0" err="1">
                <a:latin typeface="Palatino Linotype" panose="02040502050505030304" pitchFamily="18" charset="0"/>
              </a:rPr>
              <a:t>intrinsická</a:t>
            </a:r>
            <a:r>
              <a:rPr lang="cs-CZ" sz="2400" dirty="0">
                <a:latin typeface="Palatino Linotype" panose="02040502050505030304" pitchFamily="18" charset="0"/>
              </a:rPr>
              <a:t> i </a:t>
            </a:r>
            <a:r>
              <a:rPr lang="cs-CZ" sz="2400" dirty="0" err="1">
                <a:latin typeface="Palatino Linotype" panose="02040502050505030304" pitchFamily="18" charset="0"/>
              </a:rPr>
              <a:t>extrinsická</a:t>
            </a:r>
            <a:endParaRPr lang="cs-CZ" sz="2400" dirty="0">
              <a:latin typeface="Palatino Linotype" panose="02040502050505030304" pitchFamily="18" charset="0"/>
            </a:endParaRPr>
          </a:p>
          <a:p>
            <a:pPr lvl="1"/>
            <a:r>
              <a:rPr lang="cs-CZ" sz="2200" dirty="0">
                <a:latin typeface="Palatino Linotype" panose="02040502050505030304" pitchFamily="18" charset="0"/>
              </a:rPr>
              <a:t>Některé cíle nastavuje aplikace, některé může sám nastavit uživatel</a:t>
            </a:r>
          </a:p>
          <a:p>
            <a:r>
              <a:rPr lang="cs-CZ" sz="2400" dirty="0">
                <a:latin typeface="Palatino Linotype" panose="02040502050505030304" pitchFamily="18" charset="0"/>
              </a:rPr>
              <a:t>Princip závazku a konzistence</a:t>
            </a:r>
          </a:p>
          <a:p>
            <a:pPr lvl="1"/>
            <a:r>
              <a:rPr lang="cs-CZ" sz="2200" dirty="0">
                <a:latin typeface="Palatino Linotype" panose="02040502050505030304" pitchFamily="18" charset="0"/>
              </a:rPr>
              <a:t>Při vytvoření tréninkového plánu na 5km</a:t>
            </a:r>
          </a:p>
          <a:p>
            <a:pPr lvl="1"/>
            <a:r>
              <a:rPr lang="cs-CZ" sz="2200" dirty="0">
                <a:latin typeface="Palatino Linotype" panose="02040502050505030304" pitchFamily="18" charset="0"/>
              </a:rPr>
              <a:t>Snaha o dosáhnutí x tisíc kroků – každý den zavibrování</a:t>
            </a:r>
          </a:p>
          <a:p>
            <a:endParaRPr lang="cs-CZ" sz="2400" dirty="0">
              <a:latin typeface="Palatino Linotype" panose="02040502050505030304" pitchFamily="18" charset="0"/>
            </a:endParaRPr>
          </a:p>
          <a:p>
            <a:pPr lvl="1"/>
            <a:endParaRPr lang="cs-CZ" dirty="0">
              <a:latin typeface="Palatino Linotype" panose="02040502050505030304" pitchFamily="18" charset="0"/>
            </a:endParaRPr>
          </a:p>
          <a:p>
            <a:endParaRPr lang="cs-CZ" sz="2400" dirty="0">
              <a:latin typeface="Palatino Linotype" panose="02040502050505030304" pitchFamily="18" charset="0"/>
            </a:endParaRPr>
          </a:p>
        </p:txBody>
      </p:sp>
    </p:spTree>
    <p:extLst>
      <p:ext uri="{BB962C8B-B14F-4D97-AF65-F5344CB8AC3E}">
        <p14:creationId xmlns:p14="http://schemas.microsoft.com/office/powerpoint/2010/main" val="168580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06DF4AAA-455D-4B6C-9B99-C10D084D7E80}"/>
              </a:ext>
            </a:extLst>
          </p:cNvPr>
          <p:cNvSpPr>
            <a:spLocks noGrp="1"/>
          </p:cNvSpPr>
          <p:nvPr>
            <p:ph type="title"/>
          </p:nvPr>
        </p:nvSpPr>
        <p:spPr/>
        <p:txBody>
          <a:bodyPr/>
          <a:lstStyle/>
          <a:p>
            <a:pPr algn="ctr"/>
            <a:r>
              <a:rPr lang="cs-CZ" dirty="0">
                <a:latin typeface="Palatino Linotype" panose="02040502050505030304" pitchFamily="18" charset="0"/>
              </a:rPr>
              <a:t>Hodnocení</a:t>
            </a:r>
          </a:p>
        </p:txBody>
      </p:sp>
      <p:sp>
        <p:nvSpPr>
          <p:cNvPr id="5" name="Zástupný symbol pro text 4">
            <a:extLst>
              <a:ext uri="{FF2B5EF4-FFF2-40B4-BE49-F238E27FC236}">
                <a16:creationId xmlns="" xmlns:a16="http://schemas.microsoft.com/office/drawing/2014/main" id="{D4262563-9653-479E-B083-152767FDBCCC}"/>
              </a:ext>
            </a:extLst>
          </p:cNvPr>
          <p:cNvSpPr>
            <a:spLocks noGrp="1"/>
          </p:cNvSpPr>
          <p:nvPr>
            <p:ph type="body" idx="1"/>
          </p:nvPr>
        </p:nvSpPr>
        <p:spPr/>
        <p:txBody>
          <a:bodyPr>
            <a:normAutofit/>
          </a:bodyPr>
          <a:lstStyle/>
          <a:p>
            <a:r>
              <a:rPr lang="cs-CZ" sz="2600" dirty="0">
                <a:latin typeface="Palatino Linotype" panose="02040502050505030304" pitchFamily="18" charset="0"/>
              </a:rPr>
              <a:t>Klady</a:t>
            </a:r>
          </a:p>
        </p:txBody>
      </p:sp>
      <p:sp>
        <p:nvSpPr>
          <p:cNvPr id="6" name="Zástupný symbol pro obsah 5">
            <a:extLst>
              <a:ext uri="{FF2B5EF4-FFF2-40B4-BE49-F238E27FC236}">
                <a16:creationId xmlns="" xmlns:a16="http://schemas.microsoft.com/office/drawing/2014/main" id="{CE2C6179-2C5B-4135-A950-1BF28562F643}"/>
              </a:ext>
            </a:extLst>
          </p:cNvPr>
          <p:cNvSpPr>
            <a:spLocks noGrp="1"/>
          </p:cNvSpPr>
          <p:nvPr>
            <p:ph sz="half" idx="2"/>
          </p:nvPr>
        </p:nvSpPr>
        <p:spPr/>
        <p:txBody>
          <a:bodyPr>
            <a:normAutofit/>
          </a:bodyPr>
          <a:lstStyle/>
          <a:p>
            <a:r>
              <a:rPr lang="cs-CZ" sz="2400" dirty="0">
                <a:latin typeface="Palatino Linotype" panose="02040502050505030304" pitchFamily="18" charset="0"/>
              </a:rPr>
              <a:t>Jednoduché ovládání</a:t>
            </a:r>
          </a:p>
          <a:p>
            <a:r>
              <a:rPr lang="cs-CZ" sz="2400" dirty="0">
                <a:latin typeface="Palatino Linotype" panose="02040502050505030304" pitchFamily="18" charset="0"/>
              </a:rPr>
              <a:t>Malá spotřeba mobilních dat</a:t>
            </a:r>
          </a:p>
          <a:p>
            <a:r>
              <a:rPr lang="cs-CZ" sz="2400" dirty="0">
                <a:latin typeface="Palatino Linotype" panose="02040502050505030304" pitchFamily="18" charset="0"/>
              </a:rPr>
              <a:t>Přehledné zobrazení údajů</a:t>
            </a:r>
          </a:p>
          <a:p>
            <a:r>
              <a:rPr lang="cs-CZ" sz="2400" dirty="0">
                <a:latin typeface="Palatino Linotype" panose="02040502050505030304" pitchFamily="18" charset="0"/>
              </a:rPr>
              <a:t>Sdílení s Google Fit a </a:t>
            </a:r>
            <a:r>
              <a:rPr lang="cs-CZ" sz="2400" dirty="0" err="1">
                <a:latin typeface="Palatino Linotype" panose="02040502050505030304" pitchFamily="18" charset="0"/>
              </a:rPr>
              <a:t>MyFitnessPal</a:t>
            </a:r>
            <a:endParaRPr lang="cs-CZ" sz="2400" dirty="0">
              <a:latin typeface="Palatino Linotype" panose="02040502050505030304" pitchFamily="18" charset="0"/>
            </a:endParaRPr>
          </a:p>
          <a:p>
            <a:r>
              <a:rPr lang="cs-CZ" sz="2400" dirty="0">
                <a:latin typeface="Palatino Linotype" panose="02040502050505030304" pitchFamily="18" charset="0"/>
              </a:rPr>
              <a:t>Bez </a:t>
            </a:r>
            <a:r>
              <a:rPr lang="cs-CZ" sz="2400" dirty="0" err="1">
                <a:latin typeface="Palatino Linotype" panose="02040502050505030304" pitchFamily="18" charset="0"/>
              </a:rPr>
              <a:t>gamifikace</a:t>
            </a:r>
            <a:endParaRPr lang="cs-CZ" sz="2400" dirty="0">
              <a:latin typeface="Palatino Linotype" panose="02040502050505030304" pitchFamily="18" charset="0"/>
            </a:endParaRPr>
          </a:p>
          <a:p>
            <a:endParaRPr lang="cs-CZ" sz="2400" dirty="0">
              <a:latin typeface="Palatino Linotype" panose="02040502050505030304" pitchFamily="18" charset="0"/>
            </a:endParaRPr>
          </a:p>
        </p:txBody>
      </p:sp>
      <p:sp>
        <p:nvSpPr>
          <p:cNvPr id="7" name="Zástupný symbol pro text 6">
            <a:extLst>
              <a:ext uri="{FF2B5EF4-FFF2-40B4-BE49-F238E27FC236}">
                <a16:creationId xmlns="" xmlns:a16="http://schemas.microsoft.com/office/drawing/2014/main" id="{0AFF092B-DEF2-4150-AB70-E08B47B78095}"/>
              </a:ext>
            </a:extLst>
          </p:cNvPr>
          <p:cNvSpPr>
            <a:spLocks noGrp="1"/>
          </p:cNvSpPr>
          <p:nvPr>
            <p:ph type="body" sz="quarter" idx="3"/>
          </p:nvPr>
        </p:nvSpPr>
        <p:spPr/>
        <p:txBody>
          <a:bodyPr>
            <a:normAutofit/>
          </a:bodyPr>
          <a:lstStyle/>
          <a:p>
            <a:r>
              <a:rPr lang="cs-CZ" sz="2600" dirty="0">
                <a:latin typeface="Palatino Linotype" panose="02040502050505030304" pitchFamily="18" charset="0"/>
              </a:rPr>
              <a:t>Zápory</a:t>
            </a:r>
          </a:p>
        </p:txBody>
      </p:sp>
      <p:sp>
        <p:nvSpPr>
          <p:cNvPr id="8" name="Zástupný symbol pro obsah 7">
            <a:extLst>
              <a:ext uri="{FF2B5EF4-FFF2-40B4-BE49-F238E27FC236}">
                <a16:creationId xmlns="" xmlns:a16="http://schemas.microsoft.com/office/drawing/2014/main" id="{C4843157-3705-4310-88F7-25D3D18AD8FD}"/>
              </a:ext>
            </a:extLst>
          </p:cNvPr>
          <p:cNvSpPr>
            <a:spLocks noGrp="1"/>
          </p:cNvSpPr>
          <p:nvPr>
            <p:ph sz="quarter" idx="4"/>
          </p:nvPr>
        </p:nvSpPr>
        <p:spPr/>
        <p:txBody>
          <a:bodyPr>
            <a:normAutofit/>
          </a:bodyPr>
          <a:lstStyle/>
          <a:p>
            <a:r>
              <a:rPr lang="cs-CZ" sz="2400" dirty="0">
                <a:latin typeface="Palatino Linotype" panose="02040502050505030304" pitchFamily="18" charset="0"/>
              </a:rPr>
              <a:t>Pro náročnějšího klienta aplikace nedostatečná</a:t>
            </a:r>
          </a:p>
          <a:p>
            <a:r>
              <a:rPr lang="cs-CZ" sz="2400" dirty="0">
                <a:latin typeface="Palatino Linotype" panose="02040502050505030304" pitchFamily="18" charset="0"/>
              </a:rPr>
              <a:t>Malý výběr z měřených dat</a:t>
            </a:r>
          </a:p>
          <a:p>
            <a:r>
              <a:rPr lang="cs-CZ" sz="2400" dirty="0">
                <a:latin typeface="Palatino Linotype" panose="02040502050505030304" pitchFamily="18" charset="0"/>
              </a:rPr>
              <a:t>Jednoduché grafy</a:t>
            </a:r>
          </a:p>
          <a:p>
            <a:r>
              <a:rPr lang="cs-CZ" sz="2400" dirty="0">
                <a:latin typeface="Palatino Linotype" panose="02040502050505030304" pitchFamily="18" charset="0"/>
              </a:rPr>
              <a:t>Malý výběr sportů</a:t>
            </a:r>
          </a:p>
          <a:p>
            <a:endParaRPr lang="cs-CZ" sz="2400" dirty="0">
              <a:latin typeface="Palatino Linotype" panose="02040502050505030304" pitchFamily="18" charset="0"/>
            </a:endParaRPr>
          </a:p>
        </p:txBody>
      </p:sp>
      <p:sp>
        <p:nvSpPr>
          <p:cNvPr id="9" name="Obdélník 8">
            <a:extLst>
              <a:ext uri="{FF2B5EF4-FFF2-40B4-BE49-F238E27FC236}">
                <a16:creationId xmlns="" xmlns:a16="http://schemas.microsoft.com/office/drawing/2014/main" id="{BFCC34FC-ACDF-46C2-AD08-12C9D524DF6F}"/>
              </a:ext>
            </a:extLst>
          </p:cNvPr>
          <p:cNvSpPr/>
          <p:nvPr/>
        </p:nvSpPr>
        <p:spPr>
          <a:xfrm>
            <a:off x="676723" y="5481752"/>
            <a:ext cx="10838553" cy="461665"/>
          </a:xfrm>
          <a:prstGeom prst="rect">
            <a:avLst/>
          </a:prstGeom>
        </p:spPr>
        <p:txBody>
          <a:bodyPr wrap="square">
            <a:spAutoFit/>
          </a:bodyPr>
          <a:lstStyle/>
          <a:p>
            <a:r>
              <a:rPr lang="cs-CZ" sz="2400" dirty="0">
                <a:latin typeface="Palatino Linotype" panose="02040502050505030304" pitchFamily="18" charset="0"/>
              </a:rPr>
              <a:t>Za sebe oceňuji možnost zpracování spánku – u svých klientů využívám často</a:t>
            </a:r>
          </a:p>
        </p:txBody>
      </p:sp>
    </p:spTree>
    <p:extLst>
      <p:ext uri="{BB962C8B-B14F-4D97-AF65-F5344CB8AC3E}">
        <p14:creationId xmlns:p14="http://schemas.microsoft.com/office/powerpoint/2010/main" val="59905298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room">
  <a:themeElements>
    <a:clrScheme name="Showroom">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a:ea typeface="Helvetica"/>
        <a:cs typeface="Helvetica"/>
      </a:majorFont>
      <a:minorFont>
        <a:latin typeface="Helvetica Neue"/>
        <a:ea typeface="Helvetica Neue"/>
        <a:cs typeface="Helvetica Neue"/>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Showroom">
  <a:themeElements>
    <a:clrScheme name="Showroom">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a:ea typeface="Helvetica"/>
        <a:cs typeface="Helvetica"/>
      </a:majorFont>
      <a:minorFont>
        <a:latin typeface="Helvetica Neue"/>
        <a:ea typeface="Helvetica Neue"/>
        <a:cs typeface="Helvetica Neue"/>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Showroom">
  <a:themeElements>
    <a:clrScheme name="Showroom">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a:ea typeface="Helvetica"/>
        <a:cs typeface="Helvetica"/>
      </a:majorFont>
      <a:minorFont>
        <a:latin typeface="Helvetica Neue"/>
        <a:ea typeface="Helvetica Neue"/>
        <a:cs typeface="Helvetica Neue"/>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xml><?xml version="1.0" encoding="utf-8"?>
<a:themeOverride xmlns:a="http://schemas.openxmlformats.org/drawingml/2006/main">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4.xml><?xml version="1.0" encoding="utf-8"?>
<a:themeOverride xmlns:a="http://schemas.openxmlformats.org/drawingml/2006/main">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5.xml><?xml version="1.0" encoding="utf-8"?>
<a:themeOverride xmlns:a="http://schemas.openxmlformats.org/drawingml/2006/main">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6.xml><?xml version="1.0" encoding="utf-8"?>
<a:themeOverride xmlns:a="http://schemas.openxmlformats.org/drawingml/2006/main">
  <a:clrScheme name="Showroom">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themeOverride>
</file>

<file path=ppt/theme/themeOverride7.xml><?xml version="1.0" encoding="utf-8"?>
<a:themeOverride xmlns:a="http://schemas.openxmlformats.org/drawingml/2006/main">
  <a:clrScheme name="Showroom">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themeOverride>
</file>

<file path=ppt/theme/themeOverride8.xml><?xml version="1.0" encoding="utf-8"?>
<a:themeOverride xmlns:a="http://schemas.openxmlformats.org/drawingml/2006/main">
  <a:clrScheme name="Showroom">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595</TotalTime>
  <Words>2423</Words>
  <Application>Microsoft Office PowerPoint</Application>
  <PresentationFormat>Širokoúhlá obrazovka</PresentationFormat>
  <Paragraphs>390</Paragraphs>
  <Slides>48</Slides>
  <Notes>7</Notes>
  <HiddenSlides>0</HiddenSlides>
  <MMClips>0</MMClips>
  <ScaleCrop>false</ScaleCrop>
  <HeadingPairs>
    <vt:vector size="6" baseType="variant">
      <vt:variant>
        <vt:lpstr>Použitá písma</vt:lpstr>
      </vt:variant>
      <vt:variant>
        <vt:i4>9</vt:i4>
      </vt:variant>
      <vt:variant>
        <vt:lpstr>Motiv</vt:lpstr>
      </vt:variant>
      <vt:variant>
        <vt:i4>8</vt:i4>
      </vt:variant>
      <vt:variant>
        <vt:lpstr>Nadpisy snímků</vt:lpstr>
      </vt:variant>
      <vt:variant>
        <vt:i4>48</vt:i4>
      </vt:variant>
    </vt:vector>
  </HeadingPairs>
  <TitlesOfParts>
    <vt:vector size="65" baseType="lpstr">
      <vt:lpstr>Arial</vt:lpstr>
      <vt:lpstr>Calibri</vt:lpstr>
      <vt:lpstr>Calibri Light</vt:lpstr>
      <vt:lpstr>Gill Sans Light</vt:lpstr>
      <vt:lpstr>Helvetica Neue</vt:lpstr>
      <vt:lpstr>Palatino Linotype</vt:lpstr>
      <vt:lpstr>Symbol</vt:lpstr>
      <vt:lpstr>Times New Roman</vt:lpstr>
      <vt:lpstr>Wingdings</vt:lpstr>
      <vt:lpstr>Motiv Office</vt:lpstr>
      <vt:lpstr>Showroom</vt:lpstr>
      <vt:lpstr>1_Showroom</vt:lpstr>
      <vt:lpstr>2_Showroom</vt:lpstr>
      <vt:lpstr>Simple Light</vt:lpstr>
      <vt:lpstr>1_Simple Light</vt:lpstr>
      <vt:lpstr>2_Simple Light</vt:lpstr>
      <vt:lpstr>3_Simple Light</vt:lpstr>
      <vt:lpstr>Health care aplikace</vt:lpstr>
      <vt:lpstr>Seznam aplikací</vt:lpstr>
      <vt:lpstr>Prezentace aplikace PowerPoint</vt:lpstr>
      <vt:lpstr>Prezentace aplikace PowerPoint</vt:lpstr>
      <vt:lpstr>Aplikace - Huawei Health</vt:lpstr>
      <vt:lpstr>Huawei Health</vt:lpstr>
      <vt:lpstr>Huawei Health</vt:lpstr>
      <vt:lpstr>Hodnocení</vt:lpstr>
      <vt:lpstr>Hodnocení</vt:lpstr>
      <vt:lpstr>Health care aplikace - noční režim -  </vt:lpstr>
      <vt:lpstr>Noční režim </vt:lpstr>
      <vt:lpstr>Noční režim</vt:lpstr>
      <vt:lpstr>Repeat Habit Tracker</vt:lpstr>
      <vt:lpstr>Prezentace aplikace PowerPoint</vt:lpstr>
      <vt:lpstr>Q365</vt:lpstr>
      <vt:lpstr>Prezentace aplikace PowerPoint</vt:lpstr>
      <vt:lpstr>Prezentace aplikace PowerPoint</vt:lpstr>
      <vt:lpstr>Prezentace aplikace PowerPoint</vt:lpstr>
      <vt:lpstr>Prezentace aplikace PowerPoint</vt:lpstr>
      <vt:lpstr>Reflectly</vt:lpstr>
      <vt:lpstr>Prezentace aplikace PowerPoint</vt:lpstr>
      <vt:lpstr>Hodnocení aplikace</vt:lpstr>
      <vt:lpstr>Zdroje</vt:lpstr>
      <vt:lpstr>Water Time  Klára Křivánková </vt:lpstr>
      <vt:lpstr>Prezentace aplikace PowerPoint</vt:lpstr>
      <vt:lpstr>Aplikace POLAR FLOW</vt:lpstr>
      <vt:lpstr>Aplikace POLAR FLOW</vt:lpstr>
      <vt:lpstr>Psychologie aplikace POLAR FLOW</vt:lpstr>
      <vt:lpstr>ZDROJE</vt:lpstr>
      <vt:lpstr>Health care aplikace C25K</vt:lpstr>
      <vt:lpstr>O aplikaci</vt:lpstr>
      <vt:lpstr>Prezentace aplikace PowerPoint</vt:lpstr>
      <vt:lpstr>                 SAMSUNG HEALTH</vt:lpstr>
      <vt:lpstr>Prezentace aplikace PowerPoint</vt:lpstr>
      <vt:lpstr>Zdraví</vt:lpstr>
      <vt:lpstr>Zdraví - Health Care Aplikace v Apple zařízeních</vt:lpstr>
      <vt:lpstr> Pros  Cons</vt:lpstr>
      <vt:lpstr>Sleep cycle alarm clock </vt:lpstr>
      <vt:lpstr>Sleep cycle alarm clock – využitie </vt:lpstr>
      <vt:lpstr>Activity </vt:lpstr>
      <vt:lpstr>Prezentace aplikace PowerPoint</vt:lpstr>
      <vt:lpstr>Krokoměr – bezplatné počítání kroků a kalorií</vt:lpstr>
      <vt:lpstr>Krokoměr – bezplatné počítání kroků a kalorií</vt:lpstr>
      <vt:lpstr>Prezentace aplikace PowerPoint</vt:lpstr>
      <vt:lpstr>Calm</vt:lpstr>
      <vt:lpstr>Calm</vt:lpstr>
      <vt:lpstr>Calm</vt:lpstr>
      <vt:lpstr>Děkuji za Vaše tipy!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Veronika Baťová</dc:creator>
  <cp:lastModifiedBy>Uživatel</cp:lastModifiedBy>
  <cp:revision>15</cp:revision>
  <dcterms:created xsi:type="dcterms:W3CDTF">2020-04-22T10:50:34Z</dcterms:created>
  <dcterms:modified xsi:type="dcterms:W3CDTF">2020-05-21T17:46:27Z</dcterms:modified>
</cp:coreProperties>
</file>