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5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14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77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07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87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462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46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5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12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19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82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770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4F05290-7FBB-4F58-AAC7-26400F778326}" type="datetimeFigureOut">
              <a:rPr lang="cs-CZ" smtClean="0"/>
              <a:t>04.03.2020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4E42AC8-391A-4FB6-8140-90954F522DC9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45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E9D971-B583-4115-82A6-8006CD059E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Reflexe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F93851-CF59-4A36-8214-160A2E6760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563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028EE-293E-4353-B2EF-DB9E7F140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Reflexe</a:t>
            </a:r>
            <a:br>
              <a:rPr lang="cs-CZ" dirty="0"/>
            </a:br>
            <a:r>
              <a:rPr lang="cs-CZ" sz="2700" dirty="0"/>
              <a:t>Literatura: KORTHAGEN, F. </a:t>
            </a:r>
            <a:r>
              <a:rPr lang="cs-CZ" sz="2700" i="1" dirty="0"/>
              <a:t>Jak spojit praxi s teorií: didaktika realistického vzdělávání učitelů</a:t>
            </a:r>
            <a:r>
              <a:rPr lang="cs-CZ" sz="2700" dirty="0"/>
              <a:t>. 1. vyd. Brno: </a:t>
            </a:r>
            <a:r>
              <a:rPr lang="cs-CZ" sz="2700" dirty="0" err="1"/>
              <a:t>Paido</a:t>
            </a:r>
            <a:r>
              <a:rPr lang="cs-CZ" sz="2700" dirty="0"/>
              <a:t>, 2011.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4ACE0F-0C52-4D61-A632-08867A917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Reflexe</a:t>
            </a:r>
            <a:r>
              <a:rPr lang="cs-CZ" dirty="0"/>
              <a:t>: latinsky </a:t>
            </a:r>
            <a:r>
              <a:rPr lang="cs-CZ" dirty="0" err="1"/>
              <a:t>rflecto</a:t>
            </a:r>
            <a:r>
              <a:rPr lang="cs-CZ" dirty="0"/>
              <a:t> (doslova ohýbat, odrážet, obracet něco nazpět - skutečně, anebo v </a:t>
            </a:r>
            <a:r>
              <a:rPr lang="cs-CZ" u="sng" dirty="0"/>
              <a:t>rámci myšlení, myšlenkových pochodů)</a:t>
            </a:r>
          </a:p>
          <a:p>
            <a:r>
              <a:rPr lang="cs-CZ" dirty="0" err="1"/>
              <a:t>Rogers</a:t>
            </a:r>
            <a:r>
              <a:rPr lang="cs-CZ" dirty="0"/>
              <a:t>: reflexe člověka je příklad nesobeckého aktu rozvoje sebe sama, je to čerpání svých vlastních schopností a ochota být sám sebou</a:t>
            </a:r>
          </a:p>
          <a:p>
            <a:r>
              <a:rPr lang="cs-CZ" b="1" dirty="0"/>
              <a:t>Sebereflexe</a:t>
            </a:r>
            <a:r>
              <a:rPr lang="cs-CZ" dirty="0"/>
              <a:t> = uvědomování si sebe sama: </a:t>
            </a:r>
          </a:p>
          <a:p>
            <a:pPr lvl="1"/>
            <a:r>
              <a:rPr lang="cs-CZ" dirty="0"/>
              <a:t>přemýšlíme nad sebou samým, ohlížíme se zpět a uvažujeme o svých činech, postojích, pocitech, přemítáme o svém chování a rozhodování v určitých situacích, hodnotíme sebe sama, abychom se v budoucnu mohli </a:t>
            </a:r>
            <a:r>
              <a:rPr lang="cs-CZ" b="1" dirty="0"/>
              <a:t>rozhodnout</a:t>
            </a:r>
            <a:r>
              <a:rPr lang="cs-CZ" dirty="0"/>
              <a:t>, jak se budeme </a:t>
            </a:r>
            <a:r>
              <a:rPr lang="cs-CZ" b="1" dirty="0"/>
              <a:t>chovat</a:t>
            </a:r>
            <a:r>
              <a:rPr lang="cs-CZ" dirty="0"/>
              <a:t>, co a jak </a:t>
            </a:r>
            <a:r>
              <a:rPr lang="cs-CZ" b="1" dirty="0"/>
              <a:t>změníme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2738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D496A-BDD9-4336-8CE4-D32D6C1B6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 (feedback)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E329AB-1A32-44D4-9876-79BCBDD6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důležitý prvek procesu, při němž na základě vstupních údajů vyvozujeme konkrétní výsledky</a:t>
            </a:r>
          </a:p>
          <a:p>
            <a:r>
              <a:rPr lang="cs-CZ" dirty="0"/>
              <a:t>jako součást hodnocení má zpětná vazba nenahraditelný význam, ať již je kladná či záporná</a:t>
            </a:r>
          </a:p>
          <a:p>
            <a:r>
              <a:rPr lang="cs-CZ" dirty="0"/>
              <a:t>cílená zpětná vazba = informace upozorňující na to, zda chování nějakého systému je nebo není na žádoucí cestě (systém i příjemce musí být ale změně otevřený, je to po vzájemné dohodě, nikoli „znásilňování“)</a:t>
            </a:r>
          </a:p>
        </p:txBody>
      </p:sp>
    </p:spTree>
    <p:extLst>
      <p:ext uri="{BB962C8B-B14F-4D97-AF65-F5344CB8AC3E}">
        <p14:creationId xmlns:p14="http://schemas.microsoft.com/office/powerpoint/2010/main" val="3898274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EEEA6-83F8-49D6-814A-92448E05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 jako reflektující praktik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3D0026-4572-4989-8065-AB702DE09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učitel je schopen teoretické reflexe praktických zkušeností a jeho praktická činnost se opírá o vědecké poznatky </a:t>
            </a:r>
          </a:p>
          <a:p>
            <a:r>
              <a:rPr lang="cs-CZ" dirty="0"/>
              <a:t>reflektivní praktik disponuje dovednostmi, mezi něž patří popsat a hodnotit svoje pedagogické myšlení, jednání, postoje, emoce</a:t>
            </a:r>
          </a:p>
          <a:p>
            <a:r>
              <a:rPr lang="cs-CZ" dirty="0"/>
              <a:t>umění klást si otázky a nalézat odpovědi, srovnávat stav aktuálního „já“ s ideálním požadovaným „já“, přičemž je důležité ze zjištěného stavu odhalovat příčiny a z těchto příčin vyvozovat závěry pro další zdokonalování </a:t>
            </a:r>
          </a:p>
        </p:txBody>
      </p:sp>
    </p:spTree>
    <p:extLst>
      <p:ext uri="{BB962C8B-B14F-4D97-AF65-F5344CB8AC3E}">
        <p14:creationId xmlns:p14="http://schemas.microsoft.com/office/powerpoint/2010/main" val="50937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93023-8EC1-4706-9EB1-A2D84A815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Koreláty = významné aspekty z programu SOL (Society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Organizational</a:t>
            </a:r>
            <a:r>
              <a:rPr lang="cs-CZ" dirty="0"/>
              <a:t> </a:t>
            </a:r>
            <a:r>
              <a:rPr lang="cs-CZ" dirty="0" err="1"/>
              <a:t>Learning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CFD44D-516F-49C7-96FD-AA960064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Korelát 1</a:t>
            </a:r>
            <a:r>
              <a:rPr lang="cs-CZ" dirty="0"/>
              <a:t>: Reflektivní učitelé mají lepší interpersonální vztahy se žáky než jiní učitelé. Tito učitelé pracují na vzájemných vztazích, jsou schopni je analyzovat a úspěšně zlepšovat. </a:t>
            </a:r>
          </a:p>
          <a:p>
            <a:r>
              <a:rPr lang="cs-CZ" b="1" dirty="0"/>
              <a:t>Korelát 2</a:t>
            </a:r>
            <a:r>
              <a:rPr lang="cs-CZ" dirty="0"/>
              <a:t>: Reflektivní učitelé se propracují k vyšší míře spokojenosti v zaměstnání. </a:t>
            </a:r>
          </a:p>
          <a:p>
            <a:r>
              <a:rPr lang="cs-CZ" b="1" dirty="0"/>
              <a:t>Korelát 3</a:t>
            </a:r>
            <a:r>
              <a:rPr lang="cs-CZ" dirty="0"/>
              <a:t>: Reflektivní učitelé také považují za důležité, aby se jejich žáci učili samostatným zkoumáním a strukturováním. </a:t>
            </a:r>
          </a:p>
          <a:p>
            <a:r>
              <a:rPr lang="cs-CZ" b="1" dirty="0"/>
              <a:t>Korelát 4</a:t>
            </a:r>
            <a:r>
              <a:rPr lang="cs-CZ" dirty="0"/>
              <a:t>: Reflektivní studenti učitelství už mají předchozí zkušenost se strukturováním svých zážitků a problémů. </a:t>
            </a:r>
          </a:p>
          <a:p>
            <a:r>
              <a:rPr lang="cs-CZ" b="1" dirty="0"/>
              <a:t>Korelát 5</a:t>
            </a:r>
            <a:r>
              <a:rPr lang="cs-CZ" dirty="0"/>
              <a:t>: Reflektivní učitelé mají silný pocit osobního bezpečí a vlastní zdatnosti v učitelství. </a:t>
            </a:r>
          </a:p>
          <a:p>
            <a:r>
              <a:rPr lang="cs-CZ" b="1" dirty="0"/>
              <a:t>Korelát 6</a:t>
            </a:r>
            <a:r>
              <a:rPr lang="cs-CZ" dirty="0"/>
              <a:t>: Studenti učitelství, kteří již mají zkušenost s vyučováním a kteří vykazují vysokou míru vnímané zdatnosti, se v reflexi zaměřují na žáky. Ti, kteří vykazují nízkou míru vnímané zdatnosti, se zaměřují na sebe. </a:t>
            </a:r>
          </a:p>
          <a:p>
            <a:r>
              <a:rPr lang="cs-CZ" b="1" dirty="0"/>
              <a:t>Korelát 7</a:t>
            </a:r>
            <a:r>
              <a:rPr lang="cs-CZ" dirty="0"/>
              <a:t>: Reflektivní učitelé poměrně snadno hovoří nebo píší o svých zkušenostech</a:t>
            </a:r>
          </a:p>
        </p:txBody>
      </p:sp>
    </p:spTree>
    <p:extLst>
      <p:ext uri="{BB962C8B-B14F-4D97-AF65-F5344CB8AC3E}">
        <p14:creationId xmlns:p14="http://schemas.microsoft.com/office/powerpoint/2010/main" val="2412621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7CF3EC-2E63-4133-8E61-2F9AF7BD4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etika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DCB6E3-264C-4A4C-AC05-B350906D7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učitel jako člověk, jenž ctí obecné hodnoty humanity, dětských práv a rovností, váží si svobody a demokracie, kulturních hodnot a okolního prostředí a svým chováním a jednáním to dokazuje v praxi </a:t>
            </a:r>
          </a:p>
          <a:p>
            <a:r>
              <a:rPr lang="cs-CZ" dirty="0"/>
              <a:t>Princip komunikace: své vztahy s žáky, kolegy, rodiči, vedením školy a veřejností staví učitel na vzájemné důvěře a respektu, komunikuje otevřeně, slušně, spravedlivě, disponuje kultivovanou argumentací s cílem vzájemného porozumění. </a:t>
            </a:r>
          </a:p>
          <a:p>
            <a:r>
              <a:rPr lang="cs-CZ" dirty="0"/>
              <a:t>Profesní etika: nepostradatelnou součástí je odpovědnost</a:t>
            </a:r>
            <a:r>
              <a:rPr lang="cs-CZ" b="1" dirty="0"/>
              <a:t> </a:t>
            </a:r>
            <a:r>
              <a:rPr lang="cs-CZ" dirty="0"/>
              <a:t>za svá jednání a rozhodování</a:t>
            </a:r>
            <a:r>
              <a:rPr lang="cs-CZ" b="1" dirty="0"/>
              <a:t> </a:t>
            </a:r>
            <a:r>
              <a:rPr lang="cs-CZ" dirty="0"/>
              <a:t>s</a:t>
            </a:r>
            <a:r>
              <a:rPr lang="cs-CZ" b="1" dirty="0"/>
              <a:t> </a:t>
            </a:r>
            <a:r>
              <a:rPr lang="cs-CZ" dirty="0"/>
              <a:t>ohledem na spravedlnost a morálku</a:t>
            </a:r>
          </a:p>
        </p:txBody>
      </p:sp>
    </p:spTree>
    <p:extLst>
      <p:ext uri="{BB962C8B-B14F-4D97-AF65-F5344CB8AC3E}">
        <p14:creationId xmlns:p14="http://schemas.microsoft.com/office/powerpoint/2010/main" val="1967914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0644E-1148-44C7-B8CB-A99E0BA77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Video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925B02-5E61-4DA6-A956-C382A3762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980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BFF444-D888-48FA-800C-D150BF30F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 techniky (sebe)reflexe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E1EA8E-4693-434D-A787-166F21EB3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pedagogický/reflektivní deník</a:t>
            </a:r>
          </a:p>
          <a:p>
            <a:r>
              <a:rPr lang="cs-CZ" dirty="0"/>
              <a:t>2. sebereflektující otázky (buď součástí deníku, nebo si je klademe sami sobě)</a:t>
            </a:r>
          </a:p>
          <a:p>
            <a:r>
              <a:rPr lang="cs-CZ" dirty="0"/>
              <a:t>3. přímé pozorování (většinou se děje, ale musí jít o uvědomované)</a:t>
            </a:r>
          </a:p>
          <a:p>
            <a:r>
              <a:rPr lang="cs-CZ" dirty="0"/>
              <a:t>4. hospitace</a:t>
            </a:r>
          </a:p>
          <a:p>
            <a:r>
              <a:rPr lang="cs-CZ" dirty="0"/>
              <a:t>5. videozáznam</a:t>
            </a:r>
          </a:p>
          <a:p>
            <a:r>
              <a:rPr lang="cs-CZ" dirty="0"/>
              <a:t>6. zpětná vazba od kolegů, žáků</a:t>
            </a:r>
          </a:p>
          <a:p>
            <a:r>
              <a:rPr lang="cs-CZ" dirty="0"/>
              <a:t>Další techniky si zkusíme příště </a:t>
            </a:r>
            <a:r>
              <a:rPr lang="cs-CZ" dirty="0">
                <a:sym typeface="Wingdings" panose="05000000000000000000" pitchFamily="2" charset="2"/>
              </a:rPr>
              <a:t>.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74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E0758-2C9E-401B-BE05-367370E09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deník – jeho plnění viz 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D4A273-A5F7-4867-A2A2-D2119F62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učitel zaznamenává poznatky z jednotlivých hodin, výsledky pozitivního i negativního charakteru, z nichž čerpá další informace</a:t>
            </a:r>
          </a:p>
          <a:p>
            <a:r>
              <a:rPr lang="cs-CZ" dirty="0"/>
              <a:t>umožňuje učiteli sledovat, jestli se v jeho hodinách neopakují tytéž nedostatky, lze do něho nahlížet zpětně a opakovaně</a:t>
            </a:r>
          </a:p>
          <a:p>
            <a:r>
              <a:rPr lang="cs-CZ" dirty="0"/>
              <a:t>bezprostřední záznam je velmi autentický a reálný oproti spoléhání se jen na vlastní paměť, kdy jsou vzpomínky zkreslovány časovým odstupem a oslabeny emocionálními prožitky</a:t>
            </a:r>
          </a:p>
          <a:p>
            <a:r>
              <a:rPr lang="cs-CZ" dirty="0"/>
              <a:t>nezanedbatelná funkce – určitý způsob psychohygieny, učitel si utřídí své myšlenky a snáz se orientuje sám v sobě</a:t>
            </a:r>
          </a:p>
          <a:p>
            <a:r>
              <a:rPr lang="cs-CZ" dirty="0"/>
              <a:t>pozor na nebezpečí rutiny = nesprávné reflektování (tento způsob sebereflexe musí být přijímán dobrovolně a učitel by se měl sám rozhodnout, které situace chce reflektovat), příklad rutiny: </a:t>
            </a:r>
            <a:r>
              <a:rPr lang="cs-CZ" i="1" dirty="0"/>
              <a:t>Dnes probíhalo vše bez problémů </a:t>
            </a:r>
            <a:r>
              <a:rPr lang="cs-CZ" dirty="0"/>
              <a:t>nebo </a:t>
            </a:r>
            <a:r>
              <a:rPr lang="cs-CZ" i="1" dirty="0"/>
              <a:t>Dnes opět žáci vyrušovali</a:t>
            </a:r>
            <a:r>
              <a:rPr lang="cs-CZ" dirty="0"/>
              <a:t>, jsou moc obecné a je potřeba danou situaci více konkretizovat.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503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</TotalTime>
  <Words>750</Words>
  <Application>Microsoft Office PowerPoint</Application>
  <PresentationFormat>Širokoúhlá obrazovka</PresentationFormat>
  <Paragraphs>41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Tw Cen MT</vt:lpstr>
      <vt:lpstr>Tw Cen MT Condensed</vt:lpstr>
      <vt:lpstr>Wingdings</vt:lpstr>
      <vt:lpstr>Wingdings 3</vt:lpstr>
      <vt:lpstr>Integrál</vt:lpstr>
      <vt:lpstr>Reflexe praxe</vt:lpstr>
      <vt:lpstr>Reflexe Literatura: KORTHAGEN, F. Jak spojit praxi s teorií: didaktika realistického vzdělávání učitelů. 1. vyd. Brno: Paido, 2011.</vt:lpstr>
      <vt:lpstr>Zpětná vazba (feedback)</vt:lpstr>
      <vt:lpstr>Učitel jako reflektující praktik </vt:lpstr>
      <vt:lpstr>Koreláty = významné aspekty z programu SOL (Society For Organizational Learning)</vt:lpstr>
      <vt:lpstr>Profesní etika </vt:lpstr>
      <vt:lpstr>Ukázka Video</vt:lpstr>
      <vt:lpstr>Metody a techniky (sebe)reflexe</vt:lpstr>
      <vt:lpstr>Reflektivní deník – jeho plnění viz 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Reflexe praxe</dc:title>
  <dc:creator>Marcela Janíková</dc:creator>
  <cp:lastModifiedBy>Marcela Janíková</cp:lastModifiedBy>
  <cp:revision>12</cp:revision>
  <dcterms:created xsi:type="dcterms:W3CDTF">2020-03-04T08:55:19Z</dcterms:created>
  <dcterms:modified xsi:type="dcterms:W3CDTF">2020-03-04T09:29:12Z</dcterms:modified>
</cp:coreProperties>
</file>