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6" r:id="rId4"/>
    <p:sldId id="268" r:id="rId5"/>
    <p:sldId id="264" r:id="rId6"/>
    <p:sldId id="259" r:id="rId7"/>
    <p:sldId id="260" r:id="rId8"/>
    <p:sldId id="284" r:id="rId9"/>
    <p:sldId id="262" r:id="rId10"/>
    <p:sldId id="285" r:id="rId11"/>
    <p:sldId id="261" r:id="rId12"/>
    <p:sldId id="271" r:id="rId13"/>
    <p:sldId id="275" r:id="rId14"/>
    <p:sldId id="272" r:id="rId15"/>
    <p:sldId id="274" r:id="rId16"/>
    <p:sldId id="290" r:id="rId17"/>
    <p:sldId id="291" r:id="rId18"/>
    <p:sldId id="276" r:id="rId19"/>
    <p:sldId id="269" r:id="rId20"/>
    <p:sldId id="277" r:id="rId21"/>
    <p:sldId id="278" r:id="rId22"/>
    <p:sldId id="282" r:id="rId23"/>
    <p:sldId id="287" r:id="rId24"/>
    <p:sldId id="279" r:id="rId25"/>
    <p:sldId id="265" r:id="rId26"/>
    <p:sldId id="266" r:id="rId27"/>
    <p:sldId id="280" r:id="rId28"/>
    <p:sldId id="281" r:id="rId29"/>
    <p:sldId id="283" r:id="rId30"/>
    <p:sldId id="288" r:id="rId31"/>
    <p:sldId id="273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6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0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5338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5339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3A40A-985E-4441-9CD6-5055A3EA2A62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2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DB2D9-1839-4032-B209-5B17F38F9783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0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C63-E390-4BE3-8364-1A7BD3E0555A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7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DBAB0-AFA0-4352-9CD8-EC6177F6DC8B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552E0-C519-4858-BC1B-22478F9B8E65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1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715AC-F6F7-4718-AD5F-98587D9FF099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23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3A521-CE99-42A3-B31C-B894128BA799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15C98-653A-4607-9CA0-381E29FEE712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3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6203D-EFAC-4AFF-8B60-1A7DFCC60DA6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0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9EAD5-6008-4BA7-B371-19572EC41283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0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40D1C-5D61-4A08-9849-113279657C2F}" type="slidenum">
              <a:rPr 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70C0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0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0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1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2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3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4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5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6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7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8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19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0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1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2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3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4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5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6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7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30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31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32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33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34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35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36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37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38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39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40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41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42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43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44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45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46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47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48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49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50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51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52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53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54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55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56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57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58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59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60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61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62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63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64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65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66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67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68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69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70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71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72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73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74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75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76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77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78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79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80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81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82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83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84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85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86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87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88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89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90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91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92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93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94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95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96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97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98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199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00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01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02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03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04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05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06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07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08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09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10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11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12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13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14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15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16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17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18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19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20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21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22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23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24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25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26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27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28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29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30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31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32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33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34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35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36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37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38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39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40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41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42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43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44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45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46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47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48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49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50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51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52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53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54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55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56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57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58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59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60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61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62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63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64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65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66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67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68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69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70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71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72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73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74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75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76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77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78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79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80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81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82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83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84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85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86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87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88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89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90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91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92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93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94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95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96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97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98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299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00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01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02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03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04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05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06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07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08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09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10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11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12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4313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4314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37F7C5-20E5-467E-9469-B93E08341C2D}" type="slidenum">
              <a:rPr lang="cs-CZ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4315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316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317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318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1934473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1268413"/>
            <a:ext cx="7772400" cy="1584325"/>
          </a:xfrm>
        </p:spPr>
        <p:txBody>
          <a:bodyPr/>
          <a:lstStyle/>
          <a:p>
            <a:pPr eaLnBrk="1" hangingPunct="1">
              <a:defRPr/>
            </a:pPr>
            <a:r>
              <a:rPr lang="cs-CZ" sz="6000" b="1" dirty="0"/>
              <a:t>KINEZIOLOGIE</a:t>
            </a:r>
          </a:p>
        </p:txBody>
      </p:sp>
      <p:sp>
        <p:nvSpPr>
          <p:cNvPr id="13315" name="TextovéPole 1"/>
          <p:cNvSpPr txBox="1">
            <a:spLocks noChangeArrowheads="1"/>
          </p:cNvSpPr>
          <p:nvPr/>
        </p:nvSpPr>
        <p:spPr bwMode="auto">
          <a:xfrm>
            <a:off x="2411413" y="4437063"/>
            <a:ext cx="410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FFFFFF"/>
                </a:solidFill>
              </a:rPr>
              <a:t>Mgr. Petr Pospíšil, Ph.D.</a:t>
            </a:r>
          </a:p>
        </p:txBody>
      </p:sp>
    </p:spTree>
    <p:extLst>
      <p:ext uri="{BB962C8B-B14F-4D97-AF65-F5344CB8AC3E}">
        <p14:creationId xmlns:p14="http://schemas.microsoft.com/office/powerpoint/2010/main" val="170403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kožní reflexy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Epigastrický		</a:t>
            </a:r>
            <a:r>
              <a:rPr lang="cs-CZ" dirty="0" err="1"/>
              <a:t>Th</a:t>
            </a:r>
            <a:r>
              <a:rPr lang="cs-CZ" dirty="0"/>
              <a:t> 7-9</a:t>
            </a:r>
          </a:p>
          <a:p>
            <a:r>
              <a:rPr lang="cs-CZ" dirty="0" err="1"/>
              <a:t>Mesogastrický</a:t>
            </a:r>
            <a:r>
              <a:rPr lang="cs-CZ" dirty="0"/>
              <a:t>	</a:t>
            </a:r>
            <a:r>
              <a:rPr lang="cs-CZ" dirty="0" err="1"/>
              <a:t>Th</a:t>
            </a:r>
            <a:r>
              <a:rPr lang="cs-CZ" dirty="0"/>
              <a:t> 9-10</a:t>
            </a:r>
          </a:p>
          <a:p>
            <a:r>
              <a:rPr lang="cs-CZ" dirty="0" err="1"/>
              <a:t>Hypogastrický</a:t>
            </a:r>
            <a:r>
              <a:rPr lang="cs-CZ" dirty="0"/>
              <a:t> 	</a:t>
            </a:r>
            <a:r>
              <a:rPr lang="cs-CZ" dirty="0" err="1"/>
              <a:t>Th</a:t>
            </a:r>
            <a:r>
              <a:rPr lang="cs-CZ" dirty="0"/>
              <a:t> 10-12</a:t>
            </a:r>
          </a:p>
          <a:p>
            <a:r>
              <a:rPr lang="cs-CZ" dirty="0" err="1"/>
              <a:t>Kremasterový</a:t>
            </a:r>
            <a:r>
              <a:rPr lang="cs-CZ" dirty="0"/>
              <a:t>	L 1-2</a:t>
            </a:r>
          </a:p>
          <a:p>
            <a:r>
              <a:rPr lang="cs-CZ" dirty="0"/>
              <a:t>Plantární		L 5-S2</a:t>
            </a:r>
          </a:p>
          <a:p>
            <a:r>
              <a:rPr lang="cs-CZ" dirty="0"/>
              <a:t>Anální			S 3-5</a:t>
            </a:r>
          </a:p>
        </p:txBody>
      </p:sp>
    </p:spTree>
    <p:extLst>
      <p:ext uri="{BB962C8B-B14F-4D97-AF65-F5344CB8AC3E}">
        <p14:creationId xmlns:p14="http://schemas.microsoft.com/office/powerpoint/2010/main" val="3018834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Somatosympatický reflex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463" y="1412875"/>
            <a:ext cx="3970337" cy="472122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cs-CZ" sz="2400">
                <a:solidFill>
                  <a:srgbClr val="FF0000"/>
                </a:solidFill>
              </a:rPr>
              <a:t>Kůže/sval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cs-CZ" sz="2400" b="1">
                <a:solidFill>
                  <a:srgbClr val="FFFF00"/>
                </a:solidFill>
                <a:cs typeface="Arial" charset="0"/>
              </a:rPr>
              <a:t>↓</a:t>
            </a:r>
            <a:endParaRPr lang="cs-CZ" sz="2400">
              <a:cs typeface="Arial" charset="0"/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cs-CZ" sz="2400">
                <a:cs typeface="Arial" charset="0"/>
              </a:rPr>
              <a:t>rostrální ventrolaterální retikulární jádro (RVLM)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cs-CZ" sz="2400" b="1">
                <a:solidFill>
                  <a:srgbClr val="FFFF00"/>
                </a:solidFill>
                <a:cs typeface="Arial" charset="0"/>
              </a:rPr>
              <a:t>↓</a:t>
            </a:r>
            <a:endParaRPr lang="cs-CZ" sz="2400">
              <a:cs typeface="Arial" charset="0"/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cs-CZ" sz="2400">
                <a:cs typeface="Arial" charset="0"/>
              </a:rPr>
              <a:t>nucl. intermediolateralis postranních sloupců míšních (IML)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cs-CZ" sz="2400" b="1">
                <a:solidFill>
                  <a:srgbClr val="FFFF00"/>
                </a:solidFill>
                <a:cs typeface="Arial" charset="0"/>
              </a:rPr>
              <a:t>↓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cs-CZ" sz="2400">
                <a:solidFill>
                  <a:srgbClr val="FF0000"/>
                </a:solidFill>
                <a:cs typeface="Arial" charset="0"/>
              </a:rPr>
              <a:t>pregangliové sympatické neurony</a:t>
            </a:r>
          </a:p>
        </p:txBody>
      </p:sp>
      <p:pic>
        <p:nvPicPr>
          <p:cNvPr id="17412" name="Picture 5" descr="skin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350678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80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ray812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908050"/>
            <a:ext cx="2711450" cy="58515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165100"/>
            <a:ext cx="28892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33327" bIns="33327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600">
                <a:solidFill>
                  <a:srgbClr val="FFFFFF"/>
                </a:solidFill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lang="cs-CZ">
              <a:solidFill>
                <a:srgbClr val="FFFFFF"/>
              </a:solidFill>
            </a:endParaRPr>
          </a:p>
        </p:txBody>
      </p:sp>
      <p:pic>
        <p:nvPicPr>
          <p:cNvPr id="27652" name="Picture 6" descr="Gray8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908050"/>
            <a:ext cx="251460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ovéPole 1"/>
          <p:cNvSpPr txBox="1">
            <a:spLocks noChangeArrowheads="1"/>
          </p:cNvSpPr>
          <p:nvPr/>
        </p:nvSpPr>
        <p:spPr bwMode="auto">
          <a:xfrm>
            <a:off x="0" y="1651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sz="2800" dirty="0">
                <a:solidFill>
                  <a:srgbClr val="FFFF00"/>
                </a:solidFill>
              </a:rPr>
              <a:t>Kožní oblasti HK a jejich inervace periferními nervy</a:t>
            </a:r>
          </a:p>
        </p:txBody>
      </p:sp>
    </p:spTree>
    <p:extLst>
      <p:ext uri="{BB962C8B-B14F-4D97-AF65-F5344CB8AC3E}">
        <p14:creationId xmlns:p14="http://schemas.microsoft.com/office/powerpoint/2010/main" val="2709743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1"/>
          <p:cNvSpPr txBox="1">
            <a:spLocks noGrp="1" noChangeArrowheads="1"/>
          </p:cNvSpPr>
          <p:nvPr>
            <p:ph type="title"/>
          </p:nvPr>
        </p:nvSpPr>
        <p:spPr bwMode="auto">
          <a:xfrm rot="16200000">
            <a:off x="-3025606" y="2026187"/>
            <a:ext cx="822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sz="2800" dirty="0">
                <a:solidFill>
                  <a:srgbClr val="FFFF00"/>
                </a:solidFill>
              </a:rPr>
              <a:t>Kožní oblasti DK</a:t>
            </a:r>
            <a:br>
              <a:rPr lang="cs-CZ" sz="2800" dirty="0">
                <a:solidFill>
                  <a:srgbClr val="FFFF00"/>
                </a:solidFill>
              </a:rPr>
            </a:br>
            <a:r>
              <a:rPr lang="cs-CZ" sz="2800" dirty="0">
                <a:solidFill>
                  <a:srgbClr val="FFFF00"/>
                </a:solidFill>
              </a:rPr>
              <a:t>a jejich inervace periferními nervy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6632"/>
            <a:ext cx="3960440" cy="6683244"/>
          </a:xfrm>
        </p:spPr>
      </p:pic>
    </p:spTree>
    <p:extLst>
      <p:ext uri="{BB962C8B-B14F-4D97-AF65-F5344CB8AC3E}">
        <p14:creationId xmlns:p14="http://schemas.microsoft.com/office/powerpoint/2010/main" val="663391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625"/>
            <a:ext cx="5472113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1"/>
          <p:cNvSpPr txBox="1">
            <a:spLocks noChangeArrowheads="1"/>
          </p:cNvSpPr>
          <p:nvPr/>
        </p:nvSpPr>
        <p:spPr bwMode="auto">
          <a:xfrm>
            <a:off x="395288" y="692150"/>
            <a:ext cx="2376487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sz="4000">
                <a:solidFill>
                  <a:srgbClr val="FFFF00"/>
                </a:solidFill>
              </a:rPr>
              <a:t>Headovy kožní zóny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FFFFFF"/>
                </a:solidFill>
              </a:rPr>
              <a:t>–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FFFFFF"/>
                </a:solidFill>
              </a:rPr>
              <a:t>segmentární uspořádání</a:t>
            </a:r>
          </a:p>
        </p:txBody>
      </p:sp>
    </p:spTree>
    <p:extLst>
      <p:ext uri="{BB962C8B-B14F-4D97-AF65-F5344CB8AC3E}">
        <p14:creationId xmlns:p14="http://schemas.microsoft.com/office/powerpoint/2010/main" val="69281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836613"/>
            <a:ext cx="4968875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solidFill>
                  <a:srgbClr val="FF0000"/>
                </a:solidFill>
              </a:rPr>
              <a:t>Eferentní inervace kůže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400" dirty="0"/>
              <a:t>???</a:t>
            </a:r>
            <a:endParaRPr lang="cs-CZ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07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D1572-6020-490A-A868-8A4DBF62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89B49A-36AB-4FF8-9D8D-7FEE2C0B3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258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EEB15-DF8E-48F0-8C2F-27C06ED7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</a:t>
            </a:r>
            <a:r>
              <a:rPr lang="cs-CZ"/>
              <a:t>HAPMAN </a:t>
            </a:r>
            <a:r>
              <a:rPr lang="cs-CZ" dirty="0"/>
              <a:t>POINTS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10BD69-9241-4828-B743-89F3A62F2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907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Vyšetření kůže metodou kožního tření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34820" name="Pictur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84313"/>
            <a:ext cx="6408737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11188" y="6521450"/>
            <a:ext cx="7632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>
                <a:solidFill>
                  <a:srgbClr val="B2B2B2"/>
                </a:solidFill>
              </a:rPr>
              <a:t>upraveno dle Michkové</a:t>
            </a:r>
          </a:p>
        </p:txBody>
      </p:sp>
    </p:spTree>
    <p:extLst>
      <p:ext uri="{BB962C8B-B14F-4D97-AF65-F5344CB8AC3E}">
        <p14:creationId xmlns:p14="http://schemas.microsoft.com/office/powerpoint/2010/main" val="3316573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5949950"/>
            <a:ext cx="6645176" cy="358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600" dirty="0"/>
              <a:t>Stress-</a:t>
            </a:r>
            <a:r>
              <a:rPr lang="cs-CZ" sz="1600" dirty="0" err="1"/>
              <a:t>strain</a:t>
            </a:r>
            <a:r>
              <a:rPr lang="cs-CZ" sz="1600" dirty="0"/>
              <a:t> křivka kůže kozy: A) prodloužení 5 % / min, B) 50 % / min, C) 200 % / min</a:t>
            </a:r>
          </a:p>
        </p:txBody>
      </p:sp>
      <p:pic>
        <p:nvPicPr>
          <p:cNvPr id="25603" name="Picture 5" descr="Stress-strainSk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913"/>
            <a:ext cx="6624637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979712" y="6524625"/>
            <a:ext cx="68404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sz="800" dirty="0">
                <a:solidFill>
                  <a:srgbClr val="FFFFFF"/>
                </a:solidFill>
              </a:rPr>
              <a:t>Upraveno dle </a:t>
            </a:r>
            <a:r>
              <a:rPr lang="cs-CZ" sz="800" dirty="0" err="1">
                <a:solidFill>
                  <a:srgbClr val="FFFFFF"/>
                </a:solidFill>
              </a:rPr>
              <a:t>Arumugam</a:t>
            </a:r>
            <a:r>
              <a:rPr lang="cs-CZ" sz="800" dirty="0">
                <a:solidFill>
                  <a:srgbClr val="FFFFFF"/>
                </a:solidFill>
              </a:rPr>
              <a:t>, V. et al. (1994) </a:t>
            </a:r>
            <a:r>
              <a:rPr lang="cs-CZ" sz="800" dirty="0" err="1">
                <a:solidFill>
                  <a:srgbClr val="FFFFFF"/>
                </a:solidFill>
              </a:rPr>
              <a:t>Effect</a:t>
            </a:r>
            <a:r>
              <a:rPr lang="cs-CZ" sz="800" dirty="0">
                <a:solidFill>
                  <a:srgbClr val="FFFFFF"/>
                </a:solidFill>
              </a:rPr>
              <a:t> </a:t>
            </a:r>
            <a:r>
              <a:rPr lang="cs-CZ" sz="800" dirty="0" err="1">
                <a:solidFill>
                  <a:srgbClr val="FFFFFF"/>
                </a:solidFill>
              </a:rPr>
              <a:t>of</a:t>
            </a:r>
            <a:r>
              <a:rPr lang="cs-CZ" sz="800" dirty="0">
                <a:solidFill>
                  <a:srgbClr val="FFFFFF"/>
                </a:solidFill>
              </a:rPr>
              <a:t> </a:t>
            </a:r>
            <a:r>
              <a:rPr lang="cs-CZ" sz="800" dirty="0" err="1">
                <a:solidFill>
                  <a:srgbClr val="FFFFFF"/>
                </a:solidFill>
              </a:rPr>
              <a:t>strain</a:t>
            </a:r>
            <a:r>
              <a:rPr lang="cs-CZ" sz="800" dirty="0">
                <a:solidFill>
                  <a:srgbClr val="FFFFFF"/>
                </a:solidFill>
              </a:rPr>
              <a:t> </a:t>
            </a:r>
            <a:r>
              <a:rPr lang="cs-CZ" sz="800" dirty="0" err="1">
                <a:solidFill>
                  <a:srgbClr val="FFFFFF"/>
                </a:solidFill>
              </a:rPr>
              <a:t>rate</a:t>
            </a:r>
            <a:r>
              <a:rPr lang="cs-CZ" sz="800" dirty="0">
                <a:solidFill>
                  <a:srgbClr val="FFFFFF"/>
                </a:solidFill>
              </a:rPr>
              <a:t> on </a:t>
            </a:r>
            <a:r>
              <a:rPr lang="cs-CZ" sz="800" dirty="0" err="1">
                <a:solidFill>
                  <a:srgbClr val="FFFFFF"/>
                </a:solidFill>
              </a:rPr>
              <a:t>the</a:t>
            </a:r>
            <a:r>
              <a:rPr lang="cs-CZ" sz="800" dirty="0">
                <a:solidFill>
                  <a:srgbClr val="FFFFFF"/>
                </a:solidFill>
              </a:rPr>
              <a:t> </a:t>
            </a:r>
            <a:r>
              <a:rPr lang="cs-CZ" sz="800" dirty="0" err="1">
                <a:solidFill>
                  <a:srgbClr val="FFFFFF"/>
                </a:solidFill>
              </a:rPr>
              <a:t>fracture</a:t>
            </a:r>
            <a:r>
              <a:rPr lang="cs-CZ" sz="800" dirty="0">
                <a:solidFill>
                  <a:srgbClr val="FFFFFF"/>
                </a:solidFill>
              </a:rPr>
              <a:t> </a:t>
            </a:r>
            <a:r>
              <a:rPr lang="cs-CZ" sz="800" dirty="0" err="1">
                <a:solidFill>
                  <a:srgbClr val="FFFFFF"/>
                </a:solidFill>
              </a:rPr>
              <a:t>behaviour</a:t>
            </a:r>
            <a:r>
              <a:rPr lang="cs-CZ" sz="800" dirty="0">
                <a:solidFill>
                  <a:srgbClr val="FFFFFF"/>
                </a:solidFill>
              </a:rPr>
              <a:t> </a:t>
            </a:r>
            <a:r>
              <a:rPr lang="cs-CZ" sz="800" dirty="0" err="1">
                <a:solidFill>
                  <a:srgbClr val="FFFFFF"/>
                </a:solidFill>
              </a:rPr>
              <a:t>of</a:t>
            </a:r>
            <a:r>
              <a:rPr lang="cs-CZ" sz="800" dirty="0">
                <a:solidFill>
                  <a:srgbClr val="FFFFFF"/>
                </a:solidFill>
              </a:rPr>
              <a:t> skin. J. </a:t>
            </a:r>
            <a:r>
              <a:rPr lang="cs-CZ" sz="800" dirty="0" err="1">
                <a:solidFill>
                  <a:srgbClr val="FFFFFF"/>
                </a:solidFill>
              </a:rPr>
              <a:t>Biosci</a:t>
            </a:r>
            <a:r>
              <a:rPr lang="cs-CZ" sz="800" dirty="0">
                <a:solidFill>
                  <a:srgbClr val="FFFFFF"/>
                </a:solidFill>
              </a:rPr>
              <a:t>., 19/3, p. 307-313.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2166714" y="2359816"/>
            <a:ext cx="5979469" cy="1143000"/>
          </a:xfrm>
        </p:spPr>
        <p:txBody>
          <a:bodyPr/>
          <a:lstStyle/>
          <a:p>
            <a:pPr eaLnBrk="1" hangingPunct="1"/>
            <a:r>
              <a:rPr lang="cs-CZ" sz="4000" dirty="0"/>
              <a:t>Vyšetření kožní elasticity a bariér</a:t>
            </a:r>
          </a:p>
        </p:txBody>
      </p:sp>
    </p:spTree>
    <p:extLst>
      <p:ext uri="{BB962C8B-B14F-4D97-AF65-F5344CB8AC3E}">
        <p14:creationId xmlns:p14="http://schemas.microsoft.com/office/powerpoint/2010/main" val="1041713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64" y="40466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 dirty="0">
                <a:solidFill>
                  <a:srgbClr val="FFFF00"/>
                </a:solidFill>
              </a:rPr>
              <a:t>Epidermis, dermis, hypodermis</a:t>
            </a:r>
          </a:p>
        </p:txBody>
      </p:sp>
      <p:pic>
        <p:nvPicPr>
          <p:cNvPr id="14339" name="Picture 5" descr="sk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55477"/>
            <a:ext cx="3168352" cy="217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4797152"/>
            <a:ext cx="8229600" cy="1336948"/>
          </a:xfrm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1026" name="Picture 2" descr="http://upload.wikimedia.org/wikipedia/commons/b/b4/Normal_Epidermis_and_Dermis_with_Intradermal_Nevus_10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169424" cy="23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3/34/Sk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97" y="1655476"/>
            <a:ext cx="4808398" cy="494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51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569325" cy="1143000"/>
          </a:xfrm>
        </p:spPr>
        <p:txBody>
          <a:bodyPr/>
          <a:lstStyle/>
          <a:p>
            <a:pPr eaLnBrk="1" hangingPunct="1"/>
            <a:r>
              <a:rPr lang="cs-CZ" dirty="0"/>
              <a:t>Vyšetření kožní elasticity a bariér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35844" name="Picture 4" descr="Kůž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619125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11188" y="6521450"/>
            <a:ext cx="7632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>
                <a:solidFill>
                  <a:srgbClr val="B2B2B2"/>
                </a:solidFill>
              </a:rPr>
              <a:t>upraveno dle Michkové</a:t>
            </a:r>
          </a:p>
        </p:txBody>
      </p:sp>
    </p:spTree>
    <p:extLst>
      <p:ext uri="{BB962C8B-B14F-4D97-AF65-F5344CB8AC3E}">
        <p14:creationId xmlns:p14="http://schemas.microsoft.com/office/powerpoint/2010/main" val="1856080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569325" cy="1143000"/>
          </a:xfrm>
        </p:spPr>
        <p:txBody>
          <a:bodyPr/>
          <a:lstStyle/>
          <a:p>
            <a:pPr eaLnBrk="1" hangingPunct="1"/>
            <a:r>
              <a:rPr lang="cs-CZ"/>
              <a:t>Vyšetření kožní elasticity a bariér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36868" name="Picture 4" descr="Kůže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6503987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11188" y="6521450"/>
            <a:ext cx="7632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>
                <a:solidFill>
                  <a:srgbClr val="B2B2B2"/>
                </a:solidFill>
              </a:rPr>
              <a:t>upraveno dle Michkové</a:t>
            </a:r>
          </a:p>
        </p:txBody>
      </p:sp>
    </p:spTree>
    <p:extLst>
      <p:ext uri="{BB962C8B-B14F-4D97-AF65-F5344CB8AC3E}">
        <p14:creationId xmlns:p14="http://schemas.microsoft.com/office/powerpoint/2010/main" val="3793147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Ošetření kůže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Ošetření reflexních změn na kůži</a:t>
            </a:r>
          </a:p>
          <a:p>
            <a:pPr lvl="1"/>
            <a:r>
              <a:rPr lang="cs-CZ" dirty="0"/>
              <a:t>Tixotropie – </a:t>
            </a:r>
            <a:r>
              <a:rPr lang="cs-CZ" dirty="0" err="1"/>
              <a:t>reopexe</a:t>
            </a:r>
            <a:endParaRPr lang="cs-CZ" dirty="0"/>
          </a:p>
          <a:p>
            <a:pPr lvl="1"/>
            <a:r>
              <a:rPr lang="cs-CZ" dirty="0"/>
              <a:t>Fluidní vlastnosti tkáně</a:t>
            </a:r>
          </a:p>
          <a:p>
            <a:pPr lvl="1"/>
            <a:endParaRPr lang="cs-CZ" dirty="0"/>
          </a:p>
          <a:p>
            <a:r>
              <a:rPr lang="cs-CZ" dirty="0"/>
              <a:t>Ošetření změn v segmentu reflexní cestou</a:t>
            </a:r>
          </a:p>
          <a:p>
            <a:pPr lvl="1"/>
            <a:r>
              <a:rPr lang="cs-CZ" dirty="0"/>
              <a:t>H. </a:t>
            </a:r>
            <a:r>
              <a:rPr lang="cs-CZ" dirty="0" err="1"/>
              <a:t>Hermachová</a:t>
            </a:r>
            <a:endParaRPr lang="cs-CZ" dirty="0"/>
          </a:p>
          <a:p>
            <a:pPr lvl="1"/>
            <a:r>
              <a:rPr lang="cs-CZ" dirty="0" err="1"/>
              <a:t>Míčkování</a:t>
            </a:r>
            <a:endParaRPr lang="cs-CZ" dirty="0"/>
          </a:p>
          <a:p>
            <a:pPr lvl="1"/>
            <a:r>
              <a:rPr lang="cs-CZ" dirty="0" err="1"/>
              <a:t>Rolfing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…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3418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roduction to Rolf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0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843588" cy="1143000"/>
          </a:xfrm>
        </p:spPr>
        <p:txBody>
          <a:bodyPr/>
          <a:lstStyle/>
          <a:p>
            <a:pPr eaLnBrk="1" hangingPunct="1"/>
            <a:r>
              <a:rPr lang="cs-CZ"/>
              <a:t>Vyšetření podkoží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329237"/>
          </a:xfrm>
        </p:spPr>
        <p:txBody>
          <a:bodyPr/>
          <a:lstStyle/>
          <a:p>
            <a:pPr eaLnBrk="1" hangingPunct="1"/>
            <a:endParaRPr lang="cs-CZ"/>
          </a:p>
          <a:p>
            <a:pPr lvl="1" eaLnBrk="1" hangingPunct="1"/>
            <a:r>
              <a:rPr lang="cs-CZ"/>
              <a:t>pohyb kůže vůčí fasciím</a:t>
            </a:r>
          </a:p>
          <a:p>
            <a:pPr lvl="1" eaLnBrk="1" hangingPunct="1"/>
            <a:r>
              <a:rPr lang="cs-CZ"/>
              <a:t>lymfatický systém</a:t>
            </a:r>
          </a:p>
        </p:txBody>
      </p:sp>
      <p:pic>
        <p:nvPicPr>
          <p:cNvPr id="37892" name="Picture 4" descr="ski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31775"/>
            <a:ext cx="26670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13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ski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891588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703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ski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82015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962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Vyšetření podkoží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40964" name="Picture 4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08113"/>
            <a:ext cx="6048375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11188" y="6521450"/>
            <a:ext cx="7632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>
                <a:solidFill>
                  <a:srgbClr val="B2B2B2"/>
                </a:solidFill>
              </a:rPr>
              <a:t>upraveno dle Michkové</a:t>
            </a:r>
          </a:p>
        </p:txBody>
      </p:sp>
    </p:spTree>
    <p:extLst>
      <p:ext uri="{BB962C8B-B14F-4D97-AF65-F5344CB8AC3E}">
        <p14:creationId xmlns:p14="http://schemas.microsoft.com/office/powerpoint/2010/main" val="3952423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Vyšetření podkoží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41988" name="Picture 4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6361113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84213" y="6237288"/>
            <a:ext cx="763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>
                <a:solidFill>
                  <a:srgbClr val="B2B2B2"/>
                </a:solidFill>
              </a:rPr>
              <a:t>upraveno dle Michkové</a:t>
            </a:r>
          </a:p>
        </p:txBody>
      </p:sp>
    </p:spTree>
    <p:extLst>
      <p:ext uri="{BB962C8B-B14F-4D97-AF65-F5344CB8AC3E}">
        <p14:creationId xmlns:p14="http://schemas.microsoft.com/office/powerpoint/2010/main" val="2067749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Ošetření podkoží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Manuální uvolnění rezistence</a:t>
            </a:r>
          </a:p>
          <a:p>
            <a:r>
              <a:rPr lang="cs-CZ" dirty="0" err="1"/>
              <a:t>Lymfodrenáž</a:t>
            </a:r>
            <a:endParaRPr lang="cs-CZ" dirty="0"/>
          </a:p>
          <a:p>
            <a:r>
              <a:rPr lang="cs-CZ" dirty="0"/>
              <a:t>Ultrazvuková terapie</a:t>
            </a:r>
          </a:p>
          <a:p>
            <a:r>
              <a:rPr lang="cs-CZ"/>
              <a:t>Laser</a:t>
            </a:r>
          </a:p>
          <a:p>
            <a:r>
              <a:rPr lang="cs-CZ"/>
              <a:t>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421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Struktura kůže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5536" y="1550519"/>
            <a:ext cx="4751387" cy="50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99FF33"/>
                </a:solidFill>
              </a:rPr>
              <a:t>Buňky</a:t>
            </a: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solidFill>
                <a:srgbClr val="99FF33"/>
              </a:solidFill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FF99"/>
                </a:solidFill>
              </a:rPr>
              <a:t>fixní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fibroblasty (</a:t>
            </a:r>
            <a:r>
              <a:rPr lang="cs-CZ" dirty="0" err="1"/>
              <a:t>fibrocyty</a:t>
            </a:r>
            <a:r>
              <a:rPr lang="cs-CZ" dirty="0"/>
              <a:t>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retikulární buňky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pigmentové buňky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adipocyty</a:t>
            </a:r>
          </a:p>
          <a:p>
            <a:pPr lvl="2" eaLnBrk="1" hangingPunct="1">
              <a:lnSpc>
                <a:spcPct val="80000"/>
              </a:lnSpc>
              <a:defRPr/>
            </a:pPr>
            <a:endParaRPr lang="cs-CZ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FF99"/>
                </a:solidFill>
              </a:rPr>
              <a:t>buňky bloudivé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makrofágy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 err="1"/>
              <a:t>histocyty</a:t>
            </a:r>
            <a:endParaRPr lang="cs-CZ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plazmatické buňky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cs-CZ" dirty="0"/>
              <a:t>krevní elementy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34919" y="1464000"/>
            <a:ext cx="421163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cs-CZ" sz="2400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Mezibuněčná hmota</a:t>
            </a:r>
          </a:p>
          <a:p>
            <a:pPr marL="742950" lvl="1" indent="-285750">
              <a:lnSpc>
                <a:spcPct val="80000"/>
              </a:lnSpc>
              <a:buClr>
                <a:schemeClr val="folHlink"/>
              </a:buClr>
              <a:buSzPct val="50000"/>
              <a:buFont typeface="Wingdings" pitchFamily="2" charset="2"/>
              <a:buChar char="n"/>
              <a:defRPr/>
            </a:pPr>
            <a:r>
              <a:rPr lang="cs-CZ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amorfní</a:t>
            </a:r>
          </a:p>
          <a:p>
            <a:pPr marL="1143000" lvl="2" indent="-228600">
              <a:lnSpc>
                <a:spcPct val="8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proteoglykany</a:t>
            </a:r>
          </a:p>
          <a:p>
            <a:pPr marL="1143000" lvl="2" indent="-228600">
              <a:lnSpc>
                <a:spcPct val="8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voda</a:t>
            </a:r>
          </a:p>
          <a:p>
            <a:pPr lvl="2">
              <a:lnSpc>
                <a:spcPct val="80000"/>
              </a:lnSpc>
              <a:defRPr/>
            </a:pPr>
            <a:endParaRPr 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lnSpc>
                <a:spcPct val="80000"/>
              </a:lnSpc>
              <a:buClr>
                <a:schemeClr val="folHlink"/>
              </a:buClr>
              <a:buSzPct val="50000"/>
              <a:buFont typeface="Wingdings" pitchFamily="2" charset="2"/>
              <a:buChar char="n"/>
              <a:defRPr/>
            </a:pPr>
            <a:r>
              <a:rPr lang="cs-CZ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fibrilární</a:t>
            </a:r>
          </a:p>
          <a:p>
            <a:pPr marL="1143000" lvl="2" indent="-228600">
              <a:lnSpc>
                <a:spcPct val="8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elastická vlákna</a:t>
            </a:r>
          </a:p>
          <a:p>
            <a:pPr marL="1143000" lvl="2" indent="-228600">
              <a:lnSpc>
                <a:spcPct val="8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retikulární vlákna</a:t>
            </a:r>
          </a:p>
          <a:p>
            <a:pPr marL="1143000" lvl="2" indent="-228600">
              <a:lnSpc>
                <a:spcPct val="8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kolagenní vlákna</a:t>
            </a:r>
          </a:p>
        </p:txBody>
      </p:sp>
    </p:spTree>
    <p:extLst>
      <p:ext uri="{BB962C8B-B14F-4D97-AF65-F5344CB8AC3E}">
        <p14:creationId xmlns:p14="http://schemas.microsoft.com/office/powerpoint/2010/main" val="2312140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Ošetření jizvy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06" y="2636912"/>
            <a:ext cx="2293235" cy="21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306705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91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Doporučená literatura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556792"/>
            <a:ext cx="8459788" cy="4752528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en-US" sz="2000" b="1" dirty="0" err="1">
                <a:solidFill>
                  <a:srgbClr val="66FF33"/>
                </a:solidFill>
              </a:rPr>
              <a:t>Arumugam</a:t>
            </a:r>
            <a:r>
              <a:rPr lang="en-US" sz="2000" b="1" dirty="0">
                <a:solidFill>
                  <a:srgbClr val="66FF33"/>
                </a:solidFill>
              </a:rPr>
              <a:t>, V. et al. (1994) Effect of strain rate on the fracture </a:t>
            </a:r>
            <a:r>
              <a:rPr lang="en-US" sz="2000" b="1" dirty="0" err="1">
                <a:solidFill>
                  <a:srgbClr val="66FF33"/>
                </a:solidFill>
              </a:rPr>
              <a:t>behaviour</a:t>
            </a:r>
            <a:r>
              <a:rPr lang="en-US" sz="2000" b="1" dirty="0">
                <a:solidFill>
                  <a:srgbClr val="66FF33"/>
                </a:solidFill>
              </a:rPr>
              <a:t> of skin. J. </a:t>
            </a:r>
            <a:r>
              <a:rPr lang="en-US" sz="2000" b="1" dirty="0" err="1">
                <a:solidFill>
                  <a:srgbClr val="66FF33"/>
                </a:solidFill>
              </a:rPr>
              <a:t>Biosci</a:t>
            </a:r>
            <a:r>
              <a:rPr lang="en-US" sz="2000" b="1" dirty="0">
                <a:solidFill>
                  <a:srgbClr val="66FF33"/>
                </a:solidFill>
              </a:rPr>
              <a:t>., 19/3, p. 307-313. </a:t>
            </a:r>
            <a:endParaRPr lang="cs-CZ" sz="2000" b="1" dirty="0">
              <a:solidFill>
                <a:srgbClr val="66FF33"/>
              </a:solidFill>
            </a:endParaRPr>
          </a:p>
          <a:p>
            <a:pPr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000" b="1" dirty="0">
                <a:solidFill>
                  <a:srgbClr val="66FF33"/>
                </a:solidFill>
              </a:rPr>
              <a:t>Dobeš, M. Diagnostika a terapie funkčních poruch pohybového systému (manuální terapie) pro fyzioterapeuty. </a:t>
            </a:r>
          </a:p>
          <a:p>
            <a:pPr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000" b="1" dirty="0" err="1">
                <a:solidFill>
                  <a:srgbClr val="66FF33"/>
                </a:solidFill>
              </a:rPr>
              <a:t>Dylevský</a:t>
            </a:r>
            <a:r>
              <a:rPr lang="cs-CZ" sz="2000" b="1" dirty="0">
                <a:solidFill>
                  <a:srgbClr val="66FF33"/>
                </a:solidFill>
              </a:rPr>
              <a:t>, I. Obecná kineziologie. Praha: </a:t>
            </a:r>
            <a:r>
              <a:rPr lang="cs-CZ" sz="2000" b="1" dirty="0" err="1">
                <a:solidFill>
                  <a:srgbClr val="66FF33"/>
                </a:solidFill>
              </a:rPr>
              <a:t>Grada</a:t>
            </a:r>
            <a:r>
              <a:rPr lang="cs-CZ" sz="2000" b="1" dirty="0">
                <a:solidFill>
                  <a:srgbClr val="66FF33"/>
                </a:solidFill>
              </a:rPr>
              <a:t> 2007. I. Vyd., 190 s.</a:t>
            </a:r>
          </a:p>
          <a:p>
            <a:pPr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000" b="1" dirty="0">
                <a:solidFill>
                  <a:srgbClr val="66FF33"/>
                </a:solidFill>
              </a:rPr>
              <a:t>Kolář, P. Rehabilitace v klinické praxi. Praha: </a:t>
            </a:r>
            <a:r>
              <a:rPr lang="cs-CZ" sz="2000" b="1" dirty="0" err="1">
                <a:solidFill>
                  <a:srgbClr val="66FF33"/>
                </a:solidFill>
              </a:rPr>
              <a:t>Galén</a:t>
            </a:r>
            <a:r>
              <a:rPr lang="cs-CZ" sz="2000" b="1" dirty="0">
                <a:solidFill>
                  <a:srgbClr val="66FF33"/>
                </a:solidFill>
              </a:rPr>
              <a:t> 2010. 713 s.</a:t>
            </a:r>
          </a:p>
          <a:p>
            <a:pPr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000" b="1" dirty="0">
                <a:solidFill>
                  <a:srgbClr val="66FF33"/>
                </a:solidFill>
              </a:rPr>
              <a:t>Michková, M. </a:t>
            </a:r>
            <a:r>
              <a:rPr lang="cs-CZ" sz="2000" b="1" i="1" dirty="0">
                <a:solidFill>
                  <a:srgbClr val="66FF33"/>
                </a:solidFill>
              </a:rPr>
              <a:t>(Studijní materiály ke kurzu Manuální terapie pro fyzioterapeuty, 2007).</a:t>
            </a:r>
          </a:p>
          <a:p>
            <a:pPr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en-US" sz="2000" b="1" dirty="0" err="1">
                <a:solidFill>
                  <a:srgbClr val="66FF33"/>
                </a:solidFill>
              </a:rPr>
              <a:t>Oatis</a:t>
            </a:r>
            <a:r>
              <a:rPr lang="en-US" sz="2000" b="1" dirty="0">
                <a:solidFill>
                  <a:srgbClr val="66FF33"/>
                </a:solidFill>
              </a:rPr>
              <a:t>, C., A. Kinesiology. Lippincott Williams &amp; Wilkins, a </a:t>
            </a:r>
            <a:r>
              <a:rPr lang="en-US" sz="2000" b="1" dirty="0" err="1">
                <a:solidFill>
                  <a:srgbClr val="66FF33"/>
                </a:solidFill>
              </a:rPr>
              <a:t>Wolters</a:t>
            </a:r>
            <a:r>
              <a:rPr lang="en-US" sz="2000" b="1" dirty="0">
                <a:solidFill>
                  <a:srgbClr val="66FF33"/>
                </a:solidFill>
              </a:rPr>
              <a:t> Kluwer business 2009, 2. </a:t>
            </a:r>
            <a:r>
              <a:rPr lang="en-US" sz="2000" b="1" dirty="0" err="1">
                <a:solidFill>
                  <a:srgbClr val="66FF33"/>
                </a:solidFill>
              </a:rPr>
              <a:t>vyd</a:t>
            </a:r>
            <a:r>
              <a:rPr lang="en-US" sz="2000" b="1" dirty="0">
                <a:solidFill>
                  <a:srgbClr val="66FF33"/>
                </a:solidFill>
              </a:rPr>
              <a:t>., 946 s. ISBN 978-0-7817-7422-2.</a:t>
            </a:r>
            <a:endParaRPr lang="cs-CZ" sz="2000" b="1" dirty="0">
              <a:solidFill>
                <a:srgbClr val="66FF33"/>
              </a:solidFill>
            </a:endParaRPr>
          </a:p>
          <a:p>
            <a:pPr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000" b="1" dirty="0" err="1">
                <a:solidFill>
                  <a:srgbClr val="66FF33"/>
                </a:solidFill>
              </a:rPr>
              <a:t>Véle</a:t>
            </a:r>
            <a:r>
              <a:rPr lang="cs-CZ" sz="2000" b="1" dirty="0">
                <a:solidFill>
                  <a:srgbClr val="66FF33"/>
                </a:solidFill>
              </a:rPr>
              <a:t>, F. Kineziologie. Praha: Triton 2006.</a:t>
            </a:r>
            <a:br>
              <a:rPr lang="cs-CZ" sz="2000" b="1" dirty="0">
                <a:solidFill>
                  <a:srgbClr val="66FF33"/>
                </a:solidFill>
              </a:rPr>
            </a:br>
            <a:r>
              <a:rPr lang="cs-CZ" sz="2000" b="1" dirty="0">
                <a:solidFill>
                  <a:srgbClr val="66FF33"/>
                </a:solidFill>
              </a:rPr>
              <a:t>II. </a:t>
            </a:r>
            <a:r>
              <a:rPr lang="cs-CZ" sz="2000" b="1" dirty="0" err="1">
                <a:solidFill>
                  <a:srgbClr val="66FF33"/>
                </a:solidFill>
              </a:rPr>
              <a:t>vyd</a:t>
            </a:r>
            <a:r>
              <a:rPr lang="cs-CZ" sz="2000" b="1" dirty="0">
                <a:solidFill>
                  <a:srgbClr val="66FF33"/>
                </a:solidFill>
              </a:rPr>
              <a:t>, 375 s.</a:t>
            </a:r>
          </a:p>
          <a:p>
            <a:pPr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000" b="1" dirty="0" err="1">
                <a:solidFill>
                  <a:srgbClr val="66FF33"/>
                </a:solidFill>
              </a:rPr>
              <a:t>Young</a:t>
            </a:r>
            <a:r>
              <a:rPr lang="cs-CZ" sz="2000" b="1" dirty="0">
                <a:solidFill>
                  <a:srgbClr val="66FF33"/>
                </a:solidFill>
              </a:rPr>
              <a:t>, B. </a:t>
            </a:r>
            <a:r>
              <a:rPr lang="cs-CZ" sz="2000" b="1" dirty="0" err="1">
                <a:solidFill>
                  <a:srgbClr val="66FF33"/>
                </a:solidFill>
              </a:rPr>
              <a:t>Wheater's</a:t>
            </a:r>
            <a:r>
              <a:rPr lang="cs-CZ" sz="2000" b="1" dirty="0">
                <a:solidFill>
                  <a:srgbClr val="66FF33"/>
                </a:solidFill>
              </a:rPr>
              <a:t> </a:t>
            </a:r>
            <a:r>
              <a:rPr lang="cs-CZ" sz="2000" b="1" dirty="0" err="1">
                <a:solidFill>
                  <a:srgbClr val="66FF33"/>
                </a:solidFill>
              </a:rPr>
              <a:t>Functional</a:t>
            </a:r>
            <a:r>
              <a:rPr lang="cs-CZ" sz="2000" b="1" dirty="0">
                <a:solidFill>
                  <a:srgbClr val="66FF33"/>
                </a:solidFill>
              </a:rPr>
              <a:t> Histology: A Text and </a:t>
            </a:r>
            <a:r>
              <a:rPr lang="cs-CZ" sz="2000" b="1" dirty="0" err="1">
                <a:solidFill>
                  <a:srgbClr val="66FF33"/>
                </a:solidFill>
              </a:rPr>
              <a:t>Colour</a:t>
            </a:r>
            <a:r>
              <a:rPr lang="cs-CZ" sz="2000" b="1" dirty="0">
                <a:solidFill>
                  <a:srgbClr val="66FF33"/>
                </a:solidFill>
              </a:rPr>
              <a:t> Atlas</a:t>
            </a:r>
          </a:p>
        </p:txBody>
      </p:sp>
    </p:spTree>
    <p:extLst>
      <p:ext uri="{BB962C8B-B14F-4D97-AF65-F5344CB8AC3E}">
        <p14:creationId xmlns:p14="http://schemas.microsoft.com/office/powerpoint/2010/main" val="297846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Biomechanické vlastnosti kůže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459788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800" b="1" dirty="0">
                <a:solidFill>
                  <a:srgbClr val="66FF33"/>
                </a:solidFill>
              </a:rPr>
              <a:t>kompozitní materiál</a:t>
            </a:r>
            <a:r>
              <a:rPr lang="cs-CZ" sz="2800" dirty="0">
                <a:solidFill>
                  <a:srgbClr val="FFFF00"/>
                </a:solidFill>
              </a:rPr>
              <a:t> </a:t>
            </a:r>
            <a:r>
              <a:rPr lang="cs-CZ" sz="2800" dirty="0"/>
              <a:t>(např. sklolaminát)</a:t>
            </a:r>
          </a:p>
          <a:p>
            <a:pPr lvl="1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400" dirty="0">
                <a:solidFill>
                  <a:srgbClr val="FFFF99"/>
                </a:solidFill>
              </a:rPr>
              <a:t>kolagen</a:t>
            </a:r>
            <a:r>
              <a:rPr lang="cs-CZ" sz="2400" dirty="0"/>
              <a:t> v 3D uspořádání (flexibilita)</a:t>
            </a:r>
          </a:p>
          <a:p>
            <a:pPr lvl="1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400" dirty="0">
                <a:solidFill>
                  <a:srgbClr val="FFFF99"/>
                </a:solidFill>
              </a:rPr>
              <a:t>polysacharidy</a:t>
            </a:r>
            <a:r>
              <a:rPr lang="cs-CZ" sz="2400" dirty="0"/>
              <a:t> (viskózní vlastnosti)</a:t>
            </a:r>
          </a:p>
          <a:p>
            <a:pPr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800" b="1" dirty="0">
                <a:solidFill>
                  <a:srgbClr val="66FF33"/>
                </a:solidFill>
              </a:rPr>
              <a:t>viskoelastické vlastnosti</a:t>
            </a:r>
          </a:p>
          <a:p>
            <a:pPr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2800" b="1" dirty="0">
                <a:solidFill>
                  <a:srgbClr val="66FF33"/>
                </a:solidFill>
              </a:rPr>
              <a:t>strukturální nehomogenita + anizotropie:</a:t>
            </a:r>
          </a:p>
          <a:p>
            <a:pPr lvl="1" algn="just" eaLnBrk="1" hangingPunct="1">
              <a:lnSpc>
                <a:spcPct val="90000"/>
              </a:lnSpc>
              <a:buFont typeface="Wingdings" pitchFamily="2" charset="2"/>
              <a:buNone/>
              <a:tabLst>
                <a:tab pos="4840288" algn="l"/>
              </a:tabLst>
              <a:defRPr/>
            </a:pPr>
            <a:r>
              <a:rPr lang="cs-CZ" sz="2000" b="1" dirty="0">
                <a:solidFill>
                  <a:srgbClr val="FFFF00"/>
                </a:solidFill>
              </a:rPr>
              <a:t>různé mech. vlastnosti dle:</a:t>
            </a:r>
            <a:endParaRPr lang="cs-CZ" sz="2000" b="1" dirty="0">
              <a:solidFill>
                <a:srgbClr val="66FF33"/>
              </a:solidFill>
            </a:endParaRPr>
          </a:p>
          <a:p>
            <a:pPr lvl="2"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1800" b="1" dirty="0">
                <a:solidFill>
                  <a:srgbClr val="FFFF99"/>
                </a:solidFill>
              </a:rPr>
              <a:t>lokality</a:t>
            </a:r>
          </a:p>
          <a:p>
            <a:pPr lvl="2"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1800" b="1" dirty="0">
                <a:solidFill>
                  <a:srgbClr val="FFFF99"/>
                </a:solidFill>
              </a:rPr>
              <a:t>směru zatížení</a:t>
            </a:r>
            <a:r>
              <a:rPr lang="cs-CZ" sz="1800" b="1" dirty="0"/>
              <a:t> (větší elasticita kůže zad ve směru </a:t>
            </a:r>
            <a:r>
              <a:rPr lang="cs-CZ" sz="1800" b="1" dirty="0" err="1"/>
              <a:t>kaudokraniálním</a:t>
            </a:r>
            <a:r>
              <a:rPr lang="cs-CZ" sz="1800" b="1" dirty="0"/>
              <a:t> než ve směru </a:t>
            </a:r>
            <a:r>
              <a:rPr lang="cs-CZ" sz="1800" b="1" dirty="0" err="1"/>
              <a:t>mediolaterálním</a:t>
            </a:r>
            <a:r>
              <a:rPr lang="cs-CZ" sz="1800" b="1" dirty="0"/>
              <a:t>)</a:t>
            </a:r>
          </a:p>
          <a:p>
            <a:pPr lvl="2"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1800" b="1" dirty="0"/>
              <a:t> </a:t>
            </a:r>
            <a:r>
              <a:rPr lang="cs-CZ" sz="1800" b="1" dirty="0">
                <a:solidFill>
                  <a:srgbClr val="FFFF99"/>
                </a:solidFill>
              </a:rPr>
              <a:t>zátěžové historie</a:t>
            </a:r>
          </a:p>
          <a:p>
            <a:pPr lvl="2"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1800" b="1" dirty="0">
                <a:solidFill>
                  <a:srgbClr val="FFFF99"/>
                </a:solidFill>
              </a:rPr>
              <a:t>stáří</a:t>
            </a:r>
          </a:p>
          <a:p>
            <a:pPr lvl="2"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1800" b="1" dirty="0">
                <a:solidFill>
                  <a:srgbClr val="FFFF99"/>
                </a:solidFill>
              </a:rPr>
              <a:t>výživy </a:t>
            </a:r>
            <a:r>
              <a:rPr lang="cs-CZ" sz="1800" b="1" dirty="0"/>
              <a:t>(hydratace, …)</a:t>
            </a:r>
          </a:p>
          <a:p>
            <a:pPr lvl="2"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1800" b="1" dirty="0">
                <a:solidFill>
                  <a:srgbClr val="FFFF99"/>
                </a:solidFill>
              </a:rPr>
              <a:t>farmakologického ovlivnění</a:t>
            </a:r>
            <a:r>
              <a:rPr lang="cs-CZ" sz="1800" b="1" dirty="0"/>
              <a:t> (kortikoidy atd.)</a:t>
            </a:r>
          </a:p>
          <a:p>
            <a:pPr lvl="2" algn="just" eaLnBrk="1" hangingPunct="1">
              <a:lnSpc>
                <a:spcPct val="90000"/>
              </a:lnSpc>
              <a:tabLst>
                <a:tab pos="4840288" algn="l"/>
              </a:tabLst>
              <a:defRPr/>
            </a:pPr>
            <a:r>
              <a:rPr lang="cs-CZ" sz="18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00711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Vrstvy kůže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2305050" cy="5284787"/>
          </a:xfrm>
        </p:spPr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Pokožka</a:t>
            </a:r>
            <a:endParaRPr lang="cs-CZ"/>
          </a:p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Škára</a:t>
            </a:r>
            <a:endParaRPr lang="cs-CZ">
              <a:solidFill>
                <a:srgbClr val="FFFF99"/>
              </a:solidFill>
            </a:endParaRPr>
          </a:p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Podkožní vazivo</a:t>
            </a:r>
          </a:p>
        </p:txBody>
      </p:sp>
      <p:pic>
        <p:nvPicPr>
          <p:cNvPr id="20484" name="Picture 4" descr="sk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276475"/>
            <a:ext cx="6335712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337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Funkce kůže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57338"/>
            <a:ext cx="8507413" cy="5068887"/>
          </a:xfrm>
        </p:spPr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Ochranná bariéra</a:t>
            </a:r>
            <a:r>
              <a:rPr lang="cs-CZ"/>
              <a:t> mezi vnějším a vnitřním prostředím (imunita, UV záření, …)</a:t>
            </a:r>
          </a:p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Senzorická funkce</a:t>
            </a:r>
          </a:p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Termoregulace</a:t>
            </a:r>
          </a:p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Depotní funkce</a:t>
            </a:r>
            <a:r>
              <a:rPr lang="cs-CZ"/>
              <a:t> (tuk, vitamíny atd.)</a:t>
            </a:r>
          </a:p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Exkreční funkce</a:t>
            </a:r>
            <a:r>
              <a:rPr lang="cs-CZ"/>
              <a:t> (mazové a potní žlázy)</a:t>
            </a:r>
          </a:p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Resorpční funkce</a:t>
            </a:r>
          </a:p>
          <a:p>
            <a:pPr eaLnBrk="1" hangingPunct="1">
              <a:defRPr/>
            </a:pPr>
            <a:r>
              <a:rPr lang="cs-CZ">
                <a:solidFill>
                  <a:srgbClr val="FF0000"/>
                </a:solidFill>
              </a:rPr>
              <a:t>Diagnostika reflexních změn</a:t>
            </a:r>
          </a:p>
        </p:txBody>
      </p:sp>
    </p:spTree>
    <p:extLst>
      <p:ext uri="{BB962C8B-B14F-4D97-AF65-F5344CB8AC3E}">
        <p14:creationId xmlns:p14="http://schemas.microsoft.com/office/powerpoint/2010/main" val="3272014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836613"/>
            <a:ext cx="4968875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>
                <a:solidFill>
                  <a:srgbClr val="FF0000"/>
                </a:solidFill>
              </a:rPr>
              <a:t>Aferentní inervace kůže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FF99"/>
                </a:solidFill>
              </a:rPr>
              <a:t>Teplo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>
                <a:solidFill>
                  <a:srgbClr val="FFFF99"/>
                </a:solidFill>
              </a:rPr>
              <a:t>	</a:t>
            </a:r>
            <a:r>
              <a:rPr lang="cs-CZ" sz="2400" dirty="0"/>
              <a:t>(Ruffiniho tělíska; A)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FF99"/>
                </a:solidFill>
              </a:rPr>
              <a:t>Chlad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/>
              <a:t>	(Krauseho tělíska; E)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FF99"/>
                </a:solidFill>
              </a:rPr>
              <a:t>Tlak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/>
              <a:t>	(Meissnerova tělíska; C)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FF99"/>
                </a:solidFill>
              </a:rPr>
              <a:t>Tah a tlak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/>
              <a:t>	(Vater-</a:t>
            </a:r>
            <a:r>
              <a:rPr lang="cs-CZ" sz="2400" dirty="0" err="1"/>
              <a:t>Pacciniho</a:t>
            </a:r>
            <a:r>
              <a:rPr lang="cs-CZ" sz="2400" dirty="0"/>
              <a:t> tělíska; D)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sz="2400" dirty="0">
                <a:solidFill>
                  <a:srgbClr val="FFFF99"/>
                </a:solidFill>
              </a:rPr>
              <a:t>Bolest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/>
              <a:t>	(Volná nervová zakončení; F)</a:t>
            </a:r>
          </a:p>
        </p:txBody>
      </p:sp>
      <p:pic>
        <p:nvPicPr>
          <p:cNvPr id="16387" name="Picture 4" descr="k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12875"/>
            <a:ext cx="403225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4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Dráhy exteroceptivní citlivosti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280" cy="4533900"/>
          </a:xfrm>
        </p:spPr>
        <p:txBody>
          <a:bodyPr/>
          <a:lstStyle/>
          <a:p>
            <a:pPr marL="0" indent="0">
              <a:buClr>
                <a:srgbClr val="FFFF00"/>
              </a:buClr>
              <a:buNone/>
            </a:pPr>
            <a:r>
              <a:rPr lang="cs-CZ" sz="2800" dirty="0">
                <a:solidFill>
                  <a:srgbClr val="FFFF00"/>
                </a:solidFill>
              </a:rPr>
              <a:t>Dráha pro čití bolesti, tepla a chladu</a:t>
            </a:r>
            <a:endParaRPr lang="cs-CZ" sz="2800" dirty="0"/>
          </a:p>
          <a:p>
            <a:pPr marL="0" indent="0">
              <a:buClr>
                <a:srgbClr val="FFFF00"/>
              </a:buClr>
              <a:buNone/>
            </a:pPr>
            <a:r>
              <a:rPr lang="cs-CZ" sz="2800" dirty="0"/>
              <a:t>– </a:t>
            </a:r>
            <a:r>
              <a:rPr lang="cs-CZ" sz="2800" dirty="0" err="1"/>
              <a:t>tr</a:t>
            </a:r>
            <a:r>
              <a:rPr lang="cs-CZ" sz="2800" dirty="0"/>
              <a:t>. Spino-</a:t>
            </a:r>
            <a:r>
              <a:rPr lang="cs-CZ" sz="2800" dirty="0" err="1"/>
              <a:t>thalamicus</a:t>
            </a:r>
            <a:r>
              <a:rPr lang="cs-CZ" sz="2800" dirty="0"/>
              <a:t> </a:t>
            </a:r>
            <a:r>
              <a:rPr lang="cs-CZ" sz="2800" dirty="0" err="1"/>
              <a:t>lateralis</a:t>
            </a:r>
            <a:r>
              <a:rPr lang="cs-CZ" sz="2800" dirty="0"/>
              <a:t> </a:t>
            </a:r>
            <a:r>
              <a:rPr lang="cs-CZ" sz="2000" dirty="0"/>
              <a:t>(postranní provazec, zkřížená)</a:t>
            </a:r>
          </a:p>
          <a:p>
            <a:pPr marL="0" indent="0">
              <a:buClr>
                <a:srgbClr val="FFFF00"/>
              </a:buClr>
              <a:buNone/>
            </a:pPr>
            <a:endParaRPr lang="cs-CZ" sz="2800" dirty="0">
              <a:solidFill>
                <a:srgbClr val="FFFF00"/>
              </a:solidFill>
            </a:endParaRPr>
          </a:p>
          <a:p>
            <a:pPr marL="0" indent="0">
              <a:buClr>
                <a:srgbClr val="FFFF00"/>
              </a:buClr>
              <a:buNone/>
            </a:pPr>
            <a:r>
              <a:rPr lang="cs-CZ" sz="2800" dirty="0">
                <a:solidFill>
                  <a:srgbClr val="FFFF00"/>
                </a:solidFill>
              </a:rPr>
              <a:t>Dráha taktilního čití </a:t>
            </a:r>
            <a:r>
              <a:rPr lang="cs-CZ" sz="2800" dirty="0" err="1">
                <a:solidFill>
                  <a:srgbClr val="FFFF00"/>
                </a:solidFill>
              </a:rPr>
              <a:t>protopatického</a:t>
            </a:r>
            <a:r>
              <a:rPr lang="cs-CZ" sz="2800" dirty="0">
                <a:solidFill>
                  <a:srgbClr val="FFFF00"/>
                </a:solidFill>
              </a:rPr>
              <a:t> (algického)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sz="2800" dirty="0"/>
              <a:t>- </a:t>
            </a:r>
            <a:r>
              <a:rPr lang="cs-CZ" sz="2800" dirty="0" err="1"/>
              <a:t>tr</a:t>
            </a:r>
            <a:r>
              <a:rPr lang="cs-CZ" sz="2800" dirty="0"/>
              <a:t>. Spino-</a:t>
            </a:r>
            <a:r>
              <a:rPr lang="cs-CZ" sz="2800" dirty="0" err="1"/>
              <a:t>reticulo</a:t>
            </a:r>
            <a:r>
              <a:rPr lang="cs-CZ" sz="2800" dirty="0"/>
              <a:t>-</a:t>
            </a:r>
            <a:r>
              <a:rPr lang="cs-CZ" sz="2800" dirty="0" err="1"/>
              <a:t>thalamicus</a:t>
            </a:r>
            <a:r>
              <a:rPr lang="cs-CZ" sz="2800" dirty="0"/>
              <a:t> </a:t>
            </a:r>
            <a:r>
              <a:rPr lang="cs-CZ" sz="2000" dirty="0"/>
              <a:t>(postranní provazec, zkřížená)</a:t>
            </a:r>
          </a:p>
          <a:p>
            <a:pPr marL="0" indent="0">
              <a:buClr>
                <a:srgbClr val="FFFF00"/>
              </a:buClr>
              <a:buNone/>
            </a:pPr>
            <a:endParaRPr lang="cs-CZ" sz="2800" dirty="0">
              <a:solidFill>
                <a:srgbClr val="FFFF00"/>
              </a:solidFill>
            </a:endParaRPr>
          </a:p>
          <a:p>
            <a:pPr marL="0" indent="0">
              <a:buClr>
                <a:srgbClr val="FFFF00"/>
              </a:buClr>
              <a:buNone/>
            </a:pPr>
            <a:r>
              <a:rPr lang="cs-CZ" sz="2800" dirty="0">
                <a:solidFill>
                  <a:srgbClr val="FFFF00"/>
                </a:solidFill>
              </a:rPr>
              <a:t>Dráha taktilního čití diskriminačního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cs-CZ" sz="2800" dirty="0"/>
              <a:t>– </a:t>
            </a:r>
            <a:r>
              <a:rPr lang="cs-CZ" sz="2800" dirty="0" err="1"/>
              <a:t>tr</a:t>
            </a:r>
            <a:r>
              <a:rPr lang="cs-CZ" sz="2800" dirty="0"/>
              <a:t>. spino-</a:t>
            </a:r>
            <a:r>
              <a:rPr lang="cs-CZ" sz="2800" dirty="0" err="1"/>
              <a:t>bulbo</a:t>
            </a:r>
            <a:r>
              <a:rPr lang="cs-CZ" sz="2800" dirty="0"/>
              <a:t>-</a:t>
            </a:r>
            <a:r>
              <a:rPr lang="cs-CZ" sz="2800" dirty="0" err="1"/>
              <a:t>thalamicus</a:t>
            </a:r>
            <a:r>
              <a:rPr lang="cs-CZ" sz="2800" dirty="0"/>
              <a:t> </a:t>
            </a:r>
            <a:r>
              <a:rPr lang="cs-CZ" sz="2000" dirty="0"/>
              <a:t>(zadní provazec,  nezkřížená)</a:t>
            </a:r>
          </a:p>
        </p:txBody>
      </p:sp>
    </p:spTree>
    <p:extLst>
      <p:ext uri="{BB962C8B-B14F-4D97-AF65-F5344CB8AC3E}">
        <p14:creationId xmlns:p14="http://schemas.microsoft.com/office/powerpoint/2010/main" val="591504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Exteroceptivní spinální reflex</a:t>
            </a:r>
            <a:br>
              <a:rPr lang="cs-CZ" dirty="0"/>
            </a:br>
            <a:r>
              <a:rPr lang="cs-CZ" dirty="0"/>
              <a:t>- kožní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39290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/>
              <a:t>bisynaptický</a:t>
            </a:r>
            <a:r>
              <a:rPr lang="cs-CZ" dirty="0"/>
              <a:t> – </a:t>
            </a:r>
            <a:r>
              <a:rPr lang="cs-CZ" dirty="0" err="1"/>
              <a:t>polysynaptický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ipsilaterální</a:t>
            </a:r>
            <a:r>
              <a:rPr lang="cs-CZ" dirty="0"/>
              <a:t> - kontralaterální</a:t>
            </a:r>
          </a:p>
          <a:p>
            <a:pPr eaLnBrk="1" hangingPunct="1">
              <a:defRPr/>
            </a:pPr>
            <a:r>
              <a:rPr lang="cs-CZ" dirty="0" err="1"/>
              <a:t>segmentární</a:t>
            </a:r>
            <a:r>
              <a:rPr lang="cs-CZ" dirty="0"/>
              <a:t> uspořádání</a:t>
            </a:r>
          </a:p>
          <a:p>
            <a:pPr eaLnBrk="1" hangingPunct="1">
              <a:defRPr/>
            </a:pPr>
            <a:r>
              <a:rPr lang="cs-CZ" dirty="0"/>
              <a:t>efektorem je sval</a:t>
            </a:r>
          </a:p>
          <a:p>
            <a:pPr eaLnBrk="1" hangingPunct="1">
              <a:defRPr/>
            </a:pPr>
            <a:r>
              <a:rPr lang="cs-CZ" dirty="0"/>
              <a:t>flexorové - extenzorové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3468784"/>
      </p:ext>
    </p:extLst>
  </p:cSld>
  <p:clrMapOvr>
    <a:masterClrMapping/>
  </p:clrMapOvr>
</p:sld>
</file>

<file path=ppt/theme/theme1.xml><?xml version="1.0" encoding="utf-8"?>
<a:theme xmlns:a="http://schemas.openxmlformats.org/drawingml/2006/main" name="Body">
  <a:themeElements>
    <a:clrScheme name="Body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dy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dy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dy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576</Words>
  <Application>Microsoft Office PowerPoint</Application>
  <PresentationFormat>Předvádění na obrazovce (4:3)</PresentationFormat>
  <Paragraphs>147</Paragraphs>
  <Slides>31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4" baseType="lpstr">
      <vt:lpstr>Arial</vt:lpstr>
      <vt:lpstr>Wingdings</vt:lpstr>
      <vt:lpstr>Body</vt:lpstr>
      <vt:lpstr>KINEZIOLOGIE</vt:lpstr>
      <vt:lpstr>Epidermis, dermis, hypodermis</vt:lpstr>
      <vt:lpstr>Struktura kůže</vt:lpstr>
      <vt:lpstr>Biomechanické vlastnosti kůže</vt:lpstr>
      <vt:lpstr>Vrstvy kůže</vt:lpstr>
      <vt:lpstr>Funkce kůže</vt:lpstr>
      <vt:lpstr>Prezentace aplikace PowerPoint</vt:lpstr>
      <vt:lpstr>Dráhy exteroceptivní citlivosti</vt:lpstr>
      <vt:lpstr>Exteroceptivní spinální reflex - kožní</vt:lpstr>
      <vt:lpstr>Základní kožní reflexy</vt:lpstr>
      <vt:lpstr>Somatosympatický reflex</vt:lpstr>
      <vt:lpstr>Prezentace aplikace PowerPoint</vt:lpstr>
      <vt:lpstr>Kožní oblasti DK a jejich inervace periferními nervy</vt:lpstr>
      <vt:lpstr>Prezentace aplikace PowerPoint</vt:lpstr>
      <vt:lpstr>Prezentace aplikace PowerPoint</vt:lpstr>
      <vt:lpstr>HAZ</vt:lpstr>
      <vt:lpstr>CHAPMAN POINTS</vt:lpstr>
      <vt:lpstr>Vyšetření kůže metodou kožního tření</vt:lpstr>
      <vt:lpstr>Vyšetření kožní elasticity a bariér</vt:lpstr>
      <vt:lpstr>Vyšetření kožní elasticity a bariér</vt:lpstr>
      <vt:lpstr>Vyšetření kožní elasticity a bariér</vt:lpstr>
      <vt:lpstr>Ošetření kůže</vt:lpstr>
      <vt:lpstr>Prezentace aplikace PowerPoint</vt:lpstr>
      <vt:lpstr>Vyšetření podkoží</vt:lpstr>
      <vt:lpstr>Prezentace aplikace PowerPoint</vt:lpstr>
      <vt:lpstr>Prezentace aplikace PowerPoint</vt:lpstr>
      <vt:lpstr>Vyšetření podkoží</vt:lpstr>
      <vt:lpstr>Vyšetření podkoží</vt:lpstr>
      <vt:lpstr>Ošetření podkoží</vt:lpstr>
      <vt:lpstr>Ošetření jizvy</vt:lpstr>
      <vt:lpstr>Doporučená literatura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KINEZIOLOGIE</dc:title>
  <dc:creator>Pospec</dc:creator>
  <cp:lastModifiedBy>Petr Pospíšil</cp:lastModifiedBy>
  <cp:revision>30</cp:revision>
  <dcterms:created xsi:type="dcterms:W3CDTF">2011-04-21T12:50:38Z</dcterms:created>
  <dcterms:modified xsi:type="dcterms:W3CDTF">2018-05-11T19:22:34Z</dcterms:modified>
</cp:coreProperties>
</file>