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DD4E0B-107E-8FF7-33BC-AFD34E3B8EFA}" v="42" dt="2021-04-09T09:27:37.152"/>
    <p1510:client id="{2D96367D-2D03-4D29-994B-02941216AA8B}" v="989" dt="2021-01-31T11:24:38.2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7DD005-C7B1-4459-A9C1-8F1B61169D06}" type="doc">
      <dgm:prSet loTypeId="urn:microsoft.com/office/officeart/2005/8/layout/vList2" loCatId="list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7A9CEA30-AD0A-409E-9025-3E28C835D4AE}">
      <dgm:prSet/>
      <dgm:spPr/>
      <dgm:t>
        <a:bodyPr/>
        <a:lstStyle/>
        <a:p>
          <a:r>
            <a:rPr lang="cs-CZ"/>
            <a:t>je monofázický pravoúhlý pulzní proud. Frekvence přibližně 45 Hz, délka impulzu 2 ms a pauza 20 ms, periodou 22 ms.</a:t>
          </a:r>
          <a:endParaRPr lang="en-US"/>
        </a:p>
      </dgm:t>
    </dgm:pt>
    <dgm:pt modelId="{1E6A036D-D2E8-43BE-A505-38F82940B863}" type="parTrans" cxnId="{7DA9852F-0293-492F-84C2-88F388ADA431}">
      <dgm:prSet/>
      <dgm:spPr/>
      <dgm:t>
        <a:bodyPr/>
        <a:lstStyle/>
        <a:p>
          <a:endParaRPr lang="en-US"/>
        </a:p>
      </dgm:t>
    </dgm:pt>
    <dgm:pt modelId="{CA408362-4962-4F52-92A7-1A53941F0F6B}" type="sibTrans" cxnId="{7DA9852F-0293-492F-84C2-88F388ADA431}">
      <dgm:prSet/>
      <dgm:spPr/>
      <dgm:t>
        <a:bodyPr/>
        <a:lstStyle/>
        <a:p>
          <a:endParaRPr lang="en-US"/>
        </a:p>
      </dgm:t>
    </dgm:pt>
    <dgm:pt modelId="{2B8B48C0-EF4C-47E9-AF07-F7083A43430F}">
      <dgm:prSet/>
      <dgm:spPr/>
      <dgm:t>
        <a:bodyPr/>
        <a:lstStyle/>
        <a:p>
          <a:r>
            <a:rPr lang="cs-CZ"/>
            <a:t>Využívá se v NPM intenzitě, pro myostimulaci = tzv. faradizace (EG oslabených svalů).</a:t>
          </a:r>
          <a:endParaRPr lang="en-US"/>
        </a:p>
      </dgm:t>
    </dgm:pt>
    <dgm:pt modelId="{15397C22-94AD-41D9-AD90-97EE8EDF2AF5}" type="parTrans" cxnId="{7BC6BB16-E23C-408A-981B-B91170E7611F}">
      <dgm:prSet/>
      <dgm:spPr/>
      <dgm:t>
        <a:bodyPr/>
        <a:lstStyle/>
        <a:p>
          <a:endParaRPr lang="en-US"/>
        </a:p>
      </dgm:t>
    </dgm:pt>
    <dgm:pt modelId="{B5D1F7FF-29C1-48B8-B276-20B55C6E7DC2}" type="sibTrans" cxnId="{7BC6BB16-E23C-408A-981B-B91170E7611F}">
      <dgm:prSet/>
      <dgm:spPr/>
      <dgm:t>
        <a:bodyPr/>
        <a:lstStyle/>
        <a:p>
          <a:endParaRPr lang="en-US"/>
        </a:p>
      </dgm:t>
    </dgm:pt>
    <dgm:pt modelId="{C46C1AAE-4E87-46BB-8CC5-F8C0B88F9E75}">
      <dgm:prSet phldr="0"/>
      <dgm:spPr/>
      <dgm:t>
        <a:bodyPr/>
        <a:lstStyle/>
        <a:p>
          <a:pPr rtl="0"/>
          <a:r>
            <a:rPr lang="cs-CZ" dirty="0">
              <a:latin typeface="Source Sans Pro"/>
            </a:rPr>
            <a:t>Bez AM a FM subjektivně velmi nepříjemný.</a:t>
          </a:r>
        </a:p>
      </dgm:t>
    </dgm:pt>
    <dgm:pt modelId="{4BBDC716-0A5C-4521-9FD2-9E83E345D56F}" type="parTrans" cxnId="{37B6CBFB-82DA-409C-AC6A-078581DF68C1}">
      <dgm:prSet/>
      <dgm:spPr/>
    </dgm:pt>
    <dgm:pt modelId="{FE1021A9-CCB7-467E-9A00-ADE54764568F}" type="sibTrans" cxnId="{37B6CBFB-82DA-409C-AC6A-078581DF68C1}">
      <dgm:prSet/>
      <dgm:spPr/>
    </dgm:pt>
    <dgm:pt modelId="{539C175E-CDEC-4054-B359-6663F19AE2D0}" type="pres">
      <dgm:prSet presAssocID="{7A7DD005-C7B1-4459-A9C1-8F1B61169D06}" presName="linear" presStyleCnt="0">
        <dgm:presLayoutVars>
          <dgm:animLvl val="lvl"/>
          <dgm:resizeHandles val="exact"/>
        </dgm:presLayoutVars>
      </dgm:prSet>
      <dgm:spPr/>
    </dgm:pt>
    <dgm:pt modelId="{F54242BC-0DFA-4655-ACB7-DB958A57EC6B}" type="pres">
      <dgm:prSet presAssocID="{7A9CEA30-AD0A-409E-9025-3E28C835D4A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D3FB59A-38F9-4455-B3F0-F95C5CED73E5}" type="pres">
      <dgm:prSet presAssocID="{CA408362-4962-4F52-92A7-1A53941F0F6B}" presName="spacer" presStyleCnt="0"/>
      <dgm:spPr/>
    </dgm:pt>
    <dgm:pt modelId="{4B22041B-C577-46EF-B0E9-C057EE9710F1}" type="pres">
      <dgm:prSet presAssocID="{2B8B48C0-EF4C-47E9-AF07-F7083A43430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B0F68EB-BD8D-4B25-8AA6-9100BA4CCEDB}" type="pres">
      <dgm:prSet presAssocID="{B5D1F7FF-29C1-48B8-B276-20B55C6E7DC2}" presName="spacer" presStyleCnt="0"/>
      <dgm:spPr/>
    </dgm:pt>
    <dgm:pt modelId="{2D76D2EE-B6E6-4ADD-A26C-C824868617F2}" type="pres">
      <dgm:prSet presAssocID="{C46C1AAE-4E87-46BB-8CC5-F8C0B88F9E75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7BC6BB16-E23C-408A-981B-B91170E7611F}" srcId="{7A7DD005-C7B1-4459-A9C1-8F1B61169D06}" destId="{2B8B48C0-EF4C-47E9-AF07-F7083A43430F}" srcOrd="1" destOrd="0" parTransId="{15397C22-94AD-41D9-AD90-97EE8EDF2AF5}" sibTransId="{B5D1F7FF-29C1-48B8-B276-20B55C6E7DC2}"/>
    <dgm:cxn modelId="{7DA9852F-0293-492F-84C2-88F388ADA431}" srcId="{7A7DD005-C7B1-4459-A9C1-8F1B61169D06}" destId="{7A9CEA30-AD0A-409E-9025-3E28C835D4AE}" srcOrd="0" destOrd="0" parTransId="{1E6A036D-D2E8-43BE-A505-38F82940B863}" sibTransId="{CA408362-4962-4F52-92A7-1A53941F0F6B}"/>
    <dgm:cxn modelId="{C1AA8945-6759-49A5-BBEA-58B2510479DB}" type="presOf" srcId="{C46C1AAE-4E87-46BB-8CC5-F8C0B88F9E75}" destId="{2D76D2EE-B6E6-4ADD-A26C-C824868617F2}" srcOrd="0" destOrd="0" presId="urn:microsoft.com/office/officeart/2005/8/layout/vList2"/>
    <dgm:cxn modelId="{4C5A6B96-8740-4E1B-A7C7-A3B71EAA00A6}" type="presOf" srcId="{7A9CEA30-AD0A-409E-9025-3E28C835D4AE}" destId="{F54242BC-0DFA-4655-ACB7-DB958A57EC6B}" srcOrd="0" destOrd="0" presId="urn:microsoft.com/office/officeart/2005/8/layout/vList2"/>
    <dgm:cxn modelId="{6B0799CD-F155-457E-B3DE-FDF2C1BBAA99}" type="presOf" srcId="{7A7DD005-C7B1-4459-A9C1-8F1B61169D06}" destId="{539C175E-CDEC-4054-B359-6663F19AE2D0}" srcOrd="0" destOrd="0" presId="urn:microsoft.com/office/officeart/2005/8/layout/vList2"/>
    <dgm:cxn modelId="{325309DF-639B-49DA-A93B-2C446DFDA3E6}" type="presOf" srcId="{2B8B48C0-EF4C-47E9-AF07-F7083A43430F}" destId="{4B22041B-C577-46EF-B0E9-C057EE9710F1}" srcOrd="0" destOrd="0" presId="urn:microsoft.com/office/officeart/2005/8/layout/vList2"/>
    <dgm:cxn modelId="{37B6CBFB-82DA-409C-AC6A-078581DF68C1}" srcId="{7A7DD005-C7B1-4459-A9C1-8F1B61169D06}" destId="{C46C1AAE-4E87-46BB-8CC5-F8C0B88F9E75}" srcOrd="2" destOrd="0" parTransId="{4BBDC716-0A5C-4521-9FD2-9E83E345D56F}" sibTransId="{FE1021A9-CCB7-467E-9A00-ADE54764568F}"/>
    <dgm:cxn modelId="{FCFD1216-81CF-40B3-AF1F-E53182EBC03D}" type="presParOf" srcId="{539C175E-CDEC-4054-B359-6663F19AE2D0}" destId="{F54242BC-0DFA-4655-ACB7-DB958A57EC6B}" srcOrd="0" destOrd="0" presId="urn:microsoft.com/office/officeart/2005/8/layout/vList2"/>
    <dgm:cxn modelId="{067D58D2-780A-4418-BADA-8CEB6D953EAE}" type="presParOf" srcId="{539C175E-CDEC-4054-B359-6663F19AE2D0}" destId="{3D3FB59A-38F9-4455-B3F0-F95C5CED73E5}" srcOrd="1" destOrd="0" presId="urn:microsoft.com/office/officeart/2005/8/layout/vList2"/>
    <dgm:cxn modelId="{98313FCD-BA6D-4E84-85E6-1B37076F2094}" type="presParOf" srcId="{539C175E-CDEC-4054-B359-6663F19AE2D0}" destId="{4B22041B-C577-46EF-B0E9-C057EE9710F1}" srcOrd="2" destOrd="0" presId="urn:microsoft.com/office/officeart/2005/8/layout/vList2"/>
    <dgm:cxn modelId="{C46668B6-4A60-4F2A-8C7B-DB08C0789E50}" type="presParOf" srcId="{539C175E-CDEC-4054-B359-6663F19AE2D0}" destId="{0B0F68EB-BD8D-4B25-8AA6-9100BA4CCEDB}" srcOrd="3" destOrd="0" presId="urn:microsoft.com/office/officeart/2005/8/layout/vList2"/>
    <dgm:cxn modelId="{4F81C23C-2FE5-411B-94A7-4FE3FF6FE63F}" type="presParOf" srcId="{539C175E-CDEC-4054-B359-6663F19AE2D0}" destId="{2D76D2EE-B6E6-4ADD-A26C-C824868617F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A9C457-6715-4AD8-9523-D31632D5F774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95AF66B-5CEC-4713-9B5C-B82FEFDFE81D}">
      <dgm:prSet/>
      <dgm:spPr/>
      <dgm:t>
        <a:bodyPr/>
        <a:lstStyle/>
        <a:p>
          <a:r>
            <a:rPr lang="cs-CZ"/>
            <a:t>je monofázický trojúhelníkový pulzní proud s frekvencí přibližně 45 Hz, délkou impulzu 2 ms a pauzou 20 ms, periodou 22 ms. </a:t>
          </a:r>
          <a:endParaRPr lang="en-US"/>
        </a:p>
      </dgm:t>
    </dgm:pt>
    <dgm:pt modelId="{5832F543-7F39-431A-87A8-73F6A1CCEE54}" type="parTrans" cxnId="{80FE574D-87F0-4B3C-83B6-36C2C161C7CC}">
      <dgm:prSet/>
      <dgm:spPr/>
      <dgm:t>
        <a:bodyPr/>
        <a:lstStyle/>
        <a:p>
          <a:endParaRPr lang="en-US"/>
        </a:p>
      </dgm:t>
    </dgm:pt>
    <dgm:pt modelId="{E92D8C78-A01C-4C3E-9866-3530F7BAE13A}" type="sibTrans" cxnId="{80FE574D-87F0-4B3C-83B6-36C2C161C7CC}">
      <dgm:prSet/>
      <dgm:spPr/>
      <dgm:t>
        <a:bodyPr/>
        <a:lstStyle/>
        <a:p>
          <a:endParaRPr lang="en-US"/>
        </a:p>
      </dgm:t>
    </dgm:pt>
    <dgm:pt modelId="{EA8786A8-54EB-4E51-AAC6-B133C42F6B81}">
      <dgm:prSet/>
      <dgm:spPr/>
      <dgm:t>
        <a:bodyPr/>
        <a:lstStyle/>
        <a:p>
          <a:r>
            <a:rPr lang="cs-CZ"/>
            <a:t>Své využití má při selektivní ES denervovaných svalů (dnes již obsolentní, využití šikmých impulzů dle I/t křivky).</a:t>
          </a:r>
          <a:endParaRPr lang="en-US"/>
        </a:p>
      </dgm:t>
    </dgm:pt>
    <dgm:pt modelId="{4EE3293D-C93D-4EAD-A944-D6CA578F8AF5}" type="parTrans" cxnId="{3D4F2817-6257-4466-A794-CE2C3C9A8AB3}">
      <dgm:prSet/>
      <dgm:spPr/>
      <dgm:t>
        <a:bodyPr/>
        <a:lstStyle/>
        <a:p>
          <a:endParaRPr lang="en-US"/>
        </a:p>
      </dgm:t>
    </dgm:pt>
    <dgm:pt modelId="{D2A4BF8C-0503-4272-A4D7-733CC8809F32}" type="sibTrans" cxnId="{3D4F2817-6257-4466-A794-CE2C3C9A8AB3}">
      <dgm:prSet/>
      <dgm:spPr/>
      <dgm:t>
        <a:bodyPr/>
        <a:lstStyle/>
        <a:p>
          <a:endParaRPr lang="en-US"/>
        </a:p>
      </dgm:t>
    </dgm:pt>
    <dgm:pt modelId="{A5320BDC-A4D3-43A4-838A-C8DB9C396D45}" type="pres">
      <dgm:prSet presAssocID="{4DA9C457-6715-4AD8-9523-D31632D5F774}" presName="outerComposite" presStyleCnt="0">
        <dgm:presLayoutVars>
          <dgm:chMax val="5"/>
          <dgm:dir/>
          <dgm:resizeHandles val="exact"/>
        </dgm:presLayoutVars>
      </dgm:prSet>
      <dgm:spPr/>
    </dgm:pt>
    <dgm:pt modelId="{EF33A658-D997-4EA5-B759-521290730CC6}" type="pres">
      <dgm:prSet presAssocID="{4DA9C457-6715-4AD8-9523-D31632D5F774}" presName="dummyMaxCanvas" presStyleCnt="0">
        <dgm:presLayoutVars/>
      </dgm:prSet>
      <dgm:spPr/>
    </dgm:pt>
    <dgm:pt modelId="{314FEEAD-56FE-4563-83B3-4F6CDE94101A}" type="pres">
      <dgm:prSet presAssocID="{4DA9C457-6715-4AD8-9523-D31632D5F774}" presName="TwoNodes_1" presStyleLbl="node1" presStyleIdx="0" presStyleCnt="2">
        <dgm:presLayoutVars>
          <dgm:bulletEnabled val="1"/>
        </dgm:presLayoutVars>
      </dgm:prSet>
      <dgm:spPr/>
    </dgm:pt>
    <dgm:pt modelId="{6F2BBEB9-4A9C-4AD4-8BAF-08D149937854}" type="pres">
      <dgm:prSet presAssocID="{4DA9C457-6715-4AD8-9523-D31632D5F774}" presName="TwoNodes_2" presStyleLbl="node1" presStyleIdx="1" presStyleCnt="2">
        <dgm:presLayoutVars>
          <dgm:bulletEnabled val="1"/>
        </dgm:presLayoutVars>
      </dgm:prSet>
      <dgm:spPr/>
    </dgm:pt>
    <dgm:pt modelId="{62E0D1ED-518D-4AA3-80CD-83121FEA5EEA}" type="pres">
      <dgm:prSet presAssocID="{4DA9C457-6715-4AD8-9523-D31632D5F774}" presName="TwoConn_1-2" presStyleLbl="fgAccFollowNode1" presStyleIdx="0" presStyleCnt="1">
        <dgm:presLayoutVars>
          <dgm:bulletEnabled val="1"/>
        </dgm:presLayoutVars>
      </dgm:prSet>
      <dgm:spPr/>
    </dgm:pt>
    <dgm:pt modelId="{5DBCF0DA-3BDA-43C1-B014-87B15B0C3880}" type="pres">
      <dgm:prSet presAssocID="{4DA9C457-6715-4AD8-9523-D31632D5F774}" presName="TwoNodes_1_text" presStyleLbl="node1" presStyleIdx="1" presStyleCnt="2">
        <dgm:presLayoutVars>
          <dgm:bulletEnabled val="1"/>
        </dgm:presLayoutVars>
      </dgm:prSet>
      <dgm:spPr/>
    </dgm:pt>
    <dgm:pt modelId="{AAB0547B-928E-486B-B4CE-7630781D24E5}" type="pres">
      <dgm:prSet presAssocID="{4DA9C457-6715-4AD8-9523-D31632D5F774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178F8515-C063-478D-A62A-CA8DACFAB86A}" type="presOf" srcId="{195AF66B-5CEC-4713-9B5C-B82FEFDFE81D}" destId="{314FEEAD-56FE-4563-83B3-4F6CDE94101A}" srcOrd="0" destOrd="0" presId="urn:microsoft.com/office/officeart/2005/8/layout/vProcess5"/>
    <dgm:cxn modelId="{3D4F2817-6257-4466-A794-CE2C3C9A8AB3}" srcId="{4DA9C457-6715-4AD8-9523-D31632D5F774}" destId="{EA8786A8-54EB-4E51-AAC6-B133C42F6B81}" srcOrd="1" destOrd="0" parTransId="{4EE3293D-C93D-4EAD-A944-D6CA578F8AF5}" sibTransId="{D2A4BF8C-0503-4272-A4D7-733CC8809F32}"/>
    <dgm:cxn modelId="{80FE574D-87F0-4B3C-83B6-36C2C161C7CC}" srcId="{4DA9C457-6715-4AD8-9523-D31632D5F774}" destId="{195AF66B-5CEC-4713-9B5C-B82FEFDFE81D}" srcOrd="0" destOrd="0" parTransId="{5832F543-7F39-431A-87A8-73F6A1CCEE54}" sibTransId="{E92D8C78-A01C-4C3E-9866-3530F7BAE13A}"/>
    <dgm:cxn modelId="{CB818C77-7C52-490E-8011-8D1B09418BBD}" type="presOf" srcId="{EA8786A8-54EB-4E51-AAC6-B133C42F6B81}" destId="{6F2BBEB9-4A9C-4AD4-8BAF-08D149937854}" srcOrd="0" destOrd="0" presId="urn:microsoft.com/office/officeart/2005/8/layout/vProcess5"/>
    <dgm:cxn modelId="{DDB0717C-9B8D-4710-981B-C236D2D914E9}" type="presOf" srcId="{195AF66B-5CEC-4713-9B5C-B82FEFDFE81D}" destId="{5DBCF0DA-3BDA-43C1-B014-87B15B0C3880}" srcOrd="1" destOrd="0" presId="urn:microsoft.com/office/officeart/2005/8/layout/vProcess5"/>
    <dgm:cxn modelId="{E9519685-4BDB-4D68-B960-F44AE84C4ED7}" type="presOf" srcId="{EA8786A8-54EB-4E51-AAC6-B133C42F6B81}" destId="{AAB0547B-928E-486B-B4CE-7630781D24E5}" srcOrd="1" destOrd="0" presId="urn:microsoft.com/office/officeart/2005/8/layout/vProcess5"/>
    <dgm:cxn modelId="{75BB4CB9-6E9D-413D-A8B4-A2DC8CFE3BDD}" type="presOf" srcId="{4DA9C457-6715-4AD8-9523-D31632D5F774}" destId="{A5320BDC-A4D3-43A4-838A-C8DB9C396D45}" srcOrd="0" destOrd="0" presId="urn:microsoft.com/office/officeart/2005/8/layout/vProcess5"/>
    <dgm:cxn modelId="{729F01D9-8FA5-426D-A080-A4DE3FE962C3}" type="presOf" srcId="{E92D8C78-A01C-4C3E-9866-3530F7BAE13A}" destId="{62E0D1ED-518D-4AA3-80CD-83121FEA5EEA}" srcOrd="0" destOrd="0" presId="urn:microsoft.com/office/officeart/2005/8/layout/vProcess5"/>
    <dgm:cxn modelId="{AB6609C5-A19A-4DE1-80E6-4DB4112047D8}" type="presParOf" srcId="{A5320BDC-A4D3-43A4-838A-C8DB9C396D45}" destId="{EF33A658-D997-4EA5-B759-521290730CC6}" srcOrd="0" destOrd="0" presId="urn:microsoft.com/office/officeart/2005/8/layout/vProcess5"/>
    <dgm:cxn modelId="{CDC2D89D-08D2-4D76-8E4E-234238AE29D6}" type="presParOf" srcId="{A5320BDC-A4D3-43A4-838A-C8DB9C396D45}" destId="{314FEEAD-56FE-4563-83B3-4F6CDE94101A}" srcOrd="1" destOrd="0" presId="urn:microsoft.com/office/officeart/2005/8/layout/vProcess5"/>
    <dgm:cxn modelId="{C703C953-1B02-407E-A54B-66F233913C12}" type="presParOf" srcId="{A5320BDC-A4D3-43A4-838A-C8DB9C396D45}" destId="{6F2BBEB9-4A9C-4AD4-8BAF-08D149937854}" srcOrd="2" destOrd="0" presId="urn:microsoft.com/office/officeart/2005/8/layout/vProcess5"/>
    <dgm:cxn modelId="{AE07F356-B33A-451D-AC6E-0B2E0AB53710}" type="presParOf" srcId="{A5320BDC-A4D3-43A4-838A-C8DB9C396D45}" destId="{62E0D1ED-518D-4AA3-80CD-83121FEA5EEA}" srcOrd="3" destOrd="0" presId="urn:microsoft.com/office/officeart/2005/8/layout/vProcess5"/>
    <dgm:cxn modelId="{163EC665-219B-4665-80AE-73F252FCD1E7}" type="presParOf" srcId="{A5320BDC-A4D3-43A4-838A-C8DB9C396D45}" destId="{5DBCF0DA-3BDA-43C1-B014-87B15B0C3880}" srcOrd="4" destOrd="0" presId="urn:microsoft.com/office/officeart/2005/8/layout/vProcess5"/>
    <dgm:cxn modelId="{C9E6316C-E417-4781-8CE2-F10A636322AC}" type="presParOf" srcId="{A5320BDC-A4D3-43A4-838A-C8DB9C396D45}" destId="{AAB0547B-928E-486B-B4CE-7630781D24E5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13E9F2-9B78-46CE-BF95-EA07F487D3A2}" type="doc">
      <dgm:prSet loTypeId="urn:microsoft.com/office/officeart/2005/8/layout/vList2" loCatId="list" qsTypeId="urn:microsoft.com/office/officeart/2005/8/quickstyle/simple5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6B4BF8C9-5FA3-4F8A-B735-5F7C9468A01D}">
      <dgm:prSet/>
      <dgm:spPr/>
      <dgm:t>
        <a:bodyPr/>
        <a:lstStyle/>
        <a:p>
          <a:pPr rtl="0"/>
          <a:r>
            <a:rPr lang="cs-CZ"/>
            <a:t>Je to monofázický pravoúhlý pulzní proud s frekvencí 100 Hz, délka impulzu je 1 ms, délka pauzy 9 ms</a:t>
          </a:r>
          <a:r>
            <a:rPr lang="cs-CZ">
              <a:latin typeface="Source Sans Pro"/>
            </a:rPr>
            <a:t>, periodou 10 ms.</a:t>
          </a:r>
          <a:r>
            <a:rPr lang="cs-CZ"/>
            <a:t> </a:t>
          </a:r>
          <a:endParaRPr lang="en-US"/>
        </a:p>
      </dgm:t>
    </dgm:pt>
    <dgm:pt modelId="{F3D217ED-4CFF-438D-B4CF-C204BEEF846D}" type="parTrans" cxnId="{8C361343-615F-4543-A892-80ABBE77579C}">
      <dgm:prSet/>
      <dgm:spPr/>
      <dgm:t>
        <a:bodyPr/>
        <a:lstStyle/>
        <a:p>
          <a:endParaRPr lang="en-US"/>
        </a:p>
      </dgm:t>
    </dgm:pt>
    <dgm:pt modelId="{9B9BF2B4-5C7E-48D5-B434-591AB31C3A16}" type="sibTrans" cxnId="{8C361343-615F-4543-A892-80ABBE77579C}">
      <dgm:prSet/>
      <dgm:spPr/>
      <dgm:t>
        <a:bodyPr/>
        <a:lstStyle/>
        <a:p>
          <a:endParaRPr lang="en-US"/>
        </a:p>
      </dgm:t>
    </dgm:pt>
    <dgm:pt modelId="{3076AA34-3C8C-4D37-BDF3-CEDFAEE8C07C}">
      <dgm:prSet/>
      <dgm:spPr/>
      <dgm:t>
        <a:bodyPr/>
        <a:lstStyle/>
        <a:p>
          <a:pPr rtl="0"/>
          <a:r>
            <a:rPr lang="cs-CZ"/>
            <a:t>Účinek je výrazně analgetický (mechanismus: VTB)</a:t>
          </a:r>
          <a:r>
            <a:rPr lang="cs-CZ">
              <a:latin typeface="Source Sans Pro"/>
            </a:rPr>
            <a:t> jako DD – DF, nicméně subj. méně příjemný.</a:t>
          </a:r>
          <a:endParaRPr lang="en-US"/>
        </a:p>
      </dgm:t>
    </dgm:pt>
    <dgm:pt modelId="{2923FD03-36F1-484D-A155-A92F07E0505D}" type="parTrans" cxnId="{C25BC88F-4B56-4141-8837-F25DF2BB9C7E}">
      <dgm:prSet/>
      <dgm:spPr/>
      <dgm:t>
        <a:bodyPr/>
        <a:lstStyle/>
        <a:p>
          <a:endParaRPr lang="en-US"/>
        </a:p>
      </dgm:t>
    </dgm:pt>
    <dgm:pt modelId="{417BF2C6-9093-411B-B58F-6C0A1F1B3FDE}" type="sibTrans" cxnId="{C25BC88F-4B56-4141-8837-F25DF2BB9C7E}">
      <dgm:prSet/>
      <dgm:spPr/>
      <dgm:t>
        <a:bodyPr/>
        <a:lstStyle/>
        <a:p>
          <a:endParaRPr lang="en-US"/>
        </a:p>
      </dgm:t>
    </dgm:pt>
    <dgm:pt modelId="{8B032F04-BFC3-4469-957F-42F7B9120BF2}">
      <dgm:prSet/>
      <dgm:spPr/>
      <dgm:t>
        <a:bodyPr/>
        <a:lstStyle/>
        <a:p>
          <a:r>
            <a:rPr lang="cs-CZ"/>
            <a:t>Používá se ovšem pouze v neakutním stadiu (pravoúhlé impulzy jsou dráždivější, proto jsou u akutních bolestí nevhodné). Indikace u chronické bolesti pohybového systému. Intenzita je doporučována NPS.</a:t>
          </a:r>
          <a:endParaRPr lang="en-US"/>
        </a:p>
      </dgm:t>
    </dgm:pt>
    <dgm:pt modelId="{CC8CBD7C-E0C7-49E9-9D92-C88C95E98C0C}" type="parTrans" cxnId="{24280E77-DA1F-4BE0-95C5-B0BD477EEC3A}">
      <dgm:prSet/>
      <dgm:spPr/>
      <dgm:t>
        <a:bodyPr/>
        <a:lstStyle/>
        <a:p>
          <a:endParaRPr lang="en-US"/>
        </a:p>
      </dgm:t>
    </dgm:pt>
    <dgm:pt modelId="{B7E521FC-B50B-4210-AE91-26E29D986CA7}" type="sibTrans" cxnId="{24280E77-DA1F-4BE0-95C5-B0BD477EEC3A}">
      <dgm:prSet/>
      <dgm:spPr/>
      <dgm:t>
        <a:bodyPr/>
        <a:lstStyle/>
        <a:p>
          <a:endParaRPr lang="en-US"/>
        </a:p>
      </dgm:t>
    </dgm:pt>
    <dgm:pt modelId="{03AAB432-3065-4153-BC61-26C089065EA1}">
      <dgm:prSet/>
      <dgm:spPr/>
      <dgm:t>
        <a:bodyPr/>
        <a:lstStyle/>
        <a:p>
          <a:r>
            <a:rPr lang="cs-CZ"/>
            <a:t>Intenzita NPM pro EG (nicméně rychlá adaptace tkání)</a:t>
          </a:r>
          <a:endParaRPr lang="en-US"/>
        </a:p>
      </dgm:t>
    </dgm:pt>
    <dgm:pt modelId="{8A95AE4D-3164-4DC8-B187-F601FD38CDEE}" type="parTrans" cxnId="{0B0A0D04-DF70-497B-AA98-F32639891333}">
      <dgm:prSet/>
      <dgm:spPr/>
      <dgm:t>
        <a:bodyPr/>
        <a:lstStyle/>
        <a:p>
          <a:endParaRPr lang="en-US"/>
        </a:p>
      </dgm:t>
    </dgm:pt>
    <dgm:pt modelId="{09C83085-0A96-4017-81F4-C1B0A06B1D73}" type="sibTrans" cxnId="{0B0A0D04-DF70-497B-AA98-F32639891333}">
      <dgm:prSet/>
      <dgm:spPr/>
      <dgm:t>
        <a:bodyPr/>
        <a:lstStyle/>
        <a:p>
          <a:endParaRPr lang="en-US"/>
        </a:p>
      </dgm:t>
    </dgm:pt>
    <dgm:pt modelId="{0648EE38-46CA-4839-BC42-31C1F9B07EBD}" type="pres">
      <dgm:prSet presAssocID="{A813E9F2-9B78-46CE-BF95-EA07F487D3A2}" presName="linear" presStyleCnt="0">
        <dgm:presLayoutVars>
          <dgm:animLvl val="lvl"/>
          <dgm:resizeHandles val="exact"/>
        </dgm:presLayoutVars>
      </dgm:prSet>
      <dgm:spPr/>
    </dgm:pt>
    <dgm:pt modelId="{C08337BE-126E-462D-82BD-370B40B910AA}" type="pres">
      <dgm:prSet presAssocID="{6B4BF8C9-5FA3-4F8A-B735-5F7C9468A01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CFB4C34-9D8B-4C9C-9904-12A9B0F4F993}" type="pres">
      <dgm:prSet presAssocID="{9B9BF2B4-5C7E-48D5-B434-591AB31C3A16}" presName="spacer" presStyleCnt="0"/>
      <dgm:spPr/>
    </dgm:pt>
    <dgm:pt modelId="{960A6B78-D604-44DC-94C3-7C91FA3D2F62}" type="pres">
      <dgm:prSet presAssocID="{3076AA34-3C8C-4D37-BDF3-CEDFAEE8C07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063352B-BC54-4B33-B079-2C00C739CE37}" type="pres">
      <dgm:prSet presAssocID="{417BF2C6-9093-411B-B58F-6C0A1F1B3FDE}" presName="spacer" presStyleCnt="0"/>
      <dgm:spPr/>
    </dgm:pt>
    <dgm:pt modelId="{E372D794-A8C9-448B-A114-D91DADBB1A5F}" type="pres">
      <dgm:prSet presAssocID="{8B032F04-BFC3-4469-957F-42F7B9120BF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5E88639-6C2D-4998-B005-66F5B5925962}" type="pres">
      <dgm:prSet presAssocID="{B7E521FC-B50B-4210-AE91-26E29D986CA7}" presName="spacer" presStyleCnt="0"/>
      <dgm:spPr/>
    </dgm:pt>
    <dgm:pt modelId="{54229B0A-DA77-4803-9876-460C5554562F}" type="pres">
      <dgm:prSet presAssocID="{03AAB432-3065-4153-BC61-26C089065EA1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B0A0D04-DF70-497B-AA98-F32639891333}" srcId="{A813E9F2-9B78-46CE-BF95-EA07F487D3A2}" destId="{03AAB432-3065-4153-BC61-26C089065EA1}" srcOrd="3" destOrd="0" parTransId="{8A95AE4D-3164-4DC8-B187-F601FD38CDEE}" sibTransId="{09C83085-0A96-4017-81F4-C1B0A06B1D73}"/>
    <dgm:cxn modelId="{B6763736-9EF6-4888-9531-66F8EAC052D5}" type="presOf" srcId="{03AAB432-3065-4153-BC61-26C089065EA1}" destId="{54229B0A-DA77-4803-9876-460C5554562F}" srcOrd="0" destOrd="0" presId="urn:microsoft.com/office/officeart/2005/8/layout/vList2"/>
    <dgm:cxn modelId="{8C361343-615F-4543-A892-80ABBE77579C}" srcId="{A813E9F2-9B78-46CE-BF95-EA07F487D3A2}" destId="{6B4BF8C9-5FA3-4F8A-B735-5F7C9468A01D}" srcOrd="0" destOrd="0" parTransId="{F3D217ED-4CFF-438D-B4CF-C204BEEF846D}" sibTransId="{9B9BF2B4-5C7E-48D5-B434-591AB31C3A16}"/>
    <dgm:cxn modelId="{A4EA4869-5273-4DCF-9E9A-A810A1A594A6}" type="presOf" srcId="{A813E9F2-9B78-46CE-BF95-EA07F487D3A2}" destId="{0648EE38-46CA-4839-BC42-31C1F9B07EBD}" srcOrd="0" destOrd="0" presId="urn:microsoft.com/office/officeart/2005/8/layout/vList2"/>
    <dgm:cxn modelId="{E1E58E4D-0B6A-44A7-8F13-AC673327AD7F}" type="presOf" srcId="{3076AA34-3C8C-4D37-BDF3-CEDFAEE8C07C}" destId="{960A6B78-D604-44DC-94C3-7C91FA3D2F62}" srcOrd="0" destOrd="0" presId="urn:microsoft.com/office/officeart/2005/8/layout/vList2"/>
    <dgm:cxn modelId="{24280E77-DA1F-4BE0-95C5-B0BD477EEC3A}" srcId="{A813E9F2-9B78-46CE-BF95-EA07F487D3A2}" destId="{8B032F04-BFC3-4469-957F-42F7B9120BF2}" srcOrd="2" destOrd="0" parTransId="{CC8CBD7C-E0C7-49E9-9D92-C88C95E98C0C}" sibTransId="{B7E521FC-B50B-4210-AE91-26E29D986CA7}"/>
    <dgm:cxn modelId="{C25BC88F-4B56-4141-8837-F25DF2BB9C7E}" srcId="{A813E9F2-9B78-46CE-BF95-EA07F487D3A2}" destId="{3076AA34-3C8C-4D37-BDF3-CEDFAEE8C07C}" srcOrd="1" destOrd="0" parTransId="{2923FD03-36F1-484D-A155-A92F07E0505D}" sibTransId="{417BF2C6-9093-411B-B58F-6C0A1F1B3FDE}"/>
    <dgm:cxn modelId="{E2CBBBDB-DA70-4B94-AAA3-E46856879682}" type="presOf" srcId="{6B4BF8C9-5FA3-4F8A-B735-5F7C9468A01D}" destId="{C08337BE-126E-462D-82BD-370B40B910AA}" srcOrd="0" destOrd="0" presId="urn:microsoft.com/office/officeart/2005/8/layout/vList2"/>
    <dgm:cxn modelId="{F6230EFC-C3D1-45DE-A71B-C3EF435989EF}" type="presOf" srcId="{8B032F04-BFC3-4469-957F-42F7B9120BF2}" destId="{E372D794-A8C9-448B-A114-D91DADBB1A5F}" srcOrd="0" destOrd="0" presId="urn:microsoft.com/office/officeart/2005/8/layout/vList2"/>
    <dgm:cxn modelId="{1FA5C067-2554-4D76-8846-26044A66CAB3}" type="presParOf" srcId="{0648EE38-46CA-4839-BC42-31C1F9B07EBD}" destId="{C08337BE-126E-462D-82BD-370B40B910AA}" srcOrd="0" destOrd="0" presId="urn:microsoft.com/office/officeart/2005/8/layout/vList2"/>
    <dgm:cxn modelId="{F032E86C-8E46-4DC6-ACED-6BAE504F1FD5}" type="presParOf" srcId="{0648EE38-46CA-4839-BC42-31C1F9B07EBD}" destId="{8CFB4C34-9D8B-4C9C-9904-12A9B0F4F993}" srcOrd="1" destOrd="0" presId="urn:microsoft.com/office/officeart/2005/8/layout/vList2"/>
    <dgm:cxn modelId="{4CC99CEF-A64E-46D0-8903-78FC31C28F6C}" type="presParOf" srcId="{0648EE38-46CA-4839-BC42-31C1F9B07EBD}" destId="{960A6B78-D604-44DC-94C3-7C91FA3D2F62}" srcOrd="2" destOrd="0" presId="urn:microsoft.com/office/officeart/2005/8/layout/vList2"/>
    <dgm:cxn modelId="{867CEE5F-AD2F-41EC-8C40-9BF45F1D23E7}" type="presParOf" srcId="{0648EE38-46CA-4839-BC42-31C1F9B07EBD}" destId="{0063352B-BC54-4B33-B079-2C00C739CE37}" srcOrd="3" destOrd="0" presId="urn:microsoft.com/office/officeart/2005/8/layout/vList2"/>
    <dgm:cxn modelId="{A2C1FA43-DB14-4C8C-A7B7-60C4057545DA}" type="presParOf" srcId="{0648EE38-46CA-4839-BC42-31C1F9B07EBD}" destId="{E372D794-A8C9-448B-A114-D91DADBB1A5F}" srcOrd="4" destOrd="0" presId="urn:microsoft.com/office/officeart/2005/8/layout/vList2"/>
    <dgm:cxn modelId="{4F2CE956-8C74-4C53-988D-2E48EDC6AFBC}" type="presParOf" srcId="{0648EE38-46CA-4839-BC42-31C1F9B07EBD}" destId="{05E88639-6C2D-4998-B005-66F5B5925962}" srcOrd="5" destOrd="0" presId="urn:microsoft.com/office/officeart/2005/8/layout/vList2"/>
    <dgm:cxn modelId="{D57A2663-21FB-4870-A394-2C0BE6F2927D}" type="presParOf" srcId="{0648EE38-46CA-4839-BC42-31C1F9B07EBD}" destId="{54229B0A-DA77-4803-9876-460C5554562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86BE1D-9891-4350-913C-062C49FF3E4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E5D35BD-FA38-4BA3-8817-CCB4EC8BCA98}">
      <dgm:prSet/>
      <dgm:spPr/>
      <dgm:t>
        <a:bodyPr/>
        <a:lstStyle/>
        <a:p>
          <a:r>
            <a:rPr lang="en-US" b="1"/>
            <a:t>Poděbradský, J. – Poděbradská, R. </a:t>
          </a:r>
          <a:r>
            <a:rPr lang="en-US" b="1" i="1"/>
            <a:t>Fyzikální terapie. Manuál a algoritmy. </a:t>
          </a:r>
          <a:r>
            <a:rPr lang="en-US" b="1"/>
            <a:t>Praha: Grada, 2009. ISBN 978-80-247-2899-5.</a:t>
          </a:r>
          <a:br>
            <a:rPr lang="en-US" b="1"/>
          </a:br>
          <a:endParaRPr lang="en-US"/>
        </a:p>
      </dgm:t>
    </dgm:pt>
    <dgm:pt modelId="{1B731155-D524-4286-9283-728CAB547BB3}" type="parTrans" cxnId="{F5994B57-F2A6-4481-AC7B-9044E3041807}">
      <dgm:prSet/>
      <dgm:spPr/>
      <dgm:t>
        <a:bodyPr/>
        <a:lstStyle/>
        <a:p>
          <a:endParaRPr lang="en-US"/>
        </a:p>
      </dgm:t>
    </dgm:pt>
    <dgm:pt modelId="{052F5A13-F41A-43E1-91DF-5A8EE6C15439}" type="sibTrans" cxnId="{F5994B57-F2A6-4481-AC7B-9044E3041807}">
      <dgm:prSet/>
      <dgm:spPr/>
      <dgm:t>
        <a:bodyPr/>
        <a:lstStyle/>
        <a:p>
          <a:endParaRPr lang="en-US"/>
        </a:p>
      </dgm:t>
    </dgm:pt>
    <dgm:pt modelId="{36940FE0-3B9C-49A7-8C4A-720D270D8142}">
      <dgm:prSet/>
      <dgm:spPr/>
      <dgm:t>
        <a:bodyPr/>
        <a:lstStyle/>
        <a:p>
          <a:r>
            <a:rPr lang="en-US" b="1"/>
            <a:t>přednášky Mgr.  J. Urbana FTK UP Olomouc.</a:t>
          </a:r>
          <a:br>
            <a:rPr lang="en-US" b="1"/>
          </a:br>
          <a:endParaRPr lang="en-US"/>
        </a:p>
      </dgm:t>
    </dgm:pt>
    <dgm:pt modelId="{BA278F02-9569-40CF-83EF-03E24AB59831}" type="parTrans" cxnId="{ADCD55AD-FBF0-4B9C-BC84-1722FEB03CDB}">
      <dgm:prSet/>
      <dgm:spPr/>
      <dgm:t>
        <a:bodyPr/>
        <a:lstStyle/>
        <a:p>
          <a:endParaRPr lang="en-US"/>
        </a:p>
      </dgm:t>
    </dgm:pt>
    <dgm:pt modelId="{8AD37EB1-5A12-42E2-BDCE-EE0ACF3B9F42}" type="sibTrans" cxnId="{ADCD55AD-FBF0-4B9C-BC84-1722FEB03CDB}">
      <dgm:prSet/>
      <dgm:spPr/>
      <dgm:t>
        <a:bodyPr/>
        <a:lstStyle/>
        <a:p>
          <a:endParaRPr lang="en-US"/>
        </a:p>
      </dgm:t>
    </dgm:pt>
    <dgm:pt modelId="{7DBB9204-E3C5-4C63-ACFC-5DE3E0283050}">
      <dgm:prSet/>
      <dgm:spPr/>
      <dgm:t>
        <a:bodyPr/>
        <a:lstStyle/>
        <a:p>
          <a:r>
            <a:rPr lang="en-US" b="1"/>
            <a:t>Poděbradský, J.: </a:t>
          </a:r>
          <a:r>
            <a:rPr lang="en-US" b="1" i="1"/>
            <a:t>Rehabilitace a fyzikální lékařství.</a:t>
          </a:r>
          <a:r>
            <a:rPr lang="en-US" b="1"/>
            <a:t> Praha: ČLS JEP, 1995. 50s</a:t>
          </a:r>
          <a:br>
            <a:rPr lang="en-US" b="1"/>
          </a:br>
          <a:endParaRPr lang="en-US"/>
        </a:p>
      </dgm:t>
    </dgm:pt>
    <dgm:pt modelId="{88FB5791-DB72-464A-8998-6CCFFF7336CE}" type="parTrans" cxnId="{B88E20D8-FDB1-4690-B9CC-925A23BB3E86}">
      <dgm:prSet/>
      <dgm:spPr/>
      <dgm:t>
        <a:bodyPr/>
        <a:lstStyle/>
        <a:p>
          <a:endParaRPr lang="en-US"/>
        </a:p>
      </dgm:t>
    </dgm:pt>
    <dgm:pt modelId="{E883CFE4-960B-439B-AFA6-0FF589C950A2}" type="sibTrans" cxnId="{B88E20D8-FDB1-4690-B9CC-925A23BB3E86}">
      <dgm:prSet/>
      <dgm:spPr/>
      <dgm:t>
        <a:bodyPr/>
        <a:lstStyle/>
        <a:p>
          <a:endParaRPr lang="en-US"/>
        </a:p>
      </dgm:t>
    </dgm:pt>
    <dgm:pt modelId="{F246D9E2-67EA-4D7F-B3CF-B6E66217491F}" type="pres">
      <dgm:prSet presAssocID="{6486BE1D-9891-4350-913C-062C49FF3E41}" presName="linear" presStyleCnt="0">
        <dgm:presLayoutVars>
          <dgm:animLvl val="lvl"/>
          <dgm:resizeHandles val="exact"/>
        </dgm:presLayoutVars>
      </dgm:prSet>
      <dgm:spPr/>
    </dgm:pt>
    <dgm:pt modelId="{8F82FB34-81A9-4633-931E-F774A193B211}" type="pres">
      <dgm:prSet presAssocID="{1E5D35BD-FA38-4BA3-8817-CCB4EC8BCA9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616B579-E576-4F51-BA34-6E84A66EBC90}" type="pres">
      <dgm:prSet presAssocID="{052F5A13-F41A-43E1-91DF-5A8EE6C15439}" presName="spacer" presStyleCnt="0"/>
      <dgm:spPr/>
    </dgm:pt>
    <dgm:pt modelId="{87C659A7-34D4-4A5E-9ED9-1723BB8681AB}" type="pres">
      <dgm:prSet presAssocID="{36940FE0-3B9C-49A7-8C4A-720D270D8142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F57090C-A979-4301-8C5B-B9C8A9C17C64}" type="pres">
      <dgm:prSet presAssocID="{8AD37EB1-5A12-42E2-BDCE-EE0ACF3B9F42}" presName="spacer" presStyleCnt="0"/>
      <dgm:spPr/>
    </dgm:pt>
    <dgm:pt modelId="{B71F8633-E391-4EF7-B675-59C1EA3DF5D9}" type="pres">
      <dgm:prSet presAssocID="{7DBB9204-E3C5-4C63-ACFC-5DE3E028305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FD78523-8FB5-4E9A-AA52-3E0E47109C5D}" type="presOf" srcId="{7DBB9204-E3C5-4C63-ACFC-5DE3E0283050}" destId="{B71F8633-E391-4EF7-B675-59C1EA3DF5D9}" srcOrd="0" destOrd="0" presId="urn:microsoft.com/office/officeart/2005/8/layout/vList2"/>
    <dgm:cxn modelId="{F5994B57-F2A6-4481-AC7B-9044E3041807}" srcId="{6486BE1D-9891-4350-913C-062C49FF3E41}" destId="{1E5D35BD-FA38-4BA3-8817-CCB4EC8BCA98}" srcOrd="0" destOrd="0" parTransId="{1B731155-D524-4286-9283-728CAB547BB3}" sibTransId="{052F5A13-F41A-43E1-91DF-5A8EE6C15439}"/>
    <dgm:cxn modelId="{09C6BCAB-3541-415A-BDCF-87926FC9F97D}" type="presOf" srcId="{36940FE0-3B9C-49A7-8C4A-720D270D8142}" destId="{87C659A7-34D4-4A5E-9ED9-1723BB8681AB}" srcOrd="0" destOrd="0" presId="urn:microsoft.com/office/officeart/2005/8/layout/vList2"/>
    <dgm:cxn modelId="{ADCD55AD-FBF0-4B9C-BC84-1722FEB03CDB}" srcId="{6486BE1D-9891-4350-913C-062C49FF3E41}" destId="{36940FE0-3B9C-49A7-8C4A-720D270D8142}" srcOrd="1" destOrd="0" parTransId="{BA278F02-9569-40CF-83EF-03E24AB59831}" sibTransId="{8AD37EB1-5A12-42E2-BDCE-EE0ACF3B9F42}"/>
    <dgm:cxn modelId="{B88E20D8-FDB1-4690-B9CC-925A23BB3E86}" srcId="{6486BE1D-9891-4350-913C-062C49FF3E41}" destId="{7DBB9204-E3C5-4C63-ACFC-5DE3E0283050}" srcOrd="2" destOrd="0" parTransId="{88FB5791-DB72-464A-8998-6CCFFF7336CE}" sibTransId="{E883CFE4-960B-439B-AFA6-0FF589C950A2}"/>
    <dgm:cxn modelId="{627C4AE7-4200-45E6-A134-0AB3D1B3ACDE}" type="presOf" srcId="{6486BE1D-9891-4350-913C-062C49FF3E41}" destId="{F246D9E2-67EA-4D7F-B3CF-B6E66217491F}" srcOrd="0" destOrd="0" presId="urn:microsoft.com/office/officeart/2005/8/layout/vList2"/>
    <dgm:cxn modelId="{67CFF8E7-801C-48B2-B88C-66B5BC50C02B}" type="presOf" srcId="{1E5D35BD-FA38-4BA3-8817-CCB4EC8BCA98}" destId="{8F82FB34-81A9-4633-931E-F774A193B211}" srcOrd="0" destOrd="0" presId="urn:microsoft.com/office/officeart/2005/8/layout/vList2"/>
    <dgm:cxn modelId="{78A0FC6F-A68B-4912-940B-2DC7DA76E984}" type="presParOf" srcId="{F246D9E2-67EA-4D7F-B3CF-B6E66217491F}" destId="{8F82FB34-81A9-4633-931E-F774A193B211}" srcOrd="0" destOrd="0" presId="urn:microsoft.com/office/officeart/2005/8/layout/vList2"/>
    <dgm:cxn modelId="{1A7EA9ED-FEE6-4732-836B-8AC27124F04F}" type="presParOf" srcId="{F246D9E2-67EA-4D7F-B3CF-B6E66217491F}" destId="{E616B579-E576-4F51-BA34-6E84A66EBC90}" srcOrd="1" destOrd="0" presId="urn:microsoft.com/office/officeart/2005/8/layout/vList2"/>
    <dgm:cxn modelId="{1C378D12-E23D-4236-BBCA-E9F2F63418F2}" type="presParOf" srcId="{F246D9E2-67EA-4D7F-B3CF-B6E66217491F}" destId="{87C659A7-34D4-4A5E-9ED9-1723BB8681AB}" srcOrd="2" destOrd="0" presId="urn:microsoft.com/office/officeart/2005/8/layout/vList2"/>
    <dgm:cxn modelId="{C5CA9D0E-F19B-4610-BE7A-11BCA8E72BE5}" type="presParOf" srcId="{F246D9E2-67EA-4D7F-B3CF-B6E66217491F}" destId="{0F57090C-A979-4301-8C5B-B9C8A9C17C64}" srcOrd="3" destOrd="0" presId="urn:microsoft.com/office/officeart/2005/8/layout/vList2"/>
    <dgm:cxn modelId="{5CDB5295-A0B4-4192-8BA1-955860BE4ABB}" type="presParOf" srcId="{F246D9E2-67EA-4D7F-B3CF-B6E66217491F}" destId="{B71F8633-E391-4EF7-B675-59C1EA3DF5D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4242BC-0DFA-4655-ACB7-DB958A57EC6B}">
      <dsp:nvSpPr>
        <dsp:cNvPr id="0" name=""/>
        <dsp:cNvSpPr/>
      </dsp:nvSpPr>
      <dsp:spPr>
        <a:xfrm>
          <a:off x="0" y="22183"/>
          <a:ext cx="6394860" cy="1886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je monofázický pravoúhlý pulzní proud. Frekvence přibližně 45 Hz, délka impulzu 2 ms a pauza 20 ms, periodou 22 ms.</a:t>
          </a:r>
          <a:endParaRPr lang="en-US" sz="2600" kern="1200"/>
        </a:p>
      </dsp:txBody>
      <dsp:txXfrm>
        <a:off x="92069" y="114252"/>
        <a:ext cx="6210722" cy="1701902"/>
      </dsp:txXfrm>
    </dsp:sp>
    <dsp:sp modelId="{4B22041B-C577-46EF-B0E9-C057EE9710F1}">
      <dsp:nvSpPr>
        <dsp:cNvPr id="0" name=""/>
        <dsp:cNvSpPr/>
      </dsp:nvSpPr>
      <dsp:spPr>
        <a:xfrm>
          <a:off x="0" y="1983103"/>
          <a:ext cx="6394860" cy="1886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/>
            <a:t>Využívá se v NPM intenzitě, pro myostimulaci = tzv. faradizace (EG oslabených svalů).</a:t>
          </a:r>
          <a:endParaRPr lang="en-US" sz="2600" kern="1200"/>
        </a:p>
      </dsp:txBody>
      <dsp:txXfrm>
        <a:off x="92069" y="2075172"/>
        <a:ext cx="6210722" cy="1701902"/>
      </dsp:txXfrm>
    </dsp:sp>
    <dsp:sp modelId="{2D76D2EE-B6E6-4ADD-A26C-C824868617F2}">
      <dsp:nvSpPr>
        <dsp:cNvPr id="0" name=""/>
        <dsp:cNvSpPr/>
      </dsp:nvSpPr>
      <dsp:spPr>
        <a:xfrm>
          <a:off x="0" y="3944023"/>
          <a:ext cx="6394860" cy="1886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>
              <a:latin typeface="Source Sans Pro"/>
            </a:rPr>
            <a:t>Bez AM a FM subjektivně velmi nepříjemný.</a:t>
          </a:r>
        </a:p>
      </dsp:txBody>
      <dsp:txXfrm>
        <a:off x="92069" y="4036092"/>
        <a:ext cx="6210722" cy="17019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4FEEAD-56FE-4563-83B3-4F6CDE94101A}">
      <dsp:nvSpPr>
        <dsp:cNvPr id="0" name=""/>
        <dsp:cNvSpPr/>
      </dsp:nvSpPr>
      <dsp:spPr>
        <a:xfrm>
          <a:off x="0" y="0"/>
          <a:ext cx="8938260" cy="19581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je monofázický trojúhelníkový pulzní proud s frekvencí přibližně 45 Hz, délkou impulzu 2 ms a pauzou 20 ms, periodou 22 ms. </a:t>
          </a:r>
          <a:endParaRPr lang="en-US" sz="2800" kern="1200"/>
        </a:p>
      </dsp:txBody>
      <dsp:txXfrm>
        <a:off x="57351" y="57351"/>
        <a:ext cx="6914408" cy="1843400"/>
      </dsp:txXfrm>
    </dsp:sp>
    <dsp:sp modelId="{6F2BBEB9-4A9C-4AD4-8BAF-08D149937854}">
      <dsp:nvSpPr>
        <dsp:cNvPr id="0" name=""/>
        <dsp:cNvSpPr/>
      </dsp:nvSpPr>
      <dsp:spPr>
        <a:xfrm>
          <a:off x="1577339" y="2393235"/>
          <a:ext cx="8938260" cy="19581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Své využití má při selektivní ES denervovaných svalů (dnes již obsolentní, využití šikmých impulzů dle I/t křivky).</a:t>
          </a:r>
          <a:endParaRPr lang="en-US" sz="2800" kern="1200"/>
        </a:p>
      </dsp:txBody>
      <dsp:txXfrm>
        <a:off x="1634690" y="2450586"/>
        <a:ext cx="5973451" cy="1843400"/>
      </dsp:txXfrm>
    </dsp:sp>
    <dsp:sp modelId="{62E0D1ED-518D-4AA3-80CD-83121FEA5EEA}">
      <dsp:nvSpPr>
        <dsp:cNvPr id="0" name=""/>
        <dsp:cNvSpPr/>
      </dsp:nvSpPr>
      <dsp:spPr>
        <a:xfrm>
          <a:off x="7665493" y="1539285"/>
          <a:ext cx="1272766" cy="1272766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951865" y="1539285"/>
        <a:ext cx="700022" cy="9577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337BE-126E-462D-82BD-370B40B910AA}">
      <dsp:nvSpPr>
        <dsp:cNvPr id="0" name=""/>
        <dsp:cNvSpPr/>
      </dsp:nvSpPr>
      <dsp:spPr>
        <a:xfrm>
          <a:off x="0" y="17015"/>
          <a:ext cx="6441043" cy="146908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Je to monofázický pravoúhlý pulzní proud s frekvencí 100 Hz, délka impulzu je 1 ms, délka pauzy 9 ms</a:t>
          </a:r>
          <a:r>
            <a:rPr lang="cs-CZ" sz="2000" kern="1200">
              <a:latin typeface="Source Sans Pro"/>
            </a:rPr>
            <a:t>, periodou 10 ms.</a:t>
          </a:r>
          <a:r>
            <a:rPr lang="cs-CZ" sz="2000" kern="1200"/>
            <a:t> </a:t>
          </a:r>
          <a:endParaRPr lang="en-US" sz="2000" kern="1200"/>
        </a:p>
      </dsp:txBody>
      <dsp:txXfrm>
        <a:off x="71715" y="88730"/>
        <a:ext cx="6297613" cy="1325651"/>
      </dsp:txXfrm>
    </dsp:sp>
    <dsp:sp modelId="{960A6B78-D604-44DC-94C3-7C91FA3D2F62}">
      <dsp:nvSpPr>
        <dsp:cNvPr id="0" name=""/>
        <dsp:cNvSpPr/>
      </dsp:nvSpPr>
      <dsp:spPr>
        <a:xfrm>
          <a:off x="0" y="1543696"/>
          <a:ext cx="6441043" cy="146908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Účinek je výrazně analgetický (mechanismus: VTB)</a:t>
          </a:r>
          <a:r>
            <a:rPr lang="cs-CZ" sz="2000" kern="1200">
              <a:latin typeface="Source Sans Pro"/>
            </a:rPr>
            <a:t> jako DD – DF, nicméně subj. méně příjemný.</a:t>
          </a:r>
          <a:endParaRPr lang="en-US" sz="2000" kern="1200"/>
        </a:p>
      </dsp:txBody>
      <dsp:txXfrm>
        <a:off x="71715" y="1615411"/>
        <a:ext cx="6297613" cy="1325651"/>
      </dsp:txXfrm>
    </dsp:sp>
    <dsp:sp modelId="{E372D794-A8C9-448B-A114-D91DADBB1A5F}">
      <dsp:nvSpPr>
        <dsp:cNvPr id="0" name=""/>
        <dsp:cNvSpPr/>
      </dsp:nvSpPr>
      <dsp:spPr>
        <a:xfrm>
          <a:off x="0" y="3070378"/>
          <a:ext cx="6441043" cy="146908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Používá se ovšem pouze v neakutním stadiu (pravoúhlé impulzy jsou dráždivější, proto jsou u akutních bolestí nevhodné). Indikace u chronické bolesti pohybového systému. Intenzita je doporučována NPS.</a:t>
          </a:r>
          <a:endParaRPr lang="en-US" sz="2000" kern="1200"/>
        </a:p>
      </dsp:txBody>
      <dsp:txXfrm>
        <a:off x="71715" y="3142093"/>
        <a:ext cx="6297613" cy="1325651"/>
      </dsp:txXfrm>
    </dsp:sp>
    <dsp:sp modelId="{54229B0A-DA77-4803-9876-460C5554562F}">
      <dsp:nvSpPr>
        <dsp:cNvPr id="0" name=""/>
        <dsp:cNvSpPr/>
      </dsp:nvSpPr>
      <dsp:spPr>
        <a:xfrm>
          <a:off x="0" y="4597059"/>
          <a:ext cx="6441043" cy="1469081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/>
            <a:t>Intenzita NPM pro EG (nicméně rychlá adaptace tkání)</a:t>
          </a:r>
          <a:endParaRPr lang="en-US" sz="2000" kern="1200"/>
        </a:p>
      </dsp:txBody>
      <dsp:txXfrm>
        <a:off x="71715" y="4668774"/>
        <a:ext cx="6297613" cy="13256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82FB34-81A9-4633-931E-F774A193B211}">
      <dsp:nvSpPr>
        <dsp:cNvPr id="0" name=""/>
        <dsp:cNvSpPr/>
      </dsp:nvSpPr>
      <dsp:spPr>
        <a:xfrm>
          <a:off x="0" y="854423"/>
          <a:ext cx="6571413" cy="13057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Poděbradský, J. – Poděbradská, R. </a:t>
          </a:r>
          <a:r>
            <a:rPr lang="en-US" sz="1800" b="1" i="1" kern="1200"/>
            <a:t>Fyzikální terapie. Manuál a algoritmy. </a:t>
          </a:r>
          <a:r>
            <a:rPr lang="en-US" sz="1800" b="1" kern="1200"/>
            <a:t>Praha: Grada, 2009. ISBN 978-80-247-2899-5.</a:t>
          </a:r>
          <a:br>
            <a:rPr lang="en-US" sz="1800" b="1" kern="1200"/>
          </a:br>
          <a:endParaRPr lang="en-US" sz="1800" kern="1200"/>
        </a:p>
      </dsp:txBody>
      <dsp:txXfrm>
        <a:off x="63740" y="918163"/>
        <a:ext cx="6443933" cy="1178239"/>
      </dsp:txXfrm>
    </dsp:sp>
    <dsp:sp modelId="{87C659A7-34D4-4A5E-9ED9-1723BB8681AB}">
      <dsp:nvSpPr>
        <dsp:cNvPr id="0" name=""/>
        <dsp:cNvSpPr/>
      </dsp:nvSpPr>
      <dsp:spPr>
        <a:xfrm>
          <a:off x="0" y="2211983"/>
          <a:ext cx="6571413" cy="1305719"/>
        </a:xfrm>
        <a:prstGeom prst="roundRect">
          <a:avLst/>
        </a:prstGeom>
        <a:solidFill>
          <a:schemeClr val="accent5">
            <a:hueOff val="-3463443"/>
            <a:satOff val="-6016"/>
            <a:lumOff val="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přednášky Mgr.  J. Urbana FTK UP Olomouc.</a:t>
          </a:r>
          <a:br>
            <a:rPr lang="en-US" sz="1800" b="1" kern="1200"/>
          </a:br>
          <a:endParaRPr lang="en-US" sz="1800" kern="1200"/>
        </a:p>
      </dsp:txBody>
      <dsp:txXfrm>
        <a:off x="63740" y="2275723"/>
        <a:ext cx="6443933" cy="1178239"/>
      </dsp:txXfrm>
    </dsp:sp>
    <dsp:sp modelId="{B71F8633-E391-4EF7-B675-59C1EA3DF5D9}">
      <dsp:nvSpPr>
        <dsp:cNvPr id="0" name=""/>
        <dsp:cNvSpPr/>
      </dsp:nvSpPr>
      <dsp:spPr>
        <a:xfrm>
          <a:off x="0" y="3569543"/>
          <a:ext cx="6571413" cy="1305719"/>
        </a:xfrm>
        <a:prstGeom prst="roundRect">
          <a:avLst/>
        </a:prstGeom>
        <a:solidFill>
          <a:schemeClr val="accent5">
            <a:hueOff val="-6926885"/>
            <a:satOff val="-12032"/>
            <a:lumOff val="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Poděbradský, J.: </a:t>
          </a:r>
          <a:r>
            <a:rPr lang="en-US" sz="1800" b="1" i="1" kern="1200"/>
            <a:t>Rehabilitace a fyzikální lékařství.</a:t>
          </a:r>
          <a:r>
            <a:rPr lang="en-US" sz="1800" b="1" kern="1200"/>
            <a:t> Praha: ČLS JEP, 1995. 50s</a:t>
          </a:r>
          <a:br>
            <a:rPr lang="en-US" sz="1800" b="1" kern="1200"/>
          </a:br>
          <a:endParaRPr lang="en-US" sz="1800" kern="1200"/>
        </a:p>
      </dsp:txBody>
      <dsp:txXfrm>
        <a:off x="63740" y="3633283"/>
        <a:ext cx="6443933" cy="1178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F569-AC90-44EB-9EF4-4E5C2F5D823C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610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7D41-E8B7-4A0B-B861-3EC4AE88917D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215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4823-0B19-4B4E-A643-7A3B0A3D24D6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43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79EF-17C8-45D8-9866-DAF5723FC604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84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ADC-3680-4013-A757-E4663495DB98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BA94-5DCA-4F19-960F-0FB2BD5EE85A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07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947-38D9-44AC-8B89-E79758333B77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3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E23F-BD3C-4F23-B116-2B758120C8AC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566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FAA9-6D59-4D98-869E-ACBDB83B2CA4}" type="datetime1">
              <a:rPr lang="en-US" smtClean="0"/>
              <a:t>4/9/2021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65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0804-27E3-430A-BB42-B831260DE39A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3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2DE3-3D1A-4D53-B9A6-6C7463B8C992}" type="datetime1">
              <a:rPr lang="en-US" smtClean="0"/>
              <a:t>4/9/2021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4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5ECD8B30-1B71-45A1-8314-D59C86F581E1}" type="datetime1">
              <a:rPr lang="en-US" smtClean="0"/>
              <a:pPr/>
              <a:t>4/9/2021</a:t>
            </a:fld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5255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56" r:id="rId6"/>
    <p:sldLayoutId id="2147483752" r:id="rId7"/>
    <p:sldLayoutId id="2147483753" r:id="rId8"/>
    <p:sldLayoutId id="2147483754" r:id="rId9"/>
    <p:sldLayoutId id="2147483755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C1D3151-5F97-4860-B56C-C98BD62CC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6624" y="901769"/>
            <a:ext cx="4970256" cy="3855397"/>
          </a:xfrm>
          <a:prstGeom prst="rect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87DFBF2-49F6-42E9-A0A3-263E1B29E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56624" y="901769"/>
            <a:ext cx="4970256" cy="3855397"/>
          </a:xfrm>
          <a:prstGeom prst="rect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CF5E676-CA04-4CED-9F1E-5026ED66E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C084923C-448A-46B2-AFC6-DA8BCDAAA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71489" cy="4096327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16C8D8F-10E9-4498-ABDB-0F923F8B6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96898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1E5A83E3-8A11-4492-BB6E-F5F2240316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6633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8DE96824-E506-4448-8704-5EC7BF7BC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9229" y="798986"/>
            <a:ext cx="4970256" cy="385539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64086" y="745445"/>
            <a:ext cx="6334402" cy="2598769"/>
          </a:xfrm>
        </p:spPr>
        <p:txBody>
          <a:bodyPr>
            <a:normAutofit/>
          </a:bodyPr>
          <a:lstStyle/>
          <a:p>
            <a:r>
              <a:rPr lang="cs-CZ" sz="2900"/>
              <a:t>Nízkofrekvenční proudy</a:t>
            </a:r>
            <a:br>
              <a:rPr lang="cs-CZ" sz="2900"/>
            </a:br>
            <a:r>
              <a:rPr lang="cs-CZ" sz="2900" err="1"/>
              <a:t>Leducovy</a:t>
            </a:r>
            <a:r>
              <a:rPr lang="cs-CZ" sz="2900"/>
              <a:t>, Faradovy, </a:t>
            </a:r>
            <a:r>
              <a:rPr lang="cs-CZ" sz="2900" err="1"/>
              <a:t>Neofarad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42579" y="3676373"/>
            <a:ext cx="4184101" cy="809693"/>
          </a:xfrm>
        </p:spPr>
        <p:txBody>
          <a:bodyPr>
            <a:normAutofit/>
          </a:bodyPr>
          <a:lstStyle/>
          <a:p>
            <a:r>
              <a:rPr lang="cs-CZ"/>
              <a:t>Mgr. Marie krejčová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6115" y="345376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83019" y="4738591"/>
            <a:ext cx="2208981" cy="211940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8D5FEEA0-2150-4CF8-BFBE-E1CE7B1A2A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83019" y="4738591"/>
            <a:ext cx="2208981" cy="2119409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8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43487" y="5662437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4" name="Picture 3" descr="Abstraktní vzorek zvlněné vody">
            <a:extLst>
              <a:ext uri="{FF2B5EF4-FFF2-40B4-BE49-F238E27FC236}">
                <a16:creationId xmlns:a16="http://schemas.microsoft.com/office/drawing/2014/main" id="{4995DA86-A38F-4636-AF94-F220518839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40" r="3" b="11018"/>
          <a:stretch/>
        </p:blipFill>
        <p:spPr>
          <a:xfrm>
            <a:off x="7196471" y="2580962"/>
            <a:ext cx="3743478" cy="3217333"/>
          </a:xfrm>
          <a:prstGeom prst="rect">
            <a:avLst/>
          </a:prstGeom>
        </p:spPr>
      </p:pic>
      <p:sp>
        <p:nvSpPr>
          <p:cNvPr id="45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9871" y="2271091"/>
            <a:ext cx="622472" cy="622472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7" name="Graphic 212">
            <a:extLst>
              <a:ext uri="{FF2B5EF4-FFF2-40B4-BE49-F238E27FC236}">
                <a16:creationId xmlns:a16="http://schemas.microsoft.com/office/drawing/2014/main" id="{35BEC8E5-2B02-4F67-8747-30EB3C1BA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19871" y="2271091"/>
            <a:ext cx="622472" cy="622472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DA3820AF-2A30-4E60-818E-56DDA937A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66115" y="3453761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F98F79A4-A6C7-4101-B1E9-27E05CB7C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CCF66CC-4A9B-45B4-988C-6124C4FA4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252" y="653922"/>
            <a:ext cx="4463623" cy="1294120"/>
          </a:xfrm>
        </p:spPr>
        <p:txBody>
          <a:bodyPr anchor="b">
            <a:normAutofit/>
          </a:bodyPr>
          <a:lstStyle/>
          <a:p>
            <a:pPr algn="ctr"/>
            <a:r>
              <a:rPr lang="cs-CZ" sz="4100">
                <a:ea typeface="+mj-lt"/>
                <a:cs typeface="+mj-lt"/>
              </a:rPr>
              <a:t>Skupina faradických proudů</a:t>
            </a:r>
            <a:endParaRPr lang="cs-CZ" sz="4100">
              <a:ea typeface="Source Sans Pro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9AFCB35-9C04-4524-A0B1-57FF6865D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265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6" name="Freeform: Shape 14">
            <a:extLst>
              <a:ext uri="{FF2B5EF4-FFF2-40B4-BE49-F238E27FC236}">
                <a16:creationId xmlns:a16="http://schemas.microsoft.com/office/drawing/2014/main" id="{D11AD2AD-0BA0-4DD3-8EEA-84686A0E7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239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934067-33DA-4E68-9EF1-EB8FD4223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718" y="2114192"/>
            <a:ext cx="5723975" cy="44600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cs-CZ" dirty="0">
                <a:ea typeface="+mn-lt"/>
                <a:cs typeface="+mn-lt"/>
              </a:rPr>
              <a:t>Jedná se o nepřesně definovanou skupinu pulzních proudů s frekvencí od 30 do 100 Hz.</a:t>
            </a:r>
            <a:endParaRPr lang="cs-CZ">
              <a:ea typeface="Source Sans Pro"/>
            </a:endParaRPr>
          </a:p>
          <a:p>
            <a:pPr algn="ctr"/>
            <a:r>
              <a:rPr lang="cs-CZ">
                <a:ea typeface="+mn-lt"/>
                <a:cs typeface="+mn-lt"/>
              </a:rPr>
              <a:t>Faradayův proud</a:t>
            </a:r>
          </a:p>
          <a:p>
            <a:pPr algn="ctr"/>
            <a:r>
              <a:rPr lang="cs-CZ" err="1">
                <a:ea typeface="+mn-lt"/>
                <a:cs typeface="+mn-lt"/>
              </a:rPr>
              <a:t>Neofaradický</a:t>
            </a:r>
            <a:r>
              <a:rPr lang="cs-CZ">
                <a:ea typeface="+mn-lt"/>
                <a:cs typeface="+mn-lt"/>
              </a:rPr>
              <a:t> proud</a:t>
            </a:r>
          </a:p>
          <a:p>
            <a:pPr algn="ctr"/>
            <a:r>
              <a:rPr lang="cs-CZ" err="1">
                <a:ea typeface="+mn-lt"/>
                <a:cs typeface="+mn-lt"/>
              </a:rPr>
              <a:t>Leducův</a:t>
            </a:r>
            <a:r>
              <a:rPr lang="cs-CZ">
                <a:ea typeface="+mn-lt"/>
                <a:cs typeface="+mn-lt"/>
              </a:rPr>
              <a:t> proud</a:t>
            </a:r>
          </a:p>
          <a:p>
            <a:pPr algn="ctr"/>
            <a:r>
              <a:rPr lang="cs-CZ">
                <a:ea typeface="Source Sans Pro"/>
              </a:rPr>
              <a:t>Fyziologické účinky závisí na subjektivní intenzitě, frekvenci a délce impulzu.</a:t>
            </a:r>
            <a:endParaRPr lang="cs-CZ" dirty="0">
              <a:ea typeface="Source Sans Pro"/>
            </a:endParaRPr>
          </a:p>
          <a:p>
            <a:pPr algn="ctr"/>
            <a:endParaRPr lang="cs-CZ" dirty="0">
              <a:ea typeface="Source Sans Pro"/>
            </a:endParaRPr>
          </a:p>
        </p:txBody>
      </p:sp>
      <p:sp>
        <p:nvSpPr>
          <p:cNvPr id="7" name="Freeform: Shape 16">
            <a:extLst>
              <a:ext uri="{FF2B5EF4-FFF2-40B4-BE49-F238E27FC236}">
                <a16:creationId xmlns:a16="http://schemas.microsoft.com/office/drawing/2014/main" id="{83C8019B-3985-409B-9B87-494B974EE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0" name="Freeform: Shape 18">
            <a:extLst>
              <a:ext uri="{FF2B5EF4-FFF2-40B4-BE49-F238E27FC236}">
                <a16:creationId xmlns:a16="http://schemas.microsoft.com/office/drawing/2014/main" id="{9E5C5460-229E-46C8-A712-CC317985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" name="Freeform: Shape 20">
            <a:extLst>
              <a:ext uri="{FF2B5EF4-FFF2-40B4-BE49-F238E27FC236}">
                <a16:creationId xmlns:a16="http://schemas.microsoft.com/office/drawing/2014/main" id="{B85A4DB3-61AA-49A1-85A9-B3397CD51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Picture 4" descr="Moře bílých deštníků s jedním modrým v davu">
            <a:extLst>
              <a:ext uri="{FF2B5EF4-FFF2-40B4-BE49-F238E27FC236}">
                <a16:creationId xmlns:a16="http://schemas.microsoft.com/office/drawing/2014/main" id="{8EBD723E-46F1-4FA1-8552-F7372474CA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3655" r="9214" b="-4"/>
          <a:stretch/>
        </p:blipFill>
        <p:spPr>
          <a:xfrm>
            <a:off x="7020480" y="871280"/>
            <a:ext cx="4415738" cy="4415738"/>
          </a:xfrm>
          <a:custGeom>
            <a:avLst/>
            <a:gdLst/>
            <a:ahLst/>
            <a:cxnLst/>
            <a:rect l="l" t="t" r="r" b="b"/>
            <a:pathLst>
              <a:path w="2452978" h="2452978">
                <a:moveTo>
                  <a:pt x="1226489" y="0"/>
                </a:moveTo>
                <a:cubicBezTo>
                  <a:pt x="1903860" y="0"/>
                  <a:pt x="2452978" y="549118"/>
                  <a:pt x="2452978" y="1226489"/>
                </a:cubicBezTo>
                <a:cubicBezTo>
                  <a:pt x="2452978" y="1903860"/>
                  <a:pt x="1903860" y="2452978"/>
                  <a:pt x="1226489" y="2452978"/>
                </a:cubicBezTo>
                <a:cubicBezTo>
                  <a:pt x="549118" y="2452978"/>
                  <a:pt x="0" y="1903860"/>
                  <a:pt x="0" y="1226489"/>
                </a:cubicBezTo>
                <a:cubicBezTo>
                  <a:pt x="0" y="549118"/>
                  <a:pt x="549118" y="0"/>
                  <a:pt x="1226489" y="0"/>
                </a:cubicBezTo>
                <a:close/>
              </a:path>
            </a:pathLst>
          </a:custGeom>
        </p:spPr>
      </p:pic>
      <p:grpSp>
        <p:nvGrpSpPr>
          <p:cNvPr id="14" name="Graphic 185">
            <a:extLst>
              <a:ext uri="{FF2B5EF4-FFF2-40B4-BE49-F238E27FC236}">
                <a16:creationId xmlns:a16="http://schemas.microsoft.com/office/drawing/2014/main" id="{0C156BF8-7FF7-440F-BE2B-417DFFE8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067280-C3E7-4DF6-A345-B9FEF6EF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24">
              <a:extLst>
                <a:ext uri="{FF2B5EF4-FFF2-40B4-BE49-F238E27FC236}">
                  <a16:creationId xmlns:a16="http://schemas.microsoft.com/office/drawing/2014/main" id="{A78365A8-666B-4417-9D3C-554E6E6B2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71CAAFA-0A31-4308-AB9F-B1C84ABDF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26">
              <a:extLst>
                <a:ext uri="{FF2B5EF4-FFF2-40B4-BE49-F238E27FC236}">
                  <a16:creationId xmlns:a16="http://schemas.microsoft.com/office/drawing/2014/main" id="{96AB1D25-144D-4BB4-A45C-60B8A094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69F0FB4-779A-48FC-AC33-784F177C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99759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37" name="Oval 36">
            <a:extLst>
              <a:ext uri="{FF2B5EF4-FFF2-40B4-BE49-F238E27FC236}">
                <a16:creationId xmlns:a16="http://schemas.microsoft.com/office/drawing/2014/main" id="{EAED1919-54A1-41C9-B30B-A3FF3F58E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26220" y="98104"/>
            <a:ext cx="4288094" cy="4288094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Obrázek 10">
            <a:extLst>
              <a:ext uri="{FF2B5EF4-FFF2-40B4-BE49-F238E27FC236}">
                <a16:creationId xmlns:a16="http://schemas.microsoft.com/office/drawing/2014/main" id="{569153E3-86B4-46FA-BDA6-5888E2BE05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471" y="1139951"/>
            <a:ext cx="3490592" cy="1754128"/>
          </a:xfrm>
          <a:prstGeom prst="rect">
            <a:avLst/>
          </a:prstGeom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C4751043-2EE3-4222-9979-8E61D93DA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1848" y="2813300"/>
            <a:ext cx="3757487" cy="3757487"/>
            <a:chOff x="1881974" y="1174396"/>
            <a:chExt cx="5290997" cy="5290997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3FD8213-DB67-4E29-9615-984DB59917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84EDB257-28CF-422F-AE6A-B99E3FE811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 useBgFill="1">
        <p:nvSpPr>
          <p:cNvPr id="43" name="Oval 42">
            <a:extLst>
              <a:ext uri="{FF2B5EF4-FFF2-40B4-BE49-F238E27FC236}">
                <a16:creationId xmlns:a16="http://schemas.microsoft.com/office/drawing/2014/main" id="{FFFEB18F-F81F-4CED-BE64-EB888A77C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4350" y="2762501"/>
            <a:ext cx="3744592" cy="3744592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DD3B9DA-8787-4171-8212-3062AC3EF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46" y="2631063"/>
            <a:ext cx="3878697" cy="3670540"/>
          </a:xfrm>
        </p:spPr>
        <p:txBody>
          <a:bodyPr>
            <a:normAutofit/>
          </a:bodyPr>
          <a:lstStyle/>
          <a:p>
            <a:pPr algn="ctr"/>
            <a:r>
              <a:rPr lang="cs-CZ">
                <a:ea typeface="Source Sans Pro"/>
              </a:rPr>
              <a:t>Faradayův proud</a:t>
            </a:r>
            <a:endParaRPr lang="cs-CZ"/>
          </a:p>
        </p:txBody>
      </p:sp>
      <p:grpSp>
        <p:nvGrpSpPr>
          <p:cNvPr id="45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9" name="Graphic 4">
            <a:extLst>
              <a:ext uri="{FF2B5EF4-FFF2-40B4-BE49-F238E27FC236}">
                <a16:creationId xmlns:a16="http://schemas.microsoft.com/office/drawing/2014/main" id="{5468B3A9-705E-43C3-A742-0619B0D8F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tx1"/>
          </a:solidFill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29D439AD-5D67-497C-B831-D17FC3E59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23F54BF2-C71C-45C5-9408-3B5E011B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2BBABE17-DB56-44AB-934B-63C07C79F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CB483D20-A128-4076-AF54-88646172B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E5EFA818-FDDA-49E9-B11F-E9DC1854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EA1F8728-F8F7-4828-A718-A15E7663E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8DA1F73F-AA1D-41D7-BAAB-292FD94A3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9441DEA-C85E-4B9C-A48D-8437854C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15EBAA20-1368-4495-8D7C-820FAD8E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0FB92591-626C-4D2B-A3E6-EC8742D67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392448D-513F-4528-9D8D-A151982041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61946BAE-1546-4EA4-A108-A799BF5D2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2A8EC93-6A35-4D37-A8CB-59362BF87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AFC3ECA2-E914-4D83-ABF9-B9FFD96E9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712B1108-9AAC-4F10-A64F-0D6963E51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284CDA0C-B2AB-4791-83B1-C053C061D6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F857BF6B-E0CA-49C0-8827-B44CE8B9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6D7B06A7-ADDF-4F27-B11F-08422FC18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E8B0DA6C-71D7-4FCB-AE4C-035E0ADB5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B078173-ADFB-480D-91A4-4D71C0109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AAA4027A-C97B-4C9A-B04C-EBE21122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C06DA92D-C6D0-4C7D-98CF-D9576912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D6601653-3941-4C9B-BD39-62EECE23A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2BC4A394-4FFE-4BFE-9A59-2B624E07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EB4EABA5-FDCF-4F6F-8FF1-6FDFF5058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10F3C940-2320-488A-B24C-AB0A4FB5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F525BA82-37D8-47ED-AFF6-AE57124A4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C2D78955-C80F-4DA3-83AA-D28A5A6F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C23DAAC-7C06-4012-8CBB-8E3126B68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60D19F80-DC80-49EC-8EDD-7889092C18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11F50BB3-EA39-4693-BAE1-1101EF0A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00EFD45B-69A8-47F6-A5BF-779F7EB49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E53C464-7272-4EBC-830B-CB29A9698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B6BF10CE-C2AD-487A-9402-8D5C746EC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064C7FE-F8EB-47EF-97FA-348A52059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A991C553-06A1-4F26-BBBC-80F7E11E7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BCE9C081-2191-4C84-956E-F106BB01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292F6F03-BC34-40C6-8F17-7A169CD72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A5101B80-7351-4F0F-AB7D-3E40B4D26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0570EE1D-95AC-4660-8E96-7C8A36FEB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385D9A56-2D15-4E0A-B981-E168F0906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28D0BA2F-9273-4EAA-AD17-C4EFE1140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512CC54E-7976-4DC9-984C-45C2A23A7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C8A3FC72-9FF9-41F6-97E0-45A0FEE94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48918C16-C9B6-40D5-93A0-DB547B644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A05612C6-4858-4854-A3D3-90CF1E1C7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A8E88D77-C726-4008-849C-DA7361F88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24CFE7CA-C955-4365-90C3-6272CB9A3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38B43FC8-B81C-490A-A346-4C6235DA8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214D0221-0C97-4C71-B535-7506956EF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ED0C44EA-BD25-49A3-9EB8-9D8DED7C1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A3C9CCF2-15CC-4F7D-87F5-7FFEBAC9C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8AA321D8-1D2C-472C-A2DB-EBB74498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724680C1-4BB5-45DB-A558-82514418C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C94F4CEF-82DD-4CFB-8EE3-4AB115F6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4F186C9C-C620-4426-A674-E40F808F6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8929942C-BA3F-40EF-94DD-4A5C22C5B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D234974B-3555-465B-95A7-1C63CE738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0E38F9FD-48AC-4C3E-9E75-D1C0B555E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3AA72E26-5C3D-4231-9042-E00AE43E8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6684433D-3C9E-4C19-A801-D51CF3064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DADB0C3D-A021-4F40-93B3-76B61334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41781C18-F408-401D-8A86-99FFBB989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9D958D9F-E4B0-48B1-ADA4-3053AFB5D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43EFCD46-F0FB-499C-81B9-3508FE5C8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2B6A130F-CB85-4BDA-8DDF-8DAAB2F7D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9359DA40-CA94-4B1F-9BE6-C800BEEC7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73304FCD-8DAD-4BC8-A16E-84DDCA07F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BCB4864C-8F67-4BE7-89CC-664EA25EC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845F543D-67FC-4640-A2A1-69DA6D052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DBDB2A9C-60E5-4F7E-BA2B-4DD1595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72B10DA2-D88E-4952-BDB5-102E61B4B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AC5F5BED-3698-4F52-9977-D8CA2DC03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E19CCEBC-AD20-45B2-A751-42B40BB31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3A978AD9-9A35-4B89-B3BC-61E54AD9E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77D8C808-AFC9-42DD-B253-004890379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EECD0BF1-7C64-407E-8306-4C447B1D32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953B0F94-AC35-4CB2-878D-1DC7D68BE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08EA50C2-BB5F-4368-AA91-67B207C1A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DE45A7FE-0A45-45F6-8417-EBDA5A12D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DA8B8DC8-F88C-432E-A8C2-8D13FE874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D02C5430-233D-49F7-B852-181D2B2F6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76DB286F-9E15-441C-8697-57007B76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534DC0EE-15B7-44AE-A7DC-8B5E22688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4FBE9900-F640-4248-9C4C-EDBE5E00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37FF04AF-F86B-49F8-AAB5-DA696591A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10DCFEA-4572-47A3-A6BE-7B21F575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BA42ED8E-CCC8-478F-9EF4-625B63307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146DF8F4-DF09-4E6C-887F-C9269E56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7FF3916E-5C82-4956-A88B-81BFAC91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7E5CF7AE-ED45-4AB5-9AEB-56FC964BF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7CFB132C-BEB1-4897-B1A4-97422811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4EE49F21-E336-41BC-8256-85A9AB597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C62510EE-BDCD-4393-9AD7-2D0C9A722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2420F94B-4F00-4C6C-97E3-BA5B5E687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E712560A-A110-4132-85D5-21BBBFA8C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D1E3102B-23D5-43AE-A67D-583AAA52B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9D5ABE4E-EB80-423C-BBCE-9C1B77D9B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BEB8CCC5-38F5-4892-A00B-14B645BBD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8860175F-F7D5-4464-AD61-5B435528F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E28C20B0-98AA-4A5B-8CE1-236A3F6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8A56719F-13F0-4B75-8C04-DAACD8FD86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30555DA-285C-4859-83DE-B16FF6DB1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67AF00E9-C8D6-41C4-9703-5468F51639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D07F88BD-A2E8-4F25-BB43-9372C6C9F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DFAE35DA-8283-4F4B-8C00-FF8EFE39B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4340DEBE-A255-48E2-B7B2-AE881651C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FE968FB9-507A-4F2E-B346-15995081B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4DA99BD8-9C2B-46BF-AA27-ED405540D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50C84F67-D2C2-48DF-8537-DF99C6024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F5CAEB9A-26A6-4FBF-916B-19FC9B0BF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E4DEDE1B-4819-4E4B-849E-330D7DF56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C441B73E-F19C-4313-8F46-F600603B3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014FE805-EF51-4859-A6DF-CF75F9A0F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624CF2A5-BD9E-4570-8560-063BC70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6BEC415C-7946-43B2-9AC8-348B6B5CD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1B615AD5-3365-43D4-8E16-377A2A2F9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9D184DFD-DD33-491E-90FF-6E4ECA2668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31B62FE1-0262-4B09-ABEA-8AA010137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20C539C6-FAA9-4EBE-93D9-1F946E144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8C6EF3FF-09E5-4099-A49B-CA364A6E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B3C5E06F-8F1E-4771-AAE4-B34B1D6A3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538D5AE9-76CC-4AE4-B026-656EDCB01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30F1A9B9-52AB-4527-BD4A-1802F7C960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46A57D78-C020-4EEF-971D-0C8802889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7666D7A3-5ABF-4EDE-A0C5-F2099B2D8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13BC460A-E0FF-4658-A2FD-A3AF4D51D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26467CC2-3AB3-4D37-8323-385B7399F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563A1F58-33CE-4EDF-B902-3F43F69DA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DDCFAB2F-7E88-4A57-999A-2506A1FE7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571BEB66-3787-441F-BB54-80C05C6F1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641DC095-611E-4979-8664-6C0EB878F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210B9ECF-D859-4919-A9D6-3208548F0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4FBC31D4-7E98-452C-8A87-822DE0432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E302346C-F328-435B-87ED-447C6F854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B94F507E-9E94-432E-AE8A-A6CB2C5D0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1FFAC4F0-FD7F-4943-B60E-E276F8B23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A8A5D871-92FD-43C3-BF94-0B524FA7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6A79A241-1665-453E-ADD4-18892D4F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81EABE18-4189-4E07-93C9-9B76673E3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B658A0EE-6F09-4EF7-B5E7-F23A556B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15EB019C-C95B-4DE3-BD17-DC20F8007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2948B3ED-79C1-47C8-B712-0BFB5536C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13387DB9-900B-422D-90F7-C5C7EB5D5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48FDCCF3-E6D6-4CD0-9D47-02FE785C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BC14E8F6-33F6-47CE-9A24-EA71D7149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F78CC38F-63FC-4552-B17B-8D79D3C8F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89042823-A002-49CE-B03D-ED1291DC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96EFC6CE-198B-489B-B1EE-72CE84262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49FEA23D-54D9-45D7-9325-1E2F638C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2DB04EE3-370F-49CE-BCFE-C2999C3CF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8BCBCC34-797D-41A8-8AD1-7E03E1BBF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AFF5C1F8-0EDE-4835-89E6-1FCB2EA39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6171D504-6300-457C-AFCC-064DBB3FC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62ACE739-C8C4-4495-B04C-C3AFC4481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F4771CD-CDCA-4FFE-8EF5-E42D1781E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10C0BFE-A8F9-4E21-9DFD-37A4D26C6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D8D4EF9-4EF7-4538-A4AE-439F9335E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7E0500AB-5662-43B9-95C2-2EC80CC54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984021AD-A6A2-4CDA-A953-72FBA7598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FD1FBF47-CAC8-4385-9DC7-C9BB6167E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FBAEE482-005F-4288-8D66-09EA246C4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2C5DCF49-33DE-4AFF-818E-42F59F280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866903F3-208B-46D5-925B-254DC7429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2550D219-E342-4A38-BB89-575C1EE7A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5B5485FC-95D0-4660-9594-2C9BD3B77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2EA358DA-C7E8-4DF8-B7D6-CC582956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7990E8BB-4369-4845-8436-A6F3FE1D1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D6C050C5-1951-434B-A7FE-D271E73F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C9EFD61E-D374-47DB-8B61-D5B956F395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0133402"/>
              </p:ext>
            </p:extLst>
          </p:nvPr>
        </p:nvGraphicFramePr>
        <p:xfrm>
          <a:off x="5796089" y="542028"/>
          <a:ext cx="6394861" cy="5852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4175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3E40D49-2C23-4015-8C75-B1A0A4002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5739"/>
            <a:ext cx="10515600" cy="1124949"/>
          </a:xfrm>
        </p:spPr>
        <p:txBody>
          <a:bodyPr>
            <a:normAutofit/>
          </a:bodyPr>
          <a:lstStyle/>
          <a:p>
            <a:r>
              <a:rPr lang="cs-CZ">
                <a:ea typeface="Source Sans Pro"/>
              </a:rPr>
              <a:t>Neofaradický proud</a:t>
            </a:r>
            <a:endParaRPr lang="cs-CZ"/>
          </a:p>
        </p:txBody>
      </p:sp>
      <p:grpSp>
        <p:nvGrpSpPr>
          <p:cNvPr id="24" name="Graphic 190">
            <a:extLst>
              <a:ext uri="{FF2B5EF4-FFF2-40B4-BE49-F238E27FC236}">
                <a16:creationId xmlns:a16="http://schemas.microsoft.com/office/drawing/2014/main" id="{53883AA7-7F86-41F8-A1D8-06E9886E7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136528"/>
            <a:ext cx="1291642" cy="429215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C80ACB6-0FE0-4F10-998D-2E8D46375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1C2903D5-FF18-4A00-8E9F-9335FCF1E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8" name="Graphic 212">
            <a:extLst>
              <a:ext uri="{FF2B5EF4-FFF2-40B4-BE49-F238E27FC236}">
                <a16:creationId xmlns:a16="http://schemas.microsoft.com/office/drawing/2014/main" id="{DBBB6517-AFD0-4A58-8B37-F17AB812D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4904" y="5539746"/>
            <a:ext cx="705479" cy="705479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0" name="Graphic 212">
            <a:extLst>
              <a:ext uri="{FF2B5EF4-FFF2-40B4-BE49-F238E27FC236}">
                <a16:creationId xmlns:a16="http://schemas.microsoft.com/office/drawing/2014/main" id="{3E39FCFD-033D-4043-95D9-7FAAAA8E0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4904" y="5539746"/>
            <a:ext cx="705479" cy="705479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E0765B9-5B2C-4BB2-A774-7CF249C390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09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8369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3" name="Oval 42">
            <a:extLst>
              <a:ext uri="{FF2B5EF4-FFF2-40B4-BE49-F238E27FC236}">
                <a16:creationId xmlns:a16="http://schemas.microsoft.com/office/drawing/2014/main" id="{EAED1919-54A1-41C9-B30B-A3FF3F58E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26220" y="98104"/>
            <a:ext cx="4288094" cy="4288094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4751043-2EE3-4222-9979-8E61D93DA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1848" y="2813300"/>
            <a:ext cx="3757487" cy="3757487"/>
            <a:chOff x="1881974" y="1174396"/>
            <a:chExt cx="5290997" cy="5290997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03FD8213-DB67-4E29-9615-984DB59917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84EDB257-28CF-422F-AE6A-B99E3FE811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 useBgFill="1">
        <p:nvSpPr>
          <p:cNvPr id="49" name="Oval 48">
            <a:extLst>
              <a:ext uri="{FF2B5EF4-FFF2-40B4-BE49-F238E27FC236}">
                <a16:creationId xmlns:a16="http://schemas.microsoft.com/office/drawing/2014/main" id="{FFFEB18F-F81F-4CED-BE64-EB888A77C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4350" y="2762501"/>
            <a:ext cx="3744592" cy="3744592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11EDB2C-CA02-4C25-B43C-F48A7425F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46" y="2815790"/>
            <a:ext cx="3717060" cy="3497359"/>
          </a:xfrm>
        </p:spPr>
        <p:txBody>
          <a:bodyPr>
            <a:normAutofit/>
          </a:bodyPr>
          <a:lstStyle/>
          <a:p>
            <a:pPr algn="ctr"/>
            <a:r>
              <a:rPr lang="cs-CZ" sz="4100">
                <a:ea typeface="Source Sans Pro"/>
              </a:rPr>
              <a:t>Leducův proud</a:t>
            </a:r>
            <a:endParaRPr lang="cs-CZ" sz="4100"/>
          </a:p>
        </p:txBody>
      </p:sp>
      <p:grpSp>
        <p:nvGrpSpPr>
          <p:cNvPr id="51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5" name="Graphic 4">
            <a:extLst>
              <a:ext uri="{FF2B5EF4-FFF2-40B4-BE49-F238E27FC236}">
                <a16:creationId xmlns:a16="http://schemas.microsoft.com/office/drawing/2014/main" id="{5468B3A9-705E-43C3-A742-0619B0D8F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tx1"/>
          </a:solidFill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29D439AD-5D67-497C-B831-D17FC3E59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23F54BF2-C71C-45C5-9408-3B5E011B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2BBABE17-DB56-44AB-934B-63C07C79F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B483D20-A128-4076-AF54-88646172B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E5EFA818-FDDA-49E9-B11F-E9DC1854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A1F8728-F8F7-4828-A718-A15E7663E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8DA1F73F-AA1D-41D7-BAAB-292FD94A3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D9441DEA-C85E-4B9C-A48D-8437854C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15EBAA20-1368-4495-8D7C-820FAD8E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0FB92591-626C-4D2B-A3E6-EC8742D67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392448D-513F-4528-9D8D-A151982041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61946BAE-1546-4EA4-A108-A799BF5D2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42A8EC93-6A35-4D37-A8CB-59362BF87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AFC3ECA2-E914-4D83-ABF9-B9FFD96E9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712B1108-9AAC-4F10-A64F-0D6963E51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284CDA0C-B2AB-4791-83B1-C053C061D6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F857BF6B-E0CA-49C0-8827-B44CE8B9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6D7B06A7-ADDF-4F27-B11F-08422FC18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E8B0DA6C-71D7-4FCB-AE4C-035E0ADB5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EB078173-ADFB-480D-91A4-4D71C0109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AAA4027A-C97B-4C9A-B04C-EBE21122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C06DA92D-C6D0-4C7D-98CF-D9576912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D6601653-3941-4C9B-BD39-62EECE23A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2BC4A394-4FFE-4BFE-9A59-2B624E07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EB4EABA5-FDCF-4F6F-8FF1-6FDFF5058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10F3C940-2320-488A-B24C-AB0A4FB5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F525BA82-37D8-47ED-AFF6-AE57124A4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2D78955-C80F-4DA3-83AA-D28A5A6F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BC23DAAC-7C06-4012-8CBB-8E3126B68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60D19F80-DC80-49EC-8EDD-7889092C18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11F50BB3-EA39-4693-BAE1-1101EF0A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00EFD45B-69A8-47F6-A5BF-779F7EB49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E53C464-7272-4EBC-830B-CB29A9698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B6BF10CE-C2AD-487A-9402-8D5C746EC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1064C7FE-F8EB-47EF-97FA-348A52059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A991C553-06A1-4F26-BBBC-80F7E11E7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BCE9C081-2191-4C84-956E-F106BB01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292F6F03-BC34-40C6-8F17-7A169CD72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A5101B80-7351-4F0F-AB7D-3E40B4D26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0570EE1D-95AC-4660-8E96-7C8A36FEB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385D9A56-2D15-4E0A-B981-E168F0906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28D0BA2F-9273-4EAA-AD17-C4EFE1140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512CC54E-7976-4DC9-984C-45C2A23A7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C8A3FC72-9FF9-41F6-97E0-45A0FEE94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48918C16-C9B6-40D5-93A0-DB547B644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A05612C6-4858-4854-A3D3-90CF1E1C7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A8E88D77-C726-4008-849C-DA7361F88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24CFE7CA-C955-4365-90C3-6272CB9A3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38B43FC8-B81C-490A-A346-4C6235DA8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214D0221-0C97-4C71-B535-7506956EF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ED0C44EA-BD25-49A3-9EB8-9D8DED7C1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A3C9CCF2-15CC-4F7D-87F5-7FFEBAC9C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8AA321D8-1D2C-472C-A2DB-EBB74498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724680C1-4BB5-45DB-A558-82514418C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C94F4CEF-82DD-4CFB-8EE3-4AB115F6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4F186C9C-C620-4426-A674-E40F808F6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8929942C-BA3F-40EF-94DD-4A5C22C5B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D234974B-3555-465B-95A7-1C63CE738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0E38F9FD-48AC-4C3E-9E75-D1C0B555E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3AA72E26-5C3D-4231-9042-E00AE43E8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6684433D-3C9E-4C19-A801-D51CF3064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DADB0C3D-A021-4F40-93B3-76B61334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41781C18-F408-401D-8A86-99FFBB989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9D958D9F-E4B0-48B1-ADA4-3053AFB5D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43EFCD46-F0FB-499C-81B9-3508FE5C8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2B6A130F-CB85-4BDA-8DDF-8DAAB2F7D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9359DA40-CA94-4B1F-9BE6-C800BEEC7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73304FCD-8DAD-4BC8-A16E-84DDCA07F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BCB4864C-8F67-4BE7-89CC-664EA25EC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845F543D-67FC-4640-A2A1-69DA6D052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DBDB2A9C-60E5-4F7E-BA2B-4DD1595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72B10DA2-D88E-4952-BDB5-102E61B4B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AC5F5BED-3698-4F52-9977-D8CA2DC03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E19CCEBC-AD20-45B2-A751-42B40BB31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3A978AD9-9A35-4B89-B3BC-61E54AD9E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7D8C808-AFC9-42DD-B253-004890379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EECD0BF1-7C64-407E-8306-4C447B1D32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953B0F94-AC35-4CB2-878D-1DC7D68BE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08EA50C2-BB5F-4368-AA91-67B207C1A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DE45A7FE-0A45-45F6-8417-EBDA5A12D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DA8B8DC8-F88C-432E-A8C2-8D13FE874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D02C5430-233D-49F7-B852-181D2B2F6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76DB286F-9E15-441C-8697-57007B76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534DC0EE-15B7-44AE-A7DC-8B5E22688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4FBE9900-F640-4248-9C4C-EDBE5E00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37FF04AF-F86B-49F8-AAB5-DA696591A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710DCFEA-4572-47A3-A6BE-7B21F575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BA42ED8E-CCC8-478F-9EF4-625B63307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146DF8F4-DF09-4E6C-887F-C9269E56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7FF3916E-5C82-4956-A88B-81BFAC91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7E5CF7AE-ED45-4AB5-9AEB-56FC964BF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7CFB132C-BEB1-4897-B1A4-97422811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4EE49F21-E336-41BC-8256-85A9AB597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C62510EE-BDCD-4393-9AD7-2D0C9A722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2420F94B-4F00-4C6C-97E3-BA5B5E687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E712560A-A110-4132-85D5-21BBBFA8C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D1E3102B-23D5-43AE-A67D-583AAA52B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9D5ABE4E-EB80-423C-BBCE-9C1B77D9B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BEB8CCC5-38F5-4892-A00B-14B645BBD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8860175F-F7D5-4464-AD61-5B435528F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28C20B0-98AA-4A5B-8CE1-236A3F6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8A56719F-13F0-4B75-8C04-DAACD8FD86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B30555DA-285C-4859-83DE-B16FF6DB1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67AF00E9-C8D6-41C4-9703-5468F51639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D07F88BD-A2E8-4F25-BB43-9372C6C9F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DFAE35DA-8283-4F4B-8C00-FF8EFE39B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4340DEBE-A255-48E2-B7B2-AE881651C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FE968FB9-507A-4F2E-B346-15995081B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4DA99BD8-9C2B-46BF-AA27-ED405540D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50C84F67-D2C2-48DF-8537-DF99C6024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F5CAEB9A-26A6-4FBF-916B-19FC9B0BF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E4DEDE1B-4819-4E4B-849E-330D7DF56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C441B73E-F19C-4313-8F46-F600603B3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014FE805-EF51-4859-A6DF-CF75F9A0F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624CF2A5-BD9E-4570-8560-063BC70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6BEC415C-7946-43B2-9AC8-348B6B5CD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1B615AD5-3365-43D4-8E16-377A2A2F9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9D184DFD-DD33-491E-90FF-6E4ECA2668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31B62FE1-0262-4B09-ABEA-8AA010137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20C539C6-FAA9-4EBE-93D9-1F946E144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8C6EF3FF-09E5-4099-A49B-CA364A6E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B3C5E06F-8F1E-4771-AAE4-B34B1D6A3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538D5AE9-76CC-4AE4-B026-656EDCB01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30F1A9B9-52AB-4527-BD4A-1802F7C960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46A57D78-C020-4EEF-971D-0C8802889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7666D7A3-5ABF-4EDE-A0C5-F2099B2D8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13BC460A-E0FF-4658-A2FD-A3AF4D51D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26467CC2-3AB3-4D37-8323-385B7399F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563A1F58-33CE-4EDF-B902-3F43F69DA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DDCFAB2F-7E88-4A57-999A-2506A1FE7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71BEB66-3787-441F-BB54-80C05C6F1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641DC095-611E-4979-8664-6C0EB878F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210B9ECF-D859-4919-A9D6-3208548F0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4FBC31D4-7E98-452C-8A87-822DE0432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E302346C-F328-435B-87ED-447C6F854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B94F507E-9E94-432E-AE8A-A6CB2C5D0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1FFAC4F0-FD7F-4943-B60E-E276F8B23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A8A5D871-92FD-43C3-BF94-0B524FA7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6A79A241-1665-453E-ADD4-18892D4F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81EABE18-4189-4E07-93C9-9B76673E3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B658A0EE-6F09-4EF7-B5E7-F23A556B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15EB019C-C95B-4DE3-BD17-DC20F8007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2948B3ED-79C1-47C8-B712-0BFB5536C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13387DB9-900B-422D-90F7-C5C7EB5D5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48FDCCF3-E6D6-4CD0-9D47-02FE785C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BC14E8F6-33F6-47CE-9A24-EA71D7149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F78CC38F-63FC-4552-B17B-8D79D3C8F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89042823-A002-49CE-B03D-ED1291DC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96EFC6CE-198B-489B-B1EE-72CE84262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49FEA23D-54D9-45D7-9325-1E2F638C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2DB04EE3-370F-49CE-BCFE-C2999C3CF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8BCBCC34-797D-41A8-8AD1-7E03E1BBF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AFF5C1F8-0EDE-4835-89E6-1FCB2EA39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6171D504-6300-457C-AFCC-064DBB3FC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62ACE739-C8C4-4495-B04C-C3AFC4481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3F4771CD-CDCA-4FFE-8EF5-E42D1781E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A10C0BFE-A8F9-4E21-9DFD-37A4D26C6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4D8D4EF9-4EF7-4538-A4AE-439F9335E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7E0500AB-5662-43B9-95C2-2EC80CC54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984021AD-A6A2-4CDA-A953-72FBA7598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FD1FBF47-CAC8-4385-9DC7-C9BB6167E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FBAEE482-005F-4288-8D66-09EA246C4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2C5DCF49-33DE-4AFF-818E-42F59F280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866903F3-208B-46D5-925B-254DC7429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2550D219-E342-4A38-BB89-575C1EE7A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5B5485FC-95D0-4660-9594-2C9BD3B77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2EA358DA-C7E8-4DF8-B7D6-CC582956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7990E8BB-4369-4845-8436-A6F3FE1D1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D6C050C5-1951-434B-A7FE-D271E73F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62B4F58-3424-4599-966E-581E330238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3623775"/>
              </p:ext>
            </p:extLst>
          </p:nvPr>
        </p:nvGraphicFramePr>
        <p:xfrm>
          <a:off x="5738361" y="622846"/>
          <a:ext cx="6441043" cy="6083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27" name="Obrázek 227">
            <a:extLst>
              <a:ext uri="{FF2B5EF4-FFF2-40B4-BE49-F238E27FC236}">
                <a16:creationId xmlns:a16="http://schemas.microsoft.com/office/drawing/2014/main" id="{9356F9E4-58C4-4AEC-BC99-6F6FE58F2E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06832" y="1322820"/>
            <a:ext cx="2633518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479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2226EF-8B78-49D2-877C-DCBDD6592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95697"/>
            <a:ext cx="3200400" cy="4238118"/>
          </a:xfrm>
        </p:spPr>
        <p:txBody>
          <a:bodyPr>
            <a:normAutofit/>
          </a:bodyPr>
          <a:lstStyle/>
          <a:p>
            <a:r>
              <a:rPr lang="cs-CZ">
                <a:ea typeface="Source Sans Pro"/>
              </a:rPr>
              <a:t>LITERATURA</a:t>
            </a:r>
            <a:endParaRPr lang="cs-CZ"/>
          </a:p>
        </p:txBody>
      </p:sp>
      <p:grpSp>
        <p:nvGrpSpPr>
          <p:cNvPr id="45" name="Graphic 38">
            <a:extLst>
              <a:ext uri="{FF2B5EF4-FFF2-40B4-BE49-F238E27FC236}">
                <a16:creationId xmlns:a16="http://schemas.microsoft.com/office/drawing/2014/main" id="{7CF625D3-71A3-4F30-A096-8EF334E95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tx1"/>
          </a:solidFill>
        </p:grpSpPr>
        <p:sp>
          <p:nvSpPr>
            <p:cNvPr id="40" name="Freeform: Shape 45">
              <a:extLst>
                <a:ext uri="{FF2B5EF4-FFF2-40B4-BE49-F238E27FC236}">
                  <a16:creationId xmlns:a16="http://schemas.microsoft.com/office/drawing/2014/main" id="{C6754E2F-F56E-4BA3-99DD-8EBF110E34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4A69059-7C49-49C6-B071-F2A9B558E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9" name="Graphic 38">
            <a:extLst>
              <a:ext uri="{FF2B5EF4-FFF2-40B4-BE49-F238E27FC236}">
                <a16:creationId xmlns:a16="http://schemas.microsoft.com/office/drawing/2014/main" id="{A8630B61-2CB6-4E0C-90A1-05A307F9CD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02912"/>
            <a:ext cx="1910252" cy="709660"/>
            <a:chOff x="2267504" y="2540250"/>
            <a:chExt cx="1990951" cy="739640"/>
          </a:xfrm>
          <a:solidFill>
            <a:schemeClr val="tx1">
              <a:alpha val="60000"/>
            </a:schemeClr>
          </a:solidFill>
        </p:grpSpPr>
        <p:sp>
          <p:nvSpPr>
            <p:cNvPr id="41" name="Freeform: Shape 49">
              <a:extLst>
                <a:ext uri="{FF2B5EF4-FFF2-40B4-BE49-F238E27FC236}">
                  <a16:creationId xmlns:a16="http://schemas.microsoft.com/office/drawing/2014/main" id="{7EB5F489-45BA-4254-B501-559099D88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C8ECAADA-4087-4FFC-801E-BF007B413F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3" name="Oval 52">
            <a:extLst>
              <a:ext uri="{FF2B5EF4-FFF2-40B4-BE49-F238E27FC236}">
                <a16:creationId xmlns:a16="http://schemas.microsoft.com/office/drawing/2014/main" id="{89D16701-DA76-4F72-BB63-E2C3FFBDF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1CC28BE1-9DC6-43FE-9582-39F091098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260" y="4752208"/>
            <a:ext cx="365021" cy="365021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7" name="Graphic 4">
            <a:extLst>
              <a:ext uri="{FF2B5EF4-FFF2-40B4-BE49-F238E27FC236}">
                <a16:creationId xmlns:a16="http://schemas.microsoft.com/office/drawing/2014/main" id="{AF9AF3F3-CE0C-4125-BDD7-346487FA0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109667" y="5539935"/>
            <a:ext cx="975169" cy="975171"/>
            <a:chOff x="5829300" y="3162300"/>
            <a:chExt cx="532256" cy="532257"/>
          </a:xfrm>
          <a:solidFill>
            <a:schemeClr val="tx1"/>
          </a:solidFill>
        </p:grpSpPr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B31DFBFA-CF4D-4940-9086-26F83E5C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27854033-BD20-4C77-8C5B-048F4B3BD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BC93AA74-BEB3-444F-835B-7AA6ECE61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F00DF1C9-6952-4704-B8B3-95406E18E4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34783FD-297C-40D2-964B-DBAE4DE28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DE621623-0357-4FD5-A1AC-4005010259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024F346E-10A0-458F-A9CA-8C0079472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7937A2F7-01A9-47F3-BED6-B61D998408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5B44DAF8-5073-441A-82E1-180385D35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52B0413D-0E36-4A90-8E6A-9EDC676A6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86059ECF-0D50-48AD-B67A-645EC29D3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B394906F-6BF2-447E-9886-F12708E128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A45EB96B-215A-4EBF-A594-2B08222339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aphicFrame>
        <p:nvGraphicFramePr>
          <p:cNvPr id="39" name="Zástupný obsah 2">
            <a:extLst>
              <a:ext uri="{FF2B5EF4-FFF2-40B4-BE49-F238E27FC236}">
                <a16:creationId xmlns:a16="http://schemas.microsoft.com/office/drawing/2014/main" id="{593F185E-3F2F-454F-918C-F833A7320F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6805294"/>
              </p:ext>
            </p:extLst>
          </p:nvPr>
        </p:nvGraphicFramePr>
        <p:xfrm>
          <a:off x="4782386" y="447277"/>
          <a:ext cx="6571413" cy="5729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227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2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366" name="Freeform: Shape 365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7" name="Freeform: Shape 366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8" name="Freeform: Shape 367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9" name="Freeform: Shape 368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0" name="Freeform: Shape 369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63" name="Oval 371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364" name="Rectangle 373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74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7" name="Obrázek 8" descr="Obsah obrázku květina, interiér, příroda, rostlina&#10;&#10;Popis se vygeneroval automaticky.">
            <a:extLst>
              <a:ext uri="{FF2B5EF4-FFF2-40B4-BE49-F238E27FC236}">
                <a16:creationId xmlns:a16="http://schemas.microsoft.com/office/drawing/2014/main" id="{C9911060-38F3-496A-9350-2DC647E84F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8908" b="6823"/>
          <a:stretch/>
        </p:blipFill>
        <p:spPr>
          <a:xfrm>
            <a:off x="-1" y="10"/>
            <a:ext cx="12191997" cy="6857990"/>
          </a:xfrm>
          <a:prstGeom prst="rect">
            <a:avLst/>
          </a:prstGeom>
        </p:spPr>
      </p:pic>
      <p:sp>
        <p:nvSpPr>
          <p:cNvPr id="371" name="Rectangle 375">
            <a:extLst>
              <a:ext uri="{FF2B5EF4-FFF2-40B4-BE49-F238E27FC236}">
                <a16:creationId xmlns:a16="http://schemas.microsoft.com/office/drawing/2014/main" id="{55E902CB-1D4C-4599-B01D-A1CD4D2D9F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603955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73" name="Graphic 190">
            <a:extLst>
              <a:ext uri="{FF2B5EF4-FFF2-40B4-BE49-F238E27FC236}">
                <a16:creationId xmlns:a16="http://schemas.microsoft.com/office/drawing/2014/main" id="{F3F5D407-83EF-4D7F-9DAF-4C3CEB778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76982" y="827494"/>
            <a:ext cx="1291642" cy="429215"/>
            <a:chOff x="2504802" y="1755501"/>
            <a:chExt cx="1598829" cy="531293"/>
          </a:xfrm>
          <a:solidFill>
            <a:schemeClr val="tx1"/>
          </a:solidFill>
        </p:grpSpPr>
        <p:sp>
          <p:nvSpPr>
            <p:cNvPr id="379" name="Freeform: Shape 378">
              <a:extLst>
                <a:ext uri="{FF2B5EF4-FFF2-40B4-BE49-F238E27FC236}">
                  <a16:creationId xmlns:a16="http://schemas.microsoft.com/office/drawing/2014/main" id="{CC07906A-A83F-47F2-975A-C1756F4454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0" name="Freeform: Shape 379">
              <a:extLst>
                <a:ext uri="{FF2B5EF4-FFF2-40B4-BE49-F238E27FC236}">
                  <a16:creationId xmlns:a16="http://schemas.microsoft.com/office/drawing/2014/main" id="{0C38730D-4164-41D4-81C0-E9A070EA8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75" name="Group 381">
            <a:extLst>
              <a:ext uri="{FF2B5EF4-FFF2-40B4-BE49-F238E27FC236}">
                <a16:creationId xmlns:a16="http://schemas.microsoft.com/office/drawing/2014/main" id="{D2539C73-C848-4608-957A-D6C0169139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8736" y="533549"/>
            <a:ext cx="5356040" cy="5343028"/>
            <a:chOff x="739960" y="1925092"/>
            <a:chExt cx="4376696" cy="4366063"/>
          </a:xfrm>
        </p:grpSpPr>
        <p:sp>
          <p:nvSpPr>
            <p:cNvPr id="383" name="Oval 382">
              <a:extLst>
                <a:ext uri="{FF2B5EF4-FFF2-40B4-BE49-F238E27FC236}">
                  <a16:creationId xmlns:a16="http://schemas.microsoft.com/office/drawing/2014/main" id="{253EEDFE-1D2D-4938-9DF2-97FB4F709D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8562" y="2003061"/>
              <a:ext cx="4288094" cy="4288094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7" name="Oval 383">
              <a:extLst>
                <a:ext uri="{FF2B5EF4-FFF2-40B4-BE49-F238E27FC236}">
                  <a16:creationId xmlns:a16="http://schemas.microsoft.com/office/drawing/2014/main" id="{5EA4CF2D-570F-4529-ADDA-B37CF05B61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7929" y="2003061"/>
              <a:ext cx="4288094" cy="4288094"/>
            </a:xfrm>
            <a:prstGeom prst="ellipse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 useBgFill="1">
          <p:nvSpPr>
            <p:cNvPr id="385" name="Oval 384">
              <a:extLst>
                <a:ext uri="{FF2B5EF4-FFF2-40B4-BE49-F238E27FC236}">
                  <a16:creationId xmlns:a16="http://schemas.microsoft.com/office/drawing/2014/main" id="{CBE92B83-AFA7-40B1-9D3C-502840BADC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39960" y="1925092"/>
              <a:ext cx="4288094" cy="4288094"/>
            </a:xfrm>
            <a:prstGeom prst="ellips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FCF7BC23-4F6F-4619-A35A-CAC5FE2F1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988" y="1260909"/>
            <a:ext cx="3952428" cy="282271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300" b="1" cap="all" spc="1500">
                <a:ea typeface="Source Sans Pro SemiBold" panose="020B0603030403020204" pitchFamily="34" charset="0"/>
              </a:rPr>
              <a:t>DĚKUJI ZA POZORNOST!</a:t>
            </a:r>
          </a:p>
        </p:txBody>
      </p:sp>
      <p:sp>
        <p:nvSpPr>
          <p:cNvPr id="387" name="Graphic 212">
            <a:extLst>
              <a:ext uri="{FF2B5EF4-FFF2-40B4-BE49-F238E27FC236}">
                <a16:creationId xmlns:a16="http://schemas.microsoft.com/office/drawing/2014/main" id="{19A55484-B97B-45ED-A47D-EBECAC290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60898" y="4861481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389" name="Graphic 212">
            <a:extLst>
              <a:ext uri="{FF2B5EF4-FFF2-40B4-BE49-F238E27FC236}">
                <a16:creationId xmlns:a16="http://schemas.microsoft.com/office/drawing/2014/main" id="{B31CB7B9-2B8F-4AD6-9FFE-5DAE8E1322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60898" y="4861481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1332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DarkVTI">
  <a:themeElements>
    <a:clrScheme name="Custom 4">
      <a:dk1>
        <a:srgbClr val="FFFFFF"/>
      </a:dk1>
      <a:lt1>
        <a:srgbClr val="000000"/>
      </a:lt1>
      <a:dk2>
        <a:srgbClr val="F3FFF8"/>
      </a:dk2>
      <a:lt2>
        <a:srgbClr val="2D2D2D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DarkVTI" id="{84637DF0-7D2D-4F20-816C-4D6C45F3FAF2}" vid="{0EF594EE-C33F-480F-80E7-D4F74C1C30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FunkyShapesDarkVTI</vt:lpstr>
      <vt:lpstr>Nízkofrekvenční proudy Leducovy, Faradovy, Neofarad</vt:lpstr>
      <vt:lpstr>Skupina faradických proudů</vt:lpstr>
      <vt:lpstr>Faradayův proud</vt:lpstr>
      <vt:lpstr>Neofaradický proud</vt:lpstr>
      <vt:lpstr>Leducův proud</vt:lpstr>
      <vt:lpstr>LITERATURA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167</cp:revision>
  <dcterms:created xsi:type="dcterms:W3CDTF">2021-01-31T09:34:33Z</dcterms:created>
  <dcterms:modified xsi:type="dcterms:W3CDTF">2021-04-09T15:15:58Z</dcterms:modified>
</cp:coreProperties>
</file>