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7E948-6D92-3F37-8C51-8F359F030EBD}" v="170" dt="2021-02-01T20:17:35.168"/>
    <p1510:client id="{42790CF0-8C79-2750-FDC5-7D68E2674EA2}" v="1233" dt="2021-02-01T21:36:07.252"/>
    <p1510:client id="{54671A0E-7D43-A6E1-AEFE-90ACC30E18DA}" v="76" dt="2021-02-01T21:47:31.887"/>
    <p1510:client id="{DCB107D7-64FA-EBE0-3E0F-9CF143709C3B}" v="659" dt="2021-02-01T10:30:33.817"/>
    <p1510:client id="{DEDFE258-5354-4E51-8851-AB2C1E2A9983}" v="2320" dt="2021-02-01T09:47:35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74E149-EB89-48A1-B1F3-49972ED9E76B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BBC8FBF-CDCC-4B55-B43F-43EE02B9B4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/>
            <a:t>Zdravý sval :</a:t>
          </a:r>
          <a:endParaRPr lang="en-US" dirty="0"/>
        </a:p>
      </dgm:t>
    </dgm:pt>
    <dgm:pt modelId="{58200C7B-8F7B-42E8-862E-C15C2048E730}" type="parTrans" cxnId="{B91A1174-6F3C-4589-9EBB-B93CF9EE9120}">
      <dgm:prSet/>
      <dgm:spPr/>
      <dgm:t>
        <a:bodyPr/>
        <a:lstStyle/>
        <a:p>
          <a:endParaRPr lang="en-US"/>
        </a:p>
      </dgm:t>
    </dgm:pt>
    <dgm:pt modelId="{60C8AA65-E4CF-4B6B-BB30-7375836449F6}" type="sibTrans" cxnId="{B91A1174-6F3C-4589-9EBB-B93CF9EE9120}">
      <dgm:prSet/>
      <dgm:spPr/>
      <dgm:t>
        <a:bodyPr/>
        <a:lstStyle/>
        <a:p>
          <a:endParaRPr lang="en-US"/>
        </a:p>
      </dgm:t>
    </dgm:pt>
    <dgm:pt modelId="{355F2ACB-4D04-4420-B845-1FB22E8AF89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/>
            <a:t>Denervovaná svalová vlákna:</a:t>
          </a:r>
          <a:endParaRPr lang="en-US" b="1" dirty="0">
            <a:latin typeface="Avenir Next LT Pro Light" panose="02020404030301010803"/>
          </a:endParaRPr>
        </a:p>
      </dgm:t>
    </dgm:pt>
    <dgm:pt modelId="{7E621CAF-AF9C-44C2-9CDC-24AB5F0B2D6E}" type="parTrans" cxnId="{CF7003CB-0486-4A87-AA15-AD9C1C012D55}">
      <dgm:prSet/>
      <dgm:spPr/>
      <dgm:t>
        <a:bodyPr/>
        <a:lstStyle/>
        <a:p>
          <a:endParaRPr lang="en-US"/>
        </a:p>
      </dgm:t>
    </dgm:pt>
    <dgm:pt modelId="{4648A47F-FDF8-49AE-998D-640821D5ABCC}" type="sibTrans" cxnId="{CF7003CB-0486-4A87-AA15-AD9C1C012D55}">
      <dgm:prSet/>
      <dgm:spPr/>
      <dgm:t>
        <a:bodyPr/>
        <a:lstStyle/>
        <a:p>
          <a:endParaRPr lang="en-US"/>
        </a:p>
      </dgm:t>
    </dgm:pt>
    <dgm:pt modelId="{A8527A60-8BA4-4E54-9EC5-8B2E6C7A6B2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NS ploténky mají schopnost akomodace na pozvolný nástup šikmých impulzů, intenzita je 3-6x větší oproti pravoúhlému </a:t>
          </a:r>
          <a:r>
            <a:rPr lang="cs-CZ" b="0" dirty="0">
              <a:latin typeface="Avenir Next LT Pro Light" panose="02020404030301010803"/>
            </a:rPr>
            <a:t>impulzu</a:t>
          </a:r>
          <a:endParaRPr lang="cs-CZ" b="0" dirty="0"/>
        </a:p>
      </dgm:t>
    </dgm:pt>
    <dgm:pt modelId="{47714038-EC2C-4F30-AE9B-61DEB36364FE}" type="parTrans" cxnId="{48CB1825-CC16-49FC-A70F-18A1E612E5DB}">
      <dgm:prSet/>
      <dgm:spPr/>
    </dgm:pt>
    <dgm:pt modelId="{43424C17-6AEB-492E-95F5-89D1DF7658B7}" type="sibTrans" cxnId="{48CB1825-CC16-49FC-A70F-18A1E612E5DB}">
      <dgm:prSet/>
      <dgm:spPr/>
    </dgm:pt>
    <dgm:pt modelId="{C7F42321-0990-4D13-9B75-231C4DC23BA0}">
      <dgm:prSet phldr="0"/>
      <dgm:spPr/>
      <dgm:t>
        <a:bodyPr/>
        <a:lstStyle/>
        <a:p>
          <a:pPr>
            <a:lnSpc>
              <a:spcPct val="100000"/>
            </a:lnSpc>
          </a:pPr>
          <a:endParaRPr lang="cs-CZ" dirty="0">
            <a:latin typeface="Avenir Next LT Pro Light" panose="02020404030301010803"/>
          </a:endParaRPr>
        </a:p>
      </dgm:t>
    </dgm:pt>
    <dgm:pt modelId="{4D9960CD-006F-4085-B0CA-3AA09CECE4A3}" type="parTrans" cxnId="{AEE93FC8-AA8D-4979-B44F-10562423FAF7}">
      <dgm:prSet/>
      <dgm:spPr/>
    </dgm:pt>
    <dgm:pt modelId="{20603B2F-DDD9-45D6-9636-80A8DE57B010}" type="sibTrans" cxnId="{AEE93FC8-AA8D-4979-B44F-10562423FAF7}">
      <dgm:prSet/>
      <dgm:spPr/>
    </dgm:pt>
    <dgm:pt modelId="{4309D36E-3F34-4F06-A20A-210050286806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Kontrakci vyvolá šikmý impulz s intenzitou téměř</a:t>
          </a:r>
          <a:r>
            <a:rPr lang="cs-CZ" b="0" dirty="0">
              <a:latin typeface="Avenir Next LT Pro Light" panose="02020404030301010803"/>
            </a:rPr>
            <a:t> </a:t>
          </a:r>
          <a:r>
            <a:rPr lang="cs-CZ" b="0" dirty="0"/>
            <a:t>stejnou jako má pravoúhlý </a:t>
          </a:r>
          <a:r>
            <a:rPr lang="cs-CZ" b="0" dirty="0">
              <a:latin typeface="Avenir Next LT Pro Light" panose="02020404030301010803"/>
            </a:rPr>
            <a:t>impulz</a:t>
          </a:r>
          <a:endParaRPr lang="cs-CZ" dirty="0"/>
        </a:p>
      </dgm:t>
    </dgm:pt>
    <dgm:pt modelId="{F6325844-DC45-4D23-AFC6-DB00EE0AC700}" type="parTrans" cxnId="{FFCD0E59-5067-4EDB-A480-9E226356F39A}">
      <dgm:prSet/>
      <dgm:spPr/>
    </dgm:pt>
    <dgm:pt modelId="{145DB74A-6904-47AA-A761-A79C1BD761AC}" type="sibTrans" cxnId="{FFCD0E59-5067-4EDB-A480-9E226356F39A}">
      <dgm:prSet/>
      <dgm:spPr/>
    </dgm:pt>
    <dgm:pt modelId="{28CFF6E7-4C36-423A-8BCC-318F245A742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Ztrácí schopnost akomodace</a:t>
          </a:r>
          <a:endParaRPr lang="cs-CZ" dirty="0"/>
        </a:p>
      </dgm:t>
    </dgm:pt>
    <dgm:pt modelId="{EB253A60-BE2B-4243-B25D-FC9D02078FD8}" type="parTrans" cxnId="{C420B523-CBA8-42E5-B96A-2CA26ADB62B9}">
      <dgm:prSet/>
      <dgm:spPr/>
    </dgm:pt>
    <dgm:pt modelId="{FAA8536F-EF86-42C7-A4A1-2CDD5EEF39F4}" type="sibTrans" cxnId="{C420B523-CBA8-42E5-B96A-2CA26ADB62B9}">
      <dgm:prSet/>
      <dgm:spPr/>
    </dgm:pt>
    <dgm:pt modelId="{12B5FADA-3193-4CCC-902A-8BB158D179D4}" type="pres">
      <dgm:prSet presAssocID="{9874E149-EB89-48A1-B1F3-49972ED9E76B}" presName="root" presStyleCnt="0">
        <dgm:presLayoutVars>
          <dgm:dir/>
          <dgm:resizeHandles val="exact"/>
        </dgm:presLayoutVars>
      </dgm:prSet>
      <dgm:spPr/>
    </dgm:pt>
    <dgm:pt modelId="{CC3677A2-AAA2-490F-9979-1A1CBA65171E}" type="pres">
      <dgm:prSet presAssocID="{9BBC8FBF-CDCC-4B55-B43F-43EE02B9B485}" presName="compNode" presStyleCnt="0"/>
      <dgm:spPr/>
    </dgm:pt>
    <dgm:pt modelId="{DC131DED-E0CC-4148-9F23-43B77E322B7E}" type="pres">
      <dgm:prSet presAssocID="{9BBC8FBF-CDCC-4B55-B43F-43EE02B9B48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B798E75B-F91E-4A04-A0A7-B991ADA7415D}" type="pres">
      <dgm:prSet presAssocID="{9BBC8FBF-CDCC-4B55-B43F-43EE02B9B485}" presName="iconSpace" presStyleCnt="0"/>
      <dgm:spPr/>
    </dgm:pt>
    <dgm:pt modelId="{105CBB6D-4F9B-4E1D-8C0F-8DECFCC1EFD1}" type="pres">
      <dgm:prSet presAssocID="{9BBC8FBF-CDCC-4B55-B43F-43EE02B9B485}" presName="parTx" presStyleLbl="revTx" presStyleIdx="0" presStyleCnt="4">
        <dgm:presLayoutVars>
          <dgm:chMax val="0"/>
          <dgm:chPref val="0"/>
        </dgm:presLayoutVars>
      </dgm:prSet>
      <dgm:spPr/>
    </dgm:pt>
    <dgm:pt modelId="{049546FD-48B0-47EA-97E1-319557827B06}" type="pres">
      <dgm:prSet presAssocID="{9BBC8FBF-CDCC-4B55-B43F-43EE02B9B485}" presName="txSpace" presStyleCnt="0"/>
      <dgm:spPr/>
    </dgm:pt>
    <dgm:pt modelId="{706FE27A-11A5-494F-8326-E0E69D8DFD4B}" type="pres">
      <dgm:prSet presAssocID="{9BBC8FBF-CDCC-4B55-B43F-43EE02B9B485}" presName="desTx" presStyleLbl="revTx" presStyleIdx="1" presStyleCnt="4">
        <dgm:presLayoutVars/>
      </dgm:prSet>
      <dgm:spPr/>
    </dgm:pt>
    <dgm:pt modelId="{DB93D687-7A6B-450B-A151-4E860169F509}" type="pres">
      <dgm:prSet presAssocID="{60C8AA65-E4CF-4B6B-BB30-7375836449F6}" presName="sibTrans" presStyleCnt="0"/>
      <dgm:spPr/>
    </dgm:pt>
    <dgm:pt modelId="{38788FE3-ECBC-4F93-A3C4-FBEA39F26D67}" type="pres">
      <dgm:prSet presAssocID="{355F2ACB-4D04-4420-B845-1FB22E8AF893}" presName="compNode" presStyleCnt="0"/>
      <dgm:spPr/>
    </dgm:pt>
    <dgm:pt modelId="{708BAD96-41F0-488C-BC35-848C76642A6B}" type="pres">
      <dgm:prSet presAssocID="{355F2ACB-4D04-4420-B845-1FB22E8AF89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B182CF13-A9F6-4D70-AAFD-11163848AAF7}" type="pres">
      <dgm:prSet presAssocID="{355F2ACB-4D04-4420-B845-1FB22E8AF893}" presName="iconSpace" presStyleCnt="0"/>
      <dgm:spPr/>
    </dgm:pt>
    <dgm:pt modelId="{0827C8F6-AD63-43EA-AA01-609DF35B4230}" type="pres">
      <dgm:prSet presAssocID="{355F2ACB-4D04-4420-B845-1FB22E8AF893}" presName="parTx" presStyleLbl="revTx" presStyleIdx="2" presStyleCnt="4">
        <dgm:presLayoutVars>
          <dgm:chMax val="0"/>
          <dgm:chPref val="0"/>
        </dgm:presLayoutVars>
      </dgm:prSet>
      <dgm:spPr/>
    </dgm:pt>
    <dgm:pt modelId="{75BED370-5059-4830-BE80-C41657746BA4}" type="pres">
      <dgm:prSet presAssocID="{355F2ACB-4D04-4420-B845-1FB22E8AF893}" presName="txSpace" presStyleCnt="0"/>
      <dgm:spPr/>
    </dgm:pt>
    <dgm:pt modelId="{5187AC27-B9B1-461F-A128-8AEB07886D59}" type="pres">
      <dgm:prSet presAssocID="{355F2ACB-4D04-4420-B845-1FB22E8AF893}" presName="desTx" presStyleLbl="revTx" presStyleIdx="3" presStyleCnt="4">
        <dgm:presLayoutVars/>
      </dgm:prSet>
      <dgm:spPr/>
    </dgm:pt>
  </dgm:ptLst>
  <dgm:cxnLst>
    <dgm:cxn modelId="{3A6D6B18-A195-488D-8F77-FB287AF951BB}" type="presOf" srcId="{28CFF6E7-4C36-423A-8BCC-318F245A7421}" destId="{5187AC27-B9B1-461F-A128-8AEB07886D59}" srcOrd="0" destOrd="0" presId="urn:microsoft.com/office/officeart/2018/5/layout/CenteredIconLabelDescriptionList"/>
    <dgm:cxn modelId="{C420B523-CBA8-42E5-B96A-2CA26ADB62B9}" srcId="{355F2ACB-4D04-4420-B845-1FB22E8AF893}" destId="{28CFF6E7-4C36-423A-8BCC-318F245A7421}" srcOrd="0" destOrd="0" parTransId="{EB253A60-BE2B-4243-B25D-FC9D02078FD8}" sibTransId="{FAA8536F-EF86-42C7-A4A1-2CDD5EEF39F4}"/>
    <dgm:cxn modelId="{48CB1825-CC16-49FC-A70F-18A1E612E5DB}" srcId="{9BBC8FBF-CDCC-4B55-B43F-43EE02B9B485}" destId="{A8527A60-8BA4-4E54-9EC5-8B2E6C7A6B2D}" srcOrd="0" destOrd="0" parTransId="{47714038-EC2C-4F30-AE9B-61DEB36364FE}" sibTransId="{43424C17-6AEB-492E-95F5-89D1DF7658B7}"/>
    <dgm:cxn modelId="{2C2DF826-4307-4575-B013-32FFDC100E9E}" type="presOf" srcId="{355F2ACB-4D04-4420-B845-1FB22E8AF893}" destId="{0827C8F6-AD63-43EA-AA01-609DF35B4230}" srcOrd="0" destOrd="0" presId="urn:microsoft.com/office/officeart/2018/5/layout/CenteredIconLabelDescriptionList"/>
    <dgm:cxn modelId="{F4DA6933-A5AD-46BB-838F-FBB29C1D2002}" type="presOf" srcId="{9BBC8FBF-CDCC-4B55-B43F-43EE02B9B485}" destId="{105CBB6D-4F9B-4E1D-8C0F-8DECFCC1EFD1}" srcOrd="0" destOrd="0" presId="urn:microsoft.com/office/officeart/2018/5/layout/CenteredIconLabelDescriptionList"/>
    <dgm:cxn modelId="{8F55F25B-F940-4CB1-BEA4-D5FA36B6E053}" type="presOf" srcId="{9874E149-EB89-48A1-B1F3-49972ED9E76B}" destId="{12B5FADA-3193-4CCC-902A-8BB158D179D4}" srcOrd="0" destOrd="0" presId="urn:microsoft.com/office/officeart/2018/5/layout/CenteredIconLabelDescriptionList"/>
    <dgm:cxn modelId="{B91A1174-6F3C-4589-9EBB-B93CF9EE9120}" srcId="{9874E149-EB89-48A1-B1F3-49972ED9E76B}" destId="{9BBC8FBF-CDCC-4B55-B43F-43EE02B9B485}" srcOrd="0" destOrd="0" parTransId="{58200C7B-8F7B-42E8-862E-C15C2048E730}" sibTransId="{60C8AA65-E4CF-4B6B-BB30-7375836449F6}"/>
    <dgm:cxn modelId="{FFCD0E59-5067-4EDB-A480-9E226356F39A}" srcId="{355F2ACB-4D04-4420-B845-1FB22E8AF893}" destId="{4309D36E-3F34-4F06-A20A-210050286806}" srcOrd="1" destOrd="0" parTransId="{F6325844-DC45-4D23-AFC6-DB00EE0AC700}" sibTransId="{145DB74A-6904-47AA-A761-A79C1BD761AC}"/>
    <dgm:cxn modelId="{DA55AB8A-0A68-480D-92C6-22E605B4BD71}" type="presOf" srcId="{4309D36E-3F34-4F06-A20A-210050286806}" destId="{5187AC27-B9B1-461F-A128-8AEB07886D59}" srcOrd="0" destOrd="1" presId="urn:microsoft.com/office/officeart/2018/5/layout/CenteredIconLabelDescriptionList"/>
    <dgm:cxn modelId="{AEE93FC8-AA8D-4979-B44F-10562423FAF7}" srcId="{355F2ACB-4D04-4420-B845-1FB22E8AF893}" destId="{C7F42321-0990-4D13-9B75-231C4DC23BA0}" srcOrd="2" destOrd="0" parTransId="{4D9960CD-006F-4085-B0CA-3AA09CECE4A3}" sibTransId="{20603B2F-DDD9-45D6-9636-80A8DE57B010}"/>
    <dgm:cxn modelId="{CF7003CB-0486-4A87-AA15-AD9C1C012D55}" srcId="{9874E149-EB89-48A1-B1F3-49972ED9E76B}" destId="{355F2ACB-4D04-4420-B845-1FB22E8AF893}" srcOrd="1" destOrd="0" parTransId="{7E621CAF-AF9C-44C2-9CDC-24AB5F0B2D6E}" sibTransId="{4648A47F-FDF8-49AE-998D-640821D5ABCC}"/>
    <dgm:cxn modelId="{E8E1B3CF-24DD-4FD8-AF57-233E33C1EAC7}" type="presOf" srcId="{C7F42321-0990-4D13-9B75-231C4DC23BA0}" destId="{5187AC27-B9B1-461F-A128-8AEB07886D59}" srcOrd="0" destOrd="2" presId="urn:microsoft.com/office/officeart/2018/5/layout/CenteredIconLabelDescriptionList"/>
    <dgm:cxn modelId="{BD165CE1-11EF-4442-BF48-30DD18A82308}" type="presOf" srcId="{A8527A60-8BA4-4E54-9EC5-8B2E6C7A6B2D}" destId="{706FE27A-11A5-494F-8326-E0E69D8DFD4B}" srcOrd="0" destOrd="0" presId="urn:microsoft.com/office/officeart/2018/5/layout/CenteredIconLabelDescriptionList"/>
    <dgm:cxn modelId="{10A7CD8A-8BEB-41B6-B8A7-6F2EF87E1EB4}" type="presParOf" srcId="{12B5FADA-3193-4CCC-902A-8BB158D179D4}" destId="{CC3677A2-AAA2-490F-9979-1A1CBA65171E}" srcOrd="0" destOrd="0" presId="urn:microsoft.com/office/officeart/2018/5/layout/CenteredIconLabelDescriptionList"/>
    <dgm:cxn modelId="{1BA53A4A-001B-4898-AF00-4FA5C83E3597}" type="presParOf" srcId="{CC3677A2-AAA2-490F-9979-1A1CBA65171E}" destId="{DC131DED-E0CC-4148-9F23-43B77E322B7E}" srcOrd="0" destOrd="0" presId="urn:microsoft.com/office/officeart/2018/5/layout/CenteredIconLabelDescriptionList"/>
    <dgm:cxn modelId="{0DAFA7E2-13B9-4E87-85E5-6FFF197BCD4A}" type="presParOf" srcId="{CC3677A2-AAA2-490F-9979-1A1CBA65171E}" destId="{B798E75B-F91E-4A04-A0A7-B991ADA7415D}" srcOrd="1" destOrd="0" presId="urn:microsoft.com/office/officeart/2018/5/layout/CenteredIconLabelDescriptionList"/>
    <dgm:cxn modelId="{DEAC73A7-6508-426C-BD97-887165747F06}" type="presParOf" srcId="{CC3677A2-AAA2-490F-9979-1A1CBA65171E}" destId="{105CBB6D-4F9B-4E1D-8C0F-8DECFCC1EFD1}" srcOrd="2" destOrd="0" presId="urn:microsoft.com/office/officeart/2018/5/layout/CenteredIconLabelDescriptionList"/>
    <dgm:cxn modelId="{3D348261-793D-4B8C-A0D1-5DE89220AD71}" type="presParOf" srcId="{CC3677A2-AAA2-490F-9979-1A1CBA65171E}" destId="{049546FD-48B0-47EA-97E1-319557827B06}" srcOrd="3" destOrd="0" presId="urn:microsoft.com/office/officeart/2018/5/layout/CenteredIconLabelDescriptionList"/>
    <dgm:cxn modelId="{C53DE9B1-AEAA-4DA5-B36F-C916D2A80932}" type="presParOf" srcId="{CC3677A2-AAA2-490F-9979-1A1CBA65171E}" destId="{706FE27A-11A5-494F-8326-E0E69D8DFD4B}" srcOrd="4" destOrd="0" presId="urn:microsoft.com/office/officeart/2018/5/layout/CenteredIconLabelDescriptionList"/>
    <dgm:cxn modelId="{07A25C2D-1E3C-410D-87A3-215EE6C9E371}" type="presParOf" srcId="{12B5FADA-3193-4CCC-902A-8BB158D179D4}" destId="{DB93D687-7A6B-450B-A151-4E860169F509}" srcOrd="1" destOrd="0" presId="urn:microsoft.com/office/officeart/2018/5/layout/CenteredIconLabelDescriptionList"/>
    <dgm:cxn modelId="{3BAF156F-89ED-4E63-B683-65FAF58474D0}" type="presParOf" srcId="{12B5FADA-3193-4CCC-902A-8BB158D179D4}" destId="{38788FE3-ECBC-4F93-A3C4-FBEA39F26D67}" srcOrd="2" destOrd="0" presId="urn:microsoft.com/office/officeart/2018/5/layout/CenteredIconLabelDescriptionList"/>
    <dgm:cxn modelId="{3BF1FB25-7394-4782-84C3-FDF43FB4ED77}" type="presParOf" srcId="{38788FE3-ECBC-4F93-A3C4-FBEA39F26D67}" destId="{708BAD96-41F0-488C-BC35-848C76642A6B}" srcOrd="0" destOrd="0" presId="urn:microsoft.com/office/officeart/2018/5/layout/CenteredIconLabelDescriptionList"/>
    <dgm:cxn modelId="{E424943C-C08A-45D2-BF67-C03EF728A13E}" type="presParOf" srcId="{38788FE3-ECBC-4F93-A3C4-FBEA39F26D67}" destId="{B182CF13-A9F6-4D70-AAFD-11163848AAF7}" srcOrd="1" destOrd="0" presId="urn:microsoft.com/office/officeart/2018/5/layout/CenteredIconLabelDescriptionList"/>
    <dgm:cxn modelId="{D9ADAF19-B6CA-499F-98AB-FA79B680E4AF}" type="presParOf" srcId="{38788FE3-ECBC-4F93-A3C4-FBEA39F26D67}" destId="{0827C8F6-AD63-43EA-AA01-609DF35B4230}" srcOrd="2" destOrd="0" presId="urn:microsoft.com/office/officeart/2018/5/layout/CenteredIconLabelDescriptionList"/>
    <dgm:cxn modelId="{F314F541-2257-45F3-AEA1-414736351191}" type="presParOf" srcId="{38788FE3-ECBC-4F93-A3C4-FBEA39F26D67}" destId="{75BED370-5059-4830-BE80-C41657746BA4}" srcOrd="3" destOrd="0" presId="urn:microsoft.com/office/officeart/2018/5/layout/CenteredIconLabelDescriptionList"/>
    <dgm:cxn modelId="{B0EDBD1F-9DE8-41F0-9A10-FC87F6890E63}" type="presParOf" srcId="{38788FE3-ECBC-4F93-A3C4-FBEA39F26D67}" destId="{5187AC27-B9B1-461F-A128-8AEB07886D5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34CD8B-220D-4EB2-B254-DA8DA21452D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E6E707A-7C90-4597-8D1E-B416BCA7F239}">
      <dgm:prSet/>
      <dgm:spPr/>
      <dgm:t>
        <a:bodyPr/>
        <a:lstStyle/>
        <a:p>
          <a:r>
            <a:rPr lang="cs-CZ" dirty="0"/>
            <a:t>= grafické znázornění závislosti PM intenzity (= vyvolání prahového podráždění) na délce a tvaru impulzu</a:t>
          </a:r>
          <a:endParaRPr lang="en-US" dirty="0"/>
        </a:p>
      </dgm:t>
    </dgm:pt>
    <dgm:pt modelId="{4B35B1A1-B5D2-4B0C-8E04-9B2FFCA8B5C0}" type="parTrans" cxnId="{081C2275-6BDC-4BD7-A3D6-E8780D7FAF9A}">
      <dgm:prSet/>
      <dgm:spPr/>
      <dgm:t>
        <a:bodyPr/>
        <a:lstStyle/>
        <a:p>
          <a:endParaRPr lang="en-US"/>
        </a:p>
      </dgm:t>
    </dgm:pt>
    <dgm:pt modelId="{44D1C449-E7AF-406A-9843-8E36F5F9B846}" type="sibTrans" cxnId="{081C2275-6BDC-4BD7-A3D6-E8780D7FAF9A}">
      <dgm:prSet/>
      <dgm:spPr/>
      <dgm:t>
        <a:bodyPr/>
        <a:lstStyle/>
        <a:p>
          <a:endParaRPr lang="en-US"/>
        </a:p>
      </dgm:t>
    </dgm:pt>
    <dgm:pt modelId="{E66AFEB1-B215-4B40-8506-7EB7A5250599}">
      <dgm:prSet/>
      <dgm:spPr/>
      <dgm:t>
        <a:bodyPr/>
        <a:lstStyle/>
        <a:p>
          <a:r>
            <a:rPr lang="cs-CZ" dirty="0"/>
            <a:t>Jedná se o zjišťování dráždivosti vyšetřovaného svalu při různých délkách impulzu</a:t>
          </a:r>
          <a:endParaRPr lang="en-US" dirty="0"/>
        </a:p>
      </dgm:t>
    </dgm:pt>
    <dgm:pt modelId="{ABC00134-7E15-44E7-88BD-930280006682}" type="parTrans" cxnId="{9A30EE45-CF11-42D8-ADC6-47316BCA4B4E}">
      <dgm:prSet/>
      <dgm:spPr/>
      <dgm:t>
        <a:bodyPr/>
        <a:lstStyle/>
        <a:p>
          <a:endParaRPr lang="en-US"/>
        </a:p>
      </dgm:t>
    </dgm:pt>
    <dgm:pt modelId="{93E51D08-D436-4575-8D18-62D8F2BCE689}" type="sibTrans" cxnId="{9A30EE45-CF11-42D8-ADC6-47316BCA4B4E}">
      <dgm:prSet/>
      <dgm:spPr/>
      <dgm:t>
        <a:bodyPr/>
        <a:lstStyle/>
        <a:p>
          <a:endParaRPr lang="en-US"/>
        </a:p>
      </dgm:t>
    </dgm:pt>
    <dgm:pt modelId="{391B82B6-8CEF-4414-A917-38A0FC6DF07F}">
      <dgm:prSet/>
      <dgm:spPr/>
      <dgm:t>
        <a:bodyPr/>
        <a:lstStyle/>
        <a:p>
          <a:r>
            <a:rPr lang="cs-CZ" dirty="0"/>
            <a:t>Nejpřesnější komplexní EDG pro léčbu periferních paréz</a:t>
          </a:r>
          <a:endParaRPr lang="en-US" dirty="0"/>
        </a:p>
      </dgm:t>
    </dgm:pt>
    <dgm:pt modelId="{FDF2FFDB-1575-4467-854E-DD02281D4339}" type="parTrans" cxnId="{0863204B-D4B2-4D89-87D7-77EB180EB9C2}">
      <dgm:prSet/>
      <dgm:spPr/>
      <dgm:t>
        <a:bodyPr/>
        <a:lstStyle/>
        <a:p>
          <a:endParaRPr lang="en-US"/>
        </a:p>
      </dgm:t>
    </dgm:pt>
    <dgm:pt modelId="{919B9731-3710-4294-B84D-7E4D1D662A93}" type="sibTrans" cxnId="{0863204B-D4B2-4D89-87D7-77EB180EB9C2}">
      <dgm:prSet/>
      <dgm:spPr/>
      <dgm:t>
        <a:bodyPr/>
        <a:lstStyle/>
        <a:p>
          <a:endParaRPr lang="en-US"/>
        </a:p>
      </dgm:t>
    </dgm:pt>
    <dgm:pt modelId="{59A291AB-77A8-49AD-9A21-EF5E77DADF7E}" type="pres">
      <dgm:prSet presAssocID="{AC34CD8B-220D-4EB2-B254-DA8DA21452DB}" presName="Name0" presStyleCnt="0">
        <dgm:presLayoutVars>
          <dgm:dir/>
          <dgm:animLvl val="lvl"/>
          <dgm:resizeHandles val="exact"/>
        </dgm:presLayoutVars>
      </dgm:prSet>
      <dgm:spPr/>
    </dgm:pt>
    <dgm:pt modelId="{0AD37FEB-08F5-408F-95C7-64187CA1CC57}" type="pres">
      <dgm:prSet presAssocID="{391B82B6-8CEF-4414-A917-38A0FC6DF07F}" presName="boxAndChildren" presStyleCnt="0"/>
      <dgm:spPr/>
    </dgm:pt>
    <dgm:pt modelId="{C615F87B-3F10-488D-844D-1A6CF3FFE7D3}" type="pres">
      <dgm:prSet presAssocID="{391B82B6-8CEF-4414-A917-38A0FC6DF07F}" presName="parentTextBox" presStyleLbl="node1" presStyleIdx="0" presStyleCnt="3"/>
      <dgm:spPr/>
    </dgm:pt>
    <dgm:pt modelId="{E17597CC-5D58-4896-93BE-A3611B9A5989}" type="pres">
      <dgm:prSet presAssocID="{93E51D08-D436-4575-8D18-62D8F2BCE689}" presName="sp" presStyleCnt="0"/>
      <dgm:spPr/>
    </dgm:pt>
    <dgm:pt modelId="{E3B8B9A7-2C20-4B48-A525-30EB20B442BC}" type="pres">
      <dgm:prSet presAssocID="{E66AFEB1-B215-4B40-8506-7EB7A5250599}" presName="arrowAndChildren" presStyleCnt="0"/>
      <dgm:spPr/>
    </dgm:pt>
    <dgm:pt modelId="{9622F6E4-43FB-4259-A063-BDAC0E4E72C5}" type="pres">
      <dgm:prSet presAssocID="{E66AFEB1-B215-4B40-8506-7EB7A5250599}" presName="parentTextArrow" presStyleLbl="node1" presStyleIdx="1" presStyleCnt="3"/>
      <dgm:spPr/>
    </dgm:pt>
    <dgm:pt modelId="{9FD72F86-A64C-4CCB-97AE-DA211B5B3DF2}" type="pres">
      <dgm:prSet presAssocID="{44D1C449-E7AF-406A-9843-8E36F5F9B846}" presName="sp" presStyleCnt="0"/>
      <dgm:spPr/>
    </dgm:pt>
    <dgm:pt modelId="{B304397F-8CD1-44EB-9847-0E59F18989EF}" type="pres">
      <dgm:prSet presAssocID="{4E6E707A-7C90-4597-8D1E-B416BCA7F239}" presName="arrowAndChildren" presStyleCnt="0"/>
      <dgm:spPr/>
    </dgm:pt>
    <dgm:pt modelId="{8ACC9111-A8AB-48BC-AF15-989802A87413}" type="pres">
      <dgm:prSet presAssocID="{4E6E707A-7C90-4597-8D1E-B416BCA7F239}" presName="parentTextArrow" presStyleLbl="node1" presStyleIdx="2" presStyleCnt="3"/>
      <dgm:spPr/>
    </dgm:pt>
  </dgm:ptLst>
  <dgm:cxnLst>
    <dgm:cxn modelId="{C115A700-0DAA-466C-8F86-54C647722F0A}" type="presOf" srcId="{E66AFEB1-B215-4B40-8506-7EB7A5250599}" destId="{9622F6E4-43FB-4259-A063-BDAC0E4E72C5}" srcOrd="0" destOrd="0" presId="urn:microsoft.com/office/officeart/2005/8/layout/process4"/>
    <dgm:cxn modelId="{6E167213-8FC9-4F48-A3C7-D0AA2941623F}" type="presOf" srcId="{4E6E707A-7C90-4597-8D1E-B416BCA7F239}" destId="{8ACC9111-A8AB-48BC-AF15-989802A87413}" srcOrd="0" destOrd="0" presId="urn:microsoft.com/office/officeart/2005/8/layout/process4"/>
    <dgm:cxn modelId="{9A30EE45-CF11-42D8-ADC6-47316BCA4B4E}" srcId="{AC34CD8B-220D-4EB2-B254-DA8DA21452DB}" destId="{E66AFEB1-B215-4B40-8506-7EB7A5250599}" srcOrd="1" destOrd="0" parTransId="{ABC00134-7E15-44E7-88BD-930280006682}" sibTransId="{93E51D08-D436-4575-8D18-62D8F2BCE689}"/>
    <dgm:cxn modelId="{676C466A-ED4C-4179-8E20-968E49A8387B}" type="presOf" srcId="{391B82B6-8CEF-4414-A917-38A0FC6DF07F}" destId="{C615F87B-3F10-488D-844D-1A6CF3FFE7D3}" srcOrd="0" destOrd="0" presId="urn:microsoft.com/office/officeart/2005/8/layout/process4"/>
    <dgm:cxn modelId="{0863204B-D4B2-4D89-87D7-77EB180EB9C2}" srcId="{AC34CD8B-220D-4EB2-B254-DA8DA21452DB}" destId="{391B82B6-8CEF-4414-A917-38A0FC6DF07F}" srcOrd="2" destOrd="0" parTransId="{FDF2FFDB-1575-4467-854E-DD02281D4339}" sibTransId="{919B9731-3710-4294-B84D-7E4D1D662A93}"/>
    <dgm:cxn modelId="{081C2275-6BDC-4BD7-A3D6-E8780D7FAF9A}" srcId="{AC34CD8B-220D-4EB2-B254-DA8DA21452DB}" destId="{4E6E707A-7C90-4597-8D1E-B416BCA7F239}" srcOrd="0" destOrd="0" parTransId="{4B35B1A1-B5D2-4B0C-8E04-9B2FFCA8B5C0}" sibTransId="{44D1C449-E7AF-406A-9843-8E36F5F9B846}"/>
    <dgm:cxn modelId="{4B4C2597-AF44-4AD3-8E12-F8796A845F32}" type="presOf" srcId="{AC34CD8B-220D-4EB2-B254-DA8DA21452DB}" destId="{59A291AB-77A8-49AD-9A21-EF5E77DADF7E}" srcOrd="0" destOrd="0" presId="urn:microsoft.com/office/officeart/2005/8/layout/process4"/>
    <dgm:cxn modelId="{85433CB5-A06F-4884-8343-F2F88981D76C}" type="presParOf" srcId="{59A291AB-77A8-49AD-9A21-EF5E77DADF7E}" destId="{0AD37FEB-08F5-408F-95C7-64187CA1CC57}" srcOrd="0" destOrd="0" presId="urn:microsoft.com/office/officeart/2005/8/layout/process4"/>
    <dgm:cxn modelId="{408CB82E-397C-4E30-8E4E-419F58C48B4E}" type="presParOf" srcId="{0AD37FEB-08F5-408F-95C7-64187CA1CC57}" destId="{C615F87B-3F10-488D-844D-1A6CF3FFE7D3}" srcOrd="0" destOrd="0" presId="urn:microsoft.com/office/officeart/2005/8/layout/process4"/>
    <dgm:cxn modelId="{089635BE-98D4-44CA-B922-DDEAA9002BED}" type="presParOf" srcId="{59A291AB-77A8-49AD-9A21-EF5E77DADF7E}" destId="{E17597CC-5D58-4896-93BE-A3611B9A5989}" srcOrd="1" destOrd="0" presId="urn:microsoft.com/office/officeart/2005/8/layout/process4"/>
    <dgm:cxn modelId="{005FECA6-DA4F-424D-A0A2-CDB1DC10F559}" type="presParOf" srcId="{59A291AB-77A8-49AD-9A21-EF5E77DADF7E}" destId="{E3B8B9A7-2C20-4B48-A525-30EB20B442BC}" srcOrd="2" destOrd="0" presId="urn:microsoft.com/office/officeart/2005/8/layout/process4"/>
    <dgm:cxn modelId="{A8C21467-03F4-41C5-B6EC-0C0C1929677E}" type="presParOf" srcId="{E3B8B9A7-2C20-4B48-A525-30EB20B442BC}" destId="{9622F6E4-43FB-4259-A063-BDAC0E4E72C5}" srcOrd="0" destOrd="0" presId="urn:microsoft.com/office/officeart/2005/8/layout/process4"/>
    <dgm:cxn modelId="{9A7F8CA1-95F4-48FB-BD84-1CC0ACAA4EA3}" type="presParOf" srcId="{59A291AB-77A8-49AD-9A21-EF5E77DADF7E}" destId="{9FD72F86-A64C-4CCB-97AE-DA211B5B3DF2}" srcOrd="3" destOrd="0" presId="urn:microsoft.com/office/officeart/2005/8/layout/process4"/>
    <dgm:cxn modelId="{C86B573E-CEC8-4923-908A-59A1582C8825}" type="presParOf" srcId="{59A291AB-77A8-49AD-9A21-EF5E77DADF7E}" destId="{B304397F-8CD1-44EB-9847-0E59F18989EF}" srcOrd="4" destOrd="0" presId="urn:microsoft.com/office/officeart/2005/8/layout/process4"/>
    <dgm:cxn modelId="{FEAB5936-18DD-49D5-9222-6E226E1EA620}" type="presParOf" srcId="{B304397F-8CD1-44EB-9847-0E59F18989EF}" destId="{8ACC9111-A8AB-48BC-AF15-989802A8741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31DED-E0CC-4148-9F23-43B77E322B7E}">
      <dsp:nvSpPr>
        <dsp:cNvPr id="0" name=""/>
        <dsp:cNvSpPr/>
      </dsp:nvSpPr>
      <dsp:spPr>
        <a:xfrm>
          <a:off x="1735199" y="233182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CBB6D-4F9B-4E1D-8C0F-8DECFCC1EFD1}">
      <dsp:nvSpPr>
        <dsp:cNvPr id="0" name=""/>
        <dsp:cNvSpPr/>
      </dsp:nvSpPr>
      <dsp:spPr>
        <a:xfrm>
          <a:off x="331199" y="190093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/>
            <a:t>Zdravý sval :</a:t>
          </a:r>
          <a:endParaRPr lang="en-US" sz="2300" kern="1200" dirty="0"/>
        </a:p>
      </dsp:txBody>
      <dsp:txXfrm>
        <a:off x="331199" y="1900933"/>
        <a:ext cx="4320000" cy="648000"/>
      </dsp:txXfrm>
    </dsp:sp>
    <dsp:sp modelId="{706FE27A-11A5-494F-8326-E0E69D8DFD4B}">
      <dsp:nvSpPr>
        <dsp:cNvPr id="0" name=""/>
        <dsp:cNvSpPr/>
      </dsp:nvSpPr>
      <dsp:spPr>
        <a:xfrm>
          <a:off x="331199" y="2621375"/>
          <a:ext cx="4320000" cy="123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 dirty="0"/>
            <a:t>NS ploténky mají schopnost akomodace na pozvolný nástup šikmých impulzů, intenzita je 3-6x větší oproti pravoúhlému </a:t>
          </a:r>
          <a:r>
            <a:rPr lang="cs-CZ" sz="1700" b="0" kern="1200" dirty="0">
              <a:latin typeface="Avenir Next LT Pro Light" panose="02020404030301010803"/>
            </a:rPr>
            <a:t>impulzu</a:t>
          </a:r>
          <a:endParaRPr lang="cs-CZ" sz="1700" b="0" kern="1200" dirty="0"/>
        </a:p>
      </dsp:txBody>
      <dsp:txXfrm>
        <a:off x="331199" y="2621375"/>
        <a:ext cx="4320000" cy="1233910"/>
      </dsp:txXfrm>
    </dsp:sp>
    <dsp:sp modelId="{708BAD96-41F0-488C-BC35-848C76642A6B}">
      <dsp:nvSpPr>
        <dsp:cNvPr id="0" name=""/>
        <dsp:cNvSpPr/>
      </dsp:nvSpPr>
      <dsp:spPr>
        <a:xfrm>
          <a:off x="6811200" y="233182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7C8F6-AD63-43EA-AA01-609DF35B4230}">
      <dsp:nvSpPr>
        <dsp:cNvPr id="0" name=""/>
        <dsp:cNvSpPr/>
      </dsp:nvSpPr>
      <dsp:spPr>
        <a:xfrm>
          <a:off x="5407199" y="190093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/>
            <a:t>Denervovaná svalová vlákna:</a:t>
          </a:r>
          <a:endParaRPr lang="en-US" sz="2300" b="1" kern="1200" dirty="0">
            <a:latin typeface="Avenir Next LT Pro Light" panose="02020404030301010803"/>
          </a:endParaRPr>
        </a:p>
      </dsp:txBody>
      <dsp:txXfrm>
        <a:off x="5407199" y="1900933"/>
        <a:ext cx="4320000" cy="648000"/>
      </dsp:txXfrm>
    </dsp:sp>
    <dsp:sp modelId="{5187AC27-B9B1-461F-A128-8AEB07886D59}">
      <dsp:nvSpPr>
        <dsp:cNvPr id="0" name=""/>
        <dsp:cNvSpPr/>
      </dsp:nvSpPr>
      <dsp:spPr>
        <a:xfrm>
          <a:off x="5407199" y="2621375"/>
          <a:ext cx="4320000" cy="123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 dirty="0"/>
            <a:t>Ztrácí schopnost akomodace</a:t>
          </a:r>
          <a:endParaRPr lang="cs-CZ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 dirty="0"/>
            <a:t>Kontrakci vyvolá šikmý impulz s intenzitou téměř</a:t>
          </a:r>
          <a:r>
            <a:rPr lang="cs-CZ" sz="1700" b="0" kern="1200" dirty="0">
              <a:latin typeface="Avenir Next LT Pro Light" panose="02020404030301010803"/>
            </a:rPr>
            <a:t> </a:t>
          </a:r>
          <a:r>
            <a:rPr lang="cs-CZ" sz="1700" b="0" kern="1200" dirty="0"/>
            <a:t>stejnou jako má pravoúhlý </a:t>
          </a:r>
          <a:r>
            <a:rPr lang="cs-CZ" sz="1700" b="0" kern="1200" dirty="0">
              <a:latin typeface="Avenir Next LT Pro Light" panose="02020404030301010803"/>
            </a:rPr>
            <a:t>impulz</a:t>
          </a:r>
          <a:endParaRPr lang="cs-CZ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 dirty="0">
            <a:latin typeface="Avenir Next LT Pro Light" panose="02020404030301010803"/>
          </a:endParaRPr>
        </a:p>
      </dsp:txBody>
      <dsp:txXfrm>
        <a:off x="5407199" y="2621375"/>
        <a:ext cx="4320000" cy="1233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5F87B-3F10-488D-844D-1A6CF3FFE7D3}">
      <dsp:nvSpPr>
        <dsp:cNvPr id="0" name=""/>
        <dsp:cNvSpPr/>
      </dsp:nvSpPr>
      <dsp:spPr>
        <a:xfrm>
          <a:off x="0" y="3937438"/>
          <a:ext cx="5906181" cy="12923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Nejpřesnější komplexní EDG pro léčbu periferních paréz</a:t>
          </a:r>
          <a:endParaRPr lang="en-US" sz="2300" kern="1200" dirty="0"/>
        </a:p>
      </dsp:txBody>
      <dsp:txXfrm>
        <a:off x="0" y="3937438"/>
        <a:ext cx="5906181" cy="1292355"/>
      </dsp:txXfrm>
    </dsp:sp>
    <dsp:sp modelId="{9622F6E4-43FB-4259-A063-BDAC0E4E72C5}">
      <dsp:nvSpPr>
        <dsp:cNvPr id="0" name=""/>
        <dsp:cNvSpPr/>
      </dsp:nvSpPr>
      <dsp:spPr>
        <a:xfrm rot="10800000">
          <a:off x="0" y="1969181"/>
          <a:ext cx="5906181" cy="1987642"/>
        </a:xfrm>
        <a:prstGeom prst="upArrowCallout">
          <a:avLst/>
        </a:prstGeom>
        <a:solidFill>
          <a:schemeClr val="accent2">
            <a:hueOff val="560596"/>
            <a:satOff val="-25182"/>
            <a:lumOff val="3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Jedná se o zjišťování dráždivosti vyšetřovaného svalu při různých délkách impulzu</a:t>
          </a:r>
          <a:endParaRPr lang="en-US" sz="2300" kern="1200" dirty="0"/>
        </a:p>
      </dsp:txBody>
      <dsp:txXfrm rot="10800000">
        <a:off x="0" y="1969181"/>
        <a:ext cx="5906181" cy="1291510"/>
      </dsp:txXfrm>
    </dsp:sp>
    <dsp:sp modelId="{8ACC9111-A8AB-48BC-AF15-989802A87413}">
      <dsp:nvSpPr>
        <dsp:cNvPr id="0" name=""/>
        <dsp:cNvSpPr/>
      </dsp:nvSpPr>
      <dsp:spPr>
        <a:xfrm rot="10800000">
          <a:off x="0" y="924"/>
          <a:ext cx="5906181" cy="1987642"/>
        </a:xfrm>
        <a:prstGeom prst="upArrowCallout">
          <a:avLst/>
        </a:prstGeom>
        <a:solidFill>
          <a:schemeClr val="accent2">
            <a:hueOff val="1121191"/>
            <a:satOff val="-50365"/>
            <a:lumOff val="6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= grafické znázornění závislosti PM intenzity (= vyvolání prahového podráždění) na délce a tvaru impulzu</a:t>
          </a:r>
          <a:endParaRPr lang="en-US" sz="2300" kern="1200" dirty="0"/>
        </a:p>
      </dsp:txBody>
      <dsp:txXfrm rot="10800000">
        <a:off x="0" y="924"/>
        <a:ext cx="5906181" cy="1291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6223 2603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10321 2891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9282 2737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9282 2737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9282 2737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6223 2603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5664 2872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3817 2641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3817 2641 16383 0 0,'0'0'-16383'0'0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4125 2930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5645 2545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10321 2891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1T20:17:45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10321 2891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4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7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9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8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3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45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77" r:id="rId5"/>
    <p:sldLayoutId id="2147483783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10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customXml" Target="../ink/ink9.xml"/><Relationship Id="rId2" Type="http://schemas.openxmlformats.org/officeDocument/2006/relationships/image" Target="../media/image13.png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5" Type="http://schemas.openxmlformats.org/officeDocument/2006/relationships/customXml" Target="../ink/ink2.xml"/><Relationship Id="rId15" Type="http://schemas.openxmlformats.org/officeDocument/2006/relationships/customXml" Target="../ink/ink12.xml"/><Relationship Id="rId10" Type="http://schemas.openxmlformats.org/officeDocument/2006/relationships/customXml" Target="../ink/ink7.xml"/><Relationship Id="rId4" Type="http://schemas.openxmlformats.org/officeDocument/2006/relationships/image" Target="../media/image130.png"/><Relationship Id="rId9" Type="http://schemas.openxmlformats.org/officeDocument/2006/relationships/customXml" Target="../ink/ink6.xml"/><Relationship Id="rId14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matický západ slunce s duhovým mostem a panoramatem Tokia">
            <a:extLst>
              <a:ext uri="{FF2B5EF4-FFF2-40B4-BE49-F238E27FC236}">
                <a16:creationId xmlns:a16="http://schemas.microsoft.com/office/drawing/2014/main" id="{1CBEF369-8FE9-461E-B9ED-C8C3D5085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7" b="1920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 vert="horz" lIns="0" tIns="0" rIns="0" bIns="0" rtlCol="0">
            <a:normAutofit/>
          </a:bodyPr>
          <a:lstStyle/>
          <a:p>
            <a:r>
              <a:rPr lang="cs-CZ" sz="2400" i="0">
                <a:solidFill>
                  <a:schemeClr val="tx1"/>
                </a:solidFill>
                <a:ea typeface="+mj-lt"/>
                <a:cs typeface="+mj-lt"/>
              </a:rPr>
              <a:t>Elektrodiagnostika – tvorba I/t křivky a její fyziologický a patologický průběh, výběr vhodné oblasti selektivního dráždění.</a:t>
            </a:r>
            <a:endParaRPr lang="cs-CZ" sz="2400">
              <a:solidFill>
                <a:schemeClr val="tx1"/>
              </a:solidFill>
            </a:endParaRPr>
          </a:p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tx1"/>
                </a:solidFill>
              </a:rPr>
              <a:t>Mgr. Marie Krejčová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D68CEC-0AD0-4FC5-A956-F32CA760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r>
              <a:rPr lang="cs-CZ"/>
              <a:t>PRAKTICKÉ PROVEDENÍ I/t KŘIVKY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636FDB-70E0-44BF-BDB2-7D38CB4D6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557849"/>
            <a:ext cx="9792208" cy="34078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cs-CZ" sz="2000" dirty="0">
                <a:ea typeface="+mn-lt"/>
                <a:cs typeface="+mn-lt"/>
              </a:rPr>
              <a:t>Měří se dosažená PM intenzity u pravoúhlých a šikmých impulzů od 100 do 1000 </a:t>
            </a:r>
            <a:r>
              <a:rPr lang="cs-CZ" sz="2000" dirty="0" err="1">
                <a:ea typeface="+mn-lt"/>
                <a:cs typeface="+mn-lt"/>
              </a:rPr>
              <a:t>ms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Komparace denervovaných svalů s příslušnými kontralaterálními svaly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Délky impulzů v </a:t>
            </a:r>
            <a:r>
              <a:rPr lang="cs-CZ" sz="2000" dirty="0" err="1">
                <a:ea typeface="+mn-lt"/>
                <a:cs typeface="+mn-lt"/>
              </a:rPr>
              <a:t>ms</a:t>
            </a:r>
            <a:r>
              <a:rPr lang="cs-CZ" sz="2000" dirty="0">
                <a:ea typeface="+mn-lt"/>
                <a:cs typeface="+mn-lt"/>
              </a:rPr>
              <a:t>: 0,01; 0,05; 0,1; 0,5; 1; 5; 10; 50; 100; 500; 1000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Časově náročné</a:t>
            </a: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Nepříjemné pro pacienta - nutno vysvětlit </a:t>
            </a: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Erudice terapeuta</a:t>
            </a:r>
            <a:endParaRPr lang="cs-CZ" sz="2000" dirty="0"/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Nyní zaznamenávání hodnot automaticky přístrojově (v minulosti zanášení hodnot do semilogaritmického grafu v papírové podobě)</a:t>
            </a:r>
            <a:endParaRPr lang="cs-CZ" sz="2000" dirty="0"/>
          </a:p>
          <a:p>
            <a:pPr>
              <a:spcBef>
                <a:spcPts val="0"/>
              </a:spcBef>
              <a:buClr>
                <a:srgbClr val="262626"/>
              </a:buClr>
            </a:pPr>
            <a:endParaRPr lang="cs-CZ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endParaRPr lang="cs-CZ"/>
          </a:p>
          <a:p>
            <a:pPr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447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F3D7A82-FBDD-4B6F-8187-B888AA21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1107397"/>
            <a:ext cx="5367165" cy="46560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83EB04-8F40-4E8B-B133-F16ADC406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3100">
                <a:ea typeface="+mj-lt"/>
                <a:cs typeface="+mj-lt"/>
              </a:rPr>
              <a:t>PRAKTICKÉ PROVEDENÍ I/t KŘIVKY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A43F3-8AA7-4529-B6DF-25DD0F7E4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KLASICKÉ:</a:t>
            </a:r>
            <a:r>
              <a:rPr lang="cs-CZ" sz="2000" dirty="0">
                <a:ea typeface="+mn-lt"/>
                <a:cs typeface="+mn-lt"/>
              </a:rPr>
              <a:t> </a:t>
            </a:r>
          </a:p>
          <a:p>
            <a:pPr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= Vznik čtyřech křivek, Počet </a:t>
            </a:r>
            <a:r>
              <a:rPr lang="cs-CZ" sz="2000" b="1" dirty="0">
                <a:ea typeface="+mn-lt"/>
                <a:cs typeface="+mn-lt"/>
              </a:rPr>
              <a:t>měření 44</a:t>
            </a:r>
            <a:endParaRPr lang="cs-CZ" sz="2000" dirty="0"/>
          </a:p>
          <a:p>
            <a:pPr lvl="1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Šikmé impulzy </a:t>
            </a:r>
          </a:p>
          <a:p>
            <a:pPr lvl="1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Pravoúhlé impulzy </a:t>
            </a:r>
          </a:p>
          <a:p>
            <a:pPr lvl="1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Zdravý sval </a:t>
            </a:r>
          </a:p>
          <a:p>
            <a:pPr lvl="1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Denervovaný sval </a:t>
            </a:r>
            <a:endParaRPr lang="cs-CZ" sz="1800"/>
          </a:p>
          <a:p>
            <a:pPr lvl="1"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00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03D23-722A-4AB8-AC5F-27A497D0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cs-CZ" sz="3700">
                <a:ea typeface="+mj-lt"/>
                <a:cs typeface="+mj-lt"/>
              </a:rPr>
              <a:t>PRAKTICKÉ PROVEDENÍ I/t KŘIVKY 3</a:t>
            </a:r>
            <a:endParaRPr lang="cs-CZ" sz="3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FD50A54C-CE1B-4693-961F-0DE6218C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672306"/>
            <a:ext cx="4414438" cy="353155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BCBA68-6304-4AF0-B446-74E8628EA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sz="2400" dirty="0"/>
              <a:t>ZKRÁCENÉ:</a:t>
            </a:r>
            <a:endParaRPr lang="cs-CZ" sz="2400">
              <a:ea typeface="+mn-lt"/>
              <a:cs typeface="+mn-lt"/>
            </a:endParaRPr>
          </a:p>
          <a:p>
            <a:pPr lvl="1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Celkem 6 měření (oproti 44 u klasické křivky) </a:t>
            </a:r>
          </a:p>
          <a:p>
            <a:pPr lvl="1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Měření – šikmé i pravoúhlé impulzy 1000ms – stanovení </a:t>
            </a:r>
            <a:r>
              <a:rPr lang="cs-CZ" sz="2000" b="1" dirty="0">
                <a:ea typeface="+mn-lt"/>
                <a:cs typeface="+mn-lt"/>
              </a:rPr>
              <a:t>AQ </a:t>
            </a:r>
            <a:r>
              <a:rPr lang="cs-CZ" sz="2000" dirty="0">
                <a:ea typeface="+mn-lt"/>
                <a:cs typeface="+mn-lt"/>
              </a:rPr>
              <a:t>dělají moderní přístroje automaticky, zjistíme jaký sval dráždíme (</a:t>
            </a:r>
            <a:r>
              <a:rPr lang="cs-CZ" sz="2000" dirty="0" err="1">
                <a:ea typeface="+mn-lt"/>
                <a:cs typeface="+mn-lt"/>
              </a:rPr>
              <a:t>zdravý,denervovaný</a:t>
            </a:r>
            <a:r>
              <a:rPr lang="cs-CZ" sz="2000" dirty="0">
                <a:ea typeface="+mn-lt"/>
                <a:cs typeface="+mn-lt"/>
              </a:rPr>
              <a:t>) </a:t>
            </a:r>
          </a:p>
          <a:p>
            <a:pPr lvl="1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Dále pouze šikmé impulzy 100; 500ms pro zdravý a denervovaný sval </a:t>
            </a:r>
          </a:p>
          <a:p>
            <a:pPr lvl="1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Z grafu vyčteme parametry impulsů pro ES – </a:t>
            </a:r>
            <a:r>
              <a:rPr lang="cs-CZ" sz="2000" b="1" dirty="0">
                <a:ea typeface="+mn-lt"/>
                <a:cs typeface="+mn-lt"/>
              </a:rPr>
              <a:t>oblast selektivního dráždění (OSD) </a:t>
            </a:r>
            <a:endParaRPr lang="cs-CZ" sz="2000" dirty="0"/>
          </a:p>
          <a:p>
            <a:pPr lvl="1"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5190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33B45-2813-4614-BBF0-CAC59D1F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OBLAST SELEKTIVNÍHO DRÁŽDĚNÍ</a:t>
            </a:r>
          </a:p>
        </p:txBody>
      </p:sp>
      <p:pic>
        <p:nvPicPr>
          <p:cNvPr id="17" name="Obrázek 17">
            <a:extLst>
              <a:ext uri="{FF2B5EF4-FFF2-40B4-BE49-F238E27FC236}">
                <a16:creationId xmlns:a16="http://schemas.microsoft.com/office/drawing/2014/main" id="{DE015274-2178-4281-B01A-5293CAC87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0147" y="1837025"/>
            <a:ext cx="5157991" cy="457533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E469BB3-D1EA-4817-B8EA-7A3D3DE3F91D}"/>
                  </a:ext>
                </a:extLst>
              </p14:cNvPr>
              <p14:cNvContentPartPr/>
              <p14:nvPr/>
            </p14:nvContentPartPr>
            <p14:xfrm>
              <a:off x="3438805" y="1253658"/>
              <a:ext cx="19049" cy="19049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E469BB3-D1EA-4817-B8EA-7A3D3DE3F9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5404" y="32025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31DD66DB-3167-4B42-9CFA-5A7A5346071A}"/>
                  </a:ext>
                </a:extLst>
              </p14:cNvPr>
              <p14:cNvContentPartPr/>
              <p14:nvPr/>
            </p14:nvContentPartPr>
            <p14:xfrm>
              <a:off x="3438805" y="1253658"/>
              <a:ext cx="19049" cy="19049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31DD66DB-3167-4B42-9CFA-5A7A534607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5404" y="32025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AF27D59-753F-42A1-88D5-7AF864A50833}"/>
                  </a:ext>
                </a:extLst>
              </p14:cNvPr>
              <p14:cNvContentPartPr/>
              <p14:nvPr/>
            </p14:nvContentPartPr>
            <p14:xfrm>
              <a:off x="3113834" y="1410540"/>
              <a:ext cx="19049" cy="19049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AF27D59-753F-42A1-88D5-7AF864A508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1384" y="477139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3E291230-8F9E-4D5A-B421-85B362EA773C}"/>
                  </a:ext>
                </a:extLst>
              </p14:cNvPr>
              <p14:cNvContentPartPr/>
              <p14:nvPr/>
            </p14:nvContentPartPr>
            <p14:xfrm>
              <a:off x="2038069" y="1276069"/>
              <a:ext cx="19049" cy="19049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3E291230-8F9E-4D5A-B421-85B362EA77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5619" y="323619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D2824031-6EA6-4602-A770-B215954D40DA}"/>
                  </a:ext>
                </a:extLst>
              </p14:cNvPr>
              <p14:cNvContentPartPr/>
              <p14:nvPr/>
            </p14:nvContentPartPr>
            <p14:xfrm>
              <a:off x="2038069" y="1276069"/>
              <a:ext cx="19049" cy="19049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D2824031-6EA6-4602-A770-B215954D40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5619" y="323619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57246D83-F48C-4F00-A77C-757F2073D96D}"/>
                  </a:ext>
                </a:extLst>
              </p14:cNvPr>
              <p14:cNvContentPartPr/>
              <p14:nvPr/>
            </p14:nvContentPartPr>
            <p14:xfrm>
              <a:off x="2217364" y="1444158"/>
              <a:ext cx="19049" cy="19049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57246D83-F48C-4F00-A77C-757F2073D9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4914" y="51075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8F7777C0-3E27-4BF4-AB2A-F38F1537CF54}"/>
                  </a:ext>
                </a:extLst>
              </p14:cNvPr>
              <p14:cNvContentPartPr/>
              <p14:nvPr/>
            </p14:nvContentPartPr>
            <p14:xfrm>
              <a:off x="3102628" y="1220040"/>
              <a:ext cx="19049" cy="19049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8F7777C0-3E27-4BF4-AB2A-F38F1537CF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0178" y="286639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669A53F9-FEB4-4673-8126-814D9FE550CD}"/>
                  </a:ext>
                </a:extLst>
              </p14:cNvPr>
              <p14:cNvContentPartPr/>
              <p14:nvPr/>
            </p14:nvContentPartPr>
            <p14:xfrm>
              <a:off x="3469247" y="1494485"/>
              <a:ext cx="19050" cy="1905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669A53F9-FEB4-4673-8126-814D9FE550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6747" y="54198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42E18681-A2F3-4796-B808-E922347020F3}"/>
                  </a:ext>
                </a:extLst>
              </p14:cNvPr>
              <p14:cNvContentPartPr/>
              <p14:nvPr/>
            </p14:nvContentPartPr>
            <p14:xfrm>
              <a:off x="3469247" y="1494485"/>
              <a:ext cx="19050" cy="1905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42E18681-A2F3-4796-B808-E922347020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6747" y="54198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BC61F886-EE19-492A-BACB-D30025284FEF}"/>
                  </a:ext>
                </a:extLst>
              </p14:cNvPr>
              <p14:cNvContentPartPr/>
              <p14:nvPr/>
            </p14:nvContentPartPr>
            <p14:xfrm>
              <a:off x="3469247" y="1494485"/>
              <a:ext cx="19050" cy="1905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BC61F886-EE19-492A-BACB-D30025284F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6747" y="54198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4BB06274-DCD4-4DA7-A5AE-99A6A45173B0}"/>
                  </a:ext>
                </a:extLst>
              </p14:cNvPr>
              <p14:cNvContentPartPr/>
              <p14:nvPr/>
            </p14:nvContentPartPr>
            <p14:xfrm>
              <a:off x="2889697" y="1408627"/>
              <a:ext cx="19050" cy="1905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4BB06274-DCD4-4DA7-A5AE-99A6A45173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7197" y="45612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B61F2BE0-2786-4258-93B4-F18BBA983143}"/>
                  </a:ext>
                </a:extLst>
              </p14:cNvPr>
              <p14:cNvContentPartPr/>
              <p14:nvPr/>
            </p14:nvContentPartPr>
            <p14:xfrm>
              <a:off x="2889697" y="1408627"/>
              <a:ext cx="19050" cy="1905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B61F2BE0-2786-4258-93B4-F18BBA9831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7197" y="45612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44D2416-A6C5-48EB-9991-C01C1643C635}"/>
                  </a:ext>
                </a:extLst>
              </p14:cNvPr>
              <p14:cNvContentPartPr/>
              <p14:nvPr/>
            </p14:nvContentPartPr>
            <p14:xfrm>
              <a:off x="2889697" y="1408627"/>
              <a:ext cx="19050" cy="1905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44D2416-A6C5-48EB-9991-C01C1643C6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7197" y="456127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136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ovové kameny pro hraní piškvorek">
            <a:extLst>
              <a:ext uri="{FF2B5EF4-FFF2-40B4-BE49-F238E27FC236}">
                <a16:creationId xmlns:a16="http://schemas.microsoft.com/office/drawing/2014/main" id="{4BCA23C8-D2AC-4EF4-8A33-15292B681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9874" r="-2" b="5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BCF058-F000-4EC0-9129-600FDF24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cs-CZ"/>
              <a:t>OBLAST SELEKTIVNÍHO DRÁŽDĚNÍ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9057D9-D18C-4EF8-AE9E-DA2FE540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61652"/>
            <a:ext cx="10493828" cy="45148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= stimulace, kdy se zapne pouze DENERVOVANÝ sval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Použijeme tedy </a:t>
            </a:r>
            <a:r>
              <a:rPr lang="cs-CZ" sz="1800" b="1" dirty="0">
                <a:solidFill>
                  <a:srgbClr val="FF0000"/>
                </a:solidFill>
              </a:rPr>
              <a:t>pouze impulzy s pozvolným (= šikmým) nástupem</a:t>
            </a:r>
            <a:r>
              <a:rPr lang="cs-CZ" sz="1800" dirty="0"/>
              <a:t> maxima intenzity.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Zdravý sval se díky AKOMODACI nezapne X </a:t>
            </a:r>
            <a:r>
              <a:rPr lang="cs-CZ" sz="1800" b="1" dirty="0">
                <a:solidFill>
                  <a:srgbClr val="FF0000"/>
                </a:solidFill>
              </a:rPr>
              <a:t>denervovaná</a:t>
            </a:r>
            <a:r>
              <a:rPr lang="cs-CZ" sz="1800" dirty="0"/>
              <a:t> svalová vlákna </a:t>
            </a:r>
            <a:r>
              <a:rPr lang="cs-CZ" sz="1800" b="1" dirty="0">
                <a:solidFill>
                  <a:srgbClr val="FF0000"/>
                </a:solidFill>
              </a:rPr>
              <a:t>schopnost akomodace ZTRÁCEJÍ</a:t>
            </a:r>
            <a:r>
              <a:rPr lang="cs-CZ" sz="1800" dirty="0"/>
              <a:t>, takže kontrakci vyvolá i šikmý impulz se stejnou intenzitou jako impulz pravoúhlý.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Pokud použijeme impulzy se strmým nástupem - prvně se zapojí zdravý sval, teprve poté sval denervovaný.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Denervovaný sval NIKDY nepodráždíme impulzy se strmým nástupem (TENS, DD...)</a:t>
            </a:r>
          </a:p>
          <a:p>
            <a:pPr>
              <a:buClr>
                <a:srgbClr val="262626"/>
              </a:buClr>
            </a:pPr>
            <a:r>
              <a:rPr lang="cs-CZ" sz="1800" b="1" dirty="0">
                <a:solidFill>
                  <a:srgbClr val="FF0000"/>
                </a:solidFill>
              </a:rPr>
              <a:t>Jediná výjimka: u periferní parézy n. </a:t>
            </a:r>
            <a:r>
              <a:rPr lang="cs-CZ" sz="1800" b="1" dirty="0" err="1">
                <a:solidFill>
                  <a:srgbClr val="FF0000"/>
                </a:solidFill>
              </a:rPr>
              <a:t>facialis</a:t>
            </a:r>
            <a:r>
              <a:rPr lang="cs-CZ" sz="1800" b="1" dirty="0">
                <a:solidFill>
                  <a:srgbClr val="FF0000"/>
                </a:solidFill>
              </a:rPr>
              <a:t> - PROČ?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10 </a:t>
            </a:r>
            <a:r>
              <a:rPr lang="cs-CZ" sz="1800" dirty="0" err="1"/>
              <a:t>ms</a:t>
            </a:r>
            <a:r>
              <a:rPr lang="cs-CZ" sz="1800" dirty="0"/>
              <a:t> je BOD ZLOMU, kdy se začíná uplatňovat jev AKOMODACE u zdravého svalu. ODSUD se tedy zaměřujeme na vyšetření.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Čím více jde stimulovat doleva, tím lepší denervace je.</a:t>
            </a:r>
          </a:p>
          <a:p>
            <a:pPr>
              <a:buClr>
                <a:srgbClr val="262626"/>
              </a:buClr>
            </a:pPr>
            <a:r>
              <a:rPr lang="cs-CZ" sz="1800" dirty="0"/>
              <a:t>V praxi vyšetřujeme </a:t>
            </a:r>
            <a:r>
              <a:rPr lang="cs-CZ" sz="1800" b="1" dirty="0">
                <a:solidFill>
                  <a:srgbClr val="FF0000"/>
                </a:solidFill>
              </a:rPr>
              <a:t>MOTORICKÝ BOD</a:t>
            </a:r>
            <a:r>
              <a:rPr lang="cs-CZ" sz="1800" dirty="0"/>
              <a:t>, při jeho posunu se jedná o denervaci. </a:t>
            </a:r>
          </a:p>
          <a:p>
            <a:pPr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65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83A283-E546-44AF-9CEE-7C5EA258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9999D7-48EA-4DE8-99D3-56469192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507245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C128F7-6628-43EF-8495-FAEC2B0C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MOTORICKÝ BOD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7216D3-7435-4D7C-941A-7DD5ED551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= místo vstupu nervu do svalu a s největším nakupením NS plotének </a:t>
            </a:r>
          </a:p>
          <a:p>
            <a:r>
              <a:rPr lang="cs-CZ" sz="2000" dirty="0"/>
              <a:t>Často je totožný s akupunkturním bodem, má nižší kožní odpor </a:t>
            </a:r>
          </a:p>
          <a:p>
            <a:r>
              <a:rPr lang="cs-CZ" sz="2000" dirty="0"/>
              <a:t>Nejčastěji  v proximální 1/3 svalu, u denervovaného svalu se posouvá distálně </a:t>
            </a:r>
          </a:p>
          <a:p>
            <a:r>
              <a:rPr lang="cs-CZ" sz="2000" dirty="0"/>
              <a:t>Detekce bodu se provádí pravoúhlými impulsy, 1 impuls za 3-6s, elektroda se pohybuje po suché kůži, nutno pracovat v režimu CV!</a:t>
            </a:r>
          </a:p>
          <a:p>
            <a:pPr>
              <a:buClr>
                <a:srgbClr val="262626"/>
              </a:buClr>
            </a:pPr>
            <a:endParaRPr lang="cs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0FEA3-230A-48E7-B24C-D648EA34C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46" y="374904"/>
            <a:ext cx="7178040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6" name="Obrázek 6" descr="Obsah obrázku kreslení&#10;&#10;Popis se vygeneroval automaticky.">
            <a:extLst>
              <a:ext uri="{FF2B5EF4-FFF2-40B4-BE49-F238E27FC236}">
                <a16:creationId xmlns:a16="http://schemas.microsoft.com/office/drawing/2014/main" id="{696330D3-8D4A-4FE8-9B22-F5D705325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7" r="17053" b="-3"/>
          <a:stretch/>
        </p:blipFill>
        <p:spPr>
          <a:xfrm>
            <a:off x="7833571" y="237744"/>
            <a:ext cx="2024804" cy="3217773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966C2090-7529-4FEA-82A0-1E9D7A72B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94" r="-1" b="3154"/>
          <a:stretch/>
        </p:blipFill>
        <p:spPr>
          <a:xfrm>
            <a:off x="9944100" y="237744"/>
            <a:ext cx="2019300" cy="3217773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A60F9595-D116-4FEA-B81C-F9BFD5AA2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4" r="32851" b="-1"/>
          <a:stretch/>
        </p:blipFill>
        <p:spPr>
          <a:xfrm>
            <a:off x="7833572" y="3533774"/>
            <a:ext cx="4129828" cy="30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lká skupina parašutistů ve vzduchu">
            <a:extLst>
              <a:ext uri="{FF2B5EF4-FFF2-40B4-BE49-F238E27FC236}">
                <a16:creationId xmlns:a16="http://schemas.microsoft.com/office/drawing/2014/main" id="{6552372C-F246-43DD-8BC2-35784727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8" r="9091" b="6325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F24C85-C02E-4F69-B85E-2C6B6C5F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 b="0" cap="all" spc="-100"/>
              <a:t>VÝZNAM ELEKTRODIAGNOSTIKY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7595C1-8415-4F2D-81FE-5A6F4F311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82" y="2151873"/>
            <a:ext cx="5315770" cy="4205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80" dirty="0"/>
              <a:t>VÝHODA:</a:t>
            </a:r>
            <a:endParaRPr lang="cs-CZ" sz="2000"/>
          </a:p>
          <a:p>
            <a:r>
              <a:rPr lang="en-US" sz="2000" spc="80" dirty="0">
                <a:ea typeface="+mn-lt"/>
                <a:cs typeface="+mn-lt"/>
              </a:rPr>
              <a:t>Bez </a:t>
            </a:r>
            <a:r>
              <a:rPr lang="en-US" sz="2000" spc="80" dirty="0" err="1">
                <a:ea typeface="+mn-lt"/>
                <a:cs typeface="+mn-lt"/>
              </a:rPr>
              <a:t>určení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přesných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parametrů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impulzů</a:t>
            </a:r>
            <a:r>
              <a:rPr lang="en-US" sz="2000" spc="80" dirty="0">
                <a:ea typeface="+mn-lt"/>
                <a:cs typeface="+mn-lt"/>
              </a:rPr>
              <a:t> by </a:t>
            </a:r>
            <a:r>
              <a:rPr lang="en-US" sz="2000" spc="80" dirty="0" err="1">
                <a:ea typeface="+mn-lt"/>
                <a:cs typeface="+mn-lt"/>
              </a:rPr>
              <a:t>mohlo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docházet</a:t>
            </a:r>
            <a:r>
              <a:rPr lang="en-US" sz="2000" spc="80" dirty="0">
                <a:ea typeface="+mn-lt"/>
                <a:cs typeface="+mn-lt"/>
              </a:rPr>
              <a:t> k PŘEBÍRÁNÍ AKTIVITY </a:t>
            </a:r>
            <a:r>
              <a:rPr lang="en-US" sz="2000" spc="80" dirty="0" err="1">
                <a:ea typeface="+mn-lt"/>
                <a:cs typeface="+mn-lt"/>
              </a:rPr>
              <a:t>zdravými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svalovými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vlákny</a:t>
            </a:r>
            <a:r>
              <a:rPr lang="en-US" sz="2000" spc="80" dirty="0">
                <a:ea typeface="+mn-lt"/>
                <a:cs typeface="+mn-lt"/>
              </a:rPr>
              <a:t> s </a:t>
            </a:r>
            <a:r>
              <a:rPr lang="en-US" sz="2000" spc="80" dirty="0" err="1">
                <a:ea typeface="+mn-lt"/>
                <a:cs typeface="+mn-lt"/>
              </a:rPr>
              <a:t>nižším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prahem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dráždivosti</a:t>
            </a:r>
            <a:r>
              <a:rPr lang="en-US" sz="2000" spc="80" dirty="0">
                <a:ea typeface="+mn-lt"/>
                <a:cs typeface="+mn-lt"/>
              </a:rPr>
              <a:t>, </a:t>
            </a:r>
            <a:r>
              <a:rPr lang="en-US" sz="2000" spc="80" dirty="0" err="1">
                <a:ea typeface="+mn-lt"/>
                <a:cs typeface="+mn-lt"/>
              </a:rPr>
              <a:t>tedy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omezení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trofického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účinku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stimulovaných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kontrakcí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na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denervovaná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svalová</a:t>
            </a:r>
            <a:r>
              <a:rPr lang="en-US" sz="2000" spc="80" dirty="0">
                <a:ea typeface="+mn-lt"/>
                <a:cs typeface="+mn-lt"/>
              </a:rPr>
              <a:t> </a:t>
            </a:r>
            <a:r>
              <a:rPr lang="en-US" sz="2000" spc="80" dirty="0" err="1">
                <a:ea typeface="+mn-lt"/>
                <a:cs typeface="+mn-lt"/>
              </a:rPr>
              <a:t>vlákna</a:t>
            </a:r>
            <a:r>
              <a:rPr lang="en-US" sz="2000" spc="80" dirty="0">
                <a:ea typeface="+mn-lt"/>
                <a:cs typeface="+mn-lt"/>
              </a:rPr>
              <a:t>.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spc="8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80" dirty="0"/>
              <a:t>NEVÝHODA: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err="1"/>
              <a:t>Subjektivně</a:t>
            </a:r>
            <a:r>
              <a:rPr lang="en-US" sz="1600" dirty="0"/>
              <a:t> </a:t>
            </a:r>
            <a:r>
              <a:rPr lang="en-US" sz="1600" dirty="0" err="1"/>
              <a:t>nepříjemné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262626"/>
              </a:buClr>
            </a:pPr>
            <a:r>
              <a:rPr lang="en-US" sz="1600" dirty="0"/>
              <a:t>U </a:t>
            </a:r>
            <a:r>
              <a:rPr lang="en-US" sz="1600" dirty="0" err="1"/>
              <a:t>zdravých</a:t>
            </a:r>
            <a:r>
              <a:rPr lang="en-US" sz="1600" dirty="0"/>
              <a:t> </a:t>
            </a:r>
            <a:r>
              <a:rPr lang="en-US" sz="1600" dirty="0" err="1"/>
              <a:t>vláken</a:t>
            </a:r>
            <a:r>
              <a:rPr lang="en-US" sz="1600" dirty="0"/>
              <a:t> </a:t>
            </a:r>
            <a:r>
              <a:rPr lang="en-US" sz="1600" dirty="0" err="1"/>
              <a:t>dříve</a:t>
            </a:r>
            <a:r>
              <a:rPr lang="en-US" sz="1600" dirty="0"/>
              <a:t> bod </a:t>
            </a:r>
            <a:r>
              <a:rPr lang="en-US" sz="1600" dirty="0" err="1"/>
              <a:t>algický</a:t>
            </a:r>
            <a:r>
              <a:rPr lang="en-US" sz="1600" dirty="0"/>
              <a:t> </a:t>
            </a:r>
            <a:r>
              <a:rPr lang="en-US" sz="1600" dirty="0" err="1"/>
              <a:t>než</a:t>
            </a:r>
            <a:r>
              <a:rPr lang="en-US" sz="1600" dirty="0"/>
              <a:t> </a:t>
            </a:r>
            <a:r>
              <a:rPr lang="en-US" sz="1600" dirty="0" err="1"/>
              <a:t>motorický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054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E9250-64A3-45A3-8726-1B711F6BC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4F68E-E02D-436D-BBE6-B53EE5268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 err="1">
                <a:effectLst/>
                <a:latin typeface="Tw Cen MT" panose="020B0602020104020603" pitchFamily="34" charset="0"/>
              </a:rPr>
              <a:t>Poděbradský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, J. – </a:t>
            </a:r>
            <a:r>
              <a:rPr lang="en-US" sz="2000" b="1" i="0" u="none" strike="noStrike" dirty="0" err="1">
                <a:effectLst/>
                <a:latin typeface="Tw Cen MT" panose="020B0602020104020603" pitchFamily="34" charset="0"/>
              </a:rPr>
              <a:t>Poděbradská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, R.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Fyzikální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terapie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.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Manuál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 a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algoritmy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. 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Praha: </a:t>
            </a:r>
            <a:r>
              <a:rPr lang="en-US" sz="2000" b="1" i="0" u="none" strike="noStrike" dirty="0" err="1">
                <a:effectLst/>
                <a:latin typeface="Tw Cen MT" panose="020B0602020104020603" pitchFamily="34" charset="0"/>
              </a:rPr>
              <a:t>Grada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, 2009. ISBN 978-80-247-2899-5.</a:t>
            </a:r>
            <a:r>
              <a:rPr lang="en-US" sz="2000" b="0" i="0" dirty="0">
                <a:effectLst/>
                <a:latin typeface="Tw Cen MT" panose="020B0602020104020603" pitchFamily="34" charset="0"/>
              </a:rPr>
              <a:t>​</a:t>
            </a:r>
            <a:br>
              <a:rPr lang="en-US" sz="2000" b="0" i="0" dirty="0">
                <a:effectLst/>
                <a:latin typeface="Tw Cen MT" panose="020B0602020104020603" pitchFamily="34" charset="0"/>
              </a:rPr>
            </a:br>
            <a:r>
              <a:rPr lang="en-US" sz="2000" b="0" i="0" dirty="0">
                <a:effectLst/>
                <a:latin typeface="Tw Cen MT" panose="020B0602020104020603" pitchFamily="34" charset="0"/>
              </a:rPr>
              <a:t>​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 err="1">
                <a:effectLst/>
                <a:latin typeface="Tw Cen MT" panose="020B0602020104020603" pitchFamily="34" charset="0"/>
              </a:rPr>
              <a:t>přednášky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 Mgr.  J. Urbana FTK UP Olomouc.</a:t>
            </a:r>
            <a:r>
              <a:rPr lang="en-US" sz="2000" b="0" i="0" dirty="0">
                <a:effectLst/>
                <a:latin typeface="Tw Cen MT" panose="020B0602020104020603" pitchFamily="34" charset="0"/>
              </a:rPr>
              <a:t>​</a:t>
            </a:r>
            <a:br>
              <a:rPr lang="en-US" sz="2000" b="0" i="0" dirty="0">
                <a:effectLst/>
                <a:latin typeface="Tw Cen MT" panose="020B0602020104020603" pitchFamily="34" charset="0"/>
              </a:rPr>
            </a:br>
            <a:r>
              <a:rPr lang="en-US" sz="2000" b="0" i="0" dirty="0">
                <a:effectLst/>
                <a:latin typeface="Tw Cen MT" panose="020B0602020104020603" pitchFamily="34" charset="0"/>
              </a:rPr>
              <a:t>​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 err="1">
                <a:effectLst/>
                <a:latin typeface="Tw Cen MT" panose="020B0602020104020603" pitchFamily="34" charset="0"/>
              </a:rPr>
              <a:t>Poděbradský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, J.: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Rehabilitace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 a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fyzikální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 </a:t>
            </a:r>
            <a:r>
              <a:rPr lang="en-US" sz="2000" b="1" i="1" u="none" strike="noStrike" dirty="0" err="1">
                <a:effectLst/>
                <a:latin typeface="Tw Cen MT" panose="020B0602020104020603" pitchFamily="34" charset="0"/>
              </a:rPr>
              <a:t>lékařství</a:t>
            </a:r>
            <a:r>
              <a:rPr lang="en-US" sz="2000" b="1" i="1" u="none" strike="noStrike" dirty="0">
                <a:effectLst/>
                <a:latin typeface="Tw Cen MT" panose="020B0602020104020603" pitchFamily="34" charset="0"/>
              </a:rPr>
              <a:t>.</a:t>
            </a:r>
            <a:r>
              <a:rPr lang="en-US" sz="2000" b="1" i="0" u="none" strike="noStrike" dirty="0">
                <a:effectLst/>
                <a:latin typeface="Tw Cen MT" panose="020B0602020104020603" pitchFamily="34" charset="0"/>
              </a:rPr>
              <a:t> Praha: ČLS JEP, 1995. 50s</a:t>
            </a:r>
            <a:r>
              <a:rPr lang="en-US" sz="2000" b="0" i="0" dirty="0">
                <a:effectLst/>
                <a:latin typeface="Tw Cen MT" panose="020B0602020104020603" pitchFamily="34" charset="0"/>
              </a:rPr>
              <a:t>​</a:t>
            </a:r>
            <a:br>
              <a:rPr lang="en-US" sz="2000" b="0" i="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</a:br>
            <a:endParaRPr lang="en-US" sz="20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6136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FFCFB47-3C9E-4532-8065-D3633A77B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7A625B-A166-4C03-ADD8-0535D718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5A5F97-C3A9-4101-8F5C-06E22105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ázek 4" descr="Obsah obrázku osoba, muž, oblečení, strop&#10;&#10;Popis se vygeneroval automaticky.">
            <a:extLst>
              <a:ext uri="{FF2B5EF4-FFF2-40B4-BE49-F238E27FC236}">
                <a16:creationId xmlns:a16="http://schemas.microsoft.com/office/drawing/2014/main" id="{89FEBCD7-BA5F-4E27-A609-EDBFE5DC9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48" r="12605" b="-1"/>
          <a:stretch/>
        </p:blipFill>
        <p:spPr>
          <a:xfrm>
            <a:off x="806117" y="809244"/>
            <a:ext cx="6583680" cy="5239512"/>
          </a:xfrm>
          <a:prstGeom prst="rect">
            <a:avLst/>
          </a:prstGeom>
          <a:ln w="6350" cap="sq">
            <a:noFill/>
            <a:miter lim="800000"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0239F34-0E2D-4746-AAA9-920BD6063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079E22-5065-47F9-AFCA-63C0DF226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9098EF8-6D81-466E-A59B-778568FCF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CB163DD-56F6-482F-862E-B6B9244DA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EF4DE-2334-4B49-8DC2-FDAC562A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8BFA5-D2F0-4C9C-8CBA-77D37513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442916"/>
            <a:ext cx="3238829" cy="32522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 err="1"/>
              <a:t>Děkuji</a:t>
            </a:r>
            <a:r>
              <a:rPr lang="en-US" sz="3700" cap="all" spc="-100" dirty="0"/>
              <a:t> za </a:t>
            </a:r>
            <a:r>
              <a:rPr lang="en-US" sz="3700" cap="all" spc="-100" dirty="0" err="1"/>
              <a:t>pozornost</a:t>
            </a:r>
            <a:r>
              <a:rPr lang="en-US" sz="3700" cap="all" spc="-1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683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ojan na činky v posilovně">
            <a:extLst>
              <a:ext uri="{FF2B5EF4-FFF2-40B4-BE49-F238E27FC236}">
                <a16:creationId xmlns:a16="http://schemas.microsoft.com/office/drawing/2014/main" id="{A983F8B5-3D02-4047-B5E0-332E31D61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895" r="-2" b="5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CBF6B9-C70D-4013-9BFE-F871B1E7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cs-CZ"/>
              <a:t>ELEKTRODIAGNOSTIKA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E0614-EB8A-41D9-91F9-D54EDF987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324495" cy="43455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000" dirty="0"/>
              <a:t>= stanovení optimálních parametrů impulzů pro vyvolání kontrakce denervovaných svalových vláken  - ELEKTROSTIMULACI bez vyvolání kontrakce okolních svalů:</a:t>
            </a:r>
          </a:p>
          <a:p>
            <a:pPr lvl="1"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I (mA)</a:t>
            </a:r>
            <a:endParaRPr lang="en-US" sz="2000"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t (</a:t>
            </a:r>
            <a:r>
              <a:rPr lang="cs-CZ" sz="2000" dirty="0" err="1">
                <a:ea typeface="+mn-lt"/>
                <a:cs typeface="+mn-lt"/>
              </a:rPr>
              <a:t>ms</a:t>
            </a:r>
            <a:r>
              <a:rPr lang="cs-CZ" sz="2000" dirty="0">
                <a:ea typeface="+mn-lt"/>
                <a:cs typeface="+mn-lt"/>
              </a:rPr>
              <a:t>)</a:t>
            </a:r>
            <a:endParaRPr lang="en-US" sz="20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Dříve vyšetření </a:t>
            </a:r>
            <a:r>
              <a:rPr lang="cs-CZ" sz="2000" dirty="0" err="1">
                <a:ea typeface="+mn-lt"/>
                <a:cs typeface="+mn-lt"/>
              </a:rPr>
              <a:t>reobáze</a:t>
            </a:r>
            <a:r>
              <a:rPr lang="cs-CZ" sz="2000" dirty="0">
                <a:ea typeface="+mn-lt"/>
                <a:cs typeface="+mn-lt"/>
              </a:rPr>
              <a:t> a chronaxie, ale nízká validita – dnes již </a:t>
            </a:r>
            <a:r>
              <a:rPr lang="cs-CZ" sz="2000" dirty="0" err="1">
                <a:ea typeface="+mn-lt"/>
                <a:cs typeface="+mn-lt"/>
              </a:rPr>
              <a:t>obsolentní</a:t>
            </a:r>
            <a:r>
              <a:rPr lang="cs-CZ" sz="20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Jediná EDG metoda je </a:t>
            </a:r>
            <a:r>
              <a:rPr lang="cs-CZ" sz="2000" b="1" dirty="0">
                <a:solidFill>
                  <a:srgbClr val="FF0000"/>
                </a:solidFill>
                <a:ea typeface="+mn-lt"/>
                <a:cs typeface="+mn-lt"/>
              </a:rPr>
              <a:t>stanovení </a:t>
            </a:r>
            <a:r>
              <a:rPr lang="cs-CZ" sz="2000" b="1" dirty="0" err="1">
                <a:solidFill>
                  <a:srgbClr val="FF0000"/>
                </a:solidFill>
                <a:ea typeface="+mn-lt"/>
                <a:cs typeface="+mn-lt"/>
              </a:rPr>
              <a:t>Hoorweg</a:t>
            </a:r>
            <a:r>
              <a:rPr lang="cs-CZ" sz="2000" b="1" dirty="0">
                <a:solidFill>
                  <a:srgbClr val="FF0000"/>
                </a:solidFill>
                <a:ea typeface="+mn-lt"/>
                <a:cs typeface="+mn-lt"/>
              </a:rPr>
              <a:t> -Weissovy I/t křivky</a:t>
            </a:r>
            <a:r>
              <a:rPr lang="cs-CZ" sz="2000" dirty="0">
                <a:ea typeface="+mn-lt"/>
                <a:cs typeface="+mn-lt"/>
              </a:rPr>
              <a:t> a z ní vypočítaný </a:t>
            </a:r>
            <a:r>
              <a:rPr lang="cs-CZ" sz="2000" b="1" dirty="0">
                <a:solidFill>
                  <a:srgbClr val="FF0000"/>
                </a:solidFill>
                <a:ea typeface="+mn-lt"/>
                <a:cs typeface="+mn-lt"/>
              </a:rPr>
              <a:t>akomodační kvocient. </a:t>
            </a:r>
            <a:r>
              <a:rPr lang="cs-CZ" sz="2000" dirty="0">
                <a:ea typeface="+mn-lt"/>
                <a:cs typeface="+mn-lt"/>
              </a:rPr>
              <a:t>Při opakovaném vyšetření máme představu zlepšení nebo progresi onemocnění</a:t>
            </a:r>
            <a:endParaRPr lang="cs-CZ" sz="2000" dirty="0"/>
          </a:p>
          <a:p>
            <a:pPr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I/t křivka verze:</a:t>
            </a:r>
          </a:p>
          <a:p>
            <a:pPr lvl="1"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klasická (11bodová)</a:t>
            </a:r>
          </a:p>
          <a:p>
            <a:pPr lvl="1">
              <a:buClr>
                <a:srgbClr val="FFFFFF"/>
              </a:buClr>
            </a:pPr>
            <a:r>
              <a:rPr lang="cs-CZ" sz="2000" dirty="0">
                <a:ea typeface="+mn-lt"/>
                <a:cs typeface="+mn-lt"/>
              </a:rPr>
              <a:t>zkrácená (6bodová</a:t>
            </a:r>
            <a:r>
              <a:rPr lang="cs-CZ" sz="1200" dirty="0">
                <a:ea typeface="+mn-lt"/>
                <a:cs typeface="+mn-lt"/>
              </a:rPr>
              <a:t>) </a:t>
            </a:r>
            <a:endParaRPr lang="cs-CZ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67770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solidFill>
            <a:schemeClr val="tx1">
              <a:lumMod val="95000"/>
            </a:schemeClr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9A54C2-A822-4E0B-8FF8-BD8458F1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EDG 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6B7D1-A1CC-4EC2-A58D-8AA1D285E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283858"/>
            <a:ext cx="10058400" cy="3669526"/>
          </a:xfrm>
        </p:spPr>
        <p:txBody>
          <a:bodyPr anchor="t">
            <a:normAutofit/>
          </a:bodyPr>
          <a:lstStyle/>
          <a:p>
            <a:r>
              <a:rPr lang="cs-CZ" sz="2000" dirty="0"/>
              <a:t>REOBÁZE:</a:t>
            </a:r>
            <a:endParaRPr lang="cs-CZ" dirty="0"/>
          </a:p>
          <a:p>
            <a:pPr lvl="1">
              <a:buClr>
                <a:srgbClr val="FFFFFF"/>
              </a:buClr>
            </a:pPr>
            <a:r>
              <a:rPr lang="cs-CZ" sz="1800" dirty="0"/>
              <a:t>= nejmenší intenzita v mA, která vyvolá kontrakci</a:t>
            </a:r>
          </a:p>
          <a:p>
            <a:pPr>
              <a:buClr>
                <a:srgbClr val="FFFFFF"/>
              </a:buClr>
            </a:pPr>
            <a:r>
              <a:rPr lang="cs-CZ" sz="2000" dirty="0"/>
              <a:t>CHRONAXIE:</a:t>
            </a:r>
          </a:p>
          <a:p>
            <a:pPr lvl="1">
              <a:buClr>
                <a:srgbClr val="FFFFFF"/>
              </a:buClr>
            </a:pPr>
            <a:r>
              <a:rPr lang="cs-CZ" sz="1800" dirty="0"/>
              <a:t>= čas potřebný k podráždění za použití intenzity rovné dvojnásobku </a:t>
            </a:r>
            <a:r>
              <a:rPr lang="cs-CZ" sz="1800" dirty="0" err="1"/>
              <a:t>reobáze</a:t>
            </a:r>
            <a:endParaRPr lang="cs-CZ" sz="1800"/>
          </a:p>
          <a:p>
            <a:pPr>
              <a:buClr>
                <a:srgbClr val="FFFFFF"/>
              </a:buClr>
            </a:pPr>
            <a:r>
              <a:rPr lang="cs-CZ" sz="2000" dirty="0"/>
              <a:t>AKOMODACE:</a:t>
            </a:r>
          </a:p>
          <a:p>
            <a:pPr lvl="1">
              <a:buClr>
                <a:srgbClr val="FFFFFF"/>
              </a:buClr>
            </a:pPr>
            <a:r>
              <a:rPr lang="cs-CZ" sz="1800" dirty="0"/>
              <a:t>= schopnost denervovaného vlákna (NE SVALU!) nereagovat na impulz s pozvolnou náběžnou hranou (nutnost dostatečné DÉLKY impulzu)</a:t>
            </a:r>
          </a:p>
          <a:p>
            <a:pPr>
              <a:buClr>
                <a:srgbClr val="FFFFFF"/>
              </a:buClr>
            </a:pPr>
            <a:r>
              <a:rPr lang="cs-CZ" sz="2000" dirty="0"/>
              <a:t>AKOMODAČNÍ KVOCIENT (AQ): viz dále</a:t>
            </a:r>
            <a:endParaRPr lang="cs-CZ" sz="1800" dirty="0" err="1"/>
          </a:p>
        </p:txBody>
      </p:sp>
    </p:spTree>
    <p:extLst>
      <p:ext uri="{BB962C8B-B14F-4D97-AF65-F5344CB8AC3E}">
        <p14:creationId xmlns:p14="http://schemas.microsoft.com/office/powerpoint/2010/main" val="610424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7709DC-FEF5-4E63-9922-CB07E574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cs-CZ" sz="3700" b="0">
                <a:solidFill>
                  <a:schemeClr val="tx1"/>
                </a:solidFill>
                <a:ea typeface="+mj-lt"/>
                <a:cs typeface="+mj-lt"/>
              </a:rPr>
              <a:t>AKOMODAČNÍ KVOCIENT (AQ)</a:t>
            </a:r>
            <a:endParaRPr lang="cs-CZ" sz="370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C5B5B4-78DB-47CA-9E13-5A687FAE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961552" cy="59109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 dirty="0">
                <a:ea typeface="+mn-lt"/>
                <a:cs typeface="+mn-lt"/>
              </a:rPr>
              <a:t>= podíl absolutního vyjádření PRAHOVĚ MOTORICKÉ INTENZITY pro šikmý a pravoúhlý impulz při délkách impulzu 1000 </a:t>
            </a:r>
            <a:r>
              <a:rPr lang="cs-CZ" sz="2000" dirty="0" err="1">
                <a:ea typeface="+mn-lt"/>
                <a:cs typeface="+mn-lt"/>
              </a:rPr>
              <a:t>ms</a:t>
            </a:r>
            <a:endParaRPr lang="cs-CZ" sz="2000" dirty="0" err="1"/>
          </a:p>
          <a:p>
            <a:pPr>
              <a:buClr>
                <a:srgbClr val="262626"/>
              </a:buClr>
            </a:pPr>
            <a:r>
              <a:rPr lang="cs-CZ" sz="2000" dirty="0"/>
              <a:t>Kvantitativně vyjadřuje změny svalové dráždivosti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Parametr NEZÁVISLÝ na velikosti elektrod, dráždivosti daného jedince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Během </a:t>
            </a:r>
            <a:r>
              <a:rPr lang="cs-CZ" sz="2000" dirty="0" err="1"/>
              <a:t>reinervace</a:t>
            </a:r>
            <a:r>
              <a:rPr lang="cs-CZ" sz="2000" dirty="0"/>
              <a:t> se hodnota AQ postupně zvyšuje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Hodnoty pro sval:</a:t>
            </a:r>
          </a:p>
          <a:p>
            <a:pPr lvl="1">
              <a:buClr>
                <a:srgbClr val="262626"/>
              </a:buClr>
            </a:pPr>
            <a:r>
              <a:rPr lang="cs-CZ" sz="2000" dirty="0"/>
              <a:t>Plně inervovaný (= norma): AQ = 2-6</a:t>
            </a:r>
          </a:p>
          <a:p>
            <a:pPr lvl="1">
              <a:buClr>
                <a:srgbClr val="262626"/>
              </a:buClr>
            </a:pPr>
            <a:r>
              <a:rPr lang="cs-CZ" sz="2000" dirty="0"/>
              <a:t>Částečně denervovaný: AQ = 1-2</a:t>
            </a:r>
          </a:p>
          <a:p>
            <a:pPr lvl="1">
              <a:buClr>
                <a:srgbClr val="262626"/>
              </a:buClr>
            </a:pPr>
            <a:r>
              <a:rPr lang="cs-CZ" sz="2000" dirty="0"/>
              <a:t>Úplně denervovaný: AQ ≤ 1</a:t>
            </a:r>
          </a:p>
          <a:p>
            <a:pPr lvl="1">
              <a:buClr>
                <a:srgbClr val="262626"/>
              </a:buClr>
            </a:pPr>
            <a:r>
              <a:rPr lang="cs-CZ" sz="2000"/>
              <a:t>Vegetativní dystonie: AQ vyšší než 6</a:t>
            </a:r>
            <a:endParaRPr lang="cs-CZ" sz="2000" dirty="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206829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B34669-0B16-4D74-98DB-38A85B6E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/>
              <a:t>AQ POKRAČOVÁNÍ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AA94420-26E1-408A-98C1-38949C77CF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919452"/>
              </p:ext>
            </p:extLst>
          </p:nvPr>
        </p:nvGraphicFramePr>
        <p:xfrm>
          <a:off x="1066800" y="2019778"/>
          <a:ext cx="10058400" cy="408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49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5B172B-B30D-4771-8016-F3365576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/>
              <a:t>HOORWEG-WEISSOVA I/t KŘIVKA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9ABB314-6F63-43C6-98BC-DCFB3CDF9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328451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8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9891C27D-8C9D-415C-A639-23D76B7B1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F4C0D6-B7E0-42D0-A57F-6781017A2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B4D6D08-A7F1-4445-BA2E-E449562C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A7C1A41-D915-4D26-8D5E-C01B27160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50B663E-F671-4504-99A8-455955469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EF89585-ECD6-4B38-96B1-AD41A1BD4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B6FCD50-3FE8-4AB2-B746-2CC0EA9D4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3E90108-E441-4AF0-A059-613D076C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B422045-789A-442D-9E39-6FC4EC452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963EABCB-D769-474D-9B99-3E62CB6FF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859" y="1733330"/>
            <a:ext cx="5600897" cy="379461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F4C63FE-9526-4F8E-BCFD-954D2EF94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82E33A-AF92-4553-BED4-58A317A3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218739"/>
            <a:ext cx="3323495" cy="5536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endParaRPr lang="en-US" sz="3700" b="0" cap="all" spc="-100"/>
          </a:p>
          <a:p>
            <a:pPr algn="ctr">
              <a:lnSpc>
                <a:spcPct val="83000"/>
              </a:lnSpc>
            </a:pPr>
            <a:r>
              <a:rPr lang="en-US" sz="3700" b="0" cap="all" spc="-100"/>
              <a:t>HOORWEG-WEISSOVA I/T KŘIVKA PRO ZDRAVÝ SVAL</a:t>
            </a:r>
            <a:br>
              <a:rPr lang="en-US" sz="3700" b="0" cap="all" spc="-100"/>
            </a:br>
            <a:endParaRPr lang="en-US" sz="3700" b="0" cap="all" spc="-100"/>
          </a:p>
        </p:txBody>
      </p:sp>
    </p:spTree>
    <p:extLst>
      <p:ext uri="{BB962C8B-B14F-4D97-AF65-F5344CB8AC3E}">
        <p14:creationId xmlns:p14="http://schemas.microsoft.com/office/powerpoint/2010/main" val="372007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AE6441-DC42-4815-9AA1-F2DB649E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" r="1" b="1"/>
          <a:stretch/>
        </p:blipFill>
        <p:spPr>
          <a:xfrm>
            <a:off x="727654" y="996387"/>
            <a:ext cx="5367165" cy="48780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85AFC5-FC43-4F88-BF10-55466A64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2472266"/>
          </a:xfrm>
        </p:spPr>
        <p:txBody>
          <a:bodyPr>
            <a:normAutofit fontScale="90000"/>
          </a:bodyPr>
          <a:lstStyle/>
          <a:p>
            <a:r>
              <a:rPr lang="en-US" sz="3600" b="0" cap="all" dirty="0">
                <a:ea typeface="+mj-lt"/>
                <a:cs typeface="+mj-lt"/>
              </a:rPr>
              <a:t>HOORWEG-WEISSOVA I/T KŘIVKA PRO DENERVOVANÝ SVA</a:t>
            </a:r>
            <a:r>
              <a:rPr lang="en-US" sz="2200" b="0" cap="all" dirty="0">
                <a:ea typeface="+mj-lt"/>
                <a:cs typeface="+mj-lt"/>
              </a:rPr>
              <a:t>L</a:t>
            </a:r>
            <a:br>
              <a:rPr lang="en-US" sz="2200" b="0" cap="all" dirty="0">
                <a:ea typeface="+mj-lt"/>
                <a:cs typeface="+mj-lt"/>
              </a:rPr>
            </a:br>
            <a:endParaRPr lang="cs-CZ" sz="2200" b="0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3AF87-F3DE-4F23-82B6-0030D16F8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3215882"/>
            <a:ext cx="4485017" cy="31578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ea typeface="+mn-lt"/>
                <a:cs typeface="+mn-lt"/>
              </a:rPr>
              <a:t>Levá část: vypovídá o chování a míře postižení nervů</a:t>
            </a:r>
            <a:endParaRPr lang="cs-CZ" sz="2000"/>
          </a:p>
          <a:p>
            <a:pPr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Pravá část: o svalové buňce a její dráždivosti při poškození</a:t>
            </a:r>
            <a:endParaRPr lang="cs-CZ" sz="2000"/>
          </a:p>
          <a:p>
            <a:pPr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Křivka se charakteristicky mění v průběhu denervace – JE POSUN DOPRAVA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438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996AB-3860-4BFE-9C38-E57CEE73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cs-CZ"/>
              <a:t>DĚLENÍ I/t DLE CÍLOVÉ STRUKTURY</a:t>
            </a:r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1" name="Rectangle 44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Obrázek 5" descr="Obsah obrázku obrazovka, budova, klec&#10;&#10;Popis se vygeneroval automaticky.">
            <a:extLst>
              <a:ext uri="{FF2B5EF4-FFF2-40B4-BE49-F238E27FC236}">
                <a16:creationId xmlns:a16="http://schemas.microsoft.com/office/drawing/2014/main" id="{E58ADCF0-9979-44F9-BF06-A980FB70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468139"/>
            <a:ext cx="4414438" cy="393988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C8A7D8-35D8-4533-B42C-43D37FB3F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cs-CZ" sz="2000" b="1" dirty="0">
                <a:highlight>
                  <a:srgbClr val="FF0000"/>
                </a:highlight>
                <a:ea typeface="+mn-lt"/>
                <a:cs typeface="+mn-lt"/>
              </a:rPr>
              <a:t>Neurogenní</a:t>
            </a:r>
            <a:r>
              <a:rPr lang="cs-CZ" sz="2000" b="1" dirty="0">
                <a:ea typeface="+mn-lt"/>
                <a:cs typeface="+mn-lt"/>
              </a:rPr>
              <a:t> </a:t>
            </a:r>
            <a:r>
              <a:rPr lang="cs-CZ" sz="2000" dirty="0">
                <a:ea typeface="+mn-lt"/>
                <a:cs typeface="+mn-lt"/>
              </a:rPr>
              <a:t> 0,03-1,0 </a:t>
            </a:r>
            <a:r>
              <a:rPr lang="cs-CZ" sz="2000" dirty="0" err="1">
                <a:ea typeface="+mn-lt"/>
                <a:cs typeface="+mn-lt"/>
              </a:rPr>
              <a:t>ms</a:t>
            </a:r>
            <a:endParaRPr lang="cs-CZ" sz="2000" dirty="0">
              <a:ea typeface="+mn-lt"/>
              <a:cs typeface="+mn-lt"/>
            </a:endParaRPr>
          </a:p>
          <a:p>
            <a:pPr lvl="1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Dráždění aferentního nervu </a:t>
            </a:r>
            <a:endParaRPr lang="cs-CZ" sz="2000" dirty="0"/>
          </a:p>
          <a:p>
            <a:pPr>
              <a:buClr>
                <a:srgbClr val="262626"/>
              </a:buClr>
            </a:pPr>
            <a:r>
              <a:rPr lang="cs-CZ" sz="2000" b="1" dirty="0">
                <a:highlight>
                  <a:srgbClr val="00FFFF"/>
                </a:highlight>
                <a:ea typeface="+mn-lt"/>
                <a:cs typeface="+mn-lt"/>
              </a:rPr>
              <a:t>Přechodná</a:t>
            </a:r>
            <a:r>
              <a:rPr lang="cs-CZ" sz="2000" dirty="0">
                <a:ea typeface="+mn-lt"/>
                <a:cs typeface="+mn-lt"/>
              </a:rPr>
              <a:t> 1,0 -10,0 </a:t>
            </a:r>
            <a:r>
              <a:rPr lang="cs-CZ" sz="2000" dirty="0" err="1">
                <a:ea typeface="+mn-lt"/>
                <a:cs typeface="+mn-lt"/>
              </a:rPr>
              <a:t>ms</a:t>
            </a:r>
            <a:endParaRPr lang="cs-CZ" sz="2000" dirty="0"/>
          </a:p>
          <a:p>
            <a:pPr>
              <a:buClr>
                <a:srgbClr val="262626"/>
              </a:buClr>
            </a:pPr>
            <a:r>
              <a:rPr lang="cs-CZ" sz="2000" b="1" dirty="0" err="1">
                <a:highlight>
                  <a:srgbClr val="FFFF00"/>
                </a:highlight>
                <a:ea typeface="+mn-lt"/>
                <a:cs typeface="+mn-lt"/>
              </a:rPr>
              <a:t>Myogenní</a:t>
            </a:r>
            <a:r>
              <a:rPr lang="cs-CZ" sz="2000" b="1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cs-CZ" sz="2000" dirty="0">
                <a:ea typeface="+mn-lt"/>
                <a:cs typeface="+mn-lt"/>
              </a:rPr>
              <a:t>10,0 -1000 </a:t>
            </a:r>
            <a:r>
              <a:rPr lang="cs-CZ" sz="2000" dirty="0" err="1">
                <a:ea typeface="+mn-lt"/>
                <a:cs typeface="+mn-lt"/>
              </a:rPr>
              <a:t>ms</a:t>
            </a:r>
            <a:endParaRPr lang="cs-CZ" sz="2000" dirty="0">
              <a:ea typeface="+mn-lt"/>
              <a:cs typeface="+mn-lt"/>
            </a:endParaRPr>
          </a:p>
          <a:p>
            <a:pPr lvl="1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Přímé dráždění svalových vláken</a:t>
            </a:r>
            <a:endParaRPr lang="cs-CZ" sz="2000" dirty="0"/>
          </a:p>
          <a:p>
            <a:pPr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880019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892</Words>
  <Application>Microsoft Office PowerPoint</Application>
  <PresentationFormat>Widescreen</PresentationFormat>
  <Paragraphs>102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Avenir Next LT Pro</vt:lpstr>
      <vt:lpstr>Avenir Next LT Pro Light</vt:lpstr>
      <vt:lpstr>Garamond</vt:lpstr>
      <vt:lpstr>Tw Cen MT</vt:lpstr>
      <vt:lpstr>SavonVTI</vt:lpstr>
      <vt:lpstr>Elektrodiagnostika – tvorba I/t křivky a její fyziologický a patologický průběh, výběr vhodné oblasti selektivního dráždění. </vt:lpstr>
      <vt:lpstr>ELEKTRODIAGNOSTIKA</vt:lpstr>
      <vt:lpstr>EDG ZÁKLADNÍ POJMY</vt:lpstr>
      <vt:lpstr>AKOMODAČNÍ KVOCIENT (AQ)</vt:lpstr>
      <vt:lpstr>AQ POKRAČOVÁNÍ</vt:lpstr>
      <vt:lpstr>HOORWEG-WEISSOVA I/t KŘIVKA</vt:lpstr>
      <vt:lpstr> HOORWEG-WEISSOVA I/T KŘIVKA PRO ZDRAVÝ SVAL </vt:lpstr>
      <vt:lpstr>HOORWEG-WEISSOVA I/T KŘIVKA PRO DENERVOVANÝ SVAL </vt:lpstr>
      <vt:lpstr>DĚLENÍ I/t DLE CÍLOVÉ STRUKTURY</vt:lpstr>
      <vt:lpstr>PRAKTICKÉ PROVEDENÍ I/t KŘIVKY 1</vt:lpstr>
      <vt:lpstr>PRAKTICKÉ PROVEDENÍ I/t KŘIVKY 2</vt:lpstr>
      <vt:lpstr>PRAKTICKÉ PROVEDENÍ I/t KŘIVKY 3</vt:lpstr>
      <vt:lpstr>OBLAST SELEKTIVNÍHO DRÁŽDĚNÍ</vt:lpstr>
      <vt:lpstr>OBLAST SELEKTIVNÍHO DRÁŽDĚNÍ</vt:lpstr>
      <vt:lpstr>MOTORICKÝ BOD</vt:lpstr>
      <vt:lpstr>VÝZNAM ELEKTRODIAGNOSTIKY</vt:lpstr>
      <vt:lpstr>LITERATURA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Marie Krejčová</cp:lastModifiedBy>
  <cp:revision>623</cp:revision>
  <dcterms:created xsi:type="dcterms:W3CDTF">2021-02-01T07:22:34Z</dcterms:created>
  <dcterms:modified xsi:type="dcterms:W3CDTF">2021-03-12T19:03:37Z</dcterms:modified>
</cp:coreProperties>
</file>