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17" r:id="rId4"/>
    <p:sldId id="321" r:id="rId5"/>
    <p:sldId id="319" r:id="rId6"/>
    <p:sldId id="323" r:id="rId7"/>
    <p:sldId id="318" r:id="rId8"/>
    <p:sldId id="324" r:id="rId9"/>
    <p:sldId id="316" r:id="rId10"/>
    <p:sldId id="29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6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A6A"/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Zlozvyky II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bp1818</a:t>
            </a:r>
            <a:r>
              <a:rPr lang="cs-CZ" dirty="0"/>
              <a:t> </a:t>
            </a:r>
            <a:r>
              <a:rPr lang="cs-CZ" b="1" dirty="0"/>
              <a:t>Základy psychologie sportu a zdraví</a:t>
            </a:r>
            <a:endParaRPr lang="cs-CZ" dirty="0"/>
          </a:p>
          <a:p>
            <a:r>
              <a:rPr lang="cs-CZ" dirty="0"/>
              <a:t>Katedra společenských věd a managementu sportu </a:t>
            </a:r>
            <a:r>
              <a:rPr lang="cs-CZ" dirty="0" err="1"/>
              <a:t>FSpS</a:t>
            </a:r>
            <a:r>
              <a:rPr lang="cs-CZ" dirty="0"/>
              <a:t> MU</a:t>
            </a:r>
            <a:endParaRPr lang="cs-CZ" dirty="0"/>
          </a:p>
        </p:txBody>
      </p:sp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rgbClr val="DBF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03b</a:t>
            </a:r>
            <a:endParaRPr lang="cs-CZ" sz="4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318" y="1957389"/>
            <a:ext cx="10515600" cy="2666818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Picture 2" descr="Image result for self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462971"/>
            <a:ext cx="2627260" cy="2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</a:t>
            </a:r>
            <a:r>
              <a:rPr lang="cs-CZ" dirty="0" smtClean="0"/>
              <a:t>zlozvyku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62713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Správný </a:t>
            </a:r>
            <a:r>
              <a:rPr lang="cs-CZ" sz="2000" b="1" dirty="0"/>
              <a:t>cíl = chování, </a:t>
            </a:r>
            <a:r>
              <a:rPr lang="cs-CZ" sz="2000" b="1" dirty="0"/>
              <a:t>akce</a:t>
            </a:r>
          </a:p>
          <a:p>
            <a:pPr lvl="1"/>
            <a:r>
              <a:rPr lang="cs-CZ" sz="2000" b="1" dirty="0"/>
              <a:t>SMART cíl </a:t>
            </a:r>
            <a:r>
              <a:rPr lang="cs-CZ" sz="2000" dirty="0"/>
              <a:t>= specifický, měřitelný, akceptovatelný (dosažitelný), relevantní, </a:t>
            </a:r>
            <a:r>
              <a:rPr lang="cs-CZ" sz="2000" dirty="0" smtClean="0"/>
              <a:t>termínovaný</a:t>
            </a:r>
          </a:p>
          <a:p>
            <a:pPr lvl="1"/>
            <a:r>
              <a:rPr lang="cs-CZ" sz="2000" b="1" dirty="0" smtClean="0"/>
              <a:t>Co se stane, když „selžu“?</a:t>
            </a: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Ovlivnitelné </a:t>
            </a:r>
            <a:r>
              <a:rPr lang="cs-CZ" sz="2000" b="1" dirty="0" err="1"/>
              <a:t>vs</a:t>
            </a:r>
            <a:r>
              <a:rPr lang="cs-CZ" sz="2000" b="1" dirty="0"/>
              <a:t> neovlivnitelné</a:t>
            </a:r>
          </a:p>
          <a:p>
            <a:pPr lvl="1"/>
            <a:r>
              <a:rPr lang="cs-CZ" sz="2000" dirty="0" err="1" smtClean="0"/>
              <a:t>Covidové</a:t>
            </a:r>
            <a:r>
              <a:rPr lang="cs-CZ" sz="2000" dirty="0" smtClean="0"/>
              <a:t> zhoršování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Myšlenky? Motto? </a:t>
            </a:r>
            <a:r>
              <a:rPr lang="cs-CZ" sz="2000" b="1" dirty="0"/>
              <a:t>Pozitivní emoce</a:t>
            </a:r>
            <a:r>
              <a:rPr lang="cs-CZ" sz="2000" b="1" dirty="0" smtClean="0"/>
              <a:t>?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Sociální opora?</a:t>
            </a:r>
            <a:endParaRPr lang="cs-CZ" sz="2000" b="1" dirty="0"/>
          </a:p>
          <a:p>
            <a:pPr marL="457200" lvl="1" indent="0">
              <a:buNone/>
            </a:pPr>
            <a:r>
              <a:rPr lang="cs-CZ" sz="2000" b="1" dirty="0"/>
              <a:t/>
            </a:r>
            <a:br>
              <a:rPr lang="cs-CZ" sz="2000" b="1" dirty="0"/>
            </a:br>
            <a:endParaRPr lang="cs-CZ" sz="2000" b="1" dirty="0"/>
          </a:p>
          <a:p>
            <a:endParaRPr lang="cs-CZ" dirty="0"/>
          </a:p>
        </p:txBody>
      </p:sp>
      <p:pic>
        <p:nvPicPr>
          <p:cNvPr id="4" name="Picture 2" descr="Free Vector | We can do i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65125"/>
            <a:ext cx="3744913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zlozvyku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K </a:t>
            </a:r>
            <a:r>
              <a:rPr lang="cs-CZ" sz="2000" b="1" dirty="0" smtClean="0"/>
              <a:t>zamyšlení…</a:t>
            </a:r>
            <a:endParaRPr lang="cs-CZ" sz="2000" b="1" dirty="0" smtClean="0"/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O jaký přístup se opírá Váš plán? 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Jaká </a:t>
            </a:r>
            <a:r>
              <a:rPr lang="cs-CZ" sz="2000" dirty="0" smtClean="0"/>
              <a:t>je Vaše motivace? Motto?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Co Vám bude úkol připomínat?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Co Vám stojí v cestě a jak s tím bojovat</a:t>
            </a:r>
            <a:r>
              <a:rPr lang="cs-CZ" sz="2000" dirty="0" smtClean="0"/>
              <a:t>?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Jak budete zaznamenávat boj se zlozvykem?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17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modrá žira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r="23283"/>
          <a:stretch/>
        </p:blipFill>
        <p:spPr bwMode="auto">
          <a:xfrm>
            <a:off x="2368058" y="2746289"/>
            <a:ext cx="2532554" cy="36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Dobře si pamatujeme to, co vidíme – evolučně starý mechanismus</a:t>
            </a:r>
          </a:p>
          <a:p>
            <a:r>
              <a:rPr lang="cs-CZ" sz="2000" b="1" dirty="0" smtClean="0"/>
              <a:t>Jak využít vizualizaci v boji se zlozvykem?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5390" t="33117" r="15039" b="40620"/>
          <a:stretch/>
        </p:blipFill>
        <p:spPr>
          <a:xfrm>
            <a:off x="838200" y="2670009"/>
            <a:ext cx="7343777" cy="2187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4805" t="44789" r="14219" b="34159"/>
          <a:stretch/>
        </p:blipFill>
        <p:spPr>
          <a:xfrm>
            <a:off x="497144" y="4802759"/>
            <a:ext cx="7745086" cy="1798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2" descr="Image result for nice rememberance in calen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1" y="1579624"/>
            <a:ext cx="3426705" cy="2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/>
          <a:srcRect l="36937" t="45831" r="41223" b="25196"/>
          <a:stretch/>
        </p:blipFill>
        <p:spPr>
          <a:xfrm>
            <a:off x="8362492" y="4034016"/>
            <a:ext cx="3462728" cy="258250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893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Nudging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5589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Design, který má vést k (automatické) změně chování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unguje na podvědomé úrovni, člověk se nemusí aktivně rozhodovat</a:t>
            </a:r>
          </a:p>
          <a:p>
            <a:r>
              <a:rPr lang="cs-CZ" sz="2000" dirty="0" smtClean="0"/>
              <a:t>Měl</a:t>
            </a:r>
            <a:r>
              <a:rPr lang="cs-CZ" sz="2000" dirty="0"/>
              <a:t>o by být použito tak</a:t>
            </a:r>
            <a:r>
              <a:rPr lang="cs-CZ" sz="2000" dirty="0" smtClean="0"/>
              <a:t>, </a:t>
            </a:r>
            <a:r>
              <a:rPr lang="cs-CZ" sz="2000" dirty="0"/>
              <a:t>aby byl užitek z něj co nejvyšší a škody co </a:t>
            </a:r>
            <a:r>
              <a:rPr lang="cs-CZ" sz="2000" dirty="0" smtClean="0"/>
              <a:t>nejnižší</a:t>
            </a:r>
          </a:p>
          <a:p>
            <a:pPr lvl="1"/>
            <a:r>
              <a:rPr lang="cs-CZ" sz="2000" dirty="0"/>
              <a:t>V praxi „veřejně prospěšné“ použití, ale i byznys</a:t>
            </a:r>
          </a:p>
          <a:p>
            <a:endParaRPr lang="cs-CZ" sz="20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</p:txBody>
      </p:sp>
      <p:pic>
        <p:nvPicPr>
          <p:cNvPr id="3074" name="Picture 2" descr="Image result for nud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8" y="3715134"/>
            <a:ext cx="4600576" cy="280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Image result for nudg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2" t="13448" r="37603" b="37613"/>
          <a:stretch/>
        </p:blipFill>
        <p:spPr bwMode="auto">
          <a:xfrm rot="200466">
            <a:off x="5148831" y="3715531"/>
            <a:ext cx="1657351" cy="241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Image result for piano trep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2" y="346934"/>
            <a:ext cx="3244745" cy="182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Image result for obrys mrtvého těla s telefon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01" y="3536923"/>
            <a:ext cx="4017698" cy="301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93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Image result for swot analý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56" y="1330636"/>
            <a:ext cx="5373688" cy="53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Zaznamenávání</a:t>
            </a:r>
            <a:endParaRPr lang="cs-CZ" dirty="0"/>
          </a:p>
        </p:txBody>
      </p:sp>
      <p:pic>
        <p:nvPicPr>
          <p:cNvPr id="1026" name="Picture 2" descr="Image result for buzer-lís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0" y="2369618"/>
            <a:ext cx="4637176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onec prokrastin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0" y="3633225"/>
            <a:ext cx="2852013" cy="30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á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/>
        </p:blipFill>
        <p:spPr bwMode="auto">
          <a:xfrm>
            <a:off x="7107413" y="209861"/>
            <a:ext cx="3106414" cy="274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alendá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14" y="2718347"/>
            <a:ext cx="22574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tatistics in smart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64" y="4148585"/>
            <a:ext cx="3042243" cy="30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xc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89" y="726765"/>
            <a:ext cx="1554577" cy="14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13919" y="6228621"/>
            <a:ext cx="2908573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Petr Ludwig – „</a:t>
            </a:r>
            <a:r>
              <a:rPr lang="cs-CZ" dirty="0" err="1" smtClean="0">
                <a:solidFill>
                  <a:schemeClr val="tx1"/>
                </a:solidFill>
              </a:rPr>
              <a:t>buzer</a:t>
            </a:r>
            <a:r>
              <a:rPr lang="cs-CZ" dirty="0" smtClean="0">
                <a:solidFill>
                  <a:schemeClr val="tx1"/>
                </a:solidFill>
              </a:rPr>
              <a:t>-lístek“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zlozvyku </a:t>
            </a:r>
            <a:r>
              <a:rPr lang="cs-CZ" dirty="0" smtClean="0"/>
              <a:t>– tipy na upgrade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/>
            <a:r>
              <a:rPr lang="cs-CZ" sz="2000" dirty="0" smtClean="0"/>
              <a:t>Dohledejte si informace o zlozvyku – knihy, studie, zkušenosti</a:t>
            </a:r>
          </a:p>
          <a:p>
            <a:pPr marL="357188" lvl="1" indent="-357188"/>
            <a:r>
              <a:rPr lang="cs-CZ" sz="2000" dirty="0" smtClean="0"/>
              <a:t>Použijte vizualizaci, </a:t>
            </a:r>
            <a:r>
              <a:rPr lang="cs-CZ" sz="2000" dirty="0" err="1" smtClean="0"/>
              <a:t>nudging</a:t>
            </a:r>
            <a:r>
              <a:rPr lang="cs-CZ" sz="2000" dirty="0" smtClean="0"/>
              <a:t>, motto aj.; zapojte emoce</a:t>
            </a:r>
          </a:p>
          <a:p>
            <a:pPr marL="357188" lvl="1" indent="-357188"/>
            <a:r>
              <a:rPr lang="cs-CZ" sz="2000" dirty="0" smtClean="0"/>
              <a:t>Využijte sociální oporu, sdílejte zlozvyk</a:t>
            </a:r>
          </a:p>
          <a:p>
            <a:pPr marL="357188" lvl="1" indent="-357188"/>
            <a:r>
              <a:rPr lang="cs-CZ" sz="2000" dirty="0"/>
              <a:t>Z</a:t>
            </a:r>
            <a:r>
              <a:rPr lang="cs-CZ" sz="2000" dirty="0" smtClean="0"/>
              <a:t>amyslete </a:t>
            </a:r>
            <a:r>
              <a:rPr lang="cs-CZ" sz="2000" dirty="0"/>
              <a:t>se nad Vaší motivací,  </a:t>
            </a:r>
            <a:r>
              <a:rPr lang="cs-CZ" sz="2000" dirty="0" smtClean="0"/>
              <a:t>Vašimi silnými i slabými stránkami v boji se zlozvykem</a:t>
            </a:r>
          </a:p>
          <a:p>
            <a:pPr marL="357188" lvl="1" indent="-357188"/>
            <a:r>
              <a:rPr lang="cs-CZ" sz="2000" dirty="0" smtClean="0"/>
              <a:t>Vytvořte si optimální systém zaznamenávání zlozvyku</a:t>
            </a:r>
          </a:p>
          <a:p>
            <a:pPr marL="357188" lvl="1" indent="-357188"/>
            <a:r>
              <a:rPr lang="cs-CZ" sz="2000" b="1" dirty="0" smtClean="0"/>
              <a:t>Vymyslete cokoli dalšího, co zvýší Vaše šance, že v boji se zlozvykem zvítězíte! </a:t>
            </a:r>
            <a:r>
              <a:rPr lang="cs-CZ" sz="2000" b="1" dirty="0" smtClean="0">
                <a:sym typeface="Wingdings" panose="05000000000000000000" pitchFamily="2" charset="2"/>
              </a:rPr>
              <a:t></a:t>
            </a:r>
            <a:endParaRPr lang="cs-CZ" sz="2000" b="1" dirty="0"/>
          </a:p>
          <a:p>
            <a:pPr marL="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zlozvyku </a:t>
            </a:r>
            <a:r>
              <a:rPr lang="cs-CZ" dirty="0"/>
              <a:t>– </a:t>
            </a:r>
            <a:r>
              <a:rPr lang="cs-CZ" dirty="0" smtClean="0"/>
              <a:t>verze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lvl="1" indent="-357188"/>
            <a:r>
              <a:rPr lang="cs-CZ" sz="2000" b="1" dirty="0" smtClean="0"/>
              <a:t>Dolaďte plán a začněte pracovat na boji se svým zlozvykem</a:t>
            </a:r>
          </a:p>
          <a:p>
            <a:pPr marL="357188" lvl="1" indent="-357188"/>
            <a:r>
              <a:rPr lang="cs-CZ" sz="2000" b="1" dirty="0" smtClean="0"/>
              <a:t>V průběhu semestru</a:t>
            </a:r>
            <a:r>
              <a:rPr lang="cs-CZ" sz="2000" dirty="0" smtClean="0"/>
              <a:t> </a:t>
            </a:r>
            <a:r>
              <a:rPr lang="cs-CZ" sz="2000" b="1" dirty="0" smtClean="0"/>
              <a:t>odevzdejte 2. verzi managementu zlozvyku </a:t>
            </a:r>
            <a:r>
              <a:rPr lang="cs-CZ" sz="2000" dirty="0" smtClean="0"/>
              <a:t>(do příslušné podsložky v </a:t>
            </a:r>
            <a:r>
              <a:rPr lang="cs-CZ" sz="2000" dirty="0" err="1" smtClean="0"/>
              <a:t>odevzdávárně</a:t>
            </a:r>
            <a:r>
              <a:rPr lang="cs-CZ" sz="2000" dirty="0" smtClean="0"/>
              <a:t>)</a:t>
            </a:r>
          </a:p>
          <a:p>
            <a:pPr marL="814388" lvl="2" indent="-357188"/>
            <a:r>
              <a:rPr lang="cs-CZ" dirty="0"/>
              <a:t>Odevzdání je na vás – můžete </a:t>
            </a:r>
            <a:r>
              <a:rPr lang="cs-CZ" dirty="0" smtClean="0"/>
              <a:t>odevzdat přepracovaný </a:t>
            </a:r>
            <a:r>
              <a:rPr lang="cs-CZ" dirty="0"/>
              <a:t>plán, </a:t>
            </a:r>
            <a:r>
              <a:rPr lang="cs-CZ" dirty="0" smtClean="0"/>
              <a:t>anebo aktuální stav</a:t>
            </a:r>
          </a:p>
          <a:p>
            <a:pPr marL="814388" lvl="2" indent="-357188"/>
            <a:r>
              <a:rPr lang="cs-CZ" dirty="0" smtClean="0"/>
              <a:t>Mělo by být jasné, v jaké jste fázi</a:t>
            </a:r>
          </a:p>
          <a:p>
            <a:pPr marL="814388" lvl="2" indent="-357188"/>
            <a:r>
              <a:rPr lang="cs-CZ" dirty="0" smtClean="0"/>
              <a:t>Pokud máte individuální dotaz nebo téma, uveďte je do dokumentu</a:t>
            </a:r>
          </a:p>
          <a:p>
            <a:pPr marL="814388" lvl="2" indent="-357188"/>
            <a:r>
              <a:rPr lang="cs-CZ" dirty="0" smtClean="0"/>
              <a:t>Na úkol dostanete během několika dní individuální zpětnou vazbu</a:t>
            </a:r>
            <a:endParaRPr lang="cs-CZ" dirty="0"/>
          </a:p>
          <a:p>
            <a:pPr marL="357188" lvl="1" indent="-357188"/>
            <a:r>
              <a:rPr lang="cs-CZ" sz="2000" dirty="0"/>
              <a:t>N</a:t>
            </a:r>
            <a:r>
              <a:rPr lang="cs-CZ" sz="2000" dirty="0" smtClean="0"/>
              <a:t>ejpozději </a:t>
            </a:r>
            <a:r>
              <a:rPr lang="cs-CZ" sz="2000" b="1" dirty="0" smtClean="0">
                <a:solidFill>
                  <a:srgbClr val="FF0000"/>
                </a:solidFill>
              </a:rPr>
              <a:t>do neděle, 16.5.2021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self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462971"/>
            <a:ext cx="2627260" cy="2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339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Zlozvyky II</vt:lpstr>
      <vt:lpstr>Management zlozvyku</vt:lpstr>
      <vt:lpstr>Management zlozvyku</vt:lpstr>
      <vt:lpstr>Vizualizace</vt:lpstr>
      <vt:lpstr>Nudging</vt:lpstr>
      <vt:lpstr>SWOT analýza</vt:lpstr>
      <vt:lpstr>Zaznamenávání</vt:lpstr>
      <vt:lpstr>Management zlozvyku – tipy na upgrade </vt:lpstr>
      <vt:lpstr>Management zlozvyku – verze 2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105</cp:revision>
  <dcterms:created xsi:type="dcterms:W3CDTF">2020-02-12T07:29:27Z</dcterms:created>
  <dcterms:modified xsi:type="dcterms:W3CDTF">2021-03-17T14:49:07Z</dcterms:modified>
</cp:coreProperties>
</file>