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316" r:id="rId3"/>
    <p:sldId id="336" r:id="rId4"/>
    <p:sldId id="341" r:id="rId5"/>
    <p:sldId id="318" r:id="rId6"/>
    <p:sldId id="315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322" r:id="rId19"/>
    <p:sldId id="321" r:id="rId20"/>
    <p:sldId id="268" r:id="rId21"/>
    <p:sldId id="342" r:id="rId22"/>
    <p:sldId id="269" r:id="rId23"/>
    <p:sldId id="324" r:id="rId24"/>
    <p:sldId id="272" r:id="rId25"/>
    <p:sldId id="270" r:id="rId26"/>
    <p:sldId id="344" r:id="rId27"/>
    <p:sldId id="343" r:id="rId28"/>
    <p:sldId id="271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317" r:id="rId39"/>
    <p:sldId id="332" r:id="rId40"/>
    <p:sldId id="282" r:id="rId41"/>
    <p:sldId id="340" r:id="rId42"/>
    <p:sldId id="334" r:id="rId43"/>
    <p:sldId id="339" r:id="rId44"/>
    <p:sldId id="345" r:id="rId45"/>
    <p:sldId id="283" r:id="rId46"/>
    <p:sldId id="284" r:id="rId47"/>
    <p:sldId id="285" r:id="rId48"/>
    <p:sldId id="286" r:id="rId49"/>
    <p:sldId id="287" r:id="rId50"/>
    <p:sldId id="288" r:id="rId51"/>
    <p:sldId id="291" r:id="rId52"/>
    <p:sldId id="325" r:id="rId53"/>
    <p:sldId id="304" r:id="rId54"/>
    <p:sldId id="289" r:id="rId55"/>
    <p:sldId id="290" r:id="rId56"/>
    <p:sldId id="294" r:id="rId57"/>
    <p:sldId id="293" r:id="rId58"/>
    <p:sldId id="295" r:id="rId59"/>
    <p:sldId id="292" r:id="rId60"/>
    <p:sldId id="346" r:id="rId61"/>
    <p:sldId id="348" r:id="rId62"/>
    <p:sldId id="297" r:id="rId63"/>
    <p:sldId id="298" r:id="rId64"/>
    <p:sldId id="299" r:id="rId65"/>
    <p:sldId id="300" r:id="rId66"/>
    <p:sldId id="301" r:id="rId67"/>
    <p:sldId id="305" r:id="rId68"/>
    <p:sldId id="306" r:id="rId69"/>
    <p:sldId id="326" r:id="rId70"/>
    <p:sldId id="327" r:id="rId71"/>
    <p:sldId id="328" r:id="rId72"/>
    <p:sldId id="329" r:id="rId73"/>
    <p:sldId id="330" r:id="rId74"/>
    <p:sldId id="331" r:id="rId75"/>
    <p:sldId id="307" r:id="rId76"/>
    <p:sldId id="347" r:id="rId77"/>
    <p:sldId id="309" r:id="rId78"/>
    <p:sldId id="310" r:id="rId79"/>
    <p:sldId id="311" r:id="rId80"/>
    <p:sldId id="313" r:id="rId81"/>
    <p:sldId id="312" r:id="rId8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1171BD-D7AB-722A-37C2-C2DABDDCB42E}" v="159" dt="2021-05-06T21:20:40.569"/>
    <p1510:client id="{8CECED74-FC1E-D9BE-E539-FB20B43377EC}" v="2963" dt="2021-04-04T10:29:21.929"/>
    <p1510:client id="{92B5BA9F-20D3-2000-9FF9-275B6B9F9784}" v="2614" dt="2021-04-03T21:35:32.736"/>
    <p1510:client id="{AD1C2E7C-D887-4287-98F7-C105AC07AF9A}" v="1156" dt="2021-04-03T09:59:41.345"/>
    <p1510:client id="{DAEBFFCD-5A58-05CD-6526-59643CED7B52}" v="989" dt="2021-04-03T17:00:24.744"/>
    <p1510:client id="{ED9EBA9F-50FF-2000-D0F0-F1FA3A375CDC}" v="272" dt="2021-04-03T13:03:55.1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microsoft.com/office/2015/10/relationships/revisionInfo" Target="revisionInfo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46.png"/><Relationship Id="rId7" Type="http://schemas.openxmlformats.org/officeDocument/2006/relationships/image" Target="../media/image7.png"/><Relationship Id="rId12" Type="http://schemas.openxmlformats.org/officeDocument/2006/relationships/image" Target="../media/image53.sv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49.svg"/><Relationship Id="rId11" Type="http://schemas.openxmlformats.org/officeDocument/2006/relationships/image" Target="../media/image52.png"/><Relationship Id="rId5" Type="http://schemas.openxmlformats.org/officeDocument/2006/relationships/image" Target="../media/image48.png"/><Relationship Id="rId10" Type="http://schemas.openxmlformats.org/officeDocument/2006/relationships/image" Target="../media/image51.svg"/><Relationship Id="rId4" Type="http://schemas.openxmlformats.org/officeDocument/2006/relationships/image" Target="../media/image47.svg"/><Relationship Id="rId9" Type="http://schemas.openxmlformats.org/officeDocument/2006/relationships/image" Target="../media/image50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46.png"/><Relationship Id="rId7" Type="http://schemas.openxmlformats.org/officeDocument/2006/relationships/image" Target="../media/image7.png"/><Relationship Id="rId12" Type="http://schemas.openxmlformats.org/officeDocument/2006/relationships/image" Target="../media/image53.sv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49.svg"/><Relationship Id="rId11" Type="http://schemas.openxmlformats.org/officeDocument/2006/relationships/image" Target="../media/image52.png"/><Relationship Id="rId5" Type="http://schemas.openxmlformats.org/officeDocument/2006/relationships/image" Target="../media/image48.png"/><Relationship Id="rId10" Type="http://schemas.openxmlformats.org/officeDocument/2006/relationships/image" Target="../media/image51.svg"/><Relationship Id="rId4" Type="http://schemas.openxmlformats.org/officeDocument/2006/relationships/image" Target="../media/image47.svg"/><Relationship Id="rId9" Type="http://schemas.openxmlformats.org/officeDocument/2006/relationships/image" Target="../media/image5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6BD772-5715-44FB-99DF-05FFCECE9A78}" type="doc">
      <dgm:prSet loTypeId="urn:microsoft.com/office/officeart/2005/8/layout/hierarchy1" loCatId="hierarchy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2EF2D13-E62D-4D7F-A1E4-566E3B553798}">
      <dgm:prSet/>
      <dgm:spPr/>
      <dgm:t>
        <a:bodyPr/>
        <a:lstStyle/>
        <a:p>
          <a:r>
            <a:rPr lang="cs-CZ"/>
            <a:t>Nutná vyvážená </a:t>
          </a:r>
          <a:r>
            <a:rPr lang="cs-CZ" b="1"/>
            <a:t>souhra mezi hlubokými extensory páteře na jedné straně a hlubokými flexory krku spolu se synergistickou aktivací mezi bránicí, břišními svaly a pánevním dnem</a:t>
          </a:r>
          <a:r>
            <a:rPr lang="cs-CZ" b="1">
              <a:latin typeface="Georgia Pro Cond Black" panose="02020404030301010803"/>
            </a:rPr>
            <a:t>.</a:t>
          </a:r>
          <a:endParaRPr lang="en-US"/>
        </a:p>
      </dgm:t>
    </dgm:pt>
    <dgm:pt modelId="{4E01C5B2-E16D-4AFA-9A51-8D1FDA50CF40}" type="parTrans" cxnId="{FC951FF4-27B4-4B32-88DC-FD188C11D1BC}">
      <dgm:prSet/>
      <dgm:spPr/>
      <dgm:t>
        <a:bodyPr/>
        <a:lstStyle/>
        <a:p>
          <a:endParaRPr lang="en-US"/>
        </a:p>
      </dgm:t>
    </dgm:pt>
    <dgm:pt modelId="{BAA2F21A-7ED8-47CD-8B60-475BBC18262B}" type="sibTrans" cxnId="{FC951FF4-27B4-4B32-88DC-FD188C11D1BC}">
      <dgm:prSet/>
      <dgm:spPr/>
      <dgm:t>
        <a:bodyPr/>
        <a:lstStyle/>
        <a:p>
          <a:endParaRPr lang="en-US"/>
        </a:p>
      </dgm:t>
    </dgm:pt>
    <dgm:pt modelId="{848CFD89-9D08-4EBC-BEB3-DFABE44CA27D}">
      <dgm:prSet/>
      <dgm:spPr/>
      <dgm:t>
        <a:bodyPr/>
        <a:lstStyle/>
        <a:p>
          <a:r>
            <a:rPr lang="cs-CZ"/>
            <a:t>Nejčastějším problémem je </a:t>
          </a:r>
          <a:r>
            <a:rPr lang="cs-CZ" b="1"/>
            <a:t>insuficience  přední stabilizace páteře a naopak převaha extenční aktivity povrchových zádových svalů</a:t>
          </a:r>
          <a:r>
            <a:rPr lang="cs-CZ" b="1">
              <a:latin typeface="Georgia Pro Cond Black" panose="02020404030301010803"/>
            </a:rPr>
            <a:t>.</a:t>
          </a:r>
          <a:endParaRPr lang="en-US"/>
        </a:p>
      </dgm:t>
    </dgm:pt>
    <dgm:pt modelId="{D0D3E570-456A-45C0-8978-191DBF8225E7}" type="parTrans" cxnId="{432BF4B5-5AF7-4A13-8329-B3B898FD5E5C}">
      <dgm:prSet/>
      <dgm:spPr/>
      <dgm:t>
        <a:bodyPr/>
        <a:lstStyle/>
        <a:p>
          <a:endParaRPr lang="en-US"/>
        </a:p>
      </dgm:t>
    </dgm:pt>
    <dgm:pt modelId="{B83DA057-D447-4603-8D78-7C07A1CE4651}" type="sibTrans" cxnId="{432BF4B5-5AF7-4A13-8329-B3B898FD5E5C}">
      <dgm:prSet/>
      <dgm:spPr/>
      <dgm:t>
        <a:bodyPr/>
        <a:lstStyle/>
        <a:p>
          <a:endParaRPr lang="en-US"/>
        </a:p>
      </dgm:t>
    </dgm:pt>
    <dgm:pt modelId="{658D3043-EBAC-4160-9482-A1D7976D2828}" type="pres">
      <dgm:prSet presAssocID="{416BD772-5715-44FB-99DF-05FFCECE9A7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A2158D7-EE47-4AC6-9333-FE0471C9DB38}" type="pres">
      <dgm:prSet presAssocID="{B2EF2D13-E62D-4D7F-A1E4-566E3B553798}" presName="hierRoot1" presStyleCnt="0"/>
      <dgm:spPr/>
    </dgm:pt>
    <dgm:pt modelId="{1FBA43CB-1430-4129-8693-421616CCC99D}" type="pres">
      <dgm:prSet presAssocID="{B2EF2D13-E62D-4D7F-A1E4-566E3B553798}" presName="composite" presStyleCnt="0"/>
      <dgm:spPr/>
    </dgm:pt>
    <dgm:pt modelId="{D544C7F0-F371-437B-B6F0-A5F5F43A5440}" type="pres">
      <dgm:prSet presAssocID="{B2EF2D13-E62D-4D7F-A1E4-566E3B553798}" presName="background" presStyleLbl="node0" presStyleIdx="0" presStyleCnt="2"/>
      <dgm:spPr/>
    </dgm:pt>
    <dgm:pt modelId="{D81E7EEC-C765-4CB4-B86D-05C6986BDAD0}" type="pres">
      <dgm:prSet presAssocID="{B2EF2D13-E62D-4D7F-A1E4-566E3B553798}" presName="text" presStyleLbl="fgAcc0" presStyleIdx="0" presStyleCnt="2">
        <dgm:presLayoutVars>
          <dgm:chPref val="3"/>
        </dgm:presLayoutVars>
      </dgm:prSet>
      <dgm:spPr/>
    </dgm:pt>
    <dgm:pt modelId="{A3088DE5-D46F-43E4-BF39-102945FBBEED}" type="pres">
      <dgm:prSet presAssocID="{B2EF2D13-E62D-4D7F-A1E4-566E3B553798}" presName="hierChild2" presStyleCnt="0"/>
      <dgm:spPr/>
    </dgm:pt>
    <dgm:pt modelId="{E71835B6-6DCF-4B9C-B355-9F0459E08573}" type="pres">
      <dgm:prSet presAssocID="{848CFD89-9D08-4EBC-BEB3-DFABE44CA27D}" presName="hierRoot1" presStyleCnt="0"/>
      <dgm:spPr/>
    </dgm:pt>
    <dgm:pt modelId="{67F1B357-1468-4234-AF26-EC1B3BDFB0C8}" type="pres">
      <dgm:prSet presAssocID="{848CFD89-9D08-4EBC-BEB3-DFABE44CA27D}" presName="composite" presStyleCnt="0"/>
      <dgm:spPr/>
    </dgm:pt>
    <dgm:pt modelId="{6C2ADDCA-D986-498A-A0DE-495F66674217}" type="pres">
      <dgm:prSet presAssocID="{848CFD89-9D08-4EBC-BEB3-DFABE44CA27D}" presName="background" presStyleLbl="node0" presStyleIdx="1" presStyleCnt="2"/>
      <dgm:spPr/>
    </dgm:pt>
    <dgm:pt modelId="{5FB02234-680A-41FE-BA07-58F83671F817}" type="pres">
      <dgm:prSet presAssocID="{848CFD89-9D08-4EBC-BEB3-DFABE44CA27D}" presName="text" presStyleLbl="fgAcc0" presStyleIdx="1" presStyleCnt="2">
        <dgm:presLayoutVars>
          <dgm:chPref val="3"/>
        </dgm:presLayoutVars>
      </dgm:prSet>
      <dgm:spPr/>
    </dgm:pt>
    <dgm:pt modelId="{3E1A180A-D9B2-4462-8F6E-3B841748F24C}" type="pres">
      <dgm:prSet presAssocID="{848CFD89-9D08-4EBC-BEB3-DFABE44CA27D}" presName="hierChild2" presStyleCnt="0"/>
      <dgm:spPr/>
    </dgm:pt>
  </dgm:ptLst>
  <dgm:cxnLst>
    <dgm:cxn modelId="{41F9166A-1F26-4598-A02B-6AE880208862}" type="presOf" srcId="{416BD772-5715-44FB-99DF-05FFCECE9A78}" destId="{658D3043-EBAC-4160-9482-A1D7976D2828}" srcOrd="0" destOrd="0" presId="urn:microsoft.com/office/officeart/2005/8/layout/hierarchy1"/>
    <dgm:cxn modelId="{575BE76A-6B44-42E1-ABC7-375FA8323956}" type="presOf" srcId="{B2EF2D13-E62D-4D7F-A1E4-566E3B553798}" destId="{D81E7EEC-C765-4CB4-B86D-05C6986BDAD0}" srcOrd="0" destOrd="0" presId="urn:microsoft.com/office/officeart/2005/8/layout/hierarchy1"/>
    <dgm:cxn modelId="{98A35FB0-5E5A-45FF-881D-18C4EA73D922}" type="presOf" srcId="{848CFD89-9D08-4EBC-BEB3-DFABE44CA27D}" destId="{5FB02234-680A-41FE-BA07-58F83671F817}" srcOrd="0" destOrd="0" presId="urn:microsoft.com/office/officeart/2005/8/layout/hierarchy1"/>
    <dgm:cxn modelId="{432BF4B5-5AF7-4A13-8329-B3B898FD5E5C}" srcId="{416BD772-5715-44FB-99DF-05FFCECE9A78}" destId="{848CFD89-9D08-4EBC-BEB3-DFABE44CA27D}" srcOrd="1" destOrd="0" parTransId="{D0D3E570-456A-45C0-8978-191DBF8225E7}" sibTransId="{B83DA057-D447-4603-8D78-7C07A1CE4651}"/>
    <dgm:cxn modelId="{FC951FF4-27B4-4B32-88DC-FD188C11D1BC}" srcId="{416BD772-5715-44FB-99DF-05FFCECE9A78}" destId="{B2EF2D13-E62D-4D7F-A1E4-566E3B553798}" srcOrd="0" destOrd="0" parTransId="{4E01C5B2-E16D-4AFA-9A51-8D1FDA50CF40}" sibTransId="{BAA2F21A-7ED8-47CD-8B60-475BBC18262B}"/>
    <dgm:cxn modelId="{946806BE-3DBD-471D-AD94-A2351DD50734}" type="presParOf" srcId="{658D3043-EBAC-4160-9482-A1D7976D2828}" destId="{8A2158D7-EE47-4AC6-9333-FE0471C9DB38}" srcOrd="0" destOrd="0" presId="urn:microsoft.com/office/officeart/2005/8/layout/hierarchy1"/>
    <dgm:cxn modelId="{73B7CFE3-B6E8-4A98-83CA-5BC708EF7402}" type="presParOf" srcId="{8A2158D7-EE47-4AC6-9333-FE0471C9DB38}" destId="{1FBA43CB-1430-4129-8693-421616CCC99D}" srcOrd="0" destOrd="0" presId="urn:microsoft.com/office/officeart/2005/8/layout/hierarchy1"/>
    <dgm:cxn modelId="{5D474377-E5F6-439D-AA77-0C3477605CD8}" type="presParOf" srcId="{1FBA43CB-1430-4129-8693-421616CCC99D}" destId="{D544C7F0-F371-437B-B6F0-A5F5F43A5440}" srcOrd="0" destOrd="0" presId="urn:microsoft.com/office/officeart/2005/8/layout/hierarchy1"/>
    <dgm:cxn modelId="{71AA660D-4BB3-43CF-BD4A-364598BBC6EC}" type="presParOf" srcId="{1FBA43CB-1430-4129-8693-421616CCC99D}" destId="{D81E7EEC-C765-4CB4-B86D-05C6986BDAD0}" srcOrd="1" destOrd="0" presId="urn:microsoft.com/office/officeart/2005/8/layout/hierarchy1"/>
    <dgm:cxn modelId="{ED015F4D-CC44-44E8-AA56-420E249F1921}" type="presParOf" srcId="{8A2158D7-EE47-4AC6-9333-FE0471C9DB38}" destId="{A3088DE5-D46F-43E4-BF39-102945FBBEED}" srcOrd="1" destOrd="0" presId="urn:microsoft.com/office/officeart/2005/8/layout/hierarchy1"/>
    <dgm:cxn modelId="{543E0946-91E7-4FC8-9BF5-567C77E59478}" type="presParOf" srcId="{658D3043-EBAC-4160-9482-A1D7976D2828}" destId="{E71835B6-6DCF-4B9C-B355-9F0459E08573}" srcOrd="1" destOrd="0" presId="urn:microsoft.com/office/officeart/2005/8/layout/hierarchy1"/>
    <dgm:cxn modelId="{19C20313-E8CA-4EAF-8315-3DE5A5DA0497}" type="presParOf" srcId="{E71835B6-6DCF-4B9C-B355-9F0459E08573}" destId="{67F1B357-1468-4234-AF26-EC1B3BDFB0C8}" srcOrd="0" destOrd="0" presId="urn:microsoft.com/office/officeart/2005/8/layout/hierarchy1"/>
    <dgm:cxn modelId="{8E5CB408-2443-40F9-A251-D7B86C34A6F9}" type="presParOf" srcId="{67F1B357-1468-4234-AF26-EC1B3BDFB0C8}" destId="{6C2ADDCA-D986-498A-A0DE-495F66674217}" srcOrd="0" destOrd="0" presId="urn:microsoft.com/office/officeart/2005/8/layout/hierarchy1"/>
    <dgm:cxn modelId="{5769F2B3-5480-4DFD-86B2-1A6619E17B07}" type="presParOf" srcId="{67F1B357-1468-4234-AF26-EC1B3BDFB0C8}" destId="{5FB02234-680A-41FE-BA07-58F83671F817}" srcOrd="1" destOrd="0" presId="urn:microsoft.com/office/officeart/2005/8/layout/hierarchy1"/>
    <dgm:cxn modelId="{E4CABEB3-111E-4526-B910-F605C1679EF4}" type="presParOf" srcId="{E71835B6-6DCF-4B9C-B355-9F0459E08573}" destId="{3E1A180A-D9B2-4462-8F6E-3B841748F24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91EA99-DDB2-4E6A-A5AF-7FF118FBB44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8E1C0EF6-7E8C-496C-A2F1-17A3E69BB4A8}">
      <dgm:prSet/>
      <dgm:spPr/>
      <dgm:t>
        <a:bodyPr/>
        <a:lstStyle/>
        <a:p>
          <a:r>
            <a:rPr lang="cs-CZ"/>
            <a:t>Koordinovaná aktivita stěny břišní dutiny (bránice, břišních svalů a pánevního dna) vyvíjí </a:t>
          </a:r>
          <a:r>
            <a:rPr lang="cs-CZ" b="1"/>
            <a:t>břišní tlak</a:t>
          </a:r>
          <a:endParaRPr lang="en-US"/>
        </a:p>
      </dgm:t>
    </dgm:pt>
    <dgm:pt modelId="{DD2149CF-93E8-437C-A38A-60440EAC2E0F}" type="parTrans" cxnId="{4BD70EBF-0E04-40CD-9B98-DA06DD75FA14}">
      <dgm:prSet/>
      <dgm:spPr/>
      <dgm:t>
        <a:bodyPr/>
        <a:lstStyle/>
        <a:p>
          <a:endParaRPr lang="en-US"/>
        </a:p>
      </dgm:t>
    </dgm:pt>
    <dgm:pt modelId="{DE40E470-1B41-4B2F-8760-7622E9C3B7AA}" type="sibTrans" cxnId="{4BD70EBF-0E04-40CD-9B98-DA06DD75FA14}">
      <dgm:prSet/>
      <dgm:spPr/>
      <dgm:t>
        <a:bodyPr/>
        <a:lstStyle/>
        <a:p>
          <a:endParaRPr lang="en-US"/>
        </a:p>
      </dgm:t>
    </dgm:pt>
    <dgm:pt modelId="{2F59B05F-4976-4C76-A08A-AFD633E9B847}">
      <dgm:prSet/>
      <dgm:spPr/>
      <dgm:t>
        <a:bodyPr/>
        <a:lstStyle/>
        <a:p>
          <a:r>
            <a:rPr lang="cs-CZ"/>
            <a:t>Obsah břišní dutiny se chová jako viskózně – elastický sloupec → poskytuje oporu bederní páteři a vyvažuje funkci extenzorů</a:t>
          </a:r>
          <a:endParaRPr lang="en-US"/>
        </a:p>
      </dgm:t>
    </dgm:pt>
    <dgm:pt modelId="{9A528817-4EE1-4223-8930-83A376D02FF0}" type="parTrans" cxnId="{45A225E5-4ED4-45CA-9727-552A5FD11F2F}">
      <dgm:prSet/>
      <dgm:spPr/>
      <dgm:t>
        <a:bodyPr/>
        <a:lstStyle/>
        <a:p>
          <a:endParaRPr lang="en-US"/>
        </a:p>
      </dgm:t>
    </dgm:pt>
    <dgm:pt modelId="{EB151FC3-AECF-4D5B-BAE8-F6AF14F19FC9}" type="sibTrans" cxnId="{45A225E5-4ED4-45CA-9727-552A5FD11F2F}">
      <dgm:prSet/>
      <dgm:spPr/>
      <dgm:t>
        <a:bodyPr/>
        <a:lstStyle/>
        <a:p>
          <a:endParaRPr lang="en-US"/>
        </a:p>
      </dgm:t>
    </dgm:pt>
    <dgm:pt modelId="{4419F7EA-D646-434C-8190-B751E5F69494}">
      <dgm:prSet/>
      <dgm:spPr/>
      <dgm:t>
        <a:bodyPr/>
        <a:lstStyle/>
        <a:p>
          <a:r>
            <a:rPr lang="cs-CZ"/>
            <a:t>Pro přední stabilizaci páteře (pro tvorbu nitrobřišního tlaku ) má zásadní význam funkce </a:t>
          </a:r>
          <a:r>
            <a:rPr lang="cs-CZ" b="1"/>
            <a:t>bránice</a:t>
          </a:r>
          <a:r>
            <a:rPr lang="cs-CZ"/>
            <a:t>, nutně s koaktivací dalších složek HSS</a:t>
          </a:r>
          <a:endParaRPr lang="en-US"/>
        </a:p>
      </dgm:t>
    </dgm:pt>
    <dgm:pt modelId="{2C054F46-69A8-45F1-ADB3-37CE7CEA4164}" type="parTrans" cxnId="{598A523D-4D83-4ED4-81E6-D67E1A63FD3D}">
      <dgm:prSet/>
      <dgm:spPr/>
      <dgm:t>
        <a:bodyPr/>
        <a:lstStyle/>
        <a:p>
          <a:endParaRPr lang="en-US"/>
        </a:p>
      </dgm:t>
    </dgm:pt>
    <dgm:pt modelId="{6CAD975F-D5B6-4B9C-AEDC-F210B0F881DB}" type="sibTrans" cxnId="{598A523D-4D83-4ED4-81E6-D67E1A63FD3D}">
      <dgm:prSet/>
      <dgm:spPr/>
      <dgm:t>
        <a:bodyPr/>
        <a:lstStyle/>
        <a:p>
          <a:endParaRPr lang="en-US"/>
        </a:p>
      </dgm:t>
    </dgm:pt>
    <dgm:pt modelId="{C7FEF472-AABB-41A7-8DF6-5B6955AF08E9}">
      <dgm:prSet/>
      <dgm:spPr/>
      <dgm:t>
        <a:bodyPr/>
        <a:lstStyle/>
        <a:p>
          <a:r>
            <a:rPr lang="cs-CZ" b="1"/>
            <a:t>Aktivace bránice v posturálním režimu</a:t>
          </a:r>
          <a:r>
            <a:rPr lang="cs-CZ"/>
            <a:t> je podmínkou každé pohybové činnosti</a:t>
          </a:r>
          <a:endParaRPr lang="en-US"/>
        </a:p>
      </dgm:t>
    </dgm:pt>
    <dgm:pt modelId="{797ED554-8C68-4C73-B726-29486F092E62}" type="parTrans" cxnId="{35D230C6-A6DC-43AC-8986-C9A276B8521D}">
      <dgm:prSet/>
      <dgm:spPr/>
      <dgm:t>
        <a:bodyPr/>
        <a:lstStyle/>
        <a:p>
          <a:endParaRPr lang="en-US"/>
        </a:p>
      </dgm:t>
    </dgm:pt>
    <dgm:pt modelId="{390D9F92-C7D5-4A87-B38E-3450BA6E175D}" type="sibTrans" cxnId="{35D230C6-A6DC-43AC-8986-C9A276B8521D}">
      <dgm:prSet/>
      <dgm:spPr/>
      <dgm:t>
        <a:bodyPr/>
        <a:lstStyle/>
        <a:p>
          <a:endParaRPr lang="en-US"/>
        </a:p>
      </dgm:t>
    </dgm:pt>
    <dgm:pt modelId="{D056038D-6AB0-468B-9CFD-A0C1B3C7D1A7}">
      <dgm:prSet/>
      <dgm:spPr/>
      <dgm:t>
        <a:bodyPr/>
        <a:lstStyle/>
        <a:p>
          <a:r>
            <a:rPr lang="cs-CZ"/>
            <a:t>Dech je synchronizován s posturální činností, dokonce může nastat krátká apnoická pauza  = zapojení respiračního svalstva plně ve prospěch postury</a:t>
          </a:r>
          <a:endParaRPr lang="en-US"/>
        </a:p>
      </dgm:t>
    </dgm:pt>
    <dgm:pt modelId="{DDD5E642-1E37-4386-A107-90DB872837C8}" type="parTrans" cxnId="{C67BB02E-4551-440B-B730-6415055E56E2}">
      <dgm:prSet/>
      <dgm:spPr/>
      <dgm:t>
        <a:bodyPr/>
        <a:lstStyle/>
        <a:p>
          <a:endParaRPr lang="en-US"/>
        </a:p>
      </dgm:t>
    </dgm:pt>
    <dgm:pt modelId="{EDA277E5-3831-4AF0-9BCD-1A0CA8ECF284}" type="sibTrans" cxnId="{C67BB02E-4551-440B-B730-6415055E56E2}">
      <dgm:prSet/>
      <dgm:spPr/>
      <dgm:t>
        <a:bodyPr/>
        <a:lstStyle/>
        <a:p>
          <a:endParaRPr lang="en-US"/>
        </a:p>
      </dgm:t>
    </dgm:pt>
    <dgm:pt modelId="{5F56D137-F4A4-444C-8D31-E018F839A050}">
      <dgm:prSet/>
      <dgm:spPr/>
      <dgm:t>
        <a:bodyPr/>
        <a:lstStyle/>
        <a:p>
          <a:r>
            <a:rPr lang="cs-CZ"/>
            <a:t>Nitrobřišního tlaku je nutné dosáhnout i v režimu dýchání – respirační pohyby bránice musí probíhat při jejím oploštění, tj. při její bazální tonické aktivitě; za patologické situace vidíme vysoký stav</a:t>
          </a:r>
          <a:endParaRPr lang="en-US"/>
        </a:p>
      </dgm:t>
    </dgm:pt>
    <dgm:pt modelId="{3B2343A7-A180-4852-919E-B9DB528EF0E8}" type="parTrans" cxnId="{C8E8FC48-D326-4F3A-8165-EC2E2E0C4E3A}">
      <dgm:prSet/>
      <dgm:spPr/>
      <dgm:t>
        <a:bodyPr/>
        <a:lstStyle/>
        <a:p>
          <a:endParaRPr lang="en-US"/>
        </a:p>
      </dgm:t>
    </dgm:pt>
    <dgm:pt modelId="{70410C63-B21B-4644-A36F-E1093EF70E7B}" type="sibTrans" cxnId="{C8E8FC48-D326-4F3A-8165-EC2E2E0C4E3A}">
      <dgm:prSet/>
      <dgm:spPr/>
      <dgm:t>
        <a:bodyPr/>
        <a:lstStyle/>
        <a:p>
          <a:endParaRPr lang="en-US"/>
        </a:p>
      </dgm:t>
    </dgm:pt>
    <dgm:pt modelId="{F8D3407B-B6F0-4DD3-B71C-32FA7AD8E213}" type="pres">
      <dgm:prSet presAssocID="{C691EA99-DDB2-4E6A-A5AF-7FF118FBB440}" presName="root" presStyleCnt="0">
        <dgm:presLayoutVars>
          <dgm:dir/>
          <dgm:resizeHandles val="exact"/>
        </dgm:presLayoutVars>
      </dgm:prSet>
      <dgm:spPr/>
    </dgm:pt>
    <dgm:pt modelId="{3784E9E1-4567-4FBC-B98A-4189AB81817C}" type="pres">
      <dgm:prSet presAssocID="{8E1C0EF6-7E8C-496C-A2F1-17A3E69BB4A8}" presName="compNode" presStyleCnt="0"/>
      <dgm:spPr/>
    </dgm:pt>
    <dgm:pt modelId="{CB04E502-BC15-4018-9F19-93DB5D591382}" type="pres">
      <dgm:prSet presAssocID="{8E1C0EF6-7E8C-496C-A2F1-17A3E69BB4A8}" presName="bgRect" presStyleLbl="bgShp" presStyleIdx="0" presStyleCnt="6"/>
      <dgm:spPr/>
    </dgm:pt>
    <dgm:pt modelId="{2BE6BCAD-73FB-4C03-9158-A7746C3A1CB3}" type="pres">
      <dgm:prSet presAssocID="{8E1C0EF6-7E8C-496C-A2F1-17A3E69BB4A8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Žaludek"/>
        </a:ext>
      </dgm:extLst>
    </dgm:pt>
    <dgm:pt modelId="{F1485F94-704E-4DB2-84BB-7EF04FE54C8C}" type="pres">
      <dgm:prSet presAssocID="{8E1C0EF6-7E8C-496C-A2F1-17A3E69BB4A8}" presName="spaceRect" presStyleCnt="0"/>
      <dgm:spPr/>
    </dgm:pt>
    <dgm:pt modelId="{07ADDAC0-F67A-48FE-B0AA-B51294A7B54E}" type="pres">
      <dgm:prSet presAssocID="{8E1C0EF6-7E8C-496C-A2F1-17A3E69BB4A8}" presName="parTx" presStyleLbl="revTx" presStyleIdx="0" presStyleCnt="6">
        <dgm:presLayoutVars>
          <dgm:chMax val="0"/>
          <dgm:chPref val="0"/>
        </dgm:presLayoutVars>
      </dgm:prSet>
      <dgm:spPr/>
    </dgm:pt>
    <dgm:pt modelId="{903D9925-D215-4785-A96C-0DA5378B731C}" type="pres">
      <dgm:prSet presAssocID="{DE40E470-1B41-4B2F-8760-7622E9C3B7AA}" presName="sibTrans" presStyleCnt="0"/>
      <dgm:spPr/>
    </dgm:pt>
    <dgm:pt modelId="{8D7770C0-3A20-49D6-97F6-5AB261DBAD68}" type="pres">
      <dgm:prSet presAssocID="{2F59B05F-4976-4C76-A08A-AFD633E9B847}" presName="compNode" presStyleCnt="0"/>
      <dgm:spPr/>
    </dgm:pt>
    <dgm:pt modelId="{64C2992A-9372-4C6E-96D4-DAA98D2F0CFC}" type="pres">
      <dgm:prSet presAssocID="{2F59B05F-4976-4C76-A08A-AFD633E9B847}" presName="bgRect" presStyleLbl="bgShp" presStyleIdx="1" presStyleCnt="6"/>
      <dgm:spPr/>
    </dgm:pt>
    <dgm:pt modelId="{4A952225-7405-4BBB-8416-C70E27A85B67}" type="pres">
      <dgm:prSet presAssocID="{2F59B05F-4976-4C76-A08A-AFD633E9B847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BB4CDD76-B490-4471-A4F4-F76FC3251B2D}" type="pres">
      <dgm:prSet presAssocID="{2F59B05F-4976-4C76-A08A-AFD633E9B847}" presName="spaceRect" presStyleCnt="0"/>
      <dgm:spPr/>
    </dgm:pt>
    <dgm:pt modelId="{3E2623B7-3D51-49E4-A5A1-1EC71A55094C}" type="pres">
      <dgm:prSet presAssocID="{2F59B05F-4976-4C76-A08A-AFD633E9B847}" presName="parTx" presStyleLbl="revTx" presStyleIdx="1" presStyleCnt="6">
        <dgm:presLayoutVars>
          <dgm:chMax val="0"/>
          <dgm:chPref val="0"/>
        </dgm:presLayoutVars>
      </dgm:prSet>
      <dgm:spPr/>
    </dgm:pt>
    <dgm:pt modelId="{CABB7710-6BCE-4154-96AB-EC5E3C561704}" type="pres">
      <dgm:prSet presAssocID="{EB151FC3-AECF-4D5B-BAE8-F6AF14F19FC9}" presName="sibTrans" presStyleCnt="0"/>
      <dgm:spPr/>
    </dgm:pt>
    <dgm:pt modelId="{06D2D6AB-2BF9-4AA0-BE3D-F1AB436C41F8}" type="pres">
      <dgm:prSet presAssocID="{4419F7EA-D646-434C-8190-B751E5F69494}" presName="compNode" presStyleCnt="0"/>
      <dgm:spPr/>
    </dgm:pt>
    <dgm:pt modelId="{BEA69846-36EE-420C-B403-203B228D9B14}" type="pres">
      <dgm:prSet presAssocID="{4419F7EA-D646-434C-8190-B751E5F69494}" presName="bgRect" presStyleLbl="bgShp" presStyleIdx="2" presStyleCnt="6"/>
      <dgm:spPr/>
    </dgm:pt>
    <dgm:pt modelId="{01F05848-B683-4D23-8BDE-4B30E6BD356B}" type="pres">
      <dgm:prSet presAssocID="{4419F7EA-D646-434C-8190-B751E5F69494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zek"/>
        </a:ext>
      </dgm:extLst>
    </dgm:pt>
    <dgm:pt modelId="{94EC809A-50DE-4084-8E9A-86C0FDBF4365}" type="pres">
      <dgm:prSet presAssocID="{4419F7EA-D646-434C-8190-B751E5F69494}" presName="spaceRect" presStyleCnt="0"/>
      <dgm:spPr/>
    </dgm:pt>
    <dgm:pt modelId="{8D63106F-15C8-4C67-B18C-C689BF98B16D}" type="pres">
      <dgm:prSet presAssocID="{4419F7EA-D646-434C-8190-B751E5F69494}" presName="parTx" presStyleLbl="revTx" presStyleIdx="2" presStyleCnt="6">
        <dgm:presLayoutVars>
          <dgm:chMax val="0"/>
          <dgm:chPref val="0"/>
        </dgm:presLayoutVars>
      </dgm:prSet>
      <dgm:spPr/>
    </dgm:pt>
    <dgm:pt modelId="{E687B306-BF37-412B-8AFE-DA1B26604C73}" type="pres">
      <dgm:prSet presAssocID="{6CAD975F-D5B6-4B9C-AEDC-F210B0F881DB}" presName="sibTrans" presStyleCnt="0"/>
      <dgm:spPr/>
    </dgm:pt>
    <dgm:pt modelId="{7AA5CD24-2F34-4D63-9F4B-062587C190C4}" type="pres">
      <dgm:prSet presAssocID="{C7FEF472-AABB-41A7-8DF6-5B6955AF08E9}" presName="compNode" presStyleCnt="0"/>
      <dgm:spPr/>
    </dgm:pt>
    <dgm:pt modelId="{FECAD938-09A3-4F78-B811-96111710725C}" type="pres">
      <dgm:prSet presAssocID="{C7FEF472-AABB-41A7-8DF6-5B6955AF08E9}" presName="bgRect" presStyleLbl="bgShp" presStyleIdx="3" presStyleCnt="6"/>
      <dgm:spPr/>
    </dgm:pt>
    <dgm:pt modelId="{3D066169-3ED6-44CA-89A7-47500C35B4F4}" type="pres">
      <dgm:prSet presAssocID="{C7FEF472-AABB-41A7-8DF6-5B6955AF08E9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ght Pointing Backhand Index"/>
        </a:ext>
      </dgm:extLst>
    </dgm:pt>
    <dgm:pt modelId="{DDED76F2-FAC8-4402-BD8A-A71A7CAF2D30}" type="pres">
      <dgm:prSet presAssocID="{C7FEF472-AABB-41A7-8DF6-5B6955AF08E9}" presName="spaceRect" presStyleCnt="0"/>
      <dgm:spPr/>
    </dgm:pt>
    <dgm:pt modelId="{32B8D949-52C4-4471-923A-936F3684CD2F}" type="pres">
      <dgm:prSet presAssocID="{C7FEF472-AABB-41A7-8DF6-5B6955AF08E9}" presName="parTx" presStyleLbl="revTx" presStyleIdx="3" presStyleCnt="6">
        <dgm:presLayoutVars>
          <dgm:chMax val="0"/>
          <dgm:chPref val="0"/>
        </dgm:presLayoutVars>
      </dgm:prSet>
      <dgm:spPr/>
    </dgm:pt>
    <dgm:pt modelId="{2F56CD10-8DF5-41F9-8AC0-32D58520537C}" type="pres">
      <dgm:prSet presAssocID="{390D9F92-C7D5-4A87-B38E-3450BA6E175D}" presName="sibTrans" presStyleCnt="0"/>
      <dgm:spPr/>
    </dgm:pt>
    <dgm:pt modelId="{A79B7C16-D63E-4860-8266-DB19B9EED80E}" type="pres">
      <dgm:prSet presAssocID="{D056038D-6AB0-468B-9CFD-A0C1B3C7D1A7}" presName="compNode" presStyleCnt="0"/>
      <dgm:spPr/>
    </dgm:pt>
    <dgm:pt modelId="{BD3D192F-4326-4BD6-B47F-D8244568E7E7}" type="pres">
      <dgm:prSet presAssocID="{D056038D-6AB0-468B-9CFD-A0C1B3C7D1A7}" presName="bgRect" presStyleLbl="bgShp" presStyleIdx="4" presStyleCnt="6"/>
      <dgm:spPr/>
    </dgm:pt>
    <dgm:pt modelId="{52ECB833-3ADB-4DE5-8CDD-A49C3D704DC1}" type="pres">
      <dgm:prSet presAssocID="{D056038D-6AB0-468B-9CFD-A0C1B3C7D1A7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ky"/>
        </a:ext>
      </dgm:extLst>
    </dgm:pt>
    <dgm:pt modelId="{52DDA939-A95D-4CD3-9758-2F6F6604262E}" type="pres">
      <dgm:prSet presAssocID="{D056038D-6AB0-468B-9CFD-A0C1B3C7D1A7}" presName="spaceRect" presStyleCnt="0"/>
      <dgm:spPr/>
    </dgm:pt>
    <dgm:pt modelId="{C8911144-BFE2-4E57-A315-8A04B3129F7E}" type="pres">
      <dgm:prSet presAssocID="{D056038D-6AB0-468B-9CFD-A0C1B3C7D1A7}" presName="parTx" presStyleLbl="revTx" presStyleIdx="4" presStyleCnt="6">
        <dgm:presLayoutVars>
          <dgm:chMax val="0"/>
          <dgm:chPref val="0"/>
        </dgm:presLayoutVars>
      </dgm:prSet>
      <dgm:spPr/>
    </dgm:pt>
    <dgm:pt modelId="{DB6B6ACE-CACE-483F-81F3-C101F782CB92}" type="pres">
      <dgm:prSet presAssocID="{EDA277E5-3831-4AF0-9BCD-1A0CA8ECF284}" presName="sibTrans" presStyleCnt="0"/>
      <dgm:spPr/>
    </dgm:pt>
    <dgm:pt modelId="{317A8017-62D5-4609-89F0-B97BDE5D6706}" type="pres">
      <dgm:prSet presAssocID="{5F56D137-F4A4-444C-8D31-E018F839A050}" presName="compNode" presStyleCnt="0"/>
      <dgm:spPr/>
    </dgm:pt>
    <dgm:pt modelId="{D000D39C-753D-4EC8-AE38-387E7B1926A6}" type="pres">
      <dgm:prSet presAssocID="{5F56D137-F4A4-444C-8D31-E018F839A050}" presName="bgRect" presStyleLbl="bgShp" presStyleIdx="5" presStyleCnt="6"/>
      <dgm:spPr/>
    </dgm:pt>
    <dgm:pt modelId="{C6A17DDB-29F5-4A9F-8A31-D0E6F1C69944}" type="pres">
      <dgm:prSet presAssocID="{5F56D137-F4A4-444C-8D31-E018F839A050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íce"/>
        </a:ext>
      </dgm:extLst>
    </dgm:pt>
    <dgm:pt modelId="{00D5A9E0-2DF3-4889-8102-7A111A269561}" type="pres">
      <dgm:prSet presAssocID="{5F56D137-F4A4-444C-8D31-E018F839A050}" presName="spaceRect" presStyleCnt="0"/>
      <dgm:spPr/>
    </dgm:pt>
    <dgm:pt modelId="{8369D7BA-A27C-45E6-B686-83B17F3A19C2}" type="pres">
      <dgm:prSet presAssocID="{5F56D137-F4A4-444C-8D31-E018F839A050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B8246921-BC73-4EFA-A609-E9D9DA5EBD5A}" type="presOf" srcId="{5F56D137-F4A4-444C-8D31-E018F839A050}" destId="{8369D7BA-A27C-45E6-B686-83B17F3A19C2}" srcOrd="0" destOrd="0" presId="urn:microsoft.com/office/officeart/2018/2/layout/IconVerticalSolidList"/>
    <dgm:cxn modelId="{C67BB02E-4551-440B-B730-6415055E56E2}" srcId="{C691EA99-DDB2-4E6A-A5AF-7FF118FBB440}" destId="{D056038D-6AB0-468B-9CFD-A0C1B3C7D1A7}" srcOrd="4" destOrd="0" parTransId="{DDD5E642-1E37-4386-A107-90DB872837C8}" sibTransId="{EDA277E5-3831-4AF0-9BCD-1A0CA8ECF284}"/>
    <dgm:cxn modelId="{598A523D-4D83-4ED4-81E6-D67E1A63FD3D}" srcId="{C691EA99-DDB2-4E6A-A5AF-7FF118FBB440}" destId="{4419F7EA-D646-434C-8190-B751E5F69494}" srcOrd="2" destOrd="0" parTransId="{2C054F46-69A8-45F1-ADB3-37CE7CEA4164}" sibTransId="{6CAD975F-D5B6-4B9C-AEDC-F210B0F881DB}"/>
    <dgm:cxn modelId="{7F23CF40-1201-4961-8BFF-21241DD83766}" type="presOf" srcId="{D056038D-6AB0-468B-9CFD-A0C1B3C7D1A7}" destId="{C8911144-BFE2-4E57-A315-8A04B3129F7E}" srcOrd="0" destOrd="0" presId="urn:microsoft.com/office/officeart/2018/2/layout/IconVerticalSolidList"/>
    <dgm:cxn modelId="{45C0DB5D-9240-460F-9941-404ADB3FB435}" type="presOf" srcId="{8E1C0EF6-7E8C-496C-A2F1-17A3E69BB4A8}" destId="{07ADDAC0-F67A-48FE-B0AA-B51294A7B54E}" srcOrd="0" destOrd="0" presId="urn:microsoft.com/office/officeart/2018/2/layout/IconVerticalSolidList"/>
    <dgm:cxn modelId="{C8E8FC48-D326-4F3A-8165-EC2E2E0C4E3A}" srcId="{C691EA99-DDB2-4E6A-A5AF-7FF118FBB440}" destId="{5F56D137-F4A4-444C-8D31-E018F839A050}" srcOrd="5" destOrd="0" parTransId="{3B2343A7-A180-4852-919E-B9DB528EF0E8}" sibTransId="{70410C63-B21B-4644-A36F-E1093EF70E7B}"/>
    <dgm:cxn modelId="{C30D8393-4DBE-46B9-95FF-ED8919EB7BB7}" type="presOf" srcId="{4419F7EA-D646-434C-8190-B751E5F69494}" destId="{8D63106F-15C8-4C67-B18C-C689BF98B16D}" srcOrd="0" destOrd="0" presId="urn:microsoft.com/office/officeart/2018/2/layout/IconVerticalSolidList"/>
    <dgm:cxn modelId="{0167DCA1-169D-433E-BD3C-99A901E663AC}" type="presOf" srcId="{C691EA99-DDB2-4E6A-A5AF-7FF118FBB440}" destId="{F8D3407B-B6F0-4DD3-B71C-32FA7AD8E213}" srcOrd="0" destOrd="0" presId="urn:microsoft.com/office/officeart/2018/2/layout/IconVerticalSolidList"/>
    <dgm:cxn modelId="{4C1C8CB7-A307-4F76-ABF1-9E7E9D892581}" type="presOf" srcId="{2F59B05F-4976-4C76-A08A-AFD633E9B847}" destId="{3E2623B7-3D51-49E4-A5A1-1EC71A55094C}" srcOrd="0" destOrd="0" presId="urn:microsoft.com/office/officeart/2018/2/layout/IconVerticalSolidList"/>
    <dgm:cxn modelId="{4BD70EBF-0E04-40CD-9B98-DA06DD75FA14}" srcId="{C691EA99-DDB2-4E6A-A5AF-7FF118FBB440}" destId="{8E1C0EF6-7E8C-496C-A2F1-17A3E69BB4A8}" srcOrd="0" destOrd="0" parTransId="{DD2149CF-93E8-437C-A38A-60440EAC2E0F}" sibTransId="{DE40E470-1B41-4B2F-8760-7622E9C3B7AA}"/>
    <dgm:cxn modelId="{35D230C6-A6DC-43AC-8986-C9A276B8521D}" srcId="{C691EA99-DDB2-4E6A-A5AF-7FF118FBB440}" destId="{C7FEF472-AABB-41A7-8DF6-5B6955AF08E9}" srcOrd="3" destOrd="0" parTransId="{797ED554-8C68-4C73-B726-29486F092E62}" sibTransId="{390D9F92-C7D5-4A87-B38E-3450BA6E175D}"/>
    <dgm:cxn modelId="{51EDB7CC-3A8A-4398-A809-0EFC2BF83AC2}" type="presOf" srcId="{C7FEF472-AABB-41A7-8DF6-5B6955AF08E9}" destId="{32B8D949-52C4-4471-923A-936F3684CD2F}" srcOrd="0" destOrd="0" presId="urn:microsoft.com/office/officeart/2018/2/layout/IconVerticalSolidList"/>
    <dgm:cxn modelId="{45A225E5-4ED4-45CA-9727-552A5FD11F2F}" srcId="{C691EA99-DDB2-4E6A-A5AF-7FF118FBB440}" destId="{2F59B05F-4976-4C76-A08A-AFD633E9B847}" srcOrd="1" destOrd="0" parTransId="{9A528817-4EE1-4223-8930-83A376D02FF0}" sibTransId="{EB151FC3-AECF-4D5B-BAE8-F6AF14F19FC9}"/>
    <dgm:cxn modelId="{1675BB14-1C6B-4523-B0EE-FBDC60B07B44}" type="presParOf" srcId="{F8D3407B-B6F0-4DD3-B71C-32FA7AD8E213}" destId="{3784E9E1-4567-4FBC-B98A-4189AB81817C}" srcOrd="0" destOrd="0" presId="urn:microsoft.com/office/officeart/2018/2/layout/IconVerticalSolidList"/>
    <dgm:cxn modelId="{858EA6DE-AD1C-4638-9F8E-F084CD6B6A51}" type="presParOf" srcId="{3784E9E1-4567-4FBC-B98A-4189AB81817C}" destId="{CB04E502-BC15-4018-9F19-93DB5D591382}" srcOrd="0" destOrd="0" presId="urn:microsoft.com/office/officeart/2018/2/layout/IconVerticalSolidList"/>
    <dgm:cxn modelId="{FA3E3DB4-D1F1-43E3-9CB8-8EB8164075C5}" type="presParOf" srcId="{3784E9E1-4567-4FBC-B98A-4189AB81817C}" destId="{2BE6BCAD-73FB-4C03-9158-A7746C3A1CB3}" srcOrd="1" destOrd="0" presId="urn:microsoft.com/office/officeart/2018/2/layout/IconVerticalSolidList"/>
    <dgm:cxn modelId="{304161D7-57CA-4FEB-BF2A-0AFCC3046B66}" type="presParOf" srcId="{3784E9E1-4567-4FBC-B98A-4189AB81817C}" destId="{F1485F94-704E-4DB2-84BB-7EF04FE54C8C}" srcOrd="2" destOrd="0" presId="urn:microsoft.com/office/officeart/2018/2/layout/IconVerticalSolidList"/>
    <dgm:cxn modelId="{E02980FF-BCE4-4C44-8B5A-FFACA8383640}" type="presParOf" srcId="{3784E9E1-4567-4FBC-B98A-4189AB81817C}" destId="{07ADDAC0-F67A-48FE-B0AA-B51294A7B54E}" srcOrd="3" destOrd="0" presId="urn:microsoft.com/office/officeart/2018/2/layout/IconVerticalSolidList"/>
    <dgm:cxn modelId="{D1488289-6B22-4147-95D5-80B47169351C}" type="presParOf" srcId="{F8D3407B-B6F0-4DD3-B71C-32FA7AD8E213}" destId="{903D9925-D215-4785-A96C-0DA5378B731C}" srcOrd="1" destOrd="0" presId="urn:microsoft.com/office/officeart/2018/2/layout/IconVerticalSolidList"/>
    <dgm:cxn modelId="{141015EE-F065-4254-814F-76F12728DA05}" type="presParOf" srcId="{F8D3407B-B6F0-4DD3-B71C-32FA7AD8E213}" destId="{8D7770C0-3A20-49D6-97F6-5AB261DBAD68}" srcOrd="2" destOrd="0" presId="urn:microsoft.com/office/officeart/2018/2/layout/IconVerticalSolidList"/>
    <dgm:cxn modelId="{29A88AA8-A070-42E2-988F-875C0017F368}" type="presParOf" srcId="{8D7770C0-3A20-49D6-97F6-5AB261DBAD68}" destId="{64C2992A-9372-4C6E-96D4-DAA98D2F0CFC}" srcOrd="0" destOrd="0" presId="urn:microsoft.com/office/officeart/2018/2/layout/IconVerticalSolidList"/>
    <dgm:cxn modelId="{93DF2023-BBEE-4982-9CB6-DE365CCECD82}" type="presParOf" srcId="{8D7770C0-3A20-49D6-97F6-5AB261DBAD68}" destId="{4A952225-7405-4BBB-8416-C70E27A85B67}" srcOrd="1" destOrd="0" presId="urn:microsoft.com/office/officeart/2018/2/layout/IconVerticalSolidList"/>
    <dgm:cxn modelId="{68EC4E6C-90F0-4F61-B3AA-381D70720503}" type="presParOf" srcId="{8D7770C0-3A20-49D6-97F6-5AB261DBAD68}" destId="{BB4CDD76-B490-4471-A4F4-F76FC3251B2D}" srcOrd="2" destOrd="0" presId="urn:microsoft.com/office/officeart/2018/2/layout/IconVerticalSolidList"/>
    <dgm:cxn modelId="{64BAD032-B64D-42C3-86C5-0A9F93119DFE}" type="presParOf" srcId="{8D7770C0-3A20-49D6-97F6-5AB261DBAD68}" destId="{3E2623B7-3D51-49E4-A5A1-1EC71A55094C}" srcOrd="3" destOrd="0" presId="urn:microsoft.com/office/officeart/2018/2/layout/IconVerticalSolidList"/>
    <dgm:cxn modelId="{877A4AC8-5D2D-4F06-AB31-A33D49A9B74E}" type="presParOf" srcId="{F8D3407B-B6F0-4DD3-B71C-32FA7AD8E213}" destId="{CABB7710-6BCE-4154-96AB-EC5E3C561704}" srcOrd="3" destOrd="0" presId="urn:microsoft.com/office/officeart/2018/2/layout/IconVerticalSolidList"/>
    <dgm:cxn modelId="{44A0B6C3-80B9-489A-9D1A-2E398D532D78}" type="presParOf" srcId="{F8D3407B-B6F0-4DD3-B71C-32FA7AD8E213}" destId="{06D2D6AB-2BF9-4AA0-BE3D-F1AB436C41F8}" srcOrd="4" destOrd="0" presId="urn:microsoft.com/office/officeart/2018/2/layout/IconVerticalSolidList"/>
    <dgm:cxn modelId="{26973376-948B-4704-9785-BC623A596F0D}" type="presParOf" srcId="{06D2D6AB-2BF9-4AA0-BE3D-F1AB436C41F8}" destId="{BEA69846-36EE-420C-B403-203B228D9B14}" srcOrd="0" destOrd="0" presId="urn:microsoft.com/office/officeart/2018/2/layout/IconVerticalSolidList"/>
    <dgm:cxn modelId="{C10ADBD1-3E1A-4162-B951-FEDF32205756}" type="presParOf" srcId="{06D2D6AB-2BF9-4AA0-BE3D-F1AB436C41F8}" destId="{01F05848-B683-4D23-8BDE-4B30E6BD356B}" srcOrd="1" destOrd="0" presId="urn:microsoft.com/office/officeart/2018/2/layout/IconVerticalSolidList"/>
    <dgm:cxn modelId="{3F21C7A1-2139-41C0-8159-295B846530BC}" type="presParOf" srcId="{06D2D6AB-2BF9-4AA0-BE3D-F1AB436C41F8}" destId="{94EC809A-50DE-4084-8E9A-86C0FDBF4365}" srcOrd="2" destOrd="0" presId="urn:microsoft.com/office/officeart/2018/2/layout/IconVerticalSolidList"/>
    <dgm:cxn modelId="{1876973E-7350-4EB3-807F-3570F0306446}" type="presParOf" srcId="{06D2D6AB-2BF9-4AA0-BE3D-F1AB436C41F8}" destId="{8D63106F-15C8-4C67-B18C-C689BF98B16D}" srcOrd="3" destOrd="0" presId="urn:microsoft.com/office/officeart/2018/2/layout/IconVerticalSolidList"/>
    <dgm:cxn modelId="{780D6D6F-1DEB-4336-BC76-6B8C53436380}" type="presParOf" srcId="{F8D3407B-B6F0-4DD3-B71C-32FA7AD8E213}" destId="{E687B306-BF37-412B-8AFE-DA1B26604C73}" srcOrd="5" destOrd="0" presId="urn:microsoft.com/office/officeart/2018/2/layout/IconVerticalSolidList"/>
    <dgm:cxn modelId="{E0E4B751-43D3-45C5-B916-76EFDE67C716}" type="presParOf" srcId="{F8D3407B-B6F0-4DD3-B71C-32FA7AD8E213}" destId="{7AA5CD24-2F34-4D63-9F4B-062587C190C4}" srcOrd="6" destOrd="0" presId="urn:microsoft.com/office/officeart/2018/2/layout/IconVerticalSolidList"/>
    <dgm:cxn modelId="{94C3BCDC-8855-45DC-B66C-F36A45B5870A}" type="presParOf" srcId="{7AA5CD24-2F34-4D63-9F4B-062587C190C4}" destId="{FECAD938-09A3-4F78-B811-96111710725C}" srcOrd="0" destOrd="0" presId="urn:microsoft.com/office/officeart/2018/2/layout/IconVerticalSolidList"/>
    <dgm:cxn modelId="{48CD7521-03F6-41E8-879C-75CE6B7CE695}" type="presParOf" srcId="{7AA5CD24-2F34-4D63-9F4B-062587C190C4}" destId="{3D066169-3ED6-44CA-89A7-47500C35B4F4}" srcOrd="1" destOrd="0" presId="urn:microsoft.com/office/officeart/2018/2/layout/IconVerticalSolidList"/>
    <dgm:cxn modelId="{CBE5FBDC-9863-4C43-AC62-4D65599404B7}" type="presParOf" srcId="{7AA5CD24-2F34-4D63-9F4B-062587C190C4}" destId="{DDED76F2-FAC8-4402-BD8A-A71A7CAF2D30}" srcOrd="2" destOrd="0" presId="urn:microsoft.com/office/officeart/2018/2/layout/IconVerticalSolidList"/>
    <dgm:cxn modelId="{8B7FB9FA-BE23-4370-82B1-10C0521BBD95}" type="presParOf" srcId="{7AA5CD24-2F34-4D63-9F4B-062587C190C4}" destId="{32B8D949-52C4-4471-923A-936F3684CD2F}" srcOrd="3" destOrd="0" presId="urn:microsoft.com/office/officeart/2018/2/layout/IconVerticalSolidList"/>
    <dgm:cxn modelId="{5A1BA682-85F9-4AF8-B9D4-C7D63472B5AA}" type="presParOf" srcId="{F8D3407B-B6F0-4DD3-B71C-32FA7AD8E213}" destId="{2F56CD10-8DF5-41F9-8AC0-32D58520537C}" srcOrd="7" destOrd="0" presId="urn:microsoft.com/office/officeart/2018/2/layout/IconVerticalSolidList"/>
    <dgm:cxn modelId="{A9C447E2-B645-4513-9880-985E4E014B53}" type="presParOf" srcId="{F8D3407B-B6F0-4DD3-B71C-32FA7AD8E213}" destId="{A79B7C16-D63E-4860-8266-DB19B9EED80E}" srcOrd="8" destOrd="0" presId="urn:microsoft.com/office/officeart/2018/2/layout/IconVerticalSolidList"/>
    <dgm:cxn modelId="{8DB3DDF4-197C-4387-BA05-9C9296F1663E}" type="presParOf" srcId="{A79B7C16-D63E-4860-8266-DB19B9EED80E}" destId="{BD3D192F-4326-4BD6-B47F-D8244568E7E7}" srcOrd="0" destOrd="0" presId="urn:microsoft.com/office/officeart/2018/2/layout/IconVerticalSolidList"/>
    <dgm:cxn modelId="{1679E5F5-D840-4A57-A5F8-0DAAC65B3FC4}" type="presParOf" srcId="{A79B7C16-D63E-4860-8266-DB19B9EED80E}" destId="{52ECB833-3ADB-4DE5-8CDD-A49C3D704DC1}" srcOrd="1" destOrd="0" presId="urn:microsoft.com/office/officeart/2018/2/layout/IconVerticalSolidList"/>
    <dgm:cxn modelId="{A380F49C-58B3-417A-AAF9-CC2B8CA13295}" type="presParOf" srcId="{A79B7C16-D63E-4860-8266-DB19B9EED80E}" destId="{52DDA939-A95D-4CD3-9758-2F6F6604262E}" srcOrd="2" destOrd="0" presId="urn:microsoft.com/office/officeart/2018/2/layout/IconVerticalSolidList"/>
    <dgm:cxn modelId="{EB626DE2-7F8F-4A09-9234-A5347A041A4F}" type="presParOf" srcId="{A79B7C16-D63E-4860-8266-DB19B9EED80E}" destId="{C8911144-BFE2-4E57-A315-8A04B3129F7E}" srcOrd="3" destOrd="0" presId="urn:microsoft.com/office/officeart/2018/2/layout/IconVerticalSolidList"/>
    <dgm:cxn modelId="{F0090149-5CD5-4980-97DE-74111B47C852}" type="presParOf" srcId="{F8D3407B-B6F0-4DD3-B71C-32FA7AD8E213}" destId="{DB6B6ACE-CACE-483F-81F3-C101F782CB92}" srcOrd="9" destOrd="0" presId="urn:microsoft.com/office/officeart/2018/2/layout/IconVerticalSolidList"/>
    <dgm:cxn modelId="{D9EABCEC-A3F4-4C7F-97BD-89CDE262DE54}" type="presParOf" srcId="{F8D3407B-B6F0-4DD3-B71C-32FA7AD8E213}" destId="{317A8017-62D5-4609-89F0-B97BDE5D6706}" srcOrd="10" destOrd="0" presId="urn:microsoft.com/office/officeart/2018/2/layout/IconVerticalSolidList"/>
    <dgm:cxn modelId="{24D5DFEE-6861-422E-9A6C-6D61F8FFE7B9}" type="presParOf" srcId="{317A8017-62D5-4609-89F0-B97BDE5D6706}" destId="{D000D39C-753D-4EC8-AE38-387E7B1926A6}" srcOrd="0" destOrd="0" presId="urn:microsoft.com/office/officeart/2018/2/layout/IconVerticalSolidList"/>
    <dgm:cxn modelId="{9AC6E2D5-934B-46F1-A30F-70426F02DCEC}" type="presParOf" srcId="{317A8017-62D5-4609-89F0-B97BDE5D6706}" destId="{C6A17DDB-29F5-4A9F-8A31-D0E6F1C69944}" srcOrd="1" destOrd="0" presId="urn:microsoft.com/office/officeart/2018/2/layout/IconVerticalSolidList"/>
    <dgm:cxn modelId="{1908282E-AAC8-490F-BC1C-6EBA756FE33D}" type="presParOf" srcId="{317A8017-62D5-4609-89F0-B97BDE5D6706}" destId="{00D5A9E0-2DF3-4889-8102-7A111A269561}" srcOrd="2" destOrd="0" presId="urn:microsoft.com/office/officeart/2018/2/layout/IconVerticalSolidList"/>
    <dgm:cxn modelId="{601BEF58-1456-43A3-8907-E9E5CC52027D}" type="presParOf" srcId="{317A8017-62D5-4609-89F0-B97BDE5D6706}" destId="{8369D7BA-A27C-45E6-B686-83B17F3A19C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A3A72D5-9955-4F91-BDE6-D4D452F4B73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44F5DCD-8D17-4DA8-83C2-E44C6B9C49D4}">
      <dgm:prSet/>
      <dgm:spPr/>
      <dgm:t>
        <a:bodyPr/>
        <a:lstStyle/>
        <a:p>
          <a:r>
            <a:rPr lang="cs-CZ" dirty="0"/>
            <a:t>fyziologicky zapojeny hluboké </a:t>
          </a:r>
          <a:r>
            <a:rPr lang="cs-CZ" dirty="0" err="1"/>
            <a:t>monosegmentální</a:t>
          </a:r>
          <a:r>
            <a:rPr lang="cs-CZ" dirty="0"/>
            <a:t> extenzory, </a:t>
          </a:r>
          <a:r>
            <a:rPr lang="cs-CZ" dirty="0">
              <a:latin typeface="Georgia Pro Cond Black" panose="02020404030301010803"/>
            </a:rPr>
            <a:t>hlavně</a:t>
          </a:r>
          <a:r>
            <a:rPr lang="cs-CZ" dirty="0"/>
            <a:t> mm. </a:t>
          </a:r>
          <a:r>
            <a:rPr lang="cs-CZ" dirty="0" err="1"/>
            <a:t>multifidi</a:t>
          </a:r>
          <a:endParaRPr lang="en-US" dirty="0" err="1"/>
        </a:p>
      </dgm:t>
    </dgm:pt>
    <dgm:pt modelId="{1B0CF8AE-2233-4ABE-B03E-E9F522511930}" type="parTrans" cxnId="{254A5939-3FAB-476D-837C-436C79BB23A9}">
      <dgm:prSet/>
      <dgm:spPr/>
      <dgm:t>
        <a:bodyPr/>
        <a:lstStyle/>
        <a:p>
          <a:endParaRPr lang="en-US"/>
        </a:p>
      </dgm:t>
    </dgm:pt>
    <dgm:pt modelId="{7177FEC9-E684-4184-96B9-F0D601C3A40F}" type="sibTrans" cxnId="{254A5939-3FAB-476D-837C-436C79BB23A9}">
      <dgm:prSet/>
      <dgm:spPr/>
      <dgm:t>
        <a:bodyPr/>
        <a:lstStyle/>
        <a:p>
          <a:endParaRPr lang="en-US"/>
        </a:p>
      </dgm:t>
    </dgm:pt>
    <dgm:pt modelId="{3FFDB6E2-D6A9-41BA-81AC-87FECD66B261}">
      <dgm:prSet/>
      <dgm:spPr/>
      <dgm:t>
        <a:bodyPr/>
        <a:lstStyle/>
        <a:p>
          <a:r>
            <a:rPr lang="cs-CZ" dirty="0"/>
            <a:t>při nedostatečné přední stabilizaci prostřednictvím svalů břišního lisu se aktivují povrchové svaly, dochází k oslabení až atrofii hlubokých extenzorů páteře</a:t>
          </a:r>
          <a:endParaRPr lang="en-US" dirty="0"/>
        </a:p>
      </dgm:t>
    </dgm:pt>
    <dgm:pt modelId="{5AF21EB1-ACEC-44CD-AF85-D42B48D4FA2D}" type="parTrans" cxnId="{7254ED50-F8EA-418C-85EF-176AEA81B498}">
      <dgm:prSet/>
      <dgm:spPr/>
      <dgm:t>
        <a:bodyPr/>
        <a:lstStyle/>
        <a:p>
          <a:endParaRPr lang="en-US"/>
        </a:p>
      </dgm:t>
    </dgm:pt>
    <dgm:pt modelId="{941AB86A-CFD1-46FE-AE86-17149A8626F7}" type="sibTrans" cxnId="{7254ED50-F8EA-418C-85EF-176AEA81B498}">
      <dgm:prSet/>
      <dgm:spPr/>
      <dgm:t>
        <a:bodyPr/>
        <a:lstStyle/>
        <a:p>
          <a:endParaRPr lang="en-US"/>
        </a:p>
      </dgm:t>
    </dgm:pt>
    <dgm:pt modelId="{C0E81AEA-10B6-4A12-9BAA-4AC6A842DB70}" type="pres">
      <dgm:prSet presAssocID="{4A3A72D5-9955-4F91-BDE6-D4D452F4B734}" presName="linear" presStyleCnt="0">
        <dgm:presLayoutVars>
          <dgm:animLvl val="lvl"/>
          <dgm:resizeHandles val="exact"/>
        </dgm:presLayoutVars>
      </dgm:prSet>
      <dgm:spPr/>
    </dgm:pt>
    <dgm:pt modelId="{9D6072D8-FB3E-4402-9E0F-E3FF7BCA8627}" type="pres">
      <dgm:prSet presAssocID="{244F5DCD-8D17-4DA8-83C2-E44C6B9C49D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3EFBE82-051E-467F-A434-0EBC434C20E9}" type="pres">
      <dgm:prSet presAssocID="{7177FEC9-E684-4184-96B9-F0D601C3A40F}" presName="spacer" presStyleCnt="0"/>
      <dgm:spPr/>
    </dgm:pt>
    <dgm:pt modelId="{884B1F1B-B02D-4D6A-9D89-688624A96464}" type="pres">
      <dgm:prSet presAssocID="{3FFDB6E2-D6A9-41BA-81AC-87FECD66B26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254A5939-3FAB-476D-837C-436C79BB23A9}" srcId="{4A3A72D5-9955-4F91-BDE6-D4D452F4B734}" destId="{244F5DCD-8D17-4DA8-83C2-E44C6B9C49D4}" srcOrd="0" destOrd="0" parTransId="{1B0CF8AE-2233-4ABE-B03E-E9F522511930}" sibTransId="{7177FEC9-E684-4184-96B9-F0D601C3A40F}"/>
    <dgm:cxn modelId="{7254ED50-F8EA-418C-85EF-176AEA81B498}" srcId="{4A3A72D5-9955-4F91-BDE6-D4D452F4B734}" destId="{3FFDB6E2-D6A9-41BA-81AC-87FECD66B261}" srcOrd="1" destOrd="0" parTransId="{5AF21EB1-ACEC-44CD-AF85-D42B48D4FA2D}" sibTransId="{941AB86A-CFD1-46FE-AE86-17149A8626F7}"/>
    <dgm:cxn modelId="{3CB89D91-52A0-4196-958C-FBB87D87CC45}" type="presOf" srcId="{244F5DCD-8D17-4DA8-83C2-E44C6B9C49D4}" destId="{9D6072D8-FB3E-4402-9E0F-E3FF7BCA8627}" srcOrd="0" destOrd="0" presId="urn:microsoft.com/office/officeart/2005/8/layout/vList2"/>
    <dgm:cxn modelId="{CF8CBCBA-3D5B-4337-9DC3-715A8D064704}" type="presOf" srcId="{4A3A72D5-9955-4F91-BDE6-D4D452F4B734}" destId="{C0E81AEA-10B6-4A12-9BAA-4AC6A842DB70}" srcOrd="0" destOrd="0" presId="urn:microsoft.com/office/officeart/2005/8/layout/vList2"/>
    <dgm:cxn modelId="{872338ED-10AF-498A-B4E3-AE0C46C42E8F}" type="presOf" srcId="{3FFDB6E2-D6A9-41BA-81AC-87FECD66B261}" destId="{884B1F1B-B02D-4D6A-9D89-688624A96464}" srcOrd="0" destOrd="0" presId="urn:microsoft.com/office/officeart/2005/8/layout/vList2"/>
    <dgm:cxn modelId="{4DC322BA-E739-45AF-BE4C-5BA6CC843D5C}" type="presParOf" srcId="{C0E81AEA-10B6-4A12-9BAA-4AC6A842DB70}" destId="{9D6072D8-FB3E-4402-9E0F-E3FF7BCA8627}" srcOrd="0" destOrd="0" presId="urn:microsoft.com/office/officeart/2005/8/layout/vList2"/>
    <dgm:cxn modelId="{C2B8A7E2-3CCD-49A1-9D1A-FA701AFA7841}" type="presParOf" srcId="{C0E81AEA-10B6-4A12-9BAA-4AC6A842DB70}" destId="{D3EFBE82-051E-467F-A434-0EBC434C20E9}" srcOrd="1" destOrd="0" presId="urn:microsoft.com/office/officeart/2005/8/layout/vList2"/>
    <dgm:cxn modelId="{F4D9CB42-0076-439B-BF79-EF4CCF561D6F}" type="presParOf" srcId="{C0E81AEA-10B6-4A12-9BAA-4AC6A842DB70}" destId="{884B1F1B-B02D-4D6A-9D89-688624A9646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53F2840-4C43-4D16-B2BD-DDD4F0090A8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DAC9C38-38C4-4B78-8B40-B73E701CB37B}">
      <dgm:prSet/>
      <dgm:spPr/>
      <dgm:t>
        <a:bodyPr/>
        <a:lstStyle/>
        <a:p>
          <a:r>
            <a:rPr lang="cs-CZ"/>
            <a:t>Odpor proti plánované hybnosti</a:t>
          </a:r>
          <a:endParaRPr lang="en-US"/>
        </a:p>
      </dgm:t>
    </dgm:pt>
    <dgm:pt modelId="{1E10F7E1-97A7-4B7D-9037-49B4BD455057}" type="parTrans" cxnId="{06D35F66-F378-4B5D-8D93-43B9174B38E0}">
      <dgm:prSet/>
      <dgm:spPr/>
      <dgm:t>
        <a:bodyPr/>
        <a:lstStyle/>
        <a:p>
          <a:endParaRPr lang="en-US"/>
        </a:p>
      </dgm:t>
    </dgm:pt>
    <dgm:pt modelId="{65C220EA-3EEC-44AA-8DA6-CB1026B47C78}" type="sibTrans" cxnId="{06D35F66-F378-4B5D-8D93-43B9174B38E0}">
      <dgm:prSet/>
      <dgm:spPr/>
      <dgm:t>
        <a:bodyPr/>
        <a:lstStyle/>
        <a:p>
          <a:endParaRPr lang="en-US"/>
        </a:p>
      </dgm:t>
    </dgm:pt>
    <dgm:pt modelId="{6DCA0497-7FB9-4395-9968-BC5221CDB812}">
      <dgm:prSet/>
      <dgm:spPr/>
      <dgm:t>
        <a:bodyPr/>
        <a:lstStyle/>
        <a:p>
          <a:r>
            <a:rPr lang="cs-CZ"/>
            <a:t>Stimulace spoušťových zón</a:t>
          </a:r>
          <a:endParaRPr lang="en-US"/>
        </a:p>
      </dgm:t>
    </dgm:pt>
    <dgm:pt modelId="{C5A364E8-CBD3-4C63-86FD-239C118DAA07}" type="parTrans" cxnId="{14AF4706-3331-4972-92B1-0C7339955971}">
      <dgm:prSet/>
      <dgm:spPr/>
      <dgm:t>
        <a:bodyPr/>
        <a:lstStyle/>
        <a:p>
          <a:endParaRPr lang="en-US"/>
        </a:p>
      </dgm:t>
    </dgm:pt>
    <dgm:pt modelId="{BD814BA0-D986-4E3E-A7DB-5DB52D924FDD}" type="sibTrans" cxnId="{14AF4706-3331-4972-92B1-0C7339955971}">
      <dgm:prSet/>
      <dgm:spPr/>
      <dgm:t>
        <a:bodyPr/>
        <a:lstStyle/>
        <a:p>
          <a:endParaRPr lang="en-US"/>
        </a:p>
      </dgm:t>
    </dgm:pt>
    <dgm:pt modelId="{CD4D3E65-7B95-4BC3-8763-BF6A3EA13027}">
      <dgm:prSet/>
      <dgm:spPr/>
      <dgm:t>
        <a:bodyPr/>
        <a:lstStyle/>
        <a:p>
          <a:r>
            <a:rPr lang="cs-CZ"/>
            <a:t>Centrace opory</a:t>
          </a:r>
          <a:endParaRPr lang="en-US"/>
        </a:p>
      </dgm:t>
    </dgm:pt>
    <dgm:pt modelId="{AAC45C26-AE7E-4167-A15B-3F91100FA65C}" type="parTrans" cxnId="{4186D4F7-5FF1-47C5-8E93-189FC742973E}">
      <dgm:prSet/>
      <dgm:spPr/>
      <dgm:t>
        <a:bodyPr/>
        <a:lstStyle/>
        <a:p>
          <a:endParaRPr lang="en-US"/>
        </a:p>
      </dgm:t>
    </dgm:pt>
    <dgm:pt modelId="{EDAAC714-7B31-4123-BB6B-0E776C2126E1}" type="sibTrans" cxnId="{4186D4F7-5FF1-47C5-8E93-189FC742973E}">
      <dgm:prSet/>
      <dgm:spPr/>
      <dgm:t>
        <a:bodyPr/>
        <a:lstStyle/>
        <a:p>
          <a:endParaRPr lang="en-US"/>
        </a:p>
      </dgm:t>
    </dgm:pt>
    <dgm:pt modelId="{01345B37-C895-4927-BEDA-06A25DC9D182}">
      <dgm:prSet/>
      <dgm:spPr/>
      <dgm:t>
        <a:bodyPr/>
        <a:lstStyle/>
        <a:p>
          <a:r>
            <a:rPr lang="cs-CZ"/>
            <a:t>Centrace kloubu</a:t>
          </a:r>
          <a:endParaRPr lang="en-US"/>
        </a:p>
      </dgm:t>
    </dgm:pt>
    <dgm:pt modelId="{A8B7F579-F9B2-445E-B158-E670F6E9FEEB}" type="parTrans" cxnId="{63E6FC20-7508-4738-8CF1-6CB089200AFE}">
      <dgm:prSet/>
      <dgm:spPr/>
      <dgm:t>
        <a:bodyPr/>
        <a:lstStyle/>
        <a:p>
          <a:endParaRPr lang="en-US"/>
        </a:p>
      </dgm:t>
    </dgm:pt>
    <dgm:pt modelId="{4F481BAB-A1EA-40C3-84EC-061FEB4F4267}" type="sibTrans" cxnId="{63E6FC20-7508-4738-8CF1-6CB089200AFE}">
      <dgm:prSet/>
      <dgm:spPr/>
      <dgm:t>
        <a:bodyPr/>
        <a:lstStyle/>
        <a:p>
          <a:endParaRPr lang="en-US"/>
        </a:p>
      </dgm:t>
    </dgm:pt>
    <dgm:pt modelId="{60E222F4-7662-41E9-9F89-178253E64C5C}">
      <dgm:prSet/>
      <dgm:spPr/>
      <dgm:t>
        <a:bodyPr/>
        <a:lstStyle/>
        <a:p>
          <a:r>
            <a:rPr lang="cs-CZ"/>
            <a:t>Tlak do kloubu</a:t>
          </a:r>
          <a:endParaRPr lang="en-US"/>
        </a:p>
      </dgm:t>
    </dgm:pt>
    <dgm:pt modelId="{B9F009F5-3CFB-48C3-B04B-1263FC292708}" type="parTrans" cxnId="{5F90E6BD-3AB8-4B1C-A06C-9F8AEE915408}">
      <dgm:prSet/>
      <dgm:spPr/>
      <dgm:t>
        <a:bodyPr/>
        <a:lstStyle/>
        <a:p>
          <a:endParaRPr lang="en-US"/>
        </a:p>
      </dgm:t>
    </dgm:pt>
    <dgm:pt modelId="{A491737D-19D5-4B6C-A58B-9EA940E5BC3E}" type="sibTrans" cxnId="{5F90E6BD-3AB8-4B1C-A06C-9F8AEE915408}">
      <dgm:prSet/>
      <dgm:spPr/>
      <dgm:t>
        <a:bodyPr/>
        <a:lstStyle/>
        <a:p>
          <a:endParaRPr lang="en-US"/>
        </a:p>
      </dgm:t>
    </dgm:pt>
    <dgm:pt modelId="{2AAEC5D1-042D-4754-B33F-E4D7B7248820}">
      <dgm:prSet/>
      <dgm:spPr/>
      <dgm:t>
        <a:bodyPr/>
        <a:lstStyle/>
        <a:p>
          <a:r>
            <a:rPr lang="cs-CZ"/>
            <a:t>Cvičení proti odporu</a:t>
          </a:r>
          <a:endParaRPr lang="en-US"/>
        </a:p>
      </dgm:t>
    </dgm:pt>
    <dgm:pt modelId="{E81B597F-8DB8-41BD-A2CC-DF2452EC4968}" type="parTrans" cxnId="{637353F7-00AB-4FF7-AE38-FC1E6895C77A}">
      <dgm:prSet/>
      <dgm:spPr/>
      <dgm:t>
        <a:bodyPr/>
        <a:lstStyle/>
        <a:p>
          <a:endParaRPr lang="en-US"/>
        </a:p>
      </dgm:t>
    </dgm:pt>
    <dgm:pt modelId="{96DBC997-995F-47C7-B120-676DFB4C3369}" type="sibTrans" cxnId="{637353F7-00AB-4FF7-AE38-FC1E6895C77A}">
      <dgm:prSet/>
      <dgm:spPr/>
      <dgm:t>
        <a:bodyPr/>
        <a:lstStyle/>
        <a:p>
          <a:endParaRPr lang="en-US"/>
        </a:p>
      </dgm:t>
    </dgm:pt>
    <dgm:pt modelId="{118792F8-0986-4674-B861-D63CDE828D7A}" type="pres">
      <dgm:prSet presAssocID="{F53F2840-4C43-4D16-B2BD-DDD4F0090A88}" presName="linear" presStyleCnt="0">
        <dgm:presLayoutVars>
          <dgm:animLvl val="lvl"/>
          <dgm:resizeHandles val="exact"/>
        </dgm:presLayoutVars>
      </dgm:prSet>
      <dgm:spPr/>
    </dgm:pt>
    <dgm:pt modelId="{B2DEDB73-293F-44D0-95CE-DDD74418C079}" type="pres">
      <dgm:prSet presAssocID="{EDAC9C38-38C4-4B78-8B40-B73E701CB37B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5FADBAAA-AF49-459F-8271-E5C1ECBD3296}" type="pres">
      <dgm:prSet presAssocID="{65C220EA-3EEC-44AA-8DA6-CB1026B47C78}" presName="spacer" presStyleCnt="0"/>
      <dgm:spPr/>
    </dgm:pt>
    <dgm:pt modelId="{A47DE9FB-14D2-4910-82F4-A90ABE9B6321}" type="pres">
      <dgm:prSet presAssocID="{6DCA0497-7FB9-4395-9968-BC5221CDB812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2FA25542-E67B-4EEF-A34D-F8DC544FB3DF}" type="pres">
      <dgm:prSet presAssocID="{BD814BA0-D986-4E3E-A7DB-5DB52D924FDD}" presName="spacer" presStyleCnt="0"/>
      <dgm:spPr/>
    </dgm:pt>
    <dgm:pt modelId="{479C429D-DE06-476C-BCAF-92160080A3B4}" type="pres">
      <dgm:prSet presAssocID="{CD4D3E65-7B95-4BC3-8763-BF6A3EA13027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D1C02B65-492D-4FBE-8886-6C80ABE0942C}" type="pres">
      <dgm:prSet presAssocID="{EDAAC714-7B31-4123-BB6B-0E776C2126E1}" presName="spacer" presStyleCnt="0"/>
      <dgm:spPr/>
    </dgm:pt>
    <dgm:pt modelId="{B5FE16DD-69E5-4598-B870-AAE69F79CF8A}" type="pres">
      <dgm:prSet presAssocID="{01345B37-C895-4927-BEDA-06A25DC9D182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402E0FC3-37A4-4A66-AB63-F4F44E2957C4}" type="pres">
      <dgm:prSet presAssocID="{4F481BAB-A1EA-40C3-84EC-061FEB4F4267}" presName="spacer" presStyleCnt="0"/>
      <dgm:spPr/>
    </dgm:pt>
    <dgm:pt modelId="{ED43091F-FC93-4070-8185-6AD9220E379C}" type="pres">
      <dgm:prSet presAssocID="{60E222F4-7662-41E9-9F89-178253E64C5C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96051B2D-AB5F-48A1-9591-D2C3D8D099F0}" type="pres">
      <dgm:prSet presAssocID="{A491737D-19D5-4B6C-A58B-9EA940E5BC3E}" presName="spacer" presStyleCnt="0"/>
      <dgm:spPr/>
    </dgm:pt>
    <dgm:pt modelId="{1B7D7E49-B218-4B8C-AD24-714BFC60052C}" type="pres">
      <dgm:prSet presAssocID="{2AAEC5D1-042D-4754-B33F-E4D7B7248820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26D49B03-D9F0-45AC-A86E-5F74E30794A5}" type="presOf" srcId="{60E222F4-7662-41E9-9F89-178253E64C5C}" destId="{ED43091F-FC93-4070-8185-6AD9220E379C}" srcOrd="0" destOrd="0" presId="urn:microsoft.com/office/officeart/2005/8/layout/vList2"/>
    <dgm:cxn modelId="{14AF4706-3331-4972-92B1-0C7339955971}" srcId="{F53F2840-4C43-4D16-B2BD-DDD4F0090A88}" destId="{6DCA0497-7FB9-4395-9968-BC5221CDB812}" srcOrd="1" destOrd="0" parTransId="{C5A364E8-CBD3-4C63-86FD-239C118DAA07}" sibTransId="{BD814BA0-D986-4E3E-A7DB-5DB52D924FDD}"/>
    <dgm:cxn modelId="{63E6FC20-7508-4738-8CF1-6CB089200AFE}" srcId="{F53F2840-4C43-4D16-B2BD-DDD4F0090A88}" destId="{01345B37-C895-4927-BEDA-06A25DC9D182}" srcOrd="3" destOrd="0" parTransId="{A8B7F579-F9B2-445E-B158-E670F6E9FEEB}" sibTransId="{4F481BAB-A1EA-40C3-84EC-061FEB4F4267}"/>
    <dgm:cxn modelId="{C4C6932D-66EC-4340-905A-A69670381B41}" type="presOf" srcId="{EDAC9C38-38C4-4B78-8B40-B73E701CB37B}" destId="{B2DEDB73-293F-44D0-95CE-DDD74418C079}" srcOrd="0" destOrd="0" presId="urn:microsoft.com/office/officeart/2005/8/layout/vList2"/>
    <dgm:cxn modelId="{06D35F66-F378-4B5D-8D93-43B9174B38E0}" srcId="{F53F2840-4C43-4D16-B2BD-DDD4F0090A88}" destId="{EDAC9C38-38C4-4B78-8B40-B73E701CB37B}" srcOrd="0" destOrd="0" parTransId="{1E10F7E1-97A7-4B7D-9037-49B4BD455057}" sibTransId="{65C220EA-3EEC-44AA-8DA6-CB1026B47C78}"/>
    <dgm:cxn modelId="{D4D2527F-431D-4DA4-AAE1-8C5C99EA8466}" type="presOf" srcId="{CD4D3E65-7B95-4BC3-8763-BF6A3EA13027}" destId="{479C429D-DE06-476C-BCAF-92160080A3B4}" srcOrd="0" destOrd="0" presId="urn:microsoft.com/office/officeart/2005/8/layout/vList2"/>
    <dgm:cxn modelId="{595851A0-0051-4003-B7CF-E4B1B5AE9560}" type="presOf" srcId="{2AAEC5D1-042D-4754-B33F-E4D7B7248820}" destId="{1B7D7E49-B218-4B8C-AD24-714BFC60052C}" srcOrd="0" destOrd="0" presId="urn:microsoft.com/office/officeart/2005/8/layout/vList2"/>
    <dgm:cxn modelId="{55CA60A5-5BA8-470E-A7DD-87E5AC3ADC98}" type="presOf" srcId="{01345B37-C895-4927-BEDA-06A25DC9D182}" destId="{B5FE16DD-69E5-4598-B870-AAE69F79CF8A}" srcOrd="0" destOrd="0" presId="urn:microsoft.com/office/officeart/2005/8/layout/vList2"/>
    <dgm:cxn modelId="{5F90E6BD-3AB8-4B1C-A06C-9F8AEE915408}" srcId="{F53F2840-4C43-4D16-B2BD-DDD4F0090A88}" destId="{60E222F4-7662-41E9-9F89-178253E64C5C}" srcOrd="4" destOrd="0" parTransId="{B9F009F5-3CFB-48C3-B04B-1263FC292708}" sibTransId="{A491737D-19D5-4B6C-A58B-9EA940E5BC3E}"/>
    <dgm:cxn modelId="{D75DEDC0-A277-44BF-BC85-D2375997F426}" type="presOf" srcId="{6DCA0497-7FB9-4395-9968-BC5221CDB812}" destId="{A47DE9FB-14D2-4910-82F4-A90ABE9B6321}" srcOrd="0" destOrd="0" presId="urn:microsoft.com/office/officeart/2005/8/layout/vList2"/>
    <dgm:cxn modelId="{DFAF11D5-FFDD-49A7-A68A-62B591C386E8}" type="presOf" srcId="{F53F2840-4C43-4D16-B2BD-DDD4F0090A88}" destId="{118792F8-0986-4674-B861-D63CDE828D7A}" srcOrd="0" destOrd="0" presId="urn:microsoft.com/office/officeart/2005/8/layout/vList2"/>
    <dgm:cxn modelId="{637353F7-00AB-4FF7-AE38-FC1E6895C77A}" srcId="{F53F2840-4C43-4D16-B2BD-DDD4F0090A88}" destId="{2AAEC5D1-042D-4754-B33F-E4D7B7248820}" srcOrd="5" destOrd="0" parTransId="{E81B597F-8DB8-41BD-A2CC-DF2452EC4968}" sibTransId="{96DBC997-995F-47C7-B120-676DFB4C3369}"/>
    <dgm:cxn modelId="{4186D4F7-5FF1-47C5-8E93-189FC742973E}" srcId="{F53F2840-4C43-4D16-B2BD-DDD4F0090A88}" destId="{CD4D3E65-7B95-4BC3-8763-BF6A3EA13027}" srcOrd="2" destOrd="0" parTransId="{AAC45C26-AE7E-4167-A15B-3F91100FA65C}" sibTransId="{EDAAC714-7B31-4123-BB6B-0E776C2126E1}"/>
    <dgm:cxn modelId="{D9C23DAD-8009-49E8-9599-801D6B743D7D}" type="presParOf" srcId="{118792F8-0986-4674-B861-D63CDE828D7A}" destId="{B2DEDB73-293F-44D0-95CE-DDD74418C079}" srcOrd="0" destOrd="0" presId="urn:microsoft.com/office/officeart/2005/8/layout/vList2"/>
    <dgm:cxn modelId="{7605B05C-7A7B-4D6A-ABDB-EA579D32EC59}" type="presParOf" srcId="{118792F8-0986-4674-B861-D63CDE828D7A}" destId="{5FADBAAA-AF49-459F-8271-E5C1ECBD3296}" srcOrd="1" destOrd="0" presId="urn:microsoft.com/office/officeart/2005/8/layout/vList2"/>
    <dgm:cxn modelId="{2520FFE4-03F6-4478-A049-7334EC8F273E}" type="presParOf" srcId="{118792F8-0986-4674-B861-D63CDE828D7A}" destId="{A47DE9FB-14D2-4910-82F4-A90ABE9B6321}" srcOrd="2" destOrd="0" presId="urn:microsoft.com/office/officeart/2005/8/layout/vList2"/>
    <dgm:cxn modelId="{8BE1F679-5824-49B4-A9F2-D3644C2F7D01}" type="presParOf" srcId="{118792F8-0986-4674-B861-D63CDE828D7A}" destId="{2FA25542-E67B-4EEF-A34D-F8DC544FB3DF}" srcOrd="3" destOrd="0" presId="urn:microsoft.com/office/officeart/2005/8/layout/vList2"/>
    <dgm:cxn modelId="{DFB70751-62EC-447D-A82C-009C7C2F2194}" type="presParOf" srcId="{118792F8-0986-4674-B861-D63CDE828D7A}" destId="{479C429D-DE06-476C-BCAF-92160080A3B4}" srcOrd="4" destOrd="0" presId="urn:microsoft.com/office/officeart/2005/8/layout/vList2"/>
    <dgm:cxn modelId="{2560FBD3-CF82-4097-8B55-C95F7802807C}" type="presParOf" srcId="{118792F8-0986-4674-B861-D63CDE828D7A}" destId="{D1C02B65-492D-4FBE-8886-6C80ABE0942C}" srcOrd="5" destOrd="0" presId="urn:microsoft.com/office/officeart/2005/8/layout/vList2"/>
    <dgm:cxn modelId="{5A11FA85-5DF7-44C0-8B7D-6032444A615D}" type="presParOf" srcId="{118792F8-0986-4674-B861-D63CDE828D7A}" destId="{B5FE16DD-69E5-4598-B870-AAE69F79CF8A}" srcOrd="6" destOrd="0" presId="urn:microsoft.com/office/officeart/2005/8/layout/vList2"/>
    <dgm:cxn modelId="{093C8C49-DF90-436F-A5E9-E60D749E5066}" type="presParOf" srcId="{118792F8-0986-4674-B861-D63CDE828D7A}" destId="{402E0FC3-37A4-4A66-AB63-F4F44E2957C4}" srcOrd="7" destOrd="0" presId="urn:microsoft.com/office/officeart/2005/8/layout/vList2"/>
    <dgm:cxn modelId="{8D24E255-0321-48B3-9662-15E25C526D00}" type="presParOf" srcId="{118792F8-0986-4674-B861-D63CDE828D7A}" destId="{ED43091F-FC93-4070-8185-6AD9220E379C}" srcOrd="8" destOrd="0" presId="urn:microsoft.com/office/officeart/2005/8/layout/vList2"/>
    <dgm:cxn modelId="{DD65BD2B-3D88-4BCA-8DEA-1A2A63251B10}" type="presParOf" srcId="{118792F8-0986-4674-B861-D63CDE828D7A}" destId="{96051B2D-AB5F-48A1-9591-D2C3D8D099F0}" srcOrd="9" destOrd="0" presId="urn:microsoft.com/office/officeart/2005/8/layout/vList2"/>
    <dgm:cxn modelId="{C092A9E3-2714-445A-84E5-68E991A8085A}" type="presParOf" srcId="{118792F8-0986-4674-B861-D63CDE828D7A}" destId="{1B7D7E49-B218-4B8C-AD24-714BFC60052C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EA37DC7-3F12-4723-A306-689F5730D4B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3EDE2CE3-7A6C-4B22-A2DF-02B70BDFD59C}">
      <dgm:prSet/>
      <dgm:spPr/>
      <dgm:t>
        <a:bodyPr/>
        <a:lstStyle/>
        <a:p>
          <a:r>
            <a:rPr lang="cs-CZ" dirty="0"/>
            <a:t>1.) Ovlivnění tuhosti &amp; zlepšení dynamiky hrudního koše</a:t>
          </a:r>
          <a:endParaRPr lang="en-US" dirty="0"/>
        </a:p>
      </dgm:t>
    </dgm:pt>
    <dgm:pt modelId="{08AD10F2-5B9D-4F36-A790-83217A1F7217}" type="parTrans" cxnId="{AE9EC563-A9ED-499F-9B5F-20E410D14F3C}">
      <dgm:prSet/>
      <dgm:spPr/>
      <dgm:t>
        <a:bodyPr/>
        <a:lstStyle/>
        <a:p>
          <a:endParaRPr lang="en-US"/>
        </a:p>
      </dgm:t>
    </dgm:pt>
    <dgm:pt modelId="{7EF44A88-FCC8-4711-A7E5-0A24ADAEF821}" type="sibTrans" cxnId="{AE9EC563-A9ED-499F-9B5F-20E410D14F3C}">
      <dgm:prSet/>
      <dgm:spPr/>
      <dgm:t>
        <a:bodyPr/>
        <a:lstStyle/>
        <a:p>
          <a:endParaRPr lang="en-US"/>
        </a:p>
      </dgm:t>
    </dgm:pt>
    <dgm:pt modelId="{65864688-D786-4D59-90DB-CD44618CEDCB}">
      <dgm:prSet/>
      <dgm:spPr/>
      <dgm:t>
        <a:bodyPr/>
        <a:lstStyle/>
        <a:p>
          <a:r>
            <a:rPr lang="cs-CZ" dirty="0"/>
            <a:t>2.) Ovlivnění napřímení páteře</a:t>
          </a:r>
          <a:endParaRPr lang="en-US" dirty="0"/>
        </a:p>
      </dgm:t>
    </dgm:pt>
    <dgm:pt modelId="{6738B813-F501-410B-A86C-1EB7948F2249}" type="parTrans" cxnId="{3F1231D1-F503-44F8-8A48-91AF66122677}">
      <dgm:prSet/>
      <dgm:spPr/>
      <dgm:t>
        <a:bodyPr/>
        <a:lstStyle/>
        <a:p>
          <a:endParaRPr lang="en-US"/>
        </a:p>
      </dgm:t>
    </dgm:pt>
    <dgm:pt modelId="{94E0832F-5A1C-4929-829C-817B05716CCA}" type="sibTrans" cxnId="{3F1231D1-F503-44F8-8A48-91AF66122677}">
      <dgm:prSet/>
      <dgm:spPr/>
      <dgm:t>
        <a:bodyPr/>
        <a:lstStyle/>
        <a:p>
          <a:endParaRPr lang="en-US"/>
        </a:p>
      </dgm:t>
    </dgm:pt>
    <dgm:pt modelId="{DC7DF23F-5A17-4397-847B-51BD630424A6}">
      <dgm:prSet/>
      <dgm:spPr/>
      <dgm:t>
        <a:bodyPr/>
        <a:lstStyle/>
        <a:p>
          <a:r>
            <a:rPr lang="cs-CZ" dirty="0"/>
            <a:t>3.) Nácvik posturálního dechového stereotypu &amp; stabilizační funkce bránice (kontrola nitrobřišního tlaku)</a:t>
          </a:r>
          <a:endParaRPr lang="en-US" dirty="0"/>
        </a:p>
      </dgm:t>
    </dgm:pt>
    <dgm:pt modelId="{6F88B6B1-BD9B-4175-ACEA-838616DF3820}" type="parTrans" cxnId="{01C12150-72FB-423B-B418-B164FA9A9748}">
      <dgm:prSet/>
      <dgm:spPr/>
      <dgm:t>
        <a:bodyPr/>
        <a:lstStyle/>
        <a:p>
          <a:endParaRPr lang="en-US"/>
        </a:p>
      </dgm:t>
    </dgm:pt>
    <dgm:pt modelId="{73D8A252-A397-4251-A7D9-6D293BCA8F0B}" type="sibTrans" cxnId="{01C12150-72FB-423B-B418-B164FA9A9748}">
      <dgm:prSet/>
      <dgm:spPr/>
      <dgm:t>
        <a:bodyPr/>
        <a:lstStyle/>
        <a:p>
          <a:endParaRPr lang="en-US"/>
        </a:p>
      </dgm:t>
    </dgm:pt>
    <dgm:pt modelId="{0660A487-6703-4DE7-89D2-4638049D4DB8}">
      <dgm:prSet/>
      <dgm:spPr/>
      <dgm:t>
        <a:bodyPr/>
        <a:lstStyle/>
        <a:p>
          <a:r>
            <a:rPr lang="cs-CZ" dirty="0"/>
            <a:t>4.) Nácvik posturální stabilizace páteře s využitím reflexní lokomoce</a:t>
          </a:r>
          <a:endParaRPr lang="en-US" dirty="0"/>
        </a:p>
      </dgm:t>
    </dgm:pt>
    <dgm:pt modelId="{154923F1-DBD9-4BD5-ABEC-388075744FDD}" type="parTrans" cxnId="{4BF5E1F8-A76B-4E4D-843C-F15C26600062}">
      <dgm:prSet/>
      <dgm:spPr/>
      <dgm:t>
        <a:bodyPr/>
        <a:lstStyle/>
        <a:p>
          <a:endParaRPr lang="en-US"/>
        </a:p>
      </dgm:t>
    </dgm:pt>
    <dgm:pt modelId="{D2199A1B-9373-4937-A384-938126F6CB0B}" type="sibTrans" cxnId="{4BF5E1F8-A76B-4E4D-843C-F15C26600062}">
      <dgm:prSet/>
      <dgm:spPr/>
      <dgm:t>
        <a:bodyPr/>
        <a:lstStyle/>
        <a:p>
          <a:endParaRPr lang="en-US"/>
        </a:p>
      </dgm:t>
    </dgm:pt>
    <dgm:pt modelId="{5014D5D4-92A1-4825-AD95-DB2A14C8CEB6}">
      <dgm:prSet/>
      <dgm:spPr/>
      <dgm:t>
        <a:bodyPr/>
        <a:lstStyle/>
        <a:p>
          <a:r>
            <a:rPr lang="cs-CZ" dirty="0"/>
            <a:t>5.) Nácvik hluboké posturální </a:t>
          </a:r>
          <a:r>
            <a:rPr lang="cs-CZ" dirty="0">
              <a:latin typeface="Georgia Pro Cond Black" panose="02020404030301010803"/>
            </a:rPr>
            <a:t>stabilizace</a:t>
          </a:r>
          <a:r>
            <a:rPr lang="cs-CZ" dirty="0"/>
            <a:t> páteře v modifikovaných polohách</a:t>
          </a:r>
          <a:endParaRPr lang="en-US" dirty="0"/>
        </a:p>
      </dgm:t>
    </dgm:pt>
    <dgm:pt modelId="{B472397B-B83C-4F88-96CE-E006E7D67625}" type="parTrans" cxnId="{029D8C82-D3F7-40EB-A4EC-4918BA271C5A}">
      <dgm:prSet/>
      <dgm:spPr/>
      <dgm:t>
        <a:bodyPr/>
        <a:lstStyle/>
        <a:p>
          <a:endParaRPr lang="en-US"/>
        </a:p>
      </dgm:t>
    </dgm:pt>
    <dgm:pt modelId="{CCE259C3-2540-42A5-8245-45CD75495D20}" type="sibTrans" cxnId="{029D8C82-D3F7-40EB-A4EC-4918BA271C5A}">
      <dgm:prSet/>
      <dgm:spPr/>
      <dgm:t>
        <a:bodyPr/>
        <a:lstStyle/>
        <a:p>
          <a:endParaRPr lang="en-US"/>
        </a:p>
      </dgm:t>
    </dgm:pt>
    <dgm:pt modelId="{361BB569-4DA1-4BAA-A7BF-B3B5692BD276}">
      <dgm:prSet/>
      <dgm:spPr/>
      <dgm:t>
        <a:bodyPr/>
        <a:lstStyle/>
        <a:p>
          <a:r>
            <a:rPr lang="cs-CZ" dirty="0"/>
            <a:t>6.) Cvičení posturální funkce ve vývojových řadách</a:t>
          </a:r>
          <a:endParaRPr lang="en-US" dirty="0"/>
        </a:p>
      </dgm:t>
    </dgm:pt>
    <dgm:pt modelId="{154659E3-71BB-45E4-AEFD-DEB7ECFBE708}" type="parTrans" cxnId="{657BB349-7791-49F5-A455-31B2C9BE0865}">
      <dgm:prSet/>
      <dgm:spPr/>
      <dgm:t>
        <a:bodyPr/>
        <a:lstStyle/>
        <a:p>
          <a:endParaRPr lang="en-US"/>
        </a:p>
      </dgm:t>
    </dgm:pt>
    <dgm:pt modelId="{F2B82FFC-AD50-4BA8-87A6-9E33BED84797}" type="sibTrans" cxnId="{657BB349-7791-49F5-A455-31B2C9BE0865}">
      <dgm:prSet/>
      <dgm:spPr/>
      <dgm:t>
        <a:bodyPr/>
        <a:lstStyle/>
        <a:p>
          <a:endParaRPr lang="en-US"/>
        </a:p>
      </dgm:t>
    </dgm:pt>
    <dgm:pt modelId="{7018B034-4DC2-4BA7-9354-BEEE1C9CF485}" type="pres">
      <dgm:prSet presAssocID="{2EA37DC7-3F12-4723-A306-689F5730D4B4}" presName="root" presStyleCnt="0">
        <dgm:presLayoutVars>
          <dgm:dir/>
          <dgm:resizeHandles val="exact"/>
        </dgm:presLayoutVars>
      </dgm:prSet>
      <dgm:spPr/>
    </dgm:pt>
    <dgm:pt modelId="{8028BAAD-93B3-4CAF-B79A-DF694C18F8A1}" type="pres">
      <dgm:prSet presAssocID="{3EDE2CE3-7A6C-4B22-A2DF-02B70BDFD59C}" presName="compNode" presStyleCnt="0"/>
      <dgm:spPr/>
    </dgm:pt>
    <dgm:pt modelId="{C02B0C89-3B2C-4AA6-B5DD-0B18B3FAC230}" type="pres">
      <dgm:prSet presAssocID="{3EDE2CE3-7A6C-4B22-A2DF-02B70BDFD59C}" presName="bgRect" presStyleLbl="bgShp" presStyleIdx="0" presStyleCnt="6"/>
      <dgm:spPr/>
    </dgm:pt>
    <dgm:pt modelId="{A3FC3528-4D57-4AD9-BA96-2F6306D9DECD}" type="pres">
      <dgm:prSet presAssocID="{3EDE2CE3-7A6C-4B22-A2DF-02B70BDFD59C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ggs In Basket"/>
        </a:ext>
      </dgm:extLst>
    </dgm:pt>
    <dgm:pt modelId="{123E7BF9-004C-4372-9714-42F83700D7D3}" type="pres">
      <dgm:prSet presAssocID="{3EDE2CE3-7A6C-4B22-A2DF-02B70BDFD59C}" presName="spaceRect" presStyleCnt="0"/>
      <dgm:spPr/>
    </dgm:pt>
    <dgm:pt modelId="{1B93FE24-6AAB-4216-837D-EEA48E5B6DBD}" type="pres">
      <dgm:prSet presAssocID="{3EDE2CE3-7A6C-4B22-A2DF-02B70BDFD59C}" presName="parTx" presStyleLbl="revTx" presStyleIdx="0" presStyleCnt="6">
        <dgm:presLayoutVars>
          <dgm:chMax val="0"/>
          <dgm:chPref val="0"/>
        </dgm:presLayoutVars>
      </dgm:prSet>
      <dgm:spPr/>
    </dgm:pt>
    <dgm:pt modelId="{2F24102E-AEA3-4347-83E7-35B8B3A279D9}" type="pres">
      <dgm:prSet presAssocID="{7EF44A88-FCC8-4711-A7E5-0A24ADAEF821}" presName="sibTrans" presStyleCnt="0"/>
      <dgm:spPr/>
    </dgm:pt>
    <dgm:pt modelId="{6A5636BB-72F3-4A41-A8E7-06A8C0BA28A8}" type="pres">
      <dgm:prSet presAssocID="{65864688-D786-4D59-90DB-CD44618CEDCB}" presName="compNode" presStyleCnt="0"/>
      <dgm:spPr/>
    </dgm:pt>
    <dgm:pt modelId="{57CA1884-14AD-47A6-9EC2-FA56C42121AF}" type="pres">
      <dgm:prSet presAssocID="{65864688-D786-4D59-90DB-CD44618CEDCB}" presName="bgRect" presStyleLbl="bgShp" presStyleIdx="1" presStyleCnt="6"/>
      <dgm:spPr/>
    </dgm:pt>
    <dgm:pt modelId="{1D2B732A-206E-41EB-8549-ED80569FB007}" type="pres">
      <dgm:prSet presAssocID="{65864688-D786-4D59-90DB-CD44618CEDCB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d Chime"/>
        </a:ext>
      </dgm:extLst>
    </dgm:pt>
    <dgm:pt modelId="{1B68B1F0-27EA-4367-A67B-352AB61DE8F8}" type="pres">
      <dgm:prSet presAssocID="{65864688-D786-4D59-90DB-CD44618CEDCB}" presName="spaceRect" presStyleCnt="0"/>
      <dgm:spPr/>
    </dgm:pt>
    <dgm:pt modelId="{851A7179-906A-48D7-9ED7-FAFBD6BB994C}" type="pres">
      <dgm:prSet presAssocID="{65864688-D786-4D59-90DB-CD44618CEDCB}" presName="parTx" presStyleLbl="revTx" presStyleIdx="1" presStyleCnt="6">
        <dgm:presLayoutVars>
          <dgm:chMax val="0"/>
          <dgm:chPref val="0"/>
        </dgm:presLayoutVars>
      </dgm:prSet>
      <dgm:spPr/>
    </dgm:pt>
    <dgm:pt modelId="{4C9B087F-67EF-42DB-B617-9F50BA65F253}" type="pres">
      <dgm:prSet presAssocID="{94E0832F-5A1C-4929-829C-817B05716CCA}" presName="sibTrans" presStyleCnt="0"/>
      <dgm:spPr/>
    </dgm:pt>
    <dgm:pt modelId="{42372289-0CE7-4991-BB8B-05A8ACB8BCED}" type="pres">
      <dgm:prSet presAssocID="{DC7DF23F-5A17-4397-847B-51BD630424A6}" presName="compNode" presStyleCnt="0"/>
      <dgm:spPr/>
    </dgm:pt>
    <dgm:pt modelId="{2E902823-F617-4A72-85CC-FC23A2B745CE}" type="pres">
      <dgm:prSet presAssocID="{DC7DF23F-5A17-4397-847B-51BD630424A6}" presName="bgRect" presStyleLbl="bgShp" presStyleIdx="2" presStyleCnt="6"/>
      <dgm:spPr/>
    </dgm:pt>
    <dgm:pt modelId="{1F521940-6A3E-43DD-ADC3-D522999B21D1}" type="pres">
      <dgm:prSet presAssocID="{DC7DF23F-5A17-4397-847B-51BD630424A6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ývojový diagram"/>
        </a:ext>
      </dgm:extLst>
    </dgm:pt>
    <dgm:pt modelId="{57C3A15C-727A-4896-869A-1641DC504B21}" type="pres">
      <dgm:prSet presAssocID="{DC7DF23F-5A17-4397-847B-51BD630424A6}" presName="spaceRect" presStyleCnt="0"/>
      <dgm:spPr/>
    </dgm:pt>
    <dgm:pt modelId="{E295A366-D415-44E7-A9DE-9EAE1CC85161}" type="pres">
      <dgm:prSet presAssocID="{DC7DF23F-5A17-4397-847B-51BD630424A6}" presName="parTx" presStyleLbl="revTx" presStyleIdx="2" presStyleCnt="6">
        <dgm:presLayoutVars>
          <dgm:chMax val="0"/>
          <dgm:chPref val="0"/>
        </dgm:presLayoutVars>
      </dgm:prSet>
      <dgm:spPr/>
    </dgm:pt>
    <dgm:pt modelId="{B793862D-64EC-45AD-81B0-4DB406EB2EBF}" type="pres">
      <dgm:prSet presAssocID="{73D8A252-A397-4251-A7D9-6D293BCA8F0B}" presName="sibTrans" presStyleCnt="0"/>
      <dgm:spPr/>
    </dgm:pt>
    <dgm:pt modelId="{1D17D0D7-3897-4C57-9899-6ED5E0AC4091}" type="pres">
      <dgm:prSet presAssocID="{0660A487-6703-4DE7-89D2-4638049D4DB8}" presName="compNode" presStyleCnt="0"/>
      <dgm:spPr/>
    </dgm:pt>
    <dgm:pt modelId="{51D40C5E-6EB5-4E7F-A402-4F85EB622A93}" type="pres">
      <dgm:prSet presAssocID="{0660A487-6703-4DE7-89D2-4638049D4DB8}" presName="bgRect" presStyleLbl="bgShp" presStyleIdx="3" presStyleCnt="6"/>
      <dgm:spPr/>
    </dgm:pt>
    <dgm:pt modelId="{93ABF4DC-45DA-49E0-9084-197A7B073F47}" type="pres">
      <dgm:prSet presAssocID="{0660A487-6703-4DE7-89D2-4638049D4DB8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6AAFE566-18A0-4BA1-902A-E603E37ED228}" type="pres">
      <dgm:prSet presAssocID="{0660A487-6703-4DE7-89D2-4638049D4DB8}" presName="spaceRect" presStyleCnt="0"/>
      <dgm:spPr/>
    </dgm:pt>
    <dgm:pt modelId="{79440863-A5EE-4E76-9082-921F3EF740C3}" type="pres">
      <dgm:prSet presAssocID="{0660A487-6703-4DE7-89D2-4638049D4DB8}" presName="parTx" presStyleLbl="revTx" presStyleIdx="3" presStyleCnt="6">
        <dgm:presLayoutVars>
          <dgm:chMax val="0"/>
          <dgm:chPref val="0"/>
        </dgm:presLayoutVars>
      </dgm:prSet>
      <dgm:spPr/>
    </dgm:pt>
    <dgm:pt modelId="{25BA3C78-5FD7-4E48-A6BC-D101A0223906}" type="pres">
      <dgm:prSet presAssocID="{D2199A1B-9373-4937-A384-938126F6CB0B}" presName="sibTrans" presStyleCnt="0"/>
      <dgm:spPr/>
    </dgm:pt>
    <dgm:pt modelId="{1AD8F34A-B24B-4F55-90F8-FD1183D84C35}" type="pres">
      <dgm:prSet presAssocID="{5014D5D4-92A1-4825-AD95-DB2A14C8CEB6}" presName="compNode" presStyleCnt="0"/>
      <dgm:spPr/>
    </dgm:pt>
    <dgm:pt modelId="{4CF8F1BD-BF00-4B90-94E1-A4E5E00DD5DF}" type="pres">
      <dgm:prSet presAssocID="{5014D5D4-92A1-4825-AD95-DB2A14C8CEB6}" presName="bgRect" presStyleLbl="bgShp" presStyleIdx="4" presStyleCnt="6"/>
      <dgm:spPr/>
    </dgm:pt>
    <dgm:pt modelId="{A6C9CF79-5D0C-4FD3-873D-1448194C3F90}" type="pres">
      <dgm:prSet presAssocID="{5014D5D4-92A1-4825-AD95-DB2A14C8CEB6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vron Arrows"/>
        </a:ext>
      </dgm:extLst>
    </dgm:pt>
    <dgm:pt modelId="{22D524A1-CCA7-49FA-97BE-11BD188A220E}" type="pres">
      <dgm:prSet presAssocID="{5014D5D4-92A1-4825-AD95-DB2A14C8CEB6}" presName="spaceRect" presStyleCnt="0"/>
      <dgm:spPr/>
    </dgm:pt>
    <dgm:pt modelId="{A312D482-FFA0-4C04-B36C-A09784E6B0E2}" type="pres">
      <dgm:prSet presAssocID="{5014D5D4-92A1-4825-AD95-DB2A14C8CEB6}" presName="parTx" presStyleLbl="revTx" presStyleIdx="4" presStyleCnt="6">
        <dgm:presLayoutVars>
          <dgm:chMax val="0"/>
          <dgm:chPref val="0"/>
        </dgm:presLayoutVars>
      </dgm:prSet>
      <dgm:spPr/>
    </dgm:pt>
    <dgm:pt modelId="{8B7FFED9-F27A-4798-A9E7-E78FB3027F33}" type="pres">
      <dgm:prSet presAssocID="{CCE259C3-2540-42A5-8245-45CD75495D20}" presName="sibTrans" presStyleCnt="0"/>
      <dgm:spPr/>
    </dgm:pt>
    <dgm:pt modelId="{72E9F95A-5498-4CD2-9744-8CB15E1EB28B}" type="pres">
      <dgm:prSet presAssocID="{361BB569-4DA1-4BAA-A7BF-B3B5692BD276}" presName="compNode" presStyleCnt="0"/>
      <dgm:spPr/>
    </dgm:pt>
    <dgm:pt modelId="{7F483888-3D20-42EF-B0A4-69F6A0B36B28}" type="pres">
      <dgm:prSet presAssocID="{361BB569-4DA1-4BAA-A7BF-B3B5692BD276}" presName="bgRect" presStyleLbl="bgShp" presStyleIdx="5" presStyleCnt="6"/>
      <dgm:spPr/>
    </dgm:pt>
    <dgm:pt modelId="{7775EDAB-21EB-43FF-BE19-ADC1E330AFE4}" type="pres">
      <dgm:prSet presAssocID="{361BB569-4DA1-4BAA-A7BF-B3B5692BD276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ěžet"/>
        </a:ext>
      </dgm:extLst>
    </dgm:pt>
    <dgm:pt modelId="{1D9A2B51-6BAA-4E6F-A339-90955461FC0D}" type="pres">
      <dgm:prSet presAssocID="{361BB569-4DA1-4BAA-A7BF-B3B5692BD276}" presName="spaceRect" presStyleCnt="0"/>
      <dgm:spPr/>
    </dgm:pt>
    <dgm:pt modelId="{08DA5C88-792B-4E04-B0D3-570D509298C0}" type="pres">
      <dgm:prSet presAssocID="{361BB569-4DA1-4BAA-A7BF-B3B5692BD276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641DCB1E-40E3-488C-990E-A19D5D42C3C0}" type="presOf" srcId="{DC7DF23F-5A17-4397-847B-51BD630424A6}" destId="{E295A366-D415-44E7-A9DE-9EAE1CC85161}" srcOrd="0" destOrd="0" presId="urn:microsoft.com/office/officeart/2018/2/layout/IconVerticalSolidList"/>
    <dgm:cxn modelId="{BEB0DE32-7B25-44D2-8907-D58F43B37384}" type="presOf" srcId="{361BB569-4DA1-4BAA-A7BF-B3B5692BD276}" destId="{08DA5C88-792B-4E04-B0D3-570D509298C0}" srcOrd="0" destOrd="0" presId="urn:microsoft.com/office/officeart/2018/2/layout/IconVerticalSolidList"/>
    <dgm:cxn modelId="{FDE31536-7FF0-4388-AA28-A6C3B72B5EC6}" type="presOf" srcId="{2EA37DC7-3F12-4723-A306-689F5730D4B4}" destId="{7018B034-4DC2-4BA7-9354-BEEE1C9CF485}" srcOrd="0" destOrd="0" presId="urn:microsoft.com/office/officeart/2018/2/layout/IconVerticalSolidList"/>
    <dgm:cxn modelId="{14486C39-E8A5-4E05-9909-8EB523F0818E}" type="presOf" srcId="{3EDE2CE3-7A6C-4B22-A2DF-02B70BDFD59C}" destId="{1B93FE24-6AAB-4216-837D-EEA48E5B6DBD}" srcOrd="0" destOrd="0" presId="urn:microsoft.com/office/officeart/2018/2/layout/IconVerticalSolidList"/>
    <dgm:cxn modelId="{2AFD8463-5720-4AA5-B7CE-6D7851A873FA}" type="presOf" srcId="{65864688-D786-4D59-90DB-CD44618CEDCB}" destId="{851A7179-906A-48D7-9ED7-FAFBD6BB994C}" srcOrd="0" destOrd="0" presId="urn:microsoft.com/office/officeart/2018/2/layout/IconVerticalSolidList"/>
    <dgm:cxn modelId="{AE9EC563-A9ED-499F-9B5F-20E410D14F3C}" srcId="{2EA37DC7-3F12-4723-A306-689F5730D4B4}" destId="{3EDE2CE3-7A6C-4B22-A2DF-02B70BDFD59C}" srcOrd="0" destOrd="0" parTransId="{08AD10F2-5B9D-4F36-A790-83217A1F7217}" sibTransId="{7EF44A88-FCC8-4711-A7E5-0A24ADAEF821}"/>
    <dgm:cxn modelId="{657BB349-7791-49F5-A455-31B2C9BE0865}" srcId="{2EA37DC7-3F12-4723-A306-689F5730D4B4}" destId="{361BB569-4DA1-4BAA-A7BF-B3B5692BD276}" srcOrd="5" destOrd="0" parTransId="{154659E3-71BB-45E4-AEFD-DEB7ECFBE708}" sibTransId="{F2B82FFC-AD50-4BA8-87A6-9E33BED84797}"/>
    <dgm:cxn modelId="{01C12150-72FB-423B-B418-B164FA9A9748}" srcId="{2EA37DC7-3F12-4723-A306-689F5730D4B4}" destId="{DC7DF23F-5A17-4397-847B-51BD630424A6}" srcOrd="2" destOrd="0" parTransId="{6F88B6B1-BD9B-4175-ACEA-838616DF3820}" sibTransId="{73D8A252-A397-4251-A7D9-6D293BCA8F0B}"/>
    <dgm:cxn modelId="{E7DC4753-53BC-4CDE-B5BB-9BB838DF06A1}" type="presOf" srcId="{5014D5D4-92A1-4825-AD95-DB2A14C8CEB6}" destId="{A312D482-FFA0-4C04-B36C-A09784E6B0E2}" srcOrd="0" destOrd="0" presId="urn:microsoft.com/office/officeart/2018/2/layout/IconVerticalSolidList"/>
    <dgm:cxn modelId="{6B524A58-2E7A-4093-9840-85DB67C981FA}" type="presOf" srcId="{0660A487-6703-4DE7-89D2-4638049D4DB8}" destId="{79440863-A5EE-4E76-9082-921F3EF740C3}" srcOrd="0" destOrd="0" presId="urn:microsoft.com/office/officeart/2018/2/layout/IconVerticalSolidList"/>
    <dgm:cxn modelId="{029D8C82-D3F7-40EB-A4EC-4918BA271C5A}" srcId="{2EA37DC7-3F12-4723-A306-689F5730D4B4}" destId="{5014D5D4-92A1-4825-AD95-DB2A14C8CEB6}" srcOrd="4" destOrd="0" parTransId="{B472397B-B83C-4F88-96CE-E006E7D67625}" sibTransId="{CCE259C3-2540-42A5-8245-45CD75495D20}"/>
    <dgm:cxn modelId="{3F1231D1-F503-44F8-8A48-91AF66122677}" srcId="{2EA37DC7-3F12-4723-A306-689F5730D4B4}" destId="{65864688-D786-4D59-90DB-CD44618CEDCB}" srcOrd="1" destOrd="0" parTransId="{6738B813-F501-410B-A86C-1EB7948F2249}" sibTransId="{94E0832F-5A1C-4929-829C-817B05716CCA}"/>
    <dgm:cxn modelId="{4BF5E1F8-A76B-4E4D-843C-F15C26600062}" srcId="{2EA37DC7-3F12-4723-A306-689F5730D4B4}" destId="{0660A487-6703-4DE7-89D2-4638049D4DB8}" srcOrd="3" destOrd="0" parTransId="{154923F1-DBD9-4BD5-ABEC-388075744FDD}" sibTransId="{D2199A1B-9373-4937-A384-938126F6CB0B}"/>
    <dgm:cxn modelId="{E8D418BA-DE83-4BB7-861E-849C219FA60B}" type="presParOf" srcId="{7018B034-4DC2-4BA7-9354-BEEE1C9CF485}" destId="{8028BAAD-93B3-4CAF-B79A-DF694C18F8A1}" srcOrd="0" destOrd="0" presId="urn:microsoft.com/office/officeart/2018/2/layout/IconVerticalSolidList"/>
    <dgm:cxn modelId="{CF5217F0-B904-4E98-AF7B-6AC40C31B5D1}" type="presParOf" srcId="{8028BAAD-93B3-4CAF-B79A-DF694C18F8A1}" destId="{C02B0C89-3B2C-4AA6-B5DD-0B18B3FAC230}" srcOrd="0" destOrd="0" presId="urn:microsoft.com/office/officeart/2018/2/layout/IconVerticalSolidList"/>
    <dgm:cxn modelId="{4BFF0402-BD1C-4D96-89A7-988DACC4EC07}" type="presParOf" srcId="{8028BAAD-93B3-4CAF-B79A-DF694C18F8A1}" destId="{A3FC3528-4D57-4AD9-BA96-2F6306D9DECD}" srcOrd="1" destOrd="0" presId="urn:microsoft.com/office/officeart/2018/2/layout/IconVerticalSolidList"/>
    <dgm:cxn modelId="{EF4D7F68-4636-4D7F-866C-B230269C9B9A}" type="presParOf" srcId="{8028BAAD-93B3-4CAF-B79A-DF694C18F8A1}" destId="{123E7BF9-004C-4372-9714-42F83700D7D3}" srcOrd="2" destOrd="0" presId="urn:microsoft.com/office/officeart/2018/2/layout/IconVerticalSolidList"/>
    <dgm:cxn modelId="{B11EF207-657B-4960-97CD-11F1A88A33EA}" type="presParOf" srcId="{8028BAAD-93B3-4CAF-B79A-DF694C18F8A1}" destId="{1B93FE24-6AAB-4216-837D-EEA48E5B6DBD}" srcOrd="3" destOrd="0" presId="urn:microsoft.com/office/officeart/2018/2/layout/IconVerticalSolidList"/>
    <dgm:cxn modelId="{BD59E2FB-70A4-40BD-98E5-24FB10E980F3}" type="presParOf" srcId="{7018B034-4DC2-4BA7-9354-BEEE1C9CF485}" destId="{2F24102E-AEA3-4347-83E7-35B8B3A279D9}" srcOrd="1" destOrd="0" presId="urn:microsoft.com/office/officeart/2018/2/layout/IconVerticalSolidList"/>
    <dgm:cxn modelId="{EC98ECA4-4BD3-42FB-A812-C44D49491AFA}" type="presParOf" srcId="{7018B034-4DC2-4BA7-9354-BEEE1C9CF485}" destId="{6A5636BB-72F3-4A41-A8E7-06A8C0BA28A8}" srcOrd="2" destOrd="0" presId="urn:microsoft.com/office/officeart/2018/2/layout/IconVerticalSolidList"/>
    <dgm:cxn modelId="{7E2EC888-6E2A-4DAE-9712-D5359AA3F11D}" type="presParOf" srcId="{6A5636BB-72F3-4A41-A8E7-06A8C0BA28A8}" destId="{57CA1884-14AD-47A6-9EC2-FA56C42121AF}" srcOrd="0" destOrd="0" presId="urn:microsoft.com/office/officeart/2018/2/layout/IconVerticalSolidList"/>
    <dgm:cxn modelId="{B9DDD034-CD39-4EE3-B6E6-A486198E19C0}" type="presParOf" srcId="{6A5636BB-72F3-4A41-A8E7-06A8C0BA28A8}" destId="{1D2B732A-206E-41EB-8549-ED80569FB007}" srcOrd="1" destOrd="0" presId="urn:microsoft.com/office/officeart/2018/2/layout/IconVerticalSolidList"/>
    <dgm:cxn modelId="{28A6B0C9-546A-4FBE-95EA-8A3670414976}" type="presParOf" srcId="{6A5636BB-72F3-4A41-A8E7-06A8C0BA28A8}" destId="{1B68B1F0-27EA-4367-A67B-352AB61DE8F8}" srcOrd="2" destOrd="0" presId="urn:microsoft.com/office/officeart/2018/2/layout/IconVerticalSolidList"/>
    <dgm:cxn modelId="{64DB253B-6CCB-4475-8979-8E762794168A}" type="presParOf" srcId="{6A5636BB-72F3-4A41-A8E7-06A8C0BA28A8}" destId="{851A7179-906A-48D7-9ED7-FAFBD6BB994C}" srcOrd="3" destOrd="0" presId="urn:microsoft.com/office/officeart/2018/2/layout/IconVerticalSolidList"/>
    <dgm:cxn modelId="{9E8B2D88-4F86-4D6C-B5ED-9D2B674C9680}" type="presParOf" srcId="{7018B034-4DC2-4BA7-9354-BEEE1C9CF485}" destId="{4C9B087F-67EF-42DB-B617-9F50BA65F253}" srcOrd="3" destOrd="0" presId="urn:microsoft.com/office/officeart/2018/2/layout/IconVerticalSolidList"/>
    <dgm:cxn modelId="{DB6AA6C3-25A7-4C1C-A758-76587E580296}" type="presParOf" srcId="{7018B034-4DC2-4BA7-9354-BEEE1C9CF485}" destId="{42372289-0CE7-4991-BB8B-05A8ACB8BCED}" srcOrd="4" destOrd="0" presId="urn:microsoft.com/office/officeart/2018/2/layout/IconVerticalSolidList"/>
    <dgm:cxn modelId="{3468170E-46C8-4D67-918C-37677298012F}" type="presParOf" srcId="{42372289-0CE7-4991-BB8B-05A8ACB8BCED}" destId="{2E902823-F617-4A72-85CC-FC23A2B745CE}" srcOrd="0" destOrd="0" presId="urn:microsoft.com/office/officeart/2018/2/layout/IconVerticalSolidList"/>
    <dgm:cxn modelId="{07BC686A-5C08-4ABD-8622-E84A77367916}" type="presParOf" srcId="{42372289-0CE7-4991-BB8B-05A8ACB8BCED}" destId="{1F521940-6A3E-43DD-ADC3-D522999B21D1}" srcOrd="1" destOrd="0" presId="urn:microsoft.com/office/officeart/2018/2/layout/IconVerticalSolidList"/>
    <dgm:cxn modelId="{C24E5F43-E27C-495D-82A6-35F137F68B8E}" type="presParOf" srcId="{42372289-0CE7-4991-BB8B-05A8ACB8BCED}" destId="{57C3A15C-727A-4896-869A-1641DC504B21}" srcOrd="2" destOrd="0" presId="urn:microsoft.com/office/officeart/2018/2/layout/IconVerticalSolidList"/>
    <dgm:cxn modelId="{94B5D82C-D5C9-4CEA-A72A-149C53C10A1D}" type="presParOf" srcId="{42372289-0CE7-4991-BB8B-05A8ACB8BCED}" destId="{E295A366-D415-44E7-A9DE-9EAE1CC85161}" srcOrd="3" destOrd="0" presId="urn:microsoft.com/office/officeart/2018/2/layout/IconVerticalSolidList"/>
    <dgm:cxn modelId="{B0C6AF59-AE22-42E3-866B-070197D272FF}" type="presParOf" srcId="{7018B034-4DC2-4BA7-9354-BEEE1C9CF485}" destId="{B793862D-64EC-45AD-81B0-4DB406EB2EBF}" srcOrd="5" destOrd="0" presId="urn:microsoft.com/office/officeart/2018/2/layout/IconVerticalSolidList"/>
    <dgm:cxn modelId="{6D738323-5E6F-406B-9E33-9D25C036D893}" type="presParOf" srcId="{7018B034-4DC2-4BA7-9354-BEEE1C9CF485}" destId="{1D17D0D7-3897-4C57-9899-6ED5E0AC4091}" srcOrd="6" destOrd="0" presId="urn:microsoft.com/office/officeart/2018/2/layout/IconVerticalSolidList"/>
    <dgm:cxn modelId="{5F200580-5B99-4D9E-A0B7-096817E58B54}" type="presParOf" srcId="{1D17D0D7-3897-4C57-9899-6ED5E0AC4091}" destId="{51D40C5E-6EB5-4E7F-A402-4F85EB622A93}" srcOrd="0" destOrd="0" presId="urn:microsoft.com/office/officeart/2018/2/layout/IconVerticalSolidList"/>
    <dgm:cxn modelId="{82A5E135-CCFC-4286-A2A3-3A91A5B02A05}" type="presParOf" srcId="{1D17D0D7-3897-4C57-9899-6ED5E0AC4091}" destId="{93ABF4DC-45DA-49E0-9084-197A7B073F47}" srcOrd="1" destOrd="0" presId="urn:microsoft.com/office/officeart/2018/2/layout/IconVerticalSolidList"/>
    <dgm:cxn modelId="{504D619D-C84E-4841-B395-8569A6F1C608}" type="presParOf" srcId="{1D17D0D7-3897-4C57-9899-6ED5E0AC4091}" destId="{6AAFE566-18A0-4BA1-902A-E603E37ED228}" srcOrd="2" destOrd="0" presId="urn:microsoft.com/office/officeart/2018/2/layout/IconVerticalSolidList"/>
    <dgm:cxn modelId="{381FED96-AE46-4B01-B49E-D1056BB599DD}" type="presParOf" srcId="{1D17D0D7-3897-4C57-9899-6ED5E0AC4091}" destId="{79440863-A5EE-4E76-9082-921F3EF740C3}" srcOrd="3" destOrd="0" presId="urn:microsoft.com/office/officeart/2018/2/layout/IconVerticalSolidList"/>
    <dgm:cxn modelId="{2FB8A357-0E09-4D43-A6F4-9D076576C509}" type="presParOf" srcId="{7018B034-4DC2-4BA7-9354-BEEE1C9CF485}" destId="{25BA3C78-5FD7-4E48-A6BC-D101A0223906}" srcOrd="7" destOrd="0" presId="urn:microsoft.com/office/officeart/2018/2/layout/IconVerticalSolidList"/>
    <dgm:cxn modelId="{710BE97F-CB42-4144-8F47-7592FF3736CB}" type="presParOf" srcId="{7018B034-4DC2-4BA7-9354-BEEE1C9CF485}" destId="{1AD8F34A-B24B-4F55-90F8-FD1183D84C35}" srcOrd="8" destOrd="0" presId="urn:microsoft.com/office/officeart/2018/2/layout/IconVerticalSolidList"/>
    <dgm:cxn modelId="{5E28ED04-4DF2-481C-814A-C47FF6B24DFB}" type="presParOf" srcId="{1AD8F34A-B24B-4F55-90F8-FD1183D84C35}" destId="{4CF8F1BD-BF00-4B90-94E1-A4E5E00DD5DF}" srcOrd="0" destOrd="0" presId="urn:microsoft.com/office/officeart/2018/2/layout/IconVerticalSolidList"/>
    <dgm:cxn modelId="{C4691FB0-1677-43F0-A059-568773948F30}" type="presParOf" srcId="{1AD8F34A-B24B-4F55-90F8-FD1183D84C35}" destId="{A6C9CF79-5D0C-4FD3-873D-1448194C3F90}" srcOrd="1" destOrd="0" presId="urn:microsoft.com/office/officeart/2018/2/layout/IconVerticalSolidList"/>
    <dgm:cxn modelId="{8805AC92-DE58-4C9B-A341-5BF22F9C8468}" type="presParOf" srcId="{1AD8F34A-B24B-4F55-90F8-FD1183D84C35}" destId="{22D524A1-CCA7-49FA-97BE-11BD188A220E}" srcOrd="2" destOrd="0" presId="urn:microsoft.com/office/officeart/2018/2/layout/IconVerticalSolidList"/>
    <dgm:cxn modelId="{2ECFA31D-51D0-4E71-97E2-C9A6C9D178BA}" type="presParOf" srcId="{1AD8F34A-B24B-4F55-90F8-FD1183D84C35}" destId="{A312D482-FFA0-4C04-B36C-A09784E6B0E2}" srcOrd="3" destOrd="0" presId="urn:microsoft.com/office/officeart/2018/2/layout/IconVerticalSolidList"/>
    <dgm:cxn modelId="{3BA161A1-3930-4BCA-998D-7B5ADD4162E4}" type="presParOf" srcId="{7018B034-4DC2-4BA7-9354-BEEE1C9CF485}" destId="{8B7FFED9-F27A-4798-A9E7-E78FB3027F33}" srcOrd="9" destOrd="0" presId="urn:microsoft.com/office/officeart/2018/2/layout/IconVerticalSolidList"/>
    <dgm:cxn modelId="{B9267133-3DCB-4D2D-AC48-7C76E090DBC6}" type="presParOf" srcId="{7018B034-4DC2-4BA7-9354-BEEE1C9CF485}" destId="{72E9F95A-5498-4CD2-9744-8CB15E1EB28B}" srcOrd="10" destOrd="0" presId="urn:microsoft.com/office/officeart/2018/2/layout/IconVerticalSolidList"/>
    <dgm:cxn modelId="{55109CBA-51AB-42D2-B2F1-972AB51F9D58}" type="presParOf" srcId="{72E9F95A-5498-4CD2-9744-8CB15E1EB28B}" destId="{7F483888-3D20-42EF-B0A4-69F6A0B36B28}" srcOrd="0" destOrd="0" presId="urn:microsoft.com/office/officeart/2018/2/layout/IconVerticalSolidList"/>
    <dgm:cxn modelId="{F4B29122-451E-4F3F-A2F4-213CD065DF29}" type="presParOf" srcId="{72E9F95A-5498-4CD2-9744-8CB15E1EB28B}" destId="{7775EDAB-21EB-43FF-BE19-ADC1E330AFE4}" srcOrd="1" destOrd="0" presId="urn:microsoft.com/office/officeart/2018/2/layout/IconVerticalSolidList"/>
    <dgm:cxn modelId="{9E05128F-6A37-4787-AB3F-4FBC4501E535}" type="presParOf" srcId="{72E9F95A-5498-4CD2-9744-8CB15E1EB28B}" destId="{1D9A2B51-6BAA-4E6F-A339-90955461FC0D}" srcOrd="2" destOrd="0" presId="urn:microsoft.com/office/officeart/2018/2/layout/IconVerticalSolidList"/>
    <dgm:cxn modelId="{2A3021F6-CDF9-41E5-A4D7-B6C1EF04E70D}" type="presParOf" srcId="{72E9F95A-5498-4CD2-9744-8CB15E1EB28B}" destId="{08DA5C88-792B-4E04-B0D3-570D509298C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65D1281-C03D-47C4-84DC-E63DABF12209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5C7CA70-1706-402A-813E-B2F9546B03E6}">
      <dgm:prSet/>
      <dgm:spPr/>
      <dgm:t>
        <a:bodyPr/>
        <a:lstStyle/>
        <a:p>
          <a:r>
            <a:rPr lang="cs-CZ" dirty="0">
              <a:latin typeface="Georgia Pro Cond Black" panose="02020404030301010803"/>
            </a:rPr>
            <a:t>Model</a:t>
          </a:r>
          <a:r>
            <a:rPr lang="cs-CZ" dirty="0"/>
            <a:t>  dle Vojty  – zahrnuje kaudální postavení hrudníku, napřímení páteře, brániční dýchání s rozvojem dolní apertury hrudníku, opěrná funkce nohy atd. </a:t>
          </a:r>
          <a:endParaRPr lang="en-US" dirty="0"/>
        </a:p>
      </dgm:t>
    </dgm:pt>
    <dgm:pt modelId="{ECF3BEF9-4C9F-4A2F-999C-D5D15514754B}" type="parTrans" cxnId="{E24C8B05-2701-4A53-9EBF-F9C232467688}">
      <dgm:prSet/>
      <dgm:spPr/>
      <dgm:t>
        <a:bodyPr/>
        <a:lstStyle/>
        <a:p>
          <a:endParaRPr lang="en-US"/>
        </a:p>
      </dgm:t>
    </dgm:pt>
    <dgm:pt modelId="{A13E6A9D-657B-49C7-8A5D-B1D3262661AC}" type="sibTrans" cxnId="{E24C8B05-2701-4A53-9EBF-F9C232467688}">
      <dgm:prSet/>
      <dgm:spPr/>
      <dgm:t>
        <a:bodyPr/>
        <a:lstStyle/>
        <a:p>
          <a:endParaRPr lang="en-US"/>
        </a:p>
      </dgm:t>
    </dgm:pt>
    <dgm:pt modelId="{BC5941A2-234F-46A8-9D6C-63AB4F80E031}">
      <dgm:prSet/>
      <dgm:spPr/>
      <dgm:t>
        <a:bodyPr/>
        <a:lstStyle/>
        <a:p>
          <a:r>
            <a:rPr lang="cs-CZ" dirty="0">
              <a:latin typeface="Georgia Pro Cond Black" panose="02020404030301010803"/>
            </a:rPr>
            <a:t>Motorický</a:t>
          </a:r>
          <a:r>
            <a:rPr lang="cs-CZ" dirty="0"/>
            <a:t> vzor stabilizace předchází </a:t>
          </a:r>
          <a:r>
            <a:rPr lang="cs-CZ" dirty="0" err="1"/>
            <a:t>nákročnou</a:t>
          </a:r>
          <a:r>
            <a:rPr lang="cs-CZ" dirty="0"/>
            <a:t> a opěrnou funkci končetin a je součástí všech variant reflexní lokomoce (RO 1, RO 2, první pozice)</a:t>
          </a:r>
          <a:endParaRPr lang="en-US" dirty="0"/>
        </a:p>
      </dgm:t>
    </dgm:pt>
    <dgm:pt modelId="{AC190EB3-5453-4FFB-97D5-8D9B93D62E62}" type="parTrans" cxnId="{24603AD1-94A9-4AB1-9E2A-24BAD1F1719A}">
      <dgm:prSet/>
      <dgm:spPr/>
      <dgm:t>
        <a:bodyPr/>
        <a:lstStyle/>
        <a:p>
          <a:endParaRPr lang="en-US"/>
        </a:p>
      </dgm:t>
    </dgm:pt>
    <dgm:pt modelId="{BD4AE64F-FE5F-4559-82DD-90F5145E91FF}" type="sibTrans" cxnId="{24603AD1-94A9-4AB1-9E2A-24BAD1F1719A}">
      <dgm:prSet/>
      <dgm:spPr/>
      <dgm:t>
        <a:bodyPr/>
        <a:lstStyle/>
        <a:p>
          <a:endParaRPr lang="en-US"/>
        </a:p>
      </dgm:t>
    </dgm:pt>
    <dgm:pt modelId="{7FADE9E3-8FA1-498E-9B1B-99F91F0C88F7}">
      <dgm:prSet/>
      <dgm:spPr/>
      <dgm:t>
        <a:bodyPr/>
        <a:lstStyle/>
        <a:p>
          <a:r>
            <a:rPr lang="cs-CZ" b="1" dirty="0">
              <a:latin typeface="Georgia Pro Cond Black" panose="02020404030301010803"/>
            </a:rPr>
            <a:t>Cílem</a:t>
          </a:r>
          <a:r>
            <a:rPr lang="cs-CZ" dirty="0"/>
            <a:t> je navození prožitku během aktivace a tím zlepšení situace pro cvičení s volní  kontrolou</a:t>
          </a:r>
          <a:endParaRPr lang="en-US" dirty="0"/>
        </a:p>
      </dgm:t>
    </dgm:pt>
    <dgm:pt modelId="{78BC34DA-ADCC-4883-8A53-ABAD6D7919F0}" type="parTrans" cxnId="{5FA53FA0-5525-4F6D-B159-E4E9F4B09801}">
      <dgm:prSet/>
      <dgm:spPr/>
      <dgm:t>
        <a:bodyPr/>
        <a:lstStyle/>
        <a:p>
          <a:endParaRPr lang="en-US"/>
        </a:p>
      </dgm:t>
    </dgm:pt>
    <dgm:pt modelId="{C359F059-D901-42BC-BC72-07C2D3CC6192}" type="sibTrans" cxnId="{5FA53FA0-5525-4F6D-B159-E4E9F4B09801}">
      <dgm:prSet/>
      <dgm:spPr/>
      <dgm:t>
        <a:bodyPr/>
        <a:lstStyle/>
        <a:p>
          <a:endParaRPr lang="en-US"/>
        </a:p>
      </dgm:t>
    </dgm:pt>
    <dgm:pt modelId="{CD6A3E2B-4B60-4E83-9C27-BF697E6DF58D}" type="pres">
      <dgm:prSet presAssocID="{865D1281-C03D-47C4-84DC-E63DABF12209}" presName="outerComposite" presStyleCnt="0">
        <dgm:presLayoutVars>
          <dgm:chMax val="5"/>
          <dgm:dir/>
          <dgm:resizeHandles val="exact"/>
        </dgm:presLayoutVars>
      </dgm:prSet>
      <dgm:spPr/>
    </dgm:pt>
    <dgm:pt modelId="{10E86E88-AFB0-48D8-97C5-33735E966914}" type="pres">
      <dgm:prSet presAssocID="{865D1281-C03D-47C4-84DC-E63DABF12209}" presName="dummyMaxCanvas" presStyleCnt="0">
        <dgm:presLayoutVars/>
      </dgm:prSet>
      <dgm:spPr/>
    </dgm:pt>
    <dgm:pt modelId="{FE5D4A1C-DF94-4BFA-92C8-12AAB5AD48F5}" type="pres">
      <dgm:prSet presAssocID="{865D1281-C03D-47C4-84DC-E63DABF12209}" presName="ThreeNodes_1" presStyleLbl="node1" presStyleIdx="0" presStyleCnt="3">
        <dgm:presLayoutVars>
          <dgm:bulletEnabled val="1"/>
        </dgm:presLayoutVars>
      </dgm:prSet>
      <dgm:spPr/>
    </dgm:pt>
    <dgm:pt modelId="{787875AC-9D32-45E7-BF2A-9631B8E201B5}" type="pres">
      <dgm:prSet presAssocID="{865D1281-C03D-47C4-84DC-E63DABF12209}" presName="ThreeNodes_2" presStyleLbl="node1" presStyleIdx="1" presStyleCnt="3">
        <dgm:presLayoutVars>
          <dgm:bulletEnabled val="1"/>
        </dgm:presLayoutVars>
      </dgm:prSet>
      <dgm:spPr/>
    </dgm:pt>
    <dgm:pt modelId="{00B3BF3E-74F6-4ECB-8218-98FE9D014C17}" type="pres">
      <dgm:prSet presAssocID="{865D1281-C03D-47C4-84DC-E63DABF12209}" presName="ThreeNodes_3" presStyleLbl="node1" presStyleIdx="2" presStyleCnt="3">
        <dgm:presLayoutVars>
          <dgm:bulletEnabled val="1"/>
        </dgm:presLayoutVars>
      </dgm:prSet>
      <dgm:spPr/>
    </dgm:pt>
    <dgm:pt modelId="{9716922F-1051-4220-BA7B-771F9BC2020C}" type="pres">
      <dgm:prSet presAssocID="{865D1281-C03D-47C4-84DC-E63DABF12209}" presName="ThreeConn_1-2" presStyleLbl="fgAccFollowNode1" presStyleIdx="0" presStyleCnt="2">
        <dgm:presLayoutVars>
          <dgm:bulletEnabled val="1"/>
        </dgm:presLayoutVars>
      </dgm:prSet>
      <dgm:spPr/>
    </dgm:pt>
    <dgm:pt modelId="{9B0B0A9A-20FA-4EB3-B1E9-9A9BCE4F4ED8}" type="pres">
      <dgm:prSet presAssocID="{865D1281-C03D-47C4-84DC-E63DABF12209}" presName="ThreeConn_2-3" presStyleLbl="fgAccFollowNode1" presStyleIdx="1" presStyleCnt="2">
        <dgm:presLayoutVars>
          <dgm:bulletEnabled val="1"/>
        </dgm:presLayoutVars>
      </dgm:prSet>
      <dgm:spPr/>
    </dgm:pt>
    <dgm:pt modelId="{85F8D5D0-5E56-4CC3-B354-78A6BC8CEB67}" type="pres">
      <dgm:prSet presAssocID="{865D1281-C03D-47C4-84DC-E63DABF12209}" presName="ThreeNodes_1_text" presStyleLbl="node1" presStyleIdx="2" presStyleCnt="3">
        <dgm:presLayoutVars>
          <dgm:bulletEnabled val="1"/>
        </dgm:presLayoutVars>
      </dgm:prSet>
      <dgm:spPr/>
    </dgm:pt>
    <dgm:pt modelId="{356C576E-356E-4543-BCBF-19837AE3DAF6}" type="pres">
      <dgm:prSet presAssocID="{865D1281-C03D-47C4-84DC-E63DABF12209}" presName="ThreeNodes_2_text" presStyleLbl="node1" presStyleIdx="2" presStyleCnt="3">
        <dgm:presLayoutVars>
          <dgm:bulletEnabled val="1"/>
        </dgm:presLayoutVars>
      </dgm:prSet>
      <dgm:spPr/>
    </dgm:pt>
    <dgm:pt modelId="{42E055CD-7257-4219-BB1A-36274686734A}" type="pres">
      <dgm:prSet presAssocID="{865D1281-C03D-47C4-84DC-E63DABF12209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E24C8B05-2701-4A53-9EBF-F9C232467688}" srcId="{865D1281-C03D-47C4-84DC-E63DABF12209}" destId="{95C7CA70-1706-402A-813E-B2F9546B03E6}" srcOrd="0" destOrd="0" parTransId="{ECF3BEF9-4C9F-4A2F-999C-D5D15514754B}" sibTransId="{A13E6A9D-657B-49C7-8A5D-B1D3262661AC}"/>
    <dgm:cxn modelId="{01630D08-BBD8-40DB-8261-1C4E095BEA98}" type="presOf" srcId="{95C7CA70-1706-402A-813E-B2F9546B03E6}" destId="{FE5D4A1C-DF94-4BFA-92C8-12AAB5AD48F5}" srcOrd="0" destOrd="0" presId="urn:microsoft.com/office/officeart/2005/8/layout/vProcess5"/>
    <dgm:cxn modelId="{7724F832-4173-4D2A-ACAA-A75052937AC1}" type="presOf" srcId="{95C7CA70-1706-402A-813E-B2F9546B03E6}" destId="{85F8D5D0-5E56-4CC3-B354-78A6BC8CEB67}" srcOrd="1" destOrd="0" presId="urn:microsoft.com/office/officeart/2005/8/layout/vProcess5"/>
    <dgm:cxn modelId="{26F8CF4D-1474-48A4-9348-4C961F9222FB}" type="presOf" srcId="{7FADE9E3-8FA1-498E-9B1B-99F91F0C88F7}" destId="{00B3BF3E-74F6-4ECB-8218-98FE9D014C17}" srcOrd="0" destOrd="0" presId="urn:microsoft.com/office/officeart/2005/8/layout/vProcess5"/>
    <dgm:cxn modelId="{68F80950-DBDC-4FE6-A303-2D5F3921D2E4}" type="presOf" srcId="{865D1281-C03D-47C4-84DC-E63DABF12209}" destId="{CD6A3E2B-4B60-4E83-9C27-BF697E6DF58D}" srcOrd="0" destOrd="0" presId="urn:microsoft.com/office/officeart/2005/8/layout/vProcess5"/>
    <dgm:cxn modelId="{CF97A459-6A20-4084-AC0C-581A4163AF9E}" type="presOf" srcId="{BC5941A2-234F-46A8-9D6C-63AB4F80E031}" destId="{356C576E-356E-4543-BCBF-19837AE3DAF6}" srcOrd="1" destOrd="0" presId="urn:microsoft.com/office/officeart/2005/8/layout/vProcess5"/>
    <dgm:cxn modelId="{5FA53FA0-5525-4F6D-B159-E4E9F4B09801}" srcId="{865D1281-C03D-47C4-84DC-E63DABF12209}" destId="{7FADE9E3-8FA1-498E-9B1B-99F91F0C88F7}" srcOrd="2" destOrd="0" parTransId="{78BC34DA-ADCC-4883-8A53-ABAD6D7919F0}" sibTransId="{C359F059-D901-42BC-BC72-07C2D3CC6192}"/>
    <dgm:cxn modelId="{05C493C4-F595-4675-9A9D-16EFDD86E0D6}" type="presOf" srcId="{BC5941A2-234F-46A8-9D6C-63AB4F80E031}" destId="{787875AC-9D32-45E7-BF2A-9631B8E201B5}" srcOrd="0" destOrd="0" presId="urn:microsoft.com/office/officeart/2005/8/layout/vProcess5"/>
    <dgm:cxn modelId="{416436C5-FD7D-4A5F-9D4E-02F583535F4B}" type="presOf" srcId="{BD4AE64F-FE5F-4559-82DD-90F5145E91FF}" destId="{9B0B0A9A-20FA-4EB3-B1E9-9A9BCE4F4ED8}" srcOrd="0" destOrd="0" presId="urn:microsoft.com/office/officeart/2005/8/layout/vProcess5"/>
    <dgm:cxn modelId="{BF878DC7-8048-4F88-8DEF-2EE3A9217829}" type="presOf" srcId="{A13E6A9D-657B-49C7-8A5D-B1D3262661AC}" destId="{9716922F-1051-4220-BA7B-771F9BC2020C}" srcOrd="0" destOrd="0" presId="urn:microsoft.com/office/officeart/2005/8/layout/vProcess5"/>
    <dgm:cxn modelId="{24603AD1-94A9-4AB1-9E2A-24BAD1F1719A}" srcId="{865D1281-C03D-47C4-84DC-E63DABF12209}" destId="{BC5941A2-234F-46A8-9D6C-63AB4F80E031}" srcOrd="1" destOrd="0" parTransId="{AC190EB3-5453-4FFB-97D5-8D9B93D62E62}" sibTransId="{BD4AE64F-FE5F-4559-82DD-90F5145E91FF}"/>
    <dgm:cxn modelId="{937CF2D2-85AE-44A6-A5D7-5C4171250B9A}" type="presOf" srcId="{7FADE9E3-8FA1-498E-9B1B-99F91F0C88F7}" destId="{42E055CD-7257-4219-BB1A-36274686734A}" srcOrd="1" destOrd="0" presId="urn:microsoft.com/office/officeart/2005/8/layout/vProcess5"/>
    <dgm:cxn modelId="{161F0D62-1C27-4DEE-BA1B-09336B2400C1}" type="presParOf" srcId="{CD6A3E2B-4B60-4E83-9C27-BF697E6DF58D}" destId="{10E86E88-AFB0-48D8-97C5-33735E966914}" srcOrd="0" destOrd="0" presId="urn:microsoft.com/office/officeart/2005/8/layout/vProcess5"/>
    <dgm:cxn modelId="{86066E35-8813-4738-9BEE-AC35D3C28445}" type="presParOf" srcId="{CD6A3E2B-4B60-4E83-9C27-BF697E6DF58D}" destId="{FE5D4A1C-DF94-4BFA-92C8-12AAB5AD48F5}" srcOrd="1" destOrd="0" presId="urn:microsoft.com/office/officeart/2005/8/layout/vProcess5"/>
    <dgm:cxn modelId="{11B7BD4D-EC91-4454-A1BB-C3E57C697129}" type="presParOf" srcId="{CD6A3E2B-4B60-4E83-9C27-BF697E6DF58D}" destId="{787875AC-9D32-45E7-BF2A-9631B8E201B5}" srcOrd="2" destOrd="0" presId="urn:microsoft.com/office/officeart/2005/8/layout/vProcess5"/>
    <dgm:cxn modelId="{DF851EDD-D357-4942-B373-F23CDBDB0193}" type="presParOf" srcId="{CD6A3E2B-4B60-4E83-9C27-BF697E6DF58D}" destId="{00B3BF3E-74F6-4ECB-8218-98FE9D014C17}" srcOrd="3" destOrd="0" presId="urn:microsoft.com/office/officeart/2005/8/layout/vProcess5"/>
    <dgm:cxn modelId="{7643665B-7E1A-4D15-8096-9B380E15B53C}" type="presParOf" srcId="{CD6A3E2B-4B60-4E83-9C27-BF697E6DF58D}" destId="{9716922F-1051-4220-BA7B-771F9BC2020C}" srcOrd="4" destOrd="0" presId="urn:microsoft.com/office/officeart/2005/8/layout/vProcess5"/>
    <dgm:cxn modelId="{5CD65D2E-B3EF-48EE-8397-142875B42985}" type="presParOf" srcId="{CD6A3E2B-4B60-4E83-9C27-BF697E6DF58D}" destId="{9B0B0A9A-20FA-4EB3-B1E9-9A9BCE4F4ED8}" srcOrd="5" destOrd="0" presId="urn:microsoft.com/office/officeart/2005/8/layout/vProcess5"/>
    <dgm:cxn modelId="{5CCA45D4-4A2E-4007-91E6-5FE61E0BBC36}" type="presParOf" srcId="{CD6A3E2B-4B60-4E83-9C27-BF697E6DF58D}" destId="{85F8D5D0-5E56-4CC3-B354-78A6BC8CEB67}" srcOrd="6" destOrd="0" presId="urn:microsoft.com/office/officeart/2005/8/layout/vProcess5"/>
    <dgm:cxn modelId="{7886D2E3-8A3A-4472-B0A5-2C60CE94D153}" type="presParOf" srcId="{CD6A3E2B-4B60-4E83-9C27-BF697E6DF58D}" destId="{356C576E-356E-4543-BCBF-19837AE3DAF6}" srcOrd="7" destOrd="0" presId="urn:microsoft.com/office/officeart/2005/8/layout/vProcess5"/>
    <dgm:cxn modelId="{35D5E59E-00D5-48E4-8EEC-E336209A787E}" type="presParOf" srcId="{CD6A3E2B-4B60-4E83-9C27-BF697E6DF58D}" destId="{42E055CD-7257-4219-BB1A-36274686734A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44C7F0-F371-437B-B6F0-A5F5F43A5440}">
      <dsp:nvSpPr>
        <dsp:cNvPr id="0" name=""/>
        <dsp:cNvSpPr/>
      </dsp:nvSpPr>
      <dsp:spPr>
        <a:xfrm>
          <a:off x="1227" y="267023"/>
          <a:ext cx="4309690" cy="27366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81E7EEC-C765-4CB4-B86D-05C6986BDAD0}">
      <dsp:nvSpPr>
        <dsp:cNvPr id="0" name=""/>
        <dsp:cNvSpPr/>
      </dsp:nvSpPr>
      <dsp:spPr>
        <a:xfrm>
          <a:off x="480082" y="721935"/>
          <a:ext cx="4309690" cy="2736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Nutná vyvážená </a:t>
          </a:r>
          <a:r>
            <a:rPr lang="cs-CZ" sz="2300" b="1" kern="1200"/>
            <a:t>souhra mezi hlubokými extensory páteře na jedné straně a hlubokými flexory krku spolu se synergistickou aktivací mezi bránicí, břišními svaly a pánevním dnem</a:t>
          </a:r>
          <a:r>
            <a:rPr lang="cs-CZ" sz="2300" b="1" kern="1200">
              <a:latin typeface="Georgia Pro Cond Black" panose="02020404030301010803"/>
            </a:rPr>
            <a:t>.</a:t>
          </a:r>
          <a:endParaRPr lang="en-US" sz="2300" kern="1200"/>
        </a:p>
      </dsp:txBody>
      <dsp:txXfrm>
        <a:off x="560236" y="802089"/>
        <a:ext cx="4149382" cy="2576345"/>
      </dsp:txXfrm>
    </dsp:sp>
    <dsp:sp modelId="{6C2ADDCA-D986-498A-A0DE-495F66674217}">
      <dsp:nvSpPr>
        <dsp:cNvPr id="0" name=""/>
        <dsp:cNvSpPr/>
      </dsp:nvSpPr>
      <dsp:spPr>
        <a:xfrm>
          <a:off x="5268627" y="267023"/>
          <a:ext cx="4309690" cy="27366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FB02234-680A-41FE-BA07-58F83671F817}">
      <dsp:nvSpPr>
        <dsp:cNvPr id="0" name=""/>
        <dsp:cNvSpPr/>
      </dsp:nvSpPr>
      <dsp:spPr>
        <a:xfrm>
          <a:off x="5747481" y="721935"/>
          <a:ext cx="4309690" cy="2736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Nejčastějším problémem je </a:t>
          </a:r>
          <a:r>
            <a:rPr lang="cs-CZ" sz="2300" b="1" kern="1200"/>
            <a:t>insuficience  přední stabilizace páteře a naopak převaha extenční aktivity povrchových zádových svalů</a:t>
          </a:r>
          <a:r>
            <a:rPr lang="cs-CZ" sz="2300" b="1" kern="1200">
              <a:latin typeface="Georgia Pro Cond Black" panose="02020404030301010803"/>
            </a:rPr>
            <a:t>.</a:t>
          </a:r>
          <a:endParaRPr lang="en-US" sz="2300" kern="1200"/>
        </a:p>
      </dsp:txBody>
      <dsp:txXfrm>
        <a:off x="5827635" y="802089"/>
        <a:ext cx="4149382" cy="25763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04E502-BC15-4018-9F19-93DB5D591382}">
      <dsp:nvSpPr>
        <dsp:cNvPr id="0" name=""/>
        <dsp:cNvSpPr/>
      </dsp:nvSpPr>
      <dsp:spPr>
        <a:xfrm>
          <a:off x="0" y="2091"/>
          <a:ext cx="7268544" cy="89129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E6BCAD-73FB-4C03-9158-A7746C3A1CB3}">
      <dsp:nvSpPr>
        <dsp:cNvPr id="0" name=""/>
        <dsp:cNvSpPr/>
      </dsp:nvSpPr>
      <dsp:spPr>
        <a:xfrm>
          <a:off x="269617" y="202633"/>
          <a:ext cx="490212" cy="4902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ADDAC0-F67A-48FE-B0AA-B51294A7B54E}">
      <dsp:nvSpPr>
        <dsp:cNvPr id="0" name=""/>
        <dsp:cNvSpPr/>
      </dsp:nvSpPr>
      <dsp:spPr>
        <a:xfrm>
          <a:off x="1029447" y="2091"/>
          <a:ext cx="6239096" cy="891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329" tIns="94329" rIns="94329" bIns="94329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Koordinovaná aktivita stěny břišní dutiny (bránice, břišních svalů a pánevního dna) vyvíjí </a:t>
          </a:r>
          <a:r>
            <a:rPr lang="cs-CZ" sz="1500" b="1" kern="1200"/>
            <a:t>břišní tlak</a:t>
          </a:r>
          <a:endParaRPr lang="en-US" sz="1500" kern="1200"/>
        </a:p>
      </dsp:txBody>
      <dsp:txXfrm>
        <a:off x="1029447" y="2091"/>
        <a:ext cx="6239096" cy="891296"/>
      </dsp:txXfrm>
    </dsp:sp>
    <dsp:sp modelId="{64C2992A-9372-4C6E-96D4-DAA98D2F0CFC}">
      <dsp:nvSpPr>
        <dsp:cNvPr id="0" name=""/>
        <dsp:cNvSpPr/>
      </dsp:nvSpPr>
      <dsp:spPr>
        <a:xfrm>
          <a:off x="0" y="1116211"/>
          <a:ext cx="7268544" cy="89129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952225-7405-4BBB-8416-C70E27A85B67}">
      <dsp:nvSpPr>
        <dsp:cNvPr id="0" name=""/>
        <dsp:cNvSpPr/>
      </dsp:nvSpPr>
      <dsp:spPr>
        <a:xfrm>
          <a:off x="269617" y="1316753"/>
          <a:ext cx="490212" cy="4902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2623B7-3D51-49E4-A5A1-1EC71A55094C}">
      <dsp:nvSpPr>
        <dsp:cNvPr id="0" name=""/>
        <dsp:cNvSpPr/>
      </dsp:nvSpPr>
      <dsp:spPr>
        <a:xfrm>
          <a:off x="1029447" y="1116211"/>
          <a:ext cx="6239096" cy="891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329" tIns="94329" rIns="94329" bIns="94329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Obsah břišní dutiny se chová jako viskózně – elastický sloupec → poskytuje oporu bederní páteři a vyvažuje funkci extenzorů</a:t>
          </a:r>
          <a:endParaRPr lang="en-US" sz="1500" kern="1200"/>
        </a:p>
      </dsp:txBody>
      <dsp:txXfrm>
        <a:off x="1029447" y="1116211"/>
        <a:ext cx="6239096" cy="891296"/>
      </dsp:txXfrm>
    </dsp:sp>
    <dsp:sp modelId="{BEA69846-36EE-420C-B403-203B228D9B14}">
      <dsp:nvSpPr>
        <dsp:cNvPr id="0" name=""/>
        <dsp:cNvSpPr/>
      </dsp:nvSpPr>
      <dsp:spPr>
        <a:xfrm>
          <a:off x="0" y="2230332"/>
          <a:ext cx="7268544" cy="89129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F05848-B683-4D23-8BDE-4B30E6BD356B}">
      <dsp:nvSpPr>
        <dsp:cNvPr id="0" name=""/>
        <dsp:cNvSpPr/>
      </dsp:nvSpPr>
      <dsp:spPr>
        <a:xfrm>
          <a:off x="269617" y="2430873"/>
          <a:ext cx="490212" cy="4902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106F-15C8-4C67-B18C-C689BF98B16D}">
      <dsp:nvSpPr>
        <dsp:cNvPr id="0" name=""/>
        <dsp:cNvSpPr/>
      </dsp:nvSpPr>
      <dsp:spPr>
        <a:xfrm>
          <a:off x="1029447" y="2230332"/>
          <a:ext cx="6239096" cy="891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329" tIns="94329" rIns="94329" bIns="94329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Pro přední stabilizaci páteře (pro tvorbu nitrobřišního tlaku ) má zásadní význam funkce </a:t>
          </a:r>
          <a:r>
            <a:rPr lang="cs-CZ" sz="1500" b="1" kern="1200"/>
            <a:t>bránice</a:t>
          </a:r>
          <a:r>
            <a:rPr lang="cs-CZ" sz="1500" kern="1200"/>
            <a:t>, nutně s koaktivací dalších složek HSS</a:t>
          </a:r>
          <a:endParaRPr lang="en-US" sz="1500" kern="1200"/>
        </a:p>
      </dsp:txBody>
      <dsp:txXfrm>
        <a:off x="1029447" y="2230332"/>
        <a:ext cx="6239096" cy="891296"/>
      </dsp:txXfrm>
    </dsp:sp>
    <dsp:sp modelId="{FECAD938-09A3-4F78-B811-96111710725C}">
      <dsp:nvSpPr>
        <dsp:cNvPr id="0" name=""/>
        <dsp:cNvSpPr/>
      </dsp:nvSpPr>
      <dsp:spPr>
        <a:xfrm>
          <a:off x="0" y="3344452"/>
          <a:ext cx="7268544" cy="89129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066169-3ED6-44CA-89A7-47500C35B4F4}">
      <dsp:nvSpPr>
        <dsp:cNvPr id="0" name=""/>
        <dsp:cNvSpPr/>
      </dsp:nvSpPr>
      <dsp:spPr>
        <a:xfrm>
          <a:off x="269617" y="3544994"/>
          <a:ext cx="490212" cy="49021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B8D949-52C4-4471-923A-936F3684CD2F}">
      <dsp:nvSpPr>
        <dsp:cNvPr id="0" name=""/>
        <dsp:cNvSpPr/>
      </dsp:nvSpPr>
      <dsp:spPr>
        <a:xfrm>
          <a:off x="1029447" y="3344452"/>
          <a:ext cx="6239096" cy="891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329" tIns="94329" rIns="94329" bIns="94329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/>
            <a:t>Aktivace bránice v posturálním režimu</a:t>
          </a:r>
          <a:r>
            <a:rPr lang="cs-CZ" sz="1500" kern="1200"/>
            <a:t> je podmínkou každé pohybové činnosti</a:t>
          </a:r>
          <a:endParaRPr lang="en-US" sz="1500" kern="1200"/>
        </a:p>
      </dsp:txBody>
      <dsp:txXfrm>
        <a:off x="1029447" y="3344452"/>
        <a:ext cx="6239096" cy="891296"/>
      </dsp:txXfrm>
    </dsp:sp>
    <dsp:sp modelId="{BD3D192F-4326-4BD6-B47F-D8244568E7E7}">
      <dsp:nvSpPr>
        <dsp:cNvPr id="0" name=""/>
        <dsp:cNvSpPr/>
      </dsp:nvSpPr>
      <dsp:spPr>
        <a:xfrm>
          <a:off x="0" y="4458572"/>
          <a:ext cx="7268544" cy="89129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ECB833-3ADB-4DE5-8CDD-A49C3D704DC1}">
      <dsp:nvSpPr>
        <dsp:cNvPr id="0" name=""/>
        <dsp:cNvSpPr/>
      </dsp:nvSpPr>
      <dsp:spPr>
        <a:xfrm>
          <a:off x="269617" y="4659114"/>
          <a:ext cx="490212" cy="49021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911144-BFE2-4E57-A315-8A04B3129F7E}">
      <dsp:nvSpPr>
        <dsp:cNvPr id="0" name=""/>
        <dsp:cNvSpPr/>
      </dsp:nvSpPr>
      <dsp:spPr>
        <a:xfrm>
          <a:off x="1029447" y="4458572"/>
          <a:ext cx="6239096" cy="891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329" tIns="94329" rIns="94329" bIns="94329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Dech je synchronizován s posturální činností, dokonce může nastat krátká apnoická pauza  = zapojení respiračního svalstva plně ve prospěch postury</a:t>
          </a:r>
          <a:endParaRPr lang="en-US" sz="1500" kern="1200"/>
        </a:p>
      </dsp:txBody>
      <dsp:txXfrm>
        <a:off x="1029447" y="4458572"/>
        <a:ext cx="6239096" cy="891296"/>
      </dsp:txXfrm>
    </dsp:sp>
    <dsp:sp modelId="{D000D39C-753D-4EC8-AE38-387E7B1926A6}">
      <dsp:nvSpPr>
        <dsp:cNvPr id="0" name=""/>
        <dsp:cNvSpPr/>
      </dsp:nvSpPr>
      <dsp:spPr>
        <a:xfrm>
          <a:off x="0" y="5572693"/>
          <a:ext cx="7268544" cy="89129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A17DDB-29F5-4A9F-8A31-D0E6F1C69944}">
      <dsp:nvSpPr>
        <dsp:cNvPr id="0" name=""/>
        <dsp:cNvSpPr/>
      </dsp:nvSpPr>
      <dsp:spPr>
        <a:xfrm>
          <a:off x="269617" y="5773234"/>
          <a:ext cx="490212" cy="49021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69D7BA-A27C-45E6-B686-83B17F3A19C2}">
      <dsp:nvSpPr>
        <dsp:cNvPr id="0" name=""/>
        <dsp:cNvSpPr/>
      </dsp:nvSpPr>
      <dsp:spPr>
        <a:xfrm>
          <a:off x="1029447" y="5572693"/>
          <a:ext cx="6239096" cy="891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329" tIns="94329" rIns="94329" bIns="94329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Nitrobřišního tlaku je nutné dosáhnout i v režimu dýchání – respirační pohyby bránice musí probíhat při jejím oploštění, tj. při její bazální tonické aktivitě; za patologické situace vidíme vysoký stav</a:t>
          </a:r>
          <a:endParaRPr lang="en-US" sz="1500" kern="1200"/>
        </a:p>
      </dsp:txBody>
      <dsp:txXfrm>
        <a:off x="1029447" y="5572693"/>
        <a:ext cx="6239096" cy="8912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6072D8-FB3E-4402-9E0F-E3FF7BCA8627}">
      <dsp:nvSpPr>
        <dsp:cNvPr id="0" name=""/>
        <dsp:cNvSpPr/>
      </dsp:nvSpPr>
      <dsp:spPr>
        <a:xfrm>
          <a:off x="0" y="8499"/>
          <a:ext cx="5668310" cy="209612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fyziologicky zapojeny hluboké </a:t>
          </a:r>
          <a:r>
            <a:rPr lang="cs-CZ" sz="2600" kern="1200" dirty="0" err="1"/>
            <a:t>monosegmentální</a:t>
          </a:r>
          <a:r>
            <a:rPr lang="cs-CZ" sz="2600" kern="1200" dirty="0"/>
            <a:t> extenzory, </a:t>
          </a:r>
          <a:r>
            <a:rPr lang="cs-CZ" sz="2600" kern="1200" dirty="0">
              <a:latin typeface="Georgia Pro Cond Black" panose="02020404030301010803"/>
            </a:rPr>
            <a:t>hlavně</a:t>
          </a:r>
          <a:r>
            <a:rPr lang="cs-CZ" sz="2600" kern="1200" dirty="0"/>
            <a:t> mm. </a:t>
          </a:r>
          <a:r>
            <a:rPr lang="cs-CZ" sz="2600" kern="1200" dirty="0" err="1"/>
            <a:t>multifidi</a:t>
          </a:r>
          <a:endParaRPr lang="en-US" sz="2600" kern="1200" dirty="0" err="1"/>
        </a:p>
      </dsp:txBody>
      <dsp:txXfrm>
        <a:off x="102325" y="110824"/>
        <a:ext cx="5463660" cy="1891478"/>
      </dsp:txXfrm>
    </dsp:sp>
    <dsp:sp modelId="{884B1F1B-B02D-4D6A-9D89-688624A96464}">
      <dsp:nvSpPr>
        <dsp:cNvPr id="0" name=""/>
        <dsp:cNvSpPr/>
      </dsp:nvSpPr>
      <dsp:spPr>
        <a:xfrm>
          <a:off x="0" y="2179508"/>
          <a:ext cx="5668310" cy="2096128"/>
        </a:xfrm>
        <a:prstGeom prst="roundRect">
          <a:avLst/>
        </a:prstGeom>
        <a:solidFill>
          <a:schemeClr val="accent5">
            <a:hueOff val="-1525265"/>
            <a:satOff val="418"/>
            <a:lumOff val="-70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při nedostatečné přední stabilizaci prostřednictvím svalů břišního lisu se aktivují povrchové svaly, dochází k oslabení až atrofii hlubokých extenzorů páteře</a:t>
          </a:r>
          <a:endParaRPr lang="en-US" sz="2600" kern="1200" dirty="0"/>
        </a:p>
      </dsp:txBody>
      <dsp:txXfrm>
        <a:off x="102325" y="2281833"/>
        <a:ext cx="5463660" cy="18914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DEDB73-293F-44D0-95CE-DDD74418C079}">
      <dsp:nvSpPr>
        <dsp:cNvPr id="0" name=""/>
        <dsp:cNvSpPr/>
      </dsp:nvSpPr>
      <dsp:spPr>
        <a:xfrm>
          <a:off x="0" y="215959"/>
          <a:ext cx="5906181" cy="7253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Odpor proti plánované hybnosti</a:t>
          </a:r>
          <a:endParaRPr lang="en-US" sz="3100" kern="1200"/>
        </a:p>
      </dsp:txBody>
      <dsp:txXfrm>
        <a:off x="35411" y="251370"/>
        <a:ext cx="5835359" cy="654577"/>
      </dsp:txXfrm>
    </dsp:sp>
    <dsp:sp modelId="{A47DE9FB-14D2-4910-82F4-A90ABE9B6321}">
      <dsp:nvSpPr>
        <dsp:cNvPr id="0" name=""/>
        <dsp:cNvSpPr/>
      </dsp:nvSpPr>
      <dsp:spPr>
        <a:xfrm>
          <a:off x="0" y="1030639"/>
          <a:ext cx="5906181" cy="725399"/>
        </a:xfrm>
        <a:prstGeom prst="roundRect">
          <a:avLst/>
        </a:prstGeom>
        <a:solidFill>
          <a:schemeClr val="accent5">
            <a:hueOff val="-305053"/>
            <a:satOff val="84"/>
            <a:lumOff val="-1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Stimulace spoušťových zón</a:t>
          </a:r>
          <a:endParaRPr lang="en-US" sz="3100" kern="1200"/>
        </a:p>
      </dsp:txBody>
      <dsp:txXfrm>
        <a:off x="35411" y="1066050"/>
        <a:ext cx="5835359" cy="654577"/>
      </dsp:txXfrm>
    </dsp:sp>
    <dsp:sp modelId="{479C429D-DE06-476C-BCAF-92160080A3B4}">
      <dsp:nvSpPr>
        <dsp:cNvPr id="0" name=""/>
        <dsp:cNvSpPr/>
      </dsp:nvSpPr>
      <dsp:spPr>
        <a:xfrm>
          <a:off x="0" y="1845319"/>
          <a:ext cx="5906181" cy="725399"/>
        </a:xfrm>
        <a:prstGeom prst="roundRect">
          <a:avLst/>
        </a:prstGeom>
        <a:solidFill>
          <a:schemeClr val="accent5">
            <a:hueOff val="-610106"/>
            <a:satOff val="167"/>
            <a:lumOff val="-28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Centrace opory</a:t>
          </a:r>
          <a:endParaRPr lang="en-US" sz="3100" kern="1200"/>
        </a:p>
      </dsp:txBody>
      <dsp:txXfrm>
        <a:off x="35411" y="1880730"/>
        <a:ext cx="5835359" cy="654577"/>
      </dsp:txXfrm>
    </dsp:sp>
    <dsp:sp modelId="{B5FE16DD-69E5-4598-B870-AAE69F79CF8A}">
      <dsp:nvSpPr>
        <dsp:cNvPr id="0" name=""/>
        <dsp:cNvSpPr/>
      </dsp:nvSpPr>
      <dsp:spPr>
        <a:xfrm>
          <a:off x="0" y="2659999"/>
          <a:ext cx="5906181" cy="725399"/>
        </a:xfrm>
        <a:prstGeom prst="roundRect">
          <a:avLst/>
        </a:prstGeom>
        <a:solidFill>
          <a:schemeClr val="accent5">
            <a:hueOff val="-915159"/>
            <a:satOff val="251"/>
            <a:lumOff val="-42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Centrace kloubu</a:t>
          </a:r>
          <a:endParaRPr lang="en-US" sz="3100" kern="1200"/>
        </a:p>
      </dsp:txBody>
      <dsp:txXfrm>
        <a:off x="35411" y="2695410"/>
        <a:ext cx="5835359" cy="654577"/>
      </dsp:txXfrm>
    </dsp:sp>
    <dsp:sp modelId="{ED43091F-FC93-4070-8185-6AD9220E379C}">
      <dsp:nvSpPr>
        <dsp:cNvPr id="0" name=""/>
        <dsp:cNvSpPr/>
      </dsp:nvSpPr>
      <dsp:spPr>
        <a:xfrm>
          <a:off x="0" y="3474679"/>
          <a:ext cx="5906181" cy="725399"/>
        </a:xfrm>
        <a:prstGeom prst="roundRect">
          <a:avLst/>
        </a:prstGeom>
        <a:solidFill>
          <a:schemeClr val="accent5">
            <a:hueOff val="-1220212"/>
            <a:satOff val="334"/>
            <a:lumOff val="-56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Tlak do kloubu</a:t>
          </a:r>
          <a:endParaRPr lang="en-US" sz="3100" kern="1200"/>
        </a:p>
      </dsp:txBody>
      <dsp:txXfrm>
        <a:off x="35411" y="3510090"/>
        <a:ext cx="5835359" cy="654577"/>
      </dsp:txXfrm>
    </dsp:sp>
    <dsp:sp modelId="{1B7D7E49-B218-4B8C-AD24-714BFC60052C}">
      <dsp:nvSpPr>
        <dsp:cNvPr id="0" name=""/>
        <dsp:cNvSpPr/>
      </dsp:nvSpPr>
      <dsp:spPr>
        <a:xfrm>
          <a:off x="0" y="4289359"/>
          <a:ext cx="5906181" cy="725399"/>
        </a:xfrm>
        <a:prstGeom prst="roundRect">
          <a:avLst/>
        </a:prstGeom>
        <a:solidFill>
          <a:schemeClr val="accent5">
            <a:hueOff val="-1525265"/>
            <a:satOff val="418"/>
            <a:lumOff val="-70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Cvičení proti odporu</a:t>
          </a:r>
          <a:endParaRPr lang="en-US" sz="3100" kern="1200"/>
        </a:p>
      </dsp:txBody>
      <dsp:txXfrm>
        <a:off x="35411" y="4324770"/>
        <a:ext cx="5835359" cy="65457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2B0C89-3B2C-4AA6-B5DD-0B18B3FAC230}">
      <dsp:nvSpPr>
        <dsp:cNvPr id="0" name=""/>
        <dsp:cNvSpPr/>
      </dsp:nvSpPr>
      <dsp:spPr>
        <a:xfrm>
          <a:off x="0" y="2046"/>
          <a:ext cx="6910635" cy="8721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FC3528-4D57-4AD9-BA96-2F6306D9DECD}">
      <dsp:nvSpPr>
        <dsp:cNvPr id="0" name=""/>
        <dsp:cNvSpPr/>
      </dsp:nvSpPr>
      <dsp:spPr>
        <a:xfrm>
          <a:off x="263840" y="198291"/>
          <a:ext cx="479709" cy="4797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93FE24-6AAB-4216-837D-EEA48E5B6DBD}">
      <dsp:nvSpPr>
        <dsp:cNvPr id="0" name=""/>
        <dsp:cNvSpPr/>
      </dsp:nvSpPr>
      <dsp:spPr>
        <a:xfrm>
          <a:off x="1007389" y="2046"/>
          <a:ext cx="5903245" cy="872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308" tIns="92308" rIns="92308" bIns="92308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1.) Ovlivnění tuhosti &amp; zlepšení dynamiky hrudního koše</a:t>
          </a:r>
          <a:endParaRPr lang="en-US" sz="1700" kern="1200" dirty="0"/>
        </a:p>
      </dsp:txBody>
      <dsp:txXfrm>
        <a:off x="1007389" y="2046"/>
        <a:ext cx="5903245" cy="872198"/>
      </dsp:txXfrm>
    </dsp:sp>
    <dsp:sp modelId="{57CA1884-14AD-47A6-9EC2-FA56C42121AF}">
      <dsp:nvSpPr>
        <dsp:cNvPr id="0" name=""/>
        <dsp:cNvSpPr/>
      </dsp:nvSpPr>
      <dsp:spPr>
        <a:xfrm>
          <a:off x="0" y="1092295"/>
          <a:ext cx="6910635" cy="87219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2B732A-206E-41EB-8549-ED80569FB007}">
      <dsp:nvSpPr>
        <dsp:cNvPr id="0" name=""/>
        <dsp:cNvSpPr/>
      </dsp:nvSpPr>
      <dsp:spPr>
        <a:xfrm>
          <a:off x="263840" y="1288540"/>
          <a:ext cx="479709" cy="4797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1A7179-906A-48D7-9ED7-FAFBD6BB994C}">
      <dsp:nvSpPr>
        <dsp:cNvPr id="0" name=""/>
        <dsp:cNvSpPr/>
      </dsp:nvSpPr>
      <dsp:spPr>
        <a:xfrm>
          <a:off x="1007389" y="1092295"/>
          <a:ext cx="5903245" cy="872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308" tIns="92308" rIns="92308" bIns="92308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2.) Ovlivnění napřímení páteře</a:t>
          </a:r>
          <a:endParaRPr lang="en-US" sz="1700" kern="1200" dirty="0"/>
        </a:p>
      </dsp:txBody>
      <dsp:txXfrm>
        <a:off x="1007389" y="1092295"/>
        <a:ext cx="5903245" cy="872198"/>
      </dsp:txXfrm>
    </dsp:sp>
    <dsp:sp modelId="{2E902823-F617-4A72-85CC-FC23A2B745CE}">
      <dsp:nvSpPr>
        <dsp:cNvPr id="0" name=""/>
        <dsp:cNvSpPr/>
      </dsp:nvSpPr>
      <dsp:spPr>
        <a:xfrm>
          <a:off x="0" y="2182543"/>
          <a:ext cx="6910635" cy="87219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521940-6A3E-43DD-ADC3-D522999B21D1}">
      <dsp:nvSpPr>
        <dsp:cNvPr id="0" name=""/>
        <dsp:cNvSpPr/>
      </dsp:nvSpPr>
      <dsp:spPr>
        <a:xfrm>
          <a:off x="263840" y="2378788"/>
          <a:ext cx="479709" cy="47970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95A366-D415-44E7-A9DE-9EAE1CC85161}">
      <dsp:nvSpPr>
        <dsp:cNvPr id="0" name=""/>
        <dsp:cNvSpPr/>
      </dsp:nvSpPr>
      <dsp:spPr>
        <a:xfrm>
          <a:off x="1007389" y="2182543"/>
          <a:ext cx="5903245" cy="872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308" tIns="92308" rIns="92308" bIns="92308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3.) Nácvik posturálního dechového stereotypu &amp; stabilizační funkce bránice (kontrola nitrobřišního tlaku)</a:t>
          </a:r>
          <a:endParaRPr lang="en-US" sz="1700" kern="1200" dirty="0"/>
        </a:p>
      </dsp:txBody>
      <dsp:txXfrm>
        <a:off x="1007389" y="2182543"/>
        <a:ext cx="5903245" cy="872198"/>
      </dsp:txXfrm>
    </dsp:sp>
    <dsp:sp modelId="{51D40C5E-6EB5-4E7F-A402-4F85EB622A93}">
      <dsp:nvSpPr>
        <dsp:cNvPr id="0" name=""/>
        <dsp:cNvSpPr/>
      </dsp:nvSpPr>
      <dsp:spPr>
        <a:xfrm>
          <a:off x="0" y="3272792"/>
          <a:ext cx="6910635" cy="87219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ABF4DC-45DA-49E0-9084-197A7B073F47}">
      <dsp:nvSpPr>
        <dsp:cNvPr id="0" name=""/>
        <dsp:cNvSpPr/>
      </dsp:nvSpPr>
      <dsp:spPr>
        <a:xfrm>
          <a:off x="263840" y="3469037"/>
          <a:ext cx="479709" cy="47970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440863-A5EE-4E76-9082-921F3EF740C3}">
      <dsp:nvSpPr>
        <dsp:cNvPr id="0" name=""/>
        <dsp:cNvSpPr/>
      </dsp:nvSpPr>
      <dsp:spPr>
        <a:xfrm>
          <a:off x="1007389" y="3272792"/>
          <a:ext cx="5903245" cy="872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308" tIns="92308" rIns="92308" bIns="92308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4.) Nácvik posturální stabilizace páteře s využitím reflexní lokomoce</a:t>
          </a:r>
          <a:endParaRPr lang="en-US" sz="1700" kern="1200" dirty="0"/>
        </a:p>
      </dsp:txBody>
      <dsp:txXfrm>
        <a:off x="1007389" y="3272792"/>
        <a:ext cx="5903245" cy="872198"/>
      </dsp:txXfrm>
    </dsp:sp>
    <dsp:sp modelId="{4CF8F1BD-BF00-4B90-94E1-A4E5E00DD5DF}">
      <dsp:nvSpPr>
        <dsp:cNvPr id="0" name=""/>
        <dsp:cNvSpPr/>
      </dsp:nvSpPr>
      <dsp:spPr>
        <a:xfrm>
          <a:off x="0" y="4363040"/>
          <a:ext cx="6910635" cy="87219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C9CF79-5D0C-4FD3-873D-1448194C3F90}">
      <dsp:nvSpPr>
        <dsp:cNvPr id="0" name=""/>
        <dsp:cNvSpPr/>
      </dsp:nvSpPr>
      <dsp:spPr>
        <a:xfrm>
          <a:off x="263840" y="4559285"/>
          <a:ext cx="479709" cy="47970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12D482-FFA0-4C04-B36C-A09784E6B0E2}">
      <dsp:nvSpPr>
        <dsp:cNvPr id="0" name=""/>
        <dsp:cNvSpPr/>
      </dsp:nvSpPr>
      <dsp:spPr>
        <a:xfrm>
          <a:off x="1007389" y="4363040"/>
          <a:ext cx="5903245" cy="872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308" tIns="92308" rIns="92308" bIns="92308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5.) Nácvik hluboké posturální </a:t>
          </a:r>
          <a:r>
            <a:rPr lang="cs-CZ" sz="1700" kern="1200" dirty="0">
              <a:latin typeface="Georgia Pro Cond Black" panose="02020404030301010803"/>
            </a:rPr>
            <a:t>stabilizace</a:t>
          </a:r>
          <a:r>
            <a:rPr lang="cs-CZ" sz="1700" kern="1200" dirty="0"/>
            <a:t> páteře v modifikovaných polohách</a:t>
          </a:r>
          <a:endParaRPr lang="en-US" sz="1700" kern="1200" dirty="0"/>
        </a:p>
      </dsp:txBody>
      <dsp:txXfrm>
        <a:off x="1007389" y="4363040"/>
        <a:ext cx="5903245" cy="872198"/>
      </dsp:txXfrm>
    </dsp:sp>
    <dsp:sp modelId="{7F483888-3D20-42EF-B0A4-69F6A0B36B28}">
      <dsp:nvSpPr>
        <dsp:cNvPr id="0" name=""/>
        <dsp:cNvSpPr/>
      </dsp:nvSpPr>
      <dsp:spPr>
        <a:xfrm>
          <a:off x="0" y="5453289"/>
          <a:ext cx="6910635" cy="8721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EDAB-21EB-43FF-BE19-ADC1E330AFE4}">
      <dsp:nvSpPr>
        <dsp:cNvPr id="0" name=""/>
        <dsp:cNvSpPr/>
      </dsp:nvSpPr>
      <dsp:spPr>
        <a:xfrm>
          <a:off x="263840" y="5649534"/>
          <a:ext cx="479709" cy="47970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DA5C88-792B-4E04-B0D3-570D509298C0}">
      <dsp:nvSpPr>
        <dsp:cNvPr id="0" name=""/>
        <dsp:cNvSpPr/>
      </dsp:nvSpPr>
      <dsp:spPr>
        <a:xfrm>
          <a:off x="1007389" y="5453289"/>
          <a:ext cx="5903245" cy="872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308" tIns="92308" rIns="92308" bIns="92308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6.) Cvičení posturální funkce ve vývojových řadách</a:t>
          </a:r>
          <a:endParaRPr lang="en-US" sz="1700" kern="1200" dirty="0"/>
        </a:p>
      </dsp:txBody>
      <dsp:txXfrm>
        <a:off x="1007389" y="5453289"/>
        <a:ext cx="5903245" cy="87219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5D4A1C-DF94-4BFA-92C8-12AAB5AD48F5}">
      <dsp:nvSpPr>
        <dsp:cNvPr id="0" name=""/>
        <dsp:cNvSpPr/>
      </dsp:nvSpPr>
      <dsp:spPr>
        <a:xfrm>
          <a:off x="0" y="0"/>
          <a:ext cx="8899278" cy="113576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>
              <a:latin typeface="Georgia Pro Cond Black" panose="02020404030301010803"/>
            </a:rPr>
            <a:t>Model</a:t>
          </a:r>
          <a:r>
            <a:rPr lang="cs-CZ" sz="2200" kern="1200" dirty="0"/>
            <a:t>  dle Vojty  – zahrnuje kaudální postavení hrudníku, napřímení páteře, brániční dýchání s rozvojem dolní apertury hrudníku, opěrná funkce nohy atd. </a:t>
          </a:r>
          <a:endParaRPr lang="en-US" sz="2200" kern="1200" dirty="0"/>
        </a:p>
      </dsp:txBody>
      <dsp:txXfrm>
        <a:off x="33265" y="33265"/>
        <a:ext cx="7673697" cy="1069237"/>
      </dsp:txXfrm>
    </dsp:sp>
    <dsp:sp modelId="{787875AC-9D32-45E7-BF2A-9631B8E201B5}">
      <dsp:nvSpPr>
        <dsp:cNvPr id="0" name=""/>
        <dsp:cNvSpPr/>
      </dsp:nvSpPr>
      <dsp:spPr>
        <a:xfrm>
          <a:off x="785230" y="1325061"/>
          <a:ext cx="8899278" cy="113576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>
              <a:latin typeface="Georgia Pro Cond Black" panose="02020404030301010803"/>
            </a:rPr>
            <a:t>Motorický</a:t>
          </a:r>
          <a:r>
            <a:rPr lang="cs-CZ" sz="2200" kern="1200" dirty="0"/>
            <a:t> vzor stabilizace předchází </a:t>
          </a:r>
          <a:r>
            <a:rPr lang="cs-CZ" sz="2200" kern="1200" dirty="0" err="1"/>
            <a:t>nákročnou</a:t>
          </a:r>
          <a:r>
            <a:rPr lang="cs-CZ" sz="2200" kern="1200" dirty="0"/>
            <a:t> a opěrnou funkci končetin a je součástí všech variant reflexní lokomoce (RO 1, RO 2, první pozice)</a:t>
          </a:r>
          <a:endParaRPr lang="en-US" sz="2200" kern="1200" dirty="0"/>
        </a:p>
      </dsp:txBody>
      <dsp:txXfrm>
        <a:off x="818495" y="1358326"/>
        <a:ext cx="7309268" cy="1069237"/>
      </dsp:txXfrm>
    </dsp:sp>
    <dsp:sp modelId="{00B3BF3E-74F6-4ECB-8218-98FE9D014C17}">
      <dsp:nvSpPr>
        <dsp:cNvPr id="0" name=""/>
        <dsp:cNvSpPr/>
      </dsp:nvSpPr>
      <dsp:spPr>
        <a:xfrm>
          <a:off x="1570460" y="2650123"/>
          <a:ext cx="8899278" cy="113576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>
              <a:latin typeface="Georgia Pro Cond Black" panose="02020404030301010803"/>
            </a:rPr>
            <a:t>Cílem</a:t>
          </a:r>
          <a:r>
            <a:rPr lang="cs-CZ" sz="2200" kern="1200" dirty="0"/>
            <a:t> je navození prožitku během aktivace a tím zlepšení situace pro cvičení s volní  kontrolou</a:t>
          </a:r>
          <a:endParaRPr lang="en-US" sz="2200" kern="1200" dirty="0"/>
        </a:p>
      </dsp:txBody>
      <dsp:txXfrm>
        <a:off x="1603725" y="2683388"/>
        <a:ext cx="7309268" cy="1069237"/>
      </dsp:txXfrm>
    </dsp:sp>
    <dsp:sp modelId="{9716922F-1051-4220-BA7B-771F9BC2020C}">
      <dsp:nvSpPr>
        <dsp:cNvPr id="0" name=""/>
        <dsp:cNvSpPr/>
      </dsp:nvSpPr>
      <dsp:spPr>
        <a:xfrm>
          <a:off x="8161029" y="861290"/>
          <a:ext cx="738248" cy="73824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8327135" y="861290"/>
        <a:ext cx="406036" cy="555532"/>
      </dsp:txXfrm>
    </dsp:sp>
    <dsp:sp modelId="{9B0B0A9A-20FA-4EB3-B1E9-9A9BCE4F4ED8}">
      <dsp:nvSpPr>
        <dsp:cNvPr id="0" name=""/>
        <dsp:cNvSpPr/>
      </dsp:nvSpPr>
      <dsp:spPr>
        <a:xfrm>
          <a:off x="8946259" y="2178780"/>
          <a:ext cx="738248" cy="738248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9112365" y="2178780"/>
        <a:ext cx="406036" cy="5555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5/6/2021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375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732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091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51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5/6/2021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492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5/6/2021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023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5/6/2021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301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5/6/2021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62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5/6/2021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16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5/6/2021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84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5/6/2021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0689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01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7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800" i="1" kern="1200" cap="none" spc="-7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2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2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2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2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2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yzioterapeut-ostrava.cz/reseni-vasich-potizi/33-dynamicka-neuromuskularni-stabilizace" TargetMode="External"/><Relationship Id="rId3" Type="http://schemas.openxmlformats.org/officeDocument/2006/relationships/hyperlink" Target="https://fyrepo.cz/druhy-terapii/pohybova-terapie/dynamicka-neuromuskularni-stabilizace-dns/" TargetMode="External"/><Relationship Id="rId7" Type="http://schemas.openxmlformats.org/officeDocument/2006/relationships/hyperlink" Target="http://zdravi.centrum.cz/zivotni-styl/2009/6/2/galerie/ziskejte-kontrolu-nad-svym-telem/" TargetMode="External"/><Relationship Id="rId2" Type="http://schemas.openxmlformats.org/officeDocument/2006/relationships/hyperlink" Target="https://docplayer.cz/106137061-Dynamicka-neuromuskularni-stabilizace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yziotom.cz/metoda-dns-prof-pavla-kolare-fn-motol" TargetMode="External"/><Relationship Id="rId5" Type="http://schemas.openxmlformats.org/officeDocument/2006/relationships/hyperlink" Target="https://fyzioterapie.utvs.cvut.cz/document/show/id/220/" TargetMode="External"/><Relationship Id="rId4" Type="http://schemas.openxmlformats.org/officeDocument/2006/relationships/hyperlink" Target="https://www.dns-cz.com/terapie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korace pro mexickou slavnost">
            <a:extLst>
              <a:ext uri="{FF2B5EF4-FFF2-40B4-BE49-F238E27FC236}">
                <a16:creationId xmlns:a16="http://schemas.microsoft.com/office/drawing/2014/main" id="{1429A983-8F63-4A9D-84AD-828892A6A4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10" b="3104"/>
          <a:stretch/>
        </p:blipFill>
        <p:spPr>
          <a:xfrm>
            <a:off x="1" y="10"/>
            <a:ext cx="12191999" cy="6857989"/>
          </a:xfrm>
          <a:prstGeom prst="rect">
            <a:avLst/>
          </a:prstGeom>
        </p:spPr>
      </p:pic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86405" y="2079718"/>
            <a:ext cx="8892192" cy="2590800"/>
          </a:xfrm>
        </p:spPr>
        <p:txBody>
          <a:bodyPr>
            <a:normAutofit/>
          </a:bodyPr>
          <a:lstStyle/>
          <a:p>
            <a:r>
              <a:rPr lang="cs-CZ" sz="6300"/>
              <a:t>DYNAMICKÁ NEUROMUSKULÁRNÍ STABILIZACE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71130" y="4682062"/>
            <a:ext cx="8652788" cy="45720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Mgr. Marie Krejčová</a:t>
            </a:r>
            <a:endParaRPr lang="cs-CZ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3EBFBD2-DA69-40F0-9B41-6AA12C08FC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E085B8-E6D9-4530-9AE3-4C2B79CE4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01279" y="237744"/>
            <a:ext cx="7652977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96A5D90-E067-4E40-B066-C8401608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982" y="377048"/>
            <a:ext cx="6736084" cy="1236183"/>
          </a:xfrm>
        </p:spPr>
        <p:txBody>
          <a:bodyPr>
            <a:normAutofit/>
          </a:bodyPr>
          <a:lstStyle/>
          <a:p>
            <a:r>
              <a:rPr lang="cs-CZ" i="0" dirty="0">
                <a:ea typeface="+mj-lt"/>
                <a:cs typeface="+mj-lt"/>
              </a:rPr>
              <a:t>Souhra hlubokých </a:t>
            </a:r>
            <a:r>
              <a:rPr lang="cs-CZ" i="0">
                <a:ea typeface="+mj-lt"/>
                <a:cs typeface="+mj-lt"/>
              </a:rPr>
              <a:t>extenzorů a flexorů Cpáteře</a:t>
            </a:r>
            <a:endParaRPr lang="cs-CZ"/>
          </a:p>
        </p:txBody>
      </p:sp>
      <p:pic>
        <p:nvPicPr>
          <p:cNvPr id="5" name="Obrázek 5" descr="Obsah obrázku osoba, interiér&#10;&#10;Popis se vygeneroval automaticky.">
            <a:extLst>
              <a:ext uri="{FF2B5EF4-FFF2-40B4-BE49-F238E27FC236}">
                <a16:creationId xmlns:a16="http://schemas.microsoft.com/office/drawing/2014/main" id="{BC3FE450-10C0-4231-9679-43C492A18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57" y="484635"/>
            <a:ext cx="2235188" cy="2790023"/>
          </a:xfrm>
          <a:prstGeom prst="rect">
            <a:avLst/>
          </a:prstGeom>
        </p:spPr>
      </p:pic>
      <p:pic>
        <p:nvPicPr>
          <p:cNvPr id="4" name="Obrázek 4" descr="Obsah obrázku osoba, zeď, interiér, dítě&#10;&#10;Popis se vygeneroval automaticky.">
            <a:extLst>
              <a:ext uri="{FF2B5EF4-FFF2-40B4-BE49-F238E27FC236}">
                <a16:creationId xmlns:a16="http://schemas.microsoft.com/office/drawing/2014/main" id="{BBD71B0C-39E5-4E09-A96B-BA0E5032B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32" y="3514865"/>
            <a:ext cx="3321198" cy="263133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1715DC-D4D5-44BE-AF25-D333EB67D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5692" y="1936311"/>
            <a:ext cx="6608101" cy="364845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cs-CZ" b="1" u="sng">
                <a:highlight>
                  <a:srgbClr val="FFFF00"/>
                </a:highlight>
                <a:ea typeface="+mn-lt"/>
                <a:cs typeface="+mn-lt"/>
              </a:rPr>
              <a:t>Vyšetření</a:t>
            </a:r>
            <a:r>
              <a:rPr lang="cs-CZ" b="1" u="sng" dirty="0">
                <a:highlight>
                  <a:srgbClr val="FFFF00"/>
                </a:highlight>
                <a:ea typeface="+mn-lt"/>
                <a:cs typeface="+mn-lt"/>
              </a:rPr>
              <a:t> poruch svalové činnosti flexorů:</a:t>
            </a:r>
            <a:r>
              <a:rPr lang="cs-CZ" dirty="0">
                <a:ea typeface="+mn-lt"/>
                <a:cs typeface="+mn-lt"/>
              </a:rPr>
              <a:t> 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LZ – brada obloukovým pohybem hlavy ke sternu s fixací hrudníku a odporem proti čelu P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oslabení (inkoordinace) – převaha aktivity kývačů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kvantitativní zkouška – výdrž/čtení ve flexi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b="1" u="sng">
                <a:highlight>
                  <a:srgbClr val="FFFF00"/>
                </a:highlight>
                <a:ea typeface="+mn-lt"/>
                <a:cs typeface="+mn-lt"/>
              </a:rPr>
              <a:t>Terapie:</a:t>
            </a:r>
            <a:endParaRPr lang="cs-CZ" b="1" u="sng" dirty="0">
              <a:highlight>
                <a:srgbClr val="FFFF00"/>
              </a:highlight>
            </a:endParaRPr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předklon hlavy proti odporu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přitahování brady ke krku vsedě při současném záklonu trupu přes nízké opěradlo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využití </a:t>
            </a:r>
            <a:r>
              <a:rPr lang="cs-CZ" err="1">
                <a:ea typeface="+mn-lt"/>
                <a:cs typeface="+mn-lt"/>
              </a:rPr>
              <a:t>overballu</a:t>
            </a:r>
            <a:endParaRPr lang="cs-CZ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cvičení hlubokých flexorů tlakem </a:t>
            </a:r>
            <a:r>
              <a:rPr lang="cs-CZ" err="1">
                <a:ea typeface="+mn-lt"/>
                <a:cs typeface="+mn-lt"/>
              </a:rPr>
              <a:t>Cpá</a:t>
            </a:r>
            <a:r>
              <a:rPr lang="cs-CZ" dirty="0">
                <a:ea typeface="+mn-lt"/>
                <a:cs typeface="+mn-lt"/>
              </a:rPr>
              <a:t> proti vlastním prstům v LZ (vstoje proti zdi) za současné palpace m. SCM protilehlé strany, kdy tlak prstů a protitlak páteře se smí zvětšovat </a:t>
            </a:r>
            <a:r>
              <a:rPr lang="cs-CZ">
                <a:ea typeface="+mn-lt"/>
                <a:cs typeface="+mn-lt"/>
              </a:rPr>
              <a:t>pouze tehdy, kdy se nenapíná m. SCM (Lewit</a:t>
            </a:r>
            <a:r>
              <a:rPr lang="cs-CZ" dirty="0">
                <a:ea typeface="+mn-lt"/>
                <a:cs typeface="+mn-lt"/>
              </a:rPr>
              <a:t> 2003)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instrukce k provádění ležatých osmiček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endParaRPr lang="cs-CZ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2304C2-1AD0-4AFD-93A0-BB1D998E0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1371" y="374904"/>
            <a:ext cx="737877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1423234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5FCCB41-3373-4373-8C6C-FC1437C24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cs-CZ" sz="3200"/>
              <a:t>VENTRÁLNÍ MUSKULATURA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graphicFrame>
        <p:nvGraphicFramePr>
          <p:cNvPr id="12" name="Zástupný obsah 2">
            <a:extLst>
              <a:ext uri="{FF2B5EF4-FFF2-40B4-BE49-F238E27FC236}">
                <a16:creationId xmlns:a16="http://schemas.microsoft.com/office/drawing/2014/main" id="{8E244305-C0FB-47AC-825E-D57C51606D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6934212"/>
              </p:ext>
            </p:extLst>
          </p:nvPr>
        </p:nvGraphicFramePr>
        <p:xfrm>
          <a:off x="4785397" y="235220"/>
          <a:ext cx="7268544" cy="6466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3639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7787F8-860E-45A0-9DB1-B8D4D56A6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082964"/>
          </a:xfrm>
        </p:spPr>
        <p:txBody>
          <a:bodyPr/>
          <a:lstStyle/>
          <a:p>
            <a:r>
              <a:rPr lang="cs-CZ"/>
              <a:t>STABILIZAČNÍ FUNKCE BRÁNICE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595106-B5C9-4C2F-92C0-9804375E05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849120"/>
            <a:ext cx="5229167" cy="426858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just"/>
            <a:r>
              <a:rPr lang="cs-CZ" b="1">
                <a:ea typeface="+mn-lt"/>
                <a:cs typeface="+mn-lt"/>
              </a:rPr>
              <a:t>Předozadní</a:t>
            </a:r>
            <a:r>
              <a:rPr lang="cs-CZ" b="1" dirty="0">
                <a:ea typeface="+mn-lt"/>
                <a:cs typeface="+mn-lt"/>
              </a:rPr>
              <a:t> osa bránice</a:t>
            </a:r>
            <a:r>
              <a:rPr lang="cs-CZ" dirty="0">
                <a:ea typeface="+mn-lt"/>
                <a:cs typeface="+mn-lt"/>
              </a:rPr>
              <a:t> (osa mezi inzercí </a:t>
            </a:r>
            <a:r>
              <a:rPr lang="cs-CZ" err="1">
                <a:ea typeface="+mn-lt"/>
                <a:cs typeface="+mn-lt"/>
              </a:rPr>
              <a:t>pars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sternalis</a:t>
            </a:r>
            <a:r>
              <a:rPr lang="cs-CZ" dirty="0">
                <a:ea typeface="+mn-lt"/>
                <a:cs typeface="+mn-lt"/>
              </a:rPr>
              <a:t> a </a:t>
            </a:r>
            <a:r>
              <a:rPr lang="cs-CZ" err="1">
                <a:ea typeface="+mn-lt"/>
                <a:cs typeface="+mn-lt"/>
              </a:rPr>
              <a:t>kostofrenickým</a:t>
            </a:r>
            <a:r>
              <a:rPr lang="cs-CZ" dirty="0">
                <a:ea typeface="+mn-lt"/>
                <a:cs typeface="+mn-lt"/>
              </a:rPr>
              <a:t> úhlem) - fyziologicky horizontální postavení → bránice svou kaudální tonickou  aktivací může vytvořit potřebný tlak v břišní dutině (působí jako píst)</a:t>
            </a:r>
            <a:endParaRPr lang="cs-CZ" dirty="0"/>
          </a:p>
          <a:p>
            <a:pPr algn="just"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zapojení</a:t>
            </a:r>
            <a:r>
              <a:rPr lang="cs-CZ" dirty="0">
                <a:ea typeface="+mn-lt"/>
                <a:cs typeface="+mn-lt"/>
              </a:rPr>
              <a:t> bránice do stabilizace je spojeno s </a:t>
            </a:r>
            <a:r>
              <a:rPr lang="cs-CZ">
                <a:ea typeface="+mn-lt"/>
                <a:cs typeface="+mn-lt"/>
              </a:rPr>
              <a:t>pohybem v kostovertebrálních</a:t>
            </a:r>
            <a:r>
              <a:rPr lang="cs-CZ" dirty="0">
                <a:ea typeface="+mn-lt"/>
                <a:cs typeface="+mn-lt"/>
              </a:rPr>
              <a:t> kloubech</a:t>
            </a:r>
            <a:endParaRPr lang="cs-CZ" dirty="0"/>
          </a:p>
          <a:p>
            <a:pPr algn="just"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aktivita</a:t>
            </a:r>
            <a:r>
              <a:rPr lang="cs-CZ" dirty="0">
                <a:ea typeface="+mn-lt"/>
                <a:cs typeface="+mn-lt"/>
              </a:rPr>
              <a:t> bránice rozšiřuje hrudník v transverzálním směru, horní hrudní apertura v </a:t>
            </a:r>
            <a:r>
              <a:rPr lang="cs-CZ">
                <a:ea typeface="+mn-lt"/>
                <a:cs typeface="+mn-lt"/>
              </a:rPr>
              <a:t>anteroposteriorním směru, </a:t>
            </a:r>
            <a:r>
              <a:rPr lang="cs-CZ" dirty="0">
                <a:ea typeface="+mn-lt"/>
                <a:cs typeface="+mn-lt"/>
              </a:rPr>
              <a:t>sternum ventrálně</a:t>
            </a:r>
            <a:endParaRPr lang="cs-CZ" dirty="0"/>
          </a:p>
          <a:p>
            <a:pPr algn="just"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fyziologicky</a:t>
            </a:r>
            <a:r>
              <a:rPr lang="cs-CZ" dirty="0">
                <a:ea typeface="+mn-lt"/>
                <a:cs typeface="+mn-lt"/>
              </a:rPr>
              <a:t> se při respiračním stereotypu </a:t>
            </a:r>
            <a:r>
              <a:rPr lang="cs-CZ" b="1" dirty="0">
                <a:ea typeface="+mn-lt"/>
                <a:cs typeface="+mn-lt"/>
              </a:rPr>
              <a:t>nemění poloha předozadní osy bránice</a:t>
            </a:r>
            <a:r>
              <a:rPr lang="cs-CZ" dirty="0">
                <a:ea typeface="+mn-lt"/>
                <a:cs typeface="+mn-lt"/>
              </a:rPr>
              <a:t> – to je možné pouze pokud se </a:t>
            </a:r>
            <a:r>
              <a:rPr lang="cs-CZ" b="1" dirty="0">
                <a:ea typeface="+mn-lt"/>
                <a:cs typeface="+mn-lt"/>
              </a:rPr>
              <a:t>rozšíří mezižeberní prostory </a:t>
            </a:r>
            <a:endParaRPr lang="cs-CZ" dirty="0"/>
          </a:p>
          <a:p>
            <a:pPr algn="just">
              <a:buClr>
                <a:srgbClr val="262626"/>
              </a:buClr>
            </a:pPr>
            <a:endParaRPr lang="cs-CZ" dirty="0"/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0AA15718-F8EB-441E-917D-22D87008EB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16282" y="1710575"/>
            <a:ext cx="4316394" cy="4511039"/>
          </a:xfrm>
        </p:spPr>
      </p:pic>
    </p:spTree>
    <p:extLst>
      <p:ext uri="{BB962C8B-B14F-4D97-AF65-F5344CB8AC3E}">
        <p14:creationId xmlns:p14="http://schemas.microsoft.com/office/powerpoint/2010/main" val="834734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B7AC44-1B7B-4F09-9AA4-3DFDEC575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83E473-94FF-4ACE-9433-1F14799E89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06807F8-C853-42A2-98AA-EAF0EF8E0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spc="0"/>
              <a:t>INSUFICIENCE BRÁNICE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E7230AD6-6C5D-4D96-BC98-2501F425E0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05256" y="1263972"/>
            <a:ext cx="4414438" cy="4348221"/>
          </a:xfrm>
          <a:prstGeom prst="rect">
            <a:avLst/>
          </a:prstGeo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9D9C75E-876D-4DD4-8DCF-9E7FD258BA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9450" y="2538919"/>
            <a:ext cx="4957554" cy="34961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en-US" b="1" u="sng">
                <a:highlight>
                  <a:srgbClr val="FFFF00"/>
                </a:highlight>
              </a:rPr>
              <a:t>Při insuficienci bránice</a:t>
            </a:r>
            <a:r>
              <a:rPr lang="en-US" u="sng">
                <a:highlight>
                  <a:srgbClr val="FFFF00"/>
                </a:highlight>
              </a:rPr>
              <a:t>:</a:t>
            </a:r>
            <a:endParaRPr lang="cs-CZ"/>
          </a:p>
          <a:p>
            <a:pPr algn="just">
              <a:lnSpc>
                <a:spcPct val="100000"/>
              </a:lnSpc>
              <a:buClr>
                <a:srgbClr val="262626"/>
              </a:buClr>
            </a:pPr>
            <a:endParaRPr lang="en-US" dirty="0"/>
          </a:p>
          <a:p>
            <a:pPr algn="just">
              <a:lnSpc>
                <a:spcPct val="100000"/>
              </a:lnSpc>
            </a:pPr>
            <a:r>
              <a:rPr lang="en-US"/>
              <a:t>pohyb sterna </a:t>
            </a:r>
            <a:r>
              <a:rPr lang="en-US" err="1"/>
              <a:t>kraniokaudální</a:t>
            </a:r>
            <a:r>
              <a:rPr lang="en-US"/>
              <a:t>, tuto poruchu kompenzují extenzory páteře nadměrnou aktivitou</a:t>
            </a:r>
          </a:p>
          <a:p>
            <a:pPr algn="just">
              <a:lnSpc>
                <a:spcPct val="100000"/>
              </a:lnSpc>
            </a:pPr>
            <a:r>
              <a:rPr lang="en-US"/>
              <a:t>nedochází k rozšíření dolní hrudní apertury, mezižeberní prostory se nerozšiřují</a:t>
            </a:r>
          </a:p>
          <a:p>
            <a:pPr algn="just">
              <a:lnSpc>
                <a:spcPct val="10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06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E9EDDFA-8F05-462B-8D3E-5B9C4FBC7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54133B49-A725-4FD4-AE66-3423403C8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654" y="1107397"/>
            <a:ext cx="5367165" cy="46560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43F9A23-3237-4ED6-A1E9-C0E6530E0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3CD46D-4335-4BA4-842A-BF835A99CB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63F6E4B-3D8D-4BFD-82FC-FB43BE169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149649" cy="1371600"/>
          </a:xfrm>
        </p:spPr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INSUFICIENCE BRÁNICE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0CA469-761F-4061-9962-BAE85C3A0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853574"/>
            <a:ext cx="4472922" cy="31814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cs-CZ" sz="2000">
                <a:ea typeface="+mn-lt"/>
                <a:cs typeface="+mn-lt"/>
              </a:rPr>
              <a:t>zešikmení</a:t>
            </a:r>
            <a:r>
              <a:rPr lang="cs-CZ" sz="2000" dirty="0">
                <a:ea typeface="+mn-lt"/>
                <a:cs typeface="+mn-lt"/>
              </a:rPr>
              <a:t> předozadní osy bránice + nerozšíření dolní hrudní apertury je při stabilizaci spojeno se zvýšenou extenční aktivitou PVS s maximem v </a:t>
            </a:r>
            <a:r>
              <a:rPr lang="cs-CZ" sz="2000" err="1">
                <a:ea typeface="+mn-lt"/>
                <a:cs typeface="+mn-lt"/>
              </a:rPr>
              <a:t>ThL</a:t>
            </a:r>
            <a:r>
              <a:rPr lang="cs-CZ" sz="2000" dirty="0">
                <a:ea typeface="+mn-lt"/>
                <a:cs typeface="+mn-lt"/>
              </a:rPr>
              <a:t> přechodu, do stabilizace se nezapojí m. </a:t>
            </a:r>
            <a:r>
              <a:rPr lang="cs-CZ" sz="2000" err="1">
                <a:ea typeface="+mn-lt"/>
                <a:cs typeface="+mn-lt"/>
              </a:rPr>
              <a:t>TrA</a:t>
            </a:r>
            <a:r>
              <a:rPr lang="cs-CZ" sz="2000">
                <a:ea typeface="+mn-lt"/>
                <a:cs typeface="+mn-lt"/>
              </a:rPr>
              <a:t>. = PARADOXNÍ STABILIZACE</a:t>
            </a:r>
            <a:endParaRPr lang="cs-CZ" sz="2000" dirty="0"/>
          </a:p>
          <a:p>
            <a:pPr algn="just">
              <a:buClr>
                <a:srgbClr val="262626"/>
              </a:buClr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2931548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65FAA58-0EDC-412F-A5F8-01968BE60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089CB0-2F03-4E3C-ADBB-570A3BE78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081" y="0"/>
            <a:ext cx="551077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BA80B1-3B69-49C0-8AC9-716ABA57F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rgbClr val="D9D9D9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47E1103-B264-49BE-BC2A-F4E40BD3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solidFill>
            <a:schemeClr val="bg1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E30E173-09AC-4703-BC7F-1888A9E2D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887" y="1185059"/>
            <a:ext cx="3491832" cy="4487882"/>
          </a:xfrm>
        </p:spPr>
        <p:txBody>
          <a:bodyPr>
            <a:normAutofit/>
          </a:bodyPr>
          <a:lstStyle/>
          <a:p>
            <a:pPr algn="ctr"/>
            <a:r>
              <a:rPr lang="cs-CZ" sz="3400"/>
              <a:t>STABILIZAČNÍ FUNKCE BRIŠNÍCH SVALŮ &amp; PÁNEVNÍHO DNA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2DA11B6-B538-4624-9628-98B823D76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939" y="276008"/>
            <a:ext cx="6146615" cy="6305984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FB1CB5B-67A5-45DB-B8E1-7A09A642E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5455" y="438912"/>
            <a:ext cx="5815584" cy="598017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25B50C-E153-4561-887D-B16EE4DA4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3656" y="936416"/>
            <a:ext cx="4870512" cy="498516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cs-CZ" sz="1600">
                <a:ea typeface="+mn-lt"/>
                <a:cs typeface="+mn-lt"/>
              </a:rPr>
              <a:t>břišní</a:t>
            </a:r>
            <a:r>
              <a:rPr lang="cs-CZ" sz="1600" dirty="0">
                <a:ea typeface="+mn-lt"/>
                <a:cs typeface="+mn-lt"/>
              </a:rPr>
              <a:t> svaly a svaly pánevního dna se během stabilizace zapojují proti kontrakci bránice – </a:t>
            </a:r>
            <a:r>
              <a:rPr lang="cs-CZ" sz="1600" b="1" dirty="0">
                <a:ea typeface="+mn-lt"/>
                <a:cs typeface="+mn-lt"/>
              </a:rPr>
              <a:t>nitrobřišní tlak</a:t>
            </a:r>
            <a:endParaRPr lang="cs-CZ" sz="16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Timing</a:t>
            </a:r>
            <a:r>
              <a:rPr lang="cs-CZ" sz="1600" dirty="0">
                <a:ea typeface="+mn-lt"/>
                <a:cs typeface="+mn-lt"/>
              </a:rPr>
              <a:t> – břišní svaly nesmí předbíhat kontrakci bránice, </a:t>
            </a:r>
            <a:r>
              <a:rPr lang="cs-CZ" sz="1600" b="1" dirty="0">
                <a:ea typeface="+mn-lt"/>
                <a:cs typeface="+mn-lt"/>
              </a:rPr>
              <a:t>fyziologicky se aktivují až po oploštění bránice</a:t>
            </a:r>
            <a:r>
              <a:rPr lang="cs-CZ" sz="1600" dirty="0">
                <a:ea typeface="+mn-lt"/>
                <a:cs typeface="+mn-lt"/>
              </a:rPr>
              <a:t>. Pokud se aktivují předčasně, nedojde k dostatečnému oploštění bránice, což vede ke zvýšené aktivitě PVS. Dolní segmenty </a:t>
            </a:r>
            <a:r>
              <a:rPr lang="cs-CZ" sz="1600" err="1">
                <a:ea typeface="+mn-lt"/>
                <a:cs typeface="+mn-lt"/>
              </a:rPr>
              <a:t>Lp</a:t>
            </a:r>
            <a:r>
              <a:rPr lang="cs-CZ" sz="1600" dirty="0">
                <a:ea typeface="+mn-lt"/>
                <a:cs typeface="+mn-lt"/>
              </a:rPr>
              <a:t> </a:t>
            </a:r>
            <a:r>
              <a:rPr lang="cs-CZ" sz="1600">
                <a:ea typeface="+mn-lt"/>
                <a:cs typeface="+mn-lt"/>
              </a:rPr>
              <a:t>nejsou dostatečně stabilizovány z přední strany.</a:t>
            </a:r>
            <a:endParaRPr lang="cs-CZ" sz="16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nutná</a:t>
            </a:r>
            <a:r>
              <a:rPr lang="cs-CZ" sz="1600" dirty="0">
                <a:ea typeface="+mn-lt"/>
                <a:cs typeface="+mn-lt"/>
              </a:rPr>
              <a:t> </a:t>
            </a:r>
            <a:r>
              <a:rPr lang="cs-CZ" sz="1600" b="1" dirty="0">
                <a:ea typeface="+mn-lt"/>
                <a:cs typeface="+mn-lt"/>
              </a:rPr>
              <a:t>vyváženost aktivace břišních svalů</a:t>
            </a:r>
            <a:endParaRPr lang="cs-CZ" sz="16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600" b="1" u="sng">
                <a:highlight>
                  <a:srgbClr val="FFFF00"/>
                </a:highlight>
                <a:ea typeface="+mn-lt"/>
                <a:cs typeface="+mn-lt"/>
              </a:rPr>
              <a:t>Při porušené stabilizaci:</a:t>
            </a:r>
            <a:r>
              <a:rPr lang="cs-CZ" sz="1600" dirty="0">
                <a:ea typeface="+mn-lt"/>
                <a:cs typeface="+mn-lt"/>
              </a:rPr>
              <a:t> </a:t>
            </a:r>
            <a:endParaRPr lang="cs-CZ" sz="16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nadměrná aktivace horní porce m. RA. a m. OEA</a:t>
            </a:r>
            <a:endParaRPr lang="cs-CZ" sz="16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insuficientní je m. </a:t>
            </a:r>
            <a:r>
              <a:rPr lang="cs-CZ" sz="1600" err="1">
                <a:ea typeface="+mn-lt"/>
                <a:cs typeface="+mn-lt"/>
              </a:rPr>
              <a:t>TrA</a:t>
            </a:r>
            <a:r>
              <a:rPr lang="cs-CZ" sz="1600" dirty="0">
                <a:ea typeface="+mn-lt"/>
                <a:cs typeface="+mn-lt"/>
              </a:rPr>
              <a:t>, m. OAI, dolní část m. </a:t>
            </a:r>
            <a:r>
              <a:rPr lang="cs-CZ" sz="1600">
                <a:ea typeface="+mn-lt"/>
                <a:cs typeface="+mn-lt"/>
              </a:rPr>
              <a:t>RA</a:t>
            </a:r>
            <a:endParaRPr lang="cs-CZ" sz="16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funkční</a:t>
            </a:r>
            <a:r>
              <a:rPr lang="cs-CZ" sz="1600" dirty="0">
                <a:ea typeface="+mn-lt"/>
                <a:cs typeface="+mn-lt"/>
              </a:rPr>
              <a:t> i morfologické propojení břišních svalů a bránice – kontinuální spojení m. </a:t>
            </a:r>
            <a:r>
              <a:rPr lang="cs-CZ" sz="1600" err="1">
                <a:ea typeface="+mn-lt"/>
                <a:cs typeface="+mn-lt"/>
              </a:rPr>
              <a:t>TrA</a:t>
            </a:r>
            <a:r>
              <a:rPr lang="cs-CZ" sz="1600" dirty="0">
                <a:ea typeface="+mn-lt"/>
                <a:cs typeface="+mn-lt"/>
              </a:rPr>
              <a:t> s bránicí v kostální části (Kolář 2006)</a:t>
            </a:r>
            <a:endParaRPr lang="cs-CZ" sz="16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788815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A7A821B9-0CFF-4B38-BBA6-D630BD3AF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A66FB08-6A2B-4429-927D-5BA5FCE46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0189" y="643464"/>
            <a:ext cx="2888344" cy="5571071"/>
          </a:xfrm>
        </p:spPr>
        <p:txBody>
          <a:bodyPr>
            <a:normAutofit/>
          </a:bodyPr>
          <a:lstStyle/>
          <a:p>
            <a:r>
              <a:rPr lang="cs-CZ" sz="2900">
                <a:solidFill>
                  <a:schemeClr val="bg1"/>
                </a:solidFill>
              </a:rPr>
              <a:t>STABILIZAČNÍ FUNKCE PVS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16394E5-E242-48C2-9BFF-BDCB27E4F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E8EFCA7-18D5-4FA9-867D-374429893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43" y="643464"/>
            <a:ext cx="6909336" cy="557107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EB3182AD-CBBA-42F2-964B-8C8644688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071" y="809244"/>
            <a:ext cx="6583680" cy="5239512"/>
          </a:xfrm>
          <a:prstGeom prst="rect">
            <a:avLst/>
          </a:prstGeom>
          <a:ln w="6350" cap="sq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sp>
      <p:graphicFrame>
        <p:nvGraphicFramePr>
          <p:cNvPr id="27" name="Zástupný obsah 2">
            <a:extLst>
              <a:ext uri="{FF2B5EF4-FFF2-40B4-BE49-F238E27FC236}">
                <a16:creationId xmlns:a16="http://schemas.microsoft.com/office/drawing/2014/main" id="{F86D655D-883B-4221-B0FB-63A879AE1B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3224535"/>
              </p:ext>
            </p:extLst>
          </p:nvPr>
        </p:nvGraphicFramePr>
        <p:xfrm>
          <a:off x="1286615" y="1286931"/>
          <a:ext cx="5668310" cy="428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8167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D4BFB0-DD88-4EF7-B99B-1EB621280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450" y="508264"/>
            <a:ext cx="4957553" cy="1865283"/>
          </a:xfrm>
        </p:spPr>
        <p:txBody>
          <a:bodyPr>
            <a:normAutofit/>
          </a:bodyPr>
          <a:lstStyle/>
          <a:p>
            <a:pPr algn="ctr"/>
            <a:r>
              <a:rPr lang="cs-CZ" sz="3200" i="0">
                <a:ea typeface="+mj-lt"/>
                <a:cs typeface="+mj-lt"/>
              </a:rPr>
              <a:t>Svalová souhra mezi autochtonní muskulaturou, bránicí, PD a břišními svaly</a:t>
            </a:r>
            <a:endParaRPr lang="cs-CZ" sz="32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4" name="Obrázek 4" descr="Obsah obrázku text, mapa, perokresba&#10;&#10;Popis se vygeneroval automaticky.">
            <a:extLst>
              <a:ext uri="{FF2B5EF4-FFF2-40B4-BE49-F238E27FC236}">
                <a16:creationId xmlns:a16="http://schemas.microsoft.com/office/drawing/2014/main" id="{85B4D9DC-4495-462C-98DB-B47886A92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256" y="1848885"/>
            <a:ext cx="4414438" cy="3178395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653C62-2720-4727-86EF-1A7698654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450" y="3046919"/>
            <a:ext cx="4957554" cy="29881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cs-CZ" sz="2000">
                <a:ea typeface="+mn-lt"/>
                <a:cs typeface="+mn-lt"/>
              </a:rPr>
              <a:t>Za</a:t>
            </a:r>
            <a:r>
              <a:rPr lang="cs-CZ" sz="2000" dirty="0">
                <a:ea typeface="+mn-lt"/>
                <a:cs typeface="+mn-lt"/>
              </a:rPr>
              <a:t> fyziologické situace je předozadní osa spojující </a:t>
            </a:r>
            <a:r>
              <a:rPr lang="cs-CZ" sz="2000" err="1">
                <a:ea typeface="+mn-lt"/>
                <a:cs typeface="+mn-lt"/>
              </a:rPr>
              <a:t>pars</a:t>
            </a:r>
            <a:r>
              <a:rPr lang="cs-CZ" sz="2000" dirty="0">
                <a:ea typeface="+mn-lt"/>
                <a:cs typeface="+mn-lt"/>
              </a:rPr>
              <a:t> </a:t>
            </a:r>
            <a:r>
              <a:rPr lang="cs-CZ" sz="2000" err="1">
                <a:ea typeface="+mn-lt"/>
                <a:cs typeface="+mn-lt"/>
              </a:rPr>
              <a:t>sternalis</a:t>
            </a:r>
            <a:r>
              <a:rPr lang="cs-CZ" sz="2000" dirty="0">
                <a:ea typeface="+mn-lt"/>
                <a:cs typeface="+mn-lt"/>
              </a:rPr>
              <a:t> a </a:t>
            </a:r>
            <a:r>
              <a:rPr lang="cs-CZ" sz="2000" err="1">
                <a:ea typeface="+mn-lt"/>
                <a:cs typeface="+mn-lt"/>
              </a:rPr>
              <a:t>pars</a:t>
            </a:r>
            <a:r>
              <a:rPr lang="cs-CZ" sz="2000" dirty="0">
                <a:ea typeface="+mn-lt"/>
                <a:cs typeface="+mn-lt"/>
              </a:rPr>
              <a:t> </a:t>
            </a:r>
            <a:r>
              <a:rPr lang="cs-CZ" sz="2000" err="1">
                <a:ea typeface="+mn-lt"/>
                <a:cs typeface="+mn-lt"/>
              </a:rPr>
              <a:t>lumbalis</a:t>
            </a:r>
            <a:r>
              <a:rPr lang="cs-CZ" sz="2000" dirty="0">
                <a:ea typeface="+mn-lt"/>
                <a:cs typeface="+mn-lt"/>
              </a:rPr>
              <a:t> bránice nastavena téměř horizontálně (obdobně také u PD)</a:t>
            </a:r>
            <a:endParaRPr lang="cs-CZ" sz="2000"/>
          </a:p>
          <a:p>
            <a:pPr algn="just">
              <a:buClr>
                <a:srgbClr val="262626"/>
              </a:buClr>
            </a:pPr>
            <a:r>
              <a:rPr lang="cs-CZ" sz="2000">
                <a:ea typeface="+mn-lt"/>
                <a:cs typeface="+mn-lt"/>
              </a:rPr>
              <a:t>Za</a:t>
            </a:r>
            <a:r>
              <a:rPr lang="cs-CZ" sz="2000" dirty="0">
                <a:ea typeface="+mn-lt"/>
                <a:cs typeface="+mn-lt"/>
              </a:rPr>
              <a:t> patologické situace se předozadní osa spojující </a:t>
            </a:r>
            <a:r>
              <a:rPr lang="cs-CZ" sz="2000" err="1">
                <a:ea typeface="+mn-lt"/>
                <a:cs typeface="+mn-lt"/>
              </a:rPr>
              <a:t>pars</a:t>
            </a:r>
            <a:r>
              <a:rPr lang="cs-CZ" sz="2000" dirty="0">
                <a:ea typeface="+mn-lt"/>
                <a:cs typeface="+mn-lt"/>
              </a:rPr>
              <a:t> </a:t>
            </a:r>
            <a:r>
              <a:rPr lang="cs-CZ" sz="2000" err="1">
                <a:ea typeface="+mn-lt"/>
                <a:cs typeface="+mn-lt"/>
              </a:rPr>
              <a:t>sternalis</a:t>
            </a:r>
            <a:r>
              <a:rPr lang="cs-CZ" sz="2000" dirty="0">
                <a:ea typeface="+mn-lt"/>
                <a:cs typeface="+mn-lt"/>
              </a:rPr>
              <a:t> bránice a </a:t>
            </a:r>
            <a:r>
              <a:rPr lang="cs-CZ" sz="2000" err="1">
                <a:ea typeface="+mn-lt"/>
                <a:cs typeface="+mn-lt"/>
              </a:rPr>
              <a:t>kostofrénický</a:t>
            </a:r>
            <a:r>
              <a:rPr lang="cs-CZ" sz="2000" dirty="0">
                <a:ea typeface="+mn-lt"/>
                <a:cs typeface="+mn-lt"/>
              </a:rPr>
              <a:t> úhel </a:t>
            </a:r>
            <a:r>
              <a:rPr lang="cs-CZ" sz="2000">
                <a:ea typeface="+mn-lt"/>
                <a:cs typeface="+mn-lt"/>
              </a:rPr>
              <a:t>vertikalizuje</a:t>
            </a:r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1340006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657BF2-BFFB-4FF0-9FE2-4D7F7A7C9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787971F-053A-4367-A7D6-3AE22317D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326649"/>
          </a:xfrm>
        </p:spPr>
        <p:txBody>
          <a:bodyPr>
            <a:normAutofit/>
          </a:bodyPr>
          <a:lstStyle/>
          <a:p>
            <a:r>
              <a:rPr lang="cs-CZ"/>
              <a:t>TRUPOVÁ STABILIZACE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0ABAD9-F645-4127-B982-DE9E96F0D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177817"/>
            <a:ext cx="6281928" cy="364845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cs-CZ" sz="2000" dirty="0">
                <a:ea typeface="+mn-lt"/>
                <a:cs typeface="+mn-lt"/>
              </a:rPr>
              <a:t>První stabilizační proces (vyvíjí se minimálně 3 měsíce a postupně je integrován přes vyšší pozice vývoje až do extrémní sportovní zátěže v dospělosti) </a:t>
            </a:r>
            <a:endParaRPr lang="cs-CZ" sz="2000"/>
          </a:p>
          <a:p>
            <a:pPr algn="just">
              <a:buClr>
                <a:srgbClr val="262626"/>
              </a:buClr>
            </a:pPr>
            <a:r>
              <a:rPr lang="cs-CZ" sz="2000" dirty="0">
                <a:ea typeface="+mn-lt"/>
                <a:cs typeface="+mn-lt"/>
              </a:rPr>
              <a:t>Bez této stabilizace není možná izolovaná hybnost končetin </a:t>
            </a:r>
          </a:p>
          <a:p>
            <a:pPr algn="just">
              <a:buClr>
                <a:srgbClr val="262626"/>
              </a:buClr>
            </a:pPr>
            <a:r>
              <a:rPr lang="cs-CZ" sz="2000" dirty="0">
                <a:ea typeface="+mn-lt"/>
                <a:cs typeface="+mn-lt"/>
              </a:rPr>
              <a:t>Jedná se o souhru bránice, břišních svalů (včetně zadní stěny břišní dutiny) a svalů pánevního dna, která umožní regulovat nitrobřišní hydrostatický tlak (stabilizace páteře, pevné propojení hrudníku a pánve)</a:t>
            </a:r>
            <a:endParaRPr lang="cs-CZ" sz="2000"/>
          </a:p>
        </p:txBody>
      </p:sp>
      <p:pic>
        <p:nvPicPr>
          <p:cNvPr id="5" name="Obrázek 5" descr="Obsah obrázku text&#10;&#10;Popis se vygeneroval automaticky.">
            <a:extLst>
              <a:ext uri="{FF2B5EF4-FFF2-40B4-BE49-F238E27FC236}">
                <a16:creationId xmlns:a16="http://schemas.microsoft.com/office/drawing/2014/main" id="{9A8D5DA6-B75C-45C6-9813-8059562C17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95" r="3278" b="-2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36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AB7924-5CC4-4A47-92DF-ADE6F57A7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>
            <a:normAutofit/>
          </a:bodyPr>
          <a:lstStyle/>
          <a:p>
            <a:r>
              <a:rPr lang="cs-CZ" sz="3500" i="0">
                <a:ea typeface="+mj-lt"/>
                <a:cs typeface="+mj-lt"/>
              </a:rPr>
              <a:t>STABILIZACE TRUPU A PÁNVE BĚHEM POHYBU</a:t>
            </a:r>
            <a:endParaRPr lang="cs-CZ" sz="35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53EB712B-326A-4509-906F-9B1F20DD4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256" y="1784799"/>
            <a:ext cx="4414438" cy="330656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2C33F3-C963-405A-9E8B-0D7C74A09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450" y="2538919"/>
            <a:ext cx="4957554" cy="34961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cs-CZ" sz="1800" dirty="0">
                <a:ea typeface="+mn-lt"/>
                <a:cs typeface="+mn-lt"/>
              </a:rPr>
              <a:t>Nitrobřišní (hydrostatický) tlak je hlavním stabilizátorem trupu a pánve </a:t>
            </a:r>
            <a:endParaRPr lang="cs-CZ" sz="1800"/>
          </a:p>
          <a:p>
            <a:pPr algn="just">
              <a:buClr>
                <a:srgbClr val="262626"/>
              </a:buClr>
            </a:pPr>
            <a:r>
              <a:rPr lang="cs-CZ" sz="1800" dirty="0">
                <a:ea typeface="+mn-lt"/>
                <a:cs typeface="+mn-lt"/>
              </a:rPr>
              <a:t>Regulovaný nitrobřišní tlak je výsledkem vyvážené </a:t>
            </a:r>
            <a:r>
              <a:rPr lang="cs-CZ" sz="1800" dirty="0" err="1">
                <a:ea typeface="+mn-lt"/>
                <a:cs typeface="+mn-lt"/>
              </a:rPr>
              <a:t>ko</a:t>
            </a:r>
            <a:r>
              <a:rPr lang="cs-CZ" sz="1800" dirty="0">
                <a:ea typeface="+mn-lt"/>
                <a:cs typeface="+mn-lt"/>
              </a:rPr>
              <a:t>-aktivity bránice, pánevního dna a všech svalů trupu propojujících hrudník a pánev </a:t>
            </a:r>
          </a:p>
          <a:p>
            <a:pPr algn="just">
              <a:buClr>
                <a:srgbClr val="262626"/>
              </a:buClr>
            </a:pPr>
            <a:r>
              <a:rPr lang="cs-CZ" sz="1800" dirty="0">
                <a:ea typeface="+mn-lt"/>
                <a:cs typeface="+mn-lt"/>
              </a:rPr>
              <a:t>Regulace nitrobřišního (hydrostatického) tlaku skrz vyváženou aktivitu mezi bránicí, svaly pánevního dna a svaly trupu</a:t>
            </a:r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2963480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6F3CD1-C85A-4A33-9921-B3D4A4475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DYNAMICKÁ NEUROMUSKULÁRNÍ STABILIZACE (DNS)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3D4763-287B-4670-9196-029F00039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Je funkční DIAGNOSTICKO-LÉČEBNÝ přístup založený na principech VÝVOJOVÉ KINEZIOLOGIE</a:t>
            </a:r>
          </a:p>
          <a:p>
            <a:pPr>
              <a:buClr>
                <a:srgbClr val="262626"/>
              </a:buClr>
            </a:pPr>
            <a:r>
              <a:rPr lang="cs-CZ" b="1" u="sng" dirty="0"/>
              <a:t>Postuláty:</a:t>
            </a:r>
          </a:p>
          <a:p>
            <a:pPr>
              <a:buClr>
                <a:srgbClr val="262626"/>
              </a:buClr>
            </a:pPr>
            <a:r>
              <a:rPr lang="cs-CZ" dirty="0"/>
              <a:t>SDT &amp; fyziologický průběh pohybu se odvozuje od držení těla a pohybů zdravých dětí.</a:t>
            </a:r>
          </a:p>
          <a:p>
            <a:pPr>
              <a:buClr>
                <a:srgbClr val="262626"/>
              </a:buClr>
            </a:pPr>
            <a:r>
              <a:rPr lang="cs-CZ" dirty="0"/>
              <a:t>Všechny děti se motoricky vyvíjejí stejným způsobem, neboť pohybový vývoj je geneticky zakódován </a:t>
            </a:r>
            <a:r>
              <a:rPr lang="cs-CZ" dirty="0">
                <a:ea typeface="+mn-lt"/>
                <a:cs typeface="+mn-lt"/>
              </a:rPr>
              <a:t>&amp; je závislý na funkci zdravého nervového systému = POHYBY OPTIMÁLNÍ</a:t>
            </a:r>
          </a:p>
          <a:p>
            <a:pPr>
              <a:buClr>
                <a:srgbClr val="262626"/>
              </a:buClr>
            </a:pPr>
            <a:r>
              <a:rPr lang="cs-CZ" dirty="0">
                <a:ea typeface="+mn-lt"/>
                <a:cs typeface="+mn-lt"/>
              </a:rPr>
              <a:t>Zráním CNS se tyto pohybové programy AKTIVUJÍ a ŘÍDÍ </a:t>
            </a:r>
            <a:r>
              <a:rPr lang="cs-CZ" dirty="0" err="1">
                <a:ea typeface="+mn-lt"/>
                <a:cs typeface="+mn-lt"/>
              </a:rPr>
              <a:t>posturu</a:t>
            </a:r>
            <a:r>
              <a:rPr lang="cs-CZ" dirty="0">
                <a:ea typeface="+mn-lt"/>
                <a:cs typeface="+mn-lt"/>
              </a:rPr>
              <a:t> a lokomoci</a:t>
            </a:r>
          </a:p>
          <a:p>
            <a:pPr>
              <a:buClr>
                <a:srgbClr val="262626"/>
              </a:buClr>
            </a:pPr>
            <a:r>
              <a:rPr lang="cs-CZ" dirty="0">
                <a:ea typeface="+mn-lt"/>
                <a:cs typeface="+mn-lt"/>
              </a:rPr>
              <a:t>U dospělých kvalita pohybu často narušena: kupř. abnormální zatěžování pohybového systému nevhodným sportem, pohybem, statickou polohou v práci...</a:t>
            </a:r>
          </a:p>
          <a:p>
            <a:pPr>
              <a:buClr>
                <a:srgbClr val="262626"/>
              </a:buClr>
            </a:pPr>
            <a:r>
              <a:rPr lang="cs-CZ" dirty="0">
                <a:ea typeface="+mn-lt"/>
                <a:cs typeface="+mn-lt"/>
              </a:rPr>
              <a:t>Koncept DNS porovnává držení těla pacienta &amp; jeho pohybové stereotypy s vývojovými vzory zdravých dětí </a:t>
            </a:r>
            <a:r>
              <a:rPr lang="cs-CZ" b="1" dirty="0">
                <a:ea typeface="+mn-lt"/>
                <a:cs typeface="+mn-lt"/>
              </a:rPr>
              <a:t>→ odvozuje z nich terapii</a:t>
            </a:r>
            <a:endParaRPr lang="cs-CZ" dirty="0" err="1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18855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071C0CD-5EFD-45A1-AAFD-61C3D4A651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03302C-20A2-4C4F-9760-E85AE1041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10912338" cy="557107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00F093B-0739-4429-B30D-D72924D08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9702" y="809244"/>
            <a:ext cx="10579608" cy="5239512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1C3EAF8-D3DF-41CF-BA8F-F20240E53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6286" y="1446715"/>
            <a:ext cx="9637485" cy="3299335"/>
          </a:xfrm>
        </p:spPr>
        <p:txBody>
          <a:bodyPr>
            <a:normAutofit fontScale="90000"/>
          </a:bodyPr>
          <a:lstStyle/>
          <a:p>
            <a:r>
              <a:rPr lang="cs-CZ"/>
              <a:t>DIAGNOSTIKA HLUBOKÉHO STABILIZAČNÍHO SYSTÉMU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E691C6-2D78-4F40-916B-2F19E4E97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6286" y="4842627"/>
            <a:ext cx="9637485" cy="72922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VYŠETŘENÍ POSTURÁLNÍCH FUNKCÍ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B92999-6A40-480A-8965-2F20DFB03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640856"/>
            <a:ext cx="1920240" cy="7315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573B87-7D61-460C-9ADA-EF63674E3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AAF6B7C-985D-4351-9564-8DBDF5BB0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88433F4-33AB-4CE1-9DE3-72A840365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9122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009E310-C7C2-4F23-B466-4417C8ED3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C31FF5-F97E-4082-BFC5-A880DB9F3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1150" y="457200"/>
            <a:ext cx="8533646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5B4CE-42DE-4E9B-B800-B5B8142E6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2467" y="621793"/>
            <a:ext cx="8198780" cy="5614416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9FF72A9-8F24-4008-92F6-E67DCC88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616" y="881210"/>
            <a:ext cx="7417925" cy="1517035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DNS DIAGNOSTIKA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B04735-9732-45FF-B16D-4F89AEA0D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4616" y="2407635"/>
            <a:ext cx="7245103" cy="3131777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cs-CZ" sz="1800"/>
              <a:t>K vyšetření posturálních funkcí používáme soubor cílených DNS testů pro:</a:t>
            </a:r>
          </a:p>
          <a:p>
            <a:pPr algn="just">
              <a:buClr>
                <a:srgbClr val="262626"/>
              </a:buClr>
            </a:pPr>
            <a:r>
              <a:rPr lang="cs-CZ" sz="1800"/>
              <a:t>Bránici </a:t>
            </a:r>
            <a:r>
              <a:rPr lang="cs-CZ" sz="1800" b="1">
                <a:ea typeface="+mn-lt"/>
                <a:cs typeface="+mn-lt"/>
              </a:rPr>
              <a:t>→ VYŠETŘENÍ DECHOVÉHO STEREOTYPU, BRÁNIČNÍ TEST</a:t>
            </a:r>
            <a:endParaRPr lang="cs-CZ" sz="1800"/>
          </a:p>
          <a:p>
            <a:pPr algn="just">
              <a:buClr>
                <a:srgbClr val="262626"/>
              </a:buClr>
            </a:pPr>
            <a:r>
              <a:rPr lang="cs-CZ" sz="1800"/>
              <a:t>Krátké svaly v hluboké vrstvě podél páteře = mm. multifidi </a:t>
            </a:r>
            <a:r>
              <a:rPr lang="cs-CZ" sz="1800" b="1">
                <a:ea typeface="+mn-lt"/>
                <a:cs typeface="+mn-lt"/>
              </a:rPr>
              <a:t>→ EXTENČNÍ TEST</a:t>
            </a:r>
            <a:endParaRPr lang="cs-CZ" sz="1800"/>
          </a:p>
          <a:p>
            <a:pPr algn="just">
              <a:buClr>
                <a:srgbClr val="262626"/>
              </a:buClr>
            </a:pPr>
            <a:r>
              <a:rPr lang="cs-CZ" sz="1800"/>
              <a:t>m. transversus abdominis </a:t>
            </a:r>
            <a:r>
              <a:rPr lang="cs-CZ" sz="1800" b="1">
                <a:ea typeface="+mn-lt"/>
                <a:cs typeface="+mn-lt"/>
              </a:rPr>
              <a:t>→ TESTY PRO TRUPOVOU STABILIZACI</a:t>
            </a:r>
            <a:endParaRPr lang="cs-CZ" sz="1800">
              <a:ea typeface="+mn-lt"/>
              <a:cs typeface="+mn-lt"/>
            </a:endParaRPr>
          </a:p>
          <a:p>
            <a:pPr algn="just">
              <a:buClr>
                <a:srgbClr val="262626"/>
              </a:buClr>
            </a:pPr>
            <a:r>
              <a:rPr lang="cs-CZ" sz="1800"/>
              <a:t>Svaly pánevního dna (PD) = diaphragma pelvis </a:t>
            </a:r>
            <a:r>
              <a:rPr lang="cs-CZ" sz="1800" b="1">
                <a:ea typeface="+mn-lt"/>
                <a:cs typeface="+mn-lt"/>
              </a:rPr>
              <a:t>→ VYŠETŘENÍ SVALŮ PÁNEVNÍHO DNA</a:t>
            </a:r>
          </a:p>
        </p:txBody>
      </p:sp>
    </p:spTree>
    <p:extLst>
      <p:ext uri="{BB962C8B-B14F-4D97-AF65-F5344CB8AC3E}">
        <p14:creationId xmlns:p14="http://schemas.microsoft.com/office/powerpoint/2010/main" val="3462657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2F38845-1A26-4707-A086-EFF11E851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512" y="223587"/>
            <a:ext cx="9792208" cy="1527078"/>
          </a:xfrm>
        </p:spPr>
        <p:txBody>
          <a:bodyPr>
            <a:normAutofit/>
          </a:bodyPr>
          <a:lstStyle/>
          <a:p>
            <a:r>
              <a:rPr lang="cs-CZ"/>
              <a:t>VYŠETŘENÍ DECHOVÉHO STEREOTYPU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5DFDDB-9B8B-4A8E-BEF3-41F8E7AB5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512" y="1472577"/>
            <a:ext cx="10288662" cy="48856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cs-CZ" sz="1600">
                <a:ea typeface="+mn-lt"/>
                <a:cs typeface="+mn-lt"/>
              </a:rPr>
              <a:t>posouzení</a:t>
            </a:r>
            <a:r>
              <a:rPr lang="cs-CZ" sz="1600" dirty="0">
                <a:ea typeface="+mn-lt"/>
                <a:cs typeface="+mn-lt"/>
              </a:rPr>
              <a:t> aktivace bránice a její spolupráce s břišními svaly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b="1">
                <a:ea typeface="+mn-lt"/>
                <a:cs typeface="+mn-lt"/>
              </a:rPr>
              <a:t>Výchozí</a:t>
            </a:r>
            <a:r>
              <a:rPr lang="cs-CZ" sz="1600" b="1" dirty="0">
                <a:ea typeface="+mn-lt"/>
                <a:cs typeface="+mn-lt"/>
              </a:rPr>
              <a:t> poloha:</a:t>
            </a:r>
            <a:r>
              <a:rPr lang="cs-CZ" sz="1600" dirty="0">
                <a:ea typeface="+mn-lt"/>
                <a:cs typeface="+mn-lt"/>
              </a:rPr>
              <a:t> vleže na zádech, vsedě, vestoje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b="1">
                <a:ea typeface="+mn-lt"/>
                <a:cs typeface="+mn-lt"/>
              </a:rPr>
              <a:t>Palpujeme</a:t>
            </a:r>
            <a:r>
              <a:rPr lang="cs-CZ" sz="1600" dirty="0">
                <a:ea typeface="+mn-lt"/>
                <a:cs typeface="+mn-lt"/>
              </a:rPr>
              <a:t> dolní hrudník a některý z pomocných dýchacích svalů 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b="1">
                <a:ea typeface="+mn-lt"/>
                <a:cs typeface="+mn-lt"/>
              </a:rPr>
              <a:t>Sledujeme: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b="1" i="1">
                <a:highlight>
                  <a:srgbClr val="FFFF00"/>
                </a:highlight>
                <a:ea typeface="+mn-lt"/>
                <a:cs typeface="+mn-lt"/>
              </a:rPr>
              <a:t>Brániční dýchání:</a:t>
            </a:r>
            <a:r>
              <a:rPr lang="cs-CZ" sz="1600" dirty="0">
                <a:ea typeface="+mn-lt"/>
                <a:cs typeface="+mn-lt"/>
              </a:rPr>
              <a:t> rozšiřuje se břišní dutina i dolní hrudní apertura, sternum se pohybuje ventrálně, mezižeberní prostory se rozšiřují, dolní část hrudníku se rozšiřuje předozadně a laterálně, pomocné dechové svaly relaxovány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b="1" i="1">
                <a:highlight>
                  <a:srgbClr val="FFFF00"/>
                </a:highlight>
                <a:ea typeface="+mn-lt"/>
                <a:cs typeface="+mn-lt"/>
              </a:rPr>
              <a:t>Kostální dýchání:</a:t>
            </a:r>
            <a:r>
              <a:rPr lang="cs-CZ" sz="1600" dirty="0">
                <a:ea typeface="+mn-lt"/>
                <a:cs typeface="+mn-lt"/>
              </a:rPr>
              <a:t> sternum se pohybuje </a:t>
            </a:r>
            <a:r>
              <a:rPr lang="cs-CZ" sz="1600" err="1">
                <a:ea typeface="+mn-lt"/>
                <a:cs typeface="+mn-lt"/>
              </a:rPr>
              <a:t>kraniokaudálně</a:t>
            </a:r>
            <a:r>
              <a:rPr lang="cs-CZ" sz="1600" dirty="0">
                <a:ea typeface="+mn-lt"/>
                <a:cs typeface="+mn-lt"/>
              </a:rPr>
              <a:t>, hrudník se rozšiřuje jen minimálně, mezižeberní prostory se </a:t>
            </a:r>
            <a:r>
              <a:rPr lang="cs-CZ" sz="1600">
                <a:ea typeface="+mn-lt"/>
                <a:cs typeface="+mn-lt"/>
              </a:rPr>
              <a:t>nerozšiřují, do nádechu se zapojují pomocné dechové svaly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Pokud</a:t>
            </a:r>
            <a:r>
              <a:rPr lang="cs-CZ" sz="1600" dirty="0">
                <a:ea typeface="+mn-lt"/>
                <a:cs typeface="+mn-lt"/>
              </a:rPr>
              <a:t> není pacient schopen provést brániční dýchání = nedostatečná či porušená souhra mezi bránicí a břišními svaly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častým</a:t>
            </a:r>
            <a:r>
              <a:rPr lang="cs-CZ" sz="1600" dirty="0">
                <a:ea typeface="+mn-lt"/>
                <a:cs typeface="+mn-lt"/>
              </a:rPr>
              <a:t> důvodem je neschopnost relaxace břišní stěny, hlavně její horní části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Fyziologickému</a:t>
            </a:r>
            <a:r>
              <a:rPr lang="cs-CZ" sz="1600" dirty="0">
                <a:ea typeface="+mn-lt"/>
                <a:cs typeface="+mn-lt"/>
              </a:rPr>
              <a:t> rozvíjení hrudníku může bránit i m. </a:t>
            </a:r>
            <a:r>
              <a:rPr lang="cs-CZ" sz="1600" err="1">
                <a:ea typeface="+mn-lt"/>
                <a:cs typeface="+mn-lt"/>
              </a:rPr>
              <a:t>rectus</a:t>
            </a:r>
            <a:r>
              <a:rPr lang="cs-CZ" sz="1600" dirty="0">
                <a:ea typeface="+mn-lt"/>
                <a:cs typeface="+mn-lt"/>
              </a:rPr>
              <a:t> </a:t>
            </a:r>
            <a:r>
              <a:rPr lang="cs-CZ" sz="1600" err="1">
                <a:ea typeface="+mn-lt"/>
                <a:cs typeface="+mn-lt"/>
              </a:rPr>
              <a:t>abd</a:t>
            </a:r>
            <a:r>
              <a:rPr lang="cs-CZ" sz="1600">
                <a:ea typeface="+mn-lt"/>
                <a:cs typeface="+mn-lt"/>
              </a:rPr>
              <a:t>. tak, že tahá za </a:t>
            </a:r>
            <a:r>
              <a:rPr lang="cs-CZ" sz="1600" err="1">
                <a:ea typeface="+mn-lt"/>
                <a:cs typeface="+mn-lt"/>
              </a:rPr>
              <a:t>proc</a:t>
            </a:r>
            <a:r>
              <a:rPr lang="cs-CZ" sz="1600">
                <a:ea typeface="+mn-lt"/>
                <a:cs typeface="+mn-lt"/>
              </a:rPr>
              <a:t>. </a:t>
            </a:r>
            <a:r>
              <a:rPr lang="cs-CZ" sz="1600" err="1">
                <a:ea typeface="+mn-lt"/>
                <a:cs typeface="+mn-lt"/>
              </a:rPr>
              <a:t>xiphoideus</a:t>
            </a:r>
            <a:endParaRPr lang="cs-CZ" sz="1600"/>
          </a:p>
          <a:p>
            <a:pPr algn="just">
              <a:buClr>
                <a:srgbClr val="262626"/>
              </a:buClr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364326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3866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FCADDA7-010D-4E96-9778-4BD551CE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493" y="1559768"/>
            <a:ext cx="2978281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2300" i="0" cap="all" spc="-100">
                <a:solidFill>
                  <a:schemeClr val="bg1"/>
                </a:solidFill>
              </a:rPr>
              <a:t>"Pokud je dechový stereotyp nesprávný, pak nemůže být správným žádný jiný pohyb." </a:t>
            </a:r>
            <a:br>
              <a:rPr lang="en-US" sz="2300" i="0" cap="all" spc="-100">
                <a:solidFill>
                  <a:schemeClr val="bg1"/>
                </a:solidFill>
              </a:rPr>
            </a:br>
            <a:br>
              <a:rPr lang="en-US" sz="2300" i="0" cap="all" spc="-100">
                <a:solidFill>
                  <a:schemeClr val="bg1"/>
                </a:solidFill>
              </a:rPr>
            </a:br>
            <a:r>
              <a:rPr lang="en-US" sz="2300" i="0" cap="all" spc="-100">
                <a:solidFill>
                  <a:schemeClr val="bg1"/>
                </a:solidFill>
              </a:rPr>
              <a:t>Karel Lewit</a:t>
            </a:r>
            <a:endParaRPr lang="en-US" sz="2300" cap="all" spc="-100">
              <a:solidFill>
                <a:schemeClr val="bg1"/>
              </a:solidFill>
            </a:endParaRPr>
          </a:p>
          <a:p>
            <a:pPr algn="ctr">
              <a:lnSpc>
                <a:spcPct val="83000"/>
              </a:lnSpc>
            </a:pPr>
            <a:endParaRPr lang="en-US" sz="2300" cap="all" spc="-100">
              <a:solidFill>
                <a:schemeClr val="bg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A53A868-C420-4BAE-9244-EC162AF05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7992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2686EF3-81CC-419F-96C3-002A7588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8D93CCA-A85E-4529-A6F0-8BB54D27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7393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ECFA516-C18C-41AE-AFF2-A0D0A59C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text, muž, osoba, starší&#10;&#10;Popis se vygeneroval automaticky.">
            <a:extLst>
              <a:ext uri="{FF2B5EF4-FFF2-40B4-BE49-F238E27FC236}">
                <a16:creationId xmlns:a16="http://schemas.microsoft.com/office/drawing/2014/main" id="{DC4E6168-A5F3-4448-979C-2E9427A3C9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15767" y="645106"/>
            <a:ext cx="5063843" cy="556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4492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52061E-F458-4B34-A238-4BAA7635C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23230"/>
            <a:ext cx="10058400" cy="886691"/>
          </a:xfrm>
        </p:spPr>
        <p:txBody>
          <a:bodyPr>
            <a:normAutofit/>
          </a:bodyPr>
          <a:lstStyle/>
          <a:p>
            <a:r>
              <a:rPr lang="cs-CZ"/>
              <a:t>BRÁNIČNÍ TEST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01F803-08A2-4412-80FC-7DD72B3739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341120"/>
            <a:ext cx="4663440" cy="50883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cs-CZ" sz="1400" b="1">
                <a:ea typeface="+mn-lt"/>
                <a:cs typeface="+mn-lt"/>
              </a:rPr>
              <a:t>Orientační</a:t>
            </a:r>
            <a:r>
              <a:rPr lang="cs-CZ" sz="1400" b="1" dirty="0">
                <a:ea typeface="+mn-lt"/>
                <a:cs typeface="+mn-lt"/>
              </a:rPr>
              <a:t> test, měli bychom s ním u pacientů začínat</a:t>
            </a:r>
            <a:endParaRPr lang="cs-CZ" sz="1400" dirty="0"/>
          </a:p>
          <a:p>
            <a:pPr algn="just">
              <a:buClr>
                <a:srgbClr val="262626"/>
              </a:buClr>
            </a:pPr>
            <a:r>
              <a:rPr lang="cs-CZ" sz="1400" b="1">
                <a:ea typeface="+mn-lt"/>
                <a:cs typeface="+mn-lt"/>
              </a:rPr>
              <a:t>VP:</a:t>
            </a:r>
            <a:r>
              <a:rPr lang="cs-CZ" sz="1400" dirty="0">
                <a:ea typeface="+mn-lt"/>
                <a:cs typeface="+mn-lt"/>
              </a:rPr>
              <a:t> vsedě s napřímeným držením páteře, hrudník v kaudálním </a:t>
            </a:r>
            <a:r>
              <a:rPr lang="cs-CZ" sz="1400">
                <a:ea typeface="+mn-lt"/>
                <a:cs typeface="+mn-lt"/>
              </a:rPr>
              <a:t>(výdechovém) postavení.</a:t>
            </a:r>
            <a:endParaRPr lang="cs-CZ" sz="1400" dirty="0"/>
          </a:p>
          <a:p>
            <a:pPr algn="just">
              <a:buClr>
                <a:srgbClr val="262626"/>
              </a:buClr>
            </a:pPr>
            <a:r>
              <a:rPr lang="cs-CZ" sz="1400" b="1">
                <a:ea typeface="+mn-lt"/>
                <a:cs typeface="+mn-lt"/>
              </a:rPr>
              <a:t>Provedení:</a:t>
            </a:r>
            <a:r>
              <a:rPr lang="cs-CZ" sz="1400" dirty="0">
                <a:ea typeface="+mn-lt"/>
                <a:cs typeface="+mn-lt"/>
              </a:rPr>
              <a:t> Palpujeme laterálně pod dolními žebry a mírně tlačíme proti laterální skupině břišních svalů. Palpací zároveň kontrolujeme chování dolních žeber. Pacient provádí v kaudálním postavení hrudníku protitlak s roztažením dolní části hrudníku. Páteř musí zůstat napřímená, nesmí se flektovat v </a:t>
            </a:r>
            <a:r>
              <a:rPr lang="cs-CZ" sz="1400" err="1">
                <a:ea typeface="+mn-lt"/>
                <a:cs typeface="+mn-lt"/>
              </a:rPr>
              <a:t>Th</a:t>
            </a:r>
            <a:r>
              <a:rPr lang="cs-CZ" sz="1400">
                <a:ea typeface="+mn-lt"/>
                <a:cs typeface="+mn-lt"/>
              </a:rPr>
              <a:t> oblasti.</a:t>
            </a:r>
            <a:endParaRPr lang="cs-CZ" sz="1400" dirty="0"/>
          </a:p>
          <a:p>
            <a:pPr algn="just">
              <a:buClr>
                <a:srgbClr val="262626"/>
              </a:buClr>
            </a:pPr>
            <a:r>
              <a:rPr lang="cs-CZ" sz="1400" b="1">
                <a:ea typeface="+mn-lt"/>
                <a:cs typeface="+mn-lt"/>
              </a:rPr>
              <a:t>Sledujeme:</a:t>
            </a:r>
            <a:endParaRPr lang="cs-CZ" sz="1400" dirty="0"/>
          </a:p>
          <a:p>
            <a:pPr algn="just">
              <a:buClr>
                <a:srgbClr val="262626"/>
              </a:buClr>
            </a:pPr>
            <a:r>
              <a:rPr lang="cs-CZ" sz="1400">
                <a:ea typeface="+mn-lt"/>
                <a:cs typeface="+mn-lt"/>
              </a:rPr>
              <a:t>schopnost aktivovat bránici v souhře s aktivitou břišního lisu a </a:t>
            </a:r>
            <a:r>
              <a:rPr lang="cs-CZ" sz="1400" dirty="0">
                <a:ea typeface="+mn-lt"/>
                <a:cs typeface="+mn-lt"/>
              </a:rPr>
              <a:t>pánevního dna</a:t>
            </a:r>
            <a:endParaRPr lang="cs-CZ" sz="1400" dirty="0"/>
          </a:p>
          <a:p>
            <a:pPr algn="just">
              <a:buClr>
                <a:srgbClr val="262626"/>
              </a:buClr>
            </a:pPr>
            <a:r>
              <a:rPr lang="cs-CZ" sz="1400">
                <a:ea typeface="+mn-lt"/>
                <a:cs typeface="+mn-lt"/>
              </a:rPr>
              <a:t>symetrie, resp. asymetrie v zapojení svalů</a:t>
            </a:r>
            <a:endParaRPr lang="cs-CZ" sz="1400" dirty="0"/>
          </a:p>
          <a:p>
            <a:pPr algn="just">
              <a:buClr>
                <a:srgbClr val="262626"/>
              </a:buClr>
            </a:pPr>
            <a:r>
              <a:rPr lang="cs-CZ" sz="1400">
                <a:ea typeface="+mn-lt"/>
                <a:cs typeface="+mn-lt"/>
              </a:rPr>
              <a:t>Pohyb v celém rozsahu pohybu</a:t>
            </a:r>
            <a:endParaRPr lang="cs-CZ" sz="1400" dirty="0"/>
          </a:p>
          <a:p>
            <a:pPr algn="just">
              <a:buClr>
                <a:srgbClr val="262626"/>
              </a:buClr>
            </a:pPr>
            <a:endParaRPr lang="cs-CZ" sz="14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4D2C877-CB2D-4953-8D66-78D74E3B61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6582" y="641750"/>
            <a:ext cx="5159895" cy="244424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1300" b="1" dirty="0">
                <a:ea typeface="+mn-lt"/>
                <a:cs typeface="+mn-lt"/>
              </a:rPr>
              <a:t>Správné provedení:</a:t>
            </a:r>
            <a:endParaRPr lang="cs-CZ" sz="1300" dirty="0"/>
          </a:p>
          <a:p>
            <a:pPr>
              <a:buClr>
                <a:srgbClr val="262626"/>
              </a:buClr>
            </a:pPr>
            <a:r>
              <a:rPr lang="cs-CZ" sz="1300" dirty="0">
                <a:ea typeface="+mn-lt"/>
                <a:cs typeface="+mn-lt"/>
              </a:rPr>
              <a:t>rozšíření dolní části hrudníku laterálně</a:t>
            </a:r>
            <a:endParaRPr lang="cs-CZ" sz="1300" dirty="0"/>
          </a:p>
          <a:p>
            <a:pPr>
              <a:buClr>
                <a:srgbClr val="262626"/>
              </a:buClr>
            </a:pPr>
            <a:r>
              <a:rPr lang="cs-CZ" sz="1300" dirty="0">
                <a:ea typeface="+mn-lt"/>
                <a:cs typeface="+mn-lt"/>
              </a:rPr>
              <a:t>rozšíření mezižeberních prostor</a:t>
            </a:r>
            <a:endParaRPr lang="cs-CZ" sz="1300" dirty="0"/>
          </a:p>
          <a:p>
            <a:pPr>
              <a:buClr>
                <a:srgbClr val="262626"/>
              </a:buClr>
            </a:pPr>
            <a:r>
              <a:rPr lang="cs-CZ" sz="1300" dirty="0">
                <a:ea typeface="+mn-lt"/>
                <a:cs typeface="+mn-lt"/>
              </a:rPr>
              <a:t>nedochází ke kraniálnímu pohybu žeber, pouze k laterálnímu</a:t>
            </a:r>
            <a:endParaRPr lang="cs-CZ" sz="1300" dirty="0"/>
          </a:p>
          <a:p>
            <a:pPr>
              <a:buClr>
                <a:srgbClr val="262626"/>
              </a:buClr>
            </a:pPr>
            <a:r>
              <a:rPr lang="cs-CZ" sz="1300" b="1" dirty="0">
                <a:ea typeface="+mn-lt"/>
                <a:cs typeface="+mn-lt"/>
              </a:rPr>
              <a:t>Projevy insuficience:</a:t>
            </a:r>
            <a:endParaRPr lang="cs-CZ" sz="1300" dirty="0"/>
          </a:p>
          <a:p>
            <a:pPr>
              <a:buClr>
                <a:srgbClr val="262626"/>
              </a:buClr>
            </a:pPr>
            <a:r>
              <a:rPr lang="cs-CZ" sz="1300" dirty="0">
                <a:ea typeface="+mn-lt"/>
                <a:cs typeface="+mn-lt"/>
              </a:rPr>
              <a:t>pac. nedokáže nebo jen malou silou aktivuje svaly proti našemu odporu</a:t>
            </a:r>
            <a:endParaRPr lang="cs-CZ" sz="1300" dirty="0"/>
          </a:p>
          <a:p>
            <a:pPr>
              <a:buClr>
                <a:srgbClr val="262626"/>
              </a:buClr>
            </a:pPr>
            <a:r>
              <a:rPr lang="cs-CZ" sz="1300" dirty="0">
                <a:ea typeface="+mn-lt"/>
                <a:cs typeface="+mn-lt"/>
              </a:rPr>
              <a:t>kraniální migrace žeber</a:t>
            </a:r>
            <a:br>
              <a:rPr lang="cs-CZ" sz="1300" dirty="0">
                <a:ea typeface="+mn-lt"/>
                <a:cs typeface="+mn-lt"/>
              </a:rPr>
            </a:br>
            <a:r>
              <a:rPr lang="cs-CZ" sz="1300" dirty="0">
                <a:ea typeface="+mn-lt"/>
                <a:cs typeface="+mn-lt"/>
              </a:rPr>
              <a:t> (p. neudrží jejich kaudální postavení)</a:t>
            </a:r>
            <a:endParaRPr lang="cs-CZ" sz="1300" dirty="0"/>
          </a:p>
          <a:p>
            <a:pPr>
              <a:buClr>
                <a:srgbClr val="262626"/>
              </a:buClr>
            </a:pPr>
            <a:r>
              <a:rPr lang="cs-CZ" sz="1300" dirty="0">
                <a:ea typeface="+mn-lt"/>
                <a:cs typeface="+mn-lt"/>
              </a:rPr>
              <a:t>nedojde k laterálnímu rozšíření hrudníku, </a:t>
            </a:r>
            <a:br>
              <a:rPr lang="cs-CZ" sz="1300" dirty="0">
                <a:ea typeface="+mn-lt"/>
                <a:cs typeface="+mn-lt"/>
              </a:rPr>
            </a:br>
            <a:r>
              <a:rPr lang="cs-CZ" sz="1300" dirty="0">
                <a:ea typeface="+mn-lt"/>
                <a:cs typeface="+mn-lt"/>
              </a:rPr>
              <a:t>tedy ani mezižeberních prostor </a:t>
            </a:r>
            <a:endParaRPr lang="cs-CZ" sz="1300" dirty="0"/>
          </a:p>
          <a:p>
            <a:pPr>
              <a:buClr>
                <a:srgbClr val="262626"/>
              </a:buClr>
            </a:pPr>
            <a:r>
              <a:rPr lang="cs-CZ" sz="1300" dirty="0">
                <a:ea typeface="+mn-lt"/>
                <a:cs typeface="+mn-lt"/>
              </a:rPr>
              <a:t>není možná stabilizace dolních</a:t>
            </a:r>
            <a:br>
              <a:rPr lang="cs-CZ" sz="1300" dirty="0">
                <a:ea typeface="+mn-lt"/>
                <a:cs typeface="+mn-lt"/>
              </a:rPr>
            </a:br>
            <a:r>
              <a:rPr lang="cs-CZ" sz="1300" dirty="0">
                <a:ea typeface="+mn-lt"/>
                <a:cs typeface="+mn-lt"/>
              </a:rPr>
              <a:t>  segmentů páteře</a:t>
            </a:r>
            <a:endParaRPr lang="cs-CZ" sz="1300" dirty="0"/>
          </a:p>
          <a:p>
            <a:pPr>
              <a:buClr>
                <a:srgbClr val="262626"/>
              </a:buClr>
            </a:pPr>
            <a:endParaRPr lang="cs-CZ" sz="1300" dirty="0"/>
          </a:p>
        </p:txBody>
      </p:sp>
      <p:pic>
        <p:nvPicPr>
          <p:cNvPr id="5" name="Obrázek 5" descr="Obsah obrázku osoba, interiér&#10;&#10;Popis se vygeneroval automaticky.">
            <a:extLst>
              <a:ext uri="{FF2B5EF4-FFF2-40B4-BE49-F238E27FC236}">
                <a16:creationId xmlns:a16="http://schemas.microsoft.com/office/drawing/2014/main" id="{79C4424E-A755-46CA-ABB1-E06191E41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8868" y="5048942"/>
            <a:ext cx="2514600" cy="1809750"/>
          </a:xfrm>
          <a:prstGeom prst="rect">
            <a:avLst/>
          </a:prstGeom>
        </p:spPr>
      </p:pic>
      <p:pic>
        <p:nvPicPr>
          <p:cNvPr id="6" name="Obrázek 6" descr="Obsah obrázku interiér, patro, osoba, zeď&#10;&#10;Popis se vygeneroval automaticky.">
            <a:extLst>
              <a:ext uri="{FF2B5EF4-FFF2-40B4-BE49-F238E27FC236}">
                <a16:creationId xmlns:a16="http://schemas.microsoft.com/office/drawing/2014/main" id="{4BFE18D2-E47C-4FE7-9C51-99A4066BB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8075" y="3882211"/>
            <a:ext cx="2236300" cy="297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4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912FB7-1243-4B95-B253-62D62AE74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53958"/>
            <a:ext cx="10058400" cy="909782"/>
          </a:xfrm>
        </p:spPr>
        <p:txBody>
          <a:bodyPr/>
          <a:lstStyle/>
          <a:p>
            <a:r>
              <a:rPr lang="cs-CZ"/>
              <a:t>EXTENČNÍ TEST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77942B-55A7-45BB-8ABA-5F5AB2B551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329575"/>
            <a:ext cx="4663440" cy="37490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cs-CZ" sz="1200" b="1">
                <a:ea typeface="+mn-lt"/>
                <a:cs typeface="+mn-lt"/>
              </a:rPr>
              <a:t>VP:</a:t>
            </a:r>
            <a:r>
              <a:rPr lang="cs-CZ" sz="1200" dirty="0">
                <a:ea typeface="+mn-lt"/>
                <a:cs typeface="+mn-lt"/>
              </a:rPr>
              <a:t> vleže na břiše, dvě modifikace postavení paží</a:t>
            </a:r>
            <a:endParaRPr lang="cs-CZ" sz="1200" dirty="0"/>
          </a:p>
          <a:p>
            <a:pPr algn="just"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paže leží podél těla ve středním postavení</a:t>
            </a:r>
            <a:endParaRPr lang="cs-CZ" sz="1200" dirty="0"/>
          </a:p>
          <a:p>
            <a:pPr algn="just"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paže pokrčeny a vedle těla opřeny o ruce (podpor ležmo)</a:t>
            </a:r>
            <a:endParaRPr lang="cs-CZ" sz="1200" dirty="0"/>
          </a:p>
          <a:p>
            <a:pPr algn="just">
              <a:buClr>
                <a:srgbClr val="262626"/>
              </a:buClr>
            </a:pPr>
            <a:r>
              <a:rPr lang="cs-CZ" sz="1200" b="1">
                <a:ea typeface="+mn-lt"/>
                <a:cs typeface="+mn-lt"/>
              </a:rPr>
              <a:t>Provedení</a:t>
            </a:r>
            <a:r>
              <a:rPr lang="cs-CZ" sz="1200">
                <a:ea typeface="+mn-lt"/>
                <a:cs typeface="+mn-lt"/>
              </a:rPr>
              <a:t>: P zvedne hlavu nad podložku a provede pohyb do </a:t>
            </a:r>
            <a:r>
              <a:rPr lang="cs-CZ" sz="1200" dirty="0">
                <a:ea typeface="+mn-lt"/>
                <a:cs typeface="+mn-lt"/>
              </a:rPr>
              <a:t>mírné extenze páteře, kde pohyb zastaví</a:t>
            </a:r>
            <a:endParaRPr lang="cs-CZ" sz="1200" dirty="0"/>
          </a:p>
          <a:p>
            <a:pPr algn="just">
              <a:buClr>
                <a:srgbClr val="262626"/>
              </a:buClr>
            </a:pPr>
            <a:r>
              <a:rPr lang="cs-CZ" sz="1200" b="1">
                <a:ea typeface="+mn-lt"/>
                <a:cs typeface="+mn-lt"/>
              </a:rPr>
              <a:t>Sledujeme:</a:t>
            </a:r>
            <a:endParaRPr lang="cs-CZ" sz="1200" dirty="0"/>
          </a:p>
          <a:p>
            <a:pPr algn="just"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koordinaci v zapojení zádových svalů a laterální skupiny břišních </a:t>
            </a:r>
            <a:r>
              <a:rPr lang="cs-CZ" sz="1200" dirty="0">
                <a:ea typeface="+mn-lt"/>
                <a:cs typeface="+mn-lt"/>
              </a:rPr>
              <a:t>svalů</a:t>
            </a:r>
            <a:endParaRPr lang="cs-CZ" sz="1200" dirty="0"/>
          </a:p>
          <a:p>
            <a:pPr algn="just"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zapojení </a:t>
            </a:r>
            <a:r>
              <a:rPr lang="cs-CZ" sz="1200" err="1">
                <a:ea typeface="+mn-lt"/>
                <a:cs typeface="+mn-lt"/>
              </a:rPr>
              <a:t>ischiokrurálního</a:t>
            </a:r>
            <a:r>
              <a:rPr lang="cs-CZ" sz="1200" dirty="0">
                <a:ea typeface="+mn-lt"/>
                <a:cs typeface="+mn-lt"/>
              </a:rPr>
              <a:t> svalstva a m. triceps </a:t>
            </a:r>
            <a:r>
              <a:rPr lang="cs-CZ" sz="1200" err="1">
                <a:ea typeface="+mn-lt"/>
                <a:cs typeface="+mn-lt"/>
              </a:rPr>
              <a:t>surae</a:t>
            </a:r>
            <a:endParaRPr lang="cs-CZ" sz="1200" dirty="0"/>
          </a:p>
          <a:p>
            <a:pPr algn="just"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postavení a souhyb lopatek</a:t>
            </a:r>
            <a:endParaRPr lang="cs-CZ" sz="1200" dirty="0"/>
          </a:p>
          <a:p>
            <a:pPr algn="just">
              <a:buClr>
                <a:srgbClr val="262626"/>
              </a:buClr>
            </a:pPr>
            <a:endParaRPr lang="cs-CZ" sz="12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D1B43BA-ACA9-466B-B4EE-236B61E264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037" y="464773"/>
            <a:ext cx="4663440" cy="374904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cs-CZ" sz="1200" b="1">
                <a:ea typeface="+mn-lt"/>
                <a:cs typeface="+mn-lt"/>
              </a:rPr>
              <a:t>Správné</a:t>
            </a:r>
            <a:r>
              <a:rPr lang="cs-CZ" sz="1200" b="1" dirty="0">
                <a:ea typeface="+mn-lt"/>
                <a:cs typeface="+mn-lt"/>
              </a:rPr>
              <a:t> provedení:</a:t>
            </a:r>
            <a:endParaRPr lang="cs-CZ" sz="1200" dirty="0"/>
          </a:p>
          <a:p>
            <a:pPr algn="just"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vyváženost mezi extensory páteře a laterální skupinou břišních svalů</a:t>
            </a:r>
            <a:endParaRPr lang="cs-CZ" sz="1200" dirty="0"/>
          </a:p>
          <a:p>
            <a:pPr algn="just"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ischiokrurální</a:t>
            </a:r>
            <a:r>
              <a:rPr lang="cs-CZ" sz="1200" dirty="0">
                <a:ea typeface="+mn-lt"/>
                <a:cs typeface="+mn-lt"/>
              </a:rPr>
              <a:t> svaly za normálních okolností aktivovány jen </a:t>
            </a:r>
            <a:r>
              <a:rPr lang="cs-CZ" sz="1200">
                <a:ea typeface="+mn-lt"/>
                <a:cs typeface="+mn-lt"/>
              </a:rPr>
              <a:t>minimálně, pacient je při extenzi páteře dokáže relaxovat</a:t>
            </a:r>
            <a:endParaRPr lang="cs-CZ" sz="1200" dirty="0"/>
          </a:p>
          <a:p>
            <a:pPr algn="just">
              <a:buClr>
                <a:srgbClr val="262626"/>
              </a:buClr>
            </a:pPr>
            <a:r>
              <a:rPr lang="cs-CZ" sz="1200" b="1">
                <a:ea typeface="+mn-lt"/>
                <a:cs typeface="+mn-lt"/>
              </a:rPr>
              <a:t>Projevy</a:t>
            </a:r>
            <a:r>
              <a:rPr lang="cs-CZ" sz="1200" b="1" dirty="0">
                <a:ea typeface="+mn-lt"/>
                <a:cs typeface="+mn-lt"/>
              </a:rPr>
              <a:t> poruchy stabilizace:</a:t>
            </a:r>
            <a:endParaRPr lang="cs-CZ" sz="1200" dirty="0"/>
          </a:p>
          <a:p>
            <a:pPr algn="just"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výrazná aktivace PVS s maximem v oblasti dolní </a:t>
            </a:r>
            <a:r>
              <a:rPr lang="cs-CZ" sz="1200" err="1">
                <a:ea typeface="+mn-lt"/>
                <a:cs typeface="+mn-lt"/>
              </a:rPr>
              <a:t>Thp</a:t>
            </a:r>
            <a:r>
              <a:rPr lang="cs-CZ" sz="1200" dirty="0">
                <a:ea typeface="+mn-lt"/>
                <a:cs typeface="+mn-lt"/>
              </a:rPr>
              <a:t> a horní </a:t>
            </a:r>
            <a:r>
              <a:rPr lang="cs-CZ" sz="1200" err="1">
                <a:ea typeface="+mn-lt"/>
                <a:cs typeface="+mn-lt"/>
              </a:rPr>
              <a:t>Lp</a:t>
            </a:r>
            <a:endParaRPr lang="cs-CZ" sz="1200"/>
          </a:p>
          <a:p>
            <a:pPr algn="just"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minimální nebo žádná aktivace laterální skupiny břišních svalů → </a:t>
            </a:r>
            <a:r>
              <a:rPr lang="cs-CZ" sz="1200" dirty="0">
                <a:ea typeface="+mn-lt"/>
                <a:cs typeface="+mn-lt"/>
              </a:rPr>
              <a:t>konvexní vyklenutí laterální skupiny břišních svalů (zejména v jejich dolní porci)</a:t>
            </a:r>
            <a:endParaRPr lang="cs-CZ" sz="1200" dirty="0"/>
          </a:p>
          <a:p>
            <a:pPr algn="just"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oblast v místě tenké aponeurózy začátku m. </a:t>
            </a:r>
            <a:r>
              <a:rPr lang="cs-CZ" sz="1200" err="1">
                <a:ea typeface="+mn-lt"/>
                <a:cs typeface="+mn-lt"/>
              </a:rPr>
              <a:t>TAbd</a:t>
            </a:r>
            <a:r>
              <a:rPr lang="cs-CZ" sz="1200" dirty="0">
                <a:ea typeface="+mn-lt"/>
                <a:cs typeface="+mn-lt"/>
              </a:rPr>
              <a:t>. se vtahuje, stává se konkávní</a:t>
            </a:r>
            <a:endParaRPr lang="cs-CZ" sz="1200" dirty="0"/>
          </a:p>
          <a:p>
            <a:pPr algn="just"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dolní úhly lopatek rotují zevně</a:t>
            </a:r>
            <a:endParaRPr lang="cs-CZ" sz="1200" dirty="0"/>
          </a:p>
          <a:p>
            <a:pPr algn="just"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nadměrná aktivita </a:t>
            </a:r>
            <a:r>
              <a:rPr lang="cs-CZ" sz="1200" err="1">
                <a:ea typeface="+mn-lt"/>
                <a:cs typeface="+mn-lt"/>
              </a:rPr>
              <a:t>ischiokrurálních</a:t>
            </a:r>
            <a:r>
              <a:rPr lang="cs-CZ" sz="1200" dirty="0">
                <a:ea typeface="+mn-lt"/>
                <a:cs typeface="+mn-lt"/>
              </a:rPr>
              <a:t> svalů,</a:t>
            </a:r>
            <a:br>
              <a:rPr lang="cs-CZ" sz="1200" dirty="0">
                <a:ea typeface="+mn-lt"/>
                <a:cs typeface="+mn-lt"/>
              </a:rPr>
            </a:br>
            <a:r>
              <a:rPr lang="cs-CZ" sz="1200" dirty="0">
                <a:ea typeface="+mn-lt"/>
                <a:cs typeface="+mn-lt"/>
              </a:rPr>
              <a:t> někdy spojená s aktivitou m. triceps </a:t>
            </a:r>
            <a:r>
              <a:rPr lang="cs-CZ" sz="1200" err="1">
                <a:ea typeface="+mn-lt"/>
                <a:cs typeface="+mn-lt"/>
              </a:rPr>
              <a:t>surae</a:t>
            </a:r>
            <a:endParaRPr lang="cs-CZ" sz="1200"/>
          </a:p>
          <a:p>
            <a:pPr algn="just">
              <a:buClr>
                <a:srgbClr val="262626"/>
              </a:buClr>
            </a:pPr>
            <a:endParaRPr lang="cs-CZ" sz="1200" dirty="0"/>
          </a:p>
        </p:txBody>
      </p:sp>
      <p:pic>
        <p:nvPicPr>
          <p:cNvPr id="5" name="Obrázek 5" descr="Obsah obrázku osoba, interiér&#10;&#10;Popis se vygeneroval automaticky.">
            <a:extLst>
              <a:ext uri="{FF2B5EF4-FFF2-40B4-BE49-F238E27FC236}">
                <a16:creationId xmlns:a16="http://schemas.microsoft.com/office/drawing/2014/main" id="{F3B5988A-2EF1-4350-9BD6-641BB776B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222" y="4538549"/>
            <a:ext cx="3124200" cy="2323326"/>
          </a:xfrm>
          <a:prstGeom prst="rect">
            <a:avLst/>
          </a:prstGeom>
        </p:spPr>
      </p:pic>
      <p:pic>
        <p:nvPicPr>
          <p:cNvPr id="6" name="Obrázek 6" descr="Obsah obrázku osoba, interiér, patro, lidé&#10;&#10;Popis se vygeneroval automaticky.">
            <a:extLst>
              <a:ext uri="{FF2B5EF4-FFF2-40B4-BE49-F238E27FC236}">
                <a16:creationId xmlns:a16="http://schemas.microsoft.com/office/drawing/2014/main" id="{7C4DBE79-5A57-4390-9618-A8102B5B7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9964" y="4811876"/>
            <a:ext cx="2731181" cy="204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413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F13967-D052-4891-8EA7-7EA0277310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TESTY PRO TRUPOVOU STABILIZCI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93E077-915A-48A4-B0FF-82AA4F0ED2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b="1">
                <a:solidFill>
                  <a:schemeClr val="tx1"/>
                </a:solidFill>
                <a:ea typeface="+mn-lt"/>
                <a:cs typeface="+mn-lt"/>
              </a:rPr>
              <a:t>= souhra bránice, břišních svalů &amp; svalů pánevního dna</a:t>
            </a:r>
            <a:endParaRPr lang="cs-CZ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6058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04BED5A-E98E-4DA0-BAA5-4F6AB2492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64B94A-E40E-48CE-BD7B-C1A30AE57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982" y="488542"/>
            <a:ext cx="11244036" cy="5880916"/>
          </a:xfrm>
          <a:prstGeom prst="rect">
            <a:avLst/>
          </a:pr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EC5CA6-6479-49D5-B4B5-5643D26B8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4442" y="2057401"/>
            <a:ext cx="0" cy="27432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1B26337-5AA4-470D-9687-5907CB53B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685800"/>
            <a:ext cx="10853928" cy="5486400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6B944BC-69C9-4EFE-A2B0-1100C8DFE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40" y="1000370"/>
            <a:ext cx="3462079" cy="4857262"/>
          </a:xfrm>
        </p:spPr>
        <p:txBody>
          <a:bodyPr>
            <a:normAutofit/>
          </a:bodyPr>
          <a:lstStyle/>
          <a:p>
            <a:r>
              <a:rPr lang="cs-CZ" sz="4400" b="1" i="0">
                <a:solidFill>
                  <a:schemeClr val="bg1"/>
                </a:solidFill>
                <a:ea typeface="+mj-lt"/>
                <a:cs typeface="+mj-lt"/>
              </a:rPr>
              <a:t>Testy pro trupovou stabilizaci</a:t>
            </a:r>
            <a:endParaRPr lang="cs-CZ" sz="2000" b="1" i="0">
              <a:solidFill>
                <a:schemeClr val="bg1"/>
              </a:solidFill>
              <a:ea typeface="+mj-lt"/>
              <a:cs typeface="+mj-lt"/>
            </a:endParaRPr>
          </a:p>
          <a:p>
            <a:pPr algn="r"/>
            <a:endParaRPr lang="cs-CZ" sz="4400" dirty="0">
              <a:solidFill>
                <a:schemeClr val="bg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2F1A74-36BA-4142-86C2-81FF5FB4B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691" y="1000370"/>
            <a:ext cx="6212310" cy="4857262"/>
          </a:xfrm>
        </p:spPr>
        <p:txBody>
          <a:bodyPr anchor="ctr">
            <a:normAutofit/>
          </a:bodyPr>
          <a:lstStyle/>
          <a:p>
            <a:r>
              <a:rPr lang="cs-CZ" sz="2000">
                <a:solidFill>
                  <a:schemeClr val="bg1"/>
                </a:solidFill>
                <a:ea typeface="+mn-lt"/>
                <a:cs typeface="+mn-lt"/>
              </a:rPr>
              <a:t>Test flexe trupu</a:t>
            </a:r>
          </a:p>
          <a:p>
            <a:pPr>
              <a:buClr>
                <a:srgbClr val="262626"/>
              </a:buClr>
            </a:pPr>
            <a:r>
              <a:rPr lang="cs-CZ" sz="2000">
                <a:solidFill>
                  <a:schemeClr val="bg1"/>
                </a:solidFill>
                <a:ea typeface="+mn-lt"/>
                <a:cs typeface="+mn-lt"/>
              </a:rPr>
              <a:t>Test extenze v kyčli</a:t>
            </a:r>
          </a:p>
          <a:p>
            <a:pPr>
              <a:buClr>
                <a:srgbClr val="262626"/>
              </a:buClr>
            </a:pPr>
            <a:r>
              <a:rPr lang="cs-CZ" sz="2000">
                <a:solidFill>
                  <a:schemeClr val="bg1"/>
                </a:solidFill>
                <a:ea typeface="+mn-lt"/>
                <a:cs typeface="+mn-lt"/>
              </a:rPr>
              <a:t>Test flexe v kyčli vsedě &amp; vleže</a:t>
            </a:r>
          </a:p>
          <a:p>
            <a:pPr>
              <a:buClr>
                <a:srgbClr val="262626"/>
              </a:buClr>
            </a:pPr>
            <a:r>
              <a:rPr lang="cs-CZ" sz="2000">
                <a:solidFill>
                  <a:schemeClr val="bg1"/>
                </a:solidFill>
                <a:ea typeface="+mn-lt"/>
                <a:cs typeface="+mn-lt"/>
              </a:rPr>
              <a:t>Test nitrobřišního tlaku</a:t>
            </a:r>
          </a:p>
          <a:p>
            <a:pPr>
              <a:buClr>
                <a:srgbClr val="262626"/>
              </a:buClr>
            </a:pPr>
            <a:r>
              <a:rPr lang="cs-CZ" sz="2000">
                <a:solidFill>
                  <a:schemeClr val="bg1"/>
                </a:solidFill>
                <a:ea typeface="+mn-lt"/>
                <a:cs typeface="+mn-lt"/>
              </a:rPr>
              <a:t>Test udržení trojflexe</a:t>
            </a:r>
          </a:p>
          <a:p>
            <a:pPr>
              <a:buClr>
                <a:srgbClr val="262626"/>
              </a:buClr>
            </a:pPr>
            <a:r>
              <a:rPr lang="cs-CZ" sz="2000">
                <a:solidFill>
                  <a:schemeClr val="bg1"/>
                </a:solidFill>
                <a:ea typeface="+mn-lt"/>
                <a:cs typeface="+mn-lt"/>
              </a:rPr>
              <a:t>Doplňující testy, kupř. využití tonometru, v posturálně těžších pozicích apod.</a:t>
            </a:r>
          </a:p>
        </p:txBody>
      </p:sp>
    </p:spTree>
    <p:extLst>
      <p:ext uri="{BB962C8B-B14F-4D97-AF65-F5344CB8AC3E}">
        <p14:creationId xmlns:p14="http://schemas.microsoft.com/office/powerpoint/2010/main" val="13266463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69FE95-0036-48F4-AF59-BA5E31C08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53958"/>
            <a:ext cx="10046855" cy="921328"/>
          </a:xfrm>
        </p:spPr>
        <p:txBody>
          <a:bodyPr/>
          <a:lstStyle/>
          <a:p>
            <a:r>
              <a:rPr lang="cs-CZ"/>
              <a:t>TEST  FLEXE TRUPU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660FB3-307B-43B8-9B38-177740D747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421939"/>
            <a:ext cx="4663440" cy="48920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cs-CZ" sz="1400" b="1">
                <a:ea typeface="+mn-lt"/>
                <a:cs typeface="+mn-lt"/>
              </a:rPr>
              <a:t>VP:</a:t>
            </a:r>
            <a:r>
              <a:rPr lang="cs-CZ" sz="1400" dirty="0">
                <a:ea typeface="+mn-lt"/>
                <a:cs typeface="+mn-lt"/>
              </a:rPr>
              <a:t> vleže na zádech.</a:t>
            </a:r>
            <a:endParaRPr lang="cs-CZ" sz="1400" dirty="0"/>
          </a:p>
          <a:p>
            <a:pPr algn="just">
              <a:buClr>
                <a:srgbClr val="262626"/>
              </a:buClr>
            </a:pPr>
            <a:r>
              <a:rPr lang="cs-CZ" sz="1400" b="1">
                <a:ea typeface="+mn-lt"/>
                <a:cs typeface="+mn-lt"/>
              </a:rPr>
              <a:t>Provedení:</a:t>
            </a:r>
            <a:r>
              <a:rPr lang="cs-CZ" sz="1400" dirty="0">
                <a:ea typeface="+mn-lt"/>
                <a:cs typeface="+mn-lt"/>
              </a:rPr>
              <a:t> pacient provede pomalou flexi krku a postupně i trupu</a:t>
            </a:r>
            <a:endParaRPr lang="cs-CZ" sz="1400" dirty="0"/>
          </a:p>
          <a:p>
            <a:pPr algn="just">
              <a:buClr>
                <a:srgbClr val="262626"/>
              </a:buClr>
            </a:pPr>
            <a:r>
              <a:rPr lang="cs-CZ" sz="1400" b="1">
                <a:ea typeface="+mn-lt"/>
                <a:cs typeface="+mn-lt"/>
              </a:rPr>
              <a:t>Palpujeme: </a:t>
            </a:r>
            <a:r>
              <a:rPr lang="cs-CZ" sz="1400" dirty="0">
                <a:ea typeface="+mn-lt"/>
                <a:cs typeface="+mn-lt"/>
              </a:rPr>
              <a:t>dolní nepravá žebra v </a:t>
            </a:r>
            <a:r>
              <a:rPr lang="cs-CZ" sz="1400" err="1">
                <a:ea typeface="+mn-lt"/>
                <a:cs typeface="+mn-lt"/>
              </a:rPr>
              <a:t>medioklavikulární</a:t>
            </a:r>
            <a:r>
              <a:rPr lang="cs-CZ" sz="1400" dirty="0">
                <a:ea typeface="+mn-lt"/>
                <a:cs typeface="+mn-lt"/>
              </a:rPr>
              <a:t> čáře a hodnotíme jejich souhyb.</a:t>
            </a:r>
            <a:endParaRPr lang="cs-CZ" sz="1400" dirty="0"/>
          </a:p>
          <a:p>
            <a:pPr algn="just">
              <a:buClr>
                <a:srgbClr val="262626"/>
              </a:buClr>
            </a:pPr>
            <a:r>
              <a:rPr lang="cs-CZ" sz="1400" b="1">
                <a:ea typeface="+mn-lt"/>
                <a:cs typeface="+mn-lt"/>
              </a:rPr>
              <a:t>Sledujeme: </a:t>
            </a:r>
            <a:endParaRPr lang="cs-CZ" sz="1400" dirty="0">
              <a:ea typeface="+mn-lt"/>
              <a:cs typeface="+mn-lt"/>
            </a:endParaRPr>
          </a:p>
          <a:p>
            <a:pPr algn="just">
              <a:buClr>
                <a:srgbClr val="262626"/>
              </a:buClr>
            </a:pPr>
            <a:r>
              <a:rPr lang="cs-CZ" sz="1400">
                <a:ea typeface="+mn-lt"/>
                <a:cs typeface="+mn-lt"/>
              </a:rPr>
              <a:t>chování hrudníku během flekčního pohybu</a:t>
            </a:r>
            <a:endParaRPr lang="cs-CZ" sz="1400" dirty="0"/>
          </a:p>
          <a:p>
            <a:pPr algn="just">
              <a:buClr>
                <a:srgbClr val="262626"/>
              </a:buClr>
            </a:pPr>
            <a:r>
              <a:rPr lang="cs-CZ" sz="1400">
                <a:ea typeface="+mn-lt"/>
                <a:cs typeface="+mn-lt"/>
              </a:rPr>
              <a:t>Všímat i také pupku. </a:t>
            </a:r>
            <a:endParaRPr lang="cs-CZ" sz="1400" dirty="0"/>
          </a:p>
          <a:p>
            <a:pPr algn="just">
              <a:buClr>
                <a:srgbClr val="262626"/>
              </a:buClr>
            </a:pPr>
            <a:endParaRPr lang="cs-CZ" sz="14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720E4E2-D3C8-4564-A024-5EDC1A0BCC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760" y="510005"/>
            <a:ext cx="4663440" cy="354122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cs-CZ" sz="1200" b="1">
                <a:ea typeface="+mn-lt"/>
                <a:cs typeface="+mn-lt"/>
              </a:rPr>
              <a:t>Správné</a:t>
            </a:r>
            <a:r>
              <a:rPr lang="cs-CZ" sz="1200" b="1" dirty="0">
                <a:ea typeface="+mn-lt"/>
                <a:cs typeface="+mn-lt"/>
              </a:rPr>
              <a:t> provedení:</a:t>
            </a:r>
            <a:endParaRPr lang="cs-CZ" sz="1200" dirty="0"/>
          </a:p>
          <a:p>
            <a:pPr algn="just"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při flexi krku se aktivují břišní svaly a hrudník zůstává v kaudálním </a:t>
            </a:r>
            <a:r>
              <a:rPr lang="cs-CZ" sz="1200" dirty="0">
                <a:ea typeface="+mn-lt"/>
                <a:cs typeface="+mn-lt"/>
              </a:rPr>
              <a:t>postavení</a:t>
            </a:r>
            <a:endParaRPr lang="cs-CZ" sz="1200" dirty="0"/>
          </a:p>
          <a:p>
            <a:pPr algn="just"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při flexi trupu se aktivuje laterální skupina břišních svalů</a:t>
            </a:r>
            <a:endParaRPr lang="cs-CZ" sz="1200" dirty="0"/>
          </a:p>
          <a:p>
            <a:pPr algn="just">
              <a:buClr>
                <a:srgbClr val="262626"/>
              </a:buClr>
            </a:pPr>
            <a:r>
              <a:rPr lang="cs-CZ" sz="1200" b="1">
                <a:ea typeface="+mn-lt"/>
                <a:cs typeface="+mn-lt"/>
              </a:rPr>
              <a:t>Projevy</a:t>
            </a:r>
            <a:r>
              <a:rPr lang="cs-CZ" sz="1200" b="1" dirty="0">
                <a:ea typeface="+mn-lt"/>
                <a:cs typeface="+mn-lt"/>
              </a:rPr>
              <a:t> insuficience:</a:t>
            </a:r>
            <a:endParaRPr lang="cs-CZ" sz="1200" dirty="0"/>
          </a:p>
          <a:p>
            <a:pPr algn="just"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při flexi hlavy kraniální synkinéza hrudníku a klíčních kostí</a:t>
            </a:r>
            <a:endParaRPr lang="cs-CZ" sz="1200" dirty="0"/>
          </a:p>
          <a:p>
            <a:pPr algn="just"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laterální pohyb žeber a konvexní vyklenutí laterální skupiny břišních </a:t>
            </a:r>
            <a:r>
              <a:rPr lang="cs-CZ" sz="1200" dirty="0">
                <a:ea typeface="+mn-lt"/>
                <a:cs typeface="+mn-lt"/>
              </a:rPr>
              <a:t>svalů, flexe trupu probíhá v nádechovém postavení hrudníku</a:t>
            </a:r>
            <a:endParaRPr lang="cs-CZ" sz="1200" dirty="0"/>
          </a:p>
          <a:p>
            <a:pPr algn="just"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břišní diastáza</a:t>
            </a:r>
            <a:endParaRPr lang="cs-CZ" sz="1200" dirty="0"/>
          </a:p>
          <a:p>
            <a:pPr algn="just"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pupek vyjíždí nahoru</a:t>
            </a:r>
            <a:endParaRPr lang="cs-CZ" sz="1200" dirty="0"/>
          </a:p>
          <a:p>
            <a:pPr algn="just"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zapojení m. RA a m. OEA, bez účasti bránice a laterální skupiny </a:t>
            </a:r>
            <a:r>
              <a:rPr lang="cs-CZ" sz="1200" dirty="0">
                <a:ea typeface="+mn-lt"/>
                <a:cs typeface="+mn-lt"/>
              </a:rPr>
              <a:t>břišních svalů</a:t>
            </a:r>
            <a:endParaRPr lang="cs-CZ" sz="1200" dirty="0"/>
          </a:p>
          <a:p>
            <a:pPr algn="just">
              <a:buClr>
                <a:srgbClr val="262626"/>
              </a:buClr>
            </a:pPr>
            <a:endParaRPr lang="cs-CZ" sz="1200" dirty="0"/>
          </a:p>
        </p:txBody>
      </p:sp>
      <p:pic>
        <p:nvPicPr>
          <p:cNvPr id="6" name="Obrázek 6" descr="Obsah obrázku osoba, interiér&#10;&#10;Popis se vygeneroval automaticky.">
            <a:extLst>
              <a:ext uri="{FF2B5EF4-FFF2-40B4-BE49-F238E27FC236}">
                <a16:creationId xmlns:a16="http://schemas.microsoft.com/office/drawing/2014/main" id="{FBA11A37-B1E1-4CD0-8B65-0560860B0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381" y="4347048"/>
            <a:ext cx="3355109" cy="2073067"/>
          </a:xfrm>
          <a:prstGeom prst="rect">
            <a:avLst/>
          </a:prstGeom>
        </p:spPr>
      </p:pic>
      <p:pic>
        <p:nvPicPr>
          <p:cNvPr id="7" name="Obrázek 7" descr="Obsah obrázku osoba, patro, interiér&#10;&#10;Popis se vygeneroval automaticky.">
            <a:extLst>
              <a:ext uri="{FF2B5EF4-FFF2-40B4-BE49-F238E27FC236}">
                <a16:creationId xmlns:a16="http://schemas.microsoft.com/office/drawing/2014/main" id="{5AB1E753-3AE0-4FB4-AC29-1575956FC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9934" y="4197802"/>
            <a:ext cx="2939472" cy="222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189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F97170-EC86-4205-A6DF-032493A45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665" y="477837"/>
            <a:ext cx="6629401" cy="959709"/>
          </a:xfrm>
        </p:spPr>
        <p:txBody>
          <a:bodyPr/>
          <a:lstStyle/>
          <a:p>
            <a:r>
              <a:rPr lang="cs-CZ"/>
              <a:t>TEST EXTENZE V KYČLÍCH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54DDC7-D890-4823-8923-F9101EDDA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3709" y="1445029"/>
            <a:ext cx="4663440" cy="3749040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algn="just"/>
            <a:r>
              <a:rPr lang="cs-CZ" b="1">
                <a:ea typeface="+mn-lt"/>
                <a:cs typeface="+mn-lt"/>
              </a:rPr>
              <a:t>VP:</a:t>
            </a:r>
            <a:r>
              <a:rPr lang="cs-CZ" dirty="0">
                <a:ea typeface="+mn-lt"/>
                <a:cs typeface="+mn-lt"/>
              </a:rPr>
              <a:t> vleže na břiše, HKK podél těla</a:t>
            </a:r>
            <a:endParaRPr lang="cs-CZ" dirty="0"/>
          </a:p>
          <a:p>
            <a:pPr algn="just">
              <a:buClr>
                <a:srgbClr val="262626"/>
              </a:buClr>
            </a:pPr>
            <a:r>
              <a:rPr lang="cs-CZ" b="1">
                <a:ea typeface="+mn-lt"/>
                <a:cs typeface="+mn-lt"/>
              </a:rPr>
              <a:t>Provedení:</a:t>
            </a:r>
            <a:r>
              <a:rPr lang="cs-CZ" dirty="0">
                <a:ea typeface="+mn-lt"/>
                <a:cs typeface="+mn-lt"/>
              </a:rPr>
              <a:t> Extenze v kyčli proti odporu, přičemž pacient tuto extenzi neprovádí max. silou</a:t>
            </a:r>
            <a:endParaRPr lang="cs-CZ" dirty="0"/>
          </a:p>
          <a:p>
            <a:pPr algn="just">
              <a:buClr>
                <a:srgbClr val="262626"/>
              </a:buClr>
            </a:pPr>
            <a:r>
              <a:rPr lang="cs-CZ" b="1">
                <a:ea typeface="+mn-lt"/>
                <a:cs typeface="+mn-lt"/>
              </a:rPr>
              <a:t>Sledujeme: </a:t>
            </a:r>
            <a:endParaRPr lang="cs-CZ"/>
          </a:p>
          <a:p>
            <a:pPr algn="just"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podíl svalové aktivity na extenzi mezi gluteálními </a:t>
            </a:r>
            <a:r>
              <a:rPr lang="cs-CZ" dirty="0">
                <a:ea typeface="+mn-lt"/>
                <a:cs typeface="+mn-lt"/>
              </a:rPr>
              <a:t>svaly, extensory páteře, </a:t>
            </a:r>
            <a:r>
              <a:rPr lang="cs-CZ" err="1">
                <a:ea typeface="+mn-lt"/>
                <a:cs typeface="+mn-lt"/>
              </a:rPr>
              <a:t>ischiokrurálními</a:t>
            </a:r>
            <a:r>
              <a:rPr lang="cs-CZ" dirty="0">
                <a:ea typeface="+mn-lt"/>
                <a:cs typeface="+mn-lt"/>
              </a:rPr>
              <a:t> svaly a laterální skupinou břišních svalů</a:t>
            </a:r>
            <a:endParaRPr lang="cs-CZ" dirty="0"/>
          </a:p>
          <a:p>
            <a:pPr algn="just">
              <a:buClr>
                <a:srgbClr val="262626"/>
              </a:buClr>
            </a:pP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7109675-5E32-498F-ADDB-B947774BC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59003" y="712985"/>
            <a:ext cx="4663440" cy="3749040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cs-CZ" b="1">
                <a:ea typeface="+mn-lt"/>
                <a:cs typeface="+mn-lt"/>
              </a:rPr>
              <a:t>Projevy</a:t>
            </a:r>
            <a:r>
              <a:rPr lang="cs-CZ" b="1" dirty="0">
                <a:ea typeface="+mn-lt"/>
                <a:cs typeface="+mn-lt"/>
              </a:rPr>
              <a:t> poruchy stabilizace:</a:t>
            </a:r>
            <a:endParaRPr lang="cs-CZ" dirty="0"/>
          </a:p>
          <a:p>
            <a:pPr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nezapojení gluteálních svalů a laterální skupiny </a:t>
            </a:r>
            <a:r>
              <a:rPr lang="cs-CZ" dirty="0">
                <a:ea typeface="+mn-lt"/>
                <a:cs typeface="+mn-lt"/>
              </a:rPr>
              <a:t>břišních svalů</a:t>
            </a:r>
            <a:endParaRPr lang="cs-CZ" dirty="0"/>
          </a:p>
          <a:p>
            <a:pPr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prohloubení bederní lordózy, pánev v </a:t>
            </a:r>
            <a:r>
              <a:rPr lang="cs-CZ" err="1">
                <a:ea typeface="+mn-lt"/>
                <a:cs typeface="+mn-lt"/>
              </a:rPr>
              <a:t>anteverzi</a:t>
            </a:r>
            <a:endParaRPr lang="cs-CZ" err="1"/>
          </a:p>
          <a:p>
            <a:pPr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oblast </a:t>
            </a:r>
            <a:r>
              <a:rPr lang="cs-CZ" err="1">
                <a:ea typeface="+mn-lt"/>
                <a:cs typeface="+mn-lt"/>
              </a:rPr>
              <a:t>ThL</a:t>
            </a:r>
            <a:r>
              <a:rPr lang="cs-CZ" dirty="0">
                <a:ea typeface="+mn-lt"/>
                <a:cs typeface="+mn-lt"/>
              </a:rPr>
              <a:t> přechodu a </a:t>
            </a:r>
            <a:r>
              <a:rPr lang="cs-CZ" err="1">
                <a:ea typeface="+mn-lt"/>
                <a:cs typeface="+mn-lt"/>
              </a:rPr>
              <a:t>Thp</a:t>
            </a:r>
            <a:r>
              <a:rPr lang="cs-CZ" dirty="0">
                <a:ea typeface="+mn-lt"/>
                <a:cs typeface="+mn-lt"/>
              </a:rPr>
              <a:t> v kyfóze</a:t>
            </a:r>
            <a:endParaRPr lang="cs-CZ" dirty="0"/>
          </a:p>
          <a:p>
            <a:pPr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nadměrná aktivace extensorů páteře s maximem </a:t>
            </a:r>
            <a:r>
              <a:rPr lang="cs-CZ" dirty="0">
                <a:ea typeface="+mn-lt"/>
                <a:cs typeface="+mn-lt"/>
              </a:rPr>
              <a:t>v </a:t>
            </a:r>
            <a:r>
              <a:rPr lang="cs-CZ" err="1">
                <a:ea typeface="+mn-lt"/>
                <a:cs typeface="+mn-lt"/>
              </a:rPr>
              <a:t>ThL</a:t>
            </a:r>
            <a:r>
              <a:rPr lang="cs-CZ">
                <a:ea typeface="+mn-lt"/>
                <a:cs typeface="+mn-lt"/>
              </a:rPr>
              <a:t> přechodu</a:t>
            </a:r>
            <a:endParaRPr lang="cs-CZ"/>
          </a:p>
          <a:p>
            <a:pPr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konkávní vtažení oblasti pod žebry laterálně od </a:t>
            </a:r>
            <a:r>
              <a:rPr lang="cs-CZ" dirty="0">
                <a:ea typeface="+mn-lt"/>
                <a:cs typeface="+mn-lt"/>
              </a:rPr>
              <a:t>PVS</a:t>
            </a:r>
            <a:endParaRPr lang="cs-CZ" dirty="0"/>
          </a:p>
          <a:p>
            <a:pPr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konvexní vyklenutí laterální skupiny břišních </a:t>
            </a:r>
            <a:r>
              <a:rPr lang="cs-CZ" dirty="0">
                <a:ea typeface="+mn-lt"/>
                <a:cs typeface="+mn-lt"/>
              </a:rPr>
              <a:t>svalů</a:t>
            </a:r>
            <a:endParaRPr lang="cs-CZ" dirty="0"/>
          </a:p>
          <a:p>
            <a:pPr>
              <a:buClr>
                <a:srgbClr val="262626"/>
              </a:buClr>
            </a:pPr>
            <a:endParaRPr lang="cs-CZ" dirty="0"/>
          </a:p>
        </p:txBody>
      </p:sp>
      <p:pic>
        <p:nvPicPr>
          <p:cNvPr id="5" name="Obrázek 5" descr="Obsah obrázku text, zeď, interiér, slipy&#10;&#10;Popis se vygeneroval automaticky.">
            <a:extLst>
              <a:ext uri="{FF2B5EF4-FFF2-40B4-BE49-F238E27FC236}">
                <a16:creationId xmlns:a16="http://schemas.microsoft.com/office/drawing/2014/main" id="{6F44E368-16FC-4A02-BEC9-95BCD03E2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669" y="3705787"/>
            <a:ext cx="3539835" cy="2897582"/>
          </a:xfrm>
          <a:prstGeom prst="rect">
            <a:avLst/>
          </a:prstGeom>
        </p:spPr>
      </p:pic>
      <p:pic>
        <p:nvPicPr>
          <p:cNvPr id="6" name="Obrázek 6" descr="Obsah obrázku osoba, interiér&#10;&#10;Popis se vygeneroval automaticky.">
            <a:extLst>
              <a:ext uri="{FF2B5EF4-FFF2-40B4-BE49-F238E27FC236}">
                <a16:creationId xmlns:a16="http://schemas.microsoft.com/office/drawing/2014/main" id="{1399E8F5-D130-4916-80FF-BECD1F805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850" y="4077649"/>
            <a:ext cx="3355109" cy="252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953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5F2A1E-D49C-49F7-82B0-7E9D44431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INDIKACE METODY DNS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C4085C-3F38-47A8-9226-6960701497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cs-CZ" sz="1800" dirty="0">
                <a:ea typeface="+mn-lt"/>
                <a:cs typeface="+mn-lt"/>
              </a:rPr>
              <a:t>Vadné držení těla u dětí a dospělých, skolióza</a:t>
            </a:r>
            <a:endParaRPr lang="cs-CZ" sz="1800" dirty="0"/>
          </a:p>
          <a:p>
            <a:pPr algn="just">
              <a:buClr>
                <a:srgbClr val="262626"/>
              </a:buClr>
            </a:pPr>
            <a:r>
              <a:rPr lang="cs-CZ" sz="1800" dirty="0" err="1">
                <a:ea typeface="+mn-lt"/>
                <a:cs typeface="+mn-lt"/>
              </a:rPr>
              <a:t>Plochonoží</a:t>
            </a:r>
            <a:r>
              <a:rPr lang="cs-CZ" sz="1800" dirty="0">
                <a:ea typeface="+mn-lt"/>
                <a:cs typeface="+mn-lt"/>
              </a:rPr>
              <a:t>, bolesti kolen, kyčlí</a:t>
            </a:r>
            <a:endParaRPr lang="cs-CZ" sz="1800" dirty="0"/>
          </a:p>
          <a:p>
            <a:pPr algn="just">
              <a:buClr>
                <a:srgbClr val="262626"/>
              </a:buClr>
            </a:pPr>
            <a:r>
              <a:rPr lang="cs-CZ" sz="1800" dirty="0">
                <a:ea typeface="+mn-lt"/>
                <a:cs typeface="+mn-lt"/>
              </a:rPr>
              <a:t>Bolesti zad, výhřezy meziobratlových plotének (zejména v oblasti bederní páteře)</a:t>
            </a:r>
            <a:endParaRPr lang="cs-CZ" sz="1800" dirty="0"/>
          </a:p>
          <a:p>
            <a:pPr algn="just">
              <a:buClr>
                <a:srgbClr val="262626"/>
              </a:buClr>
            </a:pPr>
            <a:r>
              <a:rPr lang="cs-CZ" sz="1800" dirty="0">
                <a:ea typeface="+mn-lt"/>
                <a:cs typeface="+mn-lt"/>
              </a:rPr>
              <a:t>Pooperační stavy páteře</a:t>
            </a:r>
            <a:endParaRPr lang="cs-CZ" sz="1800" dirty="0"/>
          </a:p>
          <a:p>
            <a:pPr algn="just">
              <a:buClr>
                <a:srgbClr val="262626"/>
              </a:buClr>
            </a:pPr>
            <a:r>
              <a:rPr lang="cs-CZ" sz="1800" dirty="0">
                <a:ea typeface="+mn-lt"/>
                <a:cs typeface="+mn-lt"/>
              </a:rPr>
              <a:t>Zhoršená koordinace pohybů, i u sportovců</a:t>
            </a:r>
            <a:endParaRPr lang="cs-CZ" sz="1800" dirty="0"/>
          </a:p>
          <a:p>
            <a:pPr algn="just">
              <a:buClr>
                <a:srgbClr val="262626"/>
              </a:buClr>
            </a:pPr>
            <a:r>
              <a:rPr lang="cs-CZ" sz="1800" dirty="0">
                <a:ea typeface="+mn-lt"/>
                <a:cs typeface="+mn-lt"/>
              </a:rPr>
              <a:t>Úponové bolesti v oblasti kloubů - tenisový a oštěpařský loket, bolesti v oblasti ramenního kloubu, bolesti u lopatek, skokanské koleno, </a:t>
            </a:r>
            <a:r>
              <a:rPr lang="cs-CZ" sz="1800" dirty="0" err="1">
                <a:ea typeface="+mn-lt"/>
                <a:cs typeface="+mn-lt"/>
              </a:rPr>
              <a:t>iliotibiální</a:t>
            </a:r>
            <a:r>
              <a:rPr lang="cs-CZ" sz="1800" dirty="0">
                <a:ea typeface="+mn-lt"/>
                <a:cs typeface="+mn-lt"/>
              </a:rPr>
              <a:t> (ITB) syndrom, bolesti v oblasti kyčelních kloubů...</a:t>
            </a:r>
            <a:endParaRPr lang="cs-CZ" sz="1800" dirty="0"/>
          </a:p>
          <a:p>
            <a:pPr algn="just">
              <a:buClr>
                <a:srgbClr val="262626"/>
              </a:buClr>
            </a:pPr>
            <a:r>
              <a:rPr lang="cs-CZ" sz="1800" dirty="0">
                <a:ea typeface="+mn-lt"/>
                <a:cs typeface="+mn-lt"/>
              </a:rPr>
              <a:t>Neurologická a ortopedická onemocnění</a:t>
            </a:r>
            <a:endParaRPr lang="cs-CZ" sz="1800" dirty="0"/>
          </a:p>
          <a:p>
            <a:pPr algn="just">
              <a:buClr>
                <a:srgbClr val="262626"/>
              </a:buClr>
            </a:pPr>
            <a:r>
              <a:rPr lang="cs-CZ" sz="1800" dirty="0">
                <a:ea typeface="+mn-lt"/>
                <a:cs typeface="+mn-lt"/>
              </a:rPr>
              <a:t>Prevence úrazů</a:t>
            </a:r>
            <a:endParaRPr lang="cs-CZ" sz="1800" dirty="0"/>
          </a:p>
          <a:p>
            <a:pPr algn="just">
              <a:buClr>
                <a:srgbClr val="262626"/>
              </a:buClr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6035775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5FAA58-0EDC-412F-A5F8-01968BE60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089CB0-2F03-4E3C-ADBB-570A3BE78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081" y="0"/>
            <a:ext cx="551077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BA80B1-3B69-49C0-8AC9-716ABA57F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rgbClr val="D9D9D9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7E1103-B264-49BE-BC2A-F4E40BD3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solidFill>
            <a:schemeClr val="bg1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6B9FF17-AB13-4E00-919F-4E394EC56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325" y="1613032"/>
            <a:ext cx="3491832" cy="1345937"/>
          </a:xfrm>
        </p:spPr>
        <p:txBody>
          <a:bodyPr>
            <a:normAutofit/>
          </a:bodyPr>
          <a:lstStyle/>
          <a:p>
            <a:pPr algn="ctr"/>
            <a:r>
              <a:rPr lang="cs-CZ" sz="4400" i="0">
                <a:ea typeface="+mj-lt"/>
                <a:cs typeface="+mj-lt"/>
              </a:rPr>
              <a:t>Test flexe v kyčli vsedě</a:t>
            </a:r>
            <a:endParaRPr lang="cs-CZ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DA11B6-B538-4624-9628-98B823D76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939" y="276008"/>
            <a:ext cx="6146615" cy="6305984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B1CB5B-67A5-45DB-B8E1-7A09A642E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5455" y="438912"/>
            <a:ext cx="5815584" cy="598017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3EEA38-A68B-4C8E-A120-8CDC147D6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3656" y="1109598"/>
            <a:ext cx="4870512" cy="498516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cs-CZ" b="1">
                <a:ea typeface="+mn-lt"/>
                <a:cs typeface="+mn-lt"/>
              </a:rPr>
              <a:t>VP:</a:t>
            </a:r>
            <a:r>
              <a:rPr lang="cs-CZ" dirty="0">
                <a:ea typeface="+mn-lt"/>
                <a:cs typeface="+mn-lt"/>
              </a:rPr>
              <a:t> Vsedě na okraji stolu, HKK volně podél těla, pacient se o ně při provedení testu neopírá. </a:t>
            </a:r>
            <a:endParaRPr lang="cs-CZ" dirty="0"/>
          </a:p>
          <a:p>
            <a:pPr algn="just">
              <a:buClr>
                <a:srgbClr val="262626"/>
              </a:buClr>
            </a:pPr>
            <a:r>
              <a:rPr lang="cs-CZ" b="1">
                <a:ea typeface="+mn-lt"/>
                <a:cs typeface="+mn-lt"/>
              </a:rPr>
              <a:t>Provedení:</a:t>
            </a:r>
            <a:r>
              <a:rPr lang="cs-CZ" dirty="0">
                <a:ea typeface="+mn-lt"/>
                <a:cs typeface="+mn-lt"/>
              </a:rPr>
              <a:t> Naše HKK jsou opřeny o stehna pacienta a zajišťují odpor proti flexi. Palpujeme v </a:t>
            </a:r>
            <a:r>
              <a:rPr lang="cs-CZ" err="1">
                <a:ea typeface="+mn-lt"/>
                <a:cs typeface="+mn-lt"/>
              </a:rPr>
              <a:t>inguinální</a:t>
            </a:r>
            <a:r>
              <a:rPr lang="cs-CZ" dirty="0">
                <a:ea typeface="+mn-lt"/>
                <a:cs typeface="+mn-lt"/>
              </a:rPr>
              <a:t> krajině a na laterální straně břišní dutiny. Pacient střídavě flektuje DKK proti našemu odporu. </a:t>
            </a:r>
            <a:endParaRPr lang="cs-CZ" dirty="0"/>
          </a:p>
          <a:p>
            <a:pPr algn="just">
              <a:buClr>
                <a:srgbClr val="262626"/>
              </a:buClr>
            </a:pPr>
            <a:r>
              <a:rPr lang="cs-CZ" b="1">
                <a:ea typeface="+mn-lt"/>
                <a:cs typeface="+mn-lt"/>
              </a:rPr>
              <a:t>Sledujeme:</a:t>
            </a:r>
            <a:endParaRPr lang="cs-CZ" dirty="0"/>
          </a:p>
          <a:p>
            <a:pPr algn="just"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aktivaci břišních svalů v </a:t>
            </a:r>
            <a:r>
              <a:rPr lang="cs-CZ" err="1">
                <a:ea typeface="+mn-lt"/>
                <a:cs typeface="+mn-lt"/>
              </a:rPr>
              <a:t>inguinální</a:t>
            </a:r>
            <a:r>
              <a:rPr lang="cs-CZ" dirty="0">
                <a:ea typeface="+mn-lt"/>
                <a:cs typeface="+mn-lt"/>
              </a:rPr>
              <a:t> oblasti</a:t>
            </a:r>
            <a:endParaRPr lang="cs-CZ" dirty="0"/>
          </a:p>
          <a:p>
            <a:pPr algn="just"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souhyb páteře a pánve</a:t>
            </a:r>
            <a:endParaRPr lang="cs-CZ" dirty="0"/>
          </a:p>
          <a:p>
            <a:pPr algn="just"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chování břišních svalů</a:t>
            </a:r>
            <a:endParaRPr lang="cs-CZ" dirty="0"/>
          </a:p>
          <a:p>
            <a:pPr algn="just">
              <a:buClr>
                <a:srgbClr val="262626"/>
              </a:buClr>
            </a:pPr>
            <a:r>
              <a:rPr lang="cs-CZ" b="1">
                <a:ea typeface="+mn-lt"/>
                <a:cs typeface="+mn-lt"/>
              </a:rPr>
              <a:t>Projevy</a:t>
            </a:r>
            <a:r>
              <a:rPr lang="cs-CZ" b="1" dirty="0">
                <a:ea typeface="+mn-lt"/>
                <a:cs typeface="+mn-lt"/>
              </a:rPr>
              <a:t> insuficience:</a:t>
            </a:r>
            <a:endParaRPr lang="cs-CZ" dirty="0"/>
          </a:p>
          <a:p>
            <a:pPr algn="just"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v </a:t>
            </a:r>
            <a:r>
              <a:rPr lang="cs-CZ" err="1">
                <a:ea typeface="+mn-lt"/>
                <a:cs typeface="+mn-lt"/>
              </a:rPr>
              <a:t>inguinální</a:t>
            </a:r>
            <a:r>
              <a:rPr lang="cs-CZ" dirty="0">
                <a:ea typeface="+mn-lt"/>
                <a:cs typeface="+mn-lt"/>
              </a:rPr>
              <a:t> krajině se proti naší palpaci nezvýší tlak = převaha extensorů páteře při stabilizaci</a:t>
            </a:r>
            <a:endParaRPr lang="cs-CZ" dirty="0"/>
          </a:p>
          <a:p>
            <a:pPr algn="just"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ThL</a:t>
            </a:r>
            <a:r>
              <a:rPr lang="cs-CZ" dirty="0">
                <a:ea typeface="+mn-lt"/>
                <a:cs typeface="+mn-lt"/>
              </a:rPr>
              <a:t> přechod nebo SIAS migruje laterálně, </a:t>
            </a:r>
            <a:r>
              <a:rPr lang="cs-CZ" err="1">
                <a:ea typeface="+mn-lt"/>
                <a:cs typeface="+mn-lt"/>
              </a:rPr>
              <a:t>umbilicus</a:t>
            </a:r>
            <a:r>
              <a:rPr lang="cs-CZ" dirty="0">
                <a:ea typeface="+mn-lt"/>
                <a:cs typeface="+mn-lt"/>
              </a:rPr>
              <a:t> migruje laterálně</a:t>
            </a:r>
            <a:endParaRPr lang="cs-CZ" dirty="0"/>
          </a:p>
          <a:p>
            <a:pPr algn="just"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lateralizace nebo mírná extenze v oblasti </a:t>
            </a:r>
            <a:r>
              <a:rPr lang="cs-CZ" err="1">
                <a:ea typeface="+mn-lt"/>
                <a:cs typeface="+mn-lt"/>
              </a:rPr>
              <a:t>ThL</a:t>
            </a:r>
            <a:r>
              <a:rPr lang="cs-CZ" dirty="0">
                <a:ea typeface="+mn-lt"/>
                <a:cs typeface="+mn-lt"/>
              </a:rPr>
              <a:t> přechodu, </a:t>
            </a:r>
            <a:r>
              <a:rPr lang="cs-CZ" err="1">
                <a:ea typeface="+mn-lt"/>
                <a:cs typeface="+mn-lt"/>
              </a:rPr>
              <a:t>ventrokraniální</a:t>
            </a:r>
            <a:r>
              <a:rPr lang="cs-CZ" dirty="0">
                <a:ea typeface="+mn-lt"/>
                <a:cs typeface="+mn-lt"/>
              </a:rPr>
              <a:t> posunutí hrudníku, </a:t>
            </a:r>
            <a:r>
              <a:rPr lang="cs-CZ" err="1">
                <a:ea typeface="+mn-lt"/>
                <a:cs typeface="+mn-lt"/>
              </a:rPr>
              <a:t>anteverzní</a:t>
            </a:r>
            <a:r>
              <a:rPr lang="cs-CZ" dirty="0">
                <a:ea typeface="+mn-lt"/>
                <a:cs typeface="+mn-lt"/>
              </a:rPr>
              <a:t> překlopení pánve</a:t>
            </a:r>
            <a:endParaRPr lang="cs-CZ" dirty="0"/>
          </a:p>
          <a:p>
            <a:pPr algn="just"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Pozn. lepší varianta než test flexe v kyčli vleže</a:t>
            </a:r>
            <a:endParaRPr lang="cs-CZ" dirty="0"/>
          </a:p>
          <a:p>
            <a:pPr algn="just">
              <a:buClr>
                <a:srgbClr val="262626"/>
              </a:buClr>
            </a:pPr>
            <a:endParaRPr lang="cs-CZ" dirty="0"/>
          </a:p>
        </p:txBody>
      </p:sp>
      <p:pic>
        <p:nvPicPr>
          <p:cNvPr id="4" name="Obrázek 4" descr="Obsah obrázku osoba, interiér, slipy&#10;&#10;Popis se vygeneroval automaticky.">
            <a:extLst>
              <a:ext uri="{FF2B5EF4-FFF2-40B4-BE49-F238E27FC236}">
                <a16:creationId xmlns:a16="http://schemas.microsoft.com/office/drawing/2014/main" id="{9545779F-A73E-4755-84CC-335DBF360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14" y="3682568"/>
            <a:ext cx="5968651" cy="217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672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5B724D-5CAF-494B-9F33-75E529FC0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618" y="480958"/>
            <a:ext cx="10046855" cy="955964"/>
          </a:xfrm>
        </p:spPr>
        <p:txBody>
          <a:bodyPr/>
          <a:lstStyle/>
          <a:p>
            <a:r>
              <a:rPr lang="cs-CZ"/>
              <a:t>TEST FLEXE KYČLE VLEŽE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84457A-CB1C-44E9-AC7F-E00F046E1E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5618" y="1368797"/>
            <a:ext cx="6464530" cy="321795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cs-CZ" sz="1600" b="1">
                <a:ea typeface="+mn-lt"/>
                <a:cs typeface="+mn-lt"/>
              </a:rPr>
              <a:t>VP:</a:t>
            </a:r>
            <a:r>
              <a:rPr lang="cs-CZ" sz="1600">
                <a:ea typeface="+mn-lt"/>
                <a:cs typeface="+mn-lt"/>
              </a:rPr>
              <a:t> vleže na zádech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b="1">
                <a:ea typeface="+mn-lt"/>
                <a:cs typeface="+mn-lt"/>
              </a:rPr>
              <a:t>Provedení:</a:t>
            </a:r>
            <a:r>
              <a:rPr lang="cs-CZ" sz="1600" dirty="0">
                <a:ea typeface="+mn-lt"/>
                <a:cs typeface="+mn-lt"/>
              </a:rPr>
              <a:t> Pacientovi při výdechu tlakem na lat. část žeber nastavíme hrudník do kaudálního postavení. Při tomto manévru musí mít pac. relaxovanou břišní stěnu. V této poloze provede pac. flexi v </a:t>
            </a:r>
            <a:r>
              <a:rPr lang="cs-CZ" sz="1600">
                <a:ea typeface="+mn-lt"/>
                <a:cs typeface="+mn-lt"/>
              </a:rPr>
              <a:t>kyčelních kloubech proti odporu (síla 4. st. dle ST)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b="1">
                <a:ea typeface="+mn-lt"/>
                <a:cs typeface="+mn-lt"/>
              </a:rPr>
              <a:t>Sledujeme: 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aktivitu břišních svalů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aktivitu svalů, které inzerují na horní hrudní aperturu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stabilizaci hrudníku</a:t>
            </a:r>
            <a:endParaRPr lang="cs-CZ" sz="1600" dirty="0"/>
          </a:p>
          <a:p>
            <a:pPr algn="just">
              <a:buClr>
                <a:srgbClr val="262626"/>
              </a:buClr>
            </a:pPr>
            <a:endParaRPr lang="cs-CZ" sz="16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BA32187-1828-4C67-A203-C74527F4D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42942" y="733323"/>
            <a:ext cx="4663440" cy="500749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1600" b="1">
                <a:ea typeface="+mn-lt"/>
                <a:cs typeface="+mn-lt"/>
              </a:rPr>
              <a:t>Správné</a:t>
            </a:r>
            <a:r>
              <a:rPr lang="cs-CZ" sz="1600" b="1" dirty="0">
                <a:ea typeface="+mn-lt"/>
                <a:cs typeface="+mn-lt"/>
              </a:rPr>
              <a:t> provedení:</a:t>
            </a:r>
            <a:endParaRPr lang="cs-CZ" sz="1600" dirty="0"/>
          </a:p>
          <a:p>
            <a:pPr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aktivace břišní stěny</a:t>
            </a:r>
            <a:endParaRPr lang="cs-CZ" sz="1600" dirty="0"/>
          </a:p>
          <a:p>
            <a:pPr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hrudník v kaudálním postavení (nemigruje do inspiračního </a:t>
            </a:r>
            <a:r>
              <a:rPr lang="cs-CZ" sz="1600" dirty="0">
                <a:ea typeface="+mn-lt"/>
                <a:cs typeface="+mn-lt"/>
              </a:rPr>
              <a:t>postavení)</a:t>
            </a:r>
            <a:endParaRPr lang="cs-CZ" sz="1600" dirty="0"/>
          </a:p>
          <a:p>
            <a:pPr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prsní svaly a další svaly inzerující na horní hrudní aperturu se </a:t>
            </a:r>
            <a:r>
              <a:rPr lang="cs-CZ" sz="1600" dirty="0">
                <a:ea typeface="+mn-lt"/>
                <a:cs typeface="+mn-lt"/>
              </a:rPr>
              <a:t>neaktivují</a:t>
            </a:r>
            <a:endParaRPr lang="cs-CZ" sz="1600" dirty="0"/>
          </a:p>
          <a:p>
            <a:pPr>
              <a:buClr>
                <a:srgbClr val="262626"/>
              </a:buClr>
            </a:pPr>
            <a:r>
              <a:rPr lang="cs-CZ" sz="1600" b="1">
                <a:ea typeface="+mn-lt"/>
                <a:cs typeface="+mn-lt"/>
              </a:rPr>
              <a:t>Projevy</a:t>
            </a:r>
            <a:r>
              <a:rPr lang="cs-CZ" sz="1600" b="1" dirty="0">
                <a:ea typeface="+mn-lt"/>
                <a:cs typeface="+mn-lt"/>
              </a:rPr>
              <a:t> insuficience:</a:t>
            </a:r>
            <a:endParaRPr lang="cs-CZ" sz="1600" dirty="0"/>
          </a:p>
          <a:p>
            <a:pPr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hrudník v inspiračním postavení, </a:t>
            </a:r>
            <a:r>
              <a:rPr lang="cs-CZ" sz="1600" err="1">
                <a:ea typeface="+mn-lt"/>
                <a:cs typeface="+mn-lt"/>
              </a:rPr>
              <a:t>ventrokraniální</a:t>
            </a:r>
            <a:r>
              <a:rPr lang="cs-CZ" sz="1600" dirty="0">
                <a:ea typeface="+mn-lt"/>
                <a:cs typeface="+mn-lt"/>
              </a:rPr>
              <a:t> posun sterna</a:t>
            </a:r>
            <a:endParaRPr lang="cs-CZ" sz="1600" dirty="0"/>
          </a:p>
          <a:p>
            <a:pPr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zapojení horní porce m. RA a m. OEA  → posun pupku kraniálně</a:t>
            </a:r>
            <a:endParaRPr lang="cs-CZ" sz="1600" dirty="0"/>
          </a:p>
          <a:p>
            <a:pPr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převaha aktivace extensorů</a:t>
            </a:r>
            <a:endParaRPr lang="cs-CZ" sz="1600" dirty="0"/>
          </a:p>
          <a:p>
            <a:pPr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nezapojení lat. sk. břišních svalů</a:t>
            </a:r>
            <a:endParaRPr lang="cs-CZ" sz="1600" dirty="0"/>
          </a:p>
          <a:p>
            <a:pPr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zapojení prsních svalů a dalších svalů</a:t>
            </a:r>
            <a:br>
              <a:rPr lang="cs-CZ" sz="1600" dirty="0">
                <a:ea typeface="+mn-lt"/>
                <a:cs typeface="+mn-lt"/>
              </a:rPr>
            </a:br>
            <a:r>
              <a:rPr lang="cs-CZ" sz="1600" dirty="0">
                <a:ea typeface="+mn-lt"/>
                <a:cs typeface="+mn-lt"/>
              </a:rPr>
              <a:t> inzerujících na horní hrudní aperturu</a:t>
            </a:r>
            <a:br>
              <a:rPr lang="cs-CZ" sz="1600" dirty="0">
                <a:ea typeface="+mn-lt"/>
                <a:cs typeface="+mn-lt"/>
              </a:rPr>
            </a:br>
            <a:r>
              <a:rPr lang="cs-CZ" sz="1600" dirty="0">
                <a:ea typeface="+mn-lt"/>
                <a:cs typeface="+mn-lt"/>
              </a:rPr>
              <a:t> do stabilizace </a:t>
            </a:r>
            <a:endParaRPr lang="cs-CZ" sz="1600" dirty="0"/>
          </a:p>
          <a:p>
            <a:pPr>
              <a:buClr>
                <a:srgbClr val="262626"/>
              </a:buClr>
            </a:pPr>
            <a:endParaRPr lang="cs-CZ" sz="1600" dirty="0"/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9949A191-5393-40A3-9EB7-69811F279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880" y="4578938"/>
            <a:ext cx="3216563" cy="2283986"/>
          </a:xfrm>
          <a:prstGeom prst="rect">
            <a:avLst/>
          </a:prstGeom>
        </p:spPr>
      </p:pic>
      <p:pic>
        <p:nvPicPr>
          <p:cNvPr id="6" name="Obrázek 6" descr="Obsah obrázku osoba, interiér, lidé&#10;&#10;Popis se vygeneroval automaticky.">
            <a:extLst>
              <a:ext uri="{FF2B5EF4-FFF2-40B4-BE49-F238E27FC236}">
                <a16:creationId xmlns:a16="http://schemas.microsoft.com/office/drawing/2014/main" id="{53627E15-0904-4142-9EE0-0B75E3C81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74" y="4686661"/>
            <a:ext cx="3343563" cy="21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167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B63E35-68F1-4458-93F7-927C47F37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4108" y="623243"/>
            <a:ext cx="5322895" cy="1291016"/>
          </a:xfrm>
        </p:spPr>
        <p:txBody>
          <a:bodyPr>
            <a:normAutofit/>
          </a:bodyPr>
          <a:lstStyle/>
          <a:p>
            <a:r>
              <a:rPr lang="cs-CZ" sz="3500"/>
              <a:t>TEST NITROBŘIŠNÍHO TLAKU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4" name="Obrázek 4" descr="Obsah obrázku osoba, interiér, oblečení&#10;&#10;Popis se vygeneroval automaticky.">
            <a:extLst>
              <a:ext uri="{FF2B5EF4-FFF2-40B4-BE49-F238E27FC236}">
                <a16:creationId xmlns:a16="http://schemas.microsoft.com/office/drawing/2014/main" id="{03660DA4-5E6D-45C1-B07D-3DE9673B51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6" r="956" b="3"/>
          <a:stretch/>
        </p:blipFill>
        <p:spPr>
          <a:xfrm>
            <a:off x="1205256" y="1342798"/>
            <a:ext cx="4414438" cy="4190569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05C37E-70CD-4E39-87BB-098366B2D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6300" y="1818673"/>
            <a:ext cx="5364649" cy="437294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cs-CZ" sz="1200" b="1" dirty="0">
                <a:ea typeface="+mn-lt"/>
                <a:cs typeface="+mn-lt"/>
              </a:rPr>
              <a:t>VP:</a:t>
            </a:r>
            <a:r>
              <a:rPr lang="cs-CZ" sz="1200" dirty="0">
                <a:ea typeface="+mn-lt"/>
                <a:cs typeface="+mn-lt"/>
              </a:rPr>
              <a:t> vsedě na okraji stolu, HKK volně položeny na podložce, pacient se o ně při provedení testu neopírá</a:t>
            </a:r>
            <a:endParaRPr lang="cs-CZ" sz="1200" dirty="0"/>
          </a:p>
          <a:p>
            <a:pPr>
              <a:lnSpc>
                <a:spcPct val="110000"/>
              </a:lnSpc>
              <a:buClr>
                <a:srgbClr val="262626"/>
              </a:buClr>
            </a:pPr>
            <a:r>
              <a:rPr lang="cs-CZ" sz="1200" b="1" dirty="0">
                <a:ea typeface="+mn-lt"/>
                <a:cs typeface="+mn-lt"/>
              </a:rPr>
              <a:t>Provedení:</a:t>
            </a:r>
            <a:r>
              <a:rPr lang="cs-CZ" sz="1200" dirty="0">
                <a:ea typeface="+mn-lt"/>
                <a:cs typeface="+mn-lt"/>
              </a:rPr>
              <a:t> Palpujeme v oblasti tříselné krajiny mediálně od SIAS nad hlavicemi kyčelních kloubů. Pacient aktivuje břišní stěnu směrem proti našemu tlaku. </a:t>
            </a:r>
          </a:p>
          <a:p>
            <a:pPr>
              <a:lnSpc>
                <a:spcPct val="110000"/>
              </a:lnSpc>
              <a:buClr>
                <a:srgbClr val="262626"/>
              </a:buClr>
            </a:pPr>
            <a:r>
              <a:rPr lang="cs-CZ" sz="1200" b="1" dirty="0">
                <a:ea typeface="+mn-lt"/>
                <a:cs typeface="+mn-lt"/>
              </a:rPr>
              <a:t>Sledujeme: </a:t>
            </a:r>
            <a:endParaRPr lang="cs-CZ" sz="1200" dirty="0"/>
          </a:p>
          <a:p>
            <a:pPr>
              <a:lnSpc>
                <a:spcPct val="110000"/>
              </a:lnSpc>
              <a:buClr>
                <a:srgbClr val="262626"/>
              </a:buClr>
            </a:pPr>
            <a:r>
              <a:rPr lang="cs-CZ" sz="1200" dirty="0">
                <a:ea typeface="+mn-lt"/>
                <a:cs typeface="+mn-lt"/>
              </a:rPr>
              <a:t>chování břišní stěny při zvýšení nitrobřišního tlaku</a:t>
            </a:r>
            <a:endParaRPr lang="cs-CZ" sz="1200" dirty="0"/>
          </a:p>
          <a:p>
            <a:pPr>
              <a:lnSpc>
                <a:spcPct val="110000"/>
              </a:lnSpc>
              <a:buClr>
                <a:srgbClr val="262626"/>
              </a:buClr>
            </a:pPr>
            <a:r>
              <a:rPr lang="cs-CZ" sz="1200" b="1" dirty="0">
                <a:ea typeface="+mn-lt"/>
                <a:cs typeface="+mn-lt"/>
              </a:rPr>
              <a:t>Správné provedení:</a:t>
            </a:r>
            <a:endParaRPr lang="cs-CZ" sz="1200" dirty="0"/>
          </a:p>
          <a:p>
            <a:pPr>
              <a:lnSpc>
                <a:spcPct val="110000"/>
              </a:lnSpc>
              <a:buClr>
                <a:srgbClr val="262626"/>
              </a:buClr>
            </a:pPr>
            <a:r>
              <a:rPr lang="cs-CZ" sz="1200" dirty="0">
                <a:ea typeface="+mn-lt"/>
                <a:cs typeface="+mn-lt"/>
              </a:rPr>
              <a:t>tlak břišní stěny proti naší palpaci</a:t>
            </a:r>
            <a:endParaRPr lang="cs-CZ" sz="1200" dirty="0"/>
          </a:p>
          <a:p>
            <a:pPr>
              <a:lnSpc>
                <a:spcPct val="110000"/>
              </a:lnSpc>
              <a:buClr>
                <a:srgbClr val="262626"/>
              </a:buClr>
            </a:pPr>
            <a:r>
              <a:rPr lang="cs-CZ" sz="1200" dirty="0">
                <a:ea typeface="+mn-lt"/>
                <a:cs typeface="+mn-lt"/>
              </a:rPr>
              <a:t>vyklenutí břišní stěny v oblasti podbřišku (prostřednictvím aktivace bránice), poté zapojení břišních svalů</a:t>
            </a:r>
            <a:endParaRPr lang="cs-CZ" sz="1200" dirty="0"/>
          </a:p>
          <a:p>
            <a:pPr>
              <a:lnSpc>
                <a:spcPct val="110000"/>
              </a:lnSpc>
              <a:buClr>
                <a:srgbClr val="262626"/>
              </a:buClr>
            </a:pPr>
            <a:r>
              <a:rPr lang="cs-CZ" sz="1200" b="1" dirty="0">
                <a:ea typeface="+mn-lt"/>
                <a:cs typeface="+mn-lt"/>
              </a:rPr>
              <a:t>Projevy insuficience:</a:t>
            </a:r>
            <a:endParaRPr lang="cs-CZ" sz="1200" dirty="0"/>
          </a:p>
          <a:p>
            <a:pPr>
              <a:lnSpc>
                <a:spcPct val="110000"/>
              </a:lnSpc>
              <a:buClr>
                <a:srgbClr val="262626"/>
              </a:buClr>
            </a:pPr>
            <a:r>
              <a:rPr lang="cs-CZ" sz="1200" dirty="0">
                <a:ea typeface="+mn-lt"/>
                <a:cs typeface="+mn-lt"/>
              </a:rPr>
              <a:t>oslabený tlak proti naší palpaci</a:t>
            </a:r>
            <a:endParaRPr lang="cs-CZ" sz="1200" dirty="0"/>
          </a:p>
          <a:p>
            <a:pPr>
              <a:lnSpc>
                <a:spcPct val="110000"/>
              </a:lnSpc>
              <a:buClr>
                <a:srgbClr val="262626"/>
              </a:buClr>
            </a:pPr>
            <a:r>
              <a:rPr lang="cs-CZ" sz="1200" dirty="0">
                <a:ea typeface="+mn-lt"/>
                <a:cs typeface="+mn-lt"/>
              </a:rPr>
              <a:t>převaha horní porce m. RA a m. OEA</a:t>
            </a:r>
            <a:endParaRPr lang="cs-CZ" sz="1200" dirty="0"/>
          </a:p>
          <a:p>
            <a:pPr>
              <a:lnSpc>
                <a:spcPct val="110000"/>
              </a:lnSpc>
              <a:buClr>
                <a:srgbClr val="262626"/>
              </a:buClr>
            </a:pPr>
            <a:r>
              <a:rPr lang="cs-CZ" sz="1200" dirty="0">
                <a:ea typeface="+mn-lt"/>
                <a:cs typeface="+mn-lt"/>
              </a:rPr>
              <a:t>vtažení břišní stěny v horní porci, migrace </a:t>
            </a:r>
            <a:r>
              <a:rPr lang="cs-CZ" sz="1200" dirty="0" err="1">
                <a:ea typeface="+mn-lt"/>
                <a:cs typeface="+mn-lt"/>
              </a:rPr>
              <a:t>umbiliku</a:t>
            </a:r>
            <a:r>
              <a:rPr lang="cs-CZ" sz="1200" dirty="0">
                <a:ea typeface="+mn-lt"/>
                <a:cs typeface="+mn-lt"/>
              </a:rPr>
              <a:t> kraniálně</a:t>
            </a:r>
            <a:endParaRPr lang="cs-CZ" sz="1200" dirty="0"/>
          </a:p>
          <a:p>
            <a:pPr>
              <a:lnSpc>
                <a:spcPct val="110000"/>
              </a:lnSpc>
              <a:buClr>
                <a:srgbClr val="262626"/>
              </a:buClr>
            </a:pPr>
            <a:r>
              <a:rPr lang="cs-CZ" sz="1200" b="1" dirty="0">
                <a:ea typeface="+mn-lt"/>
                <a:cs typeface="+mn-lt"/>
              </a:rPr>
              <a:t>patologie:</a:t>
            </a:r>
            <a:r>
              <a:rPr lang="cs-CZ" sz="1200" dirty="0">
                <a:ea typeface="+mn-lt"/>
                <a:cs typeface="+mn-lt"/>
              </a:rPr>
              <a:t> aktivace svalů v palpační oblasti bez vyklenutí podbřišku</a:t>
            </a:r>
            <a:endParaRPr lang="cs-CZ" sz="1200" dirty="0"/>
          </a:p>
          <a:p>
            <a:pPr>
              <a:lnSpc>
                <a:spcPct val="110000"/>
              </a:lnSpc>
              <a:buClr>
                <a:srgbClr val="262626"/>
              </a:buClr>
            </a:pP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6286286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6C4D022-E2BC-435F-9CDB-44DC57C07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5" descr="Obsah obrázku osoba, interiér&#10;&#10;Popis se vygeneroval automaticky.">
            <a:extLst>
              <a:ext uri="{FF2B5EF4-FFF2-40B4-BE49-F238E27FC236}">
                <a16:creationId xmlns:a16="http://schemas.microsoft.com/office/drawing/2014/main" id="{2BEE2F00-1D81-4E65-A518-11FD0525F6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9542"/>
          <a:stretch/>
        </p:blipFill>
        <p:spPr>
          <a:xfrm>
            <a:off x="20" y="10"/>
            <a:ext cx="5663460" cy="3428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926CAD6-45B1-4A85-A196-E722067B1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3480" y="0"/>
            <a:ext cx="6525472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0936D5-2DCE-48A4-93BC-BA7861B4E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81848" y="320040"/>
            <a:ext cx="5888736" cy="6217920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4AFC9E0-C98B-42F8-AACB-223184EC6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580" y="642594"/>
            <a:ext cx="5245269" cy="1371600"/>
          </a:xfrm>
        </p:spPr>
        <p:txBody>
          <a:bodyPr>
            <a:normAutofit/>
          </a:bodyPr>
          <a:lstStyle/>
          <a:p>
            <a:r>
              <a:rPr lang="cs-CZ" sz="4000">
                <a:solidFill>
                  <a:schemeClr val="tx1"/>
                </a:solidFill>
              </a:rPr>
              <a:t>TEST UDRŽENÍ TROJFLEXE</a:t>
            </a:r>
          </a:p>
        </p:txBody>
      </p:sp>
      <p:pic>
        <p:nvPicPr>
          <p:cNvPr id="4" name="Obrázek 4" descr="Obsah obrázku osoba, interiér, postel&#10;&#10;Popis se vygeneroval automaticky.">
            <a:extLst>
              <a:ext uri="{FF2B5EF4-FFF2-40B4-BE49-F238E27FC236}">
                <a16:creationId xmlns:a16="http://schemas.microsoft.com/office/drawing/2014/main" id="{FFDA6352-C47F-4E91-8DD0-F8CC4890B4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19274"/>
          <a:stretch/>
        </p:blipFill>
        <p:spPr>
          <a:xfrm>
            <a:off x="20" y="3429000"/>
            <a:ext cx="5663460" cy="342900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D88A11-8B98-4C7F-A825-059813FD4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3580" y="2922847"/>
            <a:ext cx="4887360" cy="31121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cs-CZ" sz="2000">
                <a:ea typeface="+mn-lt"/>
                <a:cs typeface="+mn-lt"/>
              </a:rPr>
              <a:t>Uchopit DKK, pacient musí být zcela relaxován</a:t>
            </a:r>
            <a:endParaRPr lang="cs-CZ" sz="2000" dirty="0">
              <a:ea typeface="+mn-lt"/>
              <a:cs typeface="+mn-lt"/>
            </a:endParaRPr>
          </a:p>
          <a:p>
            <a:pPr algn="just">
              <a:buClr>
                <a:srgbClr val="FFFFFF"/>
              </a:buClr>
            </a:pPr>
            <a:r>
              <a:rPr lang="cs-CZ" sz="2000">
                <a:ea typeface="+mn-lt"/>
                <a:cs typeface="+mn-lt"/>
              </a:rPr>
              <a:t>Pomalu pouštět</a:t>
            </a:r>
            <a:endParaRPr lang="cs-CZ" sz="2000" dirty="0">
              <a:ea typeface="+mn-lt"/>
              <a:cs typeface="+mn-lt"/>
            </a:endParaRPr>
          </a:p>
          <a:p>
            <a:pPr algn="just">
              <a:buClr>
                <a:srgbClr val="FFFFFF"/>
              </a:buClr>
            </a:pPr>
            <a:r>
              <a:rPr lang="cs-CZ" sz="2000">
                <a:ea typeface="+mn-lt"/>
                <a:cs typeface="+mn-lt"/>
              </a:rPr>
              <a:t>Mělo</a:t>
            </a:r>
            <a:r>
              <a:rPr lang="cs-CZ" sz="2000" dirty="0">
                <a:ea typeface="+mn-lt"/>
                <a:cs typeface="+mn-lt"/>
              </a:rPr>
              <a:t> by dojít k vytvarování pasu, fixaci a udržení dolních žeber, </a:t>
            </a:r>
            <a:r>
              <a:rPr lang="cs-CZ" sz="2000">
                <a:ea typeface="+mn-lt"/>
                <a:cs typeface="+mn-lt"/>
              </a:rPr>
              <a:t>umbilikus je tažen dolů</a:t>
            </a:r>
            <a:endParaRPr lang="cs-CZ" sz="2000" dirty="0">
              <a:ea typeface="+mn-lt"/>
              <a:cs typeface="+mn-lt"/>
            </a:endParaRPr>
          </a:p>
          <a:p>
            <a:pPr algn="just">
              <a:buClr>
                <a:srgbClr val="FFFFFF"/>
              </a:buClr>
            </a:pPr>
            <a:r>
              <a:rPr lang="cs-CZ" sz="2000">
                <a:ea typeface="+mn-lt"/>
                <a:cs typeface="+mn-lt"/>
              </a:rPr>
              <a:t>Lze ztěžovat nižším nastavením DKK</a:t>
            </a:r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499970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1657BF2-BFFB-4FF0-9FE2-4D7F7A7C9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4B7016F-546B-4401-8C4C-6E8960A1D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cs-CZ"/>
              <a:t>DALŠÍ TESTY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C0FBF1-118A-4DD1-B203-C9887E30A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386584"/>
            <a:ext cx="6281928" cy="36484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cs-CZ" sz="1800" b="1" u="sng">
                <a:highlight>
                  <a:srgbClr val="FFFF00"/>
                </a:highlight>
                <a:ea typeface="+mn-lt"/>
                <a:cs typeface="+mn-lt"/>
              </a:rPr>
              <a:t>Test</a:t>
            </a:r>
            <a:r>
              <a:rPr lang="cs-CZ" sz="1800" b="1" u="sng" dirty="0">
                <a:highlight>
                  <a:srgbClr val="FFFF00"/>
                </a:highlight>
                <a:ea typeface="+mn-lt"/>
                <a:cs typeface="+mn-lt"/>
              </a:rPr>
              <a:t> bočního mostu</a:t>
            </a:r>
            <a:endParaRPr lang="cs-CZ" sz="1800" b="1" u="sng">
              <a:highlight>
                <a:srgbClr val="FFFF00"/>
              </a:highlight>
            </a:endParaRPr>
          </a:p>
          <a:p>
            <a:pPr algn="just">
              <a:buClr>
                <a:srgbClr val="262626"/>
              </a:buClr>
            </a:pPr>
            <a:r>
              <a:rPr lang="cs-CZ" sz="1800">
                <a:ea typeface="+mn-lt"/>
                <a:cs typeface="+mn-lt"/>
              </a:rPr>
              <a:t>P provede na boku vzpor o předloktí a loket, snaží se udržet trup v rovině s DKK (+ současná abdukce svrchní DK nebo/i HK) </a:t>
            </a:r>
            <a:endParaRPr lang="cs-CZ" sz="1800" dirty="0"/>
          </a:p>
          <a:p>
            <a:pPr algn="just">
              <a:buClr>
                <a:srgbClr val="262626"/>
              </a:buClr>
            </a:pPr>
            <a:r>
              <a:rPr lang="cs-CZ" sz="1800">
                <a:ea typeface="+mn-lt"/>
                <a:cs typeface="+mn-lt"/>
              </a:rPr>
              <a:t>informuje spíše o stabilitě kyčlí a pánevního kruhu, se stabilitou bederní </a:t>
            </a:r>
            <a:r>
              <a:rPr lang="cs-CZ" sz="1800" dirty="0">
                <a:ea typeface="+mn-lt"/>
                <a:cs typeface="+mn-lt"/>
              </a:rPr>
              <a:t>páteře ale úzce souvisejí</a:t>
            </a:r>
            <a:endParaRPr lang="cs-CZ" sz="1800" dirty="0"/>
          </a:p>
          <a:p>
            <a:pPr algn="just">
              <a:buClr>
                <a:srgbClr val="262626"/>
              </a:buClr>
            </a:pPr>
            <a:r>
              <a:rPr lang="cs-CZ" sz="1800" b="1" u="sng">
                <a:highlight>
                  <a:srgbClr val="FFFF00"/>
                </a:highlight>
                <a:ea typeface="+mn-lt"/>
                <a:cs typeface="+mn-lt"/>
              </a:rPr>
              <a:t>Vyšetření</a:t>
            </a:r>
            <a:r>
              <a:rPr lang="cs-CZ" sz="1800" b="1" u="sng" dirty="0">
                <a:highlight>
                  <a:srgbClr val="FFFF00"/>
                </a:highlight>
                <a:ea typeface="+mn-lt"/>
                <a:cs typeface="+mn-lt"/>
              </a:rPr>
              <a:t> v jednotlivých pozicích dynamického tréninku</a:t>
            </a:r>
            <a:endParaRPr lang="cs-CZ" sz="1800" b="1" u="sng">
              <a:highlight>
                <a:srgbClr val="FFFF00"/>
              </a:highlight>
            </a:endParaRPr>
          </a:p>
          <a:p>
            <a:pPr algn="just">
              <a:buClr>
                <a:srgbClr val="262626"/>
              </a:buClr>
            </a:pPr>
            <a:r>
              <a:rPr lang="cs-CZ" sz="1800">
                <a:ea typeface="+mn-lt"/>
                <a:cs typeface="+mn-lt"/>
              </a:rPr>
              <a:t>např. v pozici mostu</a:t>
            </a:r>
            <a:endParaRPr lang="cs-CZ" sz="1800" dirty="0"/>
          </a:p>
          <a:p>
            <a:pPr algn="just">
              <a:buClr>
                <a:srgbClr val="262626"/>
              </a:buClr>
            </a:pPr>
            <a:endParaRPr lang="cs-CZ" sz="1800" dirty="0"/>
          </a:p>
        </p:txBody>
      </p:sp>
      <p:pic>
        <p:nvPicPr>
          <p:cNvPr id="4" name="Obrázek 4" descr="Obsah obrázku interiér, postel, nábytek, pohovka&#10;&#10;Popis se vygeneroval automaticky.">
            <a:extLst>
              <a:ext uri="{FF2B5EF4-FFF2-40B4-BE49-F238E27FC236}">
                <a16:creationId xmlns:a16="http://schemas.microsoft.com/office/drawing/2014/main" id="{01C43E36-5141-4142-AD56-031BC9B97C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9" r="5" b="5"/>
          <a:stretch/>
        </p:blipFill>
        <p:spPr>
          <a:xfrm>
            <a:off x="7837371" y="237744"/>
            <a:ext cx="4124416" cy="3191256"/>
          </a:xfrm>
          <a:prstGeom prst="rect">
            <a:avLst/>
          </a:prstGeom>
        </p:spPr>
      </p:pic>
      <p:pic>
        <p:nvPicPr>
          <p:cNvPr id="5" name="Obrázek 5" descr="Obsah obrázku osoba, interiér, postel, závěs&#10;&#10;Popis se vygeneroval automaticky.">
            <a:extLst>
              <a:ext uri="{FF2B5EF4-FFF2-40B4-BE49-F238E27FC236}">
                <a16:creationId xmlns:a16="http://schemas.microsoft.com/office/drawing/2014/main" id="{0530DDA7-5F35-4CD8-9B37-E55B46FDB7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9" r="5" b="5"/>
          <a:stretch/>
        </p:blipFill>
        <p:spPr>
          <a:xfrm>
            <a:off x="7837370" y="3429000"/>
            <a:ext cx="4124416" cy="319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4572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657BF2-BFFB-4FF0-9FE2-4D7F7A7C9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B3915E5-7C70-4AFF-B543-7D9A2DFE3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pPr algn="ctr"/>
            <a:r>
              <a:rPr lang="cs-CZ" sz="3200" b="1" i="0">
                <a:ea typeface="+mj-lt"/>
                <a:cs typeface="+mj-lt"/>
              </a:rPr>
              <a:t>Využití lékařského tonometru:</a:t>
            </a:r>
            <a:endParaRPr lang="cs-CZ" sz="3200"/>
          </a:p>
          <a:p>
            <a:pPr algn="ctr"/>
            <a:r>
              <a:rPr lang="cs-CZ" sz="3200" b="1" i="0">
                <a:ea typeface="+mj-lt"/>
                <a:cs typeface="+mj-lt"/>
              </a:rPr>
              <a:t>(Využití i v terapii = dobrý </a:t>
            </a:r>
            <a:r>
              <a:rPr lang="cs-CZ" sz="3200" b="1" i="0" dirty="0">
                <a:ea typeface="+mj-lt"/>
                <a:cs typeface="+mj-lt"/>
              </a:rPr>
              <a:t>biofeedback)</a:t>
            </a:r>
            <a:endParaRPr lang="cs-CZ" sz="3200" dirty="0"/>
          </a:p>
          <a:p>
            <a:pPr algn="ctr"/>
            <a:endParaRPr lang="cs-CZ" sz="32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E7DA06-35F6-42CC-8C24-9793C7275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121039"/>
            <a:ext cx="6616746" cy="422572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cs-CZ" b="1" dirty="0">
                <a:ea typeface="+mn-lt"/>
                <a:cs typeface="+mn-lt"/>
              </a:rPr>
              <a:t>LZ s pokrčenými DKK s manžetou tonometru pod bedry P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dirty="0">
                <a:ea typeface="+mn-lt"/>
                <a:cs typeface="+mn-lt"/>
              </a:rPr>
              <a:t>Manžetu nafoukneme na takový tlak, který je pacientovi pohodlný (u lékařského tonometru cca 25 </a:t>
            </a:r>
            <a:r>
              <a:rPr lang="cs-CZ" dirty="0" err="1">
                <a:ea typeface="+mn-lt"/>
                <a:cs typeface="+mn-lt"/>
              </a:rPr>
              <a:t>mmHg</a:t>
            </a:r>
            <a:r>
              <a:rPr lang="cs-CZ" dirty="0">
                <a:ea typeface="+mn-lt"/>
                <a:cs typeface="+mn-lt"/>
              </a:rPr>
              <a:t>) tak, aby nebyl vychylován z neutrální polohy bederní páteře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dirty="0">
                <a:ea typeface="+mn-lt"/>
                <a:cs typeface="+mn-lt"/>
              </a:rPr>
              <a:t>Instruujeme P k aktivaci PD a současně mm. </a:t>
            </a:r>
            <a:r>
              <a:rPr lang="cs-CZ" dirty="0" err="1">
                <a:ea typeface="+mn-lt"/>
                <a:cs typeface="+mn-lt"/>
              </a:rPr>
              <a:t>multifidi</a:t>
            </a:r>
            <a:r>
              <a:rPr lang="cs-CZ" dirty="0">
                <a:ea typeface="+mn-lt"/>
                <a:cs typeface="+mn-lt"/>
              </a:rPr>
              <a:t> a m. </a:t>
            </a:r>
            <a:r>
              <a:rPr lang="cs-CZ" dirty="0" err="1">
                <a:ea typeface="+mn-lt"/>
                <a:cs typeface="+mn-lt"/>
              </a:rPr>
              <a:t>TrA</a:t>
            </a:r>
            <a:r>
              <a:rPr lang="cs-CZ" dirty="0">
                <a:ea typeface="+mn-lt"/>
                <a:cs typeface="+mn-lt"/>
              </a:rPr>
              <a:t> (vtáhnout konečník a současně mírně vtáhnout dolní část břicha směrem k páteři) - tlak by se měl zvýšit o maximálně 5 </a:t>
            </a:r>
            <a:r>
              <a:rPr lang="cs-CZ" dirty="0" err="1">
                <a:ea typeface="+mn-lt"/>
                <a:cs typeface="+mn-lt"/>
              </a:rPr>
              <a:t>mmHg</a:t>
            </a:r>
            <a:r>
              <a:rPr lang="cs-CZ" dirty="0">
                <a:ea typeface="+mn-lt"/>
                <a:cs typeface="+mn-lt"/>
              </a:rPr>
              <a:t> </a:t>
            </a:r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dirty="0">
                <a:ea typeface="+mn-lt"/>
                <a:cs typeface="+mn-lt"/>
              </a:rPr>
              <a:t>Vyšší hodnoty (více jak o 15mmHg) svědčí o výrazném zapojení m. </a:t>
            </a:r>
            <a:r>
              <a:rPr lang="cs-CZ" dirty="0" err="1">
                <a:ea typeface="+mn-lt"/>
                <a:cs typeface="+mn-lt"/>
              </a:rPr>
              <a:t>rectus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abdominis</a:t>
            </a:r>
            <a:r>
              <a:rPr lang="cs-CZ" dirty="0">
                <a:ea typeface="+mn-lt"/>
                <a:cs typeface="+mn-lt"/>
              </a:rPr>
              <a:t> a mm. </a:t>
            </a:r>
            <a:r>
              <a:rPr lang="cs-CZ" dirty="0" err="1">
                <a:ea typeface="+mn-lt"/>
                <a:cs typeface="+mn-lt"/>
              </a:rPr>
              <a:t>obliqui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abd</a:t>
            </a:r>
            <a:r>
              <a:rPr lang="cs-CZ" dirty="0">
                <a:ea typeface="+mn-lt"/>
                <a:cs typeface="+mn-lt"/>
              </a:rPr>
              <a:t>.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dirty="0">
                <a:ea typeface="+mn-lt"/>
                <a:cs typeface="+mn-lt"/>
              </a:rPr>
              <a:t>Palpací kontrolujeme správnost - palpujeme </a:t>
            </a:r>
            <a:r>
              <a:rPr lang="cs-CZ" dirty="0" err="1">
                <a:ea typeface="+mn-lt"/>
                <a:cs typeface="+mn-lt"/>
              </a:rPr>
              <a:t>mediodistálně</a:t>
            </a:r>
            <a:r>
              <a:rPr lang="cs-CZ" dirty="0">
                <a:ea typeface="+mn-lt"/>
                <a:cs typeface="+mn-lt"/>
              </a:rPr>
              <a:t> od SIAS kontrakci m. </a:t>
            </a:r>
            <a:r>
              <a:rPr lang="cs-CZ" dirty="0" err="1">
                <a:ea typeface="+mn-lt"/>
                <a:cs typeface="+mn-lt"/>
              </a:rPr>
              <a:t>TrA</a:t>
            </a:r>
            <a:r>
              <a:rPr lang="cs-CZ" dirty="0">
                <a:ea typeface="+mn-lt"/>
                <a:cs typeface="+mn-lt"/>
              </a:rPr>
              <a:t>, 2. ruka kontroluje pánev 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b="1" dirty="0">
                <a:ea typeface="+mn-lt"/>
                <a:cs typeface="+mn-lt"/>
              </a:rPr>
              <a:t>LB s manžetou mezi pupkem a symfýzou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dirty="0">
                <a:ea typeface="+mn-lt"/>
                <a:cs typeface="+mn-lt"/>
              </a:rPr>
              <a:t>(výchozí tlak 40 </a:t>
            </a:r>
            <a:r>
              <a:rPr lang="cs-CZ" dirty="0" err="1">
                <a:ea typeface="+mn-lt"/>
                <a:cs typeface="+mn-lt"/>
              </a:rPr>
              <a:t>mmHg</a:t>
            </a:r>
            <a:r>
              <a:rPr lang="cs-CZ" dirty="0">
                <a:ea typeface="+mn-lt"/>
                <a:cs typeface="+mn-lt"/>
              </a:rPr>
              <a:t>)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dirty="0">
                <a:ea typeface="+mn-lt"/>
                <a:cs typeface="+mn-lt"/>
              </a:rPr>
              <a:t>Instruujeme P k aktivaci lokálních stabilizátorů (PD, m. </a:t>
            </a:r>
            <a:r>
              <a:rPr lang="cs-CZ" dirty="0" err="1">
                <a:ea typeface="+mn-lt"/>
                <a:cs typeface="+mn-lt"/>
              </a:rPr>
              <a:t>TrA</a:t>
            </a:r>
            <a:r>
              <a:rPr lang="cs-CZ" dirty="0">
                <a:ea typeface="+mn-lt"/>
                <a:cs typeface="+mn-lt"/>
              </a:rPr>
              <a:t>, mm. </a:t>
            </a:r>
            <a:r>
              <a:rPr lang="cs-CZ" dirty="0" err="1">
                <a:ea typeface="+mn-lt"/>
                <a:cs typeface="+mn-lt"/>
              </a:rPr>
              <a:t>multifidi</a:t>
            </a:r>
            <a:r>
              <a:rPr lang="cs-CZ" dirty="0">
                <a:ea typeface="+mn-lt"/>
                <a:cs typeface="+mn-lt"/>
              </a:rPr>
              <a:t>) – tlak by se měl snížit cca o 10% od původního tlaku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endParaRPr lang="cs-CZ" dirty="0"/>
          </a:p>
        </p:txBody>
      </p:sp>
      <p:pic>
        <p:nvPicPr>
          <p:cNvPr id="4" name="Obrázek 4" descr="Obsah obrázku interiér, osoba, zeď, ležící&#10;&#10;Popis se vygeneroval automaticky.">
            <a:extLst>
              <a:ext uri="{FF2B5EF4-FFF2-40B4-BE49-F238E27FC236}">
                <a16:creationId xmlns:a16="http://schemas.microsoft.com/office/drawing/2014/main" id="{284E4188-9F78-40F0-B1A3-D0150263BA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05" b="-2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127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11657BF2-BFFB-4FF0-9FE2-4D7F7A7C9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CD9D7BE-1B83-4306-9287-6AC51CDD5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cs-CZ" i="0">
                <a:ea typeface="+mj-lt"/>
                <a:cs typeface="+mj-lt"/>
              </a:rPr>
              <a:t>VYŠETŘENÍ SVALŮ PD</a:t>
            </a:r>
            <a:endParaRPr lang="cs-CZ" i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213989-F9C4-4553-B401-8258436F9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386584"/>
            <a:ext cx="6281928" cy="36484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cs-CZ" sz="1600">
                <a:ea typeface="+mn-lt"/>
                <a:cs typeface="+mn-lt"/>
              </a:rPr>
              <a:t>Palpační vyšetření PD 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per </a:t>
            </a:r>
            <a:r>
              <a:rPr lang="cs-CZ" sz="1600" err="1">
                <a:ea typeface="+mn-lt"/>
                <a:cs typeface="+mn-lt"/>
              </a:rPr>
              <a:t>rectum</a:t>
            </a:r>
            <a:r>
              <a:rPr lang="cs-CZ" sz="1600">
                <a:ea typeface="+mn-lt"/>
                <a:cs typeface="+mn-lt"/>
              </a:rPr>
              <a:t>/ per vaginam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Vyšetření PD </a:t>
            </a:r>
            <a:r>
              <a:rPr lang="cs-CZ" sz="1600" err="1">
                <a:ea typeface="+mn-lt"/>
                <a:cs typeface="+mn-lt"/>
              </a:rPr>
              <a:t>perineometrem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hodnotí sílu kontrakce PD v cmH2O, výdrž kontrakce v sekundách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Hodnocení aktivace PD s využitím biofeedbacku</a:t>
            </a:r>
            <a:endParaRPr lang="cs-CZ" sz="1600" dirty="0"/>
          </a:p>
          <a:p>
            <a:pPr lvl="1" algn="just"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lze využít elektromyografické aktivity, kdy akustický signál nebo graf na displeji pacientovi a terapeutovi poskytuje informaci o prováděné volní kontrakci a umožňuje sledovat její změny (Halaška et al., 2004)</a:t>
            </a:r>
            <a:endParaRPr lang="cs-CZ" sz="1600" dirty="0"/>
          </a:p>
          <a:p>
            <a:pPr algn="just">
              <a:buClr>
                <a:srgbClr val="262626"/>
              </a:buClr>
            </a:pPr>
            <a:endParaRPr lang="cs-CZ" sz="1600" dirty="0"/>
          </a:p>
        </p:txBody>
      </p:sp>
      <p:pic>
        <p:nvPicPr>
          <p:cNvPr id="4" name="Obrázek 4" descr="Obsah obrázku interiér, zařízení&#10;&#10;Popis se vygeneroval automaticky.">
            <a:extLst>
              <a:ext uri="{FF2B5EF4-FFF2-40B4-BE49-F238E27FC236}">
                <a16:creationId xmlns:a16="http://schemas.microsoft.com/office/drawing/2014/main" id="{E44F8005-841A-489C-B9F7-19E1B2806E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8" r="10543" b="-2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185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D2609C-AD52-4381-9336-54ED3A7071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0000"/>
          </a:blip>
          <a:srcRect l="800" r="2312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B4A12B6-EF0D-43E8-8C17-4FAD4D276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>
              <a:lumMod val="85000"/>
              <a:lumOff val="15000"/>
              <a:alpha val="93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107525-0C02-447F-8A3F-553320A72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2"/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1101B82-E017-463A-B655-92B9FB199C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>
            <a:normAutofit/>
          </a:bodyPr>
          <a:lstStyle/>
          <a:p>
            <a:r>
              <a:rPr lang="cs-CZ" sz="5800"/>
              <a:t>TERAPIE HLUBOKÉHO STABILIZAČNÍHO SYSTÉMU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EE1D96-087D-411E-AA9C-E2AF9AFB84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B7A42E3-05D8-4A0B-9D4E-20EF581E5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EE9A54B-189D-4645-8254-FDC4210EC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11CE48F-D5E4-4520-AF1E-8F85CFBDA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1448851-39AD-4943-BF9C-C50704E08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6431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5FAA58-0EDC-412F-A5F8-01968BE60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089CB0-2F03-4E3C-ADBB-570A3BE78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081" y="0"/>
            <a:ext cx="551077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BA80B1-3B69-49C0-8AC9-716ABA57F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rgbClr val="D9D9D9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7E1103-B264-49BE-BC2A-F4E40BD3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solidFill>
            <a:schemeClr val="bg1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2F6DB55-024B-4980-BEAC-96191D37D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887" y="1185059"/>
            <a:ext cx="3491832" cy="4487882"/>
          </a:xfrm>
        </p:spPr>
        <p:txBody>
          <a:bodyPr>
            <a:normAutofit/>
          </a:bodyPr>
          <a:lstStyle/>
          <a:p>
            <a:pPr algn="ctr"/>
            <a:r>
              <a:rPr lang="cs-CZ" sz="4400"/>
              <a:t>TERAPIE DLE DNS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DA11B6-B538-4624-9628-98B823D76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939" y="276008"/>
            <a:ext cx="6146615" cy="6305984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B1CB5B-67A5-45DB-B8E1-7A09A642E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5455" y="438912"/>
            <a:ext cx="5815584" cy="598017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F13DFF-5C2D-464F-9072-E50673856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3656" y="936416"/>
            <a:ext cx="4870512" cy="4985169"/>
          </a:xfrm>
        </p:spPr>
        <p:txBody>
          <a:bodyPr anchor="ctr">
            <a:normAutofit fontScale="92500" lnSpcReduction="20000"/>
          </a:bodyPr>
          <a:lstStyle/>
          <a:p>
            <a:r>
              <a:rPr lang="cs-CZ" sz="2000" dirty="0">
                <a:ea typeface="+mn-lt"/>
                <a:cs typeface="+mn-lt"/>
              </a:rPr>
              <a:t>Terapie DNS založena na principech cvičení ve VÝVOJOVÝCH POLOHÁCH</a:t>
            </a:r>
            <a:endParaRPr lang="en-US" sz="2000" dirty="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cs-CZ" sz="2000" dirty="0">
                <a:ea typeface="+mn-lt"/>
                <a:cs typeface="+mn-lt"/>
              </a:rPr>
              <a:t>Jakákoliv vývojová pozice může být použita jako pozice cvičební</a:t>
            </a:r>
            <a:endParaRPr lang="en-US" sz="2000" dirty="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cs-CZ" sz="2000" dirty="0"/>
              <a:t>Důraz je kladen na:</a:t>
            </a:r>
          </a:p>
          <a:p>
            <a:pPr lvl="1">
              <a:buClr>
                <a:srgbClr val="262626"/>
              </a:buClr>
            </a:pPr>
            <a:r>
              <a:rPr lang="cs-CZ" sz="1900" dirty="0"/>
              <a:t>Přesnou polohu ve všech kloubech</a:t>
            </a:r>
          </a:p>
          <a:p>
            <a:pPr lvl="1">
              <a:buClr>
                <a:srgbClr val="262626"/>
              </a:buClr>
            </a:pPr>
            <a:r>
              <a:rPr lang="cs-CZ" sz="1900" dirty="0"/>
              <a:t>Koordinaci svalů HSSP (= břišní svaly, bránice, PD, svaly zádové)</a:t>
            </a:r>
          </a:p>
          <a:p>
            <a:pPr>
              <a:buClr>
                <a:srgbClr val="262626"/>
              </a:buClr>
            </a:pPr>
            <a:r>
              <a:rPr lang="cs-CZ" sz="2000" dirty="0"/>
              <a:t>Důležitou složkou je nácvik správného dýchání.</a:t>
            </a:r>
          </a:p>
          <a:p>
            <a:pPr>
              <a:buClr>
                <a:srgbClr val="262626"/>
              </a:buClr>
            </a:pPr>
            <a:r>
              <a:rPr lang="cs-CZ" sz="2000" dirty="0"/>
              <a:t>DNS terapie je edukačním procesem = učí, JAK ideálně aktivovat stabilizátory páteře a kloubů ve statických polohách i v průběhu pohybu.</a:t>
            </a:r>
          </a:p>
          <a:p>
            <a:pPr>
              <a:buClr>
                <a:srgbClr val="262626"/>
              </a:buClr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5704361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EE1F24A-779A-4114-B040-1A1D8F75B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512" y="119677"/>
            <a:ext cx="9792208" cy="1527078"/>
          </a:xfrm>
        </p:spPr>
        <p:txBody>
          <a:bodyPr>
            <a:normAutofit/>
          </a:bodyPr>
          <a:lstStyle/>
          <a:p>
            <a:r>
              <a:rPr lang="cs-CZ"/>
              <a:t>OBECNÉ PRINCIPY NÁCVIKOVÝCH &amp; TERAPEUTICKÝCH TECHNIK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91A155-52FC-48AD-8A90-A4AD0C22C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512" y="1576485"/>
            <a:ext cx="10415662" cy="49549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lnSpc>
                <a:spcPct val="110000"/>
              </a:lnSpc>
            </a:pPr>
            <a:r>
              <a:rPr lang="cs-CZ" sz="1700" dirty="0">
                <a:ea typeface="+mn-lt"/>
                <a:cs typeface="+mn-lt"/>
              </a:rPr>
              <a:t>1.) Při cíleném ovlivňování stabilizační funkce využíváme obecných principů vycházejících z </a:t>
            </a:r>
            <a:r>
              <a:rPr lang="cs-CZ" sz="1700" b="1" i="1" dirty="0">
                <a:ea typeface="+mn-lt"/>
                <a:cs typeface="+mn-lt"/>
              </a:rPr>
              <a:t>programů zrajících během posturální ontogeneze.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700" dirty="0">
                <a:ea typeface="+mn-lt"/>
                <a:cs typeface="+mn-lt"/>
              </a:rPr>
              <a:t>2.) Cvičení začíná ovlivněním</a:t>
            </a:r>
            <a:r>
              <a:rPr lang="cs-CZ" sz="1700" b="1" i="1" dirty="0">
                <a:ea typeface="+mn-lt"/>
                <a:cs typeface="+mn-lt"/>
              </a:rPr>
              <a:t> HLUBOKÉHO STABILIZAČNÍHO SYSTÉMU PÁTEŘE, tzv. trupové stabilizace</a:t>
            </a:r>
            <a:r>
              <a:rPr lang="cs-CZ" sz="1700" i="1" dirty="0">
                <a:ea typeface="+mn-lt"/>
                <a:cs typeface="+mn-lt"/>
              </a:rPr>
              <a:t>, </a:t>
            </a:r>
            <a:r>
              <a:rPr lang="cs-CZ" sz="1700" dirty="0">
                <a:ea typeface="+mn-lt"/>
                <a:cs typeface="+mn-lt"/>
              </a:rPr>
              <a:t>která je podmínkou pro správné fungování končetin.</a:t>
            </a:r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700" dirty="0">
                <a:ea typeface="+mn-lt"/>
                <a:cs typeface="+mn-lt"/>
              </a:rPr>
              <a:t>3.) Svaly cvičíme ve vývojových </a:t>
            </a:r>
            <a:r>
              <a:rPr lang="cs-CZ" sz="1700" b="1" i="1" dirty="0">
                <a:ea typeface="+mn-lt"/>
                <a:cs typeface="+mn-lt"/>
              </a:rPr>
              <a:t>POSTURÁLNĚ LOKOMOČN</a:t>
            </a:r>
            <a:r>
              <a:rPr lang="cs-CZ" sz="1700" i="1" dirty="0">
                <a:ea typeface="+mn-lt"/>
                <a:cs typeface="+mn-lt"/>
              </a:rPr>
              <a:t>Í</a:t>
            </a:r>
            <a:r>
              <a:rPr lang="cs-CZ" sz="1700" b="1" i="1" dirty="0">
                <a:ea typeface="+mn-lt"/>
                <a:cs typeface="+mn-lt"/>
              </a:rPr>
              <a:t>CH ŘADÁCH. </a:t>
            </a:r>
            <a:r>
              <a:rPr lang="cs-CZ" sz="1700" dirty="0">
                <a:ea typeface="+mn-lt"/>
                <a:cs typeface="+mn-lt"/>
              </a:rPr>
              <a:t>Začleňujeme svaly do centrálních biomechanických programů, což nám definuje automatické zapojení svalu v jeho posturální funkci </a:t>
            </a:r>
          </a:p>
          <a:p>
            <a:pPr lvl="1" algn="just">
              <a:lnSpc>
                <a:spcPct val="110000"/>
              </a:lnSpc>
              <a:buClr>
                <a:srgbClr val="262626"/>
              </a:buClr>
            </a:pPr>
            <a:r>
              <a:rPr lang="cs-CZ" sz="1700" dirty="0">
                <a:ea typeface="+mn-lt"/>
                <a:cs typeface="+mn-lt"/>
              </a:rPr>
              <a:t>posturální funkce= dynamický proces, který zaručuje svalové držení jednotlivých částí těla proti působení gravitační síly a zevních sil</a:t>
            </a:r>
            <a:endParaRPr lang="cs-CZ" sz="17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700" dirty="0">
                <a:ea typeface="+mn-lt"/>
                <a:cs typeface="+mn-lt"/>
              </a:rPr>
              <a:t>4.) Při vhodné volbě cvičení pro ovlivnění stabilizace musíme respektovat, že zpevnění segmentu </a:t>
            </a:r>
            <a:r>
              <a:rPr lang="cs-CZ" sz="1700" b="1" i="1" dirty="0">
                <a:ea typeface="+mn-lt"/>
                <a:cs typeface="+mn-lt"/>
              </a:rPr>
              <a:t>NENÍ NIKDY VÁZÁNO POUZE</a:t>
            </a:r>
            <a:r>
              <a:rPr lang="cs-CZ" sz="1700" dirty="0">
                <a:ea typeface="+mn-lt"/>
                <a:cs typeface="+mn-lt"/>
              </a:rPr>
              <a:t> na svaly příslušného úseku, ale vždy je zapojeno do globální svalové souhry, která vychází z opory.</a:t>
            </a:r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700" dirty="0">
                <a:ea typeface="+mn-lt"/>
                <a:cs typeface="+mn-lt"/>
              </a:rPr>
              <a:t>5.) </a:t>
            </a:r>
            <a:r>
              <a:rPr lang="cs-CZ" sz="1700" dirty="0">
                <a:highlight>
                  <a:srgbClr val="FFFF00"/>
                </a:highlight>
                <a:ea typeface="+mn-lt"/>
                <a:cs typeface="+mn-lt"/>
              </a:rPr>
              <a:t>Zpevňovací (posturální) síla </a:t>
            </a:r>
            <a:r>
              <a:rPr lang="cs-CZ" sz="1700" u="sng" dirty="0">
                <a:highlight>
                  <a:srgbClr val="FFFF00"/>
                </a:highlight>
                <a:ea typeface="+mn-lt"/>
                <a:cs typeface="+mn-lt"/>
              </a:rPr>
              <a:t>musí odpovídat</a:t>
            </a:r>
            <a:r>
              <a:rPr lang="cs-CZ" sz="1700" dirty="0">
                <a:highlight>
                  <a:srgbClr val="FFFF00"/>
                </a:highlight>
                <a:ea typeface="+mn-lt"/>
                <a:cs typeface="+mn-lt"/>
              </a:rPr>
              <a:t> síle svalů, které provádějí pohyb. To znamená, že síla, která provádí pohyb, </a:t>
            </a:r>
            <a:r>
              <a:rPr lang="cs-CZ" sz="1700" b="1" i="1" dirty="0">
                <a:highlight>
                  <a:srgbClr val="FFFF00"/>
                </a:highlight>
                <a:ea typeface="+mn-lt"/>
                <a:cs typeface="+mn-lt"/>
              </a:rPr>
              <a:t>NESMÍ </a:t>
            </a:r>
            <a:r>
              <a:rPr lang="cs-CZ" sz="1700" dirty="0">
                <a:highlight>
                  <a:srgbClr val="FFFF00"/>
                </a:highlight>
                <a:ea typeface="+mn-lt"/>
                <a:cs typeface="+mn-lt"/>
              </a:rPr>
              <a:t>být větší, než je síla stabilizujících svalů. Pokud tomu tak není, pohyb vychází z tzv. „náhradního řešení“- a provádí jej náhradní silnější svaly.</a:t>
            </a:r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endParaRPr lang="cs-CZ" sz="1700"/>
          </a:p>
        </p:txBody>
      </p:sp>
    </p:spTree>
    <p:extLst>
      <p:ext uri="{BB962C8B-B14F-4D97-AF65-F5344CB8AC3E}">
        <p14:creationId xmlns:p14="http://schemas.microsoft.com/office/powerpoint/2010/main" val="2414683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hade val="100000"/>
                <a:satMod val="300000"/>
              </a:schemeClr>
            </a:gs>
            <a:gs pos="100000">
              <a:schemeClr val="bg1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3D17291-5B68-49AF-94FD-DB19EBFF0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40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cs-CZ" sz="2800">
                <a:solidFill>
                  <a:schemeClr val="tx1"/>
                </a:solidFill>
              </a:rPr>
              <a:t>DNS V KLINICKÝCH SOUVISLOSTECH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5604E1-9BB6-4EA5-BAD2-3463F4683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8124" y="559477"/>
            <a:ext cx="5647076" cy="547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lnSpc>
                <a:spcPct val="110000"/>
              </a:lnSpc>
            </a:pPr>
            <a:r>
              <a:rPr lang="cs-CZ" sz="1700" dirty="0"/>
              <a:t>Většinu času jako dospělí využíváme pouze VYŠŠÍCH VÝVOJOVÝCH POLOH (sed, stoj, chůze) </a:t>
            </a:r>
            <a:r>
              <a:rPr lang="cs-CZ" sz="1700" b="1" dirty="0">
                <a:ea typeface="+mn-lt"/>
                <a:cs typeface="+mn-lt"/>
              </a:rPr>
              <a:t>→ </a:t>
            </a:r>
            <a:r>
              <a:rPr lang="cs-CZ" sz="1700" dirty="0">
                <a:ea typeface="+mn-lt"/>
                <a:cs typeface="+mn-lt"/>
              </a:rPr>
              <a:t>snazší decentrace kloubů </a:t>
            </a:r>
            <a:r>
              <a:rPr lang="cs-CZ" sz="1700" b="1" dirty="0">
                <a:ea typeface="+mn-lt"/>
                <a:cs typeface="+mn-lt"/>
              </a:rPr>
              <a:t>→ </a:t>
            </a:r>
            <a:r>
              <a:rPr lang="cs-CZ" sz="1700" dirty="0">
                <a:ea typeface="+mn-lt"/>
                <a:cs typeface="+mn-lt"/>
              </a:rPr>
              <a:t>vznik bolesti</a:t>
            </a:r>
            <a:endParaRPr lang="cs-CZ" dirty="0"/>
          </a:p>
          <a:p>
            <a:pPr lvl="1" algn="just">
              <a:lnSpc>
                <a:spcPct val="110000"/>
              </a:lnSpc>
              <a:buClr>
                <a:srgbClr val="262626"/>
              </a:buClr>
            </a:pPr>
            <a:r>
              <a:rPr lang="cs-CZ" sz="1700" dirty="0"/>
              <a:t>Nevyužíváme tedy nižších vývojových poloh </a:t>
            </a:r>
            <a:r>
              <a:rPr lang="cs-CZ" sz="1700" b="1" dirty="0">
                <a:ea typeface="+mn-lt"/>
                <a:cs typeface="+mn-lt"/>
              </a:rPr>
              <a:t>→ </a:t>
            </a:r>
            <a:r>
              <a:rPr lang="cs-CZ" sz="1700" dirty="0">
                <a:ea typeface="+mn-lt"/>
                <a:cs typeface="+mn-lt"/>
              </a:rPr>
              <a:t>pokud je děláme </a:t>
            </a:r>
            <a:r>
              <a:rPr lang="cs-CZ" sz="1700" b="1" dirty="0">
                <a:ea typeface="+mn-lt"/>
                <a:cs typeface="+mn-lt"/>
              </a:rPr>
              <a:t>→ </a:t>
            </a:r>
            <a:r>
              <a:rPr lang="cs-CZ" sz="1700" dirty="0">
                <a:ea typeface="+mn-lt"/>
                <a:cs typeface="+mn-lt"/>
              </a:rPr>
              <a:t>edukace těla &amp; mozku k vytvoření správných programů pro řízení </a:t>
            </a:r>
            <a:r>
              <a:rPr lang="cs-CZ" sz="1700" dirty="0" err="1">
                <a:ea typeface="+mn-lt"/>
                <a:cs typeface="+mn-lt"/>
              </a:rPr>
              <a:t>postury</a:t>
            </a:r>
            <a:r>
              <a:rPr lang="cs-CZ" sz="1700" dirty="0">
                <a:ea typeface="+mn-lt"/>
                <a:cs typeface="+mn-lt"/>
              </a:rPr>
              <a:t> &amp; pohybu </a:t>
            </a:r>
            <a:r>
              <a:rPr lang="cs-CZ" sz="1700" b="1" dirty="0">
                <a:ea typeface="+mn-lt"/>
                <a:cs typeface="+mn-lt"/>
              </a:rPr>
              <a:t>→ </a:t>
            </a:r>
            <a:r>
              <a:rPr lang="cs-CZ" sz="1700" dirty="0">
                <a:ea typeface="+mn-lt"/>
                <a:cs typeface="+mn-lt"/>
              </a:rPr>
              <a:t>korekce přeneseny do sedu, stoje, chůze...</a:t>
            </a:r>
            <a:endParaRPr lang="cs-CZ" sz="17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700" dirty="0"/>
              <a:t>Základem DNS je nastavení CENTROVANÉ TRUPOVÉ STABILIZACE pomocí zapojení HSSP.</a:t>
            </a:r>
            <a:endParaRPr lang="cs-CZ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700" b="1" u="sng" dirty="0"/>
              <a:t>Správná aktivace HSSP je základním předpokladem pro KVALITNÍ FUNKCI KONČETIN.</a:t>
            </a:r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700" dirty="0"/>
              <a:t>Decentrovaná trupová stabilizace </a:t>
            </a:r>
            <a:r>
              <a:rPr lang="cs-CZ" sz="1700" b="1" dirty="0">
                <a:ea typeface="+mn-lt"/>
                <a:cs typeface="+mn-lt"/>
              </a:rPr>
              <a:t>→ není kvalitní opora pro provedení pohybů v HKK &amp; DKK →</a:t>
            </a:r>
            <a:r>
              <a:rPr lang="cs-CZ" sz="1700" dirty="0">
                <a:ea typeface="+mn-lt"/>
                <a:cs typeface="+mn-lt"/>
              </a:rPr>
              <a:t> přetěžování páteře a kloubů </a:t>
            </a:r>
            <a:r>
              <a:rPr lang="cs-CZ" sz="1700" b="1" dirty="0">
                <a:ea typeface="+mn-lt"/>
                <a:cs typeface="+mn-lt"/>
              </a:rPr>
              <a:t>→ vznik FPPS → </a:t>
            </a:r>
            <a:r>
              <a:rPr lang="cs-CZ" sz="1700" dirty="0">
                <a:ea typeface="+mn-lt"/>
                <a:cs typeface="+mn-lt"/>
              </a:rPr>
              <a:t>strukturální PPS (osteofyty, artrotické změny, výhřezy plotének)...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2341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04BED5A-E98E-4DA0-BAA5-4F6AB2492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64B94A-E40E-48CE-BD7B-C1A30AE57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982" y="488542"/>
            <a:ext cx="11244036" cy="5880916"/>
          </a:xfrm>
          <a:prstGeom prst="rect">
            <a:avLst/>
          </a:pr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EC5CA6-6479-49D5-B4B5-5643D26B8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4442" y="2057401"/>
            <a:ext cx="0" cy="27432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1B26337-5AA4-470D-9687-5907CB53B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685800"/>
            <a:ext cx="10853928" cy="5486400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3457B5-61F7-46FA-AAE8-9FED1A6F9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40" y="1000370"/>
            <a:ext cx="3462079" cy="4857262"/>
          </a:xfrm>
        </p:spPr>
        <p:txBody>
          <a:bodyPr>
            <a:normAutofit/>
          </a:bodyPr>
          <a:lstStyle/>
          <a:p>
            <a:pPr algn="r"/>
            <a:r>
              <a:rPr lang="cs-CZ" sz="4400">
                <a:solidFill>
                  <a:srgbClr val="FFFFFF"/>
                </a:solidFill>
              </a:rPr>
              <a:t>CÍL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0C9CFB-E76F-47E1-85A9-A756109EA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691" y="1000370"/>
            <a:ext cx="6212310" cy="4857262"/>
          </a:xfrm>
        </p:spPr>
        <p:txBody>
          <a:bodyPr anchor="ctr">
            <a:normAutofit/>
          </a:bodyPr>
          <a:lstStyle/>
          <a:p>
            <a:pPr algn="just"/>
            <a:r>
              <a:rPr lang="cs-CZ" sz="2400" dirty="0">
                <a:solidFill>
                  <a:schemeClr val="bg1"/>
                </a:solidFill>
                <a:ea typeface="+mn-lt"/>
                <a:cs typeface="+mn-lt"/>
              </a:rPr>
              <a:t>správná stabilizační svalová souhra pod volní kontrolou a její začlenění do běžných denních činností</a:t>
            </a:r>
            <a:endParaRPr lang="cs-CZ" sz="2400" dirty="0">
              <a:solidFill>
                <a:schemeClr val="bg1"/>
              </a:solidFill>
            </a:endParaRPr>
          </a:p>
          <a:p>
            <a:pPr algn="just">
              <a:buClr>
                <a:srgbClr val="262626"/>
              </a:buClr>
            </a:pPr>
            <a:r>
              <a:rPr lang="cs-CZ" sz="2400" dirty="0">
                <a:solidFill>
                  <a:schemeClr val="bg1"/>
                </a:solidFill>
                <a:ea typeface="+mn-lt"/>
                <a:cs typeface="+mn-lt"/>
              </a:rPr>
              <a:t>ovlivnění svalu ve funkci stabilizační s ostatními svaly = zapojení v souhře</a:t>
            </a:r>
            <a:endParaRPr lang="cs-CZ" sz="2400">
              <a:solidFill>
                <a:schemeClr val="bg1"/>
              </a:solidFill>
            </a:endParaRPr>
          </a:p>
          <a:p>
            <a:pPr algn="just">
              <a:buClr>
                <a:srgbClr val="262626"/>
              </a:buClr>
            </a:pPr>
            <a:r>
              <a:rPr lang="cs-CZ" sz="2400" dirty="0">
                <a:solidFill>
                  <a:schemeClr val="bg1"/>
                </a:solidFill>
                <a:ea typeface="+mn-lt"/>
                <a:cs typeface="+mn-lt"/>
              </a:rPr>
              <a:t>zapojit stabilizační svalovou aktivitu v podobné kvalitě jako u fyziologicky se vyvíjejícího dítěte</a:t>
            </a:r>
            <a:endParaRPr lang="cs-CZ" sz="2400">
              <a:solidFill>
                <a:schemeClr val="bg1"/>
              </a:solidFill>
            </a:endParaRPr>
          </a:p>
          <a:p>
            <a:pPr algn="just">
              <a:buClr>
                <a:srgbClr val="262626"/>
              </a:buClr>
            </a:pP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183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68ADA92-C018-4F2F-ACDC-4EB7D24C3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cs-CZ" sz="3500"/>
              <a:t>FACILITAČNÍ PRVKY NÁCVIKOVÝCH TECHNIK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9CB6C406-F5B0-42BD-A2EB-4AA4A8F2D2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8907169"/>
              </p:ext>
            </p:extLst>
          </p:nvPr>
        </p:nvGraphicFramePr>
        <p:xfrm>
          <a:off x="5478124" y="800947"/>
          <a:ext cx="5906181" cy="5230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384922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24F29FD-871A-4A27-A4C8-5CAA89345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71" y="170762"/>
            <a:ext cx="12193027" cy="1495762"/>
          </a:xfrm>
        </p:spPr>
        <p:txBody>
          <a:bodyPr>
            <a:normAutofit/>
          </a:bodyPr>
          <a:lstStyle/>
          <a:p>
            <a:r>
              <a:rPr lang="cs-CZ" dirty="0"/>
              <a:t>F</a:t>
            </a:r>
            <a:r>
              <a:rPr lang="cs-CZ">
                <a:ea typeface="+mj-lt"/>
                <a:cs typeface="+mj-lt"/>
              </a:rPr>
              <a:t>ACILITAČNÍ PRVKY NÁCVIKOVÝCH TECHNIK 1</a:t>
            </a:r>
            <a:endParaRPr lang="cs-CZ" i="0">
              <a:ea typeface="+mj-lt"/>
              <a:cs typeface="+mj-lt"/>
            </a:endParaRPr>
          </a:p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62B7F5-A8AE-4A7E-99DB-D742E1CF9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185" y="1148672"/>
            <a:ext cx="11618918" cy="541202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cs-CZ" sz="1500" b="1" u="sng" dirty="0">
                <a:ea typeface="+mn-lt"/>
                <a:cs typeface="+mn-lt"/>
              </a:rPr>
              <a:t>Odpor proti plánované hybnosti</a:t>
            </a:r>
            <a:endParaRPr lang="cs-CZ" sz="15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500" dirty="0">
                <a:ea typeface="+mn-lt"/>
                <a:cs typeface="+mn-lt"/>
              </a:rPr>
              <a:t>Využíváme odporu proti plánované hybnosti v rámci lokomoční hybnosti, př. nákrok, opora. Dolní končetiny, </a:t>
            </a:r>
            <a:r>
              <a:rPr lang="cs-CZ" sz="1500" dirty="0" err="1">
                <a:ea typeface="+mn-lt"/>
                <a:cs typeface="+mn-lt"/>
              </a:rPr>
              <a:t>nákročné</a:t>
            </a:r>
            <a:r>
              <a:rPr lang="cs-CZ" sz="1500" dirty="0">
                <a:ea typeface="+mn-lt"/>
                <a:cs typeface="+mn-lt"/>
              </a:rPr>
              <a:t> a opěrné, mají u posturálně lokomočních vzorů přesně definovanou funkci v rámci globálního vzoru.</a:t>
            </a:r>
            <a:endParaRPr lang="cs-CZ" sz="15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500" b="1" u="sng" dirty="0">
                <a:ea typeface="+mn-lt"/>
                <a:cs typeface="+mn-lt"/>
              </a:rPr>
              <a:t>Stimulace spoušťových zón</a:t>
            </a:r>
            <a:endParaRPr lang="cs-CZ" sz="15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500" dirty="0">
                <a:ea typeface="+mn-lt"/>
                <a:cs typeface="+mn-lt"/>
              </a:rPr>
              <a:t>Podle prof. doktora Vojty. Je přesně určená poloha, která vylepšuje globální pohybový vzor. U stimulace je nutné, aby byla prováděna pod tlakem, který má přesně stanovený vektor. Tlak v zóně NESMÍ vyvolávat bolest</a:t>
            </a:r>
            <a:endParaRPr lang="cs-CZ" sz="15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500" b="1" u="sng" dirty="0">
                <a:ea typeface="+mn-lt"/>
                <a:cs typeface="+mn-lt"/>
              </a:rPr>
              <a:t>Centrace opory</a:t>
            </a:r>
            <a:endParaRPr lang="cs-CZ" sz="15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500" dirty="0">
                <a:ea typeface="+mn-lt"/>
                <a:cs typeface="+mn-lt"/>
              </a:rPr>
              <a:t>V určité poloze se zaměřujeme na udržení a zajištění </a:t>
            </a:r>
            <a:r>
              <a:rPr lang="cs-CZ" sz="1500" b="1" i="1" dirty="0">
                <a:ea typeface="+mn-lt"/>
                <a:cs typeface="+mn-lt"/>
              </a:rPr>
              <a:t>centrované opory</a:t>
            </a:r>
            <a:r>
              <a:rPr lang="cs-CZ" sz="1500" dirty="0">
                <a:ea typeface="+mn-lt"/>
                <a:cs typeface="+mn-lt"/>
              </a:rPr>
              <a:t> (žádná část těla není vysunutá vpřed ani stažená vzad- všechno je v jedné rovině), </a:t>
            </a:r>
            <a:r>
              <a:rPr lang="cs-CZ" sz="1500" b="1" i="1" dirty="0">
                <a:ea typeface="+mn-lt"/>
                <a:cs typeface="+mn-lt"/>
              </a:rPr>
              <a:t>tlaku do kloubů opěrných končetin</a:t>
            </a:r>
            <a:r>
              <a:rPr lang="cs-CZ" sz="1500" dirty="0">
                <a:ea typeface="+mn-lt"/>
                <a:cs typeface="+mn-lt"/>
              </a:rPr>
              <a:t> a </a:t>
            </a:r>
            <a:r>
              <a:rPr lang="cs-CZ" sz="1500" b="1" i="1" dirty="0">
                <a:ea typeface="+mn-lt"/>
                <a:cs typeface="+mn-lt"/>
              </a:rPr>
              <a:t>aproximaci</a:t>
            </a:r>
            <a:r>
              <a:rPr lang="cs-CZ" sz="1500" dirty="0">
                <a:ea typeface="+mn-lt"/>
                <a:cs typeface="+mn-lt"/>
              </a:rPr>
              <a:t> </a:t>
            </a:r>
            <a:r>
              <a:rPr lang="cs-CZ" sz="1500" b="1" i="1" dirty="0">
                <a:ea typeface="+mn-lt"/>
                <a:cs typeface="+mn-lt"/>
              </a:rPr>
              <a:t>kloubu</a:t>
            </a:r>
            <a:r>
              <a:rPr lang="cs-CZ" sz="1500" dirty="0">
                <a:ea typeface="+mn-lt"/>
                <a:cs typeface="+mn-lt"/>
              </a:rPr>
              <a:t>. Tímto dosahujeme mnohem výraznější aktivace fyziologického stabilizačního vzoru.</a:t>
            </a:r>
            <a:endParaRPr lang="cs-CZ" sz="15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500" dirty="0">
                <a:ea typeface="+mn-lt"/>
                <a:cs typeface="+mn-lt"/>
              </a:rPr>
              <a:t>Opora je místo, které tvoří základ celé stabilizační souhry. Z opěrných míst vychází cílený pohyb a vzpřímený postoj. Pokud není zabezpečena správná opora, nedosáhneme svalové rovnováhy při stabilizaci, nemůže být zajištěno napřímení páteře, správný dechový stereotyp, atd.</a:t>
            </a:r>
            <a:endParaRPr lang="cs-CZ" sz="15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500" dirty="0">
                <a:ea typeface="+mn-lt"/>
                <a:cs typeface="+mn-lt"/>
              </a:rPr>
              <a:t>Zvlášť významné je to u </a:t>
            </a:r>
            <a:r>
              <a:rPr lang="cs-CZ" sz="1500" b="1" dirty="0">
                <a:highlight>
                  <a:srgbClr val="FFFF00"/>
                </a:highlight>
                <a:ea typeface="+mn-lt"/>
                <a:cs typeface="+mn-lt"/>
              </a:rPr>
              <a:t>nohy</a:t>
            </a:r>
            <a:r>
              <a:rPr lang="cs-CZ" sz="1500" dirty="0">
                <a:ea typeface="+mn-lt"/>
                <a:cs typeface="+mn-lt"/>
              </a:rPr>
              <a:t>, protože </a:t>
            </a:r>
            <a:r>
              <a:rPr lang="cs-CZ" sz="1500" b="1" dirty="0">
                <a:highlight>
                  <a:srgbClr val="FFFF00"/>
                </a:highlight>
                <a:ea typeface="+mn-lt"/>
                <a:cs typeface="+mn-lt"/>
              </a:rPr>
              <a:t>tvoří základní oporu vzpřímeného držení těla</a:t>
            </a:r>
            <a:r>
              <a:rPr lang="cs-CZ" sz="1500" dirty="0">
                <a:ea typeface="+mn-lt"/>
                <a:cs typeface="+mn-lt"/>
              </a:rPr>
              <a:t>. Opora  nohy směřuje k hlavičce 1. a 5.  metatarsu a hrbolu kosti patní. Palec a prstce se opírají o podložku. Tarzální kosti jsou aktivně zvednuty a vytvářejí příčnou klenbu nohy jako při úchopu nohou. Tuto aktivitu vyvíjí </a:t>
            </a:r>
            <a:r>
              <a:rPr lang="cs-CZ" sz="1500" b="1" dirty="0">
                <a:highlight>
                  <a:srgbClr val="FFFF00"/>
                </a:highlight>
                <a:ea typeface="+mn-lt"/>
                <a:cs typeface="+mn-lt"/>
              </a:rPr>
              <a:t>především m. </a:t>
            </a:r>
            <a:r>
              <a:rPr lang="cs-CZ" sz="1500" b="1" dirty="0" err="1">
                <a:highlight>
                  <a:srgbClr val="FFFF00"/>
                </a:highlight>
                <a:ea typeface="+mn-lt"/>
                <a:cs typeface="+mn-lt"/>
              </a:rPr>
              <a:t>peroneus</a:t>
            </a:r>
            <a:r>
              <a:rPr lang="cs-CZ" sz="1500" b="1" dirty="0">
                <a:highlight>
                  <a:srgbClr val="FFFF00"/>
                </a:highlight>
                <a:ea typeface="+mn-lt"/>
                <a:cs typeface="+mn-lt"/>
              </a:rPr>
              <a:t> </a:t>
            </a:r>
            <a:r>
              <a:rPr lang="cs-CZ" sz="1500" b="1" dirty="0" err="1">
                <a:highlight>
                  <a:srgbClr val="FFFF00"/>
                </a:highlight>
                <a:ea typeface="+mn-lt"/>
                <a:cs typeface="+mn-lt"/>
              </a:rPr>
              <a:t>longus</a:t>
            </a:r>
            <a:r>
              <a:rPr lang="cs-CZ" sz="1500" b="1" dirty="0">
                <a:highlight>
                  <a:srgbClr val="FFFF00"/>
                </a:highlight>
                <a:ea typeface="+mn-lt"/>
                <a:cs typeface="+mn-lt"/>
              </a:rPr>
              <a:t> a m. </a:t>
            </a:r>
            <a:r>
              <a:rPr lang="cs-CZ" sz="1500" b="1" dirty="0" err="1">
                <a:highlight>
                  <a:srgbClr val="FFFF00"/>
                </a:highlight>
                <a:ea typeface="+mn-lt"/>
                <a:cs typeface="+mn-lt"/>
              </a:rPr>
              <a:t>tibialis</a:t>
            </a:r>
            <a:r>
              <a:rPr lang="cs-CZ" sz="1500" b="1" dirty="0">
                <a:highlight>
                  <a:srgbClr val="FFFF00"/>
                </a:highlight>
                <a:ea typeface="+mn-lt"/>
                <a:cs typeface="+mn-lt"/>
              </a:rPr>
              <a:t> </a:t>
            </a:r>
            <a:r>
              <a:rPr lang="cs-CZ" sz="1500" b="1" dirty="0" err="1">
                <a:highlight>
                  <a:srgbClr val="FFFF00"/>
                </a:highlight>
                <a:ea typeface="+mn-lt"/>
                <a:cs typeface="+mn-lt"/>
              </a:rPr>
              <a:t>posterior</a:t>
            </a:r>
            <a:r>
              <a:rPr lang="cs-CZ" sz="1500" dirty="0">
                <a:ea typeface="+mn-lt"/>
                <a:cs typeface="+mn-lt"/>
              </a:rPr>
              <a:t>. Svalové předpětí, opěrné body na chodidle a tvar nožní klenby vytváří aferentní impulsy do CNS, která aktivuje vzpřímené držení těla. </a:t>
            </a:r>
            <a:r>
              <a:rPr lang="cs-CZ" sz="1500" b="1" dirty="0">
                <a:highlight>
                  <a:srgbClr val="FFFF00"/>
                </a:highlight>
                <a:ea typeface="+mn-lt"/>
                <a:cs typeface="+mn-lt"/>
              </a:rPr>
              <a:t>Na aktivitu svalstva nohy reaguje bránice </a:t>
            </a:r>
            <a:r>
              <a:rPr lang="cs-CZ" sz="1500" b="1" dirty="0">
                <a:ea typeface="+mn-lt"/>
                <a:cs typeface="+mn-lt"/>
              </a:rPr>
              <a:t>i </a:t>
            </a:r>
            <a:r>
              <a:rPr lang="cs-CZ" sz="1500" b="1" dirty="0">
                <a:highlight>
                  <a:srgbClr val="FFFF00"/>
                </a:highlight>
                <a:ea typeface="+mn-lt"/>
                <a:cs typeface="+mn-lt"/>
              </a:rPr>
              <a:t>hrudník změnou postavení a dýchání.</a:t>
            </a:r>
            <a:r>
              <a:rPr lang="cs-CZ" sz="1500" b="1" dirty="0">
                <a:ea typeface="+mn-lt"/>
                <a:cs typeface="+mn-lt"/>
              </a:rPr>
              <a:t> </a:t>
            </a:r>
            <a:r>
              <a:rPr lang="cs-CZ" sz="1500" dirty="0">
                <a:ea typeface="+mn-lt"/>
                <a:cs typeface="+mn-lt"/>
              </a:rPr>
              <a:t>Pacient se musí naučit vnímat reakce svalů na zapojení svalstva nohy, a to i na vzdálenějších místech. Nácvik stabilizační funkce nohy je důležitou součástí výcviku stabilizačních funkcí.</a:t>
            </a:r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endParaRPr lang="cs-CZ" sz="1500" dirty="0"/>
          </a:p>
        </p:txBody>
      </p:sp>
    </p:spTree>
    <p:extLst>
      <p:ext uri="{BB962C8B-B14F-4D97-AF65-F5344CB8AC3E}">
        <p14:creationId xmlns:p14="http://schemas.microsoft.com/office/powerpoint/2010/main" val="20829065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04BED5A-E98E-4DA0-BAA5-4F6AB2492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64B94A-E40E-48CE-BD7B-C1A30AE57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982" y="488542"/>
            <a:ext cx="11244036" cy="5880916"/>
          </a:xfrm>
          <a:prstGeom prst="rect">
            <a:avLst/>
          </a:pr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EC5CA6-6479-49D5-B4B5-5643D26B8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4442" y="2057401"/>
            <a:ext cx="0" cy="27432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1B26337-5AA4-470D-9687-5907CB53B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685800"/>
            <a:ext cx="10853928" cy="5486400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FDD7426-3D56-4F85-BE3D-89A3965FA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40" y="1000370"/>
            <a:ext cx="3462079" cy="4857262"/>
          </a:xfrm>
        </p:spPr>
        <p:txBody>
          <a:bodyPr>
            <a:normAutofit/>
          </a:bodyPr>
          <a:lstStyle/>
          <a:p>
            <a:pPr algn="r"/>
            <a:r>
              <a:rPr lang="cs-CZ" sz="3100">
                <a:solidFill>
                  <a:srgbClr val="FFFFFF"/>
                </a:solidFill>
                <a:ea typeface="+mj-lt"/>
                <a:cs typeface="+mj-lt"/>
              </a:rPr>
              <a:t>FACILITAČNÍ PRVKY NÁCVIKOVÝCH TECHNIK 2</a:t>
            </a:r>
            <a:endParaRPr lang="cs-CZ" sz="310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E27DD2-9AB2-4827-A19B-4A77DF198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2814" y="1052562"/>
            <a:ext cx="6212310" cy="4857262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just">
              <a:lnSpc>
                <a:spcPct val="110000"/>
              </a:lnSpc>
            </a:pPr>
            <a:r>
              <a:rPr lang="cs-CZ" sz="1600" b="1" u="sng" dirty="0">
                <a:solidFill>
                  <a:srgbClr val="FFFFFF"/>
                </a:solidFill>
                <a:ea typeface="+mn-lt"/>
                <a:cs typeface="+mn-lt"/>
              </a:rPr>
              <a:t>Centrace kloubu</a:t>
            </a:r>
            <a:endParaRPr lang="cs-CZ" sz="1600" dirty="0">
              <a:solidFill>
                <a:srgbClr val="FFFFFF"/>
              </a:solidFill>
              <a:ea typeface="+mn-lt"/>
              <a:cs typeface="+mn-lt"/>
            </a:endParaRPr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600" dirty="0">
                <a:solidFill>
                  <a:srgbClr val="FFFFFF"/>
                </a:solidFill>
                <a:ea typeface="+mn-lt"/>
                <a:cs typeface="+mn-lt"/>
              </a:rPr>
              <a:t>Postavení jednotlivých segmentů, kde jsou všechny síly, které působí na kloub, rovnoměrně rozloženy na styčných plochách. </a:t>
            </a:r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600" dirty="0">
                <a:solidFill>
                  <a:srgbClr val="FFFFFF"/>
                </a:solidFill>
                <a:ea typeface="+mn-lt"/>
                <a:cs typeface="+mn-lt"/>
              </a:rPr>
              <a:t>Kloubní plochy jsou v maximálním kontaktu.</a:t>
            </a:r>
            <a:endParaRPr lang="cs-CZ" sz="1600">
              <a:solidFill>
                <a:srgbClr val="000000"/>
              </a:solidFill>
              <a:ea typeface="+mn-lt"/>
              <a:cs typeface="+mn-lt"/>
            </a:endParaRPr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600" dirty="0">
                <a:solidFill>
                  <a:srgbClr val="FFFFFF"/>
                </a:solidFill>
                <a:ea typeface="+mn-lt"/>
                <a:cs typeface="+mn-lt"/>
              </a:rPr>
              <a:t>Kloubní pouzdro se nachází v minimálním napětí a kloubní vazy jsou uvolněné, tzv. </a:t>
            </a:r>
            <a:r>
              <a:rPr lang="cs-CZ" sz="1600" b="1" i="1" dirty="0">
                <a:solidFill>
                  <a:srgbClr val="FFFFFF"/>
                </a:solidFill>
                <a:ea typeface="+mn-lt"/>
                <a:cs typeface="+mn-lt"/>
              </a:rPr>
              <a:t>neutrální poloha</a:t>
            </a:r>
            <a:r>
              <a:rPr lang="cs-CZ" sz="1600" dirty="0">
                <a:solidFill>
                  <a:srgbClr val="FFFFFF"/>
                </a:solidFill>
                <a:ea typeface="+mn-lt"/>
                <a:cs typeface="+mn-lt"/>
              </a:rPr>
              <a:t>= umožňuje kloubu rovnoměrné zatížení.</a:t>
            </a:r>
            <a:endParaRPr lang="cs-CZ" sz="160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600" b="1" u="sng" dirty="0">
                <a:solidFill>
                  <a:srgbClr val="FFFFFF"/>
                </a:solidFill>
                <a:ea typeface="+mn-lt"/>
                <a:cs typeface="+mn-lt"/>
              </a:rPr>
              <a:t>Tlak do kloubu,</a:t>
            </a:r>
            <a:r>
              <a:rPr lang="cs-CZ" sz="1600" b="1" i="1" dirty="0">
                <a:solidFill>
                  <a:srgbClr val="FFFFFF"/>
                </a:solidFill>
                <a:ea typeface="+mn-lt"/>
                <a:cs typeface="+mn-lt"/>
              </a:rPr>
              <a:t> tzv. aproximaci do kloubu</a:t>
            </a:r>
            <a:endParaRPr lang="cs-CZ" sz="1600" dirty="0">
              <a:solidFill>
                <a:srgbClr val="FFFFFF"/>
              </a:solidFill>
              <a:ea typeface="+mn-lt"/>
              <a:cs typeface="+mn-lt"/>
            </a:endParaRPr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600" dirty="0">
                <a:solidFill>
                  <a:srgbClr val="FFFFFF"/>
                </a:solidFill>
                <a:ea typeface="+mn-lt"/>
                <a:cs typeface="+mn-lt"/>
              </a:rPr>
              <a:t>Tlak do kloubu musí být v centrovaném postavení. V opačném případě to vyvolá svalovou nerovnováhu.</a:t>
            </a:r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600" b="1" u="sng" dirty="0">
                <a:solidFill>
                  <a:srgbClr val="FFFFFF"/>
                </a:solidFill>
                <a:ea typeface="+mn-lt"/>
                <a:cs typeface="+mn-lt"/>
              </a:rPr>
              <a:t>Cvičení proti odporu</a:t>
            </a:r>
            <a:endParaRPr lang="cs-CZ" sz="1600" dirty="0">
              <a:solidFill>
                <a:srgbClr val="FFFFFF"/>
              </a:solidFill>
              <a:ea typeface="+mn-lt"/>
              <a:cs typeface="+mn-lt"/>
            </a:endParaRPr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600" b="1" i="1" dirty="0">
                <a:solidFill>
                  <a:srgbClr val="FFFFFF"/>
                </a:solidFill>
                <a:ea typeface="+mn-lt"/>
                <a:cs typeface="+mn-lt"/>
              </a:rPr>
              <a:t>Využívá odporů proti </a:t>
            </a:r>
            <a:r>
              <a:rPr lang="cs-CZ" sz="1600" b="1" i="1" dirty="0" err="1">
                <a:solidFill>
                  <a:srgbClr val="FFFFFF"/>
                </a:solidFill>
                <a:ea typeface="+mn-lt"/>
                <a:cs typeface="+mn-lt"/>
              </a:rPr>
              <a:t>fázické</a:t>
            </a:r>
            <a:r>
              <a:rPr lang="cs-CZ" sz="1600" b="1" i="1" dirty="0">
                <a:solidFill>
                  <a:srgbClr val="FFFFFF"/>
                </a:solidFill>
                <a:ea typeface="+mn-lt"/>
                <a:cs typeface="+mn-lt"/>
              </a:rPr>
              <a:t> hybnosti</a:t>
            </a:r>
            <a:r>
              <a:rPr lang="cs-CZ" sz="1600" dirty="0">
                <a:solidFill>
                  <a:srgbClr val="FFFFFF"/>
                </a:solidFill>
                <a:ea typeface="+mn-lt"/>
                <a:cs typeface="+mn-lt"/>
              </a:rPr>
              <a:t> (tendence proti ochabování), př. </a:t>
            </a:r>
            <a:r>
              <a:rPr lang="cs-CZ" sz="1600" dirty="0" err="1">
                <a:solidFill>
                  <a:srgbClr val="FFFFFF"/>
                </a:solidFill>
                <a:ea typeface="+mn-lt"/>
                <a:cs typeface="+mn-lt"/>
              </a:rPr>
              <a:t>theraband</a:t>
            </a:r>
            <a:r>
              <a:rPr lang="cs-CZ" sz="1600" dirty="0">
                <a:solidFill>
                  <a:srgbClr val="FFFFFF"/>
                </a:solidFill>
                <a:ea typeface="+mn-lt"/>
                <a:cs typeface="+mn-lt"/>
              </a:rPr>
              <a:t>, medicinbal, činka, atd. Používají se ve fázi, kdy je dosaženo potřebné stabilizace funkce.</a:t>
            </a:r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600" dirty="0">
                <a:solidFill>
                  <a:srgbClr val="FFFFFF"/>
                </a:solidFill>
                <a:ea typeface="+mn-lt"/>
                <a:cs typeface="+mn-lt"/>
              </a:rPr>
              <a:t>Volíme je dle cíle:</a:t>
            </a:r>
            <a:r>
              <a:rPr lang="cs-CZ" sz="1600" b="1" dirty="0">
                <a:solidFill>
                  <a:srgbClr val="FFFFFF"/>
                </a:solidFill>
                <a:ea typeface="+mn-lt"/>
                <a:cs typeface="+mn-lt"/>
              </a:rPr>
              <a:t> </a:t>
            </a:r>
          </a:p>
          <a:p>
            <a:pPr lvl="1" algn="just">
              <a:lnSpc>
                <a:spcPct val="110000"/>
              </a:lnSpc>
              <a:buClr>
                <a:srgbClr val="262626"/>
              </a:buClr>
            </a:pPr>
            <a:r>
              <a:rPr lang="cs-CZ" sz="1600" dirty="0">
                <a:solidFill>
                  <a:srgbClr val="FFFFFF"/>
                </a:solidFill>
                <a:ea typeface="+mn-lt"/>
                <a:cs typeface="+mn-lt"/>
              </a:rPr>
              <a:t>ovlivnit posturální funkci svalu v opěrné funkci </a:t>
            </a:r>
            <a:endParaRPr lang="cs-CZ" sz="1600"/>
          </a:p>
          <a:p>
            <a:pPr lvl="1" algn="just">
              <a:lnSpc>
                <a:spcPct val="110000"/>
              </a:lnSpc>
              <a:buClr>
                <a:srgbClr val="262626"/>
              </a:buClr>
            </a:pPr>
            <a:r>
              <a:rPr lang="cs-CZ" sz="1600" dirty="0">
                <a:solidFill>
                  <a:srgbClr val="FFFFFF"/>
                </a:solidFill>
                <a:ea typeface="+mn-lt"/>
                <a:cs typeface="+mn-lt"/>
              </a:rPr>
              <a:t>ovlivnit posturální funkci svalu v </a:t>
            </a:r>
            <a:r>
              <a:rPr lang="cs-CZ" sz="1600" dirty="0" err="1">
                <a:solidFill>
                  <a:srgbClr val="FFFFFF"/>
                </a:solidFill>
                <a:ea typeface="+mn-lt"/>
                <a:cs typeface="+mn-lt"/>
              </a:rPr>
              <a:t>nákročné</a:t>
            </a:r>
            <a:r>
              <a:rPr lang="cs-CZ" sz="1600" dirty="0">
                <a:solidFill>
                  <a:srgbClr val="FFFFFF"/>
                </a:solidFill>
                <a:ea typeface="+mn-lt"/>
                <a:cs typeface="+mn-lt"/>
              </a:rPr>
              <a:t> funkci</a:t>
            </a:r>
            <a:endParaRPr lang="cs-CZ" sz="1600">
              <a:solidFill>
                <a:srgbClr val="000000"/>
              </a:solidFill>
              <a:ea typeface="+mn-lt"/>
              <a:cs typeface="+mn-lt"/>
            </a:endParaRPr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endParaRPr lang="cs-CZ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0928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F5097C1-5503-45EC-8031-9FEBBAAD0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cs-CZ"/>
              <a:t>Při ovlivnění trupové stabilizace se zaměřujeme na: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EA80FE65-2F92-4424-AC0B-653F6DE06C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1556617"/>
              </p:ext>
            </p:extLst>
          </p:nvPr>
        </p:nvGraphicFramePr>
        <p:xfrm>
          <a:off x="4912397" y="235220"/>
          <a:ext cx="6910635" cy="6327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09070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7754EB-CA78-4CC6-A8B2-84C49888C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450" y="415900"/>
            <a:ext cx="4957553" cy="1415011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500" i="0">
                <a:ea typeface="+mj-lt"/>
                <a:cs typeface="+mj-lt"/>
              </a:rPr>
              <a:t>1.) Ovlivnění rigidity a </a:t>
            </a:r>
            <a:r>
              <a:rPr lang="cs-CZ" sz="3500" i="0" dirty="0">
                <a:ea typeface="+mj-lt"/>
                <a:cs typeface="+mj-lt"/>
              </a:rPr>
              <a:t>dynamiky hrudního koše</a:t>
            </a:r>
            <a:endParaRPr lang="cs-CZ" sz="3500" dirty="0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4" name="Obrázek 4" descr="Obsah obrázku text, různé, několik&#10;&#10;Popis se vygeneroval automaticky.">
            <a:extLst>
              <a:ext uri="{FF2B5EF4-FFF2-40B4-BE49-F238E27FC236}">
                <a16:creationId xmlns:a16="http://schemas.microsoft.com/office/drawing/2014/main" id="{5A685514-9ECF-48DD-97F5-C3F9BEDD7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19" y="1717741"/>
            <a:ext cx="6499101" cy="4197935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BD7BB5-ACE0-4866-BF6A-05A877C4D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450" y="1834647"/>
            <a:ext cx="5119190" cy="45583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lnSpc>
                <a:spcPct val="110000"/>
              </a:lnSpc>
            </a:pPr>
            <a:r>
              <a:rPr lang="cs-CZ" sz="1600" dirty="0">
                <a:ea typeface="+mn-lt"/>
                <a:cs typeface="+mn-lt"/>
              </a:rPr>
              <a:t>uvolnění inspiračního postavení hrudníku, snaha dosáhnout pohybu hrudního koše nezávisle na souhybu páteře</a:t>
            </a:r>
            <a:endParaRPr lang="cs-CZ" sz="16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za patologické situace nedochází k dostatečnému pohybu v </a:t>
            </a:r>
            <a:r>
              <a:rPr lang="cs-CZ" sz="1600" dirty="0" err="1">
                <a:ea typeface="+mn-lt"/>
                <a:cs typeface="+mn-lt"/>
              </a:rPr>
              <a:t>kostovertebrálním</a:t>
            </a:r>
            <a:r>
              <a:rPr lang="cs-CZ" sz="1600" dirty="0">
                <a:ea typeface="+mn-lt"/>
                <a:cs typeface="+mn-lt"/>
              </a:rPr>
              <a:t> skloubení → extenční a flekční souhyb páteře vycházející především z </a:t>
            </a:r>
            <a:r>
              <a:rPr lang="cs-CZ" sz="1600" dirty="0" err="1">
                <a:ea typeface="+mn-lt"/>
                <a:cs typeface="+mn-lt"/>
              </a:rPr>
              <a:t>ThL</a:t>
            </a:r>
            <a:r>
              <a:rPr lang="cs-CZ" sz="1600" dirty="0">
                <a:ea typeface="+mn-lt"/>
                <a:cs typeface="+mn-lt"/>
              </a:rPr>
              <a:t> oblasti při inspiračním a exspiračním pohybu hrudníku</a:t>
            </a:r>
            <a:endParaRPr lang="cs-CZ" sz="16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často zkráceny pomocné dechové svaly (zejména mm. </a:t>
            </a:r>
            <a:r>
              <a:rPr lang="cs-CZ" sz="1600" dirty="0" err="1">
                <a:ea typeface="+mn-lt"/>
                <a:cs typeface="+mn-lt"/>
              </a:rPr>
              <a:t>pectorales</a:t>
            </a:r>
            <a:r>
              <a:rPr lang="cs-CZ" sz="1600" dirty="0">
                <a:ea typeface="+mn-lt"/>
                <a:cs typeface="+mn-lt"/>
              </a:rPr>
              <a:t> a mm. </a:t>
            </a:r>
            <a:r>
              <a:rPr lang="cs-CZ" sz="1600" dirty="0" err="1">
                <a:ea typeface="+mn-lt"/>
                <a:cs typeface="+mn-lt"/>
              </a:rPr>
              <a:t>scaleni</a:t>
            </a:r>
            <a:r>
              <a:rPr lang="cs-CZ" sz="1600" dirty="0">
                <a:ea typeface="+mn-lt"/>
                <a:cs typeface="+mn-lt"/>
              </a:rPr>
              <a:t>)</a:t>
            </a:r>
            <a:endParaRPr lang="cs-CZ" sz="16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ovlivnění inspiračního postavení, uvolnění tuhosti hrudníku zejm. v oblasti dolních žeber ( aby mohlo dojít při aktivaci bránice k rozšíření hrudního koše a mezižeberních prostor)</a:t>
            </a:r>
            <a:endParaRPr lang="cs-CZ" sz="16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6597921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F1967E-E31C-49EF-A544-636F83C97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>
            <a:normAutofit/>
          </a:bodyPr>
          <a:lstStyle/>
          <a:p>
            <a:pPr algn="ctr"/>
            <a:r>
              <a:rPr lang="cs-CZ" sz="3500" dirty="0"/>
              <a:t>UVOLNĚNÍ LATERÁLNÍ STĚNY HRUDNÍKU</a:t>
            </a:r>
            <a:endParaRPr lang="cs-CZ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6" name="Obrázek 6" descr="Obsah obrázku osoba, interiér, postel&#10;&#10;Popis se vygeneroval automaticky.">
            <a:extLst>
              <a:ext uri="{FF2B5EF4-FFF2-40B4-BE49-F238E27FC236}">
                <a16:creationId xmlns:a16="http://schemas.microsoft.com/office/drawing/2014/main" id="{8826A87F-1817-47E8-A3EF-D14C671E1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256" y="1799222"/>
            <a:ext cx="4414438" cy="327772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511AF9-8F99-4F8B-8FC5-7ADDADA84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450" y="2538919"/>
            <a:ext cx="5084554" cy="38193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cs-CZ" sz="1800" b="1" dirty="0">
                <a:ea typeface="+mn-lt"/>
                <a:cs typeface="+mn-lt"/>
              </a:rPr>
              <a:t>P:</a:t>
            </a:r>
            <a:r>
              <a:rPr lang="cs-CZ" sz="1800" dirty="0">
                <a:ea typeface="+mn-lt"/>
                <a:cs typeface="+mn-lt"/>
              </a:rPr>
              <a:t> Pacient leží na zádech, DKK ve FLX a mírné ABD (na šíři ramen), chodidla opřena, </a:t>
            </a:r>
            <a:r>
              <a:rPr lang="cs-CZ" sz="1800" dirty="0" err="1">
                <a:ea typeface="+mn-lt"/>
                <a:cs typeface="+mn-lt"/>
              </a:rPr>
              <a:t>Thp</a:t>
            </a:r>
            <a:r>
              <a:rPr lang="cs-CZ" sz="1800" dirty="0">
                <a:ea typeface="+mn-lt"/>
                <a:cs typeface="+mn-lt"/>
              </a:rPr>
              <a:t> napřímena</a:t>
            </a:r>
            <a:endParaRPr lang="cs-CZ" sz="1800" dirty="0"/>
          </a:p>
          <a:p>
            <a:pPr algn="just">
              <a:buClr>
                <a:srgbClr val="262626"/>
              </a:buClr>
            </a:pPr>
            <a:r>
              <a:rPr lang="cs-CZ" sz="1800" b="1" dirty="0">
                <a:ea typeface="+mn-lt"/>
                <a:cs typeface="+mn-lt"/>
              </a:rPr>
              <a:t>Provedení:</a:t>
            </a:r>
            <a:r>
              <a:rPr lang="cs-CZ" sz="1800" dirty="0">
                <a:ea typeface="+mn-lt"/>
                <a:cs typeface="+mn-lt"/>
              </a:rPr>
              <a:t> </a:t>
            </a:r>
          </a:p>
          <a:p>
            <a:pPr algn="just">
              <a:buClr>
                <a:srgbClr val="262626"/>
              </a:buClr>
            </a:pPr>
            <a:r>
              <a:rPr lang="cs-CZ" sz="1800" dirty="0">
                <a:ea typeface="+mn-lt"/>
                <a:cs typeface="+mn-lt"/>
              </a:rPr>
              <a:t>Stojíme u hlavy pacienta, jednou rukou vzpažíme pacientovu HK, druhou ruku přiložíme na laterální stranu hrudníku a tlačíme směrem kaudálním nebo směrem k protilehlé SIAS &amp; uvolňujeme přitom měkké tkáně.</a:t>
            </a:r>
            <a:endParaRPr lang="cs-CZ" sz="1800" dirty="0"/>
          </a:p>
          <a:p>
            <a:pPr algn="just">
              <a:buClr>
                <a:srgbClr val="262626"/>
              </a:buClr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3221985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DC4AA0A-D9C3-4A0B-990D-1BCB0022A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1219386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ek 5" descr="Obsah obrázku osoba, interiér&#10;&#10;Popis se vygeneroval automaticky.">
            <a:extLst>
              <a:ext uri="{FF2B5EF4-FFF2-40B4-BE49-F238E27FC236}">
                <a16:creationId xmlns:a16="http://schemas.microsoft.com/office/drawing/2014/main" id="{A68E6288-2782-4400-8431-C548A67C2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310" y="1072743"/>
            <a:ext cx="3406261" cy="2472693"/>
          </a:xfrm>
          <a:prstGeom prst="rect">
            <a:avLst/>
          </a:prstGeom>
        </p:spPr>
      </p:pic>
      <p:pic>
        <p:nvPicPr>
          <p:cNvPr id="6" name="Obrázek 6" descr="Obsah obrázku osoba, interiér&#10;&#10;Popis se vygeneroval automaticky.">
            <a:extLst>
              <a:ext uri="{FF2B5EF4-FFF2-40B4-BE49-F238E27FC236}">
                <a16:creationId xmlns:a16="http://schemas.microsoft.com/office/drawing/2014/main" id="{569FBC84-CB4F-43F1-9C58-6A6AC1633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7038" y="1071585"/>
            <a:ext cx="3406261" cy="2478436"/>
          </a:xfrm>
          <a:prstGeom prst="rect">
            <a:avLst/>
          </a:prstGeom>
        </p:spPr>
      </p:pic>
      <p:pic>
        <p:nvPicPr>
          <p:cNvPr id="4" name="Obrázek 4" descr="Obsah obrázku osoba, interiér, ležící&#10;&#10;Popis se vygeneroval automaticky.">
            <a:extLst>
              <a:ext uri="{FF2B5EF4-FFF2-40B4-BE49-F238E27FC236}">
                <a16:creationId xmlns:a16="http://schemas.microsoft.com/office/drawing/2014/main" id="{1A31B995-516A-4529-A8E3-6B8244E88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722" y="1016419"/>
            <a:ext cx="3406263" cy="246007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A0B685E-5162-4E10-98F2-9511FD9E2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4216139"/>
            <a:ext cx="12192000" cy="2641861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9D3865-C494-4C4A-8495-8245E9054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249" y="4380353"/>
            <a:ext cx="11859768" cy="231343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7F2E9AC-FE9D-4BDD-9F2A-57E2DE24E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776" y="4495893"/>
            <a:ext cx="5588000" cy="1923571"/>
          </a:xfrm>
        </p:spPr>
        <p:txBody>
          <a:bodyPr>
            <a:normAutofit/>
          </a:bodyPr>
          <a:lstStyle/>
          <a:p>
            <a:pPr algn="r"/>
            <a:r>
              <a:rPr lang="cs-CZ" sz="3400">
                <a:solidFill>
                  <a:schemeClr val="tx1"/>
                </a:solidFill>
              </a:rPr>
              <a:t>NÁCVIK LATERÁLNÍHO ROZVÍJENÍ HRUDNÍKU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78EE79F-FCAA-4CF9-9746-730B51FC4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881334"/>
            <a:ext cx="0" cy="11526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A5EDAE-AB5D-4675-9409-D10CBA80E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6866" y="4772984"/>
            <a:ext cx="5624355" cy="192357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cs-CZ" b="1" dirty="0">
                <a:ea typeface="+mn-lt"/>
                <a:cs typeface="+mn-lt"/>
              </a:rPr>
              <a:t>P</a:t>
            </a:r>
            <a:r>
              <a:rPr lang="cs-CZ" dirty="0">
                <a:ea typeface="+mn-lt"/>
                <a:cs typeface="+mn-lt"/>
              </a:rPr>
              <a:t>: pacient leží na zádech, DKK ve flexi a mírné abdukci, chodidla opřena, </a:t>
            </a:r>
            <a:r>
              <a:rPr lang="cs-CZ" dirty="0" err="1">
                <a:ea typeface="+mn-lt"/>
                <a:cs typeface="+mn-lt"/>
              </a:rPr>
              <a:t>Thp</a:t>
            </a:r>
            <a:r>
              <a:rPr lang="cs-CZ" dirty="0">
                <a:ea typeface="+mn-lt"/>
                <a:cs typeface="+mn-lt"/>
              </a:rPr>
              <a:t> napřímena</a:t>
            </a:r>
          </a:p>
          <a:p>
            <a:pPr algn="just">
              <a:buClr>
                <a:srgbClr val="FFFFFF"/>
              </a:buClr>
            </a:pPr>
            <a:r>
              <a:rPr lang="cs-CZ" b="1" dirty="0">
                <a:ea typeface="+mn-lt"/>
                <a:cs typeface="+mn-lt"/>
              </a:rPr>
              <a:t>Provedení:</a:t>
            </a:r>
            <a:r>
              <a:rPr lang="cs-CZ" dirty="0">
                <a:ea typeface="+mn-lt"/>
                <a:cs typeface="+mn-lt"/>
              </a:rPr>
              <a:t> Uvedeme hrudník do max. kaudálního postavení, břišní a prsní svaly maximálně relaxovány. Vytvoříme mírný tlak proti dolním žebrům a pacient se nadechuje proti našemu odporu – snaží se o max. rozšíření dolní hrudní apertury, břišní i pomocné dýchací svaly opět relaxovány. Možno provádět i s pomocí odporu </a:t>
            </a:r>
            <a:r>
              <a:rPr lang="cs-CZ" dirty="0" err="1">
                <a:ea typeface="+mn-lt"/>
                <a:cs typeface="+mn-lt"/>
              </a:rPr>
              <a:t>therabandu</a:t>
            </a:r>
            <a:r>
              <a:rPr lang="cs-CZ" dirty="0">
                <a:ea typeface="+mn-lt"/>
                <a:cs typeface="+mn-lt"/>
              </a:rPr>
              <a:t>.</a:t>
            </a:r>
            <a:endParaRPr lang="cs-CZ" dirty="0"/>
          </a:p>
          <a:p>
            <a:pPr algn="just">
              <a:buClr>
                <a:srgbClr val="262626"/>
              </a:buClr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9583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5FAA58-0EDC-412F-A5F8-01968BE60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089CB0-2F03-4E3C-ADBB-570A3BE78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081" y="0"/>
            <a:ext cx="551077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BA80B1-3B69-49C0-8AC9-716ABA57F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rgbClr val="D9D9D9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7E1103-B264-49BE-BC2A-F4E40BD3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solidFill>
            <a:schemeClr val="bg1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4B36F7E-68B6-4D92-929C-D3E929067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069" y="1185059"/>
            <a:ext cx="3641922" cy="4487882"/>
          </a:xfrm>
        </p:spPr>
        <p:txBody>
          <a:bodyPr>
            <a:normAutofit/>
          </a:bodyPr>
          <a:lstStyle/>
          <a:p>
            <a:pPr algn="just"/>
            <a:r>
              <a:rPr lang="cs-CZ" sz="4400"/>
              <a:t>2.) OVLIVNĚNÍ NAPŘÍMENÍ PÁTEŘE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DA11B6-B538-4624-9628-98B823D76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939" y="276008"/>
            <a:ext cx="6146615" cy="6305984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B1CB5B-67A5-45DB-B8E1-7A09A642E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5455" y="438912"/>
            <a:ext cx="5815584" cy="598017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F768E3-D8F0-4CD8-87B3-BF895AC60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3656" y="936416"/>
            <a:ext cx="4870512" cy="498516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cs-CZ" sz="2400" b="1">
                <a:ea typeface="+mn-lt"/>
                <a:cs typeface="+mn-lt"/>
              </a:rPr>
              <a:t>= ovlivnění extenze Th páteře</a:t>
            </a:r>
            <a:endParaRPr lang="cs-CZ" sz="2400" b="1" dirty="0">
              <a:ea typeface="+mn-lt"/>
              <a:cs typeface="+mn-lt"/>
            </a:endParaRPr>
          </a:p>
          <a:p>
            <a:pPr algn="just">
              <a:buClr>
                <a:srgbClr val="262626"/>
              </a:buClr>
            </a:pPr>
            <a:r>
              <a:rPr lang="cs-CZ" sz="2400">
                <a:ea typeface="+mn-lt"/>
                <a:cs typeface="+mn-lt"/>
              </a:rPr>
              <a:t>nácvik napřímení </a:t>
            </a:r>
            <a:r>
              <a:rPr lang="cs-CZ" sz="2400" err="1">
                <a:ea typeface="+mn-lt"/>
                <a:cs typeface="+mn-lt"/>
              </a:rPr>
              <a:t>Th</a:t>
            </a:r>
            <a:r>
              <a:rPr lang="cs-CZ" sz="2400" dirty="0">
                <a:ea typeface="+mn-lt"/>
                <a:cs typeface="+mn-lt"/>
              </a:rPr>
              <a:t> páteře</a:t>
            </a:r>
            <a:endParaRPr lang="cs-CZ" sz="2400"/>
          </a:p>
          <a:p>
            <a:pPr algn="just">
              <a:buClr>
                <a:srgbClr val="262626"/>
              </a:buClr>
            </a:pPr>
            <a:r>
              <a:rPr lang="cs-CZ" sz="2400" dirty="0">
                <a:ea typeface="+mn-lt"/>
                <a:cs typeface="+mn-lt"/>
              </a:rPr>
              <a:t>při poruchách stabilizace se </a:t>
            </a:r>
            <a:r>
              <a:rPr lang="cs-CZ" sz="2400" err="1">
                <a:ea typeface="+mn-lt"/>
                <a:cs typeface="+mn-lt"/>
              </a:rPr>
              <a:t>Th</a:t>
            </a:r>
            <a:r>
              <a:rPr lang="cs-CZ" sz="2400" dirty="0">
                <a:ea typeface="+mn-lt"/>
                <a:cs typeface="+mn-lt"/>
              </a:rPr>
              <a:t> páteř pohybuje jako rigidní celek</a:t>
            </a:r>
            <a:endParaRPr lang="cs-CZ" sz="2400" dirty="0"/>
          </a:p>
          <a:p>
            <a:pPr algn="just">
              <a:buClr>
                <a:srgbClr val="262626"/>
              </a:buClr>
            </a:pPr>
            <a:r>
              <a:rPr lang="cs-CZ" sz="2400" dirty="0">
                <a:ea typeface="+mn-lt"/>
                <a:cs typeface="+mn-lt"/>
              </a:rPr>
              <a:t>pro napřímení </a:t>
            </a:r>
            <a:r>
              <a:rPr lang="cs-CZ" sz="2400" err="1">
                <a:ea typeface="+mn-lt"/>
                <a:cs typeface="+mn-lt"/>
              </a:rPr>
              <a:t>Th</a:t>
            </a:r>
            <a:r>
              <a:rPr lang="cs-CZ" sz="2400" dirty="0">
                <a:ea typeface="+mn-lt"/>
                <a:cs typeface="+mn-lt"/>
              </a:rPr>
              <a:t> páteře je důležitá fixace lopatek, fixace lopatek s tahem svalů směrem k páteři neumožní její napřímení</a:t>
            </a:r>
            <a:endParaRPr lang="cs-CZ" sz="2400" dirty="0"/>
          </a:p>
          <a:p>
            <a:pPr algn="just">
              <a:buClr>
                <a:srgbClr val="262626"/>
              </a:buClr>
            </a:pPr>
            <a:r>
              <a:rPr lang="cs-CZ" sz="2400" dirty="0">
                <a:ea typeface="+mn-lt"/>
                <a:cs typeface="+mn-lt"/>
              </a:rPr>
              <a:t>začíná se s oporou horních končetin</a:t>
            </a:r>
            <a:endParaRPr lang="cs-CZ" sz="2400" dirty="0"/>
          </a:p>
          <a:p>
            <a:pPr algn="just">
              <a:buClr>
                <a:srgbClr val="262626"/>
              </a:buClr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0053931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38A15FA-6EE1-4949-A8AA-EB911611C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512" y="535314"/>
            <a:ext cx="9792208" cy="1527078"/>
          </a:xfrm>
        </p:spPr>
        <p:txBody>
          <a:bodyPr>
            <a:normAutofit/>
          </a:bodyPr>
          <a:lstStyle/>
          <a:p>
            <a:r>
              <a:rPr lang="cs-CZ"/>
              <a:t>NÁCVIK EXTENZE HRUDNÍ PÁTEŘE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221C97-F93A-4529-974C-A68959DB9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512" y="2280758"/>
            <a:ext cx="10300207" cy="404286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cs-CZ" sz="1600" b="1">
                <a:ea typeface="+mn-lt"/>
                <a:cs typeface="+mn-lt"/>
              </a:rPr>
              <a:t>P:</a:t>
            </a:r>
            <a:r>
              <a:rPr lang="cs-CZ" sz="1600" dirty="0">
                <a:ea typeface="+mn-lt"/>
                <a:cs typeface="+mn-lt"/>
              </a:rPr>
              <a:t> pacient leží na břiše, HKK opřeny předloktím o podložku, dlaně položeny na podložce, hlava napřímena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b="1">
                <a:ea typeface="+mn-lt"/>
                <a:cs typeface="+mn-lt"/>
              </a:rPr>
              <a:t>Provedení: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Pac. se opírá o mediální epikondyly – při jejich zatlačení do podložky zvedá hlavu s úmyslem pohybu vpřed v podélné </a:t>
            </a:r>
            <a:r>
              <a:rPr lang="cs-CZ" sz="1600" dirty="0">
                <a:ea typeface="+mn-lt"/>
                <a:cs typeface="+mn-lt"/>
              </a:rPr>
              <a:t>ose těla; důležitá instrukce ke zvednutí se za opěrným bodem, ne pouze opření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Vzpřímení hlavy probíhá ze střední </a:t>
            </a:r>
            <a:r>
              <a:rPr lang="cs-CZ" sz="1600" err="1">
                <a:ea typeface="+mn-lt"/>
                <a:cs typeface="+mn-lt"/>
              </a:rPr>
              <a:t>Th</a:t>
            </a:r>
            <a:r>
              <a:rPr lang="cs-CZ" sz="1600" dirty="0">
                <a:ea typeface="+mn-lt"/>
                <a:cs typeface="+mn-lt"/>
              </a:rPr>
              <a:t> páteře, C páteř je napřímena, nedochází k prohnutí v její dolní části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Lopatky přiléhají k hrudníku a mají tendenci pohybovat se k opěrným bodům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Velmi důležitá aktivita m. </a:t>
            </a:r>
            <a:r>
              <a:rPr lang="cs-CZ" sz="1600" err="1">
                <a:ea typeface="+mn-lt"/>
                <a:cs typeface="+mn-lt"/>
              </a:rPr>
              <a:t>serratus</a:t>
            </a:r>
            <a:r>
              <a:rPr lang="cs-CZ" sz="1600" dirty="0">
                <a:ea typeface="+mn-lt"/>
                <a:cs typeface="+mn-lt"/>
              </a:rPr>
              <a:t> </a:t>
            </a:r>
            <a:r>
              <a:rPr lang="cs-CZ" sz="1600" err="1">
                <a:ea typeface="+mn-lt"/>
                <a:cs typeface="+mn-lt"/>
              </a:rPr>
              <a:t>anterior</a:t>
            </a:r>
            <a:r>
              <a:rPr lang="cs-CZ" sz="1600" dirty="0">
                <a:ea typeface="+mn-lt"/>
                <a:cs typeface="+mn-lt"/>
              </a:rPr>
              <a:t> - fixuje lopatky; jeho stabilizační aktivita je možná pouze při aktivaci laterální skupiny břišních svalů, které spolu s bránicí vytvářejí </a:t>
            </a:r>
            <a:r>
              <a:rPr lang="cs-CZ" sz="1600" err="1">
                <a:ea typeface="+mn-lt"/>
                <a:cs typeface="+mn-lt"/>
              </a:rPr>
              <a:t>punctum</a:t>
            </a:r>
            <a:r>
              <a:rPr lang="cs-CZ" sz="1600" dirty="0">
                <a:ea typeface="+mn-lt"/>
                <a:cs typeface="+mn-lt"/>
              </a:rPr>
              <a:t> </a:t>
            </a:r>
            <a:r>
              <a:rPr lang="cs-CZ" sz="1600" err="1">
                <a:ea typeface="+mn-lt"/>
                <a:cs typeface="+mn-lt"/>
              </a:rPr>
              <a:t>fixum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Směr tahu adduktorů lopatek a ramenního kloubu je k opoře, ne k páteři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>
                <a:ea typeface="+mn-lt"/>
                <a:cs typeface="+mn-lt"/>
              </a:rPr>
              <a:t>Pozn.: Vyzkoušet také to, v kterém stupni flexe ramene bude odezva pacienta </a:t>
            </a:r>
            <a:r>
              <a:rPr lang="cs-CZ" sz="1600" err="1">
                <a:ea typeface="+mn-lt"/>
                <a:cs typeface="+mn-lt"/>
              </a:rPr>
              <a:t>nejfyziologičtější</a:t>
            </a:r>
            <a:r>
              <a:rPr lang="cs-CZ" sz="1600" dirty="0">
                <a:ea typeface="+mn-lt"/>
                <a:cs typeface="+mn-lt"/>
              </a:rPr>
              <a:t> (u každého je to jinde)</a:t>
            </a:r>
            <a:endParaRPr lang="cs-CZ" sz="1600" dirty="0"/>
          </a:p>
          <a:p>
            <a:pPr algn="just">
              <a:buClr>
                <a:srgbClr val="262626"/>
              </a:buClr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099442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76FCE1-DDDC-40B0-A67A-36038A9D1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80958"/>
            <a:ext cx="10058400" cy="413328"/>
          </a:xfrm>
        </p:spPr>
        <p:txBody>
          <a:bodyPr>
            <a:normAutofit fontScale="90000"/>
          </a:bodyPr>
          <a:lstStyle/>
          <a:p>
            <a:r>
              <a:rPr lang="cs-CZ"/>
              <a:t>FUNKČNÍ SEGMENTÁLNÍ CENTRACE KLOUBŮ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1F683B-7AD5-4B62-97D4-F1811B4AD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110211"/>
            <a:ext cx="10635672" cy="529280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cs-CZ" dirty="0">
                <a:ea typeface="+mn-lt"/>
                <a:cs typeface="+mn-lt"/>
              </a:rPr>
              <a:t>Je dynamická neuromuskulární strategie vedoucí k takové pozici segmentu (kloubu), která umožňuje jeho maximálně efektivní biomechanické využití </a:t>
            </a:r>
            <a:endParaRPr lang="cs-CZ"/>
          </a:p>
          <a:p>
            <a:pPr algn="just">
              <a:buClr>
                <a:srgbClr val="262626"/>
              </a:buClr>
            </a:pPr>
            <a:r>
              <a:rPr lang="cs-CZ" b="1" dirty="0">
                <a:highlight>
                  <a:srgbClr val="FFFF00"/>
                </a:highlight>
                <a:ea typeface="+mn-lt"/>
                <a:cs typeface="+mn-lt"/>
              </a:rPr>
              <a:t>Jedná se o takové postavení segmentů, kdy je v kontaktu co možná největší povrch styčných ploch. </a:t>
            </a:r>
            <a:endParaRPr lang="cs-CZ" dirty="0">
              <a:highlight>
                <a:srgbClr val="FFFF00"/>
              </a:highlight>
              <a:ea typeface="+mn-lt"/>
              <a:cs typeface="+mn-lt"/>
            </a:endParaRPr>
          </a:p>
          <a:p>
            <a:pPr algn="just">
              <a:buClr>
                <a:srgbClr val="262626"/>
              </a:buClr>
            </a:pPr>
            <a:r>
              <a:rPr lang="cs-CZ" b="1" u="sng" dirty="0">
                <a:ea typeface="+mn-lt"/>
                <a:cs typeface="+mn-lt"/>
              </a:rPr>
              <a:t>Vliv na sportovní výkon:</a:t>
            </a:r>
            <a:r>
              <a:rPr lang="cs-CZ" dirty="0">
                <a:ea typeface="+mn-lt"/>
                <a:cs typeface="+mn-lt"/>
              </a:rPr>
              <a:t> </a:t>
            </a:r>
          </a:p>
          <a:p>
            <a:pPr lvl="1" algn="just">
              <a:buClr>
                <a:srgbClr val="262626"/>
              </a:buClr>
            </a:pPr>
            <a:r>
              <a:rPr lang="cs-CZ" sz="1400" dirty="0">
                <a:ea typeface="+mn-lt"/>
                <a:cs typeface="+mn-lt"/>
              </a:rPr>
              <a:t>využití maximální svalové síly se současnou ochranou pasivních struktur (chrupavka, vazy) = prevence zranění </a:t>
            </a:r>
          </a:p>
          <a:p>
            <a:pPr lvl="1" algn="just">
              <a:buClr>
                <a:srgbClr val="262626"/>
              </a:buClr>
            </a:pPr>
            <a:r>
              <a:rPr lang="cs-CZ" sz="1400" dirty="0">
                <a:ea typeface="+mn-lt"/>
                <a:cs typeface="+mn-lt"/>
              </a:rPr>
              <a:t>ekonomika sportovního výkonu (přiměřené nároky na energetický výdej)</a:t>
            </a:r>
          </a:p>
          <a:p>
            <a:pPr algn="just">
              <a:buClr>
                <a:srgbClr val="262626"/>
              </a:buClr>
            </a:pPr>
            <a:r>
              <a:rPr lang="cs-CZ" dirty="0">
                <a:ea typeface="+mn-lt"/>
                <a:cs typeface="+mn-lt"/>
              </a:rPr>
              <a:t>Vývoj zdravého CNS vede ke koordinované aktivaci svalových skupin, která kontroluje stabilitu pohybových segmentů v tzv. neutrálních polohách </a:t>
            </a:r>
            <a:endParaRPr lang="en-US" dirty="0">
              <a:ea typeface="+mn-lt"/>
              <a:cs typeface="+mn-lt"/>
            </a:endParaRPr>
          </a:p>
          <a:p>
            <a:pPr algn="just">
              <a:buClr>
                <a:srgbClr val="262626"/>
              </a:buClr>
            </a:pPr>
            <a:r>
              <a:rPr lang="cs-CZ" dirty="0">
                <a:ea typeface="+mn-lt"/>
                <a:cs typeface="+mn-lt"/>
              </a:rPr>
              <a:t>Udržení neutrální polohy segmentů je dynamickým dějem, v každém okamžiku pohybu jsou všechny segmenty funkčně centrovány (selže-li jeden segment, dojde k decentraci celé </a:t>
            </a:r>
            <a:r>
              <a:rPr lang="cs-CZ" dirty="0" err="1">
                <a:ea typeface="+mn-lt"/>
                <a:cs typeface="+mn-lt"/>
              </a:rPr>
              <a:t>postury</a:t>
            </a:r>
            <a:r>
              <a:rPr lang="cs-CZ" dirty="0">
                <a:ea typeface="+mn-lt"/>
                <a:cs typeface="+mn-lt"/>
              </a:rPr>
              <a:t>)</a:t>
            </a:r>
            <a:endParaRPr lang="en-US" dirty="0">
              <a:ea typeface="+mn-lt"/>
              <a:cs typeface="+mn-lt"/>
            </a:endParaRPr>
          </a:p>
          <a:p>
            <a:pPr algn="just">
              <a:buClr>
                <a:srgbClr val="262626"/>
              </a:buClr>
            </a:pPr>
            <a:r>
              <a:rPr lang="cs-CZ" b="1" u="sng" dirty="0">
                <a:ea typeface="+mn-lt"/>
                <a:cs typeface="+mn-lt"/>
              </a:rPr>
              <a:t>Neutrální poloha segmentů: </a:t>
            </a:r>
          </a:p>
          <a:p>
            <a:pPr lvl="1" algn="just">
              <a:buClr>
                <a:srgbClr val="262626"/>
              </a:buClr>
            </a:pPr>
            <a:r>
              <a:rPr lang="cs-CZ" dirty="0">
                <a:ea typeface="+mn-lt"/>
                <a:cs typeface="+mn-lt"/>
              </a:rPr>
              <a:t>1. ideální biomechanické vlastnosti = kontakt maximálního povrchu krycích ploch segmentů (minimální tlak) </a:t>
            </a:r>
          </a:p>
          <a:p>
            <a:pPr lvl="1" algn="just">
              <a:buClr>
                <a:srgbClr val="262626"/>
              </a:buClr>
            </a:pPr>
            <a:r>
              <a:rPr lang="cs-CZ" dirty="0">
                <a:ea typeface="+mn-lt"/>
                <a:cs typeface="+mn-lt"/>
              </a:rPr>
              <a:t>2. optimální východisko pro maximální efektivitu/ekonomiku pohybu </a:t>
            </a:r>
          </a:p>
          <a:p>
            <a:pPr lvl="1" algn="just">
              <a:buClr>
                <a:srgbClr val="262626"/>
              </a:buClr>
            </a:pPr>
            <a:r>
              <a:rPr lang="cs-CZ" dirty="0">
                <a:ea typeface="+mn-lt"/>
                <a:cs typeface="+mn-lt"/>
              </a:rPr>
              <a:t>3. ochrana měkkých tkání </a:t>
            </a:r>
          </a:p>
          <a:p>
            <a:pPr algn="just">
              <a:buClr>
                <a:srgbClr val="262626"/>
              </a:buClr>
            </a:pPr>
            <a:r>
              <a:rPr lang="cs-CZ" dirty="0">
                <a:ea typeface="+mn-lt"/>
                <a:cs typeface="+mn-lt"/>
              </a:rPr>
              <a:t>Centrované držení těla se jeví jako maximálně uvolněný (minimum izometrické aktivity v klidu); během aktivity (výkonu) tudíž dovoluje izolovaný, energeticky efektivní pohyb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58150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C02027-C065-4728-BF69-5EC2424CF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84685"/>
            <a:ext cx="10046855" cy="898237"/>
          </a:xfrm>
        </p:spPr>
        <p:txBody>
          <a:bodyPr/>
          <a:lstStyle/>
          <a:p>
            <a:r>
              <a:rPr lang="cs-CZ"/>
              <a:t>NÁCVIK EXTENZE HRUDNÍ PÁTEŘE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180274-1C4F-4C5F-9C4A-B53C3A5CCE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237211"/>
            <a:ext cx="4663440" cy="37490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cs-CZ" sz="2000" dirty="0">
                <a:ea typeface="+mn-lt"/>
                <a:cs typeface="+mn-lt"/>
              </a:rPr>
              <a:t>Při správném provedení pacient napřimuje hlavu při napřímené </a:t>
            </a:r>
            <a:r>
              <a:rPr lang="cs-CZ" sz="2000" dirty="0" err="1">
                <a:ea typeface="+mn-lt"/>
                <a:cs typeface="+mn-lt"/>
              </a:rPr>
              <a:t>Th</a:t>
            </a:r>
            <a:r>
              <a:rPr lang="cs-CZ" sz="2000" dirty="0">
                <a:ea typeface="+mn-lt"/>
                <a:cs typeface="+mn-lt"/>
              </a:rPr>
              <a:t> páteři. Lopatky jsou stabilizovány a přiléhají k hrudnímu koši. Šipky znázorňují svalovou souhru a směr tahu svalů. Při napřímení musí dojít k laterálnímu rozvoji dolní apertury.</a:t>
            </a:r>
            <a:endParaRPr lang="cs-CZ" sz="2000" dirty="0"/>
          </a:p>
          <a:p>
            <a:pPr algn="just">
              <a:buClr>
                <a:srgbClr val="262626"/>
              </a:buClr>
            </a:pPr>
            <a:endParaRPr lang="cs-CZ" sz="20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1387D2F-54CB-4D15-AEE7-19DD1FFC7C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4033" y="1237211"/>
            <a:ext cx="4663440" cy="37490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cs-CZ" sz="2000" dirty="0">
                <a:ea typeface="+mn-lt"/>
                <a:cs typeface="+mn-lt"/>
              </a:rPr>
              <a:t>Za patologické situace dochází k addukci lopatek a dolní úhly lopatek nejsou fixovány. </a:t>
            </a:r>
            <a:r>
              <a:rPr lang="cs-CZ" sz="2000" dirty="0" err="1">
                <a:ea typeface="+mn-lt"/>
                <a:cs typeface="+mn-lt"/>
              </a:rPr>
              <a:t>Th</a:t>
            </a:r>
            <a:r>
              <a:rPr lang="cs-CZ" sz="2000" dirty="0">
                <a:ea typeface="+mn-lt"/>
                <a:cs typeface="+mn-lt"/>
              </a:rPr>
              <a:t> páteř se tak nemůže napřímit. Šipky ukazují směr tahu svalů.</a:t>
            </a:r>
            <a:endParaRPr lang="cs-CZ" sz="2000" dirty="0"/>
          </a:p>
          <a:p>
            <a:pPr algn="just">
              <a:buClr>
                <a:srgbClr val="262626"/>
              </a:buClr>
            </a:pPr>
            <a:endParaRPr lang="cs-CZ" sz="2000" dirty="0"/>
          </a:p>
        </p:txBody>
      </p:sp>
      <p:pic>
        <p:nvPicPr>
          <p:cNvPr id="5" name="Obrázek 5" descr="Obsah obrázku interiér, ležící&#10;&#10;Popis se vygeneroval automaticky.">
            <a:extLst>
              <a:ext uri="{FF2B5EF4-FFF2-40B4-BE49-F238E27FC236}">
                <a16:creationId xmlns:a16="http://schemas.microsoft.com/office/drawing/2014/main" id="{4B3F6A7B-55C5-423E-A5F5-062927A43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789" y="3923946"/>
            <a:ext cx="2927927" cy="2553772"/>
          </a:xfrm>
          <a:prstGeom prst="rect">
            <a:avLst/>
          </a:prstGeom>
        </p:spPr>
      </p:pic>
      <p:pic>
        <p:nvPicPr>
          <p:cNvPr id="6" name="Obrázek 6" descr="Obsah obrázku interiér&#10;&#10;Popis se vygeneroval automaticky.">
            <a:extLst>
              <a:ext uri="{FF2B5EF4-FFF2-40B4-BE49-F238E27FC236}">
                <a16:creationId xmlns:a16="http://schemas.microsoft.com/office/drawing/2014/main" id="{EEBBE081-986D-4592-B95B-EC610232B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408" y="3569400"/>
            <a:ext cx="3747653" cy="283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033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E21657E-1B96-45AB-9070-FA4AEC89C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512" y="489132"/>
            <a:ext cx="9792208" cy="1527078"/>
          </a:xfrm>
        </p:spPr>
        <p:txBody>
          <a:bodyPr>
            <a:normAutofit fontScale="90000"/>
          </a:bodyPr>
          <a:lstStyle/>
          <a:p>
            <a:r>
              <a:rPr lang="cs-CZ"/>
              <a:t>3.) NÁCVIK DECHOVÉHO STEREOTYPU </a:t>
            </a:r>
            <a:r>
              <a:rPr lang="cs-CZ">
                <a:ea typeface="+mj-lt"/>
                <a:cs typeface="+mj-lt"/>
              </a:rPr>
              <a:t>&amp; STABILIZAČNÍ FUNKCE BRÁNICE</a:t>
            </a:r>
            <a:br>
              <a:rPr lang="cs-CZ" dirty="0"/>
            </a:br>
            <a:br>
              <a:rPr lang="cs-CZ" dirty="0"/>
            </a:br>
            <a:r>
              <a:rPr lang="cs-CZ"/>
              <a:t>Brániční dýchání</a:t>
            </a:r>
            <a:endParaRPr lang="cs-CZ" sz="24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3EA653-EDFD-4DAC-96F5-EA60470D0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512" y="2199940"/>
            <a:ext cx="9792208" cy="340786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cs-CZ" sz="1600" b="1" dirty="0">
                <a:ea typeface="+mn-lt"/>
                <a:cs typeface="+mn-lt"/>
              </a:rPr>
              <a:t>Cíl:</a:t>
            </a:r>
            <a:r>
              <a:rPr lang="cs-CZ" sz="1600" dirty="0">
                <a:ea typeface="+mn-lt"/>
                <a:cs typeface="+mn-lt"/>
              </a:rPr>
              <a:t> zapojení bránice do dýchání a tím i do stabilizačních funkcí bez účasti pomocných dechových svalů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LZ, pokrčené DKK, HKK v oblasti dolních žeber (ne za každou cenu, toto nastavení HKK může zvyšovat jejich patologickou protrakci)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Osa těla napřímena, hrudník nastaven do kaudálního postavení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Při nádechu se žebra pohybují laterálně (křídlový pohyb)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Břišní svaly jsou oporou pro bránici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Sternum se pohybuje ventrálně, při dýchání se nezvedá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Při nádechu se rozšiřuje dolní hrudní apertura, hrudník se začíná rozvíjet, až se zapře bránice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Břišní stěna se rozšiřuje všemi směry (do stran a dozadu)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Nesmí docházet ke kraniálnímu souhybu </a:t>
            </a:r>
            <a:r>
              <a:rPr lang="cs-CZ" sz="1600" dirty="0" err="1">
                <a:ea typeface="+mn-lt"/>
                <a:cs typeface="+mn-lt"/>
              </a:rPr>
              <a:t>umbiliku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Nácvik provádíme v různých polohách (začínat nejlépe vleže na Z s pokrčenými DKK)</a:t>
            </a:r>
            <a:endParaRPr lang="cs-CZ" sz="1600" dirty="0"/>
          </a:p>
          <a:p>
            <a:pPr algn="just">
              <a:buClr>
                <a:srgbClr val="262626"/>
              </a:buClr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6151308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3866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20CD329-FFA8-4724-A236-84F42FB0A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493" y="1559768"/>
            <a:ext cx="2978281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000" cap="all" spc="-100">
                <a:solidFill>
                  <a:schemeClr val="bg1"/>
                </a:solidFill>
              </a:rPr>
              <a:t>ZÁKLADNÍ STABILIZACE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A53A868-C420-4BAE-9244-EC162AF05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7992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2686EF3-81CC-419F-96C3-002A7588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8D93CCA-A85E-4529-A6F0-8BB54D27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7393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ECFA516-C18C-41AE-AFF2-A0D0A59C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žena, osoba, ležící, zelená&#10;&#10;Popis se vygeneroval automaticky.">
            <a:extLst>
              <a:ext uri="{FF2B5EF4-FFF2-40B4-BE49-F238E27FC236}">
                <a16:creationId xmlns:a16="http://schemas.microsoft.com/office/drawing/2014/main" id="{4DAE2016-ABF3-421B-BC11-242A3D185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40972" y="645106"/>
            <a:ext cx="4813433" cy="556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516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42D5108-A326-436F-BF2B-DD5A755DE2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E41A4C-A65C-4C93-BC63-5CD836543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837766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71A270-461B-4F51-800E-BA55C928A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8105394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F0254D3-3146-4514-9916-0E9FB990E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7161246" cy="1744183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AKTIVACE M. TRANSVERSUS ABDOMINIS</a:t>
            </a:r>
          </a:p>
        </p:txBody>
      </p:sp>
      <p:pic>
        <p:nvPicPr>
          <p:cNvPr id="6" name="Obrázek 6" descr="Obsah obrázku interiér, osoba, postel, ležící&#10;&#10;Popis se vygeneroval automaticky.">
            <a:extLst>
              <a:ext uri="{FF2B5EF4-FFF2-40B4-BE49-F238E27FC236}">
                <a16:creationId xmlns:a16="http://schemas.microsoft.com/office/drawing/2014/main" id="{24448DBF-9E6B-46F9-A91D-1875442ED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2358" y="4569662"/>
            <a:ext cx="2550686" cy="1913015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0201CD-B778-4730-A1B5-7146BB9ED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386584"/>
            <a:ext cx="7163490" cy="3648456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algn="just"/>
            <a:r>
              <a:rPr lang="cs-CZ" sz="1600" b="1" dirty="0">
                <a:ea typeface="+mn-lt"/>
                <a:cs typeface="+mn-lt"/>
              </a:rPr>
              <a:t>LZ, pokrčené DKK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aktivace PD a současně mírné stáhnutí dolní části břicha směrem k páteři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palpace aktivace m. </a:t>
            </a:r>
            <a:r>
              <a:rPr lang="cs-CZ" sz="1600" dirty="0" err="1">
                <a:ea typeface="+mn-lt"/>
                <a:cs typeface="+mn-lt"/>
              </a:rPr>
              <a:t>TrA</a:t>
            </a:r>
            <a:r>
              <a:rPr lang="cs-CZ" sz="1600" dirty="0">
                <a:ea typeface="+mn-lt"/>
                <a:cs typeface="+mn-lt"/>
              </a:rPr>
              <a:t> </a:t>
            </a:r>
            <a:r>
              <a:rPr lang="cs-CZ" sz="1600" dirty="0" err="1">
                <a:ea typeface="+mn-lt"/>
                <a:cs typeface="+mn-lt"/>
              </a:rPr>
              <a:t>mediodistálně</a:t>
            </a:r>
            <a:r>
              <a:rPr lang="cs-CZ" sz="1600" dirty="0">
                <a:ea typeface="+mn-lt"/>
                <a:cs typeface="+mn-lt"/>
              </a:rPr>
              <a:t> od SIAS a kontrola naklopení pánve vzad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b="1" dirty="0">
                <a:ea typeface="+mn-lt"/>
                <a:cs typeface="+mn-lt"/>
              </a:rPr>
              <a:t>V kleče na čtyřech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aktivace stejně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b="1" dirty="0">
                <a:ea typeface="+mn-lt"/>
                <a:cs typeface="+mn-lt"/>
              </a:rPr>
              <a:t>Vleže na boku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aktivace stejně s relaxovanými hýžděmi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využít odporovaný nádech pro lepší vnímání kontrakce PD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b="1" dirty="0">
                <a:ea typeface="+mn-lt"/>
                <a:cs typeface="+mn-lt"/>
              </a:rPr>
              <a:t>Aktivace ve vyšších pozicích</a:t>
            </a:r>
            <a:endParaRPr lang="cs-CZ" sz="1600" dirty="0"/>
          </a:p>
          <a:p>
            <a:pPr algn="just">
              <a:buClr>
                <a:srgbClr val="262626"/>
              </a:buClr>
            </a:pPr>
            <a:endParaRPr lang="cs-CZ" sz="1600" dirty="0"/>
          </a:p>
        </p:txBody>
      </p:sp>
      <p:pic>
        <p:nvPicPr>
          <p:cNvPr id="4" name="Obrázek 4" descr="Obsah obrázku osoba, interiér, zeď&#10;&#10;Popis se vygeneroval automaticky.">
            <a:extLst>
              <a:ext uri="{FF2B5EF4-FFF2-40B4-BE49-F238E27FC236}">
                <a16:creationId xmlns:a16="http://schemas.microsoft.com/office/drawing/2014/main" id="{A17354E6-14B3-452F-9EA6-733C4FEA9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1287" y="238683"/>
            <a:ext cx="2556046" cy="1913016"/>
          </a:xfrm>
          <a:prstGeom prst="rect">
            <a:avLst/>
          </a:prstGeom>
        </p:spPr>
      </p:pic>
      <p:pic>
        <p:nvPicPr>
          <p:cNvPr id="5" name="Obrázek 5" descr="Obsah obrázku osoba, interiér, závěs&#10;&#10;Popis se vygeneroval automaticky.">
            <a:extLst>
              <a:ext uri="{FF2B5EF4-FFF2-40B4-BE49-F238E27FC236}">
                <a16:creationId xmlns:a16="http://schemas.microsoft.com/office/drawing/2014/main" id="{0A108C38-6EE6-4A48-9476-852D09E77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6707" y="2385494"/>
            <a:ext cx="2564331" cy="190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107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4A3A5EB-931E-46DE-A692-6731DB988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58634F-705D-44E4-9FBF-A406E2F9A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CFE1E3-A09C-4196-A99F-B7C3014E9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C51FAA-7CE0-4B1E-A1D7-37F939E21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cs-CZ" sz="4000" i="0">
                <a:ea typeface="+mj-lt"/>
                <a:cs typeface="+mj-lt"/>
              </a:rPr>
              <a:t>Nácvik stabilizační funkce bránice </a:t>
            </a:r>
            <a:br>
              <a:rPr lang="cs-CZ" sz="4000" i="0" dirty="0">
                <a:ea typeface="+mj-lt"/>
                <a:cs typeface="+mj-lt"/>
              </a:rPr>
            </a:br>
            <a:r>
              <a:rPr lang="cs-CZ" sz="4000" i="0">
                <a:ea typeface="+mj-lt"/>
                <a:cs typeface="+mj-lt"/>
              </a:rPr>
              <a:t>v součinnosti s břišními svaly 1 </a:t>
            </a:r>
            <a:endParaRPr lang="cs-CZ" sz="40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5776BF-9F52-4F5B-870B-E015CC877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357120"/>
            <a:ext cx="6485467" cy="393192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cs-CZ" dirty="0">
                <a:ea typeface="+mn-lt"/>
                <a:cs typeface="+mn-lt"/>
              </a:rPr>
              <a:t>aktivace bránice má pro stabilizaci stěžejní roli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dirty="0">
                <a:ea typeface="+mn-lt"/>
                <a:cs typeface="+mn-lt"/>
              </a:rPr>
              <a:t>funkci bránice si normálně vůbec neuvědomujeme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dirty="0">
                <a:ea typeface="+mn-lt"/>
                <a:cs typeface="+mn-lt"/>
              </a:rPr>
              <a:t>po určité době cvičení s uvědoměním a s korekcí terapeutem můžeme nepřímo rozeznat její polohu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b="1" dirty="0">
                <a:ea typeface="+mn-lt"/>
                <a:cs typeface="+mn-lt"/>
              </a:rPr>
              <a:t>P:</a:t>
            </a:r>
            <a:r>
              <a:rPr lang="cs-CZ" dirty="0">
                <a:ea typeface="+mn-lt"/>
                <a:cs typeface="+mn-lt"/>
              </a:rPr>
              <a:t> Pacient leží na zádech, DKK mírně od sebe, kolena pokrčená, chodidla na podložce. Koleny pohybuje několikrát k sobě a od sebe a ustálí je v poloze, která nevyžaduje žádné vědomé úsilí. Možná je také poloha, kdy jsou DKK v abdukci na šíři ramen a jsou opřeny lýtky o podložku, v KYK a KOK 90°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b="1" dirty="0">
                <a:ea typeface="+mn-lt"/>
                <a:cs typeface="+mn-lt"/>
              </a:rPr>
              <a:t>Provedení:</a:t>
            </a:r>
            <a:r>
              <a:rPr lang="cs-CZ" dirty="0">
                <a:ea typeface="+mn-lt"/>
                <a:cs typeface="+mn-lt"/>
              </a:rPr>
              <a:t> Pacient vydechne, zadrží dech a aniž by se nadechoval, pohybuje hrudníkem a břišní dutinou, jako by dýchal. Zvýšený tlak se snaží směrovat dolů směrem pod pupek do třísel a pánve. Předpokladem je, že se břicho spolu s dolní hrudní aperturou musí rozšířit všemi směry - i dozadu a především aby se rozšířil podbřišek.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dirty="0">
                <a:ea typeface="+mn-lt"/>
                <a:cs typeface="+mn-lt"/>
              </a:rPr>
              <a:t>Stejné cvičení se provádí i při nádechu. 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endParaRPr lang="cs-CZ" dirty="0"/>
          </a:p>
        </p:txBody>
      </p:sp>
      <p:pic>
        <p:nvPicPr>
          <p:cNvPr id="4" name="Obrázek 4" descr="Obsah obrázku osoba, interiér&#10;&#10;Popis se vygeneroval automaticky.">
            <a:extLst>
              <a:ext uri="{FF2B5EF4-FFF2-40B4-BE49-F238E27FC236}">
                <a16:creationId xmlns:a16="http://schemas.microsoft.com/office/drawing/2014/main" id="{67161E6B-9402-4082-BC35-2DC5EDC1D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9026" y="2697629"/>
            <a:ext cx="3689282" cy="273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911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04BED5A-E98E-4DA0-BAA5-4F6AB2492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64B94A-E40E-48CE-BD7B-C1A30AE57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982" y="488542"/>
            <a:ext cx="11244036" cy="5880916"/>
          </a:xfrm>
          <a:prstGeom prst="rect">
            <a:avLst/>
          </a:pr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EC5CA6-6479-49D5-B4B5-5643D26B8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4442" y="2057401"/>
            <a:ext cx="0" cy="27432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1B26337-5AA4-470D-9687-5907CB53B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685800"/>
            <a:ext cx="10853928" cy="5486400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1CFA2DA-D90C-4150-A032-19E7BA88F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40" y="1000370"/>
            <a:ext cx="3462079" cy="4857262"/>
          </a:xfrm>
        </p:spPr>
        <p:txBody>
          <a:bodyPr>
            <a:normAutofit/>
          </a:bodyPr>
          <a:lstStyle/>
          <a:p>
            <a:pPr algn="r"/>
            <a:r>
              <a:rPr lang="cs-CZ" sz="4100" i="0">
                <a:solidFill>
                  <a:srgbClr val="FFFFFF"/>
                </a:solidFill>
                <a:ea typeface="+mj-lt"/>
                <a:cs typeface="+mj-lt"/>
              </a:rPr>
              <a:t>4.) Nácvik</a:t>
            </a:r>
            <a:r>
              <a:rPr lang="cs-CZ" sz="4100" i="0" dirty="0">
                <a:solidFill>
                  <a:srgbClr val="FFFFFF"/>
                </a:solidFill>
                <a:ea typeface="+mj-lt"/>
                <a:cs typeface="+mj-lt"/>
              </a:rPr>
              <a:t> stabilizační funkce bránice </a:t>
            </a:r>
            <a:br>
              <a:rPr lang="cs-CZ" sz="4100" i="0" dirty="0">
                <a:ea typeface="+mj-lt"/>
                <a:cs typeface="+mj-lt"/>
              </a:rPr>
            </a:br>
            <a:r>
              <a:rPr lang="cs-CZ" sz="4100" i="0" dirty="0">
                <a:solidFill>
                  <a:srgbClr val="FFFFFF"/>
                </a:solidFill>
                <a:ea typeface="+mj-lt"/>
                <a:cs typeface="+mj-lt"/>
              </a:rPr>
              <a:t>v součinnosti s břišními </a:t>
            </a:r>
            <a:r>
              <a:rPr lang="cs-CZ" sz="4100" i="0">
                <a:solidFill>
                  <a:srgbClr val="FFFFFF"/>
                </a:solidFill>
                <a:ea typeface="+mj-lt"/>
                <a:cs typeface="+mj-lt"/>
              </a:rPr>
              <a:t>svaly 2 </a:t>
            </a:r>
            <a:endParaRPr lang="cs-CZ" sz="410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50B348-D645-46B1-9AFB-A18ABEBCD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691" y="1000370"/>
            <a:ext cx="6362400" cy="50188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lnSpc>
                <a:spcPct val="110000"/>
              </a:lnSpc>
            </a:pPr>
            <a:r>
              <a:rPr lang="cs-CZ" sz="1600" b="1" dirty="0">
                <a:solidFill>
                  <a:srgbClr val="FFFFFF"/>
                </a:solidFill>
                <a:ea typeface="+mn-lt"/>
                <a:cs typeface="+mn-lt"/>
              </a:rPr>
              <a:t>P:</a:t>
            </a:r>
            <a:r>
              <a:rPr lang="cs-CZ" sz="1600" dirty="0">
                <a:solidFill>
                  <a:srgbClr val="FFFFFF"/>
                </a:solidFill>
                <a:ea typeface="+mn-lt"/>
                <a:cs typeface="+mn-lt"/>
              </a:rPr>
              <a:t> viz cvičení I</a:t>
            </a:r>
            <a:endParaRPr lang="cs-CZ" sz="1600" dirty="0">
              <a:solidFill>
                <a:srgbClr val="FFFFFF"/>
              </a:solidFill>
            </a:endParaRPr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600" b="1" dirty="0">
                <a:solidFill>
                  <a:srgbClr val="FFFFFF"/>
                </a:solidFill>
                <a:ea typeface="+mn-lt"/>
                <a:cs typeface="+mn-lt"/>
              </a:rPr>
              <a:t>Provedení:</a:t>
            </a:r>
            <a:r>
              <a:rPr lang="cs-CZ" sz="1600" dirty="0">
                <a:solidFill>
                  <a:srgbClr val="FFFFFF"/>
                </a:solidFill>
                <a:ea typeface="+mn-lt"/>
                <a:cs typeface="+mn-lt"/>
              </a:rPr>
              <a:t> Nácvik dýchání při zvýšeném nitrobřišním tlaku. Pacientovi v oblasti třísel nad hlavicemi KYK vytvoříme palpační tlak. Pacient vytlačí břišní stěnu proti našemu odporu a podbřišek se přitom rozšiřuje na všechny strany. Pac. musí cítit, že oblast břišní </a:t>
            </a:r>
            <a:r>
              <a:rPr lang="cs-CZ" sz="1600" dirty="0" err="1">
                <a:solidFill>
                  <a:srgbClr val="FFFFFF"/>
                </a:solidFill>
                <a:ea typeface="+mn-lt"/>
                <a:cs typeface="+mn-lt"/>
              </a:rPr>
              <a:t>břišní</a:t>
            </a:r>
            <a:r>
              <a:rPr lang="cs-CZ" sz="1600" dirty="0">
                <a:solidFill>
                  <a:srgbClr val="FFFFFF"/>
                </a:solidFill>
                <a:ea typeface="+mn-lt"/>
                <a:cs typeface="+mn-lt"/>
              </a:rPr>
              <a:t> stěny nad kyčelními klouby tlačí proti naší palpaci. Nesmí dojít ke kraniálnímu souhybu pupeční krajiny. Pac. nacvičuje dýchání, aniž by při výdechu uvolnil aktivitu břišní stěny v palpované oblasti. </a:t>
            </a:r>
            <a:endParaRPr lang="cs-CZ" sz="1600" dirty="0">
              <a:solidFill>
                <a:srgbClr val="FFFFFF"/>
              </a:solidFill>
            </a:endParaRPr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600" dirty="0">
                <a:solidFill>
                  <a:srgbClr val="FFFFFF"/>
                </a:solidFill>
                <a:ea typeface="+mn-lt"/>
                <a:cs typeface="+mn-lt"/>
              </a:rPr>
              <a:t>Cvičení lze provádět i vsedě.</a:t>
            </a:r>
            <a:endParaRPr lang="cs-CZ" sz="1600" dirty="0">
              <a:solidFill>
                <a:srgbClr val="FFFFFF"/>
              </a:solidFill>
            </a:endParaRPr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600" dirty="0">
                <a:solidFill>
                  <a:srgbClr val="FFFFFF"/>
                </a:solidFill>
                <a:ea typeface="+mn-lt"/>
                <a:cs typeface="+mn-lt"/>
              </a:rPr>
              <a:t>V poloze na zádech provedeme při dokončení výdechové fáze kaudální nastavení hrudníku a pasivně stlačíme jeho dolní část. Pacient se snaží bez nádechu o rozšíření hrudníku do stran proti našemu odporu, obdobně jako by nadechoval. Pohyb nesmí doprovázet aktivita pomocných dýchacích svalů a nesmí dojít k souhybu s hrudní páteří.</a:t>
            </a:r>
            <a:endParaRPr lang="cs-CZ" sz="1600" dirty="0">
              <a:solidFill>
                <a:srgbClr val="FFFFFF"/>
              </a:solidFill>
            </a:endParaRPr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endParaRPr lang="cs-CZ" sz="1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3843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DC2F19-CF63-42E1-B88F-B4704D808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7723" y="727627"/>
            <a:ext cx="5269280" cy="1645920"/>
          </a:xfrm>
        </p:spPr>
        <p:txBody>
          <a:bodyPr>
            <a:normAutofit fontScale="90000"/>
          </a:bodyPr>
          <a:lstStyle/>
          <a:p>
            <a:r>
              <a:rPr lang="cs-CZ">
                <a:solidFill>
                  <a:schemeClr val="tx1"/>
                </a:solidFill>
                <a:ea typeface="+mj-lt"/>
                <a:cs typeface="+mj-lt"/>
              </a:rPr>
              <a:t>VYUŽITÍ PRINCIPŮ REFLEXNÍ LOKOMOCE</a:t>
            </a:r>
            <a:endParaRPr lang="cs-CZ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4" name="Obrázek 4" descr="Obsah obrázku text, osoba, interiér&#10;&#10;Popis se vygeneroval automaticky.">
            <a:extLst>
              <a:ext uri="{FF2B5EF4-FFF2-40B4-BE49-F238E27FC236}">
                <a16:creationId xmlns:a16="http://schemas.microsoft.com/office/drawing/2014/main" id="{A5C98A86-62FC-4742-AFCD-7DEA2DB8E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256" y="1451585"/>
            <a:ext cx="4414438" cy="397299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5637A6-3FAC-477A-A4F0-12F08D70B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7723" y="2989193"/>
            <a:ext cx="5373190" cy="314975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cs-CZ" sz="1800" b="1" dirty="0">
                <a:ea typeface="+mn-lt"/>
                <a:cs typeface="+mn-lt"/>
              </a:rPr>
              <a:t>P:</a:t>
            </a:r>
            <a:r>
              <a:rPr lang="cs-CZ" sz="1800" dirty="0">
                <a:ea typeface="+mn-lt"/>
                <a:cs typeface="+mn-lt"/>
              </a:rPr>
              <a:t> na zádech, DKK v </a:t>
            </a:r>
            <a:r>
              <a:rPr lang="cs-CZ" sz="1800" dirty="0" err="1">
                <a:ea typeface="+mn-lt"/>
                <a:cs typeface="+mn-lt"/>
              </a:rPr>
              <a:t>trojflexi</a:t>
            </a:r>
            <a:r>
              <a:rPr lang="cs-CZ" sz="1800" dirty="0">
                <a:ea typeface="+mn-lt"/>
                <a:cs typeface="+mn-lt"/>
              </a:rPr>
              <a:t> a mírné ABD (na šíři ramen)</a:t>
            </a:r>
            <a:endParaRPr lang="cs-CZ" sz="1800" dirty="0"/>
          </a:p>
          <a:p>
            <a:pPr algn="just">
              <a:buClr>
                <a:srgbClr val="262626"/>
              </a:buClr>
            </a:pPr>
            <a:r>
              <a:rPr lang="cs-CZ" sz="1800" dirty="0">
                <a:ea typeface="+mn-lt"/>
                <a:cs typeface="+mn-lt"/>
              </a:rPr>
              <a:t>stimulujeme mírným tlakem </a:t>
            </a:r>
            <a:r>
              <a:rPr lang="cs-CZ" sz="1800" b="1" dirty="0">
                <a:ea typeface="+mn-lt"/>
                <a:cs typeface="+mn-lt"/>
              </a:rPr>
              <a:t>mezižeberní prostory mezi 6. a 7. žebrem</a:t>
            </a:r>
            <a:r>
              <a:rPr lang="cs-CZ" sz="1800" dirty="0">
                <a:ea typeface="+mn-lt"/>
                <a:cs typeface="+mn-lt"/>
              </a:rPr>
              <a:t> v mamilární linii</a:t>
            </a:r>
            <a:endParaRPr lang="cs-CZ" sz="1800" dirty="0"/>
          </a:p>
          <a:p>
            <a:pPr algn="just">
              <a:buClr>
                <a:srgbClr val="262626"/>
              </a:buClr>
            </a:pPr>
            <a:r>
              <a:rPr lang="cs-CZ" sz="1800" dirty="0">
                <a:ea typeface="+mn-lt"/>
                <a:cs typeface="+mn-lt"/>
              </a:rPr>
              <a:t>stimulaci lze rozšířit o aktivační místo na </a:t>
            </a:r>
            <a:r>
              <a:rPr lang="cs-CZ" sz="1800" dirty="0" err="1">
                <a:ea typeface="+mn-lt"/>
                <a:cs typeface="+mn-lt"/>
              </a:rPr>
              <a:t>homolat</a:t>
            </a:r>
            <a:r>
              <a:rPr lang="cs-CZ" sz="1800" dirty="0">
                <a:ea typeface="+mn-lt"/>
                <a:cs typeface="+mn-lt"/>
              </a:rPr>
              <a:t>. SIAS a kontralaterální linea </a:t>
            </a:r>
            <a:r>
              <a:rPr lang="cs-CZ" sz="1800" dirty="0" err="1">
                <a:ea typeface="+mn-lt"/>
                <a:cs typeface="+mn-lt"/>
              </a:rPr>
              <a:t>nuchae</a:t>
            </a:r>
            <a:endParaRPr lang="cs-CZ" sz="1800" dirty="0"/>
          </a:p>
          <a:p>
            <a:pPr algn="just">
              <a:buClr>
                <a:srgbClr val="262626"/>
              </a:buClr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42537994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9D6CD28-D147-4DC0-A5FF-335351C7D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7CDDF69-9963-4CB8-8441-2D6CA2C66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199"/>
            <a:ext cx="11281609" cy="214616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8B53A5F-63B3-4E86-93F7-275390D70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0453"/>
            <a:ext cx="10954512" cy="1819656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66FDF45-8CC9-4851-85C5-639F0056C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794" y="844481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cs-CZ">
                <a:solidFill>
                  <a:schemeClr val="bg1"/>
                </a:solidFill>
              </a:rPr>
              <a:t>VYUŽITÍ PRINCIPŮ REFLEXNÍ LOKOMOCE</a:t>
            </a:r>
          </a:p>
        </p:txBody>
      </p:sp>
      <p:graphicFrame>
        <p:nvGraphicFramePr>
          <p:cNvPr id="16" name="Zástupný obsah 2">
            <a:extLst>
              <a:ext uri="{FF2B5EF4-FFF2-40B4-BE49-F238E27FC236}">
                <a16:creationId xmlns:a16="http://schemas.microsoft.com/office/drawing/2014/main" id="{28143467-4D73-47B2-BC1B-621AC8EE74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2765171"/>
              </p:ext>
            </p:extLst>
          </p:nvPr>
        </p:nvGraphicFramePr>
        <p:xfrm>
          <a:off x="1276927" y="2829653"/>
          <a:ext cx="10469739" cy="3785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88273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04BED5A-E98E-4DA0-BAA5-4F6AB2492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B64B94A-E40E-48CE-BD7B-C1A30AE57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982" y="488542"/>
            <a:ext cx="11244036" cy="5880916"/>
          </a:xfrm>
          <a:prstGeom prst="rect">
            <a:avLst/>
          </a:pr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9EC5CA6-6479-49D5-B4B5-5643D26B8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4442" y="2057401"/>
            <a:ext cx="0" cy="27432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D1B26337-5AA4-470D-9687-5907CB53B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685800"/>
            <a:ext cx="10853928" cy="5486400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D0FB0BF-CF21-4B9D-9400-96D9BAE7A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40" y="1000370"/>
            <a:ext cx="3462079" cy="4857262"/>
          </a:xfrm>
        </p:spPr>
        <p:txBody>
          <a:bodyPr>
            <a:normAutofit/>
          </a:bodyPr>
          <a:lstStyle/>
          <a:p>
            <a:pPr algn="r"/>
            <a:r>
              <a:rPr lang="cs-CZ" sz="4400">
                <a:solidFill>
                  <a:srgbClr val="FFFFFF"/>
                </a:solidFill>
              </a:rPr>
              <a:t>REFLEXNÍ ODPOVĚĎ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01B459-0E66-4F98-87E8-388B3E11B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6691" y="1265915"/>
            <a:ext cx="6212310" cy="485726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cs-CZ" sz="2000" dirty="0">
                <a:solidFill>
                  <a:srgbClr val="FFFFFF"/>
                </a:solidFill>
                <a:ea typeface="+mn-lt"/>
                <a:cs typeface="+mn-lt"/>
              </a:rPr>
              <a:t>1.) změna dechového stereotypu – brániční dýchání bez účasti auxiliárních </a:t>
            </a:r>
            <a:r>
              <a:rPr lang="cs-CZ" sz="2000" dirty="0" err="1">
                <a:solidFill>
                  <a:srgbClr val="FFFFFF"/>
                </a:solidFill>
                <a:ea typeface="+mn-lt"/>
                <a:cs typeface="+mn-lt"/>
              </a:rPr>
              <a:t>dých</a:t>
            </a:r>
            <a:r>
              <a:rPr lang="cs-CZ" sz="2000" dirty="0">
                <a:solidFill>
                  <a:srgbClr val="FFFFFF"/>
                </a:solidFill>
                <a:ea typeface="+mn-lt"/>
                <a:cs typeface="+mn-lt"/>
              </a:rPr>
              <a:t>. svalů, bránice se oplošťuje</a:t>
            </a:r>
            <a:endParaRPr lang="cs-CZ" sz="2000" dirty="0">
              <a:solidFill>
                <a:srgbClr val="FFFFFF"/>
              </a:solidFill>
            </a:endParaRPr>
          </a:p>
          <a:p>
            <a:pPr algn="just">
              <a:buClr>
                <a:srgbClr val="262626"/>
              </a:buClr>
            </a:pPr>
            <a:r>
              <a:rPr lang="cs-CZ" sz="2000" dirty="0">
                <a:solidFill>
                  <a:srgbClr val="FFFFFF"/>
                </a:solidFill>
                <a:ea typeface="+mn-lt"/>
                <a:cs typeface="+mn-lt"/>
              </a:rPr>
              <a:t>2.) hrudník v kaudálním postavení, </a:t>
            </a:r>
            <a:r>
              <a:rPr lang="cs-CZ" sz="2000" dirty="0" err="1">
                <a:solidFill>
                  <a:srgbClr val="FFFFFF"/>
                </a:solidFill>
                <a:ea typeface="+mn-lt"/>
                <a:cs typeface="+mn-lt"/>
              </a:rPr>
              <a:t>Thp</a:t>
            </a:r>
            <a:r>
              <a:rPr lang="cs-CZ" sz="2000" dirty="0">
                <a:solidFill>
                  <a:srgbClr val="FFFFFF"/>
                </a:solidFill>
                <a:ea typeface="+mn-lt"/>
                <a:cs typeface="+mn-lt"/>
              </a:rPr>
              <a:t> se napřimuje</a:t>
            </a:r>
            <a:endParaRPr lang="cs-CZ" sz="2000" dirty="0">
              <a:solidFill>
                <a:srgbClr val="FFFFFF"/>
              </a:solidFill>
            </a:endParaRPr>
          </a:p>
          <a:p>
            <a:pPr algn="just">
              <a:buClr>
                <a:srgbClr val="262626"/>
              </a:buClr>
            </a:pPr>
            <a:r>
              <a:rPr lang="cs-CZ" sz="2000" dirty="0">
                <a:solidFill>
                  <a:srgbClr val="FFFFFF"/>
                </a:solidFill>
                <a:ea typeface="+mn-lt"/>
                <a:cs typeface="+mn-lt"/>
              </a:rPr>
              <a:t>3.) aktivace břišních svalů působících proti oploštění bránice; jejich zapojení je v rovnováze, což se projeví kaudálním posunem </a:t>
            </a:r>
            <a:r>
              <a:rPr lang="cs-CZ" sz="2000" dirty="0" err="1">
                <a:solidFill>
                  <a:srgbClr val="FFFFFF"/>
                </a:solidFill>
                <a:ea typeface="+mn-lt"/>
                <a:cs typeface="+mn-lt"/>
              </a:rPr>
              <a:t>umbiliku</a:t>
            </a:r>
            <a:r>
              <a:rPr lang="cs-CZ" sz="2000" dirty="0">
                <a:solidFill>
                  <a:srgbClr val="FFFFFF"/>
                </a:solidFill>
                <a:ea typeface="+mn-lt"/>
                <a:cs typeface="+mn-lt"/>
              </a:rPr>
              <a:t> a aktivací laterální skupiny břišních svalů, zejm. m. </a:t>
            </a:r>
            <a:r>
              <a:rPr lang="cs-CZ" sz="2000" dirty="0" err="1">
                <a:solidFill>
                  <a:srgbClr val="FFFFFF"/>
                </a:solidFill>
                <a:ea typeface="+mn-lt"/>
                <a:cs typeface="+mn-lt"/>
              </a:rPr>
              <a:t>TrAbd</a:t>
            </a:r>
            <a:r>
              <a:rPr lang="cs-CZ" sz="2000" dirty="0">
                <a:solidFill>
                  <a:srgbClr val="FFFFFF"/>
                </a:solidFill>
                <a:ea typeface="+mn-lt"/>
                <a:cs typeface="+mn-lt"/>
              </a:rPr>
              <a:t>.</a:t>
            </a:r>
            <a:endParaRPr lang="cs-CZ" sz="2000" dirty="0">
              <a:solidFill>
                <a:srgbClr val="FFFFFF"/>
              </a:solidFill>
            </a:endParaRPr>
          </a:p>
          <a:p>
            <a:pPr algn="just">
              <a:buClr>
                <a:srgbClr val="262626"/>
              </a:buClr>
            </a:pPr>
            <a:r>
              <a:rPr lang="cs-CZ" sz="2000" dirty="0">
                <a:solidFill>
                  <a:srgbClr val="FFFFFF"/>
                </a:solidFill>
                <a:ea typeface="+mn-lt"/>
                <a:cs typeface="+mn-lt"/>
              </a:rPr>
              <a:t>Snahou je, aby pacient dostal daný vzor pod volní kontrolu</a:t>
            </a:r>
            <a:endParaRPr lang="cs-CZ" sz="2000" dirty="0">
              <a:solidFill>
                <a:srgbClr val="FFFFFF"/>
              </a:solidFill>
            </a:endParaRPr>
          </a:p>
          <a:p>
            <a:pPr algn="just">
              <a:buClr>
                <a:srgbClr val="262626"/>
              </a:buClr>
            </a:pPr>
            <a:r>
              <a:rPr lang="cs-CZ" sz="2000" dirty="0">
                <a:solidFill>
                  <a:srgbClr val="FFFFFF"/>
                </a:solidFill>
                <a:ea typeface="+mn-lt"/>
                <a:cs typeface="+mn-lt"/>
              </a:rPr>
              <a:t>Při zapojení břišního lisu při bráničním dýchání postupně odlehčujeme DKK</a:t>
            </a:r>
            <a:endParaRPr lang="cs-CZ" sz="2000" dirty="0">
              <a:solidFill>
                <a:srgbClr val="FFFFFF"/>
              </a:solidFill>
            </a:endParaRPr>
          </a:p>
          <a:p>
            <a:pPr algn="just">
              <a:buClr>
                <a:srgbClr val="262626"/>
              </a:buClr>
            </a:pPr>
            <a:r>
              <a:rPr lang="cs-CZ" sz="2000" dirty="0">
                <a:solidFill>
                  <a:srgbClr val="FFFFFF"/>
                </a:solidFill>
                <a:ea typeface="+mn-lt"/>
                <a:cs typeface="+mn-lt"/>
              </a:rPr>
              <a:t>Dále cvičíme HKK proti odporu</a:t>
            </a:r>
            <a:endParaRPr lang="cs-CZ" sz="2000" dirty="0">
              <a:solidFill>
                <a:srgbClr val="FFFFFF"/>
              </a:solidFill>
            </a:endParaRPr>
          </a:p>
          <a:p>
            <a:pPr algn="just">
              <a:buClr>
                <a:srgbClr val="262626"/>
              </a:buClr>
            </a:pPr>
            <a:endParaRPr lang="cs-CZ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672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65FAA58-0EDC-412F-A5F8-01968BE60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8089CB0-2F03-4E3C-ADBB-570A3BE78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081" y="0"/>
            <a:ext cx="551077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BA80B1-3B69-49C0-8AC9-716ABA57F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rgbClr val="D9D9D9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7E1103-B264-49BE-BC2A-F4E40BD3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solidFill>
            <a:schemeClr val="bg1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85984C3-2EAA-4B57-9393-BC32BE0EF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887" y="1185059"/>
            <a:ext cx="3491832" cy="4487882"/>
          </a:xfrm>
        </p:spPr>
        <p:txBody>
          <a:bodyPr>
            <a:normAutofit/>
          </a:bodyPr>
          <a:lstStyle/>
          <a:p>
            <a:pPr algn="ctr"/>
            <a:r>
              <a:rPr lang="cs-CZ" sz="3400"/>
              <a:t>OVLIVNĚNÍ STABILIZAČNÍ FUNKCE NOHY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2DA11B6-B538-4624-9628-98B823D76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939" y="276008"/>
            <a:ext cx="6146615" cy="6305984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FB1CB5B-67A5-45DB-B8E1-7A09A642E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5455" y="438912"/>
            <a:ext cx="5815584" cy="598017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B0ED3C-B67F-4464-AD5F-2AEE33408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3656" y="936416"/>
            <a:ext cx="4870512" cy="49851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/>
            <a:r>
              <a:rPr lang="cs-CZ" sz="2000" dirty="0">
                <a:ea typeface="+mn-lt"/>
                <a:cs typeface="+mn-lt"/>
              </a:rPr>
              <a:t>Noha tvoří základní oporu vzpřímeného držení těla</a:t>
            </a:r>
            <a:endParaRPr lang="cs-CZ" sz="2000" dirty="0"/>
          </a:p>
          <a:p>
            <a:pPr algn="just">
              <a:buClr>
                <a:srgbClr val="262626"/>
              </a:buClr>
            </a:pPr>
            <a:r>
              <a:rPr lang="cs-CZ" sz="2000" dirty="0">
                <a:ea typeface="+mn-lt"/>
                <a:cs typeface="+mn-lt"/>
              </a:rPr>
              <a:t>Svalové předpětí, opěrné body na chodidle a tvar nožní klenby vytváří aferentní impulzy do CNS, která aktivuje vzpřímené držení těla</a:t>
            </a:r>
            <a:endParaRPr lang="cs-CZ" sz="2000" dirty="0"/>
          </a:p>
          <a:p>
            <a:pPr algn="just">
              <a:buClr>
                <a:srgbClr val="262626"/>
              </a:buClr>
            </a:pPr>
            <a:r>
              <a:rPr lang="cs-CZ" sz="2000" dirty="0">
                <a:ea typeface="+mn-lt"/>
                <a:cs typeface="+mn-lt"/>
              </a:rPr>
              <a:t>Na aktivitu svalstva nohy reaguje bránice i hrudník změnou postavení a dýchání</a:t>
            </a:r>
            <a:endParaRPr lang="cs-CZ" sz="2000" dirty="0"/>
          </a:p>
          <a:p>
            <a:pPr algn="just">
              <a:buClr>
                <a:srgbClr val="262626"/>
              </a:buClr>
            </a:pPr>
            <a:r>
              <a:rPr lang="cs-CZ" sz="2000" dirty="0">
                <a:ea typeface="+mn-lt"/>
                <a:cs typeface="+mn-lt"/>
              </a:rPr>
              <a:t>Pacient se musí naučit vnímat reakce svalů na zapojení svalstva nohy, a to i na vzdálenějších místech</a:t>
            </a:r>
            <a:endParaRPr lang="cs-CZ" sz="2000" dirty="0"/>
          </a:p>
          <a:p>
            <a:pPr algn="just">
              <a:buClr>
                <a:srgbClr val="262626"/>
              </a:buClr>
            </a:pPr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1655849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korace pro mexickou slavnost">
            <a:extLst>
              <a:ext uri="{FF2B5EF4-FFF2-40B4-BE49-F238E27FC236}">
                <a16:creationId xmlns:a16="http://schemas.microsoft.com/office/drawing/2014/main" id="{1429A983-8F63-4A9D-84AD-828892A6A4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10" b="3104"/>
          <a:stretch/>
        </p:blipFill>
        <p:spPr>
          <a:xfrm>
            <a:off x="1" y="10"/>
            <a:ext cx="12191999" cy="6857989"/>
          </a:xfrm>
          <a:prstGeom prst="rect">
            <a:avLst/>
          </a:prstGeom>
        </p:spPr>
      </p:pic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71132" y="2352222"/>
            <a:ext cx="8649738" cy="2590800"/>
          </a:xfrm>
        </p:spPr>
        <p:txBody>
          <a:bodyPr>
            <a:normAutofit/>
          </a:bodyPr>
          <a:lstStyle/>
          <a:p>
            <a:r>
              <a:rPr lang="cs-CZ" sz="6300"/>
              <a:t>HLUBOKÝ STABILIZAČNÍ SYSTÉM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71130" y="5047404"/>
            <a:ext cx="8642350" cy="91859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>
              <a:spcAft>
                <a:spcPts val="600"/>
              </a:spcAft>
            </a:pPr>
            <a:endParaRPr lang="cs-CZ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5018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7511E4-9B16-471E-8627-7237619938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111"/>
          <a:stretch/>
        </p:blipFill>
        <p:spPr>
          <a:xfrm>
            <a:off x="-1" y="10"/>
            <a:ext cx="12192000" cy="6857988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BCB552-41D7-4DB2-B731-DEBC6D341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r>
              <a:rPr lang="cs-CZ" sz="3700"/>
              <a:t>5.) Nácvik hluboké posturální stabilizace páteře v modifikovaných polohách </a:t>
            </a:r>
            <a:r>
              <a:rPr lang="cs-CZ" sz="3700" i="0">
                <a:ea typeface="+mj-lt"/>
                <a:cs typeface="+mj-lt"/>
              </a:rPr>
              <a:t>&amp;</a:t>
            </a:r>
            <a:br>
              <a:rPr lang="cs-CZ" sz="3700" i="0">
                <a:ea typeface="+mj-lt"/>
                <a:cs typeface="+mj-lt"/>
              </a:rPr>
            </a:br>
            <a:r>
              <a:rPr lang="cs-CZ" sz="3700" i="0"/>
              <a:t>6.) Cvičení posturální funkce ve vývojových řadách  </a:t>
            </a:r>
            <a:endParaRPr lang="cs-CZ" sz="37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09816F-C64C-4D06-9ECF-AAAFD9B37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1130" y="4682062"/>
            <a:ext cx="8652788" cy="457201"/>
          </a:xfrm>
        </p:spPr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048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5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" name="Rectangle 37">
            <a:extLst>
              <a:ext uri="{FF2B5EF4-FFF2-40B4-BE49-F238E27FC236}">
                <a16:creationId xmlns:a16="http://schemas.microsoft.com/office/drawing/2014/main" id="{48DB4B7D-6E19-4B1E-A0ED-621919C15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5" name="Rectangle 39">
            <a:extLst>
              <a:ext uri="{FF2B5EF4-FFF2-40B4-BE49-F238E27FC236}">
                <a16:creationId xmlns:a16="http://schemas.microsoft.com/office/drawing/2014/main" id="{4CB196DE-BC07-4C0A-9A6F-6FFD5F775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7" name="Rectangle 41">
            <a:extLst>
              <a:ext uri="{FF2B5EF4-FFF2-40B4-BE49-F238E27FC236}">
                <a16:creationId xmlns:a16="http://schemas.microsoft.com/office/drawing/2014/main" id="{2C13C32D-C8E0-49CB-AF18-A6A13B7FE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9" name="Group 43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5E3DF13-4412-4927-AA38-F077B5A4C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569EC13-67CE-4C90-95BA-1F7D7F3D3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A59492E-0F24-4A22-B24D-A110B403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41" name="Rectangle 48">
            <a:extLst>
              <a:ext uri="{FF2B5EF4-FFF2-40B4-BE49-F238E27FC236}">
                <a16:creationId xmlns:a16="http://schemas.microsoft.com/office/drawing/2014/main" id="{AA4A3098-CB90-45FC-A5AF-2D899C844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03721829-CEB1-4F98-A35A-2D100517A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8908" r="1" b="10337"/>
          <a:stretch/>
        </p:blipFill>
        <p:spPr>
          <a:xfrm>
            <a:off x="1" y="10"/>
            <a:ext cx="7534654" cy="6857990"/>
          </a:xfrm>
          <a:prstGeom prst="rect">
            <a:avLst/>
          </a:prstGeom>
        </p:spPr>
      </p:pic>
      <p:sp>
        <p:nvSpPr>
          <p:cNvPr id="43" name="Rectangle 50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48" name="Rectangle 52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1CF9FE6-1FFD-432F-AF67-81D531EB9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055" y="2350017"/>
            <a:ext cx="4775075" cy="16309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400" cap="all" spc="-100">
                <a:solidFill>
                  <a:schemeClr val="tx1"/>
                </a:solidFill>
              </a:rPr>
              <a:t>VÝVOJOVÉ ŘADY</a:t>
            </a: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A0B7CFE5-4A77-44BB-B097-8A841237E3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8" r="1905"/>
          <a:stretch/>
        </p:blipFill>
        <p:spPr>
          <a:xfrm>
            <a:off x="7534655" y="10"/>
            <a:ext cx="465734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98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1BAA8A-2E16-482B-BA31-3A7D3E8EC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>
            <a:normAutofit/>
          </a:bodyPr>
          <a:lstStyle/>
          <a:p>
            <a:r>
              <a:rPr lang="cs-CZ"/>
              <a:t>PŘÍKLADY NÁCVIKU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4" name="Obrázek 4" descr="Obsah obrázku text, osoba, pes&#10;&#10;Popis se vygeneroval automaticky.">
            <a:extLst>
              <a:ext uri="{FF2B5EF4-FFF2-40B4-BE49-F238E27FC236}">
                <a16:creationId xmlns:a16="http://schemas.microsoft.com/office/drawing/2014/main" id="{CE8A4DDE-CB57-4E27-B216-D93F7E53F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256" y="1252936"/>
            <a:ext cx="4414438" cy="4370292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629A2C-E939-4269-A689-9CD536C08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450" y="2538919"/>
            <a:ext cx="4957554" cy="34961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cs-CZ" sz="1600" b="1" dirty="0">
                <a:ea typeface="+mn-lt"/>
                <a:cs typeface="+mn-lt"/>
              </a:rPr>
              <a:t>P:</a:t>
            </a:r>
            <a:r>
              <a:rPr lang="cs-CZ" sz="1600" dirty="0">
                <a:ea typeface="+mn-lt"/>
                <a:cs typeface="+mn-lt"/>
              </a:rPr>
              <a:t> pozice RL pro 1. pozici, tj. klek na lehátku, chodidla přes okraj, hlava rotovaná o 30°, opřená o tuber frontale, ČHK ve FLX RAK cca 120° opřená o med. epikondyl, ZHK volně podél těla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b="1" dirty="0">
                <a:ea typeface="+mn-lt"/>
                <a:cs typeface="+mn-lt"/>
              </a:rPr>
              <a:t>Provedení: </a:t>
            </a:r>
            <a:r>
              <a:rPr lang="cs-CZ" sz="1600" dirty="0">
                <a:ea typeface="+mn-lt"/>
                <a:cs typeface="+mn-lt"/>
              </a:rPr>
              <a:t>terapeut dává mírný odpor na periferii opěrné HK proti plánované hybnosti, tj. proti DF a RD s opozicí palce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při vyvolané stabilizační aktivitě nacvičujeme </a:t>
            </a:r>
            <a:r>
              <a:rPr lang="cs-CZ" sz="1600" dirty="0" err="1">
                <a:ea typeface="+mn-lt"/>
                <a:cs typeface="+mn-lt"/>
              </a:rPr>
              <a:t>fázický</a:t>
            </a:r>
            <a:r>
              <a:rPr lang="cs-CZ" sz="1600" dirty="0">
                <a:ea typeface="+mn-lt"/>
                <a:cs typeface="+mn-lt"/>
              </a:rPr>
              <a:t> pohyb – vzpřimování </a:t>
            </a:r>
            <a:r>
              <a:rPr lang="cs-CZ" sz="1600" dirty="0" err="1">
                <a:ea typeface="+mn-lt"/>
                <a:cs typeface="+mn-lt"/>
              </a:rPr>
              <a:t>Cp</a:t>
            </a:r>
            <a:r>
              <a:rPr lang="cs-CZ" sz="1600" dirty="0">
                <a:ea typeface="+mn-lt"/>
                <a:cs typeface="+mn-lt"/>
              </a:rPr>
              <a:t>, ZR+FLX+ABD druhostranné HK apod.</a:t>
            </a:r>
            <a:endParaRPr lang="cs-CZ" sz="1600" dirty="0"/>
          </a:p>
          <a:p>
            <a:pPr algn="just">
              <a:buClr>
                <a:srgbClr val="262626"/>
              </a:buClr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6923402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D7B8A97-A55C-4B63-9224-277C84F4B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patro, interiér, pes&#10;&#10;Popis se vygeneroval automaticky.">
            <a:extLst>
              <a:ext uri="{FF2B5EF4-FFF2-40B4-BE49-F238E27FC236}">
                <a16:creationId xmlns:a16="http://schemas.microsoft.com/office/drawing/2014/main" id="{CCD4448B-7EA0-4609-A8E9-41C09EBA0F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79" r="24138" b="-3"/>
          <a:stretch/>
        </p:blipFill>
        <p:spPr>
          <a:xfrm>
            <a:off x="233261" y="233264"/>
            <a:ext cx="3324388" cy="3755625"/>
          </a:xfrm>
          <a:prstGeom prst="rect">
            <a:avLst/>
          </a:prstGeom>
        </p:spPr>
      </p:pic>
      <p:pic>
        <p:nvPicPr>
          <p:cNvPr id="5" name="Obrázek 5" descr="Obsah obrázku interiér, patro&#10;&#10;Popis se vygeneroval automaticky.">
            <a:extLst>
              <a:ext uri="{FF2B5EF4-FFF2-40B4-BE49-F238E27FC236}">
                <a16:creationId xmlns:a16="http://schemas.microsoft.com/office/drawing/2014/main" id="{7BC58EDC-2722-4AB2-9F72-4CC77346F3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69" r="1" b="1"/>
          <a:stretch/>
        </p:blipFill>
        <p:spPr>
          <a:xfrm>
            <a:off x="3643754" y="245169"/>
            <a:ext cx="2765828" cy="253973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6E2D67D-01A2-4277-8EA0-1560E7E95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264" y="4080330"/>
            <a:ext cx="3324388" cy="2544406"/>
          </a:xfrm>
          <a:prstGeom prst="rect">
            <a:avLst/>
          </a:prstGeom>
          <a:solidFill>
            <a:srgbClr val="6BB24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6" descr="Obsah obrázku oblečení, interiér, osoba&#10;&#10;Popis se vygeneroval automaticky.">
            <a:extLst>
              <a:ext uri="{FF2B5EF4-FFF2-40B4-BE49-F238E27FC236}">
                <a16:creationId xmlns:a16="http://schemas.microsoft.com/office/drawing/2014/main" id="{A9682AAD-4E00-4FFA-A72D-96B2281A0F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" b="2"/>
          <a:stretch/>
        </p:blipFill>
        <p:spPr>
          <a:xfrm>
            <a:off x="3649090" y="2874855"/>
            <a:ext cx="2765828" cy="374987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6A5D548-4865-4D5F-97A6-2D8C1657B2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9451" y="233264"/>
            <a:ext cx="5362178" cy="6391471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FB280C-BA0C-49DC-926F-5BB41ADF0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08711" y="374903"/>
            <a:ext cx="510365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5D6424-9872-4058-8BC2-8D0234689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cs-CZ" sz="4000">
                <a:ea typeface="+mj-lt"/>
                <a:cs typeface="+mj-lt"/>
              </a:rPr>
              <a:t>PŘÍKLADY NÁCVIKU 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1BD319-9B90-44CF-BAB3-0576BA58C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1" cy="3931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cs-CZ" sz="1600" b="1" dirty="0">
                <a:ea typeface="+mn-lt"/>
                <a:cs typeface="+mn-lt"/>
              </a:rPr>
              <a:t>P:</a:t>
            </a:r>
            <a:r>
              <a:rPr lang="cs-CZ" sz="1600" dirty="0">
                <a:ea typeface="+mn-lt"/>
                <a:cs typeface="+mn-lt"/>
              </a:rPr>
              <a:t> pacient opřený o dlaně a chodidla - kontrolujeme centrované držení: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ruce se opírají o hlavičky MTC a oblast </a:t>
            </a:r>
            <a:r>
              <a:rPr lang="cs-CZ" sz="1600" dirty="0" err="1">
                <a:ea typeface="+mn-lt"/>
                <a:cs typeface="+mn-lt"/>
              </a:rPr>
              <a:t>thenaru</a:t>
            </a:r>
            <a:r>
              <a:rPr lang="cs-CZ" sz="1600" dirty="0">
                <a:ea typeface="+mn-lt"/>
                <a:cs typeface="+mn-lt"/>
              </a:rPr>
              <a:t>, natažené prsty plošně tlačí do podložky, palec v EXT+ABD, zápěstí v RD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noha se opírá o hlavičky I. a V. MTT, subtalární kloub v </a:t>
            </a:r>
            <a:r>
              <a:rPr lang="cs-CZ" sz="1600" dirty="0" err="1">
                <a:ea typeface="+mn-lt"/>
                <a:cs typeface="+mn-lt"/>
              </a:rPr>
              <a:t>neutr</a:t>
            </a:r>
            <a:r>
              <a:rPr lang="cs-CZ" sz="1600" dirty="0">
                <a:ea typeface="+mn-lt"/>
                <a:cs typeface="+mn-lt"/>
              </a:rPr>
              <a:t>. poloze, čéška směřuje nad II. MTT (osa nohy)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hlava v prodloužení páteře, páteř napřímena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ovlivněním opory </a:t>
            </a:r>
            <a:r>
              <a:rPr lang="cs-CZ" sz="1600" dirty="0" err="1">
                <a:ea typeface="+mn-lt"/>
                <a:cs typeface="+mn-lt"/>
              </a:rPr>
              <a:t>facilitujeme</a:t>
            </a:r>
            <a:r>
              <a:rPr lang="cs-CZ" sz="1600" dirty="0">
                <a:ea typeface="+mn-lt"/>
                <a:cs typeface="+mn-lt"/>
              </a:rPr>
              <a:t> aktivaci stabilizátorů</a:t>
            </a:r>
            <a:endParaRPr lang="cs-CZ" sz="1600" dirty="0"/>
          </a:p>
          <a:p>
            <a:pPr algn="just">
              <a:buClr>
                <a:srgbClr val="262626"/>
              </a:buClr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6666313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D7B8A97-A55C-4B63-9224-277C84F4B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osoba, interiér, ruka&#10;&#10;Popis se vygeneroval automaticky.">
            <a:extLst>
              <a:ext uri="{FF2B5EF4-FFF2-40B4-BE49-F238E27FC236}">
                <a16:creationId xmlns:a16="http://schemas.microsoft.com/office/drawing/2014/main" id="{4DEB11C6-1AD7-4A1A-BE80-A5F399D62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61" y="448882"/>
            <a:ext cx="3324388" cy="332438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4E8C82B-29EE-43B6-90D9-4C3463486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2243" y="239052"/>
            <a:ext cx="2722671" cy="2474937"/>
          </a:xfrm>
          <a:prstGeom prst="rect">
            <a:avLst/>
          </a:prstGeom>
          <a:solidFill>
            <a:srgbClr val="6BB24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E2D67D-01A2-4277-8EA0-1560E7E95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264" y="4154694"/>
            <a:ext cx="3324388" cy="2470041"/>
          </a:xfrm>
          <a:prstGeom prst="rect">
            <a:avLst/>
          </a:prstGeom>
          <a:solidFill>
            <a:srgbClr val="6BB24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5" descr="Obsah obrázku osoba, oblečení, interiér, stopy&#10;&#10;Popis se vygeneroval automaticky.">
            <a:extLst>
              <a:ext uri="{FF2B5EF4-FFF2-40B4-BE49-F238E27FC236}">
                <a16:creationId xmlns:a16="http://schemas.microsoft.com/office/drawing/2014/main" id="{0A57A886-529B-4D19-8973-E5352D376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840" y="2874858"/>
            <a:ext cx="2721483" cy="374987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6A5D548-4865-4D5F-97A6-2D8C1657B2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9451" y="233264"/>
            <a:ext cx="5362178" cy="6391471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FFB280C-BA0C-49DC-926F-5BB41ADF0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08711" y="374903"/>
            <a:ext cx="510365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28B0AF0-3BB7-4A3B-8810-31A95AB45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 fontScale="90000"/>
          </a:bodyPr>
          <a:lstStyle/>
          <a:p>
            <a:r>
              <a:rPr lang="cs-CZ" sz="4000"/>
              <a:t>DECENTROVANÉ POSTAVENÍ </a:t>
            </a:r>
            <a:r>
              <a:rPr lang="cs-CZ" sz="4000" dirty="0"/>
              <a:t>AKER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3FBF10-80DC-4C60-B912-DEFE5BB85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345574"/>
            <a:ext cx="4472921" cy="368946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just"/>
            <a:r>
              <a:rPr lang="cs-CZ" sz="1600" dirty="0">
                <a:ea typeface="+mn-lt"/>
                <a:cs typeface="+mn-lt"/>
              </a:rPr>
              <a:t>při insuficienci dolních stabilizátorů lopatek se pac. opírá na hraně </a:t>
            </a:r>
            <a:r>
              <a:rPr lang="cs-CZ" sz="1600" dirty="0" err="1">
                <a:ea typeface="+mn-lt"/>
                <a:cs typeface="+mn-lt"/>
              </a:rPr>
              <a:t>hypothenaru</a:t>
            </a:r>
            <a:r>
              <a:rPr lang="cs-CZ" sz="1600" dirty="0">
                <a:ea typeface="+mn-lt"/>
                <a:cs typeface="+mn-lt"/>
              </a:rPr>
              <a:t>, prsty mírně pokrčeny, palec více v ADD, zápěstí v UD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kontrolovaným převodem opory na </a:t>
            </a:r>
            <a:r>
              <a:rPr lang="cs-CZ" sz="1600" dirty="0" err="1">
                <a:ea typeface="+mn-lt"/>
                <a:cs typeface="+mn-lt"/>
              </a:rPr>
              <a:t>thenar</a:t>
            </a:r>
            <a:r>
              <a:rPr lang="cs-CZ" sz="1600" dirty="0">
                <a:ea typeface="+mn-lt"/>
                <a:cs typeface="+mn-lt"/>
              </a:rPr>
              <a:t> a hlavičky MTC oslovíme stabilizační funkci dolních fixátorů LOP</a:t>
            </a:r>
            <a:endParaRPr lang="cs-CZ" sz="1600" dirty="0"/>
          </a:p>
          <a:p>
            <a:pPr algn="just">
              <a:buClr>
                <a:srgbClr val="262626"/>
              </a:buClr>
            </a:pPr>
            <a:r>
              <a:rPr lang="cs-CZ" sz="1600" dirty="0">
                <a:ea typeface="+mn-lt"/>
                <a:cs typeface="+mn-lt"/>
              </a:rPr>
              <a:t>nejprve provádíme přenos váhy a odlehčení, pak pacient pomalu nadlehčuje DK od podložky aniž by ztratil výchozí postavení, uvolněná DK provádí </a:t>
            </a:r>
            <a:r>
              <a:rPr lang="cs-CZ" sz="1600" dirty="0" err="1">
                <a:ea typeface="+mn-lt"/>
                <a:cs typeface="+mn-lt"/>
              </a:rPr>
              <a:t>fázický</a:t>
            </a:r>
            <a:r>
              <a:rPr lang="cs-CZ" sz="1600" dirty="0">
                <a:ea typeface="+mn-lt"/>
                <a:cs typeface="+mn-lt"/>
              </a:rPr>
              <a:t> pohyb (musí odpovídat síle stabilizace)</a:t>
            </a:r>
            <a:endParaRPr lang="cs-CZ" sz="1600" dirty="0"/>
          </a:p>
          <a:p>
            <a:pPr algn="just">
              <a:buClr>
                <a:srgbClr val="262626"/>
              </a:buClr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0098579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48DB4B7D-6E19-4B1E-A0ED-621919C15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CB196DE-BC07-4C0A-9A6F-6FFD5F775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C13C32D-C8E0-49CB-AF18-A6A13B7FE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5E3DF13-4412-4927-AA38-F077B5A4C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569EC13-67CE-4C90-95BA-1F7D7F3D3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0A59492E-0F24-4A22-B24D-A110B403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E346D14A-35B6-462B-940E-FB42AD8A3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BB2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FC727E0C-AA2A-4BF0-B0C6-94E059D85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269159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1F6B2E7B-50A4-474C-A0BF-55323ECDA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16" y="809244"/>
            <a:ext cx="5943600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9FB9A0B-C737-4AB4-A6EF-D592BAD1F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723" y="1571313"/>
            <a:ext cx="5738204" cy="45208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1500" i="0" cap="all" spc="-100" dirty="0"/>
              <a:t>Princip </a:t>
            </a:r>
            <a:r>
              <a:rPr lang="en-US" sz="1500" i="0" cap="all" spc="-100" dirty="0" err="1"/>
              <a:t>kombinující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provokovanou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stabilizaci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prostřednictvím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centrované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opory</a:t>
            </a:r>
            <a:r>
              <a:rPr lang="en-US" sz="1500" i="0" cap="all" spc="-100" dirty="0"/>
              <a:t> a </a:t>
            </a:r>
            <a:r>
              <a:rPr lang="en-US" sz="1500" i="0" cap="all" spc="-100" dirty="0" err="1"/>
              <a:t>odporu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proti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plánované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hybnosti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lze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využít</a:t>
            </a:r>
            <a:r>
              <a:rPr lang="en-US" sz="1500" i="0" cap="all" spc="-100" dirty="0"/>
              <a:t> v </a:t>
            </a:r>
            <a:r>
              <a:rPr lang="en-US" sz="1500" i="0" cap="all" spc="-100" dirty="0" err="1"/>
              <a:t>řadě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modifikací</a:t>
            </a:r>
            <a:r>
              <a:rPr lang="en-US" sz="1500" i="0" cap="all" spc="-100" dirty="0"/>
              <a:t>.</a:t>
            </a:r>
            <a:endParaRPr lang="en-US" sz="1500" cap="all" spc="-100" dirty="0"/>
          </a:p>
          <a:p>
            <a:pPr algn="ctr">
              <a:lnSpc>
                <a:spcPct val="150000"/>
              </a:lnSpc>
            </a:pPr>
            <a:br>
              <a:rPr lang="en-US" sz="1500" i="0" cap="all" spc="-100" dirty="0"/>
            </a:br>
            <a:r>
              <a:rPr lang="en-US" sz="1500" i="0" cap="all" spc="-100" dirty="0" err="1"/>
              <a:t>volba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cvičení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vyplývá</a:t>
            </a:r>
            <a:r>
              <a:rPr lang="en-US" sz="1500" i="0" cap="all" spc="-100" dirty="0"/>
              <a:t> z </a:t>
            </a:r>
            <a:r>
              <a:rPr lang="en-US" sz="1500" i="0" cap="all" spc="-100" dirty="0" err="1"/>
              <a:t>cíle</a:t>
            </a:r>
            <a:r>
              <a:rPr lang="en-US" sz="1500" i="0" cap="all" spc="-100" dirty="0"/>
              <a:t>, </a:t>
            </a:r>
            <a:r>
              <a:rPr lang="en-US" sz="1500" i="0" cap="all" spc="-100" dirty="0" err="1"/>
              <a:t>kterého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chceme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dosáhnout</a:t>
            </a:r>
            <a:r>
              <a:rPr lang="en-US" sz="1500" i="0" cap="all" spc="-100" dirty="0"/>
              <a:t> a </a:t>
            </a:r>
            <a:r>
              <a:rPr lang="en-US" sz="1500" i="0" cap="all" spc="-100" dirty="0" err="1"/>
              <a:t>musí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být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přizpůsobena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kondici</a:t>
            </a:r>
            <a:r>
              <a:rPr lang="en-US" sz="1500" i="0" cap="all" spc="-100" dirty="0"/>
              <a:t> a </a:t>
            </a:r>
            <a:r>
              <a:rPr lang="en-US" sz="1500" i="0" cap="all" spc="-100" dirty="0" err="1"/>
              <a:t>funkčním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schopnostem</a:t>
            </a:r>
            <a:r>
              <a:rPr lang="en-US" sz="1500" i="0" cap="all" spc="-100" dirty="0"/>
              <a:t> </a:t>
            </a:r>
            <a:r>
              <a:rPr lang="en-US" sz="1500" i="0" cap="all" spc="-100" err="1"/>
              <a:t>pacienta</a:t>
            </a:r>
            <a:r>
              <a:rPr lang="en-US" sz="1500" i="0" cap="all" spc="-100"/>
              <a:t>.</a:t>
            </a:r>
            <a:endParaRPr lang="en-US" sz="1500" cap="all" spc="-100" dirty="0" err="1"/>
          </a:p>
          <a:p>
            <a:pPr algn="ctr">
              <a:lnSpc>
                <a:spcPct val="150000"/>
              </a:lnSpc>
            </a:pPr>
            <a:br>
              <a:rPr lang="en-US" sz="1500" i="0" cap="all" spc="-100" dirty="0"/>
            </a:br>
            <a:r>
              <a:rPr lang="en-US" sz="1500" i="0" cap="all" spc="-100" dirty="0" err="1"/>
              <a:t>souhru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stabilizačních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svalů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páteře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postupně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vycvičujeme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ve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vyšších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posturálních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polohách</a:t>
            </a:r>
            <a:r>
              <a:rPr lang="en-US" sz="1500" i="0" cap="all" spc="-100" dirty="0"/>
              <a:t> a </a:t>
            </a:r>
            <a:r>
              <a:rPr lang="en-US" sz="1500" i="0" cap="all" spc="-100" dirty="0" err="1"/>
              <a:t>poté</a:t>
            </a:r>
            <a:r>
              <a:rPr lang="en-US" sz="1500" i="0" cap="all" spc="-100" dirty="0"/>
              <a:t> ji </a:t>
            </a:r>
            <a:r>
              <a:rPr lang="en-US" sz="1500" i="0" cap="all" spc="-100" dirty="0" err="1"/>
              <a:t>zařazujeme</a:t>
            </a:r>
            <a:r>
              <a:rPr lang="en-US" sz="1500" i="0" cap="all" spc="-100" dirty="0"/>
              <a:t> do </a:t>
            </a:r>
            <a:r>
              <a:rPr lang="en-US" sz="1500" i="0" cap="all" spc="-100" dirty="0" err="1"/>
              <a:t>běžných</a:t>
            </a:r>
            <a:r>
              <a:rPr lang="en-US" sz="1500" i="0" cap="all" spc="-100" dirty="0"/>
              <a:t> </a:t>
            </a:r>
            <a:r>
              <a:rPr lang="en-US" sz="1500" i="0" cap="all" spc="-100" dirty="0" err="1"/>
              <a:t>denních</a:t>
            </a:r>
            <a:r>
              <a:rPr lang="en-US" sz="1500" i="0" cap="all" spc="-100" dirty="0"/>
              <a:t> </a:t>
            </a:r>
            <a:r>
              <a:rPr lang="en-US" sz="1500" i="0" cap="all" spc="-100" err="1"/>
              <a:t>činností</a:t>
            </a:r>
            <a:r>
              <a:rPr lang="en-US" sz="1500" i="0" cap="all" spc="-100"/>
              <a:t>.</a:t>
            </a:r>
            <a:endParaRPr lang="en-US" sz="1500" cap="all" spc="-100" dirty="0" err="1"/>
          </a:p>
          <a:p>
            <a:pPr algn="ctr">
              <a:lnSpc>
                <a:spcPct val="150000"/>
              </a:lnSpc>
            </a:pPr>
            <a:endParaRPr lang="en-US" sz="1500" cap="all" spc="-10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DAB684CD-1CA6-44AD-B86E-07661B89BA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7796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A207C111-4AF5-46E6-9072-33829E27E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1B42FE6-BEAF-413E-A213-73F20F11F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2373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F232A2AC-37C6-4CAC-BAAD-1606F4BB6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469C48A1-EB28-4011-BF37-208DCF07F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055" y="0"/>
            <a:ext cx="4636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5" descr="Obsah obrázku zeď, osoba, interiér, sport&#10;&#10;Popis se vygeneroval automaticky.">
            <a:extLst>
              <a:ext uri="{FF2B5EF4-FFF2-40B4-BE49-F238E27FC236}">
                <a16:creationId xmlns:a16="http://schemas.microsoft.com/office/drawing/2014/main" id="{4F4C358D-8763-49C0-BA28-330F5FFF7C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5"/>
          <a:stretch/>
        </p:blipFill>
        <p:spPr>
          <a:xfrm>
            <a:off x="7555832" y="4"/>
            <a:ext cx="4636168" cy="3428999"/>
          </a:xfrm>
          <a:prstGeom prst="rect">
            <a:avLst/>
          </a:prstGeom>
        </p:spPr>
      </p:pic>
      <p:pic>
        <p:nvPicPr>
          <p:cNvPr id="4" name="Obrázek 4" descr="Obsah obrázku osoba, interiér, ruka&#10;&#10;Popis se vygeneroval automaticky.">
            <a:extLst>
              <a:ext uri="{FF2B5EF4-FFF2-40B4-BE49-F238E27FC236}">
                <a16:creationId xmlns:a16="http://schemas.microsoft.com/office/drawing/2014/main" id="{3B9E006E-F16B-45E4-8C55-24E4DD7434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80" r="-1" b="-1"/>
          <a:stretch/>
        </p:blipFill>
        <p:spPr>
          <a:xfrm>
            <a:off x="7555769" y="3426905"/>
            <a:ext cx="4636231" cy="343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1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F7CFB609-BCB5-48F3-A772-96674F30B8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BB2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ek 5" descr="Obsah obrázku osoba, interiér&#10;&#10;Popis se vygeneroval automaticky.">
            <a:extLst>
              <a:ext uri="{FF2B5EF4-FFF2-40B4-BE49-F238E27FC236}">
                <a16:creationId xmlns:a16="http://schemas.microsoft.com/office/drawing/2014/main" id="{70CFB262-830D-4C24-99B5-8ACCE8E32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600" y="857216"/>
            <a:ext cx="2976267" cy="2282362"/>
          </a:xfrm>
          <a:prstGeom prst="rect">
            <a:avLst/>
          </a:prstGeom>
        </p:spPr>
      </p:pic>
      <p:pic>
        <p:nvPicPr>
          <p:cNvPr id="7" name="Obrázek 7" descr="Obsah obrázku text, interiér, patro, zeď&#10;&#10;Popis se vygeneroval automaticky.">
            <a:extLst>
              <a:ext uri="{FF2B5EF4-FFF2-40B4-BE49-F238E27FC236}">
                <a16:creationId xmlns:a16="http://schemas.microsoft.com/office/drawing/2014/main" id="{5024B2C3-3DD9-48FD-9938-6D50763B8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601" y="3732447"/>
            <a:ext cx="2955176" cy="2205736"/>
          </a:xfrm>
          <a:prstGeom prst="rect">
            <a:avLst/>
          </a:prstGeom>
        </p:spPr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1D2369D4-64C4-40CA-B2FC-743453FA2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1973" y="643464"/>
            <a:ext cx="4143830" cy="556630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73AD138D-C229-40D8-842E-020743C02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364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4E3522A-4AF7-4B0A-83D0-0AE3F13295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8063" y="1589762"/>
            <a:ext cx="3562090" cy="3054847"/>
          </a:xfrm>
        </p:spPr>
        <p:txBody>
          <a:bodyPr>
            <a:normAutofit/>
          </a:bodyPr>
          <a:lstStyle/>
          <a:p>
            <a:r>
              <a:rPr lang="cs-CZ" sz="4800"/>
              <a:t>PŘÍKLADY NÁCVIKU HSSP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A5DF36-C310-4E28-853E-2E120CDC79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4638" y="4746488"/>
            <a:ext cx="3238500" cy="1021852"/>
          </a:xfrm>
        </p:spPr>
        <p:txBody>
          <a:bodyPr>
            <a:normAutofit/>
          </a:bodyPr>
          <a:lstStyle/>
          <a:p>
            <a:endParaRPr lang="cs-CZ"/>
          </a:p>
        </p:txBody>
      </p:sp>
      <p:pic>
        <p:nvPicPr>
          <p:cNvPr id="6" name="Obrázek 6" descr="Obsah obrázku osoba, interiér&#10;&#10;Popis se vygeneroval automaticky.">
            <a:extLst>
              <a:ext uri="{FF2B5EF4-FFF2-40B4-BE49-F238E27FC236}">
                <a16:creationId xmlns:a16="http://schemas.microsoft.com/office/drawing/2014/main" id="{5A24FE6E-89A3-47CC-9B6D-D9B120FCF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00" y="864195"/>
            <a:ext cx="3014710" cy="2261032"/>
          </a:xfrm>
          <a:prstGeom prst="rect">
            <a:avLst/>
          </a:prstGeom>
        </p:spPr>
      </p:pic>
      <p:sp>
        <p:nvSpPr>
          <p:cNvPr id="13" name="Rectangle 17">
            <a:extLst>
              <a:ext uri="{FF2B5EF4-FFF2-40B4-BE49-F238E27FC236}">
                <a16:creationId xmlns:a16="http://schemas.microsoft.com/office/drawing/2014/main" id="{2B1BAE5E-7CC8-40AD-9A7E-0469E24407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768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9">
            <a:extLst>
              <a:ext uri="{FF2B5EF4-FFF2-40B4-BE49-F238E27FC236}">
                <a16:creationId xmlns:a16="http://schemas.microsoft.com/office/drawing/2014/main" id="{101E6AB6-0657-4BF2-816B-443C9809C4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21">
            <a:extLst>
              <a:ext uri="{FF2B5EF4-FFF2-40B4-BE49-F238E27FC236}">
                <a16:creationId xmlns:a16="http://schemas.microsoft.com/office/drawing/2014/main" id="{A493DB97-1EF9-40FC-9DAC-B23D646962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0970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FD9D93B-46F0-47D0-9A9E-8E60DA3FA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text, interiér, osoba, sport&#10;&#10;Popis se vygeneroval automaticky.">
            <a:extLst>
              <a:ext uri="{FF2B5EF4-FFF2-40B4-BE49-F238E27FC236}">
                <a16:creationId xmlns:a16="http://schemas.microsoft.com/office/drawing/2014/main" id="{7F9A7EE6-1798-4F1A-B4DA-135E27F6B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500" y="3718293"/>
            <a:ext cx="3014710" cy="223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28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DC4AA0A-D9C3-4A0B-990D-1BCB0022A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1219386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Obrázek 6" descr="Obsah obrázku postel, interiér, závěs, nábytek&#10;&#10;Popis se vygeneroval automaticky.">
            <a:extLst>
              <a:ext uri="{FF2B5EF4-FFF2-40B4-BE49-F238E27FC236}">
                <a16:creationId xmlns:a16="http://schemas.microsoft.com/office/drawing/2014/main" id="{E180F0D2-F84A-4CDA-B718-56CABADA6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24" y="1073495"/>
            <a:ext cx="3406261" cy="2554695"/>
          </a:xfrm>
          <a:prstGeom prst="rect">
            <a:avLst/>
          </a:prstGeom>
        </p:spPr>
      </p:pic>
      <p:pic>
        <p:nvPicPr>
          <p:cNvPr id="4" name="Obrázek 4" descr="Obsah obrázku osoba, interiér, zeď, závěs&#10;&#10;Popis se vygeneroval automaticky.">
            <a:extLst>
              <a:ext uri="{FF2B5EF4-FFF2-40B4-BE49-F238E27FC236}">
                <a16:creationId xmlns:a16="http://schemas.microsoft.com/office/drawing/2014/main" id="{85DD4D2B-800C-4993-AE42-AD7A32FD3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96" y="1137839"/>
            <a:ext cx="3406261" cy="2554695"/>
          </a:xfrm>
          <a:prstGeom prst="rect">
            <a:avLst/>
          </a:prstGeom>
        </p:spPr>
      </p:pic>
      <p:pic>
        <p:nvPicPr>
          <p:cNvPr id="5" name="Obrázek 5" descr="Obsah obrázku osoba, interiér, závěs&#10;&#10;Popis se vygeneroval automaticky.">
            <a:extLst>
              <a:ext uri="{FF2B5EF4-FFF2-40B4-BE49-F238E27FC236}">
                <a16:creationId xmlns:a16="http://schemas.microsoft.com/office/drawing/2014/main" id="{7F86C262-A7DA-4006-8B86-B9A85C58B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2982" y="1085301"/>
            <a:ext cx="3406263" cy="255195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A0B685E-5162-4E10-98F2-9511FD9E2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4216139"/>
            <a:ext cx="12192000" cy="2641861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9D3865-C494-4C4A-8495-8245E9054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249" y="4380353"/>
            <a:ext cx="11859768" cy="231343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F15118D-FFEE-44AD-ABA8-BBFDAACF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776" y="4495893"/>
            <a:ext cx="5588000" cy="1923571"/>
          </a:xfrm>
        </p:spPr>
        <p:txBody>
          <a:bodyPr>
            <a:normAutofit/>
          </a:bodyPr>
          <a:lstStyle/>
          <a:p>
            <a:r>
              <a:rPr lang="cs-CZ" sz="3100" dirty="0">
                <a:solidFill>
                  <a:schemeClr val="tx1"/>
                </a:solidFill>
              </a:rPr>
              <a:t>UDRŽENÍ NEUTRÁLNÍ POLOHY V NÁROČNĚJŠÍCH SITUACÍCH</a:t>
            </a:r>
            <a:endParaRPr lang="cs-CZ" dirty="0">
              <a:solidFill>
                <a:schemeClr val="tx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78EE79F-FCAA-4CF9-9746-730B51FC4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881334"/>
            <a:ext cx="0" cy="11526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F4A6A2-4AE8-4C7C-87D7-FFC82465E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6866" y="4611348"/>
            <a:ext cx="5832173" cy="220066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cs-CZ" b="1" dirty="0">
                <a:ea typeface="+mn-lt"/>
                <a:cs typeface="+mn-lt"/>
              </a:rPr>
              <a:t>LZ, pokrčené DKK</a:t>
            </a:r>
            <a:endParaRPr lang="cs-CZ" dirty="0">
              <a:ea typeface="+mn-lt"/>
              <a:cs typeface="+mn-lt"/>
            </a:endParaRPr>
          </a:p>
          <a:p>
            <a:pPr algn="just">
              <a:lnSpc>
                <a:spcPct val="110000"/>
              </a:lnSpc>
              <a:buClr>
                <a:srgbClr val="FFFFFF"/>
              </a:buClr>
            </a:pPr>
            <a:r>
              <a:rPr lang="cs-CZ" dirty="0">
                <a:ea typeface="+mn-lt"/>
                <a:cs typeface="+mn-lt"/>
              </a:rPr>
              <a:t>při aktivním udržení napřímené </a:t>
            </a:r>
            <a:r>
              <a:rPr lang="cs-CZ" dirty="0" err="1">
                <a:ea typeface="+mn-lt"/>
                <a:cs typeface="+mn-lt"/>
              </a:rPr>
              <a:t>Lp</a:t>
            </a:r>
            <a:r>
              <a:rPr lang="cs-CZ" dirty="0">
                <a:ea typeface="+mn-lt"/>
                <a:cs typeface="+mn-lt"/>
              </a:rPr>
              <a:t>, střídavě staví DKK na špičku (popř. celé chodidlo, změna polohy HKK)</a:t>
            </a:r>
          </a:p>
          <a:p>
            <a:pPr algn="just">
              <a:lnSpc>
                <a:spcPct val="110000"/>
              </a:lnSpc>
              <a:buClr>
                <a:srgbClr val="FFFFFF"/>
              </a:buClr>
            </a:pPr>
            <a:r>
              <a:rPr lang="cs-CZ" b="1" dirty="0">
                <a:ea typeface="+mn-lt"/>
                <a:cs typeface="+mn-lt"/>
              </a:rPr>
              <a:t>LZ, pokrčené DKK, opěrná DK podložena </a:t>
            </a:r>
            <a:r>
              <a:rPr lang="cs-CZ" b="1" dirty="0" err="1">
                <a:ea typeface="+mn-lt"/>
                <a:cs typeface="+mn-lt"/>
              </a:rPr>
              <a:t>overballem</a:t>
            </a:r>
            <a:endParaRPr lang="cs-CZ" dirty="0">
              <a:ea typeface="+mn-lt"/>
              <a:cs typeface="+mn-lt"/>
            </a:endParaRPr>
          </a:p>
          <a:p>
            <a:pPr algn="just">
              <a:lnSpc>
                <a:spcPct val="110000"/>
              </a:lnSpc>
              <a:buClr>
                <a:srgbClr val="FFFFFF"/>
              </a:buClr>
            </a:pPr>
            <a:r>
              <a:rPr lang="cs-CZ" dirty="0">
                <a:ea typeface="+mn-lt"/>
                <a:cs typeface="+mn-lt"/>
              </a:rPr>
              <a:t>střídavě krčí a natahuje druhou DK (popř. se zapojením HKK)</a:t>
            </a:r>
          </a:p>
          <a:p>
            <a:pPr algn="just">
              <a:lnSpc>
                <a:spcPct val="110000"/>
              </a:lnSpc>
              <a:buClr>
                <a:srgbClr val="FFFFFF"/>
              </a:buClr>
            </a:pPr>
            <a:r>
              <a:rPr lang="cs-CZ" b="1" dirty="0">
                <a:ea typeface="+mn-lt"/>
                <a:cs typeface="+mn-lt"/>
              </a:rPr>
              <a:t>Klek s oporou o všechny 4</a:t>
            </a:r>
            <a:endParaRPr lang="cs-CZ" dirty="0">
              <a:ea typeface="+mn-lt"/>
              <a:cs typeface="+mn-lt"/>
            </a:endParaRPr>
          </a:p>
          <a:p>
            <a:pPr algn="just">
              <a:lnSpc>
                <a:spcPct val="110000"/>
              </a:lnSpc>
              <a:buClr>
                <a:srgbClr val="FFFFFF"/>
              </a:buClr>
            </a:pPr>
            <a:r>
              <a:rPr lang="cs-CZ" dirty="0">
                <a:ea typeface="+mn-lt"/>
                <a:cs typeface="+mn-lt"/>
              </a:rPr>
              <a:t>při aktivní stabilizaci a udržení napřímené </a:t>
            </a:r>
            <a:r>
              <a:rPr lang="cs-CZ" dirty="0" err="1">
                <a:ea typeface="+mn-lt"/>
                <a:cs typeface="+mn-lt"/>
              </a:rPr>
              <a:t>Lp</a:t>
            </a:r>
            <a:r>
              <a:rPr lang="cs-CZ" dirty="0">
                <a:ea typeface="+mn-lt"/>
                <a:cs typeface="+mn-lt"/>
              </a:rPr>
              <a:t> nadzvednutí DK a kontra HK (terapeut přidá postrky).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16218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8DB4B7D-6E19-4B1E-A0ED-621919C15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CB196DE-BC07-4C0A-9A6F-6FFD5F775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13C32D-C8E0-49CB-AF18-A6A13B7FE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5E3DF13-4412-4927-AA38-F077B5A4C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569EC13-67CE-4C90-95BA-1F7D7F3D3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A59492E-0F24-4A22-B24D-A110B403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E7CA313-2F4B-4574-8399-12EF6A1BF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10" descr="Obsah obrázku závěs, osoba, interiér, patro&#10;&#10;Popis se vygeneroval automaticky.">
            <a:extLst>
              <a:ext uri="{FF2B5EF4-FFF2-40B4-BE49-F238E27FC236}">
                <a16:creationId xmlns:a16="http://schemas.microsoft.com/office/drawing/2014/main" id="{3D4802EA-E2BF-4AF2-843C-AE03CBF68D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8" r="2" b="2"/>
          <a:stretch/>
        </p:blipFill>
        <p:spPr>
          <a:xfrm>
            <a:off x="5928985" y="41763"/>
            <a:ext cx="6095997" cy="4530063"/>
          </a:xfrm>
          <a:prstGeom prst="rect">
            <a:avLst/>
          </a:prstGeom>
        </p:spPr>
      </p:pic>
      <p:pic>
        <p:nvPicPr>
          <p:cNvPr id="7" name="Obrázek 8" descr="Obsah obrázku osoba, interiér, závěs&#10;&#10;Popis se vygeneroval automaticky.">
            <a:extLst>
              <a:ext uri="{FF2B5EF4-FFF2-40B4-BE49-F238E27FC236}">
                <a16:creationId xmlns:a16="http://schemas.microsoft.com/office/drawing/2014/main" id="{11FC8729-AB9E-48FF-9312-506499BB45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003" r="2" b="2"/>
          <a:stretch/>
        </p:blipFill>
        <p:spPr>
          <a:xfrm>
            <a:off x="41758" y="10"/>
            <a:ext cx="6095996" cy="45300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30074"/>
            <a:ext cx="12192000" cy="232792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116" y="4692768"/>
            <a:ext cx="11859768" cy="2002536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EACC0B5-1358-491B-9309-85AA7D227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23" y="4956811"/>
            <a:ext cx="11439414" cy="164789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1100" b="1" i="0" u="sng" cap="all" spc="-100" dirty="0">
                <a:solidFill>
                  <a:schemeClr val="tx1"/>
                </a:solidFill>
                <a:highlight>
                  <a:srgbClr val="FF0000"/>
                </a:highlight>
              </a:rPr>
              <a:t>Most</a:t>
            </a:r>
            <a:endParaRPr lang="en-US" sz="1100" b="1" u="sng" cap="all" spc="-100" dirty="0">
              <a:solidFill>
                <a:schemeClr val="tx1"/>
              </a:solidFill>
              <a:highlight>
                <a:srgbClr val="FF0000"/>
              </a:highlight>
            </a:endParaRPr>
          </a:p>
          <a:p>
            <a:pPr algn="ctr">
              <a:lnSpc>
                <a:spcPct val="150000"/>
              </a:lnSpc>
            </a:pPr>
            <a:r>
              <a:rPr lang="en-US" sz="1100" i="0" cap="all" spc="-100" dirty="0" err="1">
                <a:solidFill>
                  <a:schemeClr val="tx1"/>
                </a:solidFill>
              </a:rPr>
              <a:t>pánev</a:t>
            </a:r>
            <a:r>
              <a:rPr lang="en-US" sz="1100" i="0" cap="all" spc="-100" dirty="0">
                <a:solidFill>
                  <a:schemeClr val="tx1"/>
                </a:solidFill>
              </a:rPr>
              <a:t> </a:t>
            </a:r>
            <a:r>
              <a:rPr lang="en-US" sz="1100" i="0" cap="all" spc="-100" dirty="0" err="1">
                <a:solidFill>
                  <a:schemeClr val="tx1"/>
                </a:solidFill>
              </a:rPr>
              <a:t>nad</a:t>
            </a:r>
            <a:r>
              <a:rPr lang="en-US" sz="1100" i="0" cap="all" spc="-100" dirty="0">
                <a:solidFill>
                  <a:schemeClr val="tx1"/>
                </a:solidFill>
              </a:rPr>
              <a:t> </a:t>
            </a:r>
            <a:r>
              <a:rPr lang="en-US" sz="1100" i="0" cap="all" spc="-100" dirty="0" err="1">
                <a:solidFill>
                  <a:schemeClr val="tx1"/>
                </a:solidFill>
              </a:rPr>
              <a:t>podložkou</a:t>
            </a:r>
            <a:endParaRPr lang="en-US" sz="1100" cap="all" spc="-100" dirty="0" err="1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1100" i="0" cap="all" spc="-100" dirty="0" err="1">
                <a:solidFill>
                  <a:schemeClr val="tx1"/>
                </a:solidFill>
              </a:rPr>
              <a:t>zvedání</a:t>
            </a:r>
            <a:r>
              <a:rPr lang="en-US" sz="1100" i="0" cap="all" spc="-100" dirty="0">
                <a:solidFill>
                  <a:schemeClr val="tx1"/>
                </a:solidFill>
              </a:rPr>
              <a:t> DKK </a:t>
            </a:r>
            <a:r>
              <a:rPr lang="en-US" sz="1100" i="0" cap="all" spc="-100" dirty="0" err="1">
                <a:solidFill>
                  <a:schemeClr val="tx1"/>
                </a:solidFill>
              </a:rPr>
              <a:t>nad</a:t>
            </a:r>
            <a:r>
              <a:rPr lang="en-US" sz="1100" i="0" cap="all" spc="-100" dirty="0">
                <a:solidFill>
                  <a:schemeClr val="tx1"/>
                </a:solidFill>
              </a:rPr>
              <a:t> </a:t>
            </a:r>
            <a:r>
              <a:rPr lang="en-US" sz="1100" i="0" cap="all" spc="-100" dirty="0" err="1">
                <a:solidFill>
                  <a:schemeClr val="tx1"/>
                </a:solidFill>
              </a:rPr>
              <a:t>podložku</a:t>
            </a:r>
            <a:endParaRPr lang="en-US" sz="1100" cap="all" spc="-100" dirty="0" err="1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1100" i="0" cap="all" spc="-100" dirty="0" err="1">
                <a:solidFill>
                  <a:schemeClr val="tx1"/>
                </a:solidFill>
              </a:rPr>
              <a:t>vychylování</a:t>
            </a:r>
            <a:r>
              <a:rPr lang="en-US" sz="1100" i="0" cap="all" spc="-100" dirty="0">
                <a:solidFill>
                  <a:schemeClr val="tx1"/>
                </a:solidFill>
              </a:rPr>
              <a:t> z </a:t>
            </a:r>
            <a:r>
              <a:rPr lang="en-US" sz="1100" i="0" cap="all" spc="-100" dirty="0" err="1">
                <a:solidFill>
                  <a:schemeClr val="tx1"/>
                </a:solidFill>
              </a:rPr>
              <a:t>polohy</a:t>
            </a:r>
            <a:endParaRPr lang="en-US" sz="1100" cap="all" spc="-100" dirty="0" err="1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1100" i="0" u="sng" cap="all" spc="-100" dirty="0">
                <a:solidFill>
                  <a:schemeClr val="tx1"/>
                </a:solidFill>
                <a:highlight>
                  <a:srgbClr val="FF0000"/>
                </a:highlight>
              </a:rPr>
              <a:t>Stoj</a:t>
            </a:r>
            <a:endParaRPr lang="en-US" sz="1100" u="sng" cap="all" spc="-100" dirty="0">
              <a:solidFill>
                <a:schemeClr val="tx1"/>
              </a:solidFill>
              <a:highlight>
                <a:srgbClr val="FF0000"/>
              </a:highlight>
            </a:endParaRPr>
          </a:p>
          <a:p>
            <a:pPr algn="ctr">
              <a:lnSpc>
                <a:spcPct val="150000"/>
              </a:lnSpc>
            </a:pPr>
            <a:r>
              <a:rPr lang="en-US" sz="1100" i="0" cap="all" spc="-100" dirty="0" err="1">
                <a:solidFill>
                  <a:schemeClr val="tx1"/>
                </a:solidFill>
              </a:rPr>
              <a:t>nohy</a:t>
            </a:r>
            <a:r>
              <a:rPr lang="en-US" sz="1100" i="0" cap="all" spc="-100" dirty="0">
                <a:solidFill>
                  <a:schemeClr val="tx1"/>
                </a:solidFill>
              </a:rPr>
              <a:t> </a:t>
            </a:r>
            <a:r>
              <a:rPr lang="en-US" sz="1100" i="0" cap="all" spc="-100" dirty="0" err="1">
                <a:solidFill>
                  <a:schemeClr val="tx1"/>
                </a:solidFill>
              </a:rPr>
              <a:t>na</a:t>
            </a:r>
            <a:r>
              <a:rPr lang="en-US" sz="1100" i="0" cap="all" spc="-100" dirty="0">
                <a:solidFill>
                  <a:schemeClr val="tx1"/>
                </a:solidFill>
              </a:rPr>
              <a:t> </a:t>
            </a:r>
            <a:r>
              <a:rPr lang="en-US" sz="1100" i="0" cap="all" spc="-100" dirty="0" err="1">
                <a:solidFill>
                  <a:schemeClr val="tx1"/>
                </a:solidFill>
              </a:rPr>
              <a:t>šířku</a:t>
            </a:r>
            <a:r>
              <a:rPr lang="en-US" sz="1100" i="0" cap="all" spc="-100" dirty="0">
                <a:solidFill>
                  <a:schemeClr val="tx1"/>
                </a:solidFill>
              </a:rPr>
              <a:t> </a:t>
            </a:r>
            <a:r>
              <a:rPr lang="en-US" sz="1100" i="0" cap="all" spc="-100" dirty="0" err="1">
                <a:solidFill>
                  <a:schemeClr val="tx1"/>
                </a:solidFill>
              </a:rPr>
              <a:t>pánve</a:t>
            </a:r>
            <a:r>
              <a:rPr lang="en-US" sz="1100" i="0" cap="all" spc="-100" dirty="0">
                <a:solidFill>
                  <a:schemeClr val="tx1"/>
                </a:solidFill>
              </a:rPr>
              <a:t> </a:t>
            </a:r>
            <a:endParaRPr lang="en-US" sz="1100" cap="all" spc="-100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1100" i="0" cap="all" spc="-100" dirty="0" err="1">
                <a:solidFill>
                  <a:schemeClr val="tx1"/>
                </a:solidFill>
              </a:rPr>
              <a:t>výpady</a:t>
            </a:r>
            <a:r>
              <a:rPr lang="en-US" sz="1100" i="0" cap="all" spc="-100" dirty="0">
                <a:solidFill>
                  <a:schemeClr val="tx1"/>
                </a:solidFill>
              </a:rPr>
              <a:t> (FLX v </a:t>
            </a:r>
            <a:r>
              <a:rPr lang="en-US" sz="1100" i="0" cap="all" spc="-100" dirty="0" err="1">
                <a:solidFill>
                  <a:schemeClr val="tx1"/>
                </a:solidFill>
              </a:rPr>
              <a:t>koleni</a:t>
            </a:r>
            <a:r>
              <a:rPr lang="en-US" sz="1100" i="0" cap="all" spc="-100" dirty="0">
                <a:solidFill>
                  <a:schemeClr val="tx1"/>
                </a:solidFill>
              </a:rPr>
              <a:t> 90°)</a:t>
            </a:r>
            <a:endParaRPr lang="en-US" sz="1100" cap="all" spc="-100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1100" i="0" cap="all" spc="-100" dirty="0" err="1">
                <a:solidFill>
                  <a:schemeClr val="tx1"/>
                </a:solidFill>
              </a:rPr>
              <a:t>podřepy</a:t>
            </a:r>
            <a:endParaRPr lang="en-US" sz="1100" cap="all" spc="-100" dirty="0" err="1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endParaRPr lang="en-US" sz="1100" cap="all" spc="-1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9498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9891C27D-8C9D-415C-A639-23D76B7B1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F4C0D6-B7E0-42D0-A57F-6781017A2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B4D6D08-A7F1-4445-BA2E-E449562C0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A7C1A41-D915-4D26-8D5E-C01B27160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50B663E-F671-4504-99A8-455955469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227" y="805446"/>
            <a:ext cx="6570161" cy="5244497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EF89585-ECD6-4B38-96B1-AD41A1BD4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837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B6FCD50-3FE8-4AB2-B746-2CC0EA9D4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3E90108-E441-4AF0-A059-613D076C7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B422045-789A-442D-9E39-6FC4EC452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osoba&#10;&#10;Popis se vygeneroval automaticky.">
            <a:extLst>
              <a:ext uri="{FF2B5EF4-FFF2-40B4-BE49-F238E27FC236}">
                <a16:creationId xmlns:a16="http://schemas.microsoft.com/office/drawing/2014/main" id="{EE6498C0-0862-41D5-9BD3-2D89380CEA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859" y="1978370"/>
            <a:ext cx="5600897" cy="3304529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F4C63FE-9526-4F8E-BCFD-954D2EF94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31468" y="164592"/>
            <a:ext cx="3708894" cy="654017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5005FB5-9C63-4907-82C3-6944359CE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024" y="1182454"/>
            <a:ext cx="3238829" cy="34807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800" cap="all" spc="-100"/>
              <a:t>ŠIKMÝ SED</a:t>
            </a:r>
          </a:p>
        </p:txBody>
      </p:sp>
    </p:spTree>
    <p:extLst>
      <p:ext uri="{BB962C8B-B14F-4D97-AF65-F5344CB8AC3E}">
        <p14:creationId xmlns:p14="http://schemas.microsoft.com/office/powerpoint/2010/main" val="30434826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04BED5A-E98E-4DA0-BAA5-4F6AB2492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64B94A-E40E-48CE-BD7B-C1A30AE57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982" y="488542"/>
            <a:ext cx="11244036" cy="5880916"/>
          </a:xfrm>
          <a:prstGeom prst="rect">
            <a:avLst/>
          </a:pr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EC5CA6-6479-49D5-B4B5-5643D26B8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4442" y="2057401"/>
            <a:ext cx="0" cy="27432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D1B26337-5AA4-470D-9687-5907CB53B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685800"/>
            <a:ext cx="10853928" cy="5486400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22C4F39-A4E2-4FA1-A81B-9D9D8E3D5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40" y="1000370"/>
            <a:ext cx="3462079" cy="4857262"/>
          </a:xfrm>
        </p:spPr>
        <p:txBody>
          <a:bodyPr>
            <a:normAutofit/>
          </a:bodyPr>
          <a:lstStyle/>
          <a:p>
            <a:pPr algn="r"/>
            <a:r>
              <a:rPr lang="cs-CZ" sz="3400">
                <a:solidFill>
                  <a:srgbClr val="FFFFFF"/>
                </a:solidFill>
              </a:rPr>
              <a:t>HLUBOKÝ STABILIZAČNÍ 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8BFB5C-FFAC-4F31-BCCD-3D5834161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691" y="1000370"/>
            <a:ext cx="6212310" cy="48572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lnSpc>
                <a:spcPct val="110000"/>
              </a:lnSpc>
            </a:pPr>
            <a:r>
              <a:rPr lang="cs-CZ" sz="1800">
                <a:solidFill>
                  <a:srgbClr val="FFFFFF"/>
                </a:solidFill>
                <a:ea typeface="+mn-lt"/>
                <a:cs typeface="+mn-lt"/>
              </a:rPr>
              <a:t>Hluboké, našemu vědomí méně přístupné svaly (PD, bránice, mm. </a:t>
            </a:r>
            <a:r>
              <a:rPr lang="cs-CZ" sz="1800" err="1">
                <a:solidFill>
                  <a:srgbClr val="FFFFFF"/>
                </a:solidFill>
                <a:ea typeface="+mn-lt"/>
                <a:cs typeface="+mn-lt"/>
              </a:rPr>
              <a:t>multifidi</a:t>
            </a:r>
            <a:r>
              <a:rPr lang="cs-CZ" sz="1800">
                <a:solidFill>
                  <a:srgbClr val="FFFFFF"/>
                </a:solidFill>
                <a:ea typeface="+mn-lt"/>
                <a:cs typeface="+mn-lt"/>
              </a:rPr>
              <a:t>, m. </a:t>
            </a:r>
            <a:r>
              <a:rPr lang="cs-CZ" sz="1800" err="1">
                <a:solidFill>
                  <a:srgbClr val="FFFFFF"/>
                </a:solidFill>
                <a:ea typeface="+mn-lt"/>
                <a:cs typeface="+mn-lt"/>
              </a:rPr>
              <a:t>TrA</a:t>
            </a:r>
            <a:r>
              <a:rPr lang="cs-CZ" sz="1800">
                <a:solidFill>
                  <a:srgbClr val="FFFFFF"/>
                </a:solidFill>
                <a:ea typeface="+mn-lt"/>
                <a:cs typeface="+mn-lt"/>
              </a:rPr>
              <a:t>), které jsou rozhodující pro posturální funkci člověka (</a:t>
            </a:r>
            <a:r>
              <a:rPr lang="cs-CZ" sz="1800" err="1">
                <a:solidFill>
                  <a:srgbClr val="FFFFFF"/>
                </a:solidFill>
                <a:ea typeface="+mn-lt"/>
                <a:cs typeface="+mn-lt"/>
              </a:rPr>
              <a:t>Lewit</a:t>
            </a:r>
            <a:r>
              <a:rPr lang="cs-CZ" sz="1800">
                <a:solidFill>
                  <a:srgbClr val="FFFFFF"/>
                </a:solidFill>
                <a:ea typeface="+mn-lt"/>
                <a:cs typeface="+mn-lt"/>
              </a:rPr>
              <a:t> 2003)</a:t>
            </a:r>
            <a:endParaRPr lang="cs-CZ" sz="1800" dirty="0">
              <a:solidFill>
                <a:srgbClr val="FFFFFF"/>
              </a:solidFill>
            </a:endParaRPr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800">
                <a:solidFill>
                  <a:srgbClr val="FFFFFF"/>
                </a:solidFill>
                <a:ea typeface="+mn-lt"/>
                <a:cs typeface="+mn-lt"/>
              </a:rPr>
              <a:t>V zásadě tvořen tzv. lokálními stabilizátory, které přímo participují na segmentálním pohybu; při jejich dobré a včasné aktivaci je příslušný segment chráněn před postupným přetížením vlivem v čase se </a:t>
            </a:r>
            <a:r>
              <a:rPr lang="cs-CZ" sz="1800" err="1">
                <a:solidFill>
                  <a:srgbClr val="FFFFFF"/>
                </a:solidFill>
                <a:ea typeface="+mn-lt"/>
                <a:cs typeface="+mn-lt"/>
              </a:rPr>
              <a:t>sumujících</a:t>
            </a:r>
            <a:r>
              <a:rPr lang="cs-CZ" sz="1800">
                <a:solidFill>
                  <a:srgbClr val="FFFFFF"/>
                </a:solidFill>
                <a:ea typeface="+mn-lt"/>
                <a:cs typeface="+mn-lt"/>
              </a:rPr>
              <a:t> sil (Suchomel 2006)</a:t>
            </a:r>
            <a:endParaRPr lang="cs-CZ" sz="1800" dirty="0">
              <a:solidFill>
                <a:srgbClr val="FFFFFF"/>
              </a:solidFill>
            </a:endParaRPr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800">
                <a:solidFill>
                  <a:srgbClr val="FFFFFF"/>
                </a:solidFill>
                <a:ea typeface="+mn-lt"/>
                <a:cs typeface="+mn-lt"/>
              </a:rPr>
              <a:t>Svalová souhra zabezpečující stabilizaci – zpevnění páteře při jakémkoliv statickém zatížení a během všech pohybů (Kolář, </a:t>
            </a:r>
            <a:r>
              <a:rPr lang="cs-CZ" sz="1800" err="1">
                <a:solidFill>
                  <a:srgbClr val="FFFFFF"/>
                </a:solidFill>
                <a:ea typeface="+mn-lt"/>
                <a:cs typeface="+mn-lt"/>
              </a:rPr>
              <a:t>Lewit</a:t>
            </a:r>
            <a:r>
              <a:rPr lang="cs-CZ" sz="1800">
                <a:solidFill>
                  <a:srgbClr val="FFFFFF"/>
                </a:solidFill>
                <a:ea typeface="+mn-lt"/>
                <a:cs typeface="+mn-lt"/>
              </a:rPr>
              <a:t> 2005)</a:t>
            </a:r>
            <a:endParaRPr lang="cs-CZ" sz="1800" dirty="0">
              <a:solidFill>
                <a:srgbClr val="FFFFFF"/>
              </a:solidFill>
            </a:endParaRPr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800">
                <a:solidFill>
                  <a:srgbClr val="FFFFFF"/>
                </a:solidFill>
                <a:ea typeface="+mn-lt"/>
                <a:cs typeface="+mn-lt"/>
              </a:rPr>
              <a:t>Svaly HSS fungují společně jako jedna funkční jednotka a dysfunkce jednoho z nich znamená vždy dysfunkci celého tohoto systému  (Vařeka, Dvořák 2001)</a:t>
            </a:r>
            <a:endParaRPr lang="cs-CZ" sz="1800" dirty="0">
              <a:solidFill>
                <a:srgbClr val="FFFFFF"/>
              </a:solidFill>
            </a:endParaRPr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endParaRPr lang="cs-CZ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50510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C43C0E-2C26-4826-9C4A-F2399A0A2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013691"/>
          </a:xfrm>
        </p:spPr>
        <p:txBody>
          <a:bodyPr/>
          <a:lstStyle/>
          <a:p>
            <a:pPr algn="ctr"/>
            <a:r>
              <a:rPr lang="cs-CZ"/>
              <a:t>DIFERENCOVANÝ KLEK </a:t>
            </a:r>
          </a:p>
        </p:txBody>
      </p:sp>
      <p:pic>
        <p:nvPicPr>
          <p:cNvPr id="4" name="Obrázek 4" descr="Obsah obrázku žena, osoba&#10;&#10;Popis se vygeneroval automaticky.">
            <a:extLst>
              <a:ext uri="{FF2B5EF4-FFF2-40B4-BE49-F238E27FC236}">
                <a16:creationId xmlns:a16="http://schemas.microsoft.com/office/drawing/2014/main" id="{B98F1271-A305-4469-87C6-70F7351EEB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8971" y="1641302"/>
            <a:ext cx="7194058" cy="4773260"/>
          </a:xfrm>
        </p:spPr>
      </p:pic>
    </p:spTree>
    <p:extLst>
      <p:ext uri="{BB962C8B-B14F-4D97-AF65-F5344CB8AC3E}">
        <p14:creationId xmlns:p14="http://schemas.microsoft.com/office/powerpoint/2010/main" val="35775990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DC4AA0A-D9C3-4A0B-990D-1BCB0022A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1219386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Obrázek 4" descr="Obsah obrázku text, plena&#10;&#10;Popis se vygeneroval automaticky.">
            <a:extLst>
              <a:ext uri="{FF2B5EF4-FFF2-40B4-BE49-F238E27FC236}">
                <a16:creationId xmlns:a16="http://schemas.microsoft.com/office/drawing/2014/main" id="{BA43F4CE-FF8D-4908-8CDE-9A2C77F29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569" y="128686"/>
            <a:ext cx="7409711" cy="392160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70878C7-7719-40BD-AA97-751A85670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501" y="4212709"/>
            <a:ext cx="10905302" cy="1997060"/>
          </a:xfrm>
          <a:prstGeom prst="rect">
            <a:avLst/>
          </a:prstGeom>
          <a:solidFill>
            <a:srgbClr val="6BB246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D9D3865-C494-4C4A-8495-8245E9054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348" y="4379135"/>
            <a:ext cx="10579608" cy="1664208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B2BBAEC-16C2-43A7-9A5B-1F547224B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234" y="4495894"/>
            <a:ext cx="6639723" cy="1371600"/>
          </a:xfrm>
        </p:spPr>
        <p:txBody>
          <a:bodyPr>
            <a:normAutofit/>
          </a:bodyPr>
          <a:lstStyle/>
          <a:p>
            <a:pPr algn="r"/>
            <a:r>
              <a:rPr lang="cs-CZ" sz="4400">
                <a:solidFill>
                  <a:schemeClr val="tx1"/>
                </a:solidFill>
              </a:rPr>
              <a:t>TRIPOD = TROJNOŽKA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78EE79F-FCAA-4CF9-9746-730B51FC4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634895"/>
            <a:ext cx="0" cy="11526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038F7772-DFDC-40D6-AF2A-EC67A8F8B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6866" y="4495894"/>
            <a:ext cx="4978899" cy="1444718"/>
          </a:xfrm>
        </p:spPr>
        <p:txBody>
          <a:bodyPr anchor="ctr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840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48DB4B7D-6E19-4B1E-A0ED-621919C15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CB196DE-BC07-4C0A-9A6F-6FFD5F775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C13C32D-C8E0-49CB-AF18-A6A13B7FE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5E3DF13-4412-4927-AA38-F077B5A4C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569EC13-67CE-4C90-95BA-1F7D7F3D3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A59492E-0F24-4A22-B24D-A110B403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AA1926A6-49C3-42C5-9543-EAE0BE8F7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BB2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CDEE278-01D7-4790-9DF2-6E00B4C28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024" y="966774"/>
            <a:ext cx="3238829" cy="37283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800" cap="all" spc="-100">
                <a:solidFill>
                  <a:srgbClr val="FFFFFF"/>
                </a:solidFill>
              </a:rPr>
              <a:t>RYTÍŘ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FF34CB2-D9B0-473A-A23C-7BC24AC8A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DF89D79-C6EA-4CE4-8BC8-871F9F133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5" name="Picture 4" descr="Šachoví koně hlavami k sobě">
            <a:extLst>
              <a:ext uri="{FF2B5EF4-FFF2-40B4-BE49-F238E27FC236}">
                <a16:creationId xmlns:a16="http://schemas.microsoft.com/office/drawing/2014/main" id="{E5992E1A-253E-4611-A577-54ED196352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78" r="3303" b="2"/>
          <a:stretch/>
        </p:blipFill>
        <p:spPr>
          <a:xfrm>
            <a:off x="858416" y="839755"/>
            <a:ext cx="3490503" cy="3031500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3A6F9FDE-2540-4153-BE5F-1AB555084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9695" y="839756"/>
            <a:ext cx="2847804" cy="1988834"/>
          </a:xfrm>
          <a:prstGeom prst="rect">
            <a:avLst/>
          </a:prstGeom>
          <a:solidFill>
            <a:srgbClr val="6BB2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0DDD238-0384-4D05-B5F8-1925F56B72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8416" y="4031070"/>
            <a:ext cx="3490503" cy="1972279"/>
          </a:xfrm>
          <a:prstGeom prst="rect">
            <a:avLst/>
          </a:prstGeom>
          <a:solidFill>
            <a:srgbClr val="6BB2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5" descr="Obsah obrázku osoba&#10;&#10;Popis se vygeneroval automaticky.">
            <a:extLst>
              <a:ext uri="{FF2B5EF4-FFF2-40B4-BE49-F238E27FC236}">
                <a16:creationId xmlns:a16="http://schemas.microsoft.com/office/drawing/2014/main" id="{95C58BE4-72F7-46DC-BD7C-8EC01DBF6E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12" r="8362" b="3"/>
          <a:stretch/>
        </p:blipFill>
        <p:spPr>
          <a:xfrm>
            <a:off x="4489695" y="2976465"/>
            <a:ext cx="2847804" cy="302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4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66A413F7-FFE1-42E7-8C6C-E9CCC477F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CE0B0FD-3413-40CC-A7D8-6A5058608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0C4C044-5B1C-40C8-8C7B-AA5E6D879D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0163F5F-1439-4827-8F7A-B08BDDEFB9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A677414-C3D2-4430-876D-9092D633F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9181D20-1D81-447D-9854-10DDB10D54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6020133-135E-4D08-9F4A-D76B87578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5" descr="Obsah obrázku žena, osoba, hráč, dáma&#10;&#10;Popis se vygeneroval automaticky.">
            <a:extLst>
              <a:ext uri="{FF2B5EF4-FFF2-40B4-BE49-F238E27FC236}">
                <a16:creationId xmlns:a16="http://schemas.microsoft.com/office/drawing/2014/main" id="{83459248-D80E-4203-BD38-C378422E9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909" y="643467"/>
            <a:ext cx="4103914" cy="3447288"/>
          </a:xfrm>
          <a:prstGeom prst="rect">
            <a:avLst/>
          </a:prstGeom>
        </p:spPr>
      </p:pic>
      <p:pic>
        <p:nvPicPr>
          <p:cNvPr id="5" name="Picture 4" descr="Hlava ledního medvěda">
            <a:extLst>
              <a:ext uri="{FF2B5EF4-FFF2-40B4-BE49-F238E27FC236}">
                <a16:creationId xmlns:a16="http://schemas.microsoft.com/office/drawing/2014/main" id="{31A60E03-5955-4433-BED1-69BADDE26F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76" r="-2" b="13950"/>
          <a:stretch/>
        </p:blipFill>
        <p:spPr>
          <a:xfrm>
            <a:off x="6417734" y="924028"/>
            <a:ext cx="5130799" cy="2886166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0E7CA313-2F4B-4574-8399-12EF6A1BF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06119"/>
            <a:ext cx="12192000" cy="2251881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30074"/>
            <a:ext cx="12192000" cy="232792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116" y="4692768"/>
            <a:ext cx="11859768" cy="2002536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CE677D8-7BFF-41E9-8A07-061D9FF49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23" y="4956811"/>
            <a:ext cx="11439414" cy="8974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400" cap="all" spc="-100">
                <a:solidFill>
                  <a:schemeClr val="tx1"/>
                </a:solidFill>
              </a:rPr>
              <a:t>MEDVĚD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5EECEE2-745A-4C3E-9A46-1B2ACCDC0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93533"/>
            <a:ext cx="0" cy="174715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18184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alaxie Mléčná dráha s hvězdami a vesmírným prachem ve vesmíru">
            <a:extLst>
              <a:ext uri="{FF2B5EF4-FFF2-40B4-BE49-F238E27FC236}">
                <a16:creationId xmlns:a16="http://schemas.microsoft.com/office/drawing/2014/main" id="{1836508B-0F99-476E-86E2-C57A7F5BED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34" r="-2" b="968"/>
          <a:stretch/>
        </p:blipFill>
        <p:spPr>
          <a:xfrm>
            <a:off x="-1" y="10"/>
            <a:ext cx="12192000" cy="685798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B121716-8B64-478F-ABDB-17030AD1B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24000">
                <a:schemeClr val="bg1">
                  <a:alpha val="20000"/>
                </a:schemeClr>
              </a:gs>
              <a:gs pos="78000">
                <a:schemeClr val="bg1">
                  <a:alpha val="30000"/>
                </a:schemeClr>
              </a:gs>
              <a:gs pos="50000">
                <a:schemeClr val="bg1">
                  <a:alpha val="30000"/>
                </a:schemeClr>
              </a:gs>
              <a:gs pos="100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D95252A-453A-4566-8D52-14688EE89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23" y="4956811"/>
            <a:ext cx="11439414" cy="8974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400" cap="all" spc="-100">
                <a:solidFill>
                  <a:schemeClr val="tx1"/>
                </a:solidFill>
              </a:rPr>
              <a:t>HLUBOKÝ DŘEP</a:t>
            </a:r>
          </a:p>
        </p:txBody>
      </p:sp>
      <p:pic>
        <p:nvPicPr>
          <p:cNvPr id="4" name="Obrázek 5" descr="Obsah obrázku osoba, žena, sport&#10;&#10;Popis se vygeneroval automaticky.">
            <a:extLst>
              <a:ext uri="{FF2B5EF4-FFF2-40B4-BE49-F238E27FC236}">
                <a16:creationId xmlns:a16="http://schemas.microsoft.com/office/drawing/2014/main" id="{C7C52816-EAC9-42E2-B676-818FA52C4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401" y="416502"/>
            <a:ext cx="5283199" cy="431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64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FC1820-5DAB-4B92-BA11-00D8A3C6F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867"/>
            <a:ext cx="10058400" cy="1371600"/>
          </a:xfrm>
        </p:spPr>
        <p:txBody>
          <a:bodyPr>
            <a:normAutofit/>
          </a:bodyPr>
          <a:lstStyle/>
          <a:p>
            <a:r>
              <a:rPr lang="cs-CZ"/>
              <a:t>CVIČENÍ NA GYMBALLU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D9E3BC-F00B-4F98-8F21-B40705B79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41302"/>
            <a:ext cx="4914515" cy="46592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cs-CZ" sz="1800" b="1" u="sng" dirty="0">
                <a:ea typeface="+mn-lt"/>
                <a:cs typeface="+mn-lt"/>
              </a:rPr>
              <a:t>Sed na míči:</a:t>
            </a:r>
            <a:endParaRPr lang="cs-CZ" sz="1800" u="sng" dirty="0"/>
          </a:p>
          <a:p>
            <a:pPr algn="just">
              <a:buClr>
                <a:srgbClr val="262626"/>
              </a:buClr>
            </a:pPr>
            <a:r>
              <a:rPr lang="cs-CZ" sz="1800" dirty="0">
                <a:ea typeface="+mn-lt"/>
                <a:cs typeface="+mn-lt"/>
              </a:rPr>
              <a:t>střídavá elevace jedné a druhé DK</a:t>
            </a:r>
            <a:endParaRPr lang="cs-CZ" sz="1800" dirty="0"/>
          </a:p>
          <a:p>
            <a:pPr algn="just">
              <a:buClr>
                <a:srgbClr val="262626"/>
              </a:buClr>
            </a:pPr>
            <a:r>
              <a:rPr lang="cs-CZ" sz="1800" dirty="0">
                <a:ea typeface="+mn-lt"/>
                <a:cs typeface="+mn-lt"/>
              </a:rPr>
              <a:t>rolování po míči vpřed (až po C-</a:t>
            </a:r>
            <a:r>
              <a:rPr lang="cs-CZ" sz="1800" dirty="0" err="1">
                <a:ea typeface="+mn-lt"/>
                <a:cs typeface="+mn-lt"/>
              </a:rPr>
              <a:t>Th</a:t>
            </a:r>
            <a:r>
              <a:rPr lang="cs-CZ" sz="1800" dirty="0">
                <a:ea typeface="+mn-lt"/>
                <a:cs typeface="+mn-lt"/>
              </a:rPr>
              <a:t> přechod)</a:t>
            </a:r>
            <a:endParaRPr lang="cs-CZ" sz="1800" dirty="0"/>
          </a:p>
          <a:p>
            <a:pPr algn="just">
              <a:buClr>
                <a:srgbClr val="262626"/>
              </a:buClr>
            </a:pPr>
            <a:r>
              <a:rPr lang="cs-CZ" sz="1800" b="1" u="sng" dirty="0">
                <a:ea typeface="+mn-lt"/>
                <a:cs typeface="+mn-lt"/>
              </a:rPr>
              <a:t>Most na míči:</a:t>
            </a:r>
            <a:endParaRPr lang="cs-CZ" sz="1800" u="sng" dirty="0"/>
          </a:p>
          <a:p>
            <a:pPr algn="just">
              <a:buClr>
                <a:srgbClr val="262626"/>
              </a:buClr>
            </a:pPr>
            <a:r>
              <a:rPr lang="cs-CZ" sz="1800" dirty="0">
                <a:ea typeface="+mn-lt"/>
                <a:cs typeface="+mn-lt"/>
              </a:rPr>
              <a:t>DKK položeny na míči</a:t>
            </a:r>
            <a:endParaRPr lang="cs-CZ" sz="1800" dirty="0"/>
          </a:p>
          <a:p>
            <a:pPr algn="just">
              <a:buClr>
                <a:srgbClr val="262626"/>
              </a:buClr>
            </a:pPr>
            <a:r>
              <a:rPr lang="cs-CZ" sz="1800" dirty="0">
                <a:ea typeface="+mn-lt"/>
                <a:cs typeface="+mn-lt"/>
              </a:rPr>
              <a:t>zvednutí pánve (střídavé zvedání DKK, změna polohy HKK)</a:t>
            </a:r>
            <a:endParaRPr lang="cs-CZ" sz="1800" dirty="0"/>
          </a:p>
          <a:p>
            <a:pPr algn="just">
              <a:buClr>
                <a:srgbClr val="262626"/>
              </a:buClr>
            </a:pPr>
            <a:r>
              <a:rPr lang="cs-CZ" sz="1800" b="1" u="sng" dirty="0">
                <a:ea typeface="+mn-lt"/>
                <a:cs typeface="+mn-lt"/>
              </a:rPr>
              <a:t>Klik:</a:t>
            </a:r>
            <a:endParaRPr lang="cs-CZ" sz="1800" u="sng" dirty="0">
              <a:ea typeface="+mn-lt"/>
              <a:cs typeface="+mn-lt"/>
            </a:endParaRPr>
          </a:p>
          <a:p>
            <a:pPr algn="just">
              <a:buClr>
                <a:srgbClr val="262626"/>
              </a:buClr>
            </a:pPr>
            <a:r>
              <a:rPr lang="cs-CZ" sz="1800" dirty="0">
                <a:ea typeface="+mn-lt"/>
                <a:cs typeface="+mn-lt"/>
              </a:rPr>
              <a:t>DKK položeny na míči</a:t>
            </a:r>
            <a:endParaRPr lang="cs-CZ" sz="1800" dirty="0"/>
          </a:p>
          <a:p>
            <a:pPr algn="just">
              <a:buClr>
                <a:srgbClr val="262626"/>
              </a:buClr>
            </a:pPr>
            <a:r>
              <a:rPr lang="cs-CZ" sz="1800" dirty="0">
                <a:ea typeface="+mn-lt"/>
                <a:cs typeface="+mn-lt"/>
              </a:rPr>
              <a:t>odlehčení HKK/DKK, ručkování, vychylování, pérování,…)</a:t>
            </a:r>
            <a:endParaRPr lang="cs-CZ" sz="1800" dirty="0"/>
          </a:p>
          <a:p>
            <a:pPr algn="just">
              <a:buClr>
                <a:srgbClr val="262626"/>
              </a:buClr>
            </a:pPr>
            <a:endParaRPr lang="cs-CZ" sz="1800" dirty="0"/>
          </a:p>
        </p:txBody>
      </p:sp>
      <p:pic>
        <p:nvPicPr>
          <p:cNvPr id="5" name="Obrázek 5" descr="Obsah obrázku osoba, interiér, patro, závěs&#10;&#10;Popis se vygeneroval automaticky.">
            <a:extLst>
              <a:ext uri="{FF2B5EF4-FFF2-40B4-BE49-F238E27FC236}">
                <a16:creationId xmlns:a16="http://schemas.microsoft.com/office/drawing/2014/main" id="{8C8D3FF8-1CFB-42EA-8BEC-9FCF976A59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5" r="1" b="1"/>
          <a:stretch/>
        </p:blipFill>
        <p:spPr>
          <a:xfrm>
            <a:off x="8845576" y="2190751"/>
            <a:ext cx="2468880" cy="1876424"/>
          </a:xfrm>
          <a:prstGeom prst="rect">
            <a:avLst/>
          </a:prstGeom>
        </p:spPr>
      </p:pic>
      <p:pic>
        <p:nvPicPr>
          <p:cNvPr id="7" name="Obrázek 8" descr="Obsah obrázku patro, interiér, závěs&#10;&#10;Popis se vygeneroval automaticky.">
            <a:extLst>
              <a:ext uri="{FF2B5EF4-FFF2-40B4-BE49-F238E27FC236}">
                <a16:creationId xmlns:a16="http://schemas.microsoft.com/office/drawing/2014/main" id="{100A670C-230D-40F7-BE05-F6D27C7E38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09" b="-3"/>
          <a:stretch/>
        </p:blipFill>
        <p:spPr>
          <a:xfrm>
            <a:off x="8893317" y="4163599"/>
            <a:ext cx="2468880" cy="1876424"/>
          </a:xfrm>
          <a:prstGeom prst="rect">
            <a:avLst/>
          </a:prstGeom>
        </p:spPr>
      </p:pic>
      <p:pic>
        <p:nvPicPr>
          <p:cNvPr id="4" name="Obrázek 4" descr="Obsah obrázku patro, interiér, závěs, osoba&#10;&#10;Popis se vygeneroval automaticky.">
            <a:extLst>
              <a:ext uri="{FF2B5EF4-FFF2-40B4-BE49-F238E27FC236}">
                <a16:creationId xmlns:a16="http://schemas.microsoft.com/office/drawing/2014/main" id="{30AF8854-2338-4428-9920-053DCBD509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1" r="5" b="5"/>
          <a:stretch/>
        </p:blipFill>
        <p:spPr>
          <a:xfrm>
            <a:off x="6208587" y="2191866"/>
            <a:ext cx="2468880" cy="1891201"/>
          </a:xfrm>
          <a:prstGeom prst="rect">
            <a:avLst/>
          </a:prstGeom>
        </p:spPr>
      </p:pic>
      <p:pic>
        <p:nvPicPr>
          <p:cNvPr id="6" name="Obrázek 6" descr="Obsah obrázku interiér, osoba, postel, závěs&#10;&#10;Popis se vygeneroval automaticky.">
            <a:extLst>
              <a:ext uri="{FF2B5EF4-FFF2-40B4-BE49-F238E27FC236}">
                <a16:creationId xmlns:a16="http://schemas.microsoft.com/office/drawing/2014/main" id="{2FB4EC0F-38C8-46FC-8428-873DA6E62F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903" b="6"/>
          <a:stretch/>
        </p:blipFill>
        <p:spPr>
          <a:xfrm>
            <a:off x="6256865" y="4158614"/>
            <a:ext cx="246888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8166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353309-9F60-40C6-9191-BF7BB61C59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83"/>
          <a:stretch/>
        </p:blipFill>
        <p:spPr>
          <a:xfrm>
            <a:off x="-1" y="10"/>
            <a:ext cx="12192000" cy="6857988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B59E93C-5144-46A9-BB8D-ACF72AD126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r>
              <a:rPr lang="cs-CZ"/>
              <a:t>OVLIVNĚNÍ SVALŮ PÁNEVNÍHO DNA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970779-510F-4C43-A600-079A60E1CF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1130" y="4682062"/>
            <a:ext cx="8652788" cy="45720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TERAPIE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042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949D8D-8E17-4DBF-BEA8-13C57BF63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C6FC45-D4D9-4025-91DA-272D318D3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284212-C175-4C82-B112-A5208F70C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809" y="393365"/>
            <a:ext cx="7328969" cy="6059273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357DEB2-766D-408D-8A12-246CC06CA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480957"/>
            <a:ext cx="6443564" cy="1074547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CVIČENÍ SVALŮ PÁNEVNÍHO DNA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994ADB-7D00-42D4-B623-DFAF1BA22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1555312"/>
            <a:ext cx="6605200" cy="477990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cs-CZ" sz="1600" b="1" dirty="0">
                <a:ea typeface="+mn-lt"/>
                <a:cs typeface="+mn-lt"/>
              </a:rPr>
              <a:t>Leh na boku, pokrčené DKK, svrchní ruka položena na řitní oblasti</a:t>
            </a:r>
            <a:endParaRPr lang="cs-CZ" sz="1600" dirty="0">
              <a:ea typeface="+mn-lt"/>
              <a:cs typeface="+mn-lt"/>
            </a:endParaRPr>
          </a:p>
          <a:p>
            <a:pPr algn="just">
              <a:lnSpc>
                <a:spcPct val="110000"/>
              </a:lnSpc>
              <a:buClr>
                <a:srgbClr val="FFFFFF"/>
              </a:buClr>
            </a:pPr>
            <a:r>
              <a:rPr lang="cs-CZ" sz="1600" dirty="0">
                <a:ea typeface="+mn-lt"/>
                <a:cs typeface="+mn-lt"/>
              </a:rPr>
              <a:t>vtahování konečníku </a:t>
            </a:r>
            <a:r>
              <a:rPr lang="cs-CZ" sz="1600" b="1" dirty="0">
                <a:highlight>
                  <a:srgbClr val="FF0000"/>
                </a:highlight>
                <a:ea typeface="+mn-lt"/>
                <a:cs typeface="+mn-lt"/>
              </a:rPr>
              <a:t>(bez kontrakce hýždí)</a:t>
            </a:r>
            <a:r>
              <a:rPr lang="cs-CZ" sz="1600" dirty="0">
                <a:ea typeface="+mn-lt"/>
                <a:cs typeface="+mn-lt"/>
              </a:rPr>
              <a:t>, vtahování pupku</a:t>
            </a:r>
          </a:p>
          <a:p>
            <a:pPr algn="just">
              <a:lnSpc>
                <a:spcPct val="110000"/>
              </a:lnSpc>
              <a:buClr>
                <a:srgbClr val="FFFFFF"/>
              </a:buClr>
            </a:pPr>
            <a:r>
              <a:rPr lang="cs-CZ" sz="1600" dirty="0">
                <a:ea typeface="+mn-lt"/>
                <a:cs typeface="+mn-lt"/>
              </a:rPr>
              <a:t>vdechování přes odpor (ucpané nosní dírky) – lepší uvědomění</a:t>
            </a:r>
          </a:p>
          <a:p>
            <a:pPr algn="just">
              <a:lnSpc>
                <a:spcPct val="110000"/>
              </a:lnSpc>
              <a:buClr>
                <a:srgbClr val="FFFFFF"/>
              </a:buClr>
            </a:pPr>
            <a:r>
              <a:rPr lang="cs-CZ" sz="1600" dirty="0">
                <a:ea typeface="+mn-lt"/>
                <a:cs typeface="+mn-lt"/>
              </a:rPr>
              <a:t>stejná aktivace vsedě/vstoje/během chůze</a:t>
            </a:r>
          </a:p>
          <a:p>
            <a:pPr algn="just">
              <a:lnSpc>
                <a:spcPct val="110000"/>
              </a:lnSpc>
              <a:buClr>
                <a:srgbClr val="FFFFFF"/>
              </a:buClr>
            </a:pPr>
            <a:r>
              <a:rPr lang="cs-CZ" sz="1600" dirty="0">
                <a:ea typeface="+mn-lt"/>
                <a:cs typeface="+mn-lt"/>
              </a:rPr>
              <a:t>cvik provádět pomalým tempem, aby došlo k relaxaci (</a:t>
            </a:r>
            <a:r>
              <a:rPr lang="cs-CZ" sz="1600" err="1">
                <a:ea typeface="+mn-lt"/>
                <a:cs typeface="+mn-lt"/>
              </a:rPr>
              <a:t>Lewit</a:t>
            </a:r>
            <a:r>
              <a:rPr lang="cs-CZ" sz="1600" dirty="0">
                <a:ea typeface="+mn-lt"/>
                <a:cs typeface="+mn-lt"/>
              </a:rPr>
              <a:t> 2003)</a:t>
            </a:r>
          </a:p>
          <a:p>
            <a:pPr algn="just">
              <a:lnSpc>
                <a:spcPct val="110000"/>
              </a:lnSpc>
              <a:buClr>
                <a:srgbClr val="FFFFFF"/>
              </a:buClr>
            </a:pPr>
            <a:r>
              <a:rPr lang="cs-CZ" sz="1600" dirty="0">
                <a:ea typeface="+mn-lt"/>
                <a:cs typeface="+mn-lt"/>
              </a:rPr>
              <a:t>Pozn.: pokud pacient zvládá, je lepší pro aktivaci jiná poloha než vleže na boku</a:t>
            </a:r>
          </a:p>
          <a:p>
            <a:pPr algn="just">
              <a:lnSpc>
                <a:spcPct val="110000"/>
              </a:lnSpc>
              <a:buClr>
                <a:srgbClr val="FFFFFF"/>
              </a:buClr>
            </a:pPr>
            <a:r>
              <a:rPr lang="cs-CZ" sz="1600" b="1" u="sng" dirty="0">
                <a:ea typeface="+mn-lt"/>
                <a:cs typeface="+mn-lt"/>
              </a:rPr>
              <a:t>Aktivace svalů PD v kombinaci s </a:t>
            </a:r>
            <a:r>
              <a:rPr lang="cs-CZ" sz="1600" b="1" u="sng" err="1">
                <a:ea typeface="+mn-lt"/>
                <a:cs typeface="+mn-lt"/>
              </a:rPr>
              <a:t>elektrostimulací</a:t>
            </a:r>
            <a:r>
              <a:rPr lang="cs-CZ" sz="1600" b="1" u="sng" dirty="0">
                <a:ea typeface="+mn-lt"/>
                <a:cs typeface="+mn-lt"/>
              </a:rPr>
              <a:t>, biofeedbackem </a:t>
            </a:r>
          </a:p>
          <a:p>
            <a:pPr algn="just">
              <a:lnSpc>
                <a:spcPct val="110000"/>
              </a:lnSpc>
              <a:buClr>
                <a:srgbClr val="FFFFFF"/>
              </a:buClr>
            </a:pPr>
            <a:r>
              <a:rPr lang="cs-CZ" sz="1600" b="1" u="sng" dirty="0">
                <a:ea typeface="+mn-lt"/>
                <a:cs typeface="+mn-lt"/>
              </a:rPr>
              <a:t>Koncept </a:t>
            </a:r>
            <a:r>
              <a:rPr lang="cs-CZ" sz="1600" b="1" u="sng" err="1">
                <a:ea typeface="+mn-lt"/>
                <a:cs typeface="+mn-lt"/>
              </a:rPr>
              <a:t>Pelvicore</a:t>
            </a:r>
            <a:endParaRPr lang="cs-CZ" sz="1600" b="1" u="sng">
              <a:ea typeface="+mn-lt"/>
              <a:cs typeface="+mn-lt"/>
            </a:endParaRPr>
          </a:p>
          <a:p>
            <a:pPr lvl="1" algn="just">
              <a:lnSpc>
                <a:spcPct val="110000"/>
              </a:lnSpc>
              <a:buClr>
                <a:srgbClr val="FFFFFF"/>
              </a:buClr>
            </a:pPr>
            <a:r>
              <a:rPr lang="cs-CZ" sz="1500" dirty="0">
                <a:ea typeface="+mn-lt"/>
                <a:cs typeface="+mn-lt"/>
              </a:rPr>
              <a:t>zpracovala norská profesorka a fyzioterapeutka Kari </a:t>
            </a:r>
            <a:r>
              <a:rPr lang="cs-CZ" sz="1500" err="1">
                <a:ea typeface="+mn-lt"/>
                <a:cs typeface="+mn-lt"/>
              </a:rPr>
              <a:t>Bø</a:t>
            </a:r>
            <a:r>
              <a:rPr lang="cs-CZ" sz="1500" dirty="0">
                <a:ea typeface="+mn-lt"/>
                <a:cs typeface="+mn-lt"/>
              </a:rPr>
              <a:t> </a:t>
            </a:r>
          </a:p>
          <a:p>
            <a:pPr lvl="1" algn="just">
              <a:lnSpc>
                <a:spcPct val="110000"/>
              </a:lnSpc>
              <a:buClr>
                <a:srgbClr val="FFFFFF"/>
              </a:buClr>
            </a:pPr>
            <a:r>
              <a:rPr lang="cs-CZ" sz="1500" err="1">
                <a:ea typeface="+mn-lt"/>
                <a:cs typeface="+mn-lt"/>
              </a:rPr>
              <a:t>Bø</a:t>
            </a:r>
            <a:r>
              <a:rPr lang="cs-CZ" sz="1500" dirty="0">
                <a:ea typeface="+mn-lt"/>
                <a:cs typeface="+mn-lt"/>
              </a:rPr>
              <a:t> kombinuje individuální přístup, kde se pacientky naučí správné kontrakci svalů PD, s terapií ve skupinách v šestiměsíčním tréninkovém programu doplněném o domácí cvičení svalů PD </a:t>
            </a:r>
            <a:endParaRPr lang="cs-CZ" sz="15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9EC706-8928-4DFD-8084-35D599EB4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7370" y="0"/>
            <a:ext cx="435463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osoba, interiér, oblečení, slipy&#10;&#10;Popis se vygeneroval automaticky.">
            <a:extLst>
              <a:ext uri="{FF2B5EF4-FFF2-40B4-BE49-F238E27FC236}">
                <a16:creationId xmlns:a16="http://schemas.microsoft.com/office/drawing/2014/main" id="{01F4C937-92AD-44C9-892E-743E7CCAE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6242" y="1013507"/>
            <a:ext cx="3322121" cy="483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229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748865-0F03-4EAE-8C85-DCB70F199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603538" cy="1744183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AKTIVACE SVALŮ PÁNEVNÍHO DNA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9CCB85-46B0-43C1-81D9-3901365FE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386584"/>
            <a:ext cx="6603538" cy="364845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cs-CZ" sz="2000" dirty="0">
                <a:ea typeface="+mn-lt"/>
                <a:cs typeface="+mn-lt"/>
              </a:rPr>
              <a:t>Pozice na kolenou, palce nohou se dotýkají, kolena rozevřena, horní část těla skloněna dopředu, čelo na ruce </a:t>
            </a:r>
            <a:endParaRPr lang="cs-CZ" sz="2000" dirty="0"/>
          </a:p>
          <a:p>
            <a:pPr algn="just">
              <a:buClr>
                <a:srgbClr val="262626"/>
              </a:buClr>
            </a:pPr>
            <a:r>
              <a:rPr lang="cs-CZ" sz="2000" dirty="0">
                <a:ea typeface="+mn-lt"/>
                <a:cs typeface="+mn-lt"/>
              </a:rPr>
              <a:t>aktivace PD, výdrž několik sekund a poté uvolnění (10-12krát)</a:t>
            </a:r>
            <a:endParaRPr lang="cs-CZ" sz="2000" dirty="0"/>
          </a:p>
          <a:p>
            <a:pPr algn="just">
              <a:buClr>
                <a:srgbClr val="262626"/>
              </a:buClr>
            </a:pPr>
            <a:r>
              <a:rPr lang="cs-CZ" sz="2000" dirty="0">
                <a:ea typeface="+mn-lt"/>
                <a:cs typeface="+mn-lt"/>
              </a:rPr>
              <a:t>Leh na </a:t>
            </a:r>
            <a:r>
              <a:rPr lang="cs-CZ" sz="2000" dirty="0" err="1">
                <a:ea typeface="+mn-lt"/>
                <a:cs typeface="+mn-lt"/>
              </a:rPr>
              <a:t>Bř</a:t>
            </a:r>
            <a:r>
              <a:rPr lang="cs-CZ" sz="2000" dirty="0">
                <a:ea typeface="+mn-lt"/>
                <a:cs typeface="+mn-lt"/>
              </a:rPr>
              <a:t> s pohodlně vybočenou DK, čelo leží na rukou </a:t>
            </a:r>
            <a:endParaRPr lang="cs-CZ" sz="2000" dirty="0"/>
          </a:p>
          <a:p>
            <a:pPr algn="just">
              <a:buClr>
                <a:srgbClr val="262626"/>
              </a:buClr>
            </a:pPr>
            <a:r>
              <a:rPr lang="cs-CZ" sz="2000" dirty="0">
                <a:ea typeface="+mn-lt"/>
                <a:cs typeface="+mn-lt"/>
              </a:rPr>
              <a:t>aktivace PD, výdrž několik sekund a poté uvolnění (8krát na každou stranu)</a:t>
            </a:r>
            <a:endParaRPr lang="cs-CZ" sz="2000" dirty="0"/>
          </a:p>
          <a:p>
            <a:pPr algn="just">
              <a:buClr>
                <a:srgbClr val="262626"/>
              </a:buClr>
            </a:pPr>
            <a:endParaRPr lang="cs-CZ" sz="2000" dirty="0"/>
          </a:p>
        </p:txBody>
      </p:sp>
      <p:pic>
        <p:nvPicPr>
          <p:cNvPr id="4" name="Obrázek 4" descr="Obsah obrázku osoba&#10;&#10;Popis se vygeneroval automaticky.">
            <a:extLst>
              <a:ext uri="{FF2B5EF4-FFF2-40B4-BE49-F238E27FC236}">
                <a16:creationId xmlns:a16="http://schemas.microsoft.com/office/drawing/2014/main" id="{DD4D34FB-F146-49E9-8E3E-753D895527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81" r="9383"/>
          <a:stretch/>
        </p:blipFill>
        <p:spPr>
          <a:xfrm>
            <a:off x="7903029" y="365759"/>
            <a:ext cx="3917115" cy="3063241"/>
          </a:xfrm>
          <a:prstGeom prst="rect">
            <a:avLst/>
          </a:prstGeom>
        </p:spPr>
      </p:pic>
      <p:pic>
        <p:nvPicPr>
          <p:cNvPr id="5" name="Obrázek 5" descr="Obsah obrázku osoba, interiér&#10;&#10;Popis se vygeneroval automaticky.">
            <a:extLst>
              <a:ext uri="{FF2B5EF4-FFF2-40B4-BE49-F238E27FC236}">
                <a16:creationId xmlns:a16="http://schemas.microsoft.com/office/drawing/2014/main" id="{2831A351-247F-4287-95EB-037B202D84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68" r="1395" b="1"/>
          <a:stretch/>
        </p:blipFill>
        <p:spPr>
          <a:xfrm>
            <a:off x="7903028" y="3429002"/>
            <a:ext cx="3917115" cy="306323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EE8F117-D5DC-4AF4-AD72-FB7A93BAA4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90795542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3" name="Rectangle 16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F16F7FF-0099-47A9-AC6F-B0CC63A8A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512" y="408314"/>
            <a:ext cx="9792208" cy="972897"/>
          </a:xfrm>
        </p:spPr>
        <p:txBody>
          <a:bodyPr>
            <a:normAutofit/>
          </a:bodyPr>
          <a:lstStyle/>
          <a:p>
            <a:r>
              <a:rPr lang="cs-CZ"/>
              <a:t>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73A167-7830-4A53-A6EC-1C4CF9C92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512" y="1715030"/>
            <a:ext cx="10658117" cy="47817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lnSpc>
                <a:spcPct val="110000"/>
              </a:lnSpc>
            </a:pPr>
            <a:r>
              <a:rPr lang="cs-CZ" sz="1200">
                <a:ea typeface="+mn-lt"/>
                <a:cs typeface="+mn-lt"/>
              </a:rPr>
              <a:t>BØ, K. </a:t>
            </a:r>
            <a:r>
              <a:rPr lang="cs-CZ" sz="1200" i="1" err="1">
                <a:ea typeface="+mn-lt"/>
                <a:cs typeface="+mn-lt"/>
              </a:rPr>
              <a:t>Pelvic</a:t>
            </a:r>
            <a:r>
              <a:rPr lang="cs-CZ" sz="1200" i="1" dirty="0">
                <a:ea typeface="+mn-lt"/>
                <a:cs typeface="+mn-lt"/>
              </a:rPr>
              <a:t> </a:t>
            </a:r>
            <a:r>
              <a:rPr lang="cs-CZ" sz="1200" i="1" err="1">
                <a:ea typeface="+mn-lt"/>
                <a:cs typeface="+mn-lt"/>
              </a:rPr>
              <a:t>Floor</a:t>
            </a:r>
            <a:r>
              <a:rPr lang="cs-CZ" sz="1200" i="1" dirty="0">
                <a:ea typeface="+mn-lt"/>
                <a:cs typeface="+mn-lt"/>
              </a:rPr>
              <a:t> </a:t>
            </a:r>
            <a:r>
              <a:rPr lang="cs-CZ" sz="1200" i="1" err="1">
                <a:ea typeface="+mn-lt"/>
                <a:cs typeface="+mn-lt"/>
              </a:rPr>
              <a:t>Rehabilitation</a:t>
            </a:r>
            <a:r>
              <a:rPr lang="cs-CZ" sz="1200">
                <a:ea typeface="+mn-lt"/>
                <a:cs typeface="+mn-lt"/>
              </a:rPr>
              <a:t>. In BADLANI, G. H. et al. </a:t>
            </a:r>
            <a:r>
              <a:rPr lang="cs-CZ" sz="1200" err="1">
                <a:ea typeface="+mn-lt"/>
                <a:cs typeface="+mn-lt"/>
              </a:rPr>
              <a:t>Continence</a:t>
            </a:r>
            <a:r>
              <a:rPr lang="cs-CZ" sz="1200">
                <a:ea typeface="+mn-lt"/>
                <a:cs typeface="+mn-lt"/>
              </a:rPr>
              <a:t> - </a:t>
            </a:r>
            <a:r>
              <a:rPr lang="cs-CZ" sz="1200" err="1">
                <a:ea typeface="+mn-lt"/>
                <a:cs typeface="+mn-lt"/>
              </a:rPr>
              <a:t>Current</a:t>
            </a:r>
            <a:r>
              <a:rPr lang="cs-CZ" sz="1200" dirty="0">
                <a:ea typeface="+mn-lt"/>
                <a:cs typeface="+mn-lt"/>
              </a:rPr>
              <a:t> </a:t>
            </a:r>
            <a:r>
              <a:rPr lang="cs-CZ" sz="1200" err="1">
                <a:ea typeface="+mn-lt"/>
                <a:cs typeface="+mn-lt"/>
              </a:rPr>
              <a:t>Concepts</a:t>
            </a:r>
            <a:r>
              <a:rPr lang="cs-CZ" sz="1200">
                <a:ea typeface="+mn-lt"/>
                <a:cs typeface="+mn-lt"/>
              </a:rPr>
              <a:t> and </a:t>
            </a:r>
            <a:r>
              <a:rPr lang="cs-CZ" sz="1200" err="1">
                <a:ea typeface="+mn-lt"/>
                <a:cs typeface="+mn-lt"/>
              </a:rPr>
              <a:t>Treatment</a:t>
            </a:r>
            <a:r>
              <a:rPr lang="cs-CZ" sz="1200" dirty="0">
                <a:ea typeface="+mn-lt"/>
                <a:cs typeface="+mn-lt"/>
              </a:rPr>
              <a:t> </a:t>
            </a:r>
            <a:r>
              <a:rPr lang="cs-CZ" sz="1200" err="1">
                <a:ea typeface="+mn-lt"/>
                <a:cs typeface="+mn-lt"/>
              </a:rPr>
              <a:t>Strategies</a:t>
            </a:r>
            <a:r>
              <a:rPr lang="cs-CZ" sz="1200">
                <a:ea typeface="+mn-lt"/>
                <a:cs typeface="+mn-lt"/>
              </a:rPr>
              <a:t>.</a:t>
            </a:r>
            <a:r>
              <a:rPr lang="cs-CZ" sz="1200" i="1" dirty="0">
                <a:ea typeface="+mn-lt"/>
                <a:cs typeface="+mn-lt"/>
              </a:rPr>
              <a:t> </a:t>
            </a:r>
            <a:r>
              <a:rPr lang="cs-CZ" sz="1200">
                <a:ea typeface="+mn-lt"/>
                <a:cs typeface="+mn-lt"/>
              </a:rPr>
              <a:t>London: </a:t>
            </a:r>
            <a:r>
              <a:rPr lang="cs-CZ" sz="1200" err="1">
                <a:ea typeface="+mn-lt"/>
                <a:cs typeface="+mn-lt"/>
              </a:rPr>
              <a:t>Springer</a:t>
            </a:r>
            <a:r>
              <a:rPr lang="cs-CZ" sz="1200">
                <a:ea typeface="+mn-lt"/>
                <a:cs typeface="+mn-lt"/>
              </a:rPr>
              <a:t>, 2009. 550 s. </a:t>
            </a:r>
            <a:endParaRPr lang="cs-CZ" sz="12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Halaška, M. et al. (2004). </a:t>
            </a:r>
            <a:r>
              <a:rPr lang="cs-CZ" sz="1200" i="1" err="1">
                <a:ea typeface="+mn-lt"/>
                <a:cs typeface="+mn-lt"/>
              </a:rPr>
              <a:t>Urogynekologie</a:t>
            </a:r>
            <a:r>
              <a:rPr lang="cs-CZ" sz="1200">
                <a:ea typeface="+mn-lt"/>
                <a:cs typeface="+mn-lt"/>
              </a:rPr>
              <a:t>. 1. vyd. Praha: </a:t>
            </a:r>
            <a:r>
              <a:rPr lang="cs-CZ" sz="1200" err="1">
                <a:ea typeface="+mn-lt"/>
                <a:cs typeface="+mn-lt"/>
              </a:rPr>
              <a:t>Galén</a:t>
            </a:r>
            <a:r>
              <a:rPr lang="cs-CZ" sz="1200">
                <a:ea typeface="+mn-lt"/>
                <a:cs typeface="+mn-lt"/>
              </a:rPr>
              <a:t>. 256 s. </a:t>
            </a:r>
            <a:endParaRPr lang="cs-CZ" sz="12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Lewit, K. (2001). </a:t>
            </a:r>
            <a:r>
              <a:rPr lang="cs-CZ" sz="1200" i="1">
                <a:ea typeface="+mn-lt"/>
                <a:cs typeface="+mn-lt"/>
              </a:rPr>
              <a:t>Rehabilitace u bolestivých poruch pohybové soustavy.</a:t>
            </a:r>
            <a:r>
              <a:rPr lang="cs-CZ" sz="1200">
                <a:ea typeface="+mn-lt"/>
                <a:cs typeface="+mn-lt"/>
              </a:rPr>
              <a:t> Rehabilitace a fyzikální lékařství, roč. 8, č. 1, s. 4-17. </a:t>
            </a:r>
            <a:endParaRPr lang="cs-CZ" sz="12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Lewit, K. (2003). </a:t>
            </a:r>
            <a:r>
              <a:rPr lang="cs-CZ" sz="1200" i="1">
                <a:ea typeface="+mn-lt"/>
                <a:cs typeface="+mn-lt"/>
              </a:rPr>
              <a:t>Manipulační léčba v </a:t>
            </a:r>
            <a:r>
              <a:rPr lang="cs-CZ" sz="1200" i="1" err="1">
                <a:ea typeface="+mn-lt"/>
                <a:cs typeface="+mn-lt"/>
              </a:rPr>
              <a:t>myoskeletální</a:t>
            </a:r>
            <a:r>
              <a:rPr lang="cs-CZ" sz="1200" i="1">
                <a:ea typeface="+mn-lt"/>
                <a:cs typeface="+mn-lt"/>
              </a:rPr>
              <a:t> medicíně. </a:t>
            </a:r>
            <a:r>
              <a:rPr lang="cs-CZ" sz="1200">
                <a:ea typeface="+mn-lt"/>
                <a:cs typeface="+mn-lt"/>
              </a:rPr>
              <a:t>Praha: Sdělovací technika, spol. s.r.o.</a:t>
            </a:r>
            <a:endParaRPr lang="cs-CZ" sz="12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Kapandji, I. A. (2007). </a:t>
            </a:r>
            <a:r>
              <a:rPr lang="cs-CZ" sz="1200" i="1" err="1">
                <a:ea typeface="+mn-lt"/>
                <a:cs typeface="+mn-lt"/>
              </a:rPr>
              <a:t>The</a:t>
            </a:r>
            <a:r>
              <a:rPr lang="cs-CZ" sz="1200" i="1" dirty="0">
                <a:ea typeface="+mn-lt"/>
                <a:cs typeface="+mn-lt"/>
              </a:rPr>
              <a:t> </a:t>
            </a:r>
            <a:r>
              <a:rPr lang="cs-CZ" sz="1200" i="1" err="1">
                <a:ea typeface="+mn-lt"/>
                <a:cs typeface="+mn-lt"/>
              </a:rPr>
              <a:t>physiology</a:t>
            </a:r>
            <a:r>
              <a:rPr lang="cs-CZ" sz="1200" i="1" dirty="0">
                <a:ea typeface="+mn-lt"/>
                <a:cs typeface="+mn-lt"/>
              </a:rPr>
              <a:t> </a:t>
            </a:r>
            <a:r>
              <a:rPr lang="cs-CZ" sz="1200" i="1" err="1">
                <a:ea typeface="+mn-lt"/>
                <a:cs typeface="+mn-lt"/>
              </a:rPr>
              <a:t>of</a:t>
            </a:r>
            <a:r>
              <a:rPr lang="cs-CZ" sz="1200" i="1" dirty="0">
                <a:ea typeface="+mn-lt"/>
                <a:cs typeface="+mn-lt"/>
              </a:rPr>
              <a:t> </a:t>
            </a:r>
            <a:r>
              <a:rPr lang="cs-CZ" sz="1200" i="1" err="1">
                <a:ea typeface="+mn-lt"/>
                <a:cs typeface="+mn-lt"/>
              </a:rPr>
              <a:t>the</a:t>
            </a:r>
            <a:r>
              <a:rPr lang="cs-CZ" sz="1200" i="1" dirty="0">
                <a:ea typeface="+mn-lt"/>
                <a:cs typeface="+mn-lt"/>
              </a:rPr>
              <a:t> </a:t>
            </a:r>
            <a:r>
              <a:rPr lang="cs-CZ" sz="1200" i="1" err="1">
                <a:ea typeface="+mn-lt"/>
                <a:cs typeface="+mn-lt"/>
              </a:rPr>
              <a:t>joints</a:t>
            </a:r>
            <a:r>
              <a:rPr lang="cs-CZ" sz="1200" i="1">
                <a:ea typeface="+mn-lt"/>
                <a:cs typeface="+mn-lt"/>
              </a:rPr>
              <a:t>. Vol. 1, </a:t>
            </a:r>
            <a:r>
              <a:rPr lang="cs-CZ" sz="1200" i="1" err="1">
                <a:ea typeface="+mn-lt"/>
                <a:cs typeface="+mn-lt"/>
              </a:rPr>
              <a:t>Upper</a:t>
            </a:r>
            <a:r>
              <a:rPr lang="cs-CZ" sz="1200" i="1">
                <a:ea typeface="+mn-lt"/>
                <a:cs typeface="+mn-lt"/>
              </a:rPr>
              <a:t> limb. </a:t>
            </a:r>
            <a:r>
              <a:rPr lang="cs-CZ" sz="1200">
                <a:ea typeface="+mn-lt"/>
                <a:cs typeface="+mn-lt"/>
              </a:rPr>
              <a:t>Edinburgh : Churchill </a:t>
            </a:r>
            <a:r>
              <a:rPr lang="cs-CZ" sz="1200" err="1">
                <a:ea typeface="+mn-lt"/>
                <a:cs typeface="+mn-lt"/>
              </a:rPr>
              <a:t>Livingstone</a:t>
            </a:r>
            <a:endParaRPr lang="cs-CZ" sz="12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Kolář, P. (2006). </a:t>
            </a:r>
            <a:r>
              <a:rPr lang="cs-CZ" sz="1200" i="1" err="1">
                <a:ea typeface="+mn-lt"/>
                <a:cs typeface="+mn-lt"/>
              </a:rPr>
              <a:t>Vetrebrogenní</a:t>
            </a:r>
            <a:r>
              <a:rPr lang="cs-CZ" sz="1200" i="1">
                <a:ea typeface="+mn-lt"/>
                <a:cs typeface="+mn-lt"/>
              </a:rPr>
              <a:t> obtíže a stabilizační funkce svalů – diagnostika.</a:t>
            </a:r>
            <a:r>
              <a:rPr lang="cs-CZ" sz="1200">
                <a:ea typeface="+mn-lt"/>
                <a:cs typeface="+mn-lt"/>
              </a:rPr>
              <a:t> Rehabilitace a fyzikální lékařství. č. 4.</a:t>
            </a:r>
            <a:endParaRPr lang="cs-CZ" sz="12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Kolář, P. (2007). </a:t>
            </a:r>
            <a:r>
              <a:rPr lang="cs-CZ" sz="1200" i="1" err="1">
                <a:ea typeface="+mn-lt"/>
                <a:cs typeface="+mn-lt"/>
              </a:rPr>
              <a:t>Vetrebrogenní</a:t>
            </a:r>
            <a:r>
              <a:rPr lang="cs-CZ" sz="1200" i="1">
                <a:ea typeface="+mn-lt"/>
                <a:cs typeface="+mn-lt"/>
              </a:rPr>
              <a:t> obtíže a stabilizační funkce páteře – terapie.</a:t>
            </a:r>
            <a:r>
              <a:rPr lang="cs-CZ" sz="1200">
                <a:ea typeface="+mn-lt"/>
                <a:cs typeface="+mn-lt"/>
              </a:rPr>
              <a:t> Rehabilitace a fyzikální lékařství. č. 1.</a:t>
            </a:r>
            <a:endParaRPr lang="cs-CZ" sz="12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Kolář, P. et al. (2009). </a:t>
            </a:r>
            <a:r>
              <a:rPr lang="cs-CZ" sz="1200" i="1">
                <a:ea typeface="+mn-lt"/>
                <a:cs typeface="+mn-lt"/>
              </a:rPr>
              <a:t>Rehabilitace v klinické praxi. </a:t>
            </a:r>
            <a:r>
              <a:rPr lang="cs-CZ" sz="1200">
                <a:ea typeface="+mn-lt"/>
                <a:cs typeface="+mn-lt"/>
              </a:rPr>
              <a:t>Galén, s. 233-251.</a:t>
            </a:r>
            <a:endParaRPr lang="cs-CZ" sz="1200" dirty="0">
              <a:ea typeface="+mn-lt"/>
              <a:cs typeface="+mn-lt"/>
            </a:endParaRPr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Krhut, J., Holaňová, R., Muroňová, I. (2005) </a:t>
            </a:r>
            <a:r>
              <a:rPr lang="cs-CZ" sz="1200" i="1">
                <a:ea typeface="+mn-lt"/>
                <a:cs typeface="+mn-lt"/>
              </a:rPr>
              <a:t>„Ostravský koncept“ fyzioterapie v léčbě močové inkontinence</a:t>
            </a:r>
            <a:r>
              <a:rPr lang="cs-CZ" sz="1200">
                <a:ea typeface="+mn-lt"/>
                <a:cs typeface="+mn-lt"/>
              </a:rPr>
              <a:t>. Rehabilitace a fyzikální lékařství, roč. 12, č. 3, s. 122-128. </a:t>
            </a:r>
            <a:endParaRPr lang="cs-CZ" sz="12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Suchomel, T. (2006). </a:t>
            </a:r>
            <a:r>
              <a:rPr lang="cs-CZ" sz="1200" i="1">
                <a:ea typeface="+mn-lt"/>
                <a:cs typeface="+mn-lt"/>
              </a:rPr>
              <a:t>Stabilita v pohybovém systému a hluboký stabilizační systém – podstata a klinická východiska.</a:t>
            </a:r>
            <a:r>
              <a:rPr lang="cs-CZ" sz="1200">
                <a:ea typeface="+mn-lt"/>
                <a:cs typeface="+mn-lt"/>
              </a:rPr>
              <a:t> Rehabilitace a fyzikální lékařství, č. 3, s. 112-124.</a:t>
            </a:r>
            <a:endParaRPr lang="cs-CZ" sz="12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Suchomel, T., </a:t>
            </a:r>
            <a:r>
              <a:rPr lang="cs-CZ" sz="1200" err="1">
                <a:ea typeface="+mn-lt"/>
                <a:cs typeface="+mn-lt"/>
              </a:rPr>
              <a:t>Lisický</a:t>
            </a:r>
            <a:r>
              <a:rPr lang="cs-CZ" sz="1200">
                <a:ea typeface="+mn-lt"/>
                <a:cs typeface="+mn-lt"/>
              </a:rPr>
              <a:t>, D. (2004).  </a:t>
            </a:r>
            <a:r>
              <a:rPr lang="cs-CZ" sz="1200" i="1">
                <a:ea typeface="+mn-lt"/>
                <a:cs typeface="+mn-lt"/>
              </a:rPr>
              <a:t>Progresivní dynamická stabilizace bederní páteře.</a:t>
            </a:r>
            <a:r>
              <a:rPr lang="cs-CZ" sz="1200">
                <a:ea typeface="+mn-lt"/>
                <a:cs typeface="+mn-lt"/>
              </a:rPr>
              <a:t> Rehabilitace a fyzikální lékařství, 3, 128-136.</a:t>
            </a:r>
            <a:endParaRPr lang="cs-CZ" sz="12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Travell, J. G., </a:t>
            </a:r>
            <a:r>
              <a:rPr lang="cs-CZ" sz="1200" err="1">
                <a:ea typeface="+mn-lt"/>
                <a:cs typeface="+mn-lt"/>
              </a:rPr>
              <a:t>Simons</a:t>
            </a:r>
            <a:r>
              <a:rPr lang="cs-CZ" sz="1200">
                <a:ea typeface="+mn-lt"/>
                <a:cs typeface="+mn-lt"/>
              </a:rPr>
              <a:t>, D. G. (1999). </a:t>
            </a:r>
            <a:r>
              <a:rPr lang="cs-CZ" sz="1200" i="1" err="1">
                <a:ea typeface="+mn-lt"/>
                <a:cs typeface="+mn-lt"/>
              </a:rPr>
              <a:t>Myofascial</a:t>
            </a:r>
            <a:r>
              <a:rPr lang="cs-CZ" sz="1200" i="1" dirty="0">
                <a:ea typeface="+mn-lt"/>
                <a:cs typeface="+mn-lt"/>
              </a:rPr>
              <a:t> </a:t>
            </a:r>
            <a:r>
              <a:rPr lang="cs-CZ" sz="1200" i="1" err="1">
                <a:ea typeface="+mn-lt"/>
                <a:cs typeface="+mn-lt"/>
              </a:rPr>
              <a:t>Pain</a:t>
            </a:r>
            <a:r>
              <a:rPr lang="cs-CZ" sz="1200" i="1">
                <a:ea typeface="+mn-lt"/>
                <a:cs typeface="+mn-lt"/>
              </a:rPr>
              <a:t> and </a:t>
            </a:r>
            <a:r>
              <a:rPr lang="cs-CZ" sz="1200" i="1" err="1">
                <a:ea typeface="+mn-lt"/>
                <a:cs typeface="+mn-lt"/>
              </a:rPr>
              <a:t>Dysfunction</a:t>
            </a:r>
            <a:r>
              <a:rPr lang="cs-CZ" sz="1200" i="1">
                <a:ea typeface="+mn-lt"/>
                <a:cs typeface="+mn-lt"/>
              </a:rPr>
              <a:t>.</a:t>
            </a:r>
            <a:r>
              <a:rPr lang="cs-CZ" sz="1200" dirty="0">
                <a:ea typeface="+mn-lt"/>
                <a:cs typeface="+mn-lt"/>
              </a:rPr>
              <a:t> </a:t>
            </a:r>
            <a:r>
              <a:rPr lang="cs-CZ" sz="1200" err="1">
                <a:ea typeface="+mn-lt"/>
                <a:cs typeface="+mn-lt"/>
              </a:rPr>
              <a:t>Volume</a:t>
            </a:r>
            <a:r>
              <a:rPr lang="cs-CZ" sz="1200">
                <a:ea typeface="+mn-lt"/>
                <a:cs typeface="+mn-lt"/>
              </a:rPr>
              <a:t> 1. </a:t>
            </a:r>
            <a:r>
              <a:rPr lang="cs-CZ" sz="1200" err="1">
                <a:ea typeface="+mn-lt"/>
                <a:cs typeface="+mn-lt"/>
              </a:rPr>
              <a:t>Upper</a:t>
            </a:r>
            <a:r>
              <a:rPr lang="cs-CZ" sz="1200" dirty="0">
                <a:ea typeface="+mn-lt"/>
                <a:cs typeface="+mn-lt"/>
              </a:rPr>
              <a:t> </a:t>
            </a:r>
            <a:r>
              <a:rPr lang="cs-CZ" sz="1200" err="1">
                <a:ea typeface="+mn-lt"/>
                <a:cs typeface="+mn-lt"/>
              </a:rPr>
              <a:t>Half</a:t>
            </a:r>
            <a:r>
              <a:rPr lang="cs-CZ" sz="1200" dirty="0">
                <a:ea typeface="+mn-lt"/>
                <a:cs typeface="+mn-lt"/>
              </a:rPr>
              <a:t> </a:t>
            </a:r>
            <a:r>
              <a:rPr lang="cs-CZ" sz="1200" err="1">
                <a:ea typeface="+mn-lt"/>
                <a:cs typeface="+mn-lt"/>
              </a:rPr>
              <a:t>of</a:t>
            </a:r>
            <a:r>
              <a:rPr lang="cs-CZ" sz="1200">
                <a:ea typeface="+mn-lt"/>
                <a:cs typeface="+mn-lt"/>
              </a:rPr>
              <a:t> Body. Philadelphia: </a:t>
            </a:r>
            <a:r>
              <a:rPr lang="cs-CZ" sz="1200" err="1">
                <a:ea typeface="+mn-lt"/>
                <a:cs typeface="+mn-lt"/>
              </a:rPr>
              <a:t>Lippincott</a:t>
            </a:r>
            <a:r>
              <a:rPr lang="cs-CZ" sz="1200" dirty="0">
                <a:ea typeface="+mn-lt"/>
                <a:cs typeface="+mn-lt"/>
              </a:rPr>
              <a:t> </a:t>
            </a:r>
            <a:r>
              <a:rPr lang="cs-CZ" sz="1200" err="1">
                <a:ea typeface="+mn-lt"/>
                <a:cs typeface="+mn-lt"/>
              </a:rPr>
              <a:t>Williams</a:t>
            </a:r>
            <a:r>
              <a:rPr lang="cs-CZ" sz="1200">
                <a:ea typeface="+mn-lt"/>
                <a:cs typeface="+mn-lt"/>
              </a:rPr>
              <a:t> &amp; Wilkins.</a:t>
            </a:r>
            <a:endParaRPr lang="cs-CZ" sz="12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sz="1200">
                <a:ea typeface="+mn-lt"/>
                <a:cs typeface="+mn-lt"/>
              </a:rPr>
              <a:t>Véle, F. (2006). </a:t>
            </a:r>
            <a:r>
              <a:rPr lang="cs-CZ" sz="1200" i="1">
                <a:ea typeface="+mn-lt"/>
                <a:cs typeface="+mn-lt"/>
              </a:rPr>
              <a:t>Kineziologie</a:t>
            </a:r>
            <a:r>
              <a:rPr lang="cs-CZ" sz="1200">
                <a:ea typeface="+mn-lt"/>
                <a:cs typeface="+mn-lt"/>
              </a:rPr>
              <a:t>. Praha: Triton.</a:t>
            </a:r>
            <a:endParaRPr lang="cs-CZ" sz="12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771074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6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D6F939C-6106-4E9B-BD9F-E7DAF54BC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512" y="535314"/>
            <a:ext cx="9792208" cy="730442"/>
          </a:xfrm>
        </p:spPr>
        <p:txBody>
          <a:bodyPr>
            <a:normAutofit/>
          </a:bodyPr>
          <a:lstStyle/>
          <a:p>
            <a:r>
              <a:rPr lang="cs-CZ"/>
              <a:t>HLUBOKÝ STABILIZAČNÍ 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D2A7C0-5223-4E90-960F-9957EE6D3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512" y="1715030"/>
            <a:ext cx="10496480" cy="440077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cs-CZ">
                <a:ea typeface="+mn-lt"/>
                <a:cs typeface="+mn-lt"/>
              </a:rPr>
              <a:t>Pro fyziologický vývoj páteře a pro její fyziologické zatížení je zásadní </a:t>
            </a:r>
            <a:r>
              <a:rPr lang="cs-CZ" b="1">
                <a:ea typeface="+mn-lt"/>
                <a:cs typeface="+mn-lt"/>
              </a:rPr>
              <a:t>spolupráce mezi ventrální a dorzální muskulaturou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b="1">
                <a:ea typeface="+mn-lt"/>
                <a:cs typeface="+mn-lt"/>
              </a:rPr>
              <a:t>osový orgán, pánev a hrudník</a:t>
            </a:r>
            <a:r>
              <a:rPr lang="cs-CZ">
                <a:ea typeface="+mn-lt"/>
                <a:cs typeface="+mn-lt"/>
              </a:rPr>
              <a:t> vytvářejí pomocí stabilizační funkce svalů pevný bod – rám pro funkci svalů s vlivem na končetiny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Z funkčního a anatomického hlediska rozlišujeme úsek:</a:t>
            </a:r>
            <a:endParaRPr lang="cs-CZ" dirty="0"/>
          </a:p>
          <a:p>
            <a:pPr lvl="1" algn="just">
              <a:lnSpc>
                <a:spcPct val="110000"/>
              </a:lnSpc>
              <a:buClr>
                <a:srgbClr val="262626"/>
              </a:buClr>
            </a:pPr>
            <a:r>
              <a:rPr lang="cs-CZ" sz="1400">
                <a:ea typeface="+mn-lt"/>
                <a:cs typeface="+mn-lt"/>
              </a:rPr>
              <a:t>krční a horní hrudní páteře</a:t>
            </a:r>
            <a:endParaRPr lang="cs-CZ" sz="1400" dirty="0"/>
          </a:p>
          <a:p>
            <a:pPr lvl="1" algn="just">
              <a:lnSpc>
                <a:spcPct val="110000"/>
              </a:lnSpc>
              <a:buClr>
                <a:srgbClr val="262626"/>
              </a:buClr>
            </a:pPr>
            <a:r>
              <a:rPr lang="cs-CZ" sz="1400">
                <a:ea typeface="+mn-lt"/>
                <a:cs typeface="+mn-lt"/>
              </a:rPr>
              <a:t>dolní hrudní a bederní páteře</a:t>
            </a:r>
            <a:endParaRPr lang="cs-CZ" sz="14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b="1">
                <a:ea typeface="+mn-lt"/>
                <a:cs typeface="+mn-lt"/>
              </a:rPr>
              <a:t>V krční a hrudní oblasti</a:t>
            </a:r>
            <a:r>
              <a:rPr lang="cs-CZ">
                <a:ea typeface="+mn-lt"/>
                <a:cs typeface="+mn-lt"/>
              </a:rPr>
              <a:t> má zásadní význam </a:t>
            </a:r>
            <a:r>
              <a:rPr lang="cs-CZ" b="1">
                <a:ea typeface="+mn-lt"/>
                <a:cs typeface="+mn-lt"/>
              </a:rPr>
              <a:t>souhra: </a:t>
            </a:r>
            <a:endParaRPr lang="cs-CZ" dirty="0">
              <a:ea typeface="+mn-lt"/>
              <a:cs typeface="+mn-lt"/>
            </a:endParaRPr>
          </a:p>
          <a:p>
            <a:pPr lvl="1" algn="just">
              <a:lnSpc>
                <a:spcPct val="110000"/>
              </a:lnSpc>
              <a:buClr>
                <a:srgbClr val="262626"/>
              </a:buClr>
            </a:pPr>
            <a:r>
              <a:rPr lang="cs-CZ" sz="1400" b="1">
                <a:ea typeface="+mn-lt"/>
                <a:cs typeface="+mn-lt"/>
              </a:rPr>
              <a:t>hlubokých extenzorů:</a:t>
            </a:r>
            <a:r>
              <a:rPr lang="cs-CZ" sz="1400">
                <a:ea typeface="+mn-lt"/>
                <a:cs typeface="+mn-lt"/>
              </a:rPr>
              <a:t> m. </a:t>
            </a:r>
            <a:r>
              <a:rPr lang="cs-CZ" sz="1400" err="1">
                <a:ea typeface="+mn-lt"/>
                <a:cs typeface="+mn-lt"/>
              </a:rPr>
              <a:t>semispinalis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err="1">
                <a:ea typeface="+mn-lt"/>
                <a:cs typeface="+mn-lt"/>
              </a:rPr>
              <a:t>capitis</a:t>
            </a:r>
            <a:r>
              <a:rPr lang="cs-CZ" sz="1400">
                <a:ea typeface="+mn-lt"/>
                <a:cs typeface="+mn-lt"/>
              </a:rPr>
              <a:t> et </a:t>
            </a:r>
            <a:r>
              <a:rPr lang="cs-CZ" sz="1400" err="1">
                <a:ea typeface="+mn-lt"/>
                <a:cs typeface="+mn-lt"/>
              </a:rPr>
              <a:t>cervicis</a:t>
            </a:r>
            <a:r>
              <a:rPr lang="cs-CZ" sz="1400">
                <a:ea typeface="+mn-lt"/>
                <a:cs typeface="+mn-lt"/>
              </a:rPr>
              <a:t>, m. </a:t>
            </a:r>
            <a:r>
              <a:rPr lang="cs-CZ" sz="1400" err="1">
                <a:ea typeface="+mn-lt"/>
                <a:cs typeface="+mn-lt"/>
              </a:rPr>
              <a:t>splenius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err="1">
                <a:ea typeface="+mn-lt"/>
                <a:cs typeface="+mn-lt"/>
              </a:rPr>
              <a:t>cervicis</a:t>
            </a:r>
            <a:r>
              <a:rPr lang="cs-CZ" sz="1400">
                <a:ea typeface="+mn-lt"/>
                <a:cs typeface="+mn-lt"/>
              </a:rPr>
              <a:t>, m. </a:t>
            </a:r>
            <a:r>
              <a:rPr lang="cs-CZ" sz="1400" err="1">
                <a:ea typeface="+mn-lt"/>
                <a:cs typeface="+mn-lt"/>
              </a:rPr>
              <a:t>longissimus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err="1">
                <a:ea typeface="+mn-lt"/>
                <a:cs typeface="+mn-lt"/>
              </a:rPr>
              <a:t>capitis</a:t>
            </a:r>
            <a:r>
              <a:rPr lang="cs-CZ" sz="1400">
                <a:ea typeface="+mn-lt"/>
                <a:cs typeface="+mn-lt"/>
              </a:rPr>
              <a:t> et </a:t>
            </a:r>
            <a:r>
              <a:rPr lang="cs-CZ" sz="1400" err="1">
                <a:ea typeface="+mn-lt"/>
                <a:cs typeface="+mn-lt"/>
              </a:rPr>
              <a:t>cervicis</a:t>
            </a:r>
            <a:r>
              <a:rPr lang="cs-CZ" sz="1400" dirty="0">
                <a:ea typeface="+mn-lt"/>
                <a:cs typeface="+mn-lt"/>
              </a:rPr>
              <a:t> </a:t>
            </a:r>
            <a:endParaRPr lang="cs-CZ" sz="1400" dirty="0"/>
          </a:p>
          <a:p>
            <a:pPr lvl="1" algn="just">
              <a:lnSpc>
                <a:spcPct val="110000"/>
              </a:lnSpc>
              <a:buClr>
                <a:srgbClr val="262626"/>
              </a:buClr>
            </a:pPr>
            <a:r>
              <a:rPr lang="cs-CZ" sz="1400" b="1">
                <a:ea typeface="+mn-lt"/>
                <a:cs typeface="+mn-lt"/>
              </a:rPr>
              <a:t>flexorů</a:t>
            </a:r>
            <a:r>
              <a:rPr lang="cs-CZ" sz="1400">
                <a:ea typeface="+mn-lt"/>
                <a:cs typeface="+mn-lt"/>
              </a:rPr>
              <a:t>: m. </a:t>
            </a:r>
            <a:r>
              <a:rPr lang="cs-CZ" sz="1400" err="1">
                <a:ea typeface="+mn-lt"/>
                <a:cs typeface="+mn-lt"/>
              </a:rPr>
              <a:t>longus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err="1">
                <a:ea typeface="+mn-lt"/>
                <a:cs typeface="+mn-lt"/>
              </a:rPr>
              <a:t>colli</a:t>
            </a:r>
            <a:r>
              <a:rPr lang="cs-CZ" sz="1400">
                <a:ea typeface="+mn-lt"/>
                <a:cs typeface="+mn-lt"/>
              </a:rPr>
              <a:t> et </a:t>
            </a:r>
            <a:r>
              <a:rPr lang="cs-CZ" sz="1400" err="1">
                <a:ea typeface="+mn-lt"/>
                <a:cs typeface="+mn-lt"/>
              </a:rPr>
              <a:t>capitis</a:t>
            </a:r>
            <a:endParaRPr lang="cs-CZ" sz="1400" dirty="0"/>
          </a:p>
          <a:p>
            <a:pPr lvl="1" algn="just">
              <a:lnSpc>
                <a:spcPct val="110000"/>
              </a:lnSpc>
              <a:buClr>
                <a:srgbClr val="262626"/>
              </a:buClr>
            </a:pPr>
            <a:r>
              <a:rPr lang="cs-CZ" sz="1400">
                <a:ea typeface="+mn-lt"/>
                <a:cs typeface="+mn-lt"/>
              </a:rPr>
              <a:t>začátky úponů ve střední a horní </a:t>
            </a:r>
            <a:r>
              <a:rPr lang="cs-CZ" sz="1400" err="1">
                <a:ea typeface="+mn-lt"/>
                <a:cs typeface="+mn-lt"/>
              </a:rPr>
              <a:t>Thp</a:t>
            </a:r>
            <a:endParaRPr lang="cs-CZ" sz="14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b="1">
                <a:ea typeface="+mn-lt"/>
                <a:cs typeface="+mn-lt"/>
              </a:rPr>
              <a:t>V bederní oblasti</a:t>
            </a:r>
            <a:r>
              <a:rPr lang="cs-CZ">
                <a:ea typeface="+mn-lt"/>
                <a:cs typeface="+mn-lt"/>
              </a:rPr>
              <a:t> má zásadní význam </a:t>
            </a:r>
            <a:r>
              <a:rPr lang="cs-CZ" b="1">
                <a:ea typeface="+mn-lt"/>
                <a:cs typeface="+mn-lt"/>
              </a:rPr>
              <a:t>souhra</a:t>
            </a:r>
            <a:r>
              <a:rPr lang="cs-CZ">
                <a:ea typeface="+mn-lt"/>
                <a:cs typeface="+mn-lt"/>
              </a:rPr>
              <a:t> mezi:</a:t>
            </a:r>
            <a:endParaRPr lang="cs-CZ" dirty="0"/>
          </a:p>
          <a:p>
            <a:pPr lvl="1" algn="just">
              <a:lnSpc>
                <a:spcPct val="110000"/>
              </a:lnSpc>
              <a:buClr>
                <a:srgbClr val="262626"/>
              </a:buClr>
            </a:pPr>
            <a:r>
              <a:rPr lang="cs-CZ" sz="1400" b="1">
                <a:ea typeface="+mn-lt"/>
                <a:cs typeface="+mn-lt"/>
              </a:rPr>
              <a:t>extenzory bederní a dolní hrudní páteře</a:t>
            </a:r>
            <a:endParaRPr lang="cs-CZ" sz="1400" dirty="0"/>
          </a:p>
          <a:p>
            <a:pPr lvl="1" algn="just">
              <a:lnSpc>
                <a:spcPct val="110000"/>
              </a:lnSpc>
              <a:buClr>
                <a:srgbClr val="262626"/>
              </a:buClr>
            </a:pPr>
            <a:r>
              <a:rPr lang="cs-CZ" sz="1400" b="1">
                <a:ea typeface="+mn-lt"/>
                <a:cs typeface="+mn-lt"/>
              </a:rPr>
              <a:t>flexory</a:t>
            </a:r>
            <a:r>
              <a:rPr lang="cs-CZ" sz="1400">
                <a:ea typeface="+mn-lt"/>
                <a:cs typeface="+mn-lt"/>
              </a:rPr>
              <a:t> -  bránice, břišní svaly a pánevní dno</a:t>
            </a:r>
            <a:endParaRPr lang="cs-CZ" sz="1400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>
                <a:ea typeface="+mn-lt"/>
                <a:cs typeface="+mn-lt"/>
              </a:rPr>
              <a:t>tato flekční synergie stabilizuje z přední strany prostřednictvím </a:t>
            </a:r>
            <a:r>
              <a:rPr lang="cs-CZ" b="1">
                <a:ea typeface="+mn-lt"/>
                <a:cs typeface="+mn-lt"/>
              </a:rPr>
              <a:t>nitrobřišního tlaku</a:t>
            </a:r>
            <a:r>
              <a:rPr lang="cs-CZ">
                <a:ea typeface="+mn-lt"/>
                <a:cs typeface="+mn-lt"/>
              </a:rPr>
              <a:t>, je aktivována při jakémkoliv statickém zatížení a doprovází každý cílený pohyb HKK a DKK</a:t>
            </a:r>
            <a:endParaRPr lang="cs-CZ" dirty="0"/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714950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0DFDA9-4318-4014-95EB-14E158850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2363DC-7BE0-4BE1-9589-6B913C138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ea typeface="+mn-lt"/>
                <a:cs typeface="+mn-lt"/>
                <a:hlinkClick r:id="rId2"/>
              </a:rPr>
              <a:t>https://docplayer.cz/106137061-Dynamicka-neuromuskularni-stabilizace.html</a:t>
            </a:r>
            <a:endParaRPr lang="cs-CZ" dirty="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cs-CZ" dirty="0">
                <a:ea typeface="+mn-lt"/>
                <a:cs typeface="+mn-lt"/>
                <a:hlinkClick r:id="rId3"/>
              </a:rPr>
              <a:t>https://fyrepo.cz/druhy-terapii/pohybova-terapie/dynamicka-neuromuskularni-stabilizace-dns/</a:t>
            </a:r>
            <a:endParaRPr lang="cs-CZ" dirty="0"/>
          </a:p>
          <a:p>
            <a:pPr>
              <a:buClr>
                <a:srgbClr val="262626"/>
              </a:buClr>
            </a:pPr>
            <a:r>
              <a:rPr lang="cs-CZ" dirty="0">
                <a:ea typeface="+mn-lt"/>
                <a:cs typeface="+mn-lt"/>
                <a:hlinkClick r:id="rId4"/>
              </a:rPr>
              <a:t>https://www.dns-cz.com/terapie</a:t>
            </a:r>
            <a:r>
              <a:rPr lang="cs-CZ" dirty="0">
                <a:ea typeface="+mn-lt"/>
                <a:cs typeface="+mn-lt"/>
              </a:rPr>
              <a:t> </a:t>
            </a:r>
          </a:p>
          <a:p>
            <a:pPr>
              <a:buClr>
                <a:srgbClr val="262626"/>
              </a:buClr>
            </a:pPr>
            <a:r>
              <a:rPr lang="cs-CZ" dirty="0">
                <a:ea typeface="+mn-lt"/>
                <a:cs typeface="+mn-lt"/>
                <a:hlinkClick r:id="rId5"/>
              </a:rPr>
              <a:t>https://fyzioterapie.utvs.cvut.cz/document/show/id/220/</a:t>
            </a:r>
            <a:r>
              <a:rPr lang="cs-CZ" dirty="0">
                <a:ea typeface="+mn-lt"/>
                <a:cs typeface="+mn-lt"/>
              </a:rPr>
              <a:t> </a:t>
            </a:r>
          </a:p>
          <a:p>
            <a:pPr>
              <a:buClr>
                <a:srgbClr val="262626"/>
              </a:buClr>
            </a:pPr>
            <a:r>
              <a:rPr lang="cs-CZ" dirty="0">
                <a:ea typeface="+mn-lt"/>
                <a:cs typeface="+mn-lt"/>
                <a:hlinkClick r:id="rId6"/>
              </a:rPr>
              <a:t>https://www.fyziotom.cz/metoda-dns-prof-pavla-kolare-fn-motol</a:t>
            </a:r>
            <a:r>
              <a:rPr lang="cs-CZ" dirty="0">
                <a:ea typeface="+mn-lt"/>
                <a:cs typeface="+mn-lt"/>
              </a:rPr>
              <a:t> </a:t>
            </a:r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dirty="0">
                <a:ea typeface="+mn-lt"/>
                <a:cs typeface="+mn-lt"/>
                <a:hlinkClick r:id="rId7"/>
              </a:rPr>
              <a:t>http://zdravi.centrum.cz/zivotni-styl/2009/6/2/galerie/ziskejte-kontrolu-nad-svym-telem/</a:t>
            </a:r>
            <a:r>
              <a:rPr lang="cs-CZ" dirty="0">
                <a:ea typeface="+mn-lt"/>
                <a:cs typeface="+mn-lt"/>
              </a:rPr>
              <a:t> </a:t>
            </a:r>
            <a:endParaRPr lang="cs-CZ">
              <a:ea typeface="+mn-lt"/>
              <a:cs typeface="+mn-lt"/>
            </a:endParaRPr>
          </a:p>
          <a:p>
            <a:pPr algn="just">
              <a:lnSpc>
                <a:spcPct val="110000"/>
              </a:lnSpc>
              <a:buClr>
                <a:srgbClr val="262626"/>
              </a:buClr>
            </a:pPr>
            <a:r>
              <a:rPr lang="cs-CZ" dirty="0">
                <a:ea typeface="+mn-lt"/>
                <a:cs typeface="+mn-lt"/>
                <a:hlinkClick r:id="rId8"/>
              </a:rPr>
              <a:t>https://www.fyzioterapeut-ostrava.cz/reseni-vasich-potizi/33-dynamicka-neuromuskularni-stabilizace</a:t>
            </a:r>
            <a:endParaRPr lang="cs-CZ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endParaRPr lang="cs-CZ" dirty="0"/>
          </a:p>
          <a:p>
            <a:pPr>
              <a:buClr>
                <a:srgbClr val="262626"/>
              </a:buClr>
            </a:pPr>
            <a:endParaRPr lang="cs-CZ" dirty="0"/>
          </a:p>
          <a:p>
            <a:pPr>
              <a:buClr>
                <a:srgbClr val="262626"/>
              </a:buClr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528283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3866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051F46-71C8-4617-8534-CB3974EA3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493" y="1998494"/>
            <a:ext cx="2978281" cy="38627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000" cap="all" spc="-100">
                <a:solidFill>
                  <a:schemeClr val="bg1"/>
                </a:solidFill>
              </a:rPr>
              <a:t>DĚKUJI ZA POZORNOST!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BA53A868-C420-4BAE-9244-EC162AF05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7992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2686EF3-81CC-419F-96C3-002A7588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F8D93CCA-A85E-4529-A6F0-8BB54D27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7393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1ECFA516-C18C-41AE-AFF2-A0D0A59C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exteriér, obloha, voda, pláž&#10;&#10;Popis se vygeneroval automaticky.">
            <a:extLst>
              <a:ext uri="{FF2B5EF4-FFF2-40B4-BE49-F238E27FC236}">
                <a16:creationId xmlns:a16="http://schemas.microsoft.com/office/drawing/2014/main" id="{C67CC444-2FAE-400F-BA62-DEF67D44DD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857" r="1272"/>
          <a:stretch/>
        </p:blipFill>
        <p:spPr>
          <a:xfrm>
            <a:off x="6566759" y="645106"/>
            <a:ext cx="3761859" cy="556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917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D4806F0-4FAB-4F11-9008-7CEE70C2C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cs-CZ"/>
              <a:t>HLUBOKÝ STABILIZAČNÍ SYSTÉM</a:t>
            </a:r>
          </a:p>
        </p:txBody>
      </p:sp>
      <p:graphicFrame>
        <p:nvGraphicFramePr>
          <p:cNvPr id="16" name="Zástupný obsah 2">
            <a:extLst>
              <a:ext uri="{FF2B5EF4-FFF2-40B4-BE49-F238E27FC236}">
                <a16:creationId xmlns:a16="http://schemas.microsoft.com/office/drawing/2014/main" id="{3928B7C3-E2E2-4C0B-A735-D82BA01D45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8756058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486511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DarkSeedLeftStep">
      <a:dk1>
        <a:srgbClr val="000000"/>
      </a:dk1>
      <a:lt1>
        <a:srgbClr val="FFFFFF"/>
      </a:lt1>
      <a:dk2>
        <a:srgbClr val="3B2421"/>
      </a:dk2>
      <a:lt2>
        <a:srgbClr val="E6E2E8"/>
      </a:lt2>
      <a:accent1>
        <a:srgbClr val="6BB246"/>
      </a:accent1>
      <a:accent2>
        <a:srgbClr val="90AC39"/>
      </a:accent2>
      <a:accent3>
        <a:srgbClr val="B3A046"/>
      </a:accent3>
      <a:accent4>
        <a:srgbClr val="B16B3B"/>
      </a:accent4>
      <a:accent5>
        <a:srgbClr val="C34D4E"/>
      </a:accent5>
      <a:accent6>
        <a:srgbClr val="B13B6E"/>
      </a:accent6>
      <a:hlink>
        <a:srgbClr val="BF533F"/>
      </a:hlink>
      <a:folHlink>
        <a:srgbClr val="7F7F7F"/>
      </a:folHlink>
    </a:clrScheme>
    <a:fontScheme name="Savon">
      <a:majorFont>
        <a:latin typeface="Georgia Pro Cond Blac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Širokoúhlá obrazovka</PresentationFormat>
  <Paragraphs>0</Paragraphs>
  <Slides>81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81</vt:i4>
      </vt:variant>
    </vt:vector>
  </HeadingPairs>
  <TitlesOfParts>
    <vt:vector size="82" baseType="lpstr">
      <vt:lpstr>SavonVTI</vt:lpstr>
      <vt:lpstr>DYNAMICKÁ NEUROMUSKULÁRNÍ STABILIZACE</vt:lpstr>
      <vt:lpstr>DYNAMICKÁ NEUROMUSKULÁRNÍ STABILIZACE (DNS)</vt:lpstr>
      <vt:lpstr>INDIKACE METODY DNS</vt:lpstr>
      <vt:lpstr>DNS V KLINICKÝCH SOUVISLOSTECH</vt:lpstr>
      <vt:lpstr>FUNKČNÍ SEGMENTÁLNÍ CENTRACE KLOUBŮ</vt:lpstr>
      <vt:lpstr>HLUBOKÝ STABILIZAČNÍ SYSTÉM</vt:lpstr>
      <vt:lpstr>HLUBOKÝ STABILIZAČNÍ SYSTÉM</vt:lpstr>
      <vt:lpstr>HLUBOKÝ STABILIZAČNÍ SYSTÉM</vt:lpstr>
      <vt:lpstr>HLUBOKÝ STABILIZAČNÍ SYSTÉM</vt:lpstr>
      <vt:lpstr>Souhra hlubokých extenzorů a flexorů Cpáteře</vt:lpstr>
      <vt:lpstr>VENTRÁLNÍ MUSKULATURA</vt:lpstr>
      <vt:lpstr>STABILIZAČNÍ FUNKCE BRÁNICE</vt:lpstr>
      <vt:lpstr>INSUFICIENCE BRÁNICE</vt:lpstr>
      <vt:lpstr>INSUFICIENCE BRÁNICE</vt:lpstr>
      <vt:lpstr>STABILIZAČNÍ FUNKCE BRIŠNÍCH SVALŮ &amp; PÁNEVNÍHO DNA</vt:lpstr>
      <vt:lpstr>STABILIZAČNÍ FUNKCE PVS</vt:lpstr>
      <vt:lpstr>Svalová souhra mezi autochtonní muskulaturou, bránicí, PD a břišními svaly</vt:lpstr>
      <vt:lpstr>TRUPOVÁ STABILIZACE</vt:lpstr>
      <vt:lpstr>STABILIZACE TRUPU A PÁNVE BĚHEM POHYBU</vt:lpstr>
      <vt:lpstr>DIAGNOSTIKA HLUBOKÉHO STABILIZAČNÍHO SYSTÉMU</vt:lpstr>
      <vt:lpstr>DNS DIAGNOSTIKA</vt:lpstr>
      <vt:lpstr>VYŠETŘENÍ DECHOVÉHO STEREOTYPU</vt:lpstr>
      <vt:lpstr>"Pokud je dechový stereotyp nesprávný, pak nemůže být správným žádný jiný pohyb."   Karel Lewit </vt:lpstr>
      <vt:lpstr>BRÁNIČNÍ TEST</vt:lpstr>
      <vt:lpstr>EXTENČNÍ TEST</vt:lpstr>
      <vt:lpstr>TESTY PRO TRUPOVOU STABILIZCI</vt:lpstr>
      <vt:lpstr>Testy pro trupovou stabilizaci </vt:lpstr>
      <vt:lpstr>TEST  FLEXE TRUPU</vt:lpstr>
      <vt:lpstr>TEST EXTENZE V KYČLÍCH</vt:lpstr>
      <vt:lpstr>Test flexe v kyčli vsedě</vt:lpstr>
      <vt:lpstr>TEST FLEXE KYČLE VLEŽE</vt:lpstr>
      <vt:lpstr>TEST NITROBŘIŠNÍHO TLAKU</vt:lpstr>
      <vt:lpstr>TEST UDRŽENÍ TROJFLEXE</vt:lpstr>
      <vt:lpstr>DALŠÍ TESTY</vt:lpstr>
      <vt:lpstr>Využití lékařského tonometru: (Využití i v terapii = dobrý biofeedback) </vt:lpstr>
      <vt:lpstr>VYŠETŘENÍ SVALŮ PD</vt:lpstr>
      <vt:lpstr>TERAPIE HLUBOKÉHO STABILIZAČNÍHO SYSTÉMU</vt:lpstr>
      <vt:lpstr>TERAPIE DLE DNS</vt:lpstr>
      <vt:lpstr>OBECNÉ PRINCIPY NÁCVIKOVÝCH &amp; TERAPEUTICKÝCH TECHNIK</vt:lpstr>
      <vt:lpstr>CÍL</vt:lpstr>
      <vt:lpstr>FACILITAČNÍ PRVKY NÁCVIKOVÝCH TECHNIK</vt:lpstr>
      <vt:lpstr>FACILITAČNÍ PRVKY NÁCVIKOVÝCH TECHNIK 1 </vt:lpstr>
      <vt:lpstr>FACILITAČNÍ PRVKY NÁCVIKOVÝCH TECHNIK 2</vt:lpstr>
      <vt:lpstr>Při ovlivnění trupové stabilizace se zaměřujeme na:</vt:lpstr>
      <vt:lpstr>1.) Ovlivnění rigidity a dynamiky hrudního koše</vt:lpstr>
      <vt:lpstr>UVOLNĚNÍ LATERÁLNÍ STĚNY HRUDNÍKU</vt:lpstr>
      <vt:lpstr>NÁCVIK LATERÁLNÍHO ROZVÍJENÍ HRUDNÍKU</vt:lpstr>
      <vt:lpstr>2.) OVLIVNĚNÍ NAPŘÍMENÍ PÁTEŘE</vt:lpstr>
      <vt:lpstr>NÁCVIK EXTENZE HRUDNÍ PÁTEŘE</vt:lpstr>
      <vt:lpstr>NÁCVIK EXTENZE HRUDNÍ PÁTEŘE</vt:lpstr>
      <vt:lpstr>3.) NÁCVIK DECHOVÉHO STEREOTYPU &amp; STABILIZAČNÍ FUNKCE BRÁNICE  Brániční dýchání</vt:lpstr>
      <vt:lpstr>ZÁKLADNÍ STABILIZACE</vt:lpstr>
      <vt:lpstr>AKTIVACE M. TRANSVERSUS ABDOMINIS</vt:lpstr>
      <vt:lpstr>Nácvik stabilizační funkce bránice  v součinnosti s břišními svaly 1 </vt:lpstr>
      <vt:lpstr>4.) Nácvik stabilizační funkce bránice  v součinnosti s břišními svaly 2 </vt:lpstr>
      <vt:lpstr>VYUŽITÍ PRINCIPŮ REFLEXNÍ LOKOMOCE</vt:lpstr>
      <vt:lpstr>VYUŽITÍ PRINCIPŮ REFLEXNÍ LOKOMOCE</vt:lpstr>
      <vt:lpstr>REFLEXNÍ ODPOVĚĎ</vt:lpstr>
      <vt:lpstr>OVLIVNĚNÍ STABILIZAČNÍ FUNKCE NOHY</vt:lpstr>
      <vt:lpstr>5.) Nácvik hluboké posturální stabilizace páteře v modifikovaných polohách &amp; 6.) Cvičení posturální funkce ve vývojových řadách  </vt:lpstr>
      <vt:lpstr>VÝVOJOVÉ ŘADY</vt:lpstr>
      <vt:lpstr>PŘÍKLADY NÁCVIKU 1</vt:lpstr>
      <vt:lpstr>PŘÍKLADY NÁCVIKU 2</vt:lpstr>
      <vt:lpstr>DECENTROVANÉ POSTAVENÍ AKER</vt:lpstr>
      <vt:lpstr>Princip kombinující provokovanou stabilizaci prostřednictvím centrované opory a odporu proti plánované hybnosti lze využít v řadě modifikací.  volba cvičení vyplývá z cíle, kterého chceme dosáhnout a musí být přizpůsobena kondici a funkčním schopnostem pacienta.  souhru stabilizačních svalů páteře postupně vycvičujeme ve vyšších posturálních polohách a poté ji zařazujeme do běžných denních činností. </vt:lpstr>
      <vt:lpstr>PŘÍKLADY NÁCVIKU HSSP</vt:lpstr>
      <vt:lpstr>UDRŽENÍ NEUTRÁLNÍ POLOHY V NÁROČNĚJŠÍCH SITUACÍCH</vt:lpstr>
      <vt:lpstr>Most pánev nad podložkou zvedání DKK nad podložku vychylování z polohy Stoj nohy na šířku pánve  výpady (FLX v koleni 90°) podřepy </vt:lpstr>
      <vt:lpstr>ŠIKMÝ SED</vt:lpstr>
      <vt:lpstr>DIFERENCOVANÝ KLEK </vt:lpstr>
      <vt:lpstr>TRIPOD = TROJNOŽKA</vt:lpstr>
      <vt:lpstr>RYTÍŘ</vt:lpstr>
      <vt:lpstr>MEDVĚD</vt:lpstr>
      <vt:lpstr>HLUBOKÝ DŘEP</vt:lpstr>
      <vt:lpstr>CVIČENÍ NA GYMBALLU</vt:lpstr>
      <vt:lpstr>OVLIVNĚNÍ SVALŮ PÁNEVNÍHO DNA</vt:lpstr>
      <vt:lpstr>CVIČENÍ SVALŮ PÁNEVNÍHO DNA</vt:lpstr>
      <vt:lpstr>AKTIVACE SVALŮ PÁNEVNÍHO DNA</vt:lpstr>
      <vt:lpstr>LITERATURA</vt:lpstr>
      <vt:lpstr>LITERATURA</vt:lpstr>
      <vt:lpstr>DĚKUJI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/>
  <cp:lastModifiedBy/>
  <cp:revision>1758</cp:revision>
  <dcterms:created xsi:type="dcterms:W3CDTF">2021-04-03T08:21:42Z</dcterms:created>
  <dcterms:modified xsi:type="dcterms:W3CDTF">2021-05-06T21:22:49Z</dcterms:modified>
</cp:coreProperties>
</file>