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77" r:id="rId3"/>
    <p:sldId id="278" r:id="rId4"/>
    <p:sldId id="303" r:id="rId5"/>
    <p:sldId id="305" r:id="rId6"/>
    <p:sldId id="304" r:id="rId7"/>
    <p:sldId id="282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5" r:id="rId19"/>
    <p:sldId id="296" r:id="rId20"/>
    <p:sldId id="311" r:id="rId21"/>
    <p:sldId id="257" r:id="rId22"/>
    <p:sldId id="281" r:id="rId23"/>
    <p:sldId id="258" r:id="rId24"/>
    <p:sldId id="306" r:id="rId25"/>
    <p:sldId id="307" r:id="rId26"/>
    <p:sldId id="308" r:id="rId27"/>
    <p:sldId id="309" r:id="rId28"/>
    <p:sldId id="310" r:id="rId29"/>
    <p:sldId id="259" r:id="rId30"/>
    <p:sldId id="280" r:id="rId31"/>
    <p:sldId id="260" r:id="rId32"/>
    <p:sldId id="261" r:id="rId33"/>
    <p:sldId id="279" r:id="rId34"/>
    <p:sldId id="262" r:id="rId35"/>
    <p:sldId id="264" r:id="rId36"/>
    <p:sldId id="265" r:id="rId37"/>
    <p:sldId id="266" r:id="rId38"/>
    <p:sldId id="267" r:id="rId39"/>
    <p:sldId id="268" r:id="rId40"/>
    <p:sldId id="269" r:id="rId41"/>
    <p:sldId id="275" r:id="rId42"/>
    <p:sldId id="276" r:id="rId43"/>
    <p:sldId id="274" r:id="rId44"/>
    <p:sldId id="300" r:id="rId45"/>
    <p:sldId id="299" r:id="rId46"/>
    <p:sldId id="270" r:id="rId47"/>
    <p:sldId id="294" r:id="rId48"/>
    <p:sldId id="263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19B88-F0FF-FFCF-0E32-5E720596978F}" v="153" dt="2021-05-16T10:08:45.610"/>
    <p1510:client id="{3B80D142-F129-5DE2-0BC8-6518AEAD0CBC}" v="1608" dt="2021-04-04T21:23:53.873"/>
    <p1510:client id="{40A45002-22BD-46B6-8A97-AF21A74B41ED}" v="2902" dt="2021-04-04T16:46:05.533"/>
    <p1510:client id="{6CA45061-D0CF-0C5E-AE37-D293325BA3A4}" v="3323" dt="2021-04-05T11:49:06.715"/>
    <p1510:client id="{D52FBB9F-302F-2000-BF7B-ECBA486840BF}" v="157" dt="2021-04-05T07:03:30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yzioklinika.cz/navody-na-cviceni/brunkow-vzper-ze-sedu-na-zemi-do-polohy-vysokeho-prekazkoveho-sikmeho-sedu" TargetMode="External"/><Relationship Id="rId2" Type="http://schemas.openxmlformats.org/officeDocument/2006/relationships/hyperlink" Target="https://www.act-method.com/" TargetMode="External"/><Relationship Id="rId1" Type="http://schemas.openxmlformats.org/officeDocument/2006/relationships/hyperlink" Target="https://www.fyzioklinika.cz/clanky-o-zdravi/metoda-roswithy-brunkow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yzioklinika.cz/navody-na-cviceni/brunkow-vzper-ze-sedu-na-zemi-do-polohy-vysokeho-prekazkoveho-sikmeho-sedu" TargetMode="External"/><Relationship Id="rId2" Type="http://schemas.openxmlformats.org/officeDocument/2006/relationships/hyperlink" Target="https://www.act-method.com/" TargetMode="External"/><Relationship Id="rId1" Type="http://schemas.openxmlformats.org/officeDocument/2006/relationships/hyperlink" Target="https://www.fyzioklinika.cz/clanky-o-zdravi/metoda-roswithy-brunko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96948-6F91-4F2F-B6B8-95809BE4077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EC24B83-4ACC-4F74-8C8F-6C0F3C65F1BA}">
      <dgm:prSet/>
      <dgm:spPr/>
      <dgm:t>
        <a:bodyPr/>
        <a:lstStyle/>
        <a:p>
          <a:r>
            <a:rPr lang="cs-CZ" b="1" u="sng" dirty="0"/>
            <a:t>široké indikační spektrum: </a:t>
          </a:r>
          <a:endParaRPr lang="en-US" dirty="0"/>
        </a:p>
      </dgm:t>
    </dgm:pt>
    <dgm:pt modelId="{D86B4A81-2DB0-4D62-B273-33A7A922509A}" type="parTrans" cxnId="{AAE83968-C898-4814-8B16-21E1EA5B88B9}">
      <dgm:prSet/>
      <dgm:spPr/>
      <dgm:t>
        <a:bodyPr/>
        <a:lstStyle/>
        <a:p>
          <a:endParaRPr lang="en-US"/>
        </a:p>
      </dgm:t>
    </dgm:pt>
    <dgm:pt modelId="{D432738A-26E7-445A-B225-07FC17FB0BC5}" type="sibTrans" cxnId="{AAE83968-C898-4814-8B16-21E1EA5B88B9}">
      <dgm:prSet/>
      <dgm:spPr/>
      <dgm:t>
        <a:bodyPr/>
        <a:lstStyle/>
        <a:p>
          <a:endParaRPr lang="en-US"/>
        </a:p>
      </dgm:t>
    </dgm:pt>
    <dgm:pt modelId="{A2D6567A-2E3E-4F07-A7CE-F3823C5234B9}">
      <dgm:prSet/>
      <dgm:spPr/>
      <dgm:t>
        <a:bodyPr/>
        <a:lstStyle/>
        <a:p>
          <a:r>
            <a:rPr lang="cs-CZ" dirty="0"/>
            <a:t>nejčastěji: </a:t>
          </a:r>
          <a:r>
            <a:rPr lang="cs-CZ" dirty="0" err="1"/>
            <a:t>extracerebrálních</a:t>
          </a:r>
          <a:r>
            <a:rPr lang="cs-CZ" dirty="0"/>
            <a:t> poruchy,  </a:t>
          </a:r>
          <a:r>
            <a:rPr lang="cs-CZ" dirty="0" err="1"/>
            <a:t>stp</a:t>
          </a:r>
          <a:r>
            <a:rPr lang="cs-CZ" dirty="0"/>
            <a:t> op. hernie disku, poúrazové stavy</a:t>
          </a:r>
          <a:endParaRPr lang="en-US" dirty="0"/>
        </a:p>
      </dgm:t>
    </dgm:pt>
    <dgm:pt modelId="{986E60BB-E4CA-4BF4-8B51-55F104AFE9C2}" type="parTrans" cxnId="{4D0D5F8A-D011-4744-AF25-A89525DC71A4}">
      <dgm:prSet/>
      <dgm:spPr/>
      <dgm:t>
        <a:bodyPr/>
        <a:lstStyle/>
        <a:p>
          <a:endParaRPr lang="en-US"/>
        </a:p>
      </dgm:t>
    </dgm:pt>
    <dgm:pt modelId="{5684A4D2-71E7-4BF2-9EF3-869E51D275F5}" type="sibTrans" cxnId="{4D0D5F8A-D011-4744-AF25-A89525DC71A4}">
      <dgm:prSet/>
      <dgm:spPr/>
      <dgm:t>
        <a:bodyPr/>
        <a:lstStyle/>
        <a:p>
          <a:endParaRPr lang="en-US"/>
        </a:p>
      </dgm:t>
    </dgm:pt>
    <dgm:pt modelId="{01EEC3BE-65D7-4B80-B13A-08756D6BB4E8}">
      <dgm:prSet/>
      <dgm:spPr/>
      <dgm:t>
        <a:bodyPr/>
        <a:lstStyle/>
        <a:p>
          <a:pPr rtl="0"/>
          <a:r>
            <a:rPr lang="cs-CZ" dirty="0"/>
            <a:t>izometrické cv.je možné použít u </a:t>
          </a:r>
          <a:r>
            <a:rPr lang="cs-CZ" dirty="0" err="1"/>
            <a:t>sv.dysbalance</a:t>
          </a:r>
          <a:r>
            <a:rPr lang="cs-CZ" dirty="0"/>
            <a:t>, VAS, skolióz, </a:t>
          </a:r>
          <a:r>
            <a:rPr lang="cs-CZ" dirty="0" err="1"/>
            <a:t>stp</a:t>
          </a:r>
          <a:r>
            <a:rPr lang="cs-CZ" dirty="0"/>
            <a:t>. op. </a:t>
          </a:r>
          <a:r>
            <a:rPr lang="cs-CZ" dirty="0">
              <a:latin typeface="Source Sans Pro"/>
            </a:rPr>
            <a:t>hernie </a:t>
          </a:r>
          <a:r>
            <a:rPr lang="cs-CZ" dirty="0"/>
            <a:t>disku</a:t>
          </a:r>
          <a:endParaRPr lang="en-US" dirty="0"/>
        </a:p>
      </dgm:t>
    </dgm:pt>
    <dgm:pt modelId="{DF7218CE-F8A4-491E-84BC-AF1274A61F6E}" type="parTrans" cxnId="{9C4F2536-438B-4259-821A-8D4B289140EF}">
      <dgm:prSet/>
      <dgm:spPr/>
      <dgm:t>
        <a:bodyPr/>
        <a:lstStyle/>
        <a:p>
          <a:endParaRPr lang="en-US"/>
        </a:p>
      </dgm:t>
    </dgm:pt>
    <dgm:pt modelId="{CE5C0D93-54BA-47B5-96EB-7F5BD5304971}" type="sibTrans" cxnId="{9C4F2536-438B-4259-821A-8D4B289140EF}">
      <dgm:prSet/>
      <dgm:spPr/>
      <dgm:t>
        <a:bodyPr/>
        <a:lstStyle/>
        <a:p>
          <a:endParaRPr lang="en-US"/>
        </a:p>
      </dgm:t>
    </dgm:pt>
    <dgm:pt modelId="{424C0868-8929-4A80-BE11-63F07056B5BF}">
      <dgm:prSet/>
      <dgm:spPr/>
      <dgm:t>
        <a:bodyPr/>
        <a:lstStyle/>
        <a:p>
          <a:r>
            <a:rPr lang="cs-CZ" dirty="0"/>
            <a:t>Cílem metody je </a:t>
          </a:r>
          <a:r>
            <a:rPr lang="cs-CZ" dirty="0">
              <a:highlight>
                <a:srgbClr val="FFFF00"/>
              </a:highlight>
            </a:rPr>
            <a:t>přeměna</a:t>
          </a:r>
          <a:r>
            <a:rPr lang="cs-CZ" dirty="0"/>
            <a:t> nefyziologických motorických stereotypů v diferencovanou motoriku &amp; </a:t>
          </a:r>
          <a:r>
            <a:rPr lang="cs-CZ" dirty="0">
              <a:highlight>
                <a:srgbClr val="FFFF00"/>
              </a:highlight>
            </a:rPr>
            <a:t>automatizace</a:t>
          </a:r>
          <a:r>
            <a:rPr lang="cs-CZ" dirty="0"/>
            <a:t> normálních pohybových vzorů.</a:t>
          </a:r>
          <a:endParaRPr lang="en-US" dirty="0"/>
        </a:p>
      </dgm:t>
    </dgm:pt>
    <dgm:pt modelId="{AFC2066C-5D3C-464E-8184-EBF1594751F6}" type="parTrans" cxnId="{4CB326B4-3C04-4FFC-A445-EABBE2E760AB}">
      <dgm:prSet/>
      <dgm:spPr/>
      <dgm:t>
        <a:bodyPr/>
        <a:lstStyle/>
        <a:p>
          <a:endParaRPr lang="en-US"/>
        </a:p>
      </dgm:t>
    </dgm:pt>
    <dgm:pt modelId="{93623C74-BBF1-4610-841C-9DF9637AE6A0}" type="sibTrans" cxnId="{4CB326B4-3C04-4FFC-A445-EABBE2E760AB}">
      <dgm:prSet/>
      <dgm:spPr/>
      <dgm:t>
        <a:bodyPr/>
        <a:lstStyle/>
        <a:p>
          <a:endParaRPr lang="en-US"/>
        </a:p>
      </dgm:t>
    </dgm:pt>
    <dgm:pt modelId="{428F4307-0B7B-4DF5-B797-A77AC72ACE75}">
      <dgm:prSet/>
      <dgm:spPr/>
      <dgm:t>
        <a:bodyPr/>
        <a:lstStyle/>
        <a:p>
          <a:r>
            <a:rPr lang="cs-CZ" dirty="0"/>
            <a:t>Při cvičení může dojít k přechodnému poklesu výkonu v důsledku rušení dosavadních stereotypů.</a:t>
          </a:r>
          <a:endParaRPr lang="en-US" dirty="0"/>
        </a:p>
      </dgm:t>
    </dgm:pt>
    <dgm:pt modelId="{950F9EF7-B32B-4858-967E-433A55B6523D}" type="parTrans" cxnId="{00F6CC05-47E9-484A-ADDB-D339ECB84876}">
      <dgm:prSet/>
      <dgm:spPr/>
      <dgm:t>
        <a:bodyPr/>
        <a:lstStyle/>
        <a:p>
          <a:endParaRPr lang="en-US"/>
        </a:p>
      </dgm:t>
    </dgm:pt>
    <dgm:pt modelId="{671BF69B-2E30-4D18-8C1F-DA006995563E}" type="sibTrans" cxnId="{00F6CC05-47E9-484A-ADDB-D339ECB84876}">
      <dgm:prSet/>
      <dgm:spPr/>
      <dgm:t>
        <a:bodyPr/>
        <a:lstStyle/>
        <a:p>
          <a:endParaRPr lang="en-US"/>
        </a:p>
      </dgm:t>
    </dgm:pt>
    <dgm:pt modelId="{B317CC64-3936-4F75-8AF3-8C2FD424896E}">
      <dgm:prSet/>
      <dgm:spPr/>
      <dgm:t>
        <a:bodyPr/>
        <a:lstStyle/>
        <a:p>
          <a:r>
            <a:rPr lang="cs-CZ" dirty="0"/>
            <a:t>Se zautomatizováním pohybu a zlepšením subkortikální kontroly následuje časem zlepšení motorického výkonu. </a:t>
          </a:r>
          <a:endParaRPr lang="en-US" dirty="0"/>
        </a:p>
      </dgm:t>
    </dgm:pt>
    <dgm:pt modelId="{BB27A730-D821-4595-89BF-9B51A0E6896A}" type="parTrans" cxnId="{392E23A4-930C-4FCE-9A7B-1040CAB62578}">
      <dgm:prSet/>
      <dgm:spPr/>
      <dgm:t>
        <a:bodyPr/>
        <a:lstStyle/>
        <a:p>
          <a:endParaRPr lang="en-US"/>
        </a:p>
      </dgm:t>
    </dgm:pt>
    <dgm:pt modelId="{C06076ED-4F09-44C8-AA4D-D8A395ECC8A3}" type="sibTrans" cxnId="{392E23A4-930C-4FCE-9A7B-1040CAB62578}">
      <dgm:prSet/>
      <dgm:spPr/>
      <dgm:t>
        <a:bodyPr/>
        <a:lstStyle/>
        <a:p>
          <a:endParaRPr lang="en-US"/>
        </a:p>
      </dgm:t>
    </dgm:pt>
    <dgm:pt modelId="{FDBA7C44-B242-4806-83F1-9715ABA67F90}" type="pres">
      <dgm:prSet presAssocID="{BEE96948-6F91-4F2F-B6B8-95809BE40777}" presName="linear" presStyleCnt="0">
        <dgm:presLayoutVars>
          <dgm:animLvl val="lvl"/>
          <dgm:resizeHandles val="exact"/>
        </dgm:presLayoutVars>
      </dgm:prSet>
      <dgm:spPr/>
    </dgm:pt>
    <dgm:pt modelId="{4BED15FC-5F0C-4F1E-B357-4A2719873645}" type="pres">
      <dgm:prSet presAssocID="{DEC24B83-4ACC-4F74-8C8F-6C0F3C65F1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A0B187-CB28-4120-94F4-1ADEFEFF395A}" type="pres">
      <dgm:prSet presAssocID="{DEC24B83-4ACC-4F74-8C8F-6C0F3C65F1BA}" presName="childText" presStyleLbl="revTx" presStyleIdx="0" presStyleCnt="1">
        <dgm:presLayoutVars>
          <dgm:bulletEnabled val="1"/>
        </dgm:presLayoutVars>
      </dgm:prSet>
      <dgm:spPr/>
    </dgm:pt>
    <dgm:pt modelId="{D5B2BBC4-9A30-4130-B0AD-12FC9DB58D89}" type="pres">
      <dgm:prSet presAssocID="{424C0868-8929-4A80-BE11-63F07056B5B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90D2B61-5EB3-44C1-B8F8-EBD69A472B65}" type="pres">
      <dgm:prSet presAssocID="{93623C74-BBF1-4610-841C-9DF9637AE6A0}" presName="spacer" presStyleCnt="0"/>
      <dgm:spPr/>
    </dgm:pt>
    <dgm:pt modelId="{92F947B8-B12A-45DD-AA3D-393EA8BA66B8}" type="pres">
      <dgm:prSet presAssocID="{428F4307-0B7B-4DF5-B797-A77AC72ACE7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D448708-AE89-44CE-AEE9-5E4BAE372B53}" type="pres">
      <dgm:prSet presAssocID="{671BF69B-2E30-4D18-8C1F-DA006995563E}" presName="spacer" presStyleCnt="0"/>
      <dgm:spPr/>
    </dgm:pt>
    <dgm:pt modelId="{58299A2C-6B2A-4527-ADFE-9B3B82EFBB78}" type="pres">
      <dgm:prSet presAssocID="{B317CC64-3936-4F75-8AF3-8C2FD424896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0F6CC05-47E9-484A-ADDB-D339ECB84876}" srcId="{BEE96948-6F91-4F2F-B6B8-95809BE40777}" destId="{428F4307-0B7B-4DF5-B797-A77AC72ACE75}" srcOrd="2" destOrd="0" parTransId="{950F9EF7-B32B-4858-967E-433A55B6523D}" sibTransId="{671BF69B-2E30-4D18-8C1F-DA006995563E}"/>
    <dgm:cxn modelId="{497E890C-3C97-4A77-A79D-137C3B475E73}" type="presOf" srcId="{01EEC3BE-65D7-4B80-B13A-08756D6BB4E8}" destId="{BDA0B187-CB28-4120-94F4-1ADEFEFF395A}" srcOrd="0" destOrd="1" presId="urn:microsoft.com/office/officeart/2005/8/layout/vList2"/>
    <dgm:cxn modelId="{8F517D13-C342-456A-8226-94C278FB57B7}" type="presOf" srcId="{428F4307-0B7B-4DF5-B797-A77AC72ACE75}" destId="{92F947B8-B12A-45DD-AA3D-393EA8BA66B8}" srcOrd="0" destOrd="0" presId="urn:microsoft.com/office/officeart/2005/8/layout/vList2"/>
    <dgm:cxn modelId="{70F2721B-DF6F-4FD9-8D8A-4AC4D8E1296F}" type="presOf" srcId="{DEC24B83-4ACC-4F74-8C8F-6C0F3C65F1BA}" destId="{4BED15FC-5F0C-4F1E-B357-4A2719873645}" srcOrd="0" destOrd="0" presId="urn:microsoft.com/office/officeart/2005/8/layout/vList2"/>
    <dgm:cxn modelId="{9C4F2536-438B-4259-821A-8D4B289140EF}" srcId="{DEC24B83-4ACC-4F74-8C8F-6C0F3C65F1BA}" destId="{01EEC3BE-65D7-4B80-B13A-08756D6BB4E8}" srcOrd="1" destOrd="0" parTransId="{DF7218CE-F8A4-491E-84BC-AF1274A61F6E}" sibTransId="{CE5C0D93-54BA-47B5-96EB-7F5BD5304971}"/>
    <dgm:cxn modelId="{AAE83968-C898-4814-8B16-21E1EA5B88B9}" srcId="{BEE96948-6F91-4F2F-B6B8-95809BE40777}" destId="{DEC24B83-4ACC-4F74-8C8F-6C0F3C65F1BA}" srcOrd="0" destOrd="0" parTransId="{D86B4A81-2DB0-4D62-B273-33A7A922509A}" sibTransId="{D432738A-26E7-445A-B225-07FC17FB0BC5}"/>
    <dgm:cxn modelId="{C3C8AA72-87F4-4DE8-A1BA-FE9C2C5F4693}" type="presOf" srcId="{A2D6567A-2E3E-4F07-A7CE-F3823C5234B9}" destId="{BDA0B187-CB28-4120-94F4-1ADEFEFF395A}" srcOrd="0" destOrd="0" presId="urn:microsoft.com/office/officeart/2005/8/layout/vList2"/>
    <dgm:cxn modelId="{FC12A974-4700-4B8D-8A93-87646C4C420B}" type="presOf" srcId="{424C0868-8929-4A80-BE11-63F07056B5BF}" destId="{D5B2BBC4-9A30-4130-B0AD-12FC9DB58D89}" srcOrd="0" destOrd="0" presId="urn:microsoft.com/office/officeart/2005/8/layout/vList2"/>
    <dgm:cxn modelId="{4D0D5F8A-D011-4744-AF25-A89525DC71A4}" srcId="{DEC24B83-4ACC-4F74-8C8F-6C0F3C65F1BA}" destId="{A2D6567A-2E3E-4F07-A7CE-F3823C5234B9}" srcOrd="0" destOrd="0" parTransId="{986E60BB-E4CA-4BF4-8B51-55F104AFE9C2}" sibTransId="{5684A4D2-71E7-4BF2-9EF3-869E51D275F5}"/>
    <dgm:cxn modelId="{93C1C392-BDC9-4358-A805-BEFD9C5385F6}" type="presOf" srcId="{BEE96948-6F91-4F2F-B6B8-95809BE40777}" destId="{FDBA7C44-B242-4806-83F1-9715ABA67F90}" srcOrd="0" destOrd="0" presId="urn:microsoft.com/office/officeart/2005/8/layout/vList2"/>
    <dgm:cxn modelId="{392E23A4-930C-4FCE-9A7B-1040CAB62578}" srcId="{BEE96948-6F91-4F2F-B6B8-95809BE40777}" destId="{B317CC64-3936-4F75-8AF3-8C2FD424896E}" srcOrd="3" destOrd="0" parTransId="{BB27A730-D821-4595-89BF-9B51A0E6896A}" sibTransId="{C06076ED-4F09-44C8-AA4D-D8A395ECC8A3}"/>
    <dgm:cxn modelId="{240505AC-145E-4637-9C98-621099815272}" type="presOf" srcId="{B317CC64-3936-4F75-8AF3-8C2FD424896E}" destId="{58299A2C-6B2A-4527-ADFE-9B3B82EFBB78}" srcOrd="0" destOrd="0" presId="urn:microsoft.com/office/officeart/2005/8/layout/vList2"/>
    <dgm:cxn modelId="{4CB326B4-3C04-4FFC-A445-EABBE2E760AB}" srcId="{BEE96948-6F91-4F2F-B6B8-95809BE40777}" destId="{424C0868-8929-4A80-BE11-63F07056B5BF}" srcOrd="1" destOrd="0" parTransId="{AFC2066C-5D3C-464E-8184-EBF1594751F6}" sibTransId="{93623C74-BBF1-4610-841C-9DF9637AE6A0}"/>
    <dgm:cxn modelId="{2EFF8338-5C12-4204-9AA0-36F2D193E025}" type="presParOf" srcId="{FDBA7C44-B242-4806-83F1-9715ABA67F90}" destId="{4BED15FC-5F0C-4F1E-B357-4A2719873645}" srcOrd="0" destOrd="0" presId="urn:microsoft.com/office/officeart/2005/8/layout/vList2"/>
    <dgm:cxn modelId="{FA301B81-AA64-4736-B849-E6DC9274BC79}" type="presParOf" srcId="{FDBA7C44-B242-4806-83F1-9715ABA67F90}" destId="{BDA0B187-CB28-4120-94F4-1ADEFEFF395A}" srcOrd="1" destOrd="0" presId="urn:microsoft.com/office/officeart/2005/8/layout/vList2"/>
    <dgm:cxn modelId="{DE1B8CF8-D8DC-444D-9B76-57EF30B6543B}" type="presParOf" srcId="{FDBA7C44-B242-4806-83F1-9715ABA67F90}" destId="{D5B2BBC4-9A30-4130-B0AD-12FC9DB58D89}" srcOrd="2" destOrd="0" presId="urn:microsoft.com/office/officeart/2005/8/layout/vList2"/>
    <dgm:cxn modelId="{0FCAB131-C66F-4E3A-B2F5-0EDFCDFB5617}" type="presParOf" srcId="{FDBA7C44-B242-4806-83F1-9715ABA67F90}" destId="{290D2B61-5EB3-44C1-B8F8-EBD69A472B65}" srcOrd="3" destOrd="0" presId="urn:microsoft.com/office/officeart/2005/8/layout/vList2"/>
    <dgm:cxn modelId="{B1A11AEA-3A97-4AE2-8F4F-ED8BBFAA08E8}" type="presParOf" srcId="{FDBA7C44-B242-4806-83F1-9715ABA67F90}" destId="{92F947B8-B12A-45DD-AA3D-393EA8BA66B8}" srcOrd="4" destOrd="0" presId="urn:microsoft.com/office/officeart/2005/8/layout/vList2"/>
    <dgm:cxn modelId="{04BCAA8C-8BA5-489C-8265-6047DE9298A0}" type="presParOf" srcId="{FDBA7C44-B242-4806-83F1-9715ABA67F90}" destId="{FD448708-AE89-44CE-AEE9-5E4BAE372B53}" srcOrd="5" destOrd="0" presId="urn:microsoft.com/office/officeart/2005/8/layout/vList2"/>
    <dgm:cxn modelId="{EC933885-1475-4DEA-8E74-BAB8D0339DE3}" type="presParOf" srcId="{FDBA7C44-B242-4806-83F1-9715ABA67F90}" destId="{58299A2C-6B2A-4527-ADFE-9B3B82EFBB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AE78DF-A601-439F-9EA4-3656A640F0AD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C8D1B34-5917-4D91-A9D2-25FF800097AE}">
      <dgm:prSet/>
      <dgm:spPr/>
      <dgm:t>
        <a:bodyPr/>
        <a:lstStyle/>
        <a:p>
          <a:r>
            <a:rPr lang="cs-CZ" dirty="0"/>
            <a:t>zlepšení funkce oslabených </a:t>
          </a:r>
          <a:r>
            <a:rPr lang="cs-CZ" dirty="0">
              <a:latin typeface="Source Sans Pro"/>
            </a:rPr>
            <a:t>svalů</a:t>
          </a:r>
          <a:endParaRPr lang="en-US" dirty="0"/>
        </a:p>
      </dgm:t>
    </dgm:pt>
    <dgm:pt modelId="{90227F60-26F2-46E1-A0C2-F527BF436335}" type="parTrans" cxnId="{ED020810-57C3-4FE6-A5B8-2BD720EC4545}">
      <dgm:prSet/>
      <dgm:spPr/>
      <dgm:t>
        <a:bodyPr/>
        <a:lstStyle/>
        <a:p>
          <a:endParaRPr lang="en-US"/>
        </a:p>
      </dgm:t>
    </dgm:pt>
    <dgm:pt modelId="{2FF67AE6-112A-4363-9AE1-2F909EE0E9CD}" type="sibTrans" cxnId="{ED020810-57C3-4FE6-A5B8-2BD720EC4545}">
      <dgm:prSet/>
      <dgm:spPr/>
      <dgm:t>
        <a:bodyPr/>
        <a:lstStyle/>
        <a:p>
          <a:endParaRPr lang="en-US"/>
        </a:p>
      </dgm:t>
    </dgm:pt>
    <dgm:pt modelId="{68D1E86A-6CFF-4F04-BCB4-5FE05CDBAA9A}">
      <dgm:prSet/>
      <dgm:spPr/>
      <dgm:t>
        <a:bodyPr/>
        <a:lstStyle/>
        <a:p>
          <a:r>
            <a:rPr lang="cs-CZ" dirty="0"/>
            <a:t>stabilizace páteře a končetin bez jejich osového zatížení</a:t>
          </a:r>
          <a:endParaRPr lang="en-US" dirty="0"/>
        </a:p>
      </dgm:t>
    </dgm:pt>
    <dgm:pt modelId="{A83C3D93-8690-4980-9DA6-8349CB137A24}" type="parTrans" cxnId="{DFD117F9-D52A-480C-AC09-4CCA030941FA}">
      <dgm:prSet/>
      <dgm:spPr/>
      <dgm:t>
        <a:bodyPr/>
        <a:lstStyle/>
        <a:p>
          <a:endParaRPr lang="en-US"/>
        </a:p>
      </dgm:t>
    </dgm:pt>
    <dgm:pt modelId="{C076A1A9-35DF-4F6A-9E67-0D5615F431E1}" type="sibTrans" cxnId="{DFD117F9-D52A-480C-AC09-4CCA030941FA}">
      <dgm:prSet/>
      <dgm:spPr/>
      <dgm:t>
        <a:bodyPr/>
        <a:lstStyle/>
        <a:p>
          <a:endParaRPr lang="en-US"/>
        </a:p>
      </dgm:t>
    </dgm:pt>
    <dgm:pt modelId="{1D6B128D-4312-42AA-ABBA-E6AEED475AA7}">
      <dgm:prSet/>
      <dgm:spPr/>
      <dgm:t>
        <a:bodyPr/>
        <a:lstStyle/>
        <a:p>
          <a:r>
            <a:rPr lang="cs-CZ" dirty="0"/>
            <a:t>reedukace správných pohybů bez nežádoucích složek</a:t>
          </a:r>
          <a:endParaRPr lang="en-US" dirty="0"/>
        </a:p>
      </dgm:t>
    </dgm:pt>
    <dgm:pt modelId="{A485D050-3BC9-4F08-B064-510B8296EAEF}" type="parTrans" cxnId="{8D83A5F4-1F74-43D5-BEBB-4B33FAE808A6}">
      <dgm:prSet/>
      <dgm:spPr/>
      <dgm:t>
        <a:bodyPr/>
        <a:lstStyle/>
        <a:p>
          <a:endParaRPr lang="en-US"/>
        </a:p>
      </dgm:t>
    </dgm:pt>
    <dgm:pt modelId="{0CEF1C5D-969E-47A3-8B1C-8C8B6C8BE9BE}" type="sibTrans" cxnId="{8D83A5F4-1F74-43D5-BEBB-4B33FAE808A6}">
      <dgm:prSet/>
      <dgm:spPr/>
      <dgm:t>
        <a:bodyPr/>
        <a:lstStyle/>
        <a:p>
          <a:endParaRPr lang="en-US"/>
        </a:p>
      </dgm:t>
    </dgm:pt>
    <dgm:pt modelId="{502DB7AB-C658-4B25-8078-6DD3B9011851}" type="pres">
      <dgm:prSet presAssocID="{9FAE78DF-A601-439F-9EA4-3656A640F0AD}" presName="outerComposite" presStyleCnt="0">
        <dgm:presLayoutVars>
          <dgm:chMax val="5"/>
          <dgm:dir/>
          <dgm:resizeHandles val="exact"/>
        </dgm:presLayoutVars>
      </dgm:prSet>
      <dgm:spPr/>
    </dgm:pt>
    <dgm:pt modelId="{626EE151-ADA0-4E86-926E-15B042FA0720}" type="pres">
      <dgm:prSet presAssocID="{9FAE78DF-A601-439F-9EA4-3656A640F0AD}" presName="dummyMaxCanvas" presStyleCnt="0">
        <dgm:presLayoutVars/>
      </dgm:prSet>
      <dgm:spPr/>
    </dgm:pt>
    <dgm:pt modelId="{9E60F055-E050-4D2C-8EC6-16B909A176A3}" type="pres">
      <dgm:prSet presAssocID="{9FAE78DF-A601-439F-9EA4-3656A640F0AD}" presName="ThreeNodes_1" presStyleLbl="node1" presStyleIdx="0" presStyleCnt="3">
        <dgm:presLayoutVars>
          <dgm:bulletEnabled val="1"/>
        </dgm:presLayoutVars>
      </dgm:prSet>
      <dgm:spPr/>
    </dgm:pt>
    <dgm:pt modelId="{01450EE8-08CA-4F19-9EEA-46682D90EBA8}" type="pres">
      <dgm:prSet presAssocID="{9FAE78DF-A601-439F-9EA4-3656A640F0AD}" presName="ThreeNodes_2" presStyleLbl="node1" presStyleIdx="1" presStyleCnt="3">
        <dgm:presLayoutVars>
          <dgm:bulletEnabled val="1"/>
        </dgm:presLayoutVars>
      </dgm:prSet>
      <dgm:spPr/>
    </dgm:pt>
    <dgm:pt modelId="{786EE038-25B6-42E7-A24C-5CE8BBFD56A5}" type="pres">
      <dgm:prSet presAssocID="{9FAE78DF-A601-439F-9EA4-3656A640F0AD}" presName="ThreeNodes_3" presStyleLbl="node1" presStyleIdx="2" presStyleCnt="3">
        <dgm:presLayoutVars>
          <dgm:bulletEnabled val="1"/>
        </dgm:presLayoutVars>
      </dgm:prSet>
      <dgm:spPr/>
    </dgm:pt>
    <dgm:pt modelId="{44CE6C79-4C34-4F7D-B060-2FA09879E615}" type="pres">
      <dgm:prSet presAssocID="{9FAE78DF-A601-439F-9EA4-3656A640F0AD}" presName="ThreeConn_1-2" presStyleLbl="fgAccFollowNode1" presStyleIdx="0" presStyleCnt="2">
        <dgm:presLayoutVars>
          <dgm:bulletEnabled val="1"/>
        </dgm:presLayoutVars>
      </dgm:prSet>
      <dgm:spPr/>
    </dgm:pt>
    <dgm:pt modelId="{18171F36-2CC1-4F6A-996B-139C2CF4602D}" type="pres">
      <dgm:prSet presAssocID="{9FAE78DF-A601-439F-9EA4-3656A640F0AD}" presName="ThreeConn_2-3" presStyleLbl="fgAccFollowNode1" presStyleIdx="1" presStyleCnt="2">
        <dgm:presLayoutVars>
          <dgm:bulletEnabled val="1"/>
        </dgm:presLayoutVars>
      </dgm:prSet>
      <dgm:spPr/>
    </dgm:pt>
    <dgm:pt modelId="{5073C1E5-1077-4C54-B71B-B3CCE7F3B2B3}" type="pres">
      <dgm:prSet presAssocID="{9FAE78DF-A601-439F-9EA4-3656A640F0AD}" presName="ThreeNodes_1_text" presStyleLbl="node1" presStyleIdx="2" presStyleCnt="3">
        <dgm:presLayoutVars>
          <dgm:bulletEnabled val="1"/>
        </dgm:presLayoutVars>
      </dgm:prSet>
      <dgm:spPr/>
    </dgm:pt>
    <dgm:pt modelId="{5875EED4-D120-4D8D-954F-A36A1B1D091C}" type="pres">
      <dgm:prSet presAssocID="{9FAE78DF-A601-439F-9EA4-3656A640F0AD}" presName="ThreeNodes_2_text" presStyleLbl="node1" presStyleIdx="2" presStyleCnt="3">
        <dgm:presLayoutVars>
          <dgm:bulletEnabled val="1"/>
        </dgm:presLayoutVars>
      </dgm:prSet>
      <dgm:spPr/>
    </dgm:pt>
    <dgm:pt modelId="{DA2D0E7F-2BA0-42E7-8C96-8E43DB85EC5C}" type="pres">
      <dgm:prSet presAssocID="{9FAE78DF-A601-439F-9EA4-3656A640F0A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D020810-57C3-4FE6-A5B8-2BD720EC4545}" srcId="{9FAE78DF-A601-439F-9EA4-3656A640F0AD}" destId="{CC8D1B34-5917-4D91-A9D2-25FF800097AE}" srcOrd="0" destOrd="0" parTransId="{90227F60-26F2-46E1-A0C2-F527BF436335}" sibTransId="{2FF67AE6-112A-4363-9AE1-2F909EE0E9CD}"/>
    <dgm:cxn modelId="{78999833-8E5A-4468-9F1A-252E31CE4387}" type="presOf" srcId="{68D1E86A-6CFF-4F04-BCB4-5FE05CDBAA9A}" destId="{5875EED4-D120-4D8D-954F-A36A1B1D091C}" srcOrd="1" destOrd="0" presId="urn:microsoft.com/office/officeart/2005/8/layout/vProcess5"/>
    <dgm:cxn modelId="{C582AC41-8C39-438C-B824-A8F3003EF54D}" type="presOf" srcId="{9FAE78DF-A601-439F-9EA4-3656A640F0AD}" destId="{502DB7AB-C658-4B25-8078-6DD3B9011851}" srcOrd="0" destOrd="0" presId="urn:microsoft.com/office/officeart/2005/8/layout/vProcess5"/>
    <dgm:cxn modelId="{4E06D751-21B3-4079-A4D9-E748BF8B3EC0}" type="presOf" srcId="{CC8D1B34-5917-4D91-A9D2-25FF800097AE}" destId="{5073C1E5-1077-4C54-B71B-B3CCE7F3B2B3}" srcOrd="1" destOrd="0" presId="urn:microsoft.com/office/officeart/2005/8/layout/vProcess5"/>
    <dgm:cxn modelId="{56536A73-4B7A-4DDE-BEA1-BF17544DB967}" type="presOf" srcId="{68D1E86A-6CFF-4F04-BCB4-5FE05CDBAA9A}" destId="{01450EE8-08CA-4F19-9EEA-46682D90EBA8}" srcOrd="0" destOrd="0" presId="urn:microsoft.com/office/officeart/2005/8/layout/vProcess5"/>
    <dgm:cxn modelId="{7A78069D-61A0-434B-9936-04FD64EBCDE0}" type="presOf" srcId="{1D6B128D-4312-42AA-ABBA-E6AEED475AA7}" destId="{DA2D0E7F-2BA0-42E7-8C96-8E43DB85EC5C}" srcOrd="1" destOrd="0" presId="urn:microsoft.com/office/officeart/2005/8/layout/vProcess5"/>
    <dgm:cxn modelId="{93773CC8-2160-4CAE-AC73-A9B20ACF065A}" type="presOf" srcId="{1D6B128D-4312-42AA-ABBA-E6AEED475AA7}" destId="{786EE038-25B6-42E7-A24C-5CE8BBFD56A5}" srcOrd="0" destOrd="0" presId="urn:microsoft.com/office/officeart/2005/8/layout/vProcess5"/>
    <dgm:cxn modelId="{52A3E7CD-040E-4965-B16E-C041217DC8A6}" type="presOf" srcId="{C076A1A9-35DF-4F6A-9E67-0D5615F431E1}" destId="{18171F36-2CC1-4F6A-996B-139C2CF4602D}" srcOrd="0" destOrd="0" presId="urn:microsoft.com/office/officeart/2005/8/layout/vProcess5"/>
    <dgm:cxn modelId="{758453DB-9BE2-452F-977D-FD11DCBE8250}" type="presOf" srcId="{2FF67AE6-112A-4363-9AE1-2F909EE0E9CD}" destId="{44CE6C79-4C34-4F7D-B060-2FA09879E615}" srcOrd="0" destOrd="0" presId="urn:microsoft.com/office/officeart/2005/8/layout/vProcess5"/>
    <dgm:cxn modelId="{CAB3A1E2-39FA-4BED-97D2-2386822C3E35}" type="presOf" srcId="{CC8D1B34-5917-4D91-A9D2-25FF800097AE}" destId="{9E60F055-E050-4D2C-8EC6-16B909A176A3}" srcOrd="0" destOrd="0" presId="urn:microsoft.com/office/officeart/2005/8/layout/vProcess5"/>
    <dgm:cxn modelId="{8D83A5F4-1F74-43D5-BEBB-4B33FAE808A6}" srcId="{9FAE78DF-A601-439F-9EA4-3656A640F0AD}" destId="{1D6B128D-4312-42AA-ABBA-E6AEED475AA7}" srcOrd="2" destOrd="0" parTransId="{A485D050-3BC9-4F08-B064-510B8296EAEF}" sibTransId="{0CEF1C5D-969E-47A3-8B1C-8C8B6C8BE9BE}"/>
    <dgm:cxn modelId="{DFD117F9-D52A-480C-AC09-4CCA030941FA}" srcId="{9FAE78DF-A601-439F-9EA4-3656A640F0AD}" destId="{68D1E86A-6CFF-4F04-BCB4-5FE05CDBAA9A}" srcOrd="1" destOrd="0" parTransId="{A83C3D93-8690-4980-9DA6-8349CB137A24}" sibTransId="{C076A1A9-35DF-4F6A-9E67-0D5615F431E1}"/>
    <dgm:cxn modelId="{BB2B7D9D-D9DD-48A7-8C30-78C3C8F7A74A}" type="presParOf" srcId="{502DB7AB-C658-4B25-8078-6DD3B9011851}" destId="{626EE151-ADA0-4E86-926E-15B042FA0720}" srcOrd="0" destOrd="0" presId="urn:microsoft.com/office/officeart/2005/8/layout/vProcess5"/>
    <dgm:cxn modelId="{3A4785D6-488F-4C24-A564-EE7E990584CA}" type="presParOf" srcId="{502DB7AB-C658-4B25-8078-6DD3B9011851}" destId="{9E60F055-E050-4D2C-8EC6-16B909A176A3}" srcOrd="1" destOrd="0" presId="urn:microsoft.com/office/officeart/2005/8/layout/vProcess5"/>
    <dgm:cxn modelId="{AF860A4B-4199-40C9-AAEF-1EF8A384D2DB}" type="presParOf" srcId="{502DB7AB-C658-4B25-8078-6DD3B9011851}" destId="{01450EE8-08CA-4F19-9EEA-46682D90EBA8}" srcOrd="2" destOrd="0" presId="urn:microsoft.com/office/officeart/2005/8/layout/vProcess5"/>
    <dgm:cxn modelId="{692B236F-AA21-4556-AAF7-902CF7E3F1E4}" type="presParOf" srcId="{502DB7AB-C658-4B25-8078-6DD3B9011851}" destId="{786EE038-25B6-42E7-A24C-5CE8BBFD56A5}" srcOrd="3" destOrd="0" presId="urn:microsoft.com/office/officeart/2005/8/layout/vProcess5"/>
    <dgm:cxn modelId="{DD1EB563-3045-455F-8263-8F2ED1856E6F}" type="presParOf" srcId="{502DB7AB-C658-4B25-8078-6DD3B9011851}" destId="{44CE6C79-4C34-4F7D-B060-2FA09879E615}" srcOrd="4" destOrd="0" presId="urn:microsoft.com/office/officeart/2005/8/layout/vProcess5"/>
    <dgm:cxn modelId="{0A560689-D77F-4DDF-8048-184EBCAFB110}" type="presParOf" srcId="{502DB7AB-C658-4B25-8078-6DD3B9011851}" destId="{18171F36-2CC1-4F6A-996B-139C2CF4602D}" srcOrd="5" destOrd="0" presId="urn:microsoft.com/office/officeart/2005/8/layout/vProcess5"/>
    <dgm:cxn modelId="{0B1816C5-DA28-49CF-AA7A-CA322737DCA0}" type="presParOf" srcId="{502DB7AB-C658-4B25-8078-6DD3B9011851}" destId="{5073C1E5-1077-4C54-B71B-B3CCE7F3B2B3}" srcOrd="6" destOrd="0" presId="urn:microsoft.com/office/officeart/2005/8/layout/vProcess5"/>
    <dgm:cxn modelId="{8D5B14E1-131A-401C-AB11-441A06C87609}" type="presParOf" srcId="{502DB7AB-C658-4B25-8078-6DD3B9011851}" destId="{5875EED4-D120-4D8D-954F-A36A1B1D091C}" srcOrd="7" destOrd="0" presId="urn:microsoft.com/office/officeart/2005/8/layout/vProcess5"/>
    <dgm:cxn modelId="{CAF1F246-AD25-4995-AC7B-E869F5E191EC}" type="presParOf" srcId="{502DB7AB-C658-4B25-8078-6DD3B9011851}" destId="{DA2D0E7F-2BA0-42E7-8C96-8E43DB85EC5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848B82-38DD-4503-9DA3-E1BFEE5FB6A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A5B9248-76CC-4C19-84F5-C6A6B7E4E0C9}">
      <dgm:prSet/>
      <dgm:spPr/>
      <dgm:t>
        <a:bodyPr/>
        <a:lstStyle/>
        <a:p>
          <a:r>
            <a:rPr lang="cs-CZ" dirty="0"/>
            <a:t>Napřímení páteře dosahujeme v terapii ACT </a:t>
          </a:r>
          <a:r>
            <a:rPr lang="cs-CZ" b="1" i="1" dirty="0" err="1"/>
            <a:t>koaktivací</a:t>
          </a:r>
          <a:r>
            <a:rPr lang="cs-CZ" b="1" i="1" dirty="0"/>
            <a:t> ventrálních a dorsálních svalových řetězců</a:t>
          </a:r>
          <a:r>
            <a:rPr lang="cs-CZ" dirty="0"/>
            <a:t>, jež jsou aktivovány využitím </a:t>
          </a:r>
          <a:r>
            <a:rPr lang="cs-CZ" dirty="0" err="1"/>
            <a:t>aker</a:t>
          </a:r>
          <a:r>
            <a:rPr lang="cs-CZ" dirty="0"/>
            <a:t> v průběhu vzpěru. </a:t>
          </a:r>
          <a:endParaRPr lang="en-US" dirty="0"/>
        </a:p>
      </dgm:t>
    </dgm:pt>
    <dgm:pt modelId="{61F55058-BE76-4ABD-B2A7-0A143D0A5830}" type="parTrans" cxnId="{FD864753-EDC7-4C7F-9F48-4985A28067D9}">
      <dgm:prSet/>
      <dgm:spPr/>
      <dgm:t>
        <a:bodyPr/>
        <a:lstStyle/>
        <a:p>
          <a:endParaRPr lang="en-US"/>
        </a:p>
      </dgm:t>
    </dgm:pt>
    <dgm:pt modelId="{10337684-916C-4D88-8CF5-9C8516FBE14F}" type="sibTrans" cxnId="{FD864753-EDC7-4C7F-9F48-4985A28067D9}">
      <dgm:prSet/>
      <dgm:spPr/>
      <dgm:t>
        <a:bodyPr/>
        <a:lstStyle/>
        <a:p>
          <a:endParaRPr lang="en-US"/>
        </a:p>
      </dgm:t>
    </dgm:pt>
    <dgm:pt modelId="{3C225FDA-8FE3-420C-8A8E-D8717F1A4387}">
      <dgm:prSet/>
      <dgm:spPr/>
      <dgm:t>
        <a:bodyPr/>
        <a:lstStyle/>
        <a:p>
          <a:r>
            <a:rPr lang="cs-CZ" dirty="0"/>
            <a:t>Správné zatížení a vzpěr o </a:t>
          </a:r>
          <a:r>
            <a:rPr lang="cs-CZ" dirty="0" err="1"/>
            <a:t>akra</a:t>
          </a:r>
          <a:r>
            <a:rPr lang="cs-CZ" dirty="0"/>
            <a:t> "nastartuje" pohybový vzor vedoucí k napřimování páteře. </a:t>
          </a:r>
          <a:endParaRPr lang="en-US" dirty="0"/>
        </a:p>
      </dgm:t>
    </dgm:pt>
    <dgm:pt modelId="{BE38E991-5A8B-4985-BC20-2C61C6DE48A2}" type="parTrans" cxnId="{46477312-F35A-4AE3-897B-691D693DB47C}">
      <dgm:prSet/>
      <dgm:spPr/>
      <dgm:t>
        <a:bodyPr/>
        <a:lstStyle/>
        <a:p>
          <a:endParaRPr lang="en-US"/>
        </a:p>
      </dgm:t>
    </dgm:pt>
    <dgm:pt modelId="{28870F55-3228-4A5D-9BFA-5E0BFC2D9C2E}" type="sibTrans" cxnId="{46477312-F35A-4AE3-897B-691D693DB47C}">
      <dgm:prSet/>
      <dgm:spPr/>
      <dgm:t>
        <a:bodyPr/>
        <a:lstStyle/>
        <a:p>
          <a:endParaRPr lang="en-US"/>
        </a:p>
      </dgm:t>
    </dgm:pt>
    <dgm:pt modelId="{7633F817-19F3-4DC6-BB9A-0D9EC8312698}">
      <dgm:prSet/>
      <dgm:spPr/>
      <dgm:t>
        <a:bodyPr/>
        <a:lstStyle/>
        <a:p>
          <a:r>
            <a:rPr lang="cs-CZ" dirty="0"/>
            <a:t>Kvalitativní korekce těchto pohyb. vzorů již probíhá vědomě a výskyt motorických chyb se opakováním minimalizuje.</a:t>
          </a:r>
          <a:endParaRPr lang="en-US" dirty="0"/>
        </a:p>
      </dgm:t>
    </dgm:pt>
    <dgm:pt modelId="{89C2B401-9E23-4AE3-AA64-37C052ED82C9}" type="parTrans" cxnId="{4575939A-1B57-4FDE-BC0F-269A34C4D175}">
      <dgm:prSet/>
      <dgm:spPr/>
      <dgm:t>
        <a:bodyPr/>
        <a:lstStyle/>
        <a:p>
          <a:endParaRPr lang="en-US"/>
        </a:p>
      </dgm:t>
    </dgm:pt>
    <dgm:pt modelId="{28C23E34-3AE1-4E26-95E2-4DD83B06C027}" type="sibTrans" cxnId="{4575939A-1B57-4FDE-BC0F-269A34C4D175}">
      <dgm:prSet/>
      <dgm:spPr/>
      <dgm:t>
        <a:bodyPr/>
        <a:lstStyle/>
        <a:p>
          <a:endParaRPr lang="en-US"/>
        </a:p>
      </dgm:t>
    </dgm:pt>
    <dgm:pt modelId="{DA68CDDD-3B0C-4069-A839-5C026CA07077}">
      <dgm:prSet/>
      <dgm:spPr/>
      <dgm:t>
        <a:bodyPr/>
        <a:lstStyle/>
        <a:p>
          <a:r>
            <a:rPr lang="cs-CZ" dirty="0"/>
            <a:t>Na základě tohoto principu cvičení ACT napřimuje páteř, tonizuje zádové svaly, kompenzuje dysbalance a v důsledku stabilizuje celý pohybový aparát. Navíc, vzhledem k tomu, že vzpěrná cvičení v metodě ACT mohou aktivovat i hlubší svaly trupu, lze terapii využít i pro posílení výdechových svalů a zlepšit tak jejich funkci</a:t>
          </a:r>
          <a:r>
            <a:rPr lang="cs-CZ" dirty="0">
              <a:latin typeface="Source Sans Pro"/>
            </a:rPr>
            <a:t>.</a:t>
          </a:r>
          <a:endParaRPr lang="en-US" dirty="0"/>
        </a:p>
      </dgm:t>
    </dgm:pt>
    <dgm:pt modelId="{BD20B776-2DB2-4534-BBFC-709D7FCDD71E}" type="parTrans" cxnId="{0734205E-1A55-4736-B111-49777DC82519}">
      <dgm:prSet/>
      <dgm:spPr/>
      <dgm:t>
        <a:bodyPr/>
        <a:lstStyle/>
        <a:p>
          <a:endParaRPr lang="en-US"/>
        </a:p>
      </dgm:t>
    </dgm:pt>
    <dgm:pt modelId="{EB6EB9C9-4B92-4D78-9687-16B179D7EF39}" type="sibTrans" cxnId="{0734205E-1A55-4736-B111-49777DC82519}">
      <dgm:prSet/>
      <dgm:spPr/>
      <dgm:t>
        <a:bodyPr/>
        <a:lstStyle/>
        <a:p>
          <a:endParaRPr lang="en-US"/>
        </a:p>
      </dgm:t>
    </dgm:pt>
    <dgm:pt modelId="{8F910454-0530-4257-907F-4C58AC2C45A6}" type="pres">
      <dgm:prSet presAssocID="{E4848B82-38DD-4503-9DA3-E1BFEE5FB6A0}" presName="vert0" presStyleCnt="0">
        <dgm:presLayoutVars>
          <dgm:dir/>
          <dgm:animOne val="branch"/>
          <dgm:animLvl val="lvl"/>
        </dgm:presLayoutVars>
      </dgm:prSet>
      <dgm:spPr/>
    </dgm:pt>
    <dgm:pt modelId="{8FA906F5-21D2-4932-8695-33FAEFE240E3}" type="pres">
      <dgm:prSet presAssocID="{CA5B9248-76CC-4C19-84F5-C6A6B7E4E0C9}" presName="thickLine" presStyleLbl="alignNode1" presStyleIdx="0" presStyleCnt="4"/>
      <dgm:spPr/>
    </dgm:pt>
    <dgm:pt modelId="{8CFD8DE6-8374-4F06-847A-3FDE0EEC965D}" type="pres">
      <dgm:prSet presAssocID="{CA5B9248-76CC-4C19-84F5-C6A6B7E4E0C9}" presName="horz1" presStyleCnt="0"/>
      <dgm:spPr/>
    </dgm:pt>
    <dgm:pt modelId="{4C9702DD-7181-489D-9838-B412DE122F07}" type="pres">
      <dgm:prSet presAssocID="{CA5B9248-76CC-4C19-84F5-C6A6B7E4E0C9}" presName="tx1" presStyleLbl="revTx" presStyleIdx="0" presStyleCnt="4"/>
      <dgm:spPr/>
    </dgm:pt>
    <dgm:pt modelId="{46F9FD50-7C76-44BA-A5E6-1E7C983AF02D}" type="pres">
      <dgm:prSet presAssocID="{CA5B9248-76CC-4C19-84F5-C6A6B7E4E0C9}" presName="vert1" presStyleCnt="0"/>
      <dgm:spPr/>
    </dgm:pt>
    <dgm:pt modelId="{1B56F227-E34E-4FEF-AAFC-701D5B5C0B98}" type="pres">
      <dgm:prSet presAssocID="{3C225FDA-8FE3-420C-8A8E-D8717F1A4387}" presName="thickLine" presStyleLbl="alignNode1" presStyleIdx="1" presStyleCnt="4"/>
      <dgm:spPr/>
    </dgm:pt>
    <dgm:pt modelId="{036FC89E-8953-4FC4-86C6-D63B5E852E73}" type="pres">
      <dgm:prSet presAssocID="{3C225FDA-8FE3-420C-8A8E-D8717F1A4387}" presName="horz1" presStyleCnt="0"/>
      <dgm:spPr/>
    </dgm:pt>
    <dgm:pt modelId="{5942195E-5EFF-48AA-B1CF-8AFBFB4BE9E4}" type="pres">
      <dgm:prSet presAssocID="{3C225FDA-8FE3-420C-8A8E-D8717F1A4387}" presName="tx1" presStyleLbl="revTx" presStyleIdx="1" presStyleCnt="4"/>
      <dgm:spPr/>
    </dgm:pt>
    <dgm:pt modelId="{A661BF10-50D6-4EE1-B966-26D249437E1B}" type="pres">
      <dgm:prSet presAssocID="{3C225FDA-8FE3-420C-8A8E-D8717F1A4387}" presName="vert1" presStyleCnt="0"/>
      <dgm:spPr/>
    </dgm:pt>
    <dgm:pt modelId="{3D20BDA7-AF59-4A3F-9087-52C889EF5BE0}" type="pres">
      <dgm:prSet presAssocID="{7633F817-19F3-4DC6-BB9A-0D9EC8312698}" presName="thickLine" presStyleLbl="alignNode1" presStyleIdx="2" presStyleCnt="4"/>
      <dgm:spPr/>
    </dgm:pt>
    <dgm:pt modelId="{AFA5BB95-BA7A-434D-BF00-17673355491A}" type="pres">
      <dgm:prSet presAssocID="{7633F817-19F3-4DC6-BB9A-0D9EC8312698}" presName="horz1" presStyleCnt="0"/>
      <dgm:spPr/>
    </dgm:pt>
    <dgm:pt modelId="{D963ED74-563F-4ACF-959E-334319B7C1F0}" type="pres">
      <dgm:prSet presAssocID="{7633F817-19F3-4DC6-BB9A-0D9EC8312698}" presName="tx1" presStyleLbl="revTx" presStyleIdx="2" presStyleCnt="4"/>
      <dgm:spPr/>
    </dgm:pt>
    <dgm:pt modelId="{D4C2815B-27CE-416B-A210-12F75B6990CF}" type="pres">
      <dgm:prSet presAssocID="{7633F817-19F3-4DC6-BB9A-0D9EC8312698}" presName="vert1" presStyleCnt="0"/>
      <dgm:spPr/>
    </dgm:pt>
    <dgm:pt modelId="{E26C75F3-E1CB-4D99-BFA9-42800854F064}" type="pres">
      <dgm:prSet presAssocID="{DA68CDDD-3B0C-4069-A839-5C026CA07077}" presName="thickLine" presStyleLbl="alignNode1" presStyleIdx="3" presStyleCnt="4"/>
      <dgm:spPr/>
    </dgm:pt>
    <dgm:pt modelId="{D8F92488-A833-4CAD-8E5F-B37484259730}" type="pres">
      <dgm:prSet presAssocID="{DA68CDDD-3B0C-4069-A839-5C026CA07077}" presName="horz1" presStyleCnt="0"/>
      <dgm:spPr/>
    </dgm:pt>
    <dgm:pt modelId="{C46F8163-A692-4426-A9C4-31B00D38BFDE}" type="pres">
      <dgm:prSet presAssocID="{DA68CDDD-3B0C-4069-A839-5C026CA07077}" presName="tx1" presStyleLbl="revTx" presStyleIdx="3" presStyleCnt="4"/>
      <dgm:spPr/>
    </dgm:pt>
    <dgm:pt modelId="{52F5B53A-E5EC-43AC-8DD2-7D6A45CA7FA5}" type="pres">
      <dgm:prSet presAssocID="{DA68CDDD-3B0C-4069-A839-5C026CA07077}" presName="vert1" presStyleCnt="0"/>
      <dgm:spPr/>
    </dgm:pt>
  </dgm:ptLst>
  <dgm:cxnLst>
    <dgm:cxn modelId="{27ACD307-8048-4C97-B487-04490B860762}" type="presOf" srcId="{CA5B9248-76CC-4C19-84F5-C6A6B7E4E0C9}" destId="{4C9702DD-7181-489D-9838-B412DE122F07}" srcOrd="0" destOrd="0" presId="urn:microsoft.com/office/officeart/2008/layout/LinedList"/>
    <dgm:cxn modelId="{46477312-F35A-4AE3-897B-691D693DB47C}" srcId="{E4848B82-38DD-4503-9DA3-E1BFEE5FB6A0}" destId="{3C225FDA-8FE3-420C-8A8E-D8717F1A4387}" srcOrd="1" destOrd="0" parTransId="{BE38E991-5A8B-4985-BC20-2C61C6DE48A2}" sibTransId="{28870F55-3228-4A5D-9BFA-5E0BFC2D9C2E}"/>
    <dgm:cxn modelId="{EB821E2E-F464-4497-B29E-6A1C3C96204A}" type="presOf" srcId="{7633F817-19F3-4DC6-BB9A-0D9EC8312698}" destId="{D963ED74-563F-4ACF-959E-334319B7C1F0}" srcOrd="0" destOrd="0" presId="urn:microsoft.com/office/officeart/2008/layout/LinedList"/>
    <dgm:cxn modelId="{0734205E-1A55-4736-B111-49777DC82519}" srcId="{E4848B82-38DD-4503-9DA3-E1BFEE5FB6A0}" destId="{DA68CDDD-3B0C-4069-A839-5C026CA07077}" srcOrd="3" destOrd="0" parTransId="{BD20B776-2DB2-4534-BBFC-709D7FCDD71E}" sibTransId="{EB6EB9C9-4B92-4D78-9687-16B179D7EF39}"/>
    <dgm:cxn modelId="{66D8506A-1BE8-45FE-9DD3-11D31F2639CE}" type="presOf" srcId="{DA68CDDD-3B0C-4069-A839-5C026CA07077}" destId="{C46F8163-A692-4426-A9C4-31B00D38BFDE}" srcOrd="0" destOrd="0" presId="urn:microsoft.com/office/officeart/2008/layout/LinedList"/>
    <dgm:cxn modelId="{FD864753-EDC7-4C7F-9F48-4985A28067D9}" srcId="{E4848B82-38DD-4503-9DA3-E1BFEE5FB6A0}" destId="{CA5B9248-76CC-4C19-84F5-C6A6B7E4E0C9}" srcOrd="0" destOrd="0" parTransId="{61F55058-BE76-4ABD-B2A7-0A143D0A5830}" sibTransId="{10337684-916C-4D88-8CF5-9C8516FBE14F}"/>
    <dgm:cxn modelId="{4575939A-1B57-4FDE-BC0F-269A34C4D175}" srcId="{E4848B82-38DD-4503-9DA3-E1BFEE5FB6A0}" destId="{7633F817-19F3-4DC6-BB9A-0D9EC8312698}" srcOrd="2" destOrd="0" parTransId="{89C2B401-9E23-4AE3-AA64-37C052ED82C9}" sibTransId="{28C23E34-3AE1-4E26-95E2-4DD83B06C027}"/>
    <dgm:cxn modelId="{4D2FB9A1-1412-4860-9155-D06BCE823028}" type="presOf" srcId="{3C225FDA-8FE3-420C-8A8E-D8717F1A4387}" destId="{5942195E-5EFF-48AA-B1CF-8AFBFB4BE9E4}" srcOrd="0" destOrd="0" presId="urn:microsoft.com/office/officeart/2008/layout/LinedList"/>
    <dgm:cxn modelId="{EA6324FC-B95E-4AF3-9E51-BD83BA688AD2}" type="presOf" srcId="{E4848B82-38DD-4503-9DA3-E1BFEE5FB6A0}" destId="{8F910454-0530-4257-907F-4C58AC2C45A6}" srcOrd="0" destOrd="0" presId="urn:microsoft.com/office/officeart/2008/layout/LinedList"/>
    <dgm:cxn modelId="{37B6877C-3BC7-42E2-884C-CE3C0CB280B8}" type="presParOf" srcId="{8F910454-0530-4257-907F-4C58AC2C45A6}" destId="{8FA906F5-21D2-4932-8695-33FAEFE240E3}" srcOrd="0" destOrd="0" presId="urn:microsoft.com/office/officeart/2008/layout/LinedList"/>
    <dgm:cxn modelId="{CAC947F7-828C-4F93-AFA3-8942912DD3F0}" type="presParOf" srcId="{8F910454-0530-4257-907F-4C58AC2C45A6}" destId="{8CFD8DE6-8374-4F06-847A-3FDE0EEC965D}" srcOrd="1" destOrd="0" presId="urn:microsoft.com/office/officeart/2008/layout/LinedList"/>
    <dgm:cxn modelId="{2513A75C-1DAD-4573-86EF-904535601D2B}" type="presParOf" srcId="{8CFD8DE6-8374-4F06-847A-3FDE0EEC965D}" destId="{4C9702DD-7181-489D-9838-B412DE122F07}" srcOrd="0" destOrd="0" presId="urn:microsoft.com/office/officeart/2008/layout/LinedList"/>
    <dgm:cxn modelId="{29EB8224-8A24-46D8-91DF-2EDF752D385C}" type="presParOf" srcId="{8CFD8DE6-8374-4F06-847A-3FDE0EEC965D}" destId="{46F9FD50-7C76-44BA-A5E6-1E7C983AF02D}" srcOrd="1" destOrd="0" presId="urn:microsoft.com/office/officeart/2008/layout/LinedList"/>
    <dgm:cxn modelId="{A3EA0A32-2F18-44E7-AA8C-4D79565FCBAA}" type="presParOf" srcId="{8F910454-0530-4257-907F-4C58AC2C45A6}" destId="{1B56F227-E34E-4FEF-AAFC-701D5B5C0B98}" srcOrd="2" destOrd="0" presId="urn:microsoft.com/office/officeart/2008/layout/LinedList"/>
    <dgm:cxn modelId="{B2E94FE8-B529-48B1-961F-55A6AA0AE5CD}" type="presParOf" srcId="{8F910454-0530-4257-907F-4C58AC2C45A6}" destId="{036FC89E-8953-4FC4-86C6-D63B5E852E73}" srcOrd="3" destOrd="0" presId="urn:microsoft.com/office/officeart/2008/layout/LinedList"/>
    <dgm:cxn modelId="{FE9B4E6B-D9ED-42A5-A311-D16613E1BAAC}" type="presParOf" srcId="{036FC89E-8953-4FC4-86C6-D63B5E852E73}" destId="{5942195E-5EFF-48AA-B1CF-8AFBFB4BE9E4}" srcOrd="0" destOrd="0" presId="urn:microsoft.com/office/officeart/2008/layout/LinedList"/>
    <dgm:cxn modelId="{C59721CE-B036-4523-A2B7-50B65C8A7545}" type="presParOf" srcId="{036FC89E-8953-4FC4-86C6-D63B5E852E73}" destId="{A661BF10-50D6-4EE1-B966-26D249437E1B}" srcOrd="1" destOrd="0" presId="urn:microsoft.com/office/officeart/2008/layout/LinedList"/>
    <dgm:cxn modelId="{80CB3BA0-1257-4ED0-8123-29036EB447CA}" type="presParOf" srcId="{8F910454-0530-4257-907F-4C58AC2C45A6}" destId="{3D20BDA7-AF59-4A3F-9087-52C889EF5BE0}" srcOrd="4" destOrd="0" presId="urn:microsoft.com/office/officeart/2008/layout/LinedList"/>
    <dgm:cxn modelId="{7EFCD6AF-027F-4091-ACA5-BB1B54D1CD43}" type="presParOf" srcId="{8F910454-0530-4257-907F-4C58AC2C45A6}" destId="{AFA5BB95-BA7A-434D-BF00-17673355491A}" srcOrd="5" destOrd="0" presId="urn:microsoft.com/office/officeart/2008/layout/LinedList"/>
    <dgm:cxn modelId="{2D214877-28FD-40C3-9AFA-49380BCF58F0}" type="presParOf" srcId="{AFA5BB95-BA7A-434D-BF00-17673355491A}" destId="{D963ED74-563F-4ACF-959E-334319B7C1F0}" srcOrd="0" destOrd="0" presId="urn:microsoft.com/office/officeart/2008/layout/LinedList"/>
    <dgm:cxn modelId="{2D20D48D-0002-43D7-9D86-A6B17334831A}" type="presParOf" srcId="{AFA5BB95-BA7A-434D-BF00-17673355491A}" destId="{D4C2815B-27CE-416B-A210-12F75B6990CF}" srcOrd="1" destOrd="0" presId="urn:microsoft.com/office/officeart/2008/layout/LinedList"/>
    <dgm:cxn modelId="{C29A66C3-9826-402A-9F99-C34B5B273C1D}" type="presParOf" srcId="{8F910454-0530-4257-907F-4C58AC2C45A6}" destId="{E26C75F3-E1CB-4D99-BFA9-42800854F064}" srcOrd="6" destOrd="0" presId="urn:microsoft.com/office/officeart/2008/layout/LinedList"/>
    <dgm:cxn modelId="{9BCCF575-A176-48F0-B2B8-0F67CBF60D95}" type="presParOf" srcId="{8F910454-0530-4257-907F-4C58AC2C45A6}" destId="{D8F92488-A833-4CAD-8E5F-B37484259730}" srcOrd="7" destOrd="0" presId="urn:microsoft.com/office/officeart/2008/layout/LinedList"/>
    <dgm:cxn modelId="{BDEF7B6C-1F08-403B-A2E5-9A0D2DDFF616}" type="presParOf" srcId="{D8F92488-A833-4CAD-8E5F-B37484259730}" destId="{C46F8163-A692-4426-A9C4-31B00D38BFDE}" srcOrd="0" destOrd="0" presId="urn:microsoft.com/office/officeart/2008/layout/LinedList"/>
    <dgm:cxn modelId="{CC2A719D-DD5B-4E55-B9B5-DA048902E4B2}" type="presParOf" srcId="{D8F92488-A833-4CAD-8E5F-B37484259730}" destId="{52F5B53A-E5EC-43AC-8DD2-7D6A45CA7F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10178A-FDB1-48ED-B925-0CA2F1F95BC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3B4B211-A4E3-460E-96FC-1CF7D62C3216}">
      <dgm:prSet/>
      <dgm:spPr/>
      <dgm:t>
        <a:bodyPr/>
        <a:lstStyle/>
        <a:p>
          <a:r>
            <a:rPr lang="cs-CZ"/>
            <a:t>Cílem ACT je trénink pohybových vzorů realizovaných skrze vzpěr o akra, které mají velkou korovou reprezentaci v mozkové kůře </a:t>
          </a:r>
          <a:r>
            <a:rPr lang="cs-CZ" b="1"/>
            <a:t>→ </a:t>
          </a:r>
          <a:r>
            <a:rPr lang="cs-CZ"/>
            <a:t>viz</a:t>
          </a:r>
          <a:r>
            <a:rPr lang="cs-CZ" b="1"/>
            <a:t> </a:t>
          </a:r>
          <a:r>
            <a:rPr lang="cs-CZ"/>
            <a:t>homunkulus.</a:t>
          </a:r>
          <a:endParaRPr lang="en-US"/>
        </a:p>
      </dgm:t>
    </dgm:pt>
    <dgm:pt modelId="{4E9AD994-A465-4533-853C-A5C70A659CEB}" type="parTrans" cxnId="{1B1C233C-DB0A-40FA-86D2-E7EA2A388249}">
      <dgm:prSet/>
      <dgm:spPr/>
      <dgm:t>
        <a:bodyPr/>
        <a:lstStyle/>
        <a:p>
          <a:endParaRPr lang="en-US"/>
        </a:p>
      </dgm:t>
    </dgm:pt>
    <dgm:pt modelId="{5BE3247B-D58D-463C-81F7-E2C19E60CFCA}" type="sibTrans" cxnId="{1B1C233C-DB0A-40FA-86D2-E7EA2A388249}">
      <dgm:prSet/>
      <dgm:spPr/>
      <dgm:t>
        <a:bodyPr/>
        <a:lstStyle/>
        <a:p>
          <a:endParaRPr lang="en-US"/>
        </a:p>
      </dgm:t>
    </dgm:pt>
    <dgm:pt modelId="{1FE8FE41-65A5-488D-9191-D1ED1C14A5C4}">
      <dgm:prSet/>
      <dgm:spPr/>
      <dgm:t>
        <a:bodyPr/>
        <a:lstStyle/>
        <a:p>
          <a:r>
            <a:rPr lang="cs-CZ"/>
            <a:t>V ACT je charakter řetězců důležitý při exteroceptivních technikách.</a:t>
          </a:r>
          <a:endParaRPr lang="en-US"/>
        </a:p>
      </dgm:t>
    </dgm:pt>
    <dgm:pt modelId="{765DC203-2DF4-41C9-85F6-4454C396DD6E}" type="parTrans" cxnId="{DBC3B839-4105-477F-8406-191EDAF61867}">
      <dgm:prSet/>
      <dgm:spPr/>
      <dgm:t>
        <a:bodyPr/>
        <a:lstStyle/>
        <a:p>
          <a:endParaRPr lang="en-US"/>
        </a:p>
      </dgm:t>
    </dgm:pt>
    <dgm:pt modelId="{60530505-7C18-4DB2-9CD0-241A6659E6DF}" type="sibTrans" cxnId="{DBC3B839-4105-477F-8406-191EDAF61867}">
      <dgm:prSet/>
      <dgm:spPr/>
      <dgm:t>
        <a:bodyPr/>
        <a:lstStyle/>
        <a:p>
          <a:endParaRPr lang="en-US"/>
        </a:p>
      </dgm:t>
    </dgm:pt>
    <dgm:pt modelId="{46AB90BD-CBF7-4002-9A85-792059CC8F55}">
      <dgm:prSet/>
      <dgm:spPr/>
      <dgm:t>
        <a:bodyPr/>
        <a:lstStyle/>
        <a:p>
          <a:r>
            <a:rPr lang="cs-CZ"/>
            <a:t>Exteroceptivní techniky jsou užitečné pro změny tonu, správnou koaktivaci řetězců &amp; správné nastavení aker </a:t>
          </a:r>
          <a:r>
            <a:rPr lang="cs-CZ" b="1"/>
            <a:t>→ </a:t>
          </a:r>
          <a:r>
            <a:rPr lang="cs-CZ"/>
            <a:t>umožní efektivnější NAPŘÍMENÍ.</a:t>
          </a:r>
          <a:endParaRPr lang="en-US"/>
        </a:p>
      </dgm:t>
    </dgm:pt>
    <dgm:pt modelId="{BC97A825-5559-4EF4-A7D7-93111DF1A72C}" type="parTrans" cxnId="{B8F209E8-1887-4786-BA20-CB4ECC37C3E3}">
      <dgm:prSet/>
      <dgm:spPr/>
      <dgm:t>
        <a:bodyPr/>
        <a:lstStyle/>
        <a:p>
          <a:endParaRPr lang="en-US"/>
        </a:p>
      </dgm:t>
    </dgm:pt>
    <dgm:pt modelId="{E493FB0B-18E4-4A99-93CB-1EC670C28BFE}" type="sibTrans" cxnId="{B8F209E8-1887-4786-BA20-CB4ECC37C3E3}">
      <dgm:prSet/>
      <dgm:spPr/>
      <dgm:t>
        <a:bodyPr/>
        <a:lstStyle/>
        <a:p>
          <a:endParaRPr lang="en-US"/>
        </a:p>
      </dgm:t>
    </dgm:pt>
    <dgm:pt modelId="{6383AFAA-18CD-4E24-A24B-60A02B43707D}" type="pres">
      <dgm:prSet presAssocID="{EC10178A-FDB1-48ED-B925-0CA2F1F95BC1}" presName="linear" presStyleCnt="0">
        <dgm:presLayoutVars>
          <dgm:animLvl val="lvl"/>
          <dgm:resizeHandles val="exact"/>
        </dgm:presLayoutVars>
      </dgm:prSet>
      <dgm:spPr/>
    </dgm:pt>
    <dgm:pt modelId="{9089A574-FC0F-44A9-A2FD-F83FE35E173B}" type="pres">
      <dgm:prSet presAssocID="{43B4B211-A4E3-460E-96FC-1CF7D62C321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6CF8C43-3BD0-4E79-B935-5C515369B8DA}" type="pres">
      <dgm:prSet presAssocID="{5BE3247B-D58D-463C-81F7-E2C19E60CFCA}" presName="spacer" presStyleCnt="0"/>
      <dgm:spPr/>
    </dgm:pt>
    <dgm:pt modelId="{48B212AA-548A-409A-BFF5-C64660B8BDC6}" type="pres">
      <dgm:prSet presAssocID="{1FE8FE41-65A5-488D-9191-D1ED1C14A5C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D38819-A403-43E9-BA69-30D6D1CFF408}" type="pres">
      <dgm:prSet presAssocID="{60530505-7C18-4DB2-9CD0-241A6659E6DF}" presName="spacer" presStyleCnt="0"/>
      <dgm:spPr/>
    </dgm:pt>
    <dgm:pt modelId="{EE5D2C8A-2C61-4808-BDD6-623C156278DE}" type="pres">
      <dgm:prSet presAssocID="{46AB90BD-CBF7-4002-9A85-792059CC8F5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BC3B839-4105-477F-8406-191EDAF61867}" srcId="{EC10178A-FDB1-48ED-B925-0CA2F1F95BC1}" destId="{1FE8FE41-65A5-488D-9191-D1ED1C14A5C4}" srcOrd="1" destOrd="0" parTransId="{765DC203-2DF4-41C9-85F6-4454C396DD6E}" sibTransId="{60530505-7C18-4DB2-9CD0-241A6659E6DF}"/>
    <dgm:cxn modelId="{1B1C233C-DB0A-40FA-86D2-E7EA2A388249}" srcId="{EC10178A-FDB1-48ED-B925-0CA2F1F95BC1}" destId="{43B4B211-A4E3-460E-96FC-1CF7D62C3216}" srcOrd="0" destOrd="0" parTransId="{4E9AD994-A465-4533-853C-A5C70A659CEB}" sibTransId="{5BE3247B-D58D-463C-81F7-E2C19E60CFCA}"/>
    <dgm:cxn modelId="{9D799156-D55E-4C4C-9B58-5404DB9FEA17}" type="presOf" srcId="{1FE8FE41-65A5-488D-9191-D1ED1C14A5C4}" destId="{48B212AA-548A-409A-BFF5-C64660B8BDC6}" srcOrd="0" destOrd="0" presId="urn:microsoft.com/office/officeart/2005/8/layout/vList2"/>
    <dgm:cxn modelId="{5F8DA68C-5B2F-4055-8030-C55F78A61D50}" type="presOf" srcId="{46AB90BD-CBF7-4002-9A85-792059CC8F55}" destId="{EE5D2C8A-2C61-4808-BDD6-623C156278DE}" srcOrd="0" destOrd="0" presId="urn:microsoft.com/office/officeart/2005/8/layout/vList2"/>
    <dgm:cxn modelId="{DBB30D95-51C9-4470-AF0E-EEE9E5B33778}" type="presOf" srcId="{EC10178A-FDB1-48ED-B925-0CA2F1F95BC1}" destId="{6383AFAA-18CD-4E24-A24B-60A02B43707D}" srcOrd="0" destOrd="0" presId="urn:microsoft.com/office/officeart/2005/8/layout/vList2"/>
    <dgm:cxn modelId="{E1F6DFA0-03A4-4F1D-9539-0BDB9F9DF97C}" type="presOf" srcId="{43B4B211-A4E3-460E-96FC-1CF7D62C3216}" destId="{9089A574-FC0F-44A9-A2FD-F83FE35E173B}" srcOrd="0" destOrd="0" presId="urn:microsoft.com/office/officeart/2005/8/layout/vList2"/>
    <dgm:cxn modelId="{B8F209E8-1887-4786-BA20-CB4ECC37C3E3}" srcId="{EC10178A-FDB1-48ED-B925-0CA2F1F95BC1}" destId="{46AB90BD-CBF7-4002-9A85-792059CC8F55}" srcOrd="2" destOrd="0" parTransId="{BC97A825-5559-4EF4-A7D7-93111DF1A72C}" sibTransId="{E493FB0B-18E4-4A99-93CB-1EC670C28BFE}"/>
    <dgm:cxn modelId="{C1015729-2531-4E5E-9E79-AF209B8A87A8}" type="presParOf" srcId="{6383AFAA-18CD-4E24-A24B-60A02B43707D}" destId="{9089A574-FC0F-44A9-A2FD-F83FE35E173B}" srcOrd="0" destOrd="0" presId="urn:microsoft.com/office/officeart/2005/8/layout/vList2"/>
    <dgm:cxn modelId="{41037E92-6BE3-489E-9AF0-A0A496DFA2B7}" type="presParOf" srcId="{6383AFAA-18CD-4E24-A24B-60A02B43707D}" destId="{26CF8C43-3BD0-4E79-B935-5C515369B8DA}" srcOrd="1" destOrd="0" presId="urn:microsoft.com/office/officeart/2005/8/layout/vList2"/>
    <dgm:cxn modelId="{867D94B3-68E4-4BC5-9E1D-CBD37DBB5104}" type="presParOf" srcId="{6383AFAA-18CD-4E24-A24B-60A02B43707D}" destId="{48B212AA-548A-409A-BFF5-C64660B8BDC6}" srcOrd="2" destOrd="0" presId="urn:microsoft.com/office/officeart/2005/8/layout/vList2"/>
    <dgm:cxn modelId="{AD14F7E9-20C2-4B17-8F9D-54044757A24A}" type="presParOf" srcId="{6383AFAA-18CD-4E24-A24B-60A02B43707D}" destId="{59D38819-A403-43E9-BA69-30D6D1CFF408}" srcOrd="3" destOrd="0" presId="urn:microsoft.com/office/officeart/2005/8/layout/vList2"/>
    <dgm:cxn modelId="{B9AB86BF-F7E8-4A8F-AE57-055ABC670FCB}" type="presParOf" srcId="{6383AFAA-18CD-4E24-A24B-60A02B43707D}" destId="{EE5D2C8A-2C61-4808-BDD6-623C156278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0D604E-98C1-4423-B152-6BF2D6D1C15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F905953-AB07-4881-8600-3D01C7B051D3}">
      <dgm:prSet/>
      <dgm:spPr/>
      <dgm:t>
        <a:bodyPr/>
        <a:lstStyle/>
        <a:p>
          <a:r>
            <a:rPr lang="cs-CZ"/>
            <a:t>zkontrolovat nastavení kleneb na rukou a nohou</a:t>
          </a:r>
          <a:endParaRPr lang="en-US"/>
        </a:p>
      </dgm:t>
    </dgm:pt>
    <dgm:pt modelId="{10FE8196-C54B-4F46-8BA9-34157834D73E}" type="parTrans" cxnId="{604A963C-ACBA-448F-8E41-0ED03CCD1AEF}">
      <dgm:prSet/>
      <dgm:spPr/>
      <dgm:t>
        <a:bodyPr/>
        <a:lstStyle/>
        <a:p>
          <a:endParaRPr lang="en-US"/>
        </a:p>
      </dgm:t>
    </dgm:pt>
    <dgm:pt modelId="{72C4C6B5-5DAF-40EE-8091-4C4F63C651F4}" type="sibTrans" cxnId="{604A963C-ACBA-448F-8E41-0ED03CCD1AEF}">
      <dgm:prSet/>
      <dgm:spPr/>
      <dgm:t>
        <a:bodyPr/>
        <a:lstStyle/>
        <a:p>
          <a:endParaRPr lang="en-US"/>
        </a:p>
      </dgm:t>
    </dgm:pt>
    <dgm:pt modelId="{260387DF-58CA-4DA8-81DE-BC2B385AFB87}">
      <dgm:prSet/>
      <dgm:spPr/>
      <dgm:t>
        <a:bodyPr/>
        <a:lstStyle/>
        <a:p>
          <a:r>
            <a:rPr lang="cs-CZ"/>
            <a:t>vzepřít se do kořenů dlaní</a:t>
          </a:r>
          <a:endParaRPr lang="en-US"/>
        </a:p>
      </dgm:t>
    </dgm:pt>
    <dgm:pt modelId="{A0245375-7D03-4132-9372-9C7E2B204F7B}" type="parTrans" cxnId="{AC9482C2-A72A-499D-9CFA-4B0CB0ECDE97}">
      <dgm:prSet/>
      <dgm:spPr/>
      <dgm:t>
        <a:bodyPr/>
        <a:lstStyle/>
        <a:p>
          <a:endParaRPr lang="en-US"/>
        </a:p>
      </dgm:t>
    </dgm:pt>
    <dgm:pt modelId="{D254D6B8-F121-472E-9076-162B30F6EC1D}" type="sibTrans" cxnId="{AC9482C2-A72A-499D-9CFA-4B0CB0ECDE97}">
      <dgm:prSet/>
      <dgm:spPr/>
      <dgm:t>
        <a:bodyPr/>
        <a:lstStyle/>
        <a:p>
          <a:endParaRPr lang="en-US"/>
        </a:p>
      </dgm:t>
    </dgm:pt>
    <dgm:pt modelId="{FD10A7D8-FFE2-428C-8D88-A73C8C5003ED}">
      <dgm:prSet/>
      <dgm:spPr/>
      <dgm:t>
        <a:bodyPr/>
        <a:lstStyle/>
        <a:p>
          <a:r>
            <a:rPr lang="cs-CZ"/>
            <a:t>přitáhnout nárty směrem k bércům</a:t>
          </a:r>
          <a:endParaRPr lang="en-US"/>
        </a:p>
      </dgm:t>
    </dgm:pt>
    <dgm:pt modelId="{B7862664-ADB8-4517-A837-D78A81130262}" type="parTrans" cxnId="{827184CE-8AFE-45F1-8783-BEA1419AB5AD}">
      <dgm:prSet/>
      <dgm:spPr/>
      <dgm:t>
        <a:bodyPr/>
        <a:lstStyle/>
        <a:p>
          <a:endParaRPr lang="en-US"/>
        </a:p>
      </dgm:t>
    </dgm:pt>
    <dgm:pt modelId="{CCB2E9E7-21DB-4B2D-B276-2C706229D0CD}" type="sibTrans" cxnId="{827184CE-8AFE-45F1-8783-BEA1419AB5AD}">
      <dgm:prSet/>
      <dgm:spPr/>
      <dgm:t>
        <a:bodyPr/>
        <a:lstStyle/>
        <a:p>
          <a:endParaRPr lang="en-US"/>
        </a:p>
      </dgm:t>
    </dgm:pt>
    <dgm:pt modelId="{0ADC52C0-8DDC-4195-9EA6-809A00EEF93D}">
      <dgm:prSet/>
      <dgm:spPr/>
      <dgm:t>
        <a:bodyPr/>
        <a:lstStyle/>
        <a:p>
          <a:r>
            <a:rPr lang="cs-CZ"/>
            <a:t>vzepřít se do pat</a:t>
          </a:r>
          <a:endParaRPr lang="en-US"/>
        </a:p>
      </dgm:t>
    </dgm:pt>
    <dgm:pt modelId="{7FFE6101-6426-4D41-A5E1-71A0D590824D}" type="parTrans" cxnId="{9B18FAC1-350C-4202-97F0-2B1B64566E2B}">
      <dgm:prSet/>
      <dgm:spPr/>
      <dgm:t>
        <a:bodyPr/>
        <a:lstStyle/>
        <a:p>
          <a:endParaRPr lang="en-US"/>
        </a:p>
      </dgm:t>
    </dgm:pt>
    <dgm:pt modelId="{F44361E9-08BB-49FD-8E90-A5D01930DF60}" type="sibTrans" cxnId="{9B18FAC1-350C-4202-97F0-2B1B64566E2B}">
      <dgm:prSet/>
      <dgm:spPr/>
      <dgm:t>
        <a:bodyPr/>
        <a:lstStyle/>
        <a:p>
          <a:endParaRPr lang="en-US"/>
        </a:p>
      </dgm:t>
    </dgm:pt>
    <dgm:pt modelId="{6D5266BF-046C-4231-A110-F9F40E0DE122}">
      <dgm:prSet/>
      <dgm:spPr/>
      <dgm:t>
        <a:bodyPr/>
        <a:lstStyle/>
        <a:p>
          <a:r>
            <a:rPr lang="cs-CZ"/>
            <a:t>dýchat volně, přirozeně, nezadržovat dech</a:t>
          </a:r>
          <a:endParaRPr lang="en-US"/>
        </a:p>
      </dgm:t>
    </dgm:pt>
    <dgm:pt modelId="{ED1EB785-CC10-428D-AD50-BAAF17BA977D}" type="parTrans" cxnId="{B676E949-0623-42AF-8220-996C54314455}">
      <dgm:prSet/>
      <dgm:spPr/>
      <dgm:t>
        <a:bodyPr/>
        <a:lstStyle/>
        <a:p>
          <a:endParaRPr lang="en-US"/>
        </a:p>
      </dgm:t>
    </dgm:pt>
    <dgm:pt modelId="{88E4CF38-67CE-4CCD-A310-B6E0E8C74DA2}" type="sibTrans" cxnId="{B676E949-0623-42AF-8220-996C54314455}">
      <dgm:prSet/>
      <dgm:spPr/>
      <dgm:t>
        <a:bodyPr/>
        <a:lstStyle/>
        <a:p>
          <a:endParaRPr lang="en-US"/>
        </a:p>
      </dgm:t>
    </dgm:pt>
    <dgm:pt modelId="{0A4E1AA8-C11F-40B0-8E01-FED4D8D4AF01}" type="pres">
      <dgm:prSet presAssocID="{C30D604E-98C1-4423-B152-6BF2D6D1C158}" presName="linear" presStyleCnt="0">
        <dgm:presLayoutVars>
          <dgm:animLvl val="lvl"/>
          <dgm:resizeHandles val="exact"/>
        </dgm:presLayoutVars>
      </dgm:prSet>
      <dgm:spPr/>
    </dgm:pt>
    <dgm:pt modelId="{736F8B31-EC96-471E-AF3D-2142D07C74DD}" type="pres">
      <dgm:prSet presAssocID="{DF905953-AB07-4881-8600-3D01C7B051D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638E0E0-FC72-4C5B-BEBC-040CC7F2183E}" type="pres">
      <dgm:prSet presAssocID="{72C4C6B5-5DAF-40EE-8091-4C4F63C651F4}" presName="spacer" presStyleCnt="0"/>
      <dgm:spPr/>
    </dgm:pt>
    <dgm:pt modelId="{187B26C9-287F-4816-816D-16744917449D}" type="pres">
      <dgm:prSet presAssocID="{260387DF-58CA-4DA8-81DE-BC2B385AFB8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E9008AE-3663-49D5-9F7C-419369E0D482}" type="pres">
      <dgm:prSet presAssocID="{D254D6B8-F121-472E-9076-162B30F6EC1D}" presName="spacer" presStyleCnt="0"/>
      <dgm:spPr/>
    </dgm:pt>
    <dgm:pt modelId="{3A02A354-E318-483A-99BA-8033933D9833}" type="pres">
      <dgm:prSet presAssocID="{FD10A7D8-FFE2-428C-8D88-A73C8C5003E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034D9D5-8D38-41C3-8D29-6C2B4433022A}" type="pres">
      <dgm:prSet presAssocID="{CCB2E9E7-21DB-4B2D-B276-2C706229D0CD}" presName="spacer" presStyleCnt="0"/>
      <dgm:spPr/>
    </dgm:pt>
    <dgm:pt modelId="{346731FA-C31F-4258-A16A-DC750B8B1355}" type="pres">
      <dgm:prSet presAssocID="{0ADC52C0-8DDC-4195-9EA6-809A00EEF93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020ED12-52A3-420C-93C7-334E6BEBD507}" type="pres">
      <dgm:prSet presAssocID="{F44361E9-08BB-49FD-8E90-A5D01930DF60}" presName="spacer" presStyleCnt="0"/>
      <dgm:spPr/>
    </dgm:pt>
    <dgm:pt modelId="{EB11217C-8315-4776-B2B1-31465FB234A0}" type="pres">
      <dgm:prSet presAssocID="{6D5266BF-046C-4231-A110-F9F40E0DE12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04A963C-ACBA-448F-8E41-0ED03CCD1AEF}" srcId="{C30D604E-98C1-4423-B152-6BF2D6D1C158}" destId="{DF905953-AB07-4881-8600-3D01C7B051D3}" srcOrd="0" destOrd="0" parTransId="{10FE8196-C54B-4F46-8BA9-34157834D73E}" sibTransId="{72C4C6B5-5DAF-40EE-8091-4C4F63C651F4}"/>
    <dgm:cxn modelId="{B676E949-0623-42AF-8220-996C54314455}" srcId="{C30D604E-98C1-4423-B152-6BF2D6D1C158}" destId="{6D5266BF-046C-4231-A110-F9F40E0DE122}" srcOrd="4" destOrd="0" parTransId="{ED1EB785-CC10-428D-AD50-BAAF17BA977D}" sibTransId="{88E4CF38-67CE-4CCD-A310-B6E0E8C74DA2}"/>
    <dgm:cxn modelId="{E131D44A-91B4-40DD-BDAE-F079C8A3D7B0}" type="presOf" srcId="{260387DF-58CA-4DA8-81DE-BC2B385AFB87}" destId="{187B26C9-287F-4816-816D-16744917449D}" srcOrd="0" destOrd="0" presId="urn:microsoft.com/office/officeart/2005/8/layout/vList2"/>
    <dgm:cxn modelId="{47078150-937C-4561-BBF5-4F1B71EFAAF8}" type="presOf" srcId="{C30D604E-98C1-4423-B152-6BF2D6D1C158}" destId="{0A4E1AA8-C11F-40B0-8E01-FED4D8D4AF01}" srcOrd="0" destOrd="0" presId="urn:microsoft.com/office/officeart/2005/8/layout/vList2"/>
    <dgm:cxn modelId="{FA2B585A-CD06-42C9-90DD-73573B610042}" type="presOf" srcId="{6D5266BF-046C-4231-A110-F9F40E0DE122}" destId="{EB11217C-8315-4776-B2B1-31465FB234A0}" srcOrd="0" destOrd="0" presId="urn:microsoft.com/office/officeart/2005/8/layout/vList2"/>
    <dgm:cxn modelId="{03AC8E86-5E65-46A3-BEF8-DCD56DD73A67}" type="presOf" srcId="{FD10A7D8-FFE2-428C-8D88-A73C8C5003ED}" destId="{3A02A354-E318-483A-99BA-8033933D9833}" srcOrd="0" destOrd="0" presId="urn:microsoft.com/office/officeart/2005/8/layout/vList2"/>
    <dgm:cxn modelId="{07F42AB0-B2DF-4221-B265-43B988F9DBC3}" type="presOf" srcId="{DF905953-AB07-4881-8600-3D01C7B051D3}" destId="{736F8B31-EC96-471E-AF3D-2142D07C74DD}" srcOrd="0" destOrd="0" presId="urn:microsoft.com/office/officeart/2005/8/layout/vList2"/>
    <dgm:cxn modelId="{6FB5ABB4-50AD-40B9-BAB9-F176A8A38B95}" type="presOf" srcId="{0ADC52C0-8DDC-4195-9EA6-809A00EEF93D}" destId="{346731FA-C31F-4258-A16A-DC750B8B1355}" srcOrd="0" destOrd="0" presId="urn:microsoft.com/office/officeart/2005/8/layout/vList2"/>
    <dgm:cxn modelId="{9B18FAC1-350C-4202-97F0-2B1B64566E2B}" srcId="{C30D604E-98C1-4423-B152-6BF2D6D1C158}" destId="{0ADC52C0-8DDC-4195-9EA6-809A00EEF93D}" srcOrd="3" destOrd="0" parTransId="{7FFE6101-6426-4D41-A5E1-71A0D590824D}" sibTransId="{F44361E9-08BB-49FD-8E90-A5D01930DF60}"/>
    <dgm:cxn modelId="{AC9482C2-A72A-499D-9CFA-4B0CB0ECDE97}" srcId="{C30D604E-98C1-4423-B152-6BF2D6D1C158}" destId="{260387DF-58CA-4DA8-81DE-BC2B385AFB87}" srcOrd="1" destOrd="0" parTransId="{A0245375-7D03-4132-9372-9C7E2B204F7B}" sibTransId="{D254D6B8-F121-472E-9076-162B30F6EC1D}"/>
    <dgm:cxn modelId="{827184CE-8AFE-45F1-8783-BEA1419AB5AD}" srcId="{C30D604E-98C1-4423-B152-6BF2D6D1C158}" destId="{FD10A7D8-FFE2-428C-8D88-A73C8C5003ED}" srcOrd="2" destOrd="0" parTransId="{B7862664-ADB8-4517-A837-D78A81130262}" sibTransId="{CCB2E9E7-21DB-4B2D-B276-2C706229D0CD}"/>
    <dgm:cxn modelId="{3F738DBB-B8B6-4427-97BF-EF6C93ECAC3C}" type="presParOf" srcId="{0A4E1AA8-C11F-40B0-8E01-FED4D8D4AF01}" destId="{736F8B31-EC96-471E-AF3D-2142D07C74DD}" srcOrd="0" destOrd="0" presId="urn:microsoft.com/office/officeart/2005/8/layout/vList2"/>
    <dgm:cxn modelId="{D3D88393-001D-42B7-AD82-851E2863D3BB}" type="presParOf" srcId="{0A4E1AA8-C11F-40B0-8E01-FED4D8D4AF01}" destId="{B638E0E0-FC72-4C5B-BEBC-040CC7F2183E}" srcOrd="1" destOrd="0" presId="urn:microsoft.com/office/officeart/2005/8/layout/vList2"/>
    <dgm:cxn modelId="{6CBC0928-98A5-4BF5-8605-A97C795730FA}" type="presParOf" srcId="{0A4E1AA8-C11F-40B0-8E01-FED4D8D4AF01}" destId="{187B26C9-287F-4816-816D-16744917449D}" srcOrd="2" destOrd="0" presId="urn:microsoft.com/office/officeart/2005/8/layout/vList2"/>
    <dgm:cxn modelId="{9EC4D63B-2956-4762-85EB-11E741286ED2}" type="presParOf" srcId="{0A4E1AA8-C11F-40B0-8E01-FED4D8D4AF01}" destId="{7E9008AE-3663-49D5-9F7C-419369E0D482}" srcOrd="3" destOrd="0" presId="urn:microsoft.com/office/officeart/2005/8/layout/vList2"/>
    <dgm:cxn modelId="{A6BA9FC6-DFF6-495D-B859-1CD4B08149DF}" type="presParOf" srcId="{0A4E1AA8-C11F-40B0-8E01-FED4D8D4AF01}" destId="{3A02A354-E318-483A-99BA-8033933D9833}" srcOrd="4" destOrd="0" presId="urn:microsoft.com/office/officeart/2005/8/layout/vList2"/>
    <dgm:cxn modelId="{F9A6D988-BD8E-4A46-AC5A-717CEAAFB6DE}" type="presParOf" srcId="{0A4E1AA8-C11F-40B0-8E01-FED4D8D4AF01}" destId="{B034D9D5-8D38-41C3-8D29-6C2B4433022A}" srcOrd="5" destOrd="0" presId="urn:microsoft.com/office/officeart/2005/8/layout/vList2"/>
    <dgm:cxn modelId="{38061F1E-605A-4A50-B8B9-BD86B2286597}" type="presParOf" srcId="{0A4E1AA8-C11F-40B0-8E01-FED4D8D4AF01}" destId="{346731FA-C31F-4258-A16A-DC750B8B1355}" srcOrd="6" destOrd="0" presId="urn:microsoft.com/office/officeart/2005/8/layout/vList2"/>
    <dgm:cxn modelId="{E719CA3E-33F8-4702-B4DC-31314A754121}" type="presParOf" srcId="{0A4E1AA8-C11F-40B0-8E01-FED4D8D4AF01}" destId="{7020ED12-52A3-420C-93C7-334E6BEBD507}" srcOrd="7" destOrd="0" presId="urn:microsoft.com/office/officeart/2005/8/layout/vList2"/>
    <dgm:cxn modelId="{22A6E15A-128D-4516-90A9-28214C8CCD81}" type="presParOf" srcId="{0A4E1AA8-C11F-40B0-8E01-FED4D8D4AF01}" destId="{EB11217C-8315-4776-B2B1-31465FB234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FA3BD4-2F31-4864-8CEA-816EA22FD73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4706220-3F27-4948-AA33-363413AEA7BD}">
      <dgm:prSet/>
      <dgm:spPr/>
      <dgm:t>
        <a:bodyPr/>
        <a:lstStyle/>
        <a:p>
          <a:r>
            <a:rPr lang="cs-CZ" dirty="0" err="1"/>
            <a:t>koaktivace</a:t>
          </a:r>
          <a:r>
            <a:rPr lang="cs-CZ" dirty="0"/>
            <a:t> svalů trupu</a:t>
          </a:r>
          <a:endParaRPr lang="en-US" dirty="0"/>
        </a:p>
      </dgm:t>
    </dgm:pt>
    <dgm:pt modelId="{ACC254D8-BC6B-4A4A-966C-DC2D4C8C91CE}" type="parTrans" cxnId="{B5DD1D15-1947-4041-B47C-5494C4655054}">
      <dgm:prSet/>
      <dgm:spPr/>
      <dgm:t>
        <a:bodyPr/>
        <a:lstStyle/>
        <a:p>
          <a:endParaRPr lang="en-US"/>
        </a:p>
      </dgm:t>
    </dgm:pt>
    <dgm:pt modelId="{38774EDB-E20D-4386-9E7D-DB689A9A8B67}" type="sibTrans" cxnId="{B5DD1D15-1947-4041-B47C-5494C4655054}">
      <dgm:prSet/>
      <dgm:spPr/>
      <dgm:t>
        <a:bodyPr/>
        <a:lstStyle/>
        <a:p>
          <a:endParaRPr lang="en-US"/>
        </a:p>
      </dgm:t>
    </dgm:pt>
    <dgm:pt modelId="{B8D67996-5262-47A0-8E0D-C0A48117A725}">
      <dgm:prSet/>
      <dgm:spPr/>
      <dgm:t>
        <a:bodyPr/>
        <a:lstStyle/>
        <a:p>
          <a:r>
            <a:rPr lang="cs-CZ" dirty="0"/>
            <a:t>zlepšení koordinace</a:t>
          </a:r>
          <a:endParaRPr lang="en-US" dirty="0"/>
        </a:p>
      </dgm:t>
    </dgm:pt>
    <dgm:pt modelId="{200195DD-1439-4B93-86B5-E89679E42D4B}" type="parTrans" cxnId="{D6D60F4E-7810-4A98-BA17-2B9312B721F2}">
      <dgm:prSet/>
      <dgm:spPr/>
      <dgm:t>
        <a:bodyPr/>
        <a:lstStyle/>
        <a:p>
          <a:endParaRPr lang="en-US"/>
        </a:p>
      </dgm:t>
    </dgm:pt>
    <dgm:pt modelId="{2A64484C-0ECD-484E-926E-5363076AE7BA}" type="sibTrans" cxnId="{D6D60F4E-7810-4A98-BA17-2B9312B721F2}">
      <dgm:prSet/>
      <dgm:spPr/>
      <dgm:t>
        <a:bodyPr/>
        <a:lstStyle/>
        <a:p>
          <a:endParaRPr lang="en-US"/>
        </a:p>
      </dgm:t>
    </dgm:pt>
    <dgm:pt modelId="{9A8E2544-E3E1-4689-A1D9-834F509905BA}">
      <dgm:prSet/>
      <dgm:spPr/>
      <dgm:t>
        <a:bodyPr/>
        <a:lstStyle/>
        <a:p>
          <a:r>
            <a:rPr lang="cs-CZ" dirty="0"/>
            <a:t>napřímení páteře</a:t>
          </a:r>
          <a:endParaRPr lang="en-US" dirty="0"/>
        </a:p>
      </dgm:t>
    </dgm:pt>
    <dgm:pt modelId="{3F552E91-C910-448C-AE01-4DCA2C2F2B0B}" type="parTrans" cxnId="{80B681B8-80C7-4CE0-A401-398BC09AE015}">
      <dgm:prSet/>
      <dgm:spPr/>
      <dgm:t>
        <a:bodyPr/>
        <a:lstStyle/>
        <a:p>
          <a:endParaRPr lang="en-US"/>
        </a:p>
      </dgm:t>
    </dgm:pt>
    <dgm:pt modelId="{93F58CA0-1E31-4AFF-9975-F0DB2E254EF0}" type="sibTrans" cxnId="{80B681B8-80C7-4CE0-A401-398BC09AE015}">
      <dgm:prSet/>
      <dgm:spPr/>
      <dgm:t>
        <a:bodyPr/>
        <a:lstStyle/>
        <a:p>
          <a:endParaRPr lang="en-US"/>
        </a:p>
      </dgm:t>
    </dgm:pt>
    <dgm:pt modelId="{A879A296-05BE-422E-BB13-2EA474AEEA92}">
      <dgm:prSet/>
      <dgm:spPr/>
      <dgm:t>
        <a:bodyPr/>
        <a:lstStyle/>
        <a:p>
          <a:r>
            <a:rPr lang="cs-CZ" dirty="0"/>
            <a:t>posílení svalů trupu a končetin =&gt; zlepšení </a:t>
          </a:r>
          <a:r>
            <a:rPr lang="cs-CZ" dirty="0" err="1"/>
            <a:t>postury</a:t>
          </a:r>
          <a:endParaRPr lang="en-US" dirty="0" err="1"/>
        </a:p>
      </dgm:t>
    </dgm:pt>
    <dgm:pt modelId="{6B8F6729-394A-4899-B378-0213F4368A97}" type="parTrans" cxnId="{EC5FA54F-78B2-4FEA-8EF1-395EB237A45E}">
      <dgm:prSet/>
      <dgm:spPr/>
      <dgm:t>
        <a:bodyPr/>
        <a:lstStyle/>
        <a:p>
          <a:endParaRPr lang="en-US"/>
        </a:p>
      </dgm:t>
    </dgm:pt>
    <dgm:pt modelId="{90B22B85-5EAE-4113-BCB4-88801699673E}" type="sibTrans" cxnId="{EC5FA54F-78B2-4FEA-8EF1-395EB237A45E}">
      <dgm:prSet/>
      <dgm:spPr/>
      <dgm:t>
        <a:bodyPr/>
        <a:lstStyle/>
        <a:p>
          <a:endParaRPr lang="en-US"/>
        </a:p>
      </dgm:t>
    </dgm:pt>
    <dgm:pt modelId="{9D6829E3-CA9E-478D-892A-ECB83C0BC6EC}">
      <dgm:prSet/>
      <dgm:spPr/>
      <dgm:t>
        <a:bodyPr/>
        <a:lstStyle/>
        <a:p>
          <a:r>
            <a:rPr lang="cs-CZ" dirty="0"/>
            <a:t>zvýšení silově-vytrvalostních schopností</a:t>
          </a:r>
          <a:endParaRPr lang="en-US" dirty="0"/>
        </a:p>
      </dgm:t>
    </dgm:pt>
    <dgm:pt modelId="{02A9037D-6511-4570-A16B-AE092F9F08FD}" type="parTrans" cxnId="{E3266E67-F687-4F9E-9825-B8B139B091BB}">
      <dgm:prSet/>
      <dgm:spPr/>
      <dgm:t>
        <a:bodyPr/>
        <a:lstStyle/>
        <a:p>
          <a:endParaRPr lang="en-US"/>
        </a:p>
      </dgm:t>
    </dgm:pt>
    <dgm:pt modelId="{D4C4BED6-1AD8-4375-962A-A5535B7579C1}" type="sibTrans" cxnId="{E3266E67-F687-4F9E-9825-B8B139B091BB}">
      <dgm:prSet/>
      <dgm:spPr/>
      <dgm:t>
        <a:bodyPr/>
        <a:lstStyle/>
        <a:p>
          <a:endParaRPr lang="en-US"/>
        </a:p>
      </dgm:t>
    </dgm:pt>
    <dgm:pt modelId="{A66CB5C7-7CCA-4AB9-A632-531A767D309F}">
      <dgm:prSet/>
      <dgm:spPr/>
      <dgm:t>
        <a:bodyPr/>
        <a:lstStyle/>
        <a:p>
          <a:r>
            <a:rPr lang="cs-CZ" dirty="0"/>
            <a:t>zlepšení v kvalitě provedení ADL – otáčení, vstávání, nákrok, chůze, sed</a:t>
          </a:r>
          <a:endParaRPr lang="en-US" dirty="0"/>
        </a:p>
      </dgm:t>
    </dgm:pt>
    <dgm:pt modelId="{0F1D9ADE-8266-47E6-9B72-4E48DE47CC4C}" type="parTrans" cxnId="{5420D97A-A800-40CA-AD0C-C9E1F9D1EC22}">
      <dgm:prSet/>
      <dgm:spPr/>
      <dgm:t>
        <a:bodyPr/>
        <a:lstStyle/>
        <a:p>
          <a:endParaRPr lang="en-US"/>
        </a:p>
      </dgm:t>
    </dgm:pt>
    <dgm:pt modelId="{D2C44559-455C-40D7-844D-E1C9B1669097}" type="sibTrans" cxnId="{5420D97A-A800-40CA-AD0C-C9E1F9D1EC22}">
      <dgm:prSet/>
      <dgm:spPr/>
      <dgm:t>
        <a:bodyPr/>
        <a:lstStyle/>
        <a:p>
          <a:endParaRPr lang="en-US"/>
        </a:p>
      </dgm:t>
    </dgm:pt>
    <dgm:pt modelId="{C65DF717-D34F-42C8-9146-0C39BFB5E142}">
      <dgm:prSet/>
      <dgm:spPr/>
      <dgm:t>
        <a:bodyPr/>
        <a:lstStyle/>
        <a:p>
          <a:r>
            <a:rPr lang="cs-CZ" dirty="0"/>
            <a:t>zlepšení sportovního výkonu</a:t>
          </a:r>
          <a:endParaRPr lang="en-US" dirty="0"/>
        </a:p>
      </dgm:t>
    </dgm:pt>
    <dgm:pt modelId="{70BA3CDA-C51F-4A53-A708-5353624E39CD}" type="parTrans" cxnId="{F579D4B3-DB48-4989-9CFC-A0CCB5C7FC72}">
      <dgm:prSet/>
      <dgm:spPr/>
      <dgm:t>
        <a:bodyPr/>
        <a:lstStyle/>
        <a:p>
          <a:endParaRPr lang="en-US"/>
        </a:p>
      </dgm:t>
    </dgm:pt>
    <dgm:pt modelId="{5DD63EEB-9497-4C7A-9B02-AC6F5288F27A}" type="sibTrans" cxnId="{F579D4B3-DB48-4989-9CFC-A0CCB5C7FC72}">
      <dgm:prSet/>
      <dgm:spPr/>
      <dgm:t>
        <a:bodyPr/>
        <a:lstStyle/>
        <a:p>
          <a:endParaRPr lang="en-US"/>
        </a:p>
      </dgm:t>
    </dgm:pt>
    <dgm:pt modelId="{78405481-CDE5-4762-89DD-F5D3F66F2923}">
      <dgm:prSet/>
      <dgm:spPr/>
      <dgm:t>
        <a:bodyPr/>
        <a:lstStyle/>
        <a:p>
          <a:r>
            <a:rPr lang="cs-CZ" dirty="0"/>
            <a:t>kompenzace </a:t>
          </a:r>
          <a:r>
            <a:rPr lang="cs-CZ" dirty="0" err="1"/>
            <a:t>postury</a:t>
          </a:r>
          <a:r>
            <a:rPr lang="cs-CZ" dirty="0"/>
            <a:t> u jednostranné zátěže na pohybový aparát</a:t>
          </a:r>
          <a:endParaRPr lang="en-US" dirty="0"/>
        </a:p>
      </dgm:t>
    </dgm:pt>
    <dgm:pt modelId="{B59FC113-6F8F-41FA-8105-A1F443C3CF2C}" type="parTrans" cxnId="{AFADCCE6-2E4F-48F9-A629-5C6E2DE2BC8A}">
      <dgm:prSet/>
      <dgm:spPr/>
      <dgm:t>
        <a:bodyPr/>
        <a:lstStyle/>
        <a:p>
          <a:endParaRPr lang="en-US"/>
        </a:p>
      </dgm:t>
    </dgm:pt>
    <dgm:pt modelId="{D0365888-DE3D-481F-828A-DC0B9AA2EA63}" type="sibTrans" cxnId="{AFADCCE6-2E4F-48F9-A629-5C6E2DE2BC8A}">
      <dgm:prSet/>
      <dgm:spPr/>
      <dgm:t>
        <a:bodyPr/>
        <a:lstStyle/>
        <a:p>
          <a:endParaRPr lang="en-US"/>
        </a:p>
      </dgm:t>
    </dgm:pt>
    <dgm:pt modelId="{4798F6EF-CA65-44A4-B177-D12F6EA3E205}" type="pres">
      <dgm:prSet presAssocID="{66FA3BD4-2F31-4864-8CEA-816EA22FD738}" presName="vert0" presStyleCnt="0">
        <dgm:presLayoutVars>
          <dgm:dir/>
          <dgm:animOne val="branch"/>
          <dgm:animLvl val="lvl"/>
        </dgm:presLayoutVars>
      </dgm:prSet>
      <dgm:spPr/>
    </dgm:pt>
    <dgm:pt modelId="{B61AC4C7-5380-4C8E-B63E-0D3C285A7FE9}" type="pres">
      <dgm:prSet presAssocID="{04706220-3F27-4948-AA33-363413AEA7BD}" presName="thickLine" presStyleLbl="alignNode1" presStyleIdx="0" presStyleCnt="8"/>
      <dgm:spPr/>
    </dgm:pt>
    <dgm:pt modelId="{ED29DF96-E385-4AA8-ABEE-A6C005CC0263}" type="pres">
      <dgm:prSet presAssocID="{04706220-3F27-4948-AA33-363413AEA7BD}" presName="horz1" presStyleCnt="0"/>
      <dgm:spPr/>
    </dgm:pt>
    <dgm:pt modelId="{40B13F42-BE24-43EC-A3F3-2340DE1FA2FA}" type="pres">
      <dgm:prSet presAssocID="{04706220-3F27-4948-AA33-363413AEA7BD}" presName="tx1" presStyleLbl="revTx" presStyleIdx="0" presStyleCnt="8"/>
      <dgm:spPr/>
    </dgm:pt>
    <dgm:pt modelId="{45015266-7089-4DF8-9E87-EAE7B6823771}" type="pres">
      <dgm:prSet presAssocID="{04706220-3F27-4948-AA33-363413AEA7BD}" presName="vert1" presStyleCnt="0"/>
      <dgm:spPr/>
    </dgm:pt>
    <dgm:pt modelId="{2994E01C-09A6-4344-A612-6B11F0C9A19B}" type="pres">
      <dgm:prSet presAssocID="{B8D67996-5262-47A0-8E0D-C0A48117A725}" presName="thickLine" presStyleLbl="alignNode1" presStyleIdx="1" presStyleCnt="8"/>
      <dgm:spPr/>
    </dgm:pt>
    <dgm:pt modelId="{08DD75AD-5385-4C67-8F74-2C23C5BFEA25}" type="pres">
      <dgm:prSet presAssocID="{B8D67996-5262-47A0-8E0D-C0A48117A725}" presName="horz1" presStyleCnt="0"/>
      <dgm:spPr/>
    </dgm:pt>
    <dgm:pt modelId="{46BF09BD-FB28-46C4-B44C-17D59EB7DD44}" type="pres">
      <dgm:prSet presAssocID="{B8D67996-5262-47A0-8E0D-C0A48117A725}" presName="tx1" presStyleLbl="revTx" presStyleIdx="1" presStyleCnt="8"/>
      <dgm:spPr/>
    </dgm:pt>
    <dgm:pt modelId="{69C1641E-C801-4F06-8224-87E46855BBEC}" type="pres">
      <dgm:prSet presAssocID="{B8D67996-5262-47A0-8E0D-C0A48117A725}" presName="vert1" presStyleCnt="0"/>
      <dgm:spPr/>
    </dgm:pt>
    <dgm:pt modelId="{443F162A-DE5C-44B2-A6D2-BA08F4D7718E}" type="pres">
      <dgm:prSet presAssocID="{9A8E2544-E3E1-4689-A1D9-834F509905BA}" presName="thickLine" presStyleLbl="alignNode1" presStyleIdx="2" presStyleCnt="8"/>
      <dgm:spPr/>
    </dgm:pt>
    <dgm:pt modelId="{84279DCD-A033-42F9-ADC9-888ECF28698A}" type="pres">
      <dgm:prSet presAssocID="{9A8E2544-E3E1-4689-A1D9-834F509905BA}" presName="horz1" presStyleCnt="0"/>
      <dgm:spPr/>
    </dgm:pt>
    <dgm:pt modelId="{FF59D646-9C84-4D0A-8E69-A47CF78CFEF1}" type="pres">
      <dgm:prSet presAssocID="{9A8E2544-E3E1-4689-A1D9-834F509905BA}" presName="tx1" presStyleLbl="revTx" presStyleIdx="2" presStyleCnt="8"/>
      <dgm:spPr/>
    </dgm:pt>
    <dgm:pt modelId="{2D4B872B-150F-4233-A2FB-FDCEA1996A2F}" type="pres">
      <dgm:prSet presAssocID="{9A8E2544-E3E1-4689-A1D9-834F509905BA}" presName="vert1" presStyleCnt="0"/>
      <dgm:spPr/>
    </dgm:pt>
    <dgm:pt modelId="{893FED19-5070-42D3-B0BC-D0549506572A}" type="pres">
      <dgm:prSet presAssocID="{A879A296-05BE-422E-BB13-2EA474AEEA92}" presName="thickLine" presStyleLbl="alignNode1" presStyleIdx="3" presStyleCnt="8"/>
      <dgm:spPr/>
    </dgm:pt>
    <dgm:pt modelId="{4908FD01-342C-44BF-8F90-696DB59CD5BA}" type="pres">
      <dgm:prSet presAssocID="{A879A296-05BE-422E-BB13-2EA474AEEA92}" presName="horz1" presStyleCnt="0"/>
      <dgm:spPr/>
    </dgm:pt>
    <dgm:pt modelId="{D6E63F11-507F-4B6A-AA50-17D09E781C30}" type="pres">
      <dgm:prSet presAssocID="{A879A296-05BE-422E-BB13-2EA474AEEA92}" presName="tx1" presStyleLbl="revTx" presStyleIdx="3" presStyleCnt="8"/>
      <dgm:spPr/>
    </dgm:pt>
    <dgm:pt modelId="{2F146317-4DC9-4DF1-B311-A40788E499DA}" type="pres">
      <dgm:prSet presAssocID="{A879A296-05BE-422E-BB13-2EA474AEEA92}" presName="vert1" presStyleCnt="0"/>
      <dgm:spPr/>
    </dgm:pt>
    <dgm:pt modelId="{BD26E2DD-DE67-4518-A570-7C7ABD9755F2}" type="pres">
      <dgm:prSet presAssocID="{9D6829E3-CA9E-478D-892A-ECB83C0BC6EC}" presName="thickLine" presStyleLbl="alignNode1" presStyleIdx="4" presStyleCnt="8"/>
      <dgm:spPr/>
    </dgm:pt>
    <dgm:pt modelId="{6DD85161-39C3-4DE4-A443-4DF9665D4C9C}" type="pres">
      <dgm:prSet presAssocID="{9D6829E3-CA9E-478D-892A-ECB83C0BC6EC}" presName="horz1" presStyleCnt="0"/>
      <dgm:spPr/>
    </dgm:pt>
    <dgm:pt modelId="{BD1B8619-A7A1-42BF-8B58-D699544D638A}" type="pres">
      <dgm:prSet presAssocID="{9D6829E3-CA9E-478D-892A-ECB83C0BC6EC}" presName="tx1" presStyleLbl="revTx" presStyleIdx="4" presStyleCnt="8"/>
      <dgm:spPr/>
    </dgm:pt>
    <dgm:pt modelId="{6CF0C2DB-6F98-4FF0-B22D-70084226247D}" type="pres">
      <dgm:prSet presAssocID="{9D6829E3-CA9E-478D-892A-ECB83C0BC6EC}" presName="vert1" presStyleCnt="0"/>
      <dgm:spPr/>
    </dgm:pt>
    <dgm:pt modelId="{C6EF9080-041B-4059-82BF-C8C2FB93F7BA}" type="pres">
      <dgm:prSet presAssocID="{A66CB5C7-7CCA-4AB9-A632-531A767D309F}" presName="thickLine" presStyleLbl="alignNode1" presStyleIdx="5" presStyleCnt="8"/>
      <dgm:spPr/>
    </dgm:pt>
    <dgm:pt modelId="{CF94F095-80CE-4E68-B4A9-0E1885D7249F}" type="pres">
      <dgm:prSet presAssocID="{A66CB5C7-7CCA-4AB9-A632-531A767D309F}" presName="horz1" presStyleCnt="0"/>
      <dgm:spPr/>
    </dgm:pt>
    <dgm:pt modelId="{839156C7-9E83-4B8C-8FC7-A5F8B5E19E94}" type="pres">
      <dgm:prSet presAssocID="{A66CB5C7-7CCA-4AB9-A632-531A767D309F}" presName="tx1" presStyleLbl="revTx" presStyleIdx="5" presStyleCnt="8"/>
      <dgm:spPr/>
    </dgm:pt>
    <dgm:pt modelId="{1F349720-49F3-4C10-B8EF-2435441FFDF3}" type="pres">
      <dgm:prSet presAssocID="{A66CB5C7-7CCA-4AB9-A632-531A767D309F}" presName="vert1" presStyleCnt="0"/>
      <dgm:spPr/>
    </dgm:pt>
    <dgm:pt modelId="{DA2AFD2E-D0DE-4068-A66E-7B4486EBCC9A}" type="pres">
      <dgm:prSet presAssocID="{C65DF717-D34F-42C8-9146-0C39BFB5E142}" presName="thickLine" presStyleLbl="alignNode1" presStyleIdx="6" presStyleCnt="8"/>
      <dgm:spPr/>
    </dgm:pt>
    <dgm:pt modelId="{E872FE41-B2CC-4B65-9370-5CE26EC23347}" type="pres">
      <dgm:prSet presAssocID="{C65DF717-D34F-42C8-9146-0C39BFB5E142}" presName="horz1" presStyleCnt="0"/>
      <dgm:spPr/>
    </dgm:pt>
    <dgm:pt modelId="{0367083D-DAD2-4B50-917D-B2B2E332F292}" type="pres">
      <dgm:prSet presAssocID="{C65DF717-D34F-42C8-9146-0C39BFB5E142}" presName="tx1" presStyleLbl="revTx" presStyleIdx="6" presStyleCnt="8"/>
      <dgm:spPr/>
    </dgm:pt>
    <dgm:pt modelId="{65CB06A9-4B35-4304-8439-125962F3346F}" type="pres">
      <dgm:prSet presAssocID="{C65DF717-D34F-42C8-9146-0C39BFB5E142}" presName="vert1" presStyleCnt="0"/>
      <dgm:spPr/>
    </dgm:pt>
    <dgm:pt modelId="{85E4AB1D-E48E-4598-9360-DF7D4870F3FD}" type="pres">
      <dgm:prSet presAssocID="{78405481-CDE5-4762-89DD-F5D3F66F2923}" presName="thickLine" presStyleLbl="alignNode1" presStyleIdx="7" presStyleCnt="8"/>
      <dgm:spPr/>
    </dgm:pt>
    <dgm:pt modelId="{A4E8FCA4-5F54-4F26-9B85-4A45EC9606A3}" type="pres">
      <dgm:prSet presAssocID="{78405481-CDE5-4762-89DD-F5D3F66F2923}" presName="horz1" presStyleCnt="0"/>
      <dgm:spPr/>
    </dgm:pt>
    <dgm:pt modelId="{4B957543-49E4-4A82-8DE0-7CFC4A0CDF9B}" type="pres">
      <dgm:prSet presAssocID="{78405481-CDE5-4762-89DD-F5D3F66F2923}" presName="tx1" presStyleLbl="revTx" presStyleIdx="7" presStyleCnt="8"/>
      <dgm:spPr/>
    </dgm:pt>
    <dgm:pt modelId="{BAAD8486-DFF8-430C-A695-47705B92E2D0}" type="pres">
      <dgm:prSet presAssocID="{78405481-CDE5-4762-89DD-F5D3F66F2923}" presName="vert1" presStyleCnt="0"/>
      <dgm:spPr/>
    </dgm:pt>
  </dgm:ptLst>
  <dgm:cxnLst>
    <dgm:cxn modelId="{B5DD1D15-1947-4041-B47C-5494C4655054}" srcId="{66FA3BD4-2F31-4864-8CEA-816EA22FD738}" destId="{04706220-3F27-4948-AA33-363413AEA7BD}" srcOrd="0" destOrd="0" parTransId="{ACC254D8-BC6B-4A4A-966C-DC2D4C8C91CE}" sibTransId="{38774EDB-E20D-4386-9E7D-DB689A9A8B67}"/>
    <dgm:cxn modelId="{D9BC4127-4A07-472F-B2F1-8E18BB671385}" type="presOf" srcId="{78405481-CDE5-4762-89DD-F5D3F66F2923}" destId="{4B957543-49E4-4A82-8DE0-7CFC4A0CDF9B}" srcOrd="0" destOrd="0" presId="urn:microsoft.com/office/officeart/2008/layout/LinedList"/>
    <dgm:cxn modelId="{E3266E67-F687-4F9E-9825-B8B139B091BB}" srcId="{66FA3BD4-2F31-4864-8CEA-816EA22FD738}" destId="{9D6829E3-CA9E-478D-892A-ECB83C0BC6EC}" srcOrd="4" destOrd="0" parTransId="{02A9037D-6511-4570-A16B-AE092F9F08FD}" sibTransId="{D4C4BED6-1AD8-4375-962A-A5535B7579C1}"/>
    <dgm:cxn modelId="{2757CC49-C2CD-43B8-8053-0A689447841A}" type="presOf" srcId="{66FA3BD4-2F31-4864-8CEA-816EA22FD738}" destId="{4798F6EF-CA65-44A4-B177-D12F6EA3E205}" srcOrd="0" destOrd="0" presId="urn:microsoft.com/office/officeart/2008/layout/LinedList"/>
    <dgm:cxn modelId="{D6D60F4E-7810-4A98-BA17-2B9312B721F2}" srcId="{66FA3BD4-2F31-4864-8CEA-816EA22FD738}" destId="{B8D67996-5262-47A0-8E0D-C0A48117A725}" srcOrd="1" destOrd="0" parTransId="{200195DD-1439-4B93-86B5-E89679E42D4B}" sibTransId="{2A64484C-0ECD-484E-926E-5363076AE7BA}"/>
    <dgm:cxn modelId="{E924A24E-7B0F-4D7D-A3AF-65090D1424C2}" type="presOf" srcId="{B8D67996-5262-47A0-8E0D-C0A48117A725}" destId="{46BF09BD-FB28-46C4-B44C-17D59EB7DD44}" srcOrd="0" destOrd="0" presId="urn:microsoft.com/office/officeart/2008/layout/LinedList"/>
    <dgm:cxn modelId="{EC5FA54F-78B2-4FEA-8EF1-395EB237A45E}" srcId="{66FA3BD4-2F31-4864-8CEA-816EA22FD738}" destId="{A879A296-05BE-422E-BB13-2EA474AEEA92}" srcOrd="3" destOrd="0" parTransId="{6B8F6729-394A-4899-B378-0213F4368A97}" sibTransId="{90B22B85-5EAE-4113-BCB4-88801699673E}"/>
    <dgm:cxn modelId="{9632FF50-7F60-4956-905C-A0CA00A4EBD8}" type="presOf" srcId="{9A8E2544-E3E1-4689-A1D9-834F509905BA}" destId="{FF59D646-9C84-4D0A-8E69-A47CF78CFEF1}" srcOrd="0" destOrd="0" presId="urn:microsoft.com/office/officeart/2008/layout/LinedList"/>
    <dgm:cxn modelId="{5928D157-64E5-460F-A5DE-FA859BEE6779}" type="presOf" srcId="{A879A296-05BE-422E-BB13-2EA474AEEA92}" destId="{D6E63F11-507F-4B6A-AA50-17D09E781C30}" srcOrd="0" destOrd="0" presId="urn:microsoft.com/office/officeart/2008/layout/LinedList"/>
    <dgm:cxn modelId="{2F6EA658-E11E-4DA4-AF10-E3719F0EC9F5}" type="presOf" srcId="{04706220-3F27-4948-AA33-363413AEA7BD}" destId="{40B13F42-BE24-43EC-A3F3-2340DE1FA2FA}" srcOrd="0" destOrd="0" presId="urn:microsoft.com/office/officeart/2008/layout/LinedList"/>
    <dgm:cxn modelId="{5420D97A-A800-40CA-AD0C-C9E1F9D1EC22}" srcId="{66FA3BD4-2F31-4864-8CEA-816EA22FD738}" destId="{A66CB5C7-7CCA-4AB9-A632-531A767D309F}" srcOrd="5" destOrd="0" parTransId="{0F1D9ADE-8266-47E6-9B72-4E48DE47CC4C}" sibTransId="{D2C44559-455C-40D7-844D-E1C9B1669097}"/>
    <dgm:cxn modelId="{D883E882-1537-4875-884D-1A51656F234F}" type="presOf" srcId="{A66CB5C7-7CCA-4AB9-A632-531A767D309F}" destId="{839156C7-9E83-4B8C-8FC7-A5F8B5E19E94}" srcOrd="0" destOrd="0" presId="urn:microsoft.com/office/officeart/2008/layout/LinedList"/>
    <dgm:cxn modelId="{F579D4B3-DB48-4989-9CFC-A0CCB5C7FC72}" srcId="{66FA3BD4-2F31-4864-8CEA-816EA22FD738}" destId="{C65DF717-D34F-42C8-9146-0C39BFB5E142}" srcOrd="6" destOrd="0" parTransId="{70BA3CDA-C51F-4A53-A708-5353624E39CD}" sibTransId="{5DD63EEB-9497-4C7A-9B02-AC6F5288F27A}"/>
    <dgm:cxn modelId="{80B681B8-80C7-4CE0-A401-398BC09AE015}" srcId="{66FA3BD4-2F31-4864-8CEA-816EA22FD738}" destId="{9A8E2544-E3E1-4689-A1D9-834F509905BA}" srcOrd="2" destOrd="0" parTransId="{3F552E91-C910-448C-AE01-4DCA2C2F2B0B}" sibTransId="{93F58CA0-1E31-4AFF-9975-F0DB2E254EF0}"/>
    <dgm:cxn modelId="{C4B278D5-2EC8-444B-84DB-5016D44C84A7}" type="presOf" srcId="{9D6829E3-CA9E-478D-892A-ECB83C0BC6EC}" destId="{BD1B8619-A7A1-42BF-8B58-D699544D638A}" srcOrd="0" destOrd="0" presId="urn:microsoft.com/office/officeart/2008/layout/LinedList"/>
    <dgm:cxn modelId="{AFADCCE6-2E4F-48F9-A629-5C6E2DE2BC8A}" srcId="{66FA3BD4-2F31-4864-8CEA-816EA22FD738}" destId="{78405481-CDE5-4762-89DD-F5D3F66F2923}" srcOrd="7" destOrd="0" parTransId="{B59FC113-6F8F-41FA-8105-A1F443C3CF2C}" sibTransId="{D0365888-DE3D-481F-828A-DC0B9AA2EA63}"/>
    <dgm:cxn modelId="{ABDE24EB-59C9-455D-B04C-CDC22A361153}" type="presOf" srcId="{C65DF717-D34F-42C8-9146-0C39BFB5E142}" destId="{0367083D-DAD2-4B50-917D-B2B2E332F292}" srcOrd="0" destOrd="0" presId="urn:microsoft.com/office/officeart/2008/layout/LinedList"/>
    <dgm:cxn modelId="{7AB59961-A8D2-4020-AB3A-3F6C7917FE7E}" type="presParOf" srcId="{4798F6EF-CA65-44A4-B177-D12F6EA3E205}" destId="{B61AC4C7-5380-4C8E-B63E-0D3C285A7FE9}" srcOrd="0" destOrd="0" presId="urn:microsoft.com/office/officeart/2008/layout/LinedList"/>
    <dgm:cxn modelId="{7D5FB53B-27EA-4B29-AD5F-F13ECE9B11DE}" type="presParOf" srcId="{4798F6EF-CA65-44A4-B177-D12F6EA3E205}" destId="{ED29DF96-E385-4AA8-ABEE-A6C005CC0263}" srcOrd="1" destOrd="0" presId="urn:microsoft.com/office/officeart/2008/layout/LinedList"/>
    <dgm:cxn modelId="{086906E5-2E3B-48B3-A77D-11BCEC7456D4}" type="presParOf" srcId="{ED29DF96-E385-4AA8-ABEE-A6C005CC0263}" destId="{40B13F42-BE24-43EC-A3F3-2340DE1FA2FA}" srcOrd="0" destOrd="0" presId="urn:microsoft.com/office/officeart/2008/layout/LinedList"/>
    <dgm:cxn modelId="{CD153851-F2EC-4C10-AD60-B713484E772F}" type="presParOf" srcId="{ED29DF96-E385-4AA8-ABEE-A6C005CC0263}" destId="{45015266-7089-4DF8-9E87-EAE7B6823771}" srcOrd="1" destOrd="0" presId="urn:microsoft.com/office/officeart/2008/layout/LinedList"/>
    <dgm:cxn modelId="{3DA46798-F8A7-4125-9F3A-068FC0A20240}" type="presParOf" srcId="{4798F6EF-CA65-44A4-B177-D12F6EA3E205}" destId="{2994E01C-09A6-4344-A612-6B11F0C9A19B}" srcOrd="2" destOrd="0" presId="urn:microsoft.com/office/officeart/2008/layout/LinedList"/>
    <dgm:cxn modelId="{49AAD807-316F-452C-A70E-28462D0C3098}" type="presParOf" srcId="{4798F6EF-CA65-44A4-B177-D12F6EA3E205}" destId="{08DD75AD-5385-4C67-8F74-2C23C5BFEA25}" srcOrd="3" destOrd="0" presId="urn:microsoft.com/office/officeart/2008/layout/LinedList"/>
    <dgm:cxn modelId="{F52C7A05-939D-43FA-B6AB-CE75AF298AF1}" type="presParOf" srcId="{08DD75AD-5385-4C67-8F74-2C23C5BFEA25}" destId="{46BF09BD-FB28-46C4-B44C-17D59EB7DD44}" srcOrd="0" destOrd="0" presId="urn:microsoft.com/office/officeart/2008/layout/LinedList"/>
    <dgm:cxn modelId="{6CDFAE13-1473-46E6-B36A-F863803909C5}" type="presParOf" srcId="{08DD75AD-5385-4C67-8F74-2C23C5BFEA25}" destId="{69C1641E-C801-4F06-8224-87E46855BBEC}" srcOrd="1" destOrd="0" presId="urn:microsoft.com/office/officeart/2008/layout/LinedList"/>
    <dgm:cxn modelId="{E922B32A-167E-45E2-9D0C-504B58D52F02}" type="presParOf" srcId="{4798F6EF-CA65-44A4-B177-D12F6EA3E205}" destId="{443F162A-DE5C-44B2-A6D2-BA08F4D7718E}" srcOrd="4" destOrd="0" presId="urn:microsoft.com/office/officeart/2008/layout/LinedList"/>
    <dgm:cxn modelId="{DC56FE07-C57F-433E-893C-1625C0F7F8EA}" type="presParOf" srcId="{4798F6EF-CA65-44A4-B177-D12F6EA3E205}" destId="{84279DCD-A033-42F9-ADC9-888ECF28698A}" srcOrd="5" destOrd="0" presId="urn:microsoft.com/office/officeart/2008/layout/LinedList"/>
    <dgm:cxn modelId="{4A325581-4AE2-48A3-9F53-780263339BEA}" type="presParOf" srcId="{84279DCD-A033-42F9-ADC9-888ECF28698A}" destId="{FF59D646-9C84-4D0A-8E69-A47CF78CFEF1}" srcOrd="0" destOrd="0" presId="urn:microsoft.com/office/officeart/2008/layout/LinedList"/>
    <dgm:cxn modelId="{9B2BF5BE-28D7-4615-8966-200691D78F48}" type="presParOf" srcId="{84279DCD-A033-42F9-ADC9-888ECF28698A}" destId="{2D4B872B-150F-4233-A2FB-FDCEA1996A2F}" srcOrd="1" destOrd="0" presId="urn:microsoft.com/office/officeart/2008/layout/LinedList"/>
    <dgm:cxn modelId="{5562A039-AECB-4086-9E8D-AF44D0AC4807}" type="presParOf" srcId="{4798F6EF-CA65-44A4-B177-D12F6EA3E205}" destId="{893FED19-5070-42D3-B0BC-D0549506572A}" srcOrd="6" destOrd="0" presId="urn:microsoft.com/office/officeart/2008/layout/LinedList"/>
    <dgm:cxn modelId="{F360D51A-BE71-4DC2-B7C4-0FAA41DDEBC5}" type="presParOf" srcId="{4798F6EF-CA65-44A4-B177-D12F6EA3E205}" destId="{4908FD01-342C-44BF-8F90-696DB59CD5BA}" srcOrd="7" destOrd="0" presId="urn:microsoft.com/office/officeart/2008/layout/LinedList"/>
    <dgm:cxn modelId="{04C34FB8-CD7A-4CE3-9035-0355919C75D7}" type="presParOf" srcId="{4908FD01-342C-44BF-8F90-696DB59CD5BA}" destId="{D6E63F11-507F-4B6A-AA50-17D09E781C30}" srcOrd="0" destOrd="0" presId="urn:microsoft.com/office/officeart/2008/layout/LinedList"/>
    <dgm:cxn modelId="{ED5BF964-563B-435C-8D9B-F81E9238175B}" type="presParOf" srcId="{4908FD01-342C-44BF-8F90-696DB59CD5BA}" destId="{2F146317-4DC9-4DF1-B311-A40788E499DA}" srcOrd="1" destOrd="0" presId="urn:microsoft.com/office/officeart/2008/layout/LinedList"/>
    <dgm:cxn modelId="{5236AF9C-7A8E-436E-B066-00D7788BAF29}" type="presParOf" srcId="{4798F6EF-CA65-44A4-B177-D12F6EA3E205}" destId="{BD26E2DD-DE67-4518-A570-7C7ABD9755F2}" srcOrd="8" destOrd="0" presId="urn:microsoft.com/office/officeart/2008/layout/LinedList"/>
    <dgm:cxn modelId="{EDC2C611-178C-4424-948A-C2EECE90DF22}" type="presParOf" srcId="{4798F6EF-CA65-44A4-B177-D12F6EA3E205}" destId="{6DD85161-39C3-4DE4-A443-4DF9665D4C9C}" srcOrd="9" destOrd="0" presId="urn:microsoft.com/office/officeart/2008/layout/LinedList"/>
    <dgm:cxn modelId="{C880DBEF-D221-42EB-9853-FB85224366D4}" type="presParOf" srcId="{6DD85161-39C3-4DE4-A443-4DF9665D4C9C}" destId="{BD1B8619-A7A1-42BF-8B58-D699544D638A}" srcOrd="0" destOrd="0" presId="urn:microsoft.com/office/officeart/2008/layout/LinedList"/>
    <dgm:cxn modelId="{43BE3FBB-B879-4125-A5C8-486621305715}" type="presParOf" srcId="{6DD85161-39C3-4DE4-A443-4DF9665D4C9C}" destId="{6CF0C2DB-6F98-4FF0-B22D-70084226247D}" srcOrd="1" destOrd="0" presId="urn:microsoft.com/office/officeart/2008/layout/LinedList"/>
    <dgm:cxn modelId="{378CE989-C77A-4B55-8CFD-8474F28D7E04}" type="presParOf" srcId="{4798F6EF-CA65-44A4-B177-D12F6EA3E205}" destId="{C6EF9080-041B-4059-82BF-C8C2FB93F7BA}" srcOrd="10" destOrd="0" presId="urn:microsoft.com/office/officeart/2008/layout/LinedList"/>
    <dgm:cxn modelId="{9A08EF96-5F6F-45EE-8F81-99FC86743EA4}" type="presParOf" srcId="{4798F6EF-CA65-44A4-B177-D12F6EA3E205}" destId="{CF94F095-80CE-4E68-B4A9-0E1885D7249F}" srcOrd="11" destOrd="0" presId="urn:microsoft.com/office/officeart/2008/layout/LinedList"/>
    <dgm:cxn modelId="{2526C36E-C378-428D-BF1C-21A6007F3B93}" type="presParOf" srcId="{CF94F095-80CE-4E68-B4A9-0E1885D7249F}" destId="{839156C7-9E83-4B8C-8FC7-A5F8B5E19E94}" srcOrd="0" destOrd="0" presId="urn:microsoft.com/office/officeart/2008/layout/LinedList"/>
    <dgm:cxn modelId="{4372FD91-F41A-43BE-93BB-B662408EDD73}" type="presParOf" srcId="{CF94F095-80CE-4E68-B4A9-0E1885D7249F}" destId="{1F349720-49F3-4C10-B8EF-2435441FFDF3}" srcOrd="1" destOrd="0" presId="urn:microsoft.com/office/officeart/2008/layout/LinedList"/>
    <dgm:cxn modelId="{FF1EC52E-2C9E-4449-B180-B3915C4E5164}" type="presParOf" srcId="{4798F6EF-CA65-44A4-B177-D12F6EA3E205}" destId="{DA2AFD2E-D0DE-4068-A66E-7B4486EBCC9A}" srcOrd="12" destOrd="0" presId="urn:microsoft.com/office/officeart/2008/layout/LinedList"/>
    <dgm:cxn modelId="{1138DA07-AFD6-470E-AF5C-D59FC54C35E5}" type="presParOf" srcId="{4798F6EF-CA65-44A4-B177-D12F6EA3E205}" destId="{E872FE41-B2CC-4B65-9370-5CE26EC23347}" srcOrd="13" destOrd="0" presId="urn:microsoft.com/office/officeart/2008/layout/LinedList"/>
    <dgm:cxn modelId="{7EDEEC8C-E575-4741-BB41-FA6F205B3307}" type="presParOf" srcId="{E872FE41-B2CC-4B65-9370-5CE26EC23347}" destId="{0367083D-DAD2-4B50-917D-B2B2E332F292}" srcOrd="0" destOrd="0" presId="urn:microsoft.com/office/officeart/2008/layout/LinedList"/>
    <dgm:cxn modelId="{31C7CF35-5F44-4460-AEAE-FB5CB66680CD}" type="presParOf" srcId="{E872FE41-B2CC-4B65-9370-5CE26EC23347}" destId="{65CB06A9-4B35-4304-8439-125962F3346F}" srcOrd="1" destOrd="0" presId="urn:microsoft.com/office/officeart/2008/layout/LinedList"/>
    <dgm:cxn modelId="{F098A137-6149-4CD8-8F02-407A02C3B533}" type="presParOf" srcId="{4798F6EF-CA65-44A4-B177-D12F6EA3E205}" destId="{85E4AB1D-E48E-4598-9360-DF7D4870F3FD}" srcOrd="14" destOrd="0" presId="urn:microsoft.com/office/officeart/2008/layout/LinedList"/>
    <dgm:cxn modelId="{506D33DE-870B-477E-99AF-2FFC2CA7CB1C}" type="presParOf" srcId="{4798F6EF-CA65-44A4-B177-D12F6EA3E205}" destId="{A4E8FCA4-5F54-4F26-9B85-4A45EC9606A3}" srcOrd="15" destOrd="0" presId="urn:microsoft.com/office/officeart/2008/layout/LinedList"/>
    <dgm:cxn modelId="{03F8D02D-6659-4C57-B773-85D287A0AD55}" type="presParOf" srcId="{A4E8FCA4-5F54-4F26-9B85-4A45EC9606A3}" destId="{4B957543-49E4-4A82-8DE0-7CFC4A0CDF9B}" srcOrd="0" destOrd="0" presId="urn:microsoft.com/office/officeart/2008/layout/LinedList"/>
    <dgm:cxn modelId="{165500DD-6798-4C9B-BD75-740ABAFDC2A9}" type="presParOf" srcId="{A4E8FCA4-5F54-4F26-9B85-4A45EC9606A3}" destId="{BAAD8486-DFF8-430C-A695-47705B92E2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C9EAD2-555C-4011-9D18-FC51A538F3B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899BA8A-2417-4AA3-8814-F71C53FF8D91}">
      <dgm:prSet/>
      <dgm:spPr/>
      <dgm:t>
        <a:bodyPr/>
        <a:lstStyle/>
        <a:p>
          <a:r>
            <a:rPr lang="cs-CZ" b="1" u="sng"/>
            <a:t>Funkční nastavení nohou při vzpěru do pat:</a:t>
          </a:r>
          <a:r>
            <a:rPr lang="cs-CZ"/>
            <a:t> noha s bércem by měla svírat úhel 90°, prsty by měly být uvolněné, ne skrčené, ani příliš propnuté</a:t>
          </a:r>
          <a:br>
            <a:rPr lang="cs-CZ"/>
          </a:br>
          <a:br>
            <a:rPr lang="cs-CZ"/>
          </a:br>
          <a:endParaRPr lang="en-US"/>
        </a:p>
      </dgm:t>
    </dgm:pt>
    <dgm:pt modelId="{35587E05-8E98-4FD5-B586-23E4099F0956}" type="parTrans" cxnId="{BA4A7FDE-DB9F-40E4-B7C8-12033D04A190}">
      <dgm:prSet/>
      <dgm:spPr/>
      <dgm:t>
        <a:bodyPr/>
        <a:lstStyle/>
        <a:p>
          <a:endParaRPr lang="en-US"/>
        </a:p>
      </dgm:t>
    </dgm:pt>
    <dgm:pt modelId="{6F21140B-BA38-4240-A101-7A41308BEF49}" type="sibTrans" cxnId="{BA4A7FDE-DB9F-40E4-B7C8-12033D04A190}">
      <dgm:prSet/>
      <dgm:spPr/>
      <dgm:t>
        <a:bodyPr/>
        <a:lstStyle/>
        <a:p>
          <a:endParaRPr lang="en-US"/>
        </a:p>
      </dgm:t>
    </dgm:pt>
    <dgm:pt modelId="{981F73AF-705C-4FB2-A39B-1CEB426366FA}">
      <dgm:prSet/>
      <dgm:spPr/>
      <dgm:t>
        <a:bodyPr/>
        <a:lstStyle/>
        <a:p>
          <a:r>
            <a:rPr lang="cs-CZ" b="1" u="sng"/>
            <a:t>Správné dýchání při cvičení: </a:t>
          </a:r>
          <a:r>
            <a:rPr lang="cs-CZ"/>
            <a:t>Dýchaní je v průběhu celého cvičení „volné“, je zachován přirozený rytmus dýchání. S </a:t>
          </a:r>
          <a:r>
            <a:rPr lang="cs-CZ" b="1"/>
            <a:t>nádechem</a:t>
          </a:r>
          <a:r>
            <a:rPr lang="cs-CZ"/>
            <a:t> zaktivujeme svaly (zatlačíme do míst opory: ruka-stehno, noha-zem) v této poloze cca 30 s volně, přirozeně dýcháme, poté se ještě jednou při stále aktivovaných svalech nadechneme &amp; s pozvolným </a:t>
          </a:r>
          <a:r>
            <a:rPr lang="cs-CZ" b="1"/>
            <a:t>výdechem</a:t>
          </a:r>
          <a:r>
            <a:rPr lang="cs-CZ"/>
            <a:t> uvolníme.</a:t>
          </a:r>
          <a:endParaRPr lang="en-US"/>
        </a:p>
      </dgm:t>
    </dgm:pt>
    <dgm:pt modelId="{1200E466-7D8A-422B-A8A7-B4B31120DD76}" type="parTrans" cxnId="{24D98629-B958-4899-B390-031AB5B63510}">
      <dgm:prSet/>
      <dgm:spPr/>
      <dgm:t>
        <a:bodyPr/>
        <a:lstStyle/>
        <a:p>
          <a:endParaRPr lang="en-US"/>
        </a:p>
      </dgm:t>
    </dgm:pt>
    <dgm:pt modelId="{E9434335-9B99-450D-8D84-44D3726D0C81}" type="sibTrans" cxnId="{24D98629-B958-4899-B390-031AB5B63510}">
      <dgm:prSet/>
      <dgm:spPr/>
      <dgm:t>
        <a:bodyPr/>
        <a:lstStyle/>
        <a:p>
          <a:endParaRPr lang="en-US"/>
        </a:p>
      </dgm:t>
    </dgm:pt>
    <dgm:pt modelId="{A74AB55D-9747-4C29-BF67-45AD571A94F9}">
      <dgm:prSet/>
      <dgm:spPr/>
      <dgm:t>
        <a:bodyPr/>
        <a:lstStyle/>
        <a:p>
          <a:r>
            <a:rPr lang="cs-CZ"/>
            <a:t>V průběhu vzporu se napřimuje páteř a pánev se dostává do neutrálního postavení. </a:t>
          </a:r>
          <a:endParaRPr lang="en-US"/>
        </a:p>
      </dgm:t>
    </dgm:pt>
    <dgm:pt modelId="{784C1BCB-F15F-44DD-94B9-442AC45C6DF2}" type="parTrans" cxnId="{1F27279E-8368-43B1-B32C-491F07E7E68C}">
      <dgm:prSet/>
      <dgm:spPr/>
      <dgm:t>
        <a:bodyPr/>
        <a:lstStyle/>
        <a:p>
          <a:endParaRPr lang="en-US"/>
        </a:p>
      </dgm:t>
    </dgm:pt>
    <dgm:pt modelId="{6E96FC2E-6573-4C41-8EC1-1E9F55A79644}" type="sibTrans" cxnId="{1F27279E-8368-43B1-B32C-491F07E7E68C}">
      <dgm:prSet/>
      <dgm:spPr/>
      <dgm:t>
        <a:bodyPr/>
        <a:lstStyle/>
        <a:p>
          <a:endParaRPr lang="en-US"/>
        </a:p>
      </dgm:t>
    </dgm:pt>
    <dgm:pt modelId="{5714D3A3-64D3-4173-90E1-9238485B54D8}">
      <dgm:prSet/>
      <dgm:spPr/>
      <dgm:t>
        <a:bodyPr/>
        <a:lstStyle/>
        <a:p>
          <a:r>
            <a:rPr lang="cs-CZ"/>
            <a:t>Měli bychom cítit aktivaci svalů proti odporu: ruka-stehno, pata (špičky ve vzduchu)-zem. </a:t>
          </a:r>
          <a:endParaRPr lang="en-US"/>
        </a:p>
      </dgm:t>
    </dgm:pt>
    <dgm:pt modelId="{C6ECFD64-D944-4927-A42E-50818BD273D3}" type="parTrans" cxnId="{F64ABD4F-45E0-464E-AF2F-6AFDA8643154}">
      <dgm:prSet/>
      <dgm:spPr/>
      <dgm:t>
        <a:bodyPr/>
        <a:lstStyle/>
        <a:p>
          <a:endParaRPr lang="en-US"/>
        </a:p>
      </dgm:t>
    </dgm:pt>
    <dgm:pt modelId="{2E3AED69-0411-4F9F-90E6-8CCA9F2A8D3C}" type="sibTrans" cxnId="{F64ABD4F-45E0-464E-AF2F-6AFDA8643154}">
      <dgm:prSet/>
      <dgm:spPr/>
      <dgm:t>
        <a:bodyPr/>
        <a:lstStyle/>
        <a:p>
          <a:endParaRPr lang="en-US"/>
        </a:p>
      </dgm:t>
    </dgm:pt>
    <dgm:pt modelId="{5065B564-2573-4045-B980-02C61F67E9FA}">
      <dgm:prSet/>
      <dgm:spPr/>
      <dgm:t>
        <a:bodyPr/>
        <a:lstStyle/>
        <a:p>
          <a:r>
            <a:rPr lang="cs-CZ"/>
            <a:t>Doba aktivace (vzporu) by se měla rovnat době odpočinku. </a:t>
          </a:r>
          <a:endParaRPr lang="en-US"/>
        </a:p>
      </dgm:t>
    </dgm:pt>
    <dgm:pt modelId="{E17EDA31-67BA-4390-8618-51C33990E34C}" type="parTrans" cxnId="{7E051011-F87C-4BB2-A532-0FC9D230CD1A}">
      <dgm:prSet/>
      <dgm:spPr/>
      <dgm:t>
        <a:bodyPr/>
        <a:lstStyle/>
        <a:p>
          <a:endParaRPr lang="en-US"/>
        </a:p>
      </dgm:t>
    </dgm:pt>
    <dgm:pt modelId="{4D2936FF-0765-4F2E-BADE-6D1E2526BF58}" type="sibTrans" cxnId="{7E051011-F87C-4BB2-A532-0FC9D230CD1A}">
      <dgm:prSet/>
      <dgm:spPr/>
      <dgm:t>
        <a:bodyPr/>
        <a:lstStyle/>
        <a:p>
          <a:endParaRPr lang="en-US"/>
        </a:p>
      </dgm:t>
    </dgm:pt>
    <dgm:pt modelId="{101DB0C1-A89E-4C60-9AD3-CF4ACE5E0AA0}" type="pres">
      <dgm:prSet presAssocID="{79C9EAD2-555C-4011-9D18-FC51A538F3B2}" presName="linear" presStyleCnt="0">
        <dgm:presLayoutVars>
          <dgm:animLvl val="lvl"/>
          <dgm:resizeHandles val="exact"/>
        </dgm:presLayoutVars>
      </dgm:prSet>
      <dgm:spPr/>
    </dgm:pt>
    <dgm:pt modelId="{D7A116FA-6128-4A80-A354-40B9CE768A7E}" type="pres">
      <dgm:prSet presAssocID="{E899BA8A-2417-4AA3-8814-F71C53FF8D9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3021316-EF39-42CE-A8EF-0233D0954EF6}" type="pres">
      <dgm:prSet presAssocID="{6F21140B-BA38-4240-A101-7A41308BEF49}" presName="spacer" presStyleCnt="0"/>
      <dgm:spPr/>
    </dgm:pt>
    <dgm:pt modelId="{B4556CFC-DCEE-4557-BFAD-53572EFDA90C}" type="pres">
      <dgm:prSet presAssocID="{981F73AF-705C-4FB2-A39B-1CEB426366F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706F22-D2E4-42F8-B456-BBBB7B4219B7}" type="pres">
      <dgm:prSet presAssocID="{E9434335-9B99-450D-8D84-44D3726D0C81}" presName="spacer" presStyleCnt="0"/>
      <dgm:spPr/>
    </dgm:pt>
    <dgm:pt modelId="{371680DD-043E-46CF-BD44-5DCAF5256AC8}" type="pres">
      <dgm:prSet presAssocID="{A74AB55D-9747-4C29-BF67-45AD571A94F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F7FFDFB-85AF-435C-BB36-B25D281C39F5}" type="pres">
      <dgm:prSet presAssocID="{6E96FC2E-6573-4C41-8EC1-1E9F55A79644}" presName="spacer" presStyleCnt="0"/>
      <dgm:spPr/>
    </dgm:pt>
    <dgm:pt modelId="{F9B17F31-2771-495F-AAF4-1E672A4FA3DA}" type="pres">
      <dgm:prSet presAssocID="{5714D3A3-64D3-4173-90E1-9238485B54D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F6E3031-4019-4DC1-A0F3-5C6F50E64B92}" type="pres">
      <dgm:prSet presAssocID="{2E3AED69-0411-4F9F-90E6-8CCA9F2A8D3C}" presName="spacer" presStyleCnt="0"/>
      <dgm:spPr/>
    </dgm:pt>
    <dgm:pt modelId="{BDAAC4D3-B6F4-48E8-8FAC-DB98107E7FC2}" type="pres">
      <dgm:prSet presAssocID="{5065B564-2573-4045-B980-02C61F67E9F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E051011-F87C-4BB2-A532-0FC9D230CD1A}" srcId="{79C9EAD2-555C-4011-9D18-FC51A538F3B2}" destId="{5065B564-2573-4045-B980-02C61F67E9FA}" srcOrd="4" destOrd="0" parTransId="{E17EDA31-67BA-4390-8618-51C33990E34C}" sibTransId="{4D2936FF-0765-4F2E-BADE-6D1E2526BF58}"/>
    <dgm:cxn modelId="{24D98629-B958-4899-B390-031AB5B63510}" srcId="{79C9EAD2-555C-4011-9D18-FC51A538F3B2}" destId="{981F73AF-705C-4FB2-A39B-1CEB426366FA}" srcOrd="1" destOrd="0" parTransId="{1200E466-7D8A-422B-A8A7-B4B31120DD76}" sibTransId="{E9434335-9B99-450D-8D84-44D3726D0C81}"/>
    <dgm:cxn modelId="{F64ABD4F-45E0-464E-AF2F-6AFDA8643154}" srcId="{79C9EAD2-555C-4011-9D18-FC51A538F3B2}" destId="{5714D3A3-64D3-4173-90E1-9238485B54D8}" srcOrd="3" destOrd="0" parTransId="{C6ECFD64-D944-4927-A42E-50818BD273D3}" sibTransId="{2E3AED69-0411-4F9F-90E6-8CCA9F2A8D3C}"/>
    <dgm:cxn modelId="{0DFF4250-A715-45B8-B6EE-4F2D4957C855}" type="presOf" srcId="{981F73AF-705C-4FB2-A39B-1CEB426366FA}" destId="{B4556CFC-DCEE-4557-BFAD-53572EFDA90C}" srcOrd="0" destOrd="0" presId="urn:microsoft.com/office/officeart/2005/8/layout/vList2"/>
    <dgm:cxn modelId="{8ED04357-EA67-4574-99C4-E3A6A2A955C1}" type="presOf" srcId="{5065B564-2573-4045-B980-02C61F67E9FA}" destId="{BDAAC4D3-B6F4-48E8-8FAC-DB98107E7FC2}" srcOrd="0" destOrd="0" presId="urn:microsoft.com/office/officeart/2005/8/layout/vList2"/>
    <dgm:cxn modelId="{773BB959-3BD4-45C8-AD9D-1A6945BA8ABD}" type="presOf" srcId="{79C9EAD2-555C-4011-9D18-FC51A538F3B2}" destId="{101DB0C1-A89E-4C60-9AD3-CF4ACE5E0AA0}" srcOrd="0" destOrd="0" presId="urn:microsoft.com/office/officeart/2005/8/layout/vList2"/>
    <dgm:cxn modelId="{4CF1197E-B2AE-422A-B217-211251A93421}" type="presOf" srcId="{E899BA8A-2417-4AA3-8814-F71C53FF8D91}" destId="{D7A116FA-6128-4A80-A354-40B9CE768A7E}" srcOrd="0" destOrd="0" presId="urn:microsoft.com/office/officeart/2005/8/layout/vList2"/>
    <dgm:cxn modelId="{19A21B7F-C525-4785-80C8-2C7842050B4C}" type="presOf" srcId="{5714D3A3-64D3-4173-90E1-9238485B54D8}" destId="{F9B17F31-2771-495F-AAF4-1E672A4FA3DA}" srcOrd="0" destOrd="0" presId="urn:microsoft.com/office/officeart/2005/8/layout/vList2"/>
    <dgm:cxn modelId="{F3976490-2231-4A33-BEDA-30F8C992ECA9}" type="presOf" srcId="{A74AB55D-9747-4C29-BF67-45AD571A94F9}" destId="{371680DD-043E-46CF-BD44-5DCAF5256AC8}" srcOrd="0" destOrd="0" presId="urn:microsoft.com/office/officeart/2005/8/layout/vList2"/>
    <dgm:cxn modelId="{1F27279E-8368-43B1-B32C-491F07E7E68C}" srcId="{79C9EAD2-555C-4011-9D18-FC51A538F3B2}" destId="{A74AB55D-9747-4C29-BF67-45AD571A94F9}" srcOrd="2" destOrd="0" parTransId="{784C1BCB-F15F-44DD-94B9-442AC45C6DF2}" sibTransId="{6E96FC2E-6573-4C41-8EC1-1E9F55A79644}"/>
    <dgm:cxn modelId="{BA4A7FDE-DB9F-40E4-B7C8-12033D04A190}" srcId="{79C9EAD2-555C-4011-9D18-FC51A538F3B2}" destId="{E899BA8A-2417-4AA3-8814-F71C53FF8D91}" srcOrd="0" destOrd="0" parTransId="{35587E05-8E98-4FD5-B586-23E4099F0956}" sibTransId="{6F21140B-BA38-4240-A101-7A41308BEF49}"/>
    <dgm:cxn modelId="{BE613A25-AC3D-45DA-BF0C-40395FB36261}" type="presParOf" srcId="{101DB0C1-A89E-4C60-9AD3-CF4ACE5E0AA0}" destId="{D7A116FA-6128-4A80-A354-40B9CE768A7E}" srcOrd="0" destOrd="0" presId="urn:microsoft.com/office/officeart/2005/8/layout/vList2"/>
    <dgm:cxn modelId="{7D4F0DBB-064F-43E7-A433-ECEA11390274}" type="presParOf" srcId="{101DB0C1-A89E-4C60-9AD3-CF4ACE5E0AA0}" destId="{53021316-EF39-42CE-A8EF-0233D0954EF6}" srcOrd="1" destOrd="0" presId="urn:microsoft.com/office/officeart/2005/8/layout/vList2"/>
    <dgm:cxn modelId="{8AD9A67A-7ADA-438A-ACE5-075A1E2C3FB3}" type="presParOf" srcId="{101DB0C1-A89E-4C60-9AD3-CF4ACE5E0AA0}" destId="{B4556CFC-DCEE-4557-BFAD-53572EFDA90C}" srcOrd="2" destOrd="0" presId="urn:microsoft.com/office/officeart/2005/8/layout/vList2"/>
    <dgm:cxn modelId="{FA5B601E-2A4D-4BC3-BAF0-6844323B2B61}" type="presParOf" srcId="{101DB0C1-A89E-4C60-9AD3-CF4ACE5E0AA0}" destId="{AE706F22-D2E4-42F8-B456-BBBB7B4219B7}" srcOrd="3" destOrd="0" presId="urn:microsoft.com/office/officeart/2005/8/layout/vList2"/>
    <dgm:cxn modelId="{91B12E8E-8C1F-4B3A-A008-BC629DCA4A26}" type="presParOf" srcId="{101DB0C1-A89E-4C60-9AD3-CF4ACE5E0AA0}" destId="{371680DD-043E-46CF-BD44-5DCAF5256AC8}" srcOrd="4" destOrd="0" presId="urn:microsoft.com/office/officeart/2005/8/layout/vList2"/>
    <dgm:cxn modelId="{B0A520FB-F9C0-4CBB-BF22-49057556C91E}" type="presParOf" srcId="{101DB0C1-A89E-4C60-9AD3-CF4ACE5E0AA0}" destId="{4F7FFDFB-85AF-435C-BB36-B25D281C39F5}" srcOrd="5" destOrd="0" presId="urn:microsoft.com/office/officeart/2005/8/layout/vList2"/>
    <dgm:cxn modelId="{C0C46AEA-56A5-4D0F-9E72-5DE091DAB711}" type="presParOf" srcId="{101DB0C1-A89E-4C60-9AD3-CF4ACE5E0AA0}" destId="{F9B17F31-2771-495F-AAF4-1E672A4FA3DA}" srcOrd="6" destOrd="0" presId="urn:microsoft.com/office/officeart/2005/8/layout/vList2"/>
    <dgm:cxn modelId="{C1A29E4A-0F60-4A4A-9896-61616FCDF20E}" type="presParOf" srcId="{101DB0C1-A89E-4C60-9AD3-CF4ACE5E0AA0}" destId="{FF6E3031-4019-4DC1-A0F3-5C6F50E64B92}" srcOrd="7" destOrd="0" presId="urn:microsoft.com/office/officeart/2005/8/layout/vList2"/>
    <dgm:cxn modelId="{158B7F6B-281A-49DF-BAC8-D91585471B14}" type="presParOf" srcId="{101DB0C1-A89E-4C60-9AD3-CF4ACE5E0AA0}" destId="{BDAAC4D3-B6F4-48E8-8FAC-DB98107E7F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84D1D7-6459-4B31-A615-C0C89EF8836E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64A5570-69FF-47DE-B6FF-4ABF7B09954F}">
      <dgm:prSet/>
      <dgm:spPr/>
      <dgm:t>
        <a:bodyPr/>
        <a:lstStyle/>
        <a:p>
          <a:r>
            <a:rPr lang="cs-CZ"/>
            <a:t>neudržení aktivních rovných zad</a:t>
          </a:r>
          <a:endParaRPr lang="en-US"/>
        </a:p>
      </dgm:t>
    </dgm:pt>
    <dgm:pt modelId="{1C20A9A6-CCF8-4417-ACDC-FCE5A0C7B2FC}" type="parTrans" cxnId="{4B5CE548-F0E8-4C51-B47B-BFD60F3E63B3}">
      <dgm:prSet/>
      <dgm:spPr/>
      <dgm:t>
        <a:bodyPr/>
        <a:lstStyle/>
        <a:p>
          <a:endParaRPr lang="en-US"/>
        </a:p>
      </dgm:t>
    </dgm:pt>
    <dgm:pt modelId="{376EB900-4AF2-41B1-8D24-15A3E84B31CC}" type="sibTrans" cxnId="{4B5CE548-F0E8-4C51-B47B-BFD60F3E63B3}">
      <dgm:prSet/>
      <dgm:spPr/>
      <dgm:t>
        <a:bodyPr/>
        <a:lstStyle/>
        <a:p>
          <a:endParaRPr lang="en-US"/>
        </a:p>
      </dgm:t>
    </dgm:pt>
    <dgm:pt modelId="{92274536-B536-409A-B452-7CA81BC708BD}">
      <dgm:prSet/>
      <dgm:spPr/>
      <dgm:t>
        <a:bodyPr/>
        <a:lstStyle/>
        <a:p>
          <a:r>
            <a:rPr lang="cs-CZ"/>
            <a:t>neudržení aktivního vzpěru do pat</a:t>
          </a:r>
          <a:endParaRPr lang="en-US"/>
        </a:p>
      </dgm:t>
    </dgm:pt>
    <dgm:pt modelId="{DA3067FB-A3B5-4446-B514-9F15A028DEB3}" type="parTrans" cxnId="{0003A2A1-CE92-4987-A82D-0004C4C2A59B}">
      <dgm:prSet/>
      <dgm:spPr/>
      <dgm:t>
        <a:bodyPr/>
        <a:lstStyle/>
        <a:p>
          <a:endParaRPr lang="en-US"/>
        </a:p>
      </dgm:t>
    </dgm:pt>
    <dgm:pt modelId="{F08AA1BB-EA39-4CF5-AA65-388DAD731176}" type="sibTrans" cxnId="{0003A2A1-CE92-4987-A82D-0004C4C2A59B}">
      <dgm:prSet/>
      <dgm:spPr/>
      <dgm:t>
        <a:bodyPr/>
        <a:lstStyle/>
        <a:p>
          <a:endParaRPr lang="en-US"/>
        </a:p>
      </dgm:t>
    </dgm:pt>
    <dgm:pt modelId="{FF12409C-4A69-4FD7-9066-7BEDC29E36C4}">
      <dgm:prSet/>
      <dgm:spPr/>
      <dgm:t>
        <a:bodyPr/>
        <a:lstStyle/>
        <a:p>
          <a:r>
            <a:rPr lang="cs-CZ"/>
            <a:t>noha s bércem svírá jiný úhel než 90 stupňů</a:t>
          </a:r>
          <a:endParaRPr lang="en-US"/>
        </a:p>
      </dgm:t>
    </dgm:pt>
    <dgm:pt modelId="{40FE207F-F43B-4648-ADC0-C49E7DB5A6D7}" type="parTrans" cxnId="{9052E277-98B1-4F15-BC32-556152C77E12}">
      <dgm:prSet/>
      <dgm:spPr/>
      <dgm:t>
        <a:bodyPr/>
        <a:lstStyle/>
        <a:p>
          <a:endParaRPr lang="en-US"/>
        </a:p>
      </dgm:t>
    </dgm:pt>
    <dgm:pt modelId="{19B77FE9-A898-46A3-8804-9642BAC7968F}" type="sibTrans" cxnId="{9052E277-98B1-4F15-BC32-556152C77E12}">
      <dgm:prSet/>
      <dgm:spPr/>
      <dgm:t>
        <a:bodyPr/>
        <a:lstStyle/>
        <a:p>
          <a:endParaRPr lang="en-US"/>
        </a:p>
      </dgm:t>
    </dgm:pt>
    <dgm:pt modelId="{916A7A05-9C96-4227-9352-3C7C6CDAB1B3}">
      <dgm:prSet/>
      <dgm:spPr/>
      <dgm:t>
        <a:bodyPr/>
        <a:lstStyle/>
        <a:p>
          <a:r>
            <a:rPr lang="cs-CZ"/>
            <a:t>prsty nohou jsou skrčené nebo přílišně propnuté</a:t>
          </a:r>
          <a:endParaRPr lang="en-US"/>
        </a:p>
      </dgm:t>
    </dgm:pt>
    <dgm:pt modelId="{DC556AA4-E0B3-4C53-AEE4-CA4BD1ABBE81}" type="parTrans" cxnId="{D531076E-1368-427E-8DDF-88351C56A1D0}">
      <dgm:prSet/>
      <dgm:spPr/>
      <dgm:t>
        <a:bodyPr/>
        <a:lstStyle/>
        <a:p>
          <a:endParaRPr lang="en-US"/>
        </a:p>
      </dgm:t>
    </dgm:pt>
    <dgm:pt modelId="{70BC556E-5206-45E5-8553-CF460BF021F3}" type="sibTrans" cxnId="{D531076E-1368-427E-8DDF-88351C56A1D0}">
      <dgm:prSet/>
      <dgm:spPr/>
      <dgm:t>
        <a:bodyPr/>
        <a:lstStyle/>
        <a:p>
          <a:endParaRPr lang="en-US"/>
        </a:p>
      </dgm:t>
    </dgm:pt>
    <dgm:pt modelId="{E7E6168E-DBD8-4FD9-9BEF-93FCF5022384}" type="pres">
      <dgm:prSet presAssocID="{AF84D1D7-6459-4B31-A615-C0C89EF8836E}" presName="matrix" presStyleCnt="0">
        <dgm:presLayoutVars>
          <dgm:chMax val="1"/>
          <dgm:dir/>
          <dgm:resizeHandles val="exact"/>
        </dgm:presLayoutVars>
      </dgm:prSet>
      <dgm:spPr/>
    </dgm:pt>
    <dgm:pt modelId="{AFD0A6CA-B64B-4E8B-A373-4CF4C0853BFF}" type="pres">
      <dgm:prSet presAssocID="{AF84D1D7-6459-4B31-A615-C0C89EF8836E}" presName="diamond" presStyleLbl="bgShp" presStyleIdx="0" presStyleCnt="1"/>
      <dgm:spPr/>
    </dgm:pt>
    <dgm:pt modelId="{16782E64-5E6F-475F-A511-D67BFE30FD39}" type="pres">
      <dgm:prSet presAssocID="{AF84D1D7-6459-4B31-A615-C0C89EF8836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D2E4E4-F4F8-4AC9-A546-B36E806AECFA}" type="pres">
      <dgm:prSet presAssocID="{AF84D1D7-6459-4B31-A615-C0C89EF8836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20C0F5E-D215-4A85-8CD8-72C2CF5D3C41}" type="pres">
      <dgm:prSet presAssocID="{AF84D1D7-6459-4B31-A615-C0C89EF8836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14891DA-7147-4168-B5F9-C927BD2657EF}" type="pres">
      <dgm:prSet presAssocID="{AF84D1D7-6459-4B31-A615-C0C89EF8836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3501B1D-A9FE-477D-B5F4-D08D9B7200D4}" type="presOf" srcId="{AF84D1D7-6459-4B31-A615-C0C89EF8836E}" destId="{E7E6168E-DBD8-4FD9-9BEF-93FCF5022384}" srcOrd="0" destOrd="0" presId="urn:microsoft.com/office/officeart/2005/8/layout/matrix3"/>
    <dgm:cxn modelId="{6BFE7528-0461-4EAC-925C-F2BB111F140B}" type="presOf" srcId="{916A7A05-9C96-4227-9352-3C7C6CDAB1B3}" destId="{514891DA-7147-4168-B5F9-C927BD2657EF}" srcOrd="0" destOrd="0" presId="urn:microsoft.com/office/officeart/2005/8/layout/matrix3"/>
    <dgm:cxn modelId="{AFD5493D-8C71-4910-A3EC-26232CFFF30F}" type="presOf" srcId="{92274536-B536-409A-B452-7CA81BC708BD}" destId="{DAD2E4E4-F4F8-4AC9-A546-B36E806AECFA}" srcOrd="0" destOrd="0" presId="urn:microsoft.com/office/officeart/2005/8/layout/matrix3"/>
    <dgm:cxn modelId="{A607C13E-FE65-41B8-92BD-3777120557E8}" type="presOf" srcId="{B64A5570-69FF-47DE-B6FF-4ABF7B09954F}" destId="{16782E64-5E6F-475F-A511-D67BFE30FD39}" srcOrd="0" destOrd="0" presId="urn:microsoft.com/office/officeart/2005/8/layout/matrix3"/>
    <dgm:cxn modelId="{6C9A6A67-455C-4ECE-B264-B5271AA0D359}" type="presOf" srcId="{FF12409C-4A69-4FD7-9066-7BEDC29E36C4}" destId="{520C0F5E-D215-4A85-8CD8-72C2CF5D3C41}" srcOrd="0" destOrd="0" presId="urn:microsoft.com/office/officeart/2005/8/layout/matrix3"/>
    <dgm:cxn modelId="{4B5CE548-F0E8-4C51-B47B-BFD60F3E63B3}" srcId="{AF84D1D7-6459-4B31-A615-C0C89EF8836E}" destId="{B64A5570-69FF-47DE-B6FF-4ABF7B09954F}" srcOrd="0" destOrd="0" parTransId="{1C20A9A6-CCF8-4417-ACDC-FCE5A0C7B2FC}" sibTransId="{376EB900-4AF2-41B1-8D24-15A3E84B31CC}"/>
    <dgm:cxn modelId="{D531076E-1368-427E-8DDF-88351C56A1D0}" srcId="{AF84D1D7-6459-4B31-A615-C0C89EF8836E}" destId="{916A7A05-9C96-4227-9352-3C7C6CDAB1B3}" srcOrd="3" destOrd="0" parTransId="{DC556AA4-E0B3-4C53-AEE4-CA4BD1ABBE81}" sibTransId="{70BC556E-5206-45E5-8553-CF460BF021F3}"/>
    <dgm:cxn modelId="{9052E277-98B1-4F15-BC32-556152C77E12}" srcId="{AF84D1D7-6459-4B31-A615-C0C89EF8836E}" destId="{FF12409C-4A69-4FD7-9066-7BEDC29E36C4}" srcOrd="2" destOrd="0" parTransId="{40FE207F-F43B-4648-ADC0-C49E7DB5A6D7}" sibTransId="{19B77FE9-A898-46A3-8804-9642BAC7968F}"/>
    <dgm:cxn modelId="{0003A2A1-CE92-4987-A82D-0004C4C2A59B}" srcId="{AF84D1D7-6459-4B31-A615-C0C89EF8836E}" destId="{92274536-B536-409A-B452-7CA81BC708BD}" srcOrd="1" destOrd="0" parTransId="{DA3067FB-A3B5-4446-B514-9F15A028DEB3}" sibTransId="{F08AA1BB-EA39-4CF5-AA65-388DAD731176}"/>
    <dgm:cxn modelId="{50C99AA7-9D5E-4C9D-A722-75063563FC58}" type="presParOf" srcId="{E7E6168E-DBD8-4FD9-9BEF-93FCF5022384}" destId="{AFD0A6CA-B64B-4E8B-A373-4CF4C0853BFF}" srcOrd="0" destOrd="0" presId="urn:microsoft.com/office/officeart/2005/8/layout/matrix3"/>
    <dgm:cxn modelId="{D5EAC941-3390-44DC-9D74-E9F80D302075}" type="presParOf" srcId="{E7E6168E-DBD8-4FD9-9BEF-93FCF5022384}" destId="{16782E64-5E6F-475F-A511-D67BFE30FD39}" srcOrd="1" destOrd="0" presId="urn:microsoft.com/office/officeart/2005/8/layout/matrix3"/>
    <dgm:cxn modelId="{71AB07F1-F26D-4C1C-8CCC-D8C5749338D7}" type="presParOf" srcId="{E7E6168E-DBD8-4FD9-9BEF-93FCF5022384}" destId="{DAD2E4E4-F4F8-4AC9-A546-B36E806AECFA}" srcOrd="2" destOrd="0" presId="urn:microsoft.com/office/officeart/2005/8/layout/matrix3"/>
    <dgm:cxn modelId="{726313DB-DD3B-46E6-B300-5FD6DE60F77E}" type="presParOf" srcId="{E7E6168E-DBD8-4FD9-9BEF-93FCF5022384}" destId="{520C0F5E-D215-4A85-8CD8-72C2CF5D3C41}" srcOrd="3" destOrd="0" presId="urn:microsoft.com/office/officeart/2005/8/layout/matrix3"/>
    <dgm:cxn modelId="{4C36800C-8148-4A5F-83BF-A77F7C501D69}" type="presParOf" srcId="{E7E6168E-DBD8-4FD9-9BEF-93FCF5022384}" destId="{514891DA-7147-4168-B5F9-C927BD2657E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CAA51C-1089-4B04-A07D-B33034985F34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F998DA8-A102-4DB8-8182-87708557F10A}">
      <dgm:prSet/>
      <dgm:spPr/>
      <dgm:t>
        <a:bodyPr/>
        <a:lstStyle/>
        <a:p>
          <a:r>
            <a:rPr lang="cs-CZ" dirty="0"/>
            <a:t>Jinochová, K. (2016). Akrální </a:t>
          </a:r>
          <a:r>
            <a:rPr lang="cs-CZ" dirty="0" err="1"/>
            <a:t>koaktivační</a:t>
          </a:r>
          <a:r>
            <a:rPr lang="cs-CZ" dirty="0"/>
            <a:t> terapie, přednáška.</a:t>
          </a:r>
          <a:endParaRPr lang="en-US" dirty="0"/>
        </a:p>
      </dgm:t>
    </dgm:pt>
    <dgm:pt modelId="{12DC77E1-D44D-42EE-9B36-72BD3FD00A6D}" type="parTrans" cxnId="{2589FF32-23A6-4E03-8A04-F2D13D77BEDD}">
      <dgm:prSet/>
      <dgm:spPr/>
      <dgm:t>
        <a:bodyPr/>
        <a:lstStyle/>
        <a:p>
          <a:endParaRPr lang="en-US"/>
        </a:p>
      </dgm:t>
    </dgm:pt>
    <dgm:pt modelId="{C25CB04B-A28C-4B60-A6AA-ADA54C34F663}" type="sibTrans" cxnId="{2589FF32-23A6-4E03-8A04-F2D13D77BEDD}">
      <dgm:prSet/>
      <dgm:spPr/>
      <dgm:t>
        <a:bodyPr/>
        <a:lstStyle/>
        <a:p>
          <a:endParaRPr lang="en-US"/>
        </a:p>
      </dgm:t>
    </dgm:pt>
    <dgm:pt modelId="{5764FF5C-FF16-4E1A-B88D-055337B65D93}">
      <dgm:prSet/>
      <dgm:spPr/>
      <dgm:t>
        <a:bodyPr/>
        <a:lstStyle/>
        <a:p>
          <a:r>
            <a:rPr lang="cs-CZ" dirty="0"/>
            <a:t>Haladová, E. a kol. </a:t>
          </a:r>
          <a:r>
            <a:rPr lang="cs-CZ" i="1" dirty="0"/>
            <a:t>Léčebná tělesná výchova</a:t>
          </a:r>
          <a:r>
            <a:rPr lang="cs-CZ" dirty="0"/>
            <a:t> - cvičení. Brno: 2007</a:t>
          </a:r>
          <a:endParaRPr lang="en-US" dirty="0"/>
        </a:p>
      </dgm:t>
    </dgm:pt>
    <dgm:pt modelId="{120326E5-C7E8-41A1-AED8-6F29C27182B8}" type="parTrans" cxnId="{758B77B8-5D20-4CDF-AD9F-0FC7AB380F7C}">
      <dgm:prSet/>
      <dgm:spPr/>
      <dgm:t>
        <a:bodyPr/>
        <a:lstStyle/>
        <a:p>
          <a:endParaRPr lang="en-US"/>
        </a:p>
      </dgm:t>
    </dgm:pt>
    <dgm:pt modelId="{4276F2ED-E04B-41B9-BC63-67B272B862C7}" type="sibTrans" cxnId="{758B77B8-5D20-4CDF-AD9F-0FC7AB380F7C}">
      <dgm:prSet/>
      <dgm:spPr/>
      <dgm:t>
        <a:bodyPr/>
        <a:lstStyle/>
        <a:p>
          <a:endParaRPr lang="en-US"/>
        </a:p>
      </dgm:t>
    </dgm:pt>
    <dgm:pt modelId="{2F68201B-C82C-4745-92C6-F98191D916EC}">
      <dgm:prSet/>
      <dgm:spPr/>
      <dgm:t>
        <a:bodyPr/>
        <a:lstStyle/>
        <a:p>
          <a:r>
            <a:rPr lang="cs-CZ" dirty="0">
              <a:latin typeface="Source Sans Pro"/>
            </a:rPr>
            <a:t>Pavlů,</a:t>
          </a:r>
          <a:r>
            <a:rPr lang="cs-CZ" dirty="0"/>
            <a:t> </a:t>
          </a:r>
          <a:r>
            <a:rPr lang="cs-CZ" dirty="0">
              <a:latin typeface="Source Sans Pro"/>
            </a:rPr>
            <a:t>D</a:t>
          </a:r>
          <a:r>
            <a:rPr lang="cs-CZ" dirty="0"/>
            <a:t>. </a:t>
          </a:r>
          <a:r>
            <a:rPr lang="cs-CZ" i="1" dirty="0"/>
            <a:t>Speciální fyzioterapeutické koncepty a metody.</a:t>
          </a:r>
          <a:r>
            <a:rPr lang="cs-CZ" dirty="0"/>
            <a:t> 1. vyd. Brno: Akademické nakladatelství CERM, 2002. 239 s. ISBN 8072042661.</a:t>
          </a:r>
          <a:endParaRPr lang="en-US" dirty="0"/>
        </a:p>
      </dgm:t>
    </dgm:pt>
    <dgm:pt modelId="{3DDF71C7-C995-42B1-8A95-1EED7E764104}" type="parTrans" cxnId="{286474F6-9C04-419F-A46A-8BF9880E90AF}">
      <dgm:prSet/>
      <dgm:spPr/>
      <dgm:t>
        <a:bodyPr/>
        <a:lstStyle/>
        <a:p>
          <a:endParaRPr lang="en-US"/>
        </a:p>
      </dgm:t>
    </dgm:pt>
    <dgm:pt modelId="{305A8C2E-CB76-44B2-B5BE-4BEC474E538B}" type="sibTrans" cxnId="{286474F6-9C04-419F-A46A-8BF9880E90AF}">
      <dgm:prSet/>
      <dgm:spPr/>
      <dgm:t>
        <a:bodyPr/>
        <a:lstStyle/>
        <a:p>
          <a:endParaRPr lang="en-US"/>
        </a:p>
      </dgm:t>
    </dgm:pt>
    <dgm:pt modelId="{3948F177-6282-4A85-83EF-C5A7BA0CC64C}">
      <dgm:prSet phldr="0"/>
      <dgm:spPr/>
      <dgm:t>
        <a:bodyPr/>
        <a:lstStyle/>
        <a:p>
          <a:pPr rtl="0"/>
          <a:r>
            <a:rPr lang="cs-CZ" u="sng" dirty="0">
              <a:hlinkClick xmlns:r="http://schemas.openxmlformats.org/officeDocument/2006/relationships" r:id="rId1"/>
            </a:rPr>
            <a:t>https://www.fyzioklinika.cz/clanky-o-zdravi/metoda-roswithy-brunkow</a:t>
          </a:r>
          <a:r>
            <a:rPr lang="cs-CZ" dirty="0"/>
            <a:t> </a:t>
          </a:r>
          <a:r>
            <a:rPr lang="cs-CZ" u="sng" dirty="0">
              <a:hlinkClick xmlns:r="http://schemas.openxmlformats.org/officeDocument/2006/relationships" r:id="rId2"/>
            </a:rPr>
            <a:t>https://www.act-method.com/</a:t>
          </a:r>
          <a:endParaRPr lang="en-US" dirty="0"/>
        </a:p>
      </dgm:t>
    </dgm:pt>
    <dgm:pt modelId="{F700F809-1B23-4959-9AA4-6BF084E6BA42}" type="parTrans" cxnId="{086B0C87-3C83-4810-94F3-99E0B615A12C}">
      <dgm:prSet/>
      <dgm:spPr/>
    </dgm:pt>
    <dgm:pt modelId="{076AE352-02C6-49D1-8560-6C8363F8EC0F}" type="sibTrans" cxnId="{086B0C87-3C83-4810-94F3-99E0B615A12C}">
      <dgm:prSet/>
      <dgm:spPr/>
    </dgm:pt>
    <dgm:pt modelId="{7A7296C5-1748-47EE-A3D7-3532303C87BE}">
      <dgm:prSet phldr="0"/>
      <dgm:spPr/>
      <dgm:t>
        <a:bodyPr/>
        <a:lstStyle/>
        <a:p>
          <a:r>
            <a:rPr lang="cs-CZ" u="sng" dirty="0">
              <a:hlinkClick xmlns:r="http://schemas.openxmlformats.org/officeDocument/2006/relationships" r:id="rId3"/>
            </a:rPr>
            <a:t>https://www.fyzioklinika.cz/navody-na-cviceni/brunkow-vzper-ze-sedu-na-zemi-do-polohy-vysokeho-prekazkoveho-sikmeho-sedu</a:t>
          </a:r>
          <a:r>
            <a:rPr lang="cs-CZ" dirty="0"/>
            <a:t> </a:t>
          </a:r>
          <a:endParaRPr lang="en-US" dirty="0"/>
        </a:p>
      </dgm:t>
    </dgm:pt>
    <dgm:pt modelId="{CC209EB7-2EC3-4902-A409-DEAA9E2F0E3E}" type="parTrans" cxnId="{F0B85FB4-C713-41AE-AA99-D163B4E4403B}">
      <dgm:prSet/>
      <dgm:spPr/>
    </dgm:pt>
    <dgm:pt modelId="{227CA2E9-542E-4D84-B159-F562B4005017}" type="sibTrans" cxnId="{F0B85FB4-C713-41AE-AA99-D163B4E4403B}">
      <dgm:prSet/>
      <dgm:spPr/>
    </dgm:pt>
    <dgm:pt modelId="{CF182632-391D-40BC-B54C-B0A6C5911751}">
      <dgm:prSet phldr="0"/>
      <dgm:spPr/>
      <dgm:t>
        <a:bodyPr/>
        <a:lstStyle/>
        <a:p>
          <a:pPr rtl="0"/>
          <a:r>
            <a:rPr lang="cs-CZ" u="none" dirty="0">
              <a:latin typeface="Source Sans Pro"/>
            </a:rPr>
            <a:t>Špringrová, I. (2011). Akrální koaktivační terapie. Rehaspring.</a:t>
          </a:r>
        </a:p>
      </dgm:t>
    </dgm:pt>
    <dgm:pt modelId="{2BF03452-AC62-4A9F-8199-F73813CE3952}" type="parTrans" cxnId="{8A0F6533-8549-471A-8020-CB2FD8F25BF9}">
      <dgm:prSet/>
      <dgm:spPr/>
    </dgm:pt>
    <dgm:pt modelId="{A1FAC01B-A509-4992-A5FA-BF28C99053DC}" type="sibTrans" cxnId="{8A0F6533-8549-471A-8020-CB2FD8F25BF9}">
      <dgm:prSet/>
      <dgm:spPr/>
    </dgm:pt>
    <dgm:pt modelId="{FF03D147-CFF5-4A56-BB44-5E905DE4EBC2}">
      <dgm:prSet phldr="0"/>
      <dgm:spPr/>
      <dgm:t>
        <a:bodyPr/>
        <a:lstStyle/>
        <a:p>
          <a:pPr rtl="0"/>
          <a:r>
            <a:rPr lang="cs-CZ" u="none" dirty="0">
              <a:latin typeface="Source Sans Pro"/>
            </a:rPr>
            <a:t>Špringrová, I. (2010). Funkce – diagnostika – terapie hlubokého stabilizačního systému. Rehaspring.</a:t>
          </a:r>
        </a:p>
      </dgm:t>
    </dgm:pt>
    <dgm:pt modelId="{B98CF093-9BDF-4555-81BC-826CF8D4CE4B}" type="parTrans" cxnId="{E5C815CD-D397-44A5-A625-42F901777761}">
      <dgm:prSet/>
      <dgm:spPr/>
    </dgm:pt>
    <dgm:pt modelId="{B133C342-EE3B-45C7-9B69-D5D4D6195344}" type="sibTrans" cxnId="{E5C815CD-D397-44A5-A625-42F901777761}">
      <dgm:prSet/>
      <dgm:spPr/>
    </dgm:pt>
    <dgm:pt modelId="{1FF3E916-9DDC-483C-9D6C-CF88F32D1A20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Ballýová, M. (2016). Vliv klenby a nastavení akra horní končetiny v opoře na aktivaci svalových řetězců - pilotní studie. 2. LF UK, Praha.</a:t>
          </a:r>
        </a:p>
      </dgm:t>
    </dgm:pt>
    <dgm:pt modelId="{8130B02F-92A8-4DE7-A8FE-145271D69F27}" type="parTrans" cxnId="{0C6090EF-F6AF-4668-A74F-D2A5C9225784}">
      <dgm:prSet/>
      <dgm:spPr/>
    </dgm:pt>
    <dgm:pt modelId="{D5B4AC8C-D9D3-40D9-B96E-229EF437613A}" type="sibTrans" cxnId="{0C6090EF-F6AF-4668-A74F-D2A5C9225784}">
      <dgm:prSet/>
      <dgm:spPr/>
    </dgm:pt>
    <dgm:pt modelId="{EDE2DCA1-8EB7-4C9D-B2B5-E4B10D09139D}">
      <dgm:prSet phldr="0"/>
      <dgm:spPr/>
      <dgm:t>
        <a:bodyPr/>
        <a:lstStyle/>
        <a:p>
          <a:pPr rtl="0"/>
          <a:r>
            <a:rPr lang="cs-CZ" dirty="0">
              <a:latin typeface="Source Sans Pro"/>
            </a:rPr>
            <a:t>Krejčová, A. (2017). Efekt Akrální koaktivační terapie v léčbě nespecifických bolestí dolní části zad. FTK UP, Olomouc.</a:t>
          </a:r>
        </a:p>
      </dgm:t>
    </dgm:pt>
    <dgm:pt modelId="{304DC86A-E0FD-4C36-B50C-4B371AAA59BB}" type="parTrans" cxnId="{5E8E425A-9E2E-4C26-9D33-4F112D7275EA}">
      <dgm:prSet/>
      <dgm:spPr/>
    </dgm:pt>
    <dgm:pt modelId="{D1845386-436C-44E3-B75D-DAD2E21EA1D2}" type="sibTrans" cxnId="{5E8E425A-9E2E-4C26-9D33-4F112D7275EA}">
      <dgm:prSet/>
      <dgm:spPr/>
    </dgm:pt>
    <dgm:pt modelId="{AEB5FCC7-BE7C-46C0-A97C-6C6E338AA8CE}" type="pres">
      <dgm:prSet presAssocID="{40CAA51C-1089-4B04-A07D-B33034985F34}" presName="vert0" presStyleCnt="0">
        <dgm:presLayoutVars>
          <dgm:dir/>
          <dgm:animOne val="branch"/>
          <dgm:animLvl val="lvl"/>
        </dgm:presLayoutVars>
      </dgm:prSet>
      <dgm:spPr/>
    </dgm:pt>
    <dgm:pt modelId="{5F127234-B45D-40D9-83EF-00527B954FC5}" type="pres">
      <dgm:prSet presAssocID="{1FF3E916-9DDC-483C-9D6C-CF88F32D1A20}" presName="thickLine" presStyleLbl="alignNode1" presStyleIdx="0" presStyleCnt="9"/>
      <dgm:spPr/>
    </dgm:pt>
    <dgm:pt modelId="{67CEECD8-335D-4EF7-BD73-305669B8178F}" type="pres">
      <dgm:prSet presAssocID="{1FF3E916-9DDC-483C-9D6C-CF88F32D1A20}" presName="horz1" presStyleCnt="0"/>
      <dgm:spPr/>
    </dgm:pt>
    <dgm:pt modelId="{351D8CDF-F1C0-4733-A978-8FE4D7CFD2A1}" type="pres">
      <dgm:prSet presAssocID="{1FF3E916-9DDC-483C-9D6C-CF88F32D1A20}" presName="tx1" presStyleLbl="revTx" presStyleIdx="0" presStyleCnt="9"/>
      <dgm:spPr/>
    </dgm:pt>
    <dgm:pt modelId="{63D9AA3B-3444-4841-9B3D-27C73633D627}" type="pres">
      <dgm:prSet presAssocID="{1FF3E916-9DDC-483C-9D6C-CF88F32D1A20}" presName="vert1" presStyleCnt="0"/>
      <dgm:spPr/>
    </dgm:pt>
    <dgm:pt modelId="{8EB67326-7887-46CC-8724-E23500AE60AC}" type="pres">
      <dgm:prSet presAssocID="{8F998DA8-A102-4DB8-8182-87708557F10A}" presName="thickLine" presStyleLbl="alignNode1" presStyleIdx="1" presStyleCnt="9"/>
      <dgm:spPr/>
    </dgm:pt>
    <dgm:pt modelId="{708B4AA1-D678-43D6-92A2-FBA96194BFAE}" type="pres">
      <dgm:prSet presAssocID="{8F998DA8-A102-4DB8-8182-87708557F10A}" presName="horz1" presStyleCnt="0"/>
      <dgm:spPr/>
    </dgm:pt>
    <dgm:pt modelId="{1437E637-D11A-4332-AD7C-ED680BCB7F7F}" type="pres">
      <dgm:prSet presAssocID="{8F998DA8-A102-4DB8-8182-87708557F10A}" presName="tx1" presStyleLbl="revTx" presStyleIdx="1" presStyleCnt="9"/>
      <dgm:spPr/>
    </dgm:pt>
    <dgm:pt modelId="{B0315CCB-FB4D-4DA0-87ED-436BF26FBDE9}" type="pres">
      <dgm:prSet presAssocID="{8F998DA8-A102-4DB8-8182-87708557F10A}" presName="vert1" presStyleCnt="0"/>
      <dgm:spPr/>
    </dgm:pt>
    <dgm:pt modelId="{AAB2D94C-4839-4B6B-9B26-B2CD62AA0364}" type="pres">
      <dgm:prSet presAssocID="{5764FF5C-FF16-4E1A-B88D-055337B65D93}" presName="thickLine" presStyleLbl="alignNode1" presStyleIdx="2" presStyleCnt="9"/>
      <dgm:spPr/>
    </dgm:pt>
    <dgm:pt modelId="{42EEAB62-234C-47D3-9EA0-EFF2535AE557}" type="pres">
      <dgm:prSet presAssocID="{5764FF5C-FF16-4E1A-B88D-055337B65D93}" presName="horz1" presStyleCnt="0"/>
      <dgm:spPr/>
    </dgm:pt>
    <dgm:pt modelId="{C1FC8685-5D2C-4199-9A75-822AC60A9985}" type="pres">
      <dgm:prSet presAssocID="{5764FF5C-FF16-4E1A-B88D-055337B65D93}" presName="tx1" presStyleLbl="revTx" presStyleIdx="2" presStyleCnt="9"/>
      <dgm:spPr/>
    </dgm:pt>
    <dgm:pt modelId="{7623AB5E-8FE9-45C2-B368-B4ACEDE0ED03}" type="pres">
      <dgm:prSet presAssocID="{5764FF5C-FF16-4E1A-B88D-055337B65D93}" presName="vert1" presStyleCnt="0"/>
      <dgm:spPr/>
    </dgm:pt>
    <dgm:pt modelId="{2AD5BF10-81A4-497F-ACA6-F23452EC2670}" type="pres">
      <dgm:prSet presAssocID="{EDE2DCA1-8EB7-4C9D-B2B5-E4B10D09139D}" presName="thickLine" presStyleLbl="alignNode1" presStyleIdx="3" presStyleCnt="9"/>
      <dgm:spPr/>
    </dgm:pt>
    <dgm:pt modelId="{DDCDDD69-0D82-4641-9EC8-C20E18D9AAAD}" type="pres">
      <dgm:prSet presAssocID="{EDE2DCA1-8EB7-4C9D-B2B5-E4B10D09139D}" presName="horz1" presStyleCnt="0"/>
      <dgm:spPr/>
    </dgm:pt>
    <dgm:pt modelId="{D66833A2-ACF2-481E-8B21-3E9B59ABCBFC}" type="pres">
      <dgm:prSet presAssocID="{EDE2DCA1-8EB7-4C9D-B2B5-E4B10D09139D}" presName="tx1" presStyleLbl="revTx" presStyleIdx="3" presStyleCnt="9"/>
      <dgm:spPr/>
    </dgm:pt>
    <dgm:pt modelId="{25179843-1CE0-4DA0-B4ED-1DAEE9DC9047}" type="pres">
      <dgm:prSet presAssocID="{EDE2DCA1-8EB7-4C9D-B2B5-E4B10D09139D}" presName="vert1" presStyleCnt="0"/>
      <dgm:spPr/>
    </dgm:pt>
    <dgm:pt modelId="{4FB08F73-0662-4FFA-8806-1BEFC55A1D92}" type="pres">
      <dgm:prSet presAssocID="{2F68201B-C82C-4745-92C6-F98191D916EC}" presName="thickLine" presStyleLbl="alignNode1" presStyleIdx="4" presStyleCnt="9"/>
      <dgm:spPr/>
    </dgm:pt>
    <dgm:pt modelId="{7F4CC768-5C06-433E-976E-176DBD18E328}" type="pres">
      <dgm:prSet presAssocID="{2F68201B-C82C-4745-92C6-F98191D916EC}" presName="horz1" presStyleCnt="0"/>
      <dgm:spPr/>
    </dgm:pt>
    <dgm:pt modelId="{520BD08C-C076-4F47-9574-A6089AB6360B}" type="pres">
      <dgm:prSet presAssocID="{2F68201B-C82C-4745-92C6-F98191D916EC}" presName="tx1" presStyleLbl="revTx" presStyleIdx="4" presStyleCnt="9"/>
      <dgm:spPr/>
    </dgm:pt>
    <dgm:pt modelId="{AFB5AD9B-F888-49AC-AEA0-7491207EE11B}" type="pres">
      <dgm:prSet presAssocID="{2F68201B-C82C-4745-92C6-F98191D916EC}" presName="vert1" presStyleCnt="0"/>
      <dgm:spPr/>
    </dgm:pt>
    <dgm:pt modelId="{F5989CB3-55B8-46D0-B617-6FFD472F5326}" type="pres">
      <dgm:prSet presAssocID="{CF182632-391D-40BC-B54C-B0A6C5911751}" presName="thickLine" presStyleLbl="alignNode1" presStyleIdx="5" presStyleCnt="9"/>
      <dgm:spPr/>
    </dgm:pt>
    <dgm:pt modelId="{89A78A93-FA1D-40B5-A687-273876FEA321}" type="pres">
      <dgm:prSet presAssocID="{CF182632-391D-40BC-B54C-B0A6C5911751}" presName="horz1" presStyleCnt="0"/>
      <dgm:spPr/>
    </dgm:pt>
    <dgm:pt modelId="{CA236BC3-9B5D-409C-8AF3-0D9ADED26AF7}" type="pres">
      <dgm:prSet presAssocID="{CF182632-391D-40BC-B54C-B0A6C5911751}" presName="tx1" presStyleLbl="revTx" presStyleIdx="5" presStyleCnt="9"/>
      <dgm:spPr/>
    </dgm:pt>
    <dgm:pt modelId="{41007FA9-6623-4953-9617-0A14B08EE400}" type="pres">
      <dgm:prSet presAssocID="{CF182632-391D-40BC-B54C-B0A6C5911751}" presName="vert1" presStyleCnt="0"/>
      <dgm:spPr/>
    </dgm:pt>
    <dgm:pt modelId="{B9788D8C-FE8F-4419-813D-1124E82E59AA}" type="pres">
      <dgm:prSet presAssocID="{FF03D147-CFF5-4A56-BB44-5E905DE4EBC2}" presName="thickLine" presStyleLbl="alignNode1" presStyleIdx="6" presStyleCnt="9"/>
      <dgm:spPr/>
    </dgm:pt>
    <dgm:pt modelId="{8FE980A1-D31C-493B-B527-054D272F6AF2}" type="pres">
      <dgm:prSet presAssocID="{FF03D147-CFF5-4A56-BB44-5E905DE4EBC2}" presName="horz1" presStyleCnt="0"/>
      <dgm:spPr/>
    </dgm:pt>
    <dgm:pt modelId="{836CE9C6-5AEE-4F23-AE56-794B2A36C13C}" type="pres">
      <dgm:prSet presAssocID="{FF03D147-CFF5-4A56-BB44-5E905DE4EBC2}" presName="tx1" presStyleLbl="revTx" presStyleIdx="6" presStyleCnt="9"/>
      <dgm:spPr/>
    </dgm:pt>
    <dgm:pt modelId="{A4C26955-2DF4-4B78-A426-D53E6AC1E599}" type="pres">
      <dgm:prSet presAssocID="{FF03D147-CFF5-4A56-BB44-5E905DE4EBC2}" presName="vert1" presStyleCnt="0"/>
      <dgm:spPr/>
    </dgm:pt>
    <dgm:pt modelId="{4CF66573-0AB0-4A9F-88E1-C6CA22BFFDD4}" type="pres">
      <dgm:prSet presAssocID="{3948F177-6282-4A85-83EF-C5A7BA0CC64C}" presName="thickLine" presStyleLbl="alignNode1" presStyleIdx="7" presStyleCnt="9"/>
      <dgm:spPr/>
    </dgm:pt>
    <dgm:pt modelId="{1FBE78B9-8ED5-41F3-8C48-B4B867A1FD74}" type="pres">
      <dgm:prSet presAssocID="{3948F177-6282-4A85-83EF-C5A7BA0CC64C}" presName="horz1" presStyleCnt="0"/>
      <dgm:spPr/>
    </dgm:pt>
    <dgm:pt modelId="{01D888F2-ECDA-4078-AE63-FE9EAB577651}" type="pres">
      <dgm:prSet presAssocID="{3948F177-6282-4A85-83EF-C5A7BA0CC64C}" presName="tx1" presStyleLbl="revTx" presStyleIdx="7" presStyleCnt="9"/>
      <dgm:spPr/>
    </dgm:pt>
    <dgm:pt modelId="{F7826C5D-9123-4CED-AC6F-4ADA42F51CEA}" type="pres">
      <dgm:prSet presAssocID="{3948F177-6282-4A85-83EF-C5A7BA0CC64C}" presName="vert1" presStyleCnt="0"/>
      <dgm:spPr/>
    </dgm:pt>
    <dgm:pt modelId="{891F4953-5A2B-493B-8001-1A35574EFA9C}" type="pres">
      <dgm:prSet presAssocID="{7A7296C5-1748-47EE-A3D7-3532303C87BE}" presName="thickLine" presStyleLbl="alignNode1" presStyleIdx="8" presStyleCnt="9"/>
      <dgm:spPr/>
    </dgm:pt>
    <dgm:pt modelId="{0C408404-6C63-4B19-8C45-61F4737C1966}" type="pres">
      <dgm:prSet presAssocID="{7A7296C5-1748-47EE-A3D7-3532303C87BE}" presName="horz1" presStyleCnt="0"/>
      <dgm:spPr/>
    </dgm:pt>
    <dgm:pt modelId="{A3639432-AB71-44A1-A767-74C59B565C1A}" type="pres">
      <dgm:prSet presAssocID="{7A7296C5-1748-47EE-A3D7-3532303C87BE}" presName="tx1" presStyleLbl="revTx" presStyleIdx="8" presStyleCnt="9"/>
      <dgm:spPr/>
    </dgm:pt>
    <dgm:pt modelId="{FBE17C72-71C3-4A69-B037-42F9F13BA2AF}" type="pres">
      <dgm:prSet presAssocID="{7A7296C5-1748-47EE-A3D7-3532303C87BE}" presName="vert1" presStyleCnt="0"/>
      <dgm:spPr/>
    </dgm:pt>
  </dgm:ptLst>
  <dgm:cxnLst>
    <dgm:cxn modelId="{8208E40B-A077-4EE1-96C3-18E7C42D9D62}" type="presOf" srcId="{3948F177-6282-4A85-83EF-C5A7BA0CC64C}" destId="{01D888F2-ECDA-4078-AE63-FE9EAB577651}" srcOrd="0" destOrd="0" presId="urn:microsoft.com/office/officeart/2008/layout/LinedList"/>
    <dgm:cxn modelId="{2589FF32-23A6-4E03-8A04-F2D13D77BEDD}" srcId="{40CAA51C-1089-4B04-A07D-B33034985F34}" destId="{8F998DA8-A102-4DB8-8182-87708557F10A}" srcOrd="1" destOrd="0" parTransId="{12DC77E1-D44D-42EE-9B36-72BD3FD00A6D}" sibTransId="{C25CB04B-A28C-4B60-A6AA-ADA54C34F663}"/>
    <dgm:cxn modelId="{B57B1D33-06C0-4A1D-80B0-437A8ADE9AB9}" type="presOf" srcId="{8F998DA8-A102-4DB8-8182-87708557F10A}" destId="{1437E637-D11A-4332-AD7C-ED680BCB7F7F}" srcOrd="0" destOrd="0" presId="urn:microsoft.com/office/officeart/2008/layout/LinedList"/>
    <dgm:cxn modelId="{8A0F6533-8549-471A-8020-CB2FD8F25BF9}" srcId="{40CAA51C-1089-4B04-A07D-B33034985F34}" destId="{CF182632-391D-40BC-B54C-B0A6C5911751}" srcOrd="5" destOrd="0" parTransId="{2BF03452-AC62-4A9F-8199-F73813CE3952}" sibTransId="{A1FAC01B-A509-4992-A5FA-BF28C99053DC}"/>
    <dgm:cxn modelId="{4A377D33-B95F-4464-9870-F3AC5979415B}" type="presOf" srcId="{7A7296C5-1748-47EE-A3D7-3532303C87BE}" destId="{A3639432-AB71-44A1-A767-74C59B565C1A}" srcOrd="0" destOrd="0" presId="urn:microsoft.com/office/officeart/2008/layout/LinedList"/>
    <dgm:cxn modelId="{95372D42-2C8D-4F4A-A70D-B66A4F0FF8B5}" type="presOf" srcId="{EDE2DCA1-8EB7-4C9D-B2B5-E4B10D09139D}" destId="{D66833A2-ACF2-481E-8B21-3E9B59ABCBFC}" srcOrd="0" destOrd="0" presId="urn:microsoft.com/office/officeart/2008/layout/LinedList"/>
    <dgm:cxn modelId="{5E8E425A-9E2E-4C26-9D33-4F112D7275EA}" srcId="{40CAA51C-1089-4B04-A07D-B33034985F34}" destId="{EDE2DCA1-8EB7-4C9D-B2B5-E4B10D09139D}" srcOrd="3" destOrd="0" parTransId="{304DC86A-E0FD-4C36-B50C-4B371AAA59BB}" sibTransId="{D1845386-436C-44E3-B75D-DAD2E21EA1D2}"/>
    <dgm:cxn modelId="{086B0C87-3C83-4810-94F3-99E0B615A12C}" srcId="{40CAA51C-1089-4B04-A07D-B33034985F34}" destId="{3948F177-6282-4A85-83EF-C5A7BA0CC64C}" srcOrd="7" destOrd="0" parTransId="{F700F809-1B23-4959-9AA4-6BF084E6BA42}" sibTransId="{076AE352-02C6-49D1-8560-6C8363F8EC0F}"/>
    <dgm:cxn modelId="{0C912389-85FD-44D3-9F4C-32D0DBDF9B3D}" type="presOf" srcId="{40CAA51C-1089-4B04-A07D-B33034985F34}" destId="{AEB5FCC7-BE7C-46C0-A97C-6C6E338AA8CE}" srcOrd="0" destOrd="0" presId="urn:microsoft.com/office/officeart/2008/layout/LinedList"/>
    <dgm:cxn modelId="{0C9DD09A-189D-49B4-91A4-F60D69A06C8E}" type="presOf" srcId="{5764FF5C-FF16-4E1A-B88D-055337B65D93}" destId="{C1FC8685-5D2C-4199-9A75-822AC60A9985}" srcOrd="0" destOrd="0" presId="urn:microsoft.com/office/officeart/2008/layout/LinedList"/>
    <dgm:cxn modelId="{F0B85FB4-C713-41AE-AA99-D163B4E4403B}" srcId="{40CAA51C-1089-4B04-A07D-B33034985F34}" destId="{7A7296C5-1748-47EE-A3D7-3532303C87BE}" srcOrd="8" destOrd="0" parTransId="{CC209EB7-2EC3-4902-A409-DEAA9E2F0E3E}" sibTransId="{227CA2E9-542E-4D84-B159-F562B4005017}"/>
    <dgm:cxn modelId="{758B77B8-5D20-4CDF-AD9F-0FC7AB380F7C}" srcId="{40CAA51C-1089-4B04-A07D-B33034985F34}" destId="{5764FF5C-FF16-4E1A-B88D-055337B65D93}" srcOrd="2" destOrd="0" parTransId="{120326E5-C7E8-41A1-AED8-6F29C27182B8}" sibTransId="{4276F2ED-E04B-41B9-BC63-67B272B862C7}"/>
    <dgm:cxn modelId="{C36613CC-5B89-4ED6-BC82-EA60176BF1E5}" type="presOf" srcId="{2F68201B-C82C-4745-92C6-F98191D916EC}" destId="{520BD08C-C076-4F47-9574-A6089AB6360B}" srcOrd="0" destOrd="0" presId="urn:microsoft.com/office/officeart/2008/layout/LinedList"/>
    <dgm:cxn modelId="{E5C815CD-D397-44A5-A625-42F901777761}" srcId="{40CAA51C-1089-4B04-A07D-B33034985F34}" destId="{FF03D147-CFF5-4A56-BB44-5E905DE4EBC2}" srcOrd="6" destOrd="0" parTransId="{B98CF093-9BDF-4555-81BC-826CF8D4CE4B}" sibTransId="{B133C342-EE3B-45C7-9B69-D5D4D6195344}"/>
    <dgm:cxn modelId="{B6DA96CD-F7A6-4707-A90B-3B8EA37CD4D7}" type="presOf" srcId="{CF182632-391D-40BC-B54C-B0A6C5911751}" destId="{CA236BC3-9B5D-409C-8AF3-0D9ADED26AF7}" srcOrd="0" destOrd="0" presId="urn:microsoft.com/office/officeart/2008/layout/LinedList"/>
    <dgm:cxn modelId="{0C6090EF-F6AF-4668-A74F-D2A5C9225784}" srcId="{40CAA51C-1089-4B04-A07D-B33034985F34}" destId="{1FF3E916-9DDC-483C-9D6C-CF88F32D1A20}" srcOrd="0" destOrd="0" parTransId="{8130B02F-92A8-4DE7-A8FE-145271D69F27}" sibTransId="{D5B4AC8C-D9D3-40D9-B96E-229EF437613A}"/>
    <dgm:cxn modelId="{286474F6-9C04-419F-A46A-8BF9880E90AF}" srcId="{40CAA51C-1089-4B04-A07D-B33034985F34}" destId="{2F68201B-C82C-4745-92C6-F98191D916EC}" srcOrd="4" destOrd="0" parTransId="{3DDF71C7-C995-42B1-8A95-1EED7E764104}" sibTransId="{305A8C2E-CB76-44B2-B5BE-4BEC474E538B}"/>
    <dgm:cxn modelId="{C12BECFC-7A9F-45BB-85C5-09F028201903}" type="presOf" srcId="{1FF3E916-9DDC-483C-9D6C-CF88F32D1A20}" destId="{351D8CDF-F1C0-4733-A978-8FE4D7CFD2A1}" srcOrd="0" destOrd="0" presId="urn:microsoft.com/office/officeart/2008/layout/LinedList"/>
    <dgm:cxn modelId="{3CD1EFFE-5C30-4D6F-8B00-3D3D3B14BEAA}" type="presOf" srcId="{FF03D147-CFF5-4A56-BB44-5E905DE4EBC2}" destId="{836CE9C6-5AEE-4F23-AE56-794B2A36C13C}" srcOrd="0" destOrd="0" presId="urn:microsoft.com/office/officeart/2008/layout/LinedList"/>
    <dgm:cxn modelId="{A1E3DCB4-FEE1-40E2-9E33-AF20157B205D}" type="presParOf" srcId="{AEB5FCC7-BE7C-46C0-A97C-6C6E338AA8CE}" destId="{5F127234-B45D-40D9-83EF-00527B954FC5}" srcOrd="0" destOrd="0" presId="urn:microsoft.com/office/officeart/2008/layout/LinedList"/>
    <dgm:cxn modelId="{0CDF94A2-BA75-4D87-9FEF-079E87BD4DA0}" type="presParOf" srcId="{AEB5FCC7-BE7C-46C0-A97C-6C6E338AA8CE}" destId="{67CEECD8-335D-4EF7-BD73-305669B8178F}" srcOrd="1" destOrd="0" presId="urn:microsoft.com/office/officeart/2008/layout/LinedList"/>
    <dgm:cxn modelId="{CBBD51A1-B8C9-4B18-9F21-6F60239FF5B9}" type="presParOf" srcId="{67CEECD8-335D-4EF7-BD73-305669B8178F}" destId="{351D8CDF-F1C0-4733-A978-8FE4D7CFD2A1}" srcOrd="0" destOrd="0" presId="urn:microsoft.com/office/officeart/2008/layout/LinedList"/>
    <dgm:cxn modelId="{73BDB805-79ED-411F-A6E6-B380E0F5C62F}" type="presParOf" srcId="{67CEECD8-335D-4EF7-BD73-305669B8178F}" destId="{63D9AA3B-3444-4841-9B3D-27C73633D627}" srcOrd="1" destOrd="0" presId="urn:microsoft.com/office/officeart/2008/layout/LinedList"/>
    <dgm:cxn modelId="{6C86590E-3F98-4CFA-8C29-BCF630C24B42}" type="presParOf" srcId="{AEB5FCC7-BE7C-46C0-A97C-6C6E338AA8CE}" destId="{8EB67326-7887-46CC-8724-E23500AE60AC}" srcOrd="2" destOrd="0" presId="urn:microsoft.com/office/officeart/2008/layout/LinedList"/>
    <dgm:cxn modelId="{E21EA8E2-202A-41BB-AEDC-1109F191B2BB}" type="presParOf" srcId="{AEB5FCC7-BE7C-46C0-A97C-6C6E338AA8CE}" destId="{708B4AA1-D678-43D6-92A2-FBA96194BFAE}" srcOrd="3" destOrd="0" presId="urn:microsoft.com/office/officeart/2008/layout/LinedList"/>
    <dgm:cxn modelId="{30853B51-7207-4C69-9C7C-0182C2602E02}" type="presParOf" srcId="{708B4AA1-D678-43D6-92A2-FBA96194BFAE}" destId="{1437E637-D11A-4332-AD7C-ED680BCB7F7F}" srcOrd="0" destOrd="0" presId="urn:microsoft.com/office/officeart/2008/layout/LinedList"/>
    <dgm:cxn modelId="{B3167645-842B-47F3-ACAE-6C8F8CFC6996}" type="presParOf" srcId="{708B4AA1-D678-43D6-92A2-FBA96194BFAE}" destId="{B0315CCB-FB4D-4DA0-87ED-436BF26FBDE9}" srcOrd="1" destOrd="0" presId="urn:microsoft.com/office/officeart/2008/layout/LinedList"/>
    <dgm:cxn modelId="{222273BB-4AC8-49D0-965D-5FE059A73BEE}" type="presParOf" srcId="{AEB5FCC7-BE7C-46C0-A97C-6C6E338AA8CE}" destId="{AAB2D94C-4839-4B6B-9B26-B2CD62AA0364}" srcOrd="4" destOrd="0" presId="urn:microsoft.com/office/officeart/2008/layout/LinedList"/>
    <dgm:cxn modelId="{775D84E8-7EA5-4309-AB15-628BFE2D3446}" type="presParOf" srcId="{AEB5FCC7-BE7C-46C0-A97C-6C6E338AA8CE}" destId="{42EEAB62-234C-47D3-9EA0-EFF2535AE557}" srcOrd="5" destOrd="0" presId="urn:microsoft.com/office/officeart/2008/layout/LinedList"/>
    <dgm:cxn modelId="{A10FEC31-189B-4B96-A09E-4371CDFFA5BD}" type="presParOf" srcId="{42EEAB62-234C-47D3-9EA0-EFF2535AE557}" destId="{C1FC8685-5D2C-4199-9A75-822AC60A9985}" srcOrd="0" destOrd="0" presId="urn:microsoft.com/office/officeart/2008/layout/LinedList"/>
    <dgm:cxn modelId="{40306C7D-034B-4F7C-8606-4AB06C3C093F}" type="presParOf" srcId="{42EEAB62-234C-47D3-9EA0-EFF2535AE557}" destId="{7623AB5E-8FE9-45C2-B368-B4ACEDE0ED03}" srcOrd="1" destOrd="0" presId="urn:microsoft.com/office/officeart/2008/layout/LinedList"/>
    <dgm:cxn modelId="{0A9B3D5E-9AA8-49F0-B135-B9185847F3A9}" type="presParOf" srcId="{AEB5FCC7-BE7C-46C0-A97C-6C6E338AA8CE}" destId="{2AD5BF10-81A4-497F-ACA6-F23452EC2670}" srcOrd="6" destOrd="0" presId="urn:microsoft.com/office/officeart/2008/layout/LinedList"/>
    <dgm:cxn modelId="{40F6DC73-7CF0-4F65-892C-F265B61CEFC7}" type="presParOf" srcId="{AEB5FCC7-BE7C-46C0-A97C-6C6E338AA8CE}" destId="{DDCDDD69-0D82-4641-9EC8-C20E18D9AAAD}" srcOrd="7" destOrd="0" presId="urn:microsoft.com/office/officeart/2008/layout/LinedList"/>
    <dgm:cxn modelId="{6FD86AA2-CD76-4132-B1AB-C656F53FA03C}" type="presParOf" srcId="{DDCDDD69-0D82-4641-9EC8-C20E18D9AAAD}" destId="{D66833A2-ACF2-481E-8B21-3E9B59ABCBFC}" srcOrd="0" destOrd="0" presId="urn:microsoft.com/office/officeart/2008/layout/LinedList"/>
    <dgm:cxn modelId="{CFC423EA-D2FA-4370-A7AD-039871AEC169}" type="presParOf" srcId="{DDCDDD69-0D82-4641-9EC8-C20E18D9AAAD}" destId="{25179843-1CE0-4DA0-B4ED-1DAEE9DC9047}" srcOrd="1" destOrd="0" presId="urn:microsoft.com/office/officeart/2008/layout/LinedList"/>
    <dgm:cxn modelId="{0E5C2105-3C00-4EA5-8D2D-BFDE7177D3C7}" type="presParOf" srcId="{AEB5FCC7-BE7C-46C0-A97C-6C6E338AA8CE}" destId="{4FB08F73-0662-4FFA-8806-1BEFC55A1D92}" srcOrd="8" destOrd="0" presId="urn:microsoft.com/office/officeart/2008/layout/LinedList"/>
    <dgm:cxn modelId="{321F41ED-947B-49DA-BEFD-004A06F65572}" type="presParOf" srcId="{AEB5FCC7-BE7C-46C0-A97C-6C6E338AA8CE}" destId="{7F4CC768-5C06-433E-976E-176DBD18E328}" srcOrd="9" destOrd="0" presId="urn:microsoft.com/office/officeart/2008/layout/LinedList"/>
    <dgm:cxn modelId="{8B860318-A219-4715-90BB-F5935C08D251}" type="presParOf" srcId="{7F4CC768-5C06-433E-976E-176DBD18E328}" destId="{520BD08C-C076-4F47-9574-A6089AB6360B}" srcOrd="0" destOrd="0" presId="urn:microsoft.com/office/officeart/2008/layout/LinedList"/>
    <dgm:cxn modelId="{95B2E069-9144-4FAC-A7BF-47A2C36D4382}" type="presParOf" srcId="{7F4CC768-5C06-433E-976E-176DBD18E328}" destId="{AFB5AD9B-F888-49AC-AEA0-7491207EE11B}" srcOrd="1" destOrd="0" presId="urn:microsoft.com/office/officeart/2008/layout/LinedList"/>
    <dgm:cxn modelId="{C2568367-39F6-4D8E-9A4C-287BED364D10}" type="presParOf" srcId="{AEB5FCC7-BE7C-46C0-A97C-6C6E338AA8CE}" destId="{F5989CB3-55B8-46D0-B617-6FFD472F5326}" srcOrd="10" destOrd="0" presId="urn:microsoft.com/office/officeart/2008/layout/LinedList"/>
    <dgm:cxn modelId="{654239D0-9C04-424A-B3BC-69F4BE72CDBF}" type="presParOf" srcId="{AEB5FCC7-BE7C-46C0-A97C-6C6E338AA8CE}" destId="{89A78A93-FA1D-40B5-A687-273876FEA321}" srcOrd="11" destOrd="0" presId="urn:microsoft.com/office/officeart/2008/layout/LinedList"/>
    <dgm:cxn modelId="{3357324F-28DA-485C-95ED-71F9FB016895}" type="presParOf" srcId="{89A78A93-FA1D-40B5-A687-273876FEA321}" destId="{CA236BC3-9B5D-409C-8AF3-0D9ADED26AF7}" srcOrd="0" destOrd="0" presId="urn:microsoft.com/office/officeart/2008/layout/LinedList"/>
    <dgm:cxn modelId="{0E861EA8-031F-42DC-8F11-B5B129D50F8F}" type="presParOf" srcId="{89A78A93-FA1D-40B5-A687-273876FEA321}" destId="{41007FA9-6623-4953-9617-0A14B08EE400}" srcOrd="1" destOrd="0" presId="urn:microsoft.com/office/officeart/2008/layout/LinedList"/>
    <dgm:cxn modelId="{C53F8446-11D0-4FFD-85BD-4F37B0D782C9}" type="presParOf" srcId="{AEB5FCC7-BE7C-46C0-A97C-6C6E338AA8CE}" destId="{B9788D8C-FE8F-4419-813D-1124E82E59AA}" srcOrd="12" destOrd="0" presId="urn:microsoft.com/office/officeart/2008/layout/LinedList"/>
    <dgm:cxn modelId="{AA8D1C57-241C-49C8-91BA-71B17BF10AB7}" type="presParOf" srcId="{AEB5FCC7-BE7C-46C0-A97C-6C6E338AA8CE}" destId="{8FE980A1-D31C-493B-B527-054D272F6AF2}" srcOrd="13" destOrd="0" presId="urn:microsoft.com/office/officeart/2008/layout/LinedList"/>
    <dgm:cxn modelId="{AFFBB801-63D9-4D46-8ABC-62BBAE40DF30}" type="presParOf" srcId="{8FE980A1-D31C-493B-B527-054D272F6AF2}" destId="{836CE9C6-5AEE-4F23-AE56-794B2A36C13C}" srcOrd="0" destOrd="0" presId="urn:microsoft.com/office/officeart/2008/layout/LinedList"/>
    <dgm:cxn modelId="{662C8984-E970-48BC-94FD-5BB05EC5C68A}" type="presParOf" srcId="{8FE980A1-D31C-493B-B527-054D272F6AF2}" destId="{A4C26955-2DF4-4B78-A426-D53E6AC1E599}" srcOrd="1" destOrd="0" presId="urn:microsoft.com/office/officeart/2008/layout/LinedList"/>
    <dgm:cxn modelId="{A42CF91B-479C-41CC-96B7-2D7E77BD82A9}" type="presParOf" srcId="{AEB5FCC7-BE7C-46C0-A97C-6C6E338AA8CE}" destId="{4CF66573-0AB0-4A9F-88E1-C6CA22BFFDD4}" srcOrd="14" destOrd="0" presId="urn:microsoft.com/office/officeart/2008/layout/LinedList"/>
    <dgm:cxn modelId="{CF637877-9014-4E51-A866-3A1DBA089C46}" type="presParOf" srcId="{AEB5FCC7-BE7C-46C0-A97C-6C6E338AA8CE}" destId="{1FBE78B9-8ED5-41F3-8C48-B4B867A1FD74}" srcOrd="15" destOrd="0" presId="urn:microsoft.com/office/officeart/2008/layout/LinedList"/>
    <dgm:cxn modelId="{58982896-1C9D-4BE9-87D7-1C437BC9227C}" type="presParOf" srcId="{1FBE78B9-8ED5-41F3-8C48-B4B867A1FD74}" destId="{01D888F2-ECDA-4078-AE63-FE9EAB577651}" srcOrd="0" destOrd="0" presId="urn:microsoft.com/office/officeart/2008/layout/LinedList"/>
    <dgm:cxn modelId="{2305F08A-6DFE-4BF4-BF8C-8F57096D2F0D}" type="presParOf" srcId="{1FBE78B9-8ED5-41F3-8C48-B4B867A1FD74}" destId="{F7826C5D-9123-4CED-AC6F-4ADA42F51CEA}" srcOrd="1" destOrd="0" presId="urn:microsoft.com/office/officeart/2008/layout/LinedList"/>
    <dgm:cxn modelId="{19CCE587-8BD5-4FCF-B845-DC408DCBEDA8}" type="presParOf" srcId="{AEB5FCC7-BE7C-46C0-A97C-6C6E338AA8CE}" destId="{891F4953-5A2B-493B-8001-1A35574EFA9C}" srcOrd="16" destOrd="0" presId="urn:microsoft.com/office/officeart/2008/layout/LinedList"/>
    <dgm:cxn modelId="{3056B9BF-98CF-45EA-B50A-7E687A8A8892}" type="presParOf" srcId="{AEB5FCC7-BE7C-46C0-A97C-6C6E338AA8CE}" destId="{0C408404-6C63-4B19-8C45-61F4737C1966}" srcOrd="17" destOrd="0" presId="urn:microsoft.com/office/officeart/2008/layout/LinedList"/>
    <dgm:cxn modelId="{45D2F1FF-BE16-4A6F-A356-7346E2DBC149}" type="presParOf" srcId="{0C408404-6C63-4B19-8C45-61F4737C1966}" destId="{A3639432-AB71-44A1-A767-74C59B565C1A}" srcOrd="0" destOrd="0" presId="urn:microsoft.com/office/officeart/2008/layout/LinedList"/>
    <dgm:cxn modelId="{3B6DAD5F-97C8-4130-9DAF-37C208D168D5}" type="presParOf" srcId="{0C408404-6C63-4B19-8C45-61F4737C1966}" destId="{FBE17C72-71C3-4A69-B037-42F9F13BA2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D15FC-5F0C-4F1E-B357-4A2719873645}">
      <dsp:nvSpPr>
        <dsp:cNvPr id="0" name=""/>
        <dsp:cNvSpPr/>
      </dsp:nvSpPr>
      <dsp:spPr>
        <a:xfrm>
          <a:off x="0" y="9005"/>
          <a:ext cx="7148685" cy="12499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u="sng" kern="1200" dirty="0"/>
            <a:t>široké indikační spektrum: </a:t>
          </a:r>
          <a:endParaRPr lang="en-US" sz="2200" kern="1200" dirty="0"/>
        </a:p>
      </dsp:txBody>
      <dsp:txXfrm>
        <a:off x="61020" y="70025"/>
        <a:ext cx="7026645" cy="1127958"/>
      </dsp:txXfrm>
    </dsp:sp>
    <dsp:sp modelId="{BDA0B187-CB28-4120-94F4-1ADEFEFF395A}">
      <dsp:nvSpPr>
        <dsp:cNvPr id="0" name=""/>
        <dsp:cNvSpPr/>
      </dsp:nvSpPr>
      <dsp:spPr>
        <a:xfrm>
          <a:off x="0" y="1259004"/>
          <a:ext cx="7148685" cy="109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97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/>
            <a:t>nejčastěji: </a:t>
          </a:r>
          <a:r>
            <a:rPr lang="cs-CZ" sz="1700" kern="1200" dirty="0" err="1"/>
            <a:t>extracerebrálních</a:t>
          </a:r>
          <a:r>
            <a:rPr lang="cs-CZ" sz="1700" kern="1200" dirty="0"/>
            <a:t> poruchy,  </a:t>
          </a:r>
          <a:r>
            <a:rPr lang="cs-CZ" sz="1700" kern="1200" dirty="0" err="1"/>
            <a:t>stp</a:t>
          </a:r>
          <a:r>
            <a:rPr lang="cs-CZ" sz="1700" kern="1200" dirty="0"/>
            <a:t> op. hernie disku, poúrazové stavy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700" kern="1200" dirty="0"/>
            <a:t>izometrické cv.je možné použít u </a:t>
          </a:r>
          <a:r>
            <a:rPr lang="cs-CZ" sz="1700" kern="1200" dirty="0" err="1"/>
            <a:t>sv.dysbalance</a:t>
          </a:r>
          <a:r>
            <a:rPr lang="cs-CZ" sz="1700" kern="1200" dirty="0"/>
            <a:t>, VAS, skolióz, </a:t>
          </a:r>
          <a:r>
            <a:rPr lang="cs-CZ" sz="1700" kern="1200" dirty="0" err="1"/>
            <a:t>stp</a:t>
          </a:r>
          <a:r>
            <a:rPr lang="cs-CZ" sz="1700" kern="1200" dirty="0"/>
            <a:t>. op. </a:t>
          </a:r>
          <a:r>
            <a:rPr lang="cs-CZ" sz="1700" kern="1200" dirty="0">
              <a:latin typeface="Source Sans Pro"/>
            </a:rPr>
            <a:t>hernie </a:t>
          </a:r>
          <a:r>
            <a:rPr lang="cs-CZ" sz="1700" kern="1200" dirty="0"/>
            <a:t>disku</a:t>
          </a:r>
          <a:endParaRPr lang="en-US" sz="1700" kern="1200" dirty="0"/>
        </a:p>
      </dsp:txBody>
      <dsp:txXfrm>
        <a:off x="0" y="1259004"/>
        <a:ext cx="7148685" cy="1092960"/>
      </dsp:txXfrm>
    </dsp:sp>
    <dsp:sp modelId="{D5B2BBC4-9A30-4130-B0AD-12FC9DB58D89}">
      <dsp:nvSpPr>
        <dsp:cNvPr id="0" name=""/>
        <dsp:cNvSpPr/>
      </dsp:nvSpPr>
      <dsp:spPr>
        <a:xfrm>
          <a:off x="0" y="2351964"/>
          <a:ext cx="7148685" cy="1249998"/>
        </a:xfrm>
        <a:prstGeom prst="roundRect">
          <a:avLst/>
        </a:prstGeom>
        <a:solidFill>
          <a:schemeClr val="accent2">
            <a:hueOff val="-827590"/>
            <a:satOff val="-1310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Cílem metody je </a:t>
          </a:r>
          <a:r>
            <a:rPr lang="cs-CZ" sz="2200" kern="1200" dirty="0">
              <a:highlight>
                <a:srgbClr val="FFFF00"/>
              </a:highlight>
            </a:rPr>
            <a:t>přeměna</a:t>
          </a:r>
          <a:r>
            <a:rPr lang="cs-CZ" sz="2200" kern="1200" dirty="0"/>
            <a:t> nefyziologických motorických stereotypů v diferencovanou motoriku &amp; </a:t>
          </a:r>
          <a:r>
            <a:rPr lang="cs-CZ" sz="2200" kern="1200" dirty="0">
              <a:highlight>
                <a:srgbClr val="FFFF00"/>
              </a:highlight>
            </a:rPr>
            <a:t>automatizace</a:t>
          </a:r>
          <a:r>
            <a:rPr lang="cs-CZ" sz="2200" kern="1200" dirty="0"/>
            <a:t> normálních pohybových vzorů.</a:t>
          </a:r>
          <a:endParaRPr lang="en-US" sz="2200" kern="1200" dirty="0"/>
        </a:p>
      </dsp:txBody>
      <dsp:txXfrm>
        <a:off x="61020" y="2412984"/>
        <a:ext cx="7026645" cy="1127958"/>
      </dsp:txXfrm>
    </dsp:sp>
    <dsp:sp modelId="{92F947B8-B12A-45DD-AA3D-393EA8BA66B8}">
      <dsp:nvSpPr>
        <dsp:cNvPr id="0" name=""/>
        <dsp:cNvSpPr/>
      </dsp:nvSpPr>
      <dsp:spPr>
        <a:xfrm>
          <a:off x="0" y="3665323"/>
          <a:ext cx="7148685" cy="1249998"/>
        </a:xfrm>
        <a:prstGeom prst="roundRect">
          <a:avLst/>
        </a:prstGeom>
        <a:solidFill>
          <a:schemeClr val="accent2">
            <a:hueOff val="-1655181"/>
            <a:satOff val="-2619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Při cvičení může dojít k přechodnému poklesu výkonu v důsledku rušení dosavadních stereotypů.</a:t>
          </a:r>
          <a:endParaRPr lang="en-US" sz="2200" kern="1200" dirty="0"/>
        </a:p>
      </dsp:txBody>
      <dsp:txXfrm>
        <a:off x="61020" y="3726343"/>
        <a:ext cx="7026645" cy="1127958"/>
      </dsp:txXfrm>
    </dsp:sp>
    <dsp:sp modelId="{58299A2C-6B2A-4527-ADFE-9B3B82EFBB78}">
      <dsp:nvSpPr>
        <dsp:cNvPr id="0" name=""/>
        <dsp:cNvSpPr/>
      </dsp:nvSpPr>
      <dsp:spPr>
        <a:xfrm>
          <a:off x="0" y="4978681"/>
          <a:ext cx="7148685" cy="1249998"/>
        </a:xfrm>
        <a:prstGeom prst="roundRect">
          <a:avLst/>
        </a:prstGeom>
        <a:solidFill>
          <a:schemeClr val="accent2">
            <a:hueOff val="-2482771"/>
            <a:satOff val="-3929"/>
            <a:lumOff val="-23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Se zautomatizováním pohybu a zlepšením subkortikální kontroly následuje časem zlepšení motorického výkonu. </a:t>
          </a:r>
          <a:endParaRPr lang="en-US" sz="2200" kern="1200" dirty="0"/>
        </a:p>
      </dsp:txBody>
      <dsp:txXfrm>
        <a:off x="61020" y="5039701"/>
        <a:ext cx="7026645" cy="1127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0F055-E050-4D2C-8EC6-16B909A176A3}">
      <dsp:nvSpPr>
        <dsp:cNvPr id="0" name=""/>
        <dsp:cNvSpPr/>
      </dsp:nvSpPr>
      <dsp:spPr>
        <a:xfrm>
          <a:off x="0" y="0"/>
          <a:ext cx="8938260" cy="130540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zlepšení funkce oslabených </a:t>
          </a:r>
          <a:r>
            <a:rPr lang="cs-CZ" sz="3300" kern="1200" dirty="0">
              <a:latin typeface="Source Sans Pro"/>
            </a:rPr>
            <a:t>svalů</a:t>
          </a:r>
          <a:endParaRPr lang="en-US" sz="3300" kern="1200" dirty="0"/>
        </a:p>
      </dsp:txBody>
      <dsp:txXfrm>
        <a:off x="38234" y="38234"/>
        <a:ext cx="7529629" cy="1228933"/>
      </dsp:txXfrm>
    </dsp:sp>
    <dsp:sp modelId="{01450EE8-08CA-4F19-9EEA-46682D90EBA8}">
      <dsp:nvSpPr>
        <dsp:cNvPr id="0" name=""/>
        <dsp:cNvSpPr/>
      </dsp:nvSpPr>
      <dsp:spPr>
        <a:xfrm>
          <a:off x="788669" y="1522968"/>
          <a:ext cx="8938260" cy="1305401"/>
        </a:xfrm>
        <a:prstGeom prst="roundRect">
          <a:avLst>
            <a:gd name="adj" fmla="val 10000"/>
          </a:avLst>
        </a:prstGeom>
        <a:solidFill>
          <a:schemeClr val="accent5">
            <a:hueOff val="-3463443"/>
            <a:satOff val="-6016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stabilizace páteře a končetin bez jejich osového zatížení</a:t>
          </a:r>
          <a:endParaRPr lang="en-US" sz="3300" kern="1200" dirty="0"/>
        </a:p>
      </dsp:txBody>
      <dsp:txXfrm>
        <a:off x="826903" y="1561202"/>
        <a:ext cx="7224611" cy="1228933"/>
      </dsp:txXfrm>
    </dsp:sp>
    <dsp:sp modelId="{786EE038-25B6-42E7-A24C-5CE8BBFD56A5}">
      <dsp:nvSpPr>
        <dsp:cNvPr id="0" name=""/>
        <dsp:cNvSpPr/>
      </dsp:nvSpPr>
      <dsp:spPr>
        <a:xfrm>
          <a:off x="1577339" y="3045936"/>
          <a:ext cx="8938260" cy="1305401"/>
        </a:xfrm>
        <a:prstGeom prst="roundRect">
          <a:avLst>
            <a:gd name="adj" fmla="val 10000"/>
          </a:avLst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reedukace správných pohybů bez nežádoucích složek</a:t>
          </a:r>
          <a:endParaRPr lang="en-US" sz="3300" kern="1200" dirty="0"/>
        </a:p>
      </dsp:txBody>
      <dsp:txXfrm>
        <a:off x="1615573" y="3084170"/>
        <a:ext cx="7224611" cy="1228933"/>
      </dsp:txXfrm>
    </dsp:sp>
    <dsp:sp modelId="{44CE6C79-4C34-4F7D-B060-2FA09879E615}">
      <dsp:nvSpPr>
        <dsp:cNvPr id="0" name=""/>
        <dsp:cNvSpPr/>
      </dsp:nvSpPr>
      <dsp:spPr>
        <a:xfrm>
          <a:off x="8089749" y="989929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664" y="989929"/>
        <a:ext cx="466680" cy="638504"/>
      </dsp:txXfrm>
    </dsp:sp>
    <dsp:sp modelId="{18171F36-2CC1-4F6A-996B-139C2CF4602D}">
      <dsp:nvSpPr>
        <dsp:cNvPr id="0" name=""/>
        <dsp:cNvSpPr/>
      </dsp:nvSpPr>
      <dsp:spPr>
        <a:xfrm>
          <a:off x="8878419" y="2504195"/>
          <a:ext cx="848510" cy="84851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7090195"/>
            <a:satOff val="-15273"/>
            <a:lumOff val="-58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334" y="2504195"/>
        <a:ext cx="466680" cy="638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906F5-21D2-4932-8695-33FAEFE240E3}">
      <dsp:nvSpPr>
        <dsp:cNvPr id="0" name=""/>
        <dsp:cNvSpPr/>
      </dsp:nvSpPr>
      <dsp:spPr>
        <a:xfrm>
          <a:off x="0" y="0"/>
          <a:ext cx="657141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9702DD-7181-489D-9838-B412DE122F07}">
      <dsp:nvSpPr>
        <dsp:cNvPr id="0" name=""/>
        <dsp:cNvSpPr/>
      </dsp:nvSpPr>
      <dsp:spPr>
        <a:xfrm>
          <a:off x="0" y="0"/>
          <a:ext cx="6571413" cy="143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Napřímení páteře dosahujeme v terapii ACT </a:t>
          </a:r>
          <a:r>
            <a:rPr lang="cs-CZ" sz="1800" b="1" i="1" kern="1200" dirty="0" err="1"/>
            <a:t>koaktivací</a:t>
          </a:r>
          <a:r>
            <a:rPr lang="cs-CZ" sz="1800" b="1" i="1" kern="1200" dirty="0"/>
            <a:t> ventrálních a dorsálních svalových řetězců</a:t>
          </a:r>
          <a:r>
            <a:rPr lang="cs-CZ" sz="1800" kern="1200" dirty="0"/>
            <a:t>, jež jsou aktivovány využitím </a:t>
          </a:r>
          <a:r>
            <a:rPr lang="cs-CZ" sz="1800" kern="1200" dirty="0" err="1"/>
            <a:t>aker</a:t>
          </a:r>
          <a:r>
            <a:rPr lang="cs-CZ" sz="1800" kern="1200" dirty="0"/>
            <a:t> v průběhu vzpěru. </a:t>
          </a:r>
          <a:endParaRPr lang="en-US" sz="1800" kern="1200" dirty="0"/>
        </a:p>
      </dsp:txBody>
      <dsp:txXfrm>
        <a:off x="0" y="0"/>
        <a:ext cx="6571413" cy="1432421"/>
      </dsp:txXfrm>
    </dsp:sp>
    <dsp:sp modelId="{1B56F227-E34E-4FEF-AAFC-701D5B5C0B98}">
      <dsp:nvSpPr>
        <dsp:cNvPr id="0" name=""/>
        <dsp:cNvSpPr/>
      </dsp:nvSpPr>
      <dsp:spPr>
        <a:xfrm>
          <a:off x="0" y="1432421"/>
          <a:ext cx="657141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2195E-5EFF-48AA-B1CF-8AFBFB4BE9E4}">
      <dsp:nvSpPr>
        <dsp:cNvPr id="0" name=""/>
        <dsp:cNvSpPr/>
      </dsp:nvSpPr>
      <dsp:spPr>
        <a:xfrm>
          <a:off x="0" y="1432421"/>
          <a:ext cx="6571413" cy="143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Správné zatížení a vzpěr o </a:t>
          </a:r>
          <a:r>
            <a:rPr lang="cs-CZ" sz="1800" kern="1200" dirty="0" err="1"/>
            <a:t>akra</a:t>
          </a:r>
          <a:r>
            <a:rPr lang="cs-CZ" sz="1800" kern="1200" dirty="0"/>
            <a:t> "nastartuje" pohybový vzor vedoucí k napřimování páteře. </a:t>
          </a:r>
          <a:endParaRPr lang="en-US" sz="1800" kern="1200" dirty="0"/>
        </a:p>
      </dsp:txBody>
      <dsp:txXfrm>
        <a:off x="0" y="1432421"/>
        <a:ext cx="6571413" cy="1432421"/>
      </dsp:txXfrm>
    </dsp:sp>
    <dsp:sp modelId="{3D20BDA7-AF59-4A3F-9087-52C889EF5BE0}">
      <dsp:nvSpPr>
        <dsp:cNvPr id="0" name=""/>
        <dsp:cNvSpPr/>
      </dsp:nvSpPr>
      <dsp:spPr>
        <a:xfrm>
          <a:off x="0" y="2864843"/>
          <a:ext cx="657141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63ED74-563F-4ACF-959E-334319B7C1F0}">
      <dsp:nvSpPr>
        <dsp:cNvPr id="0" name=""/>
        <dsp:cNvSpPr/>
      </dsp:nvSpPr>
      <dsp:spPr>
        <a:xfrm>
          <a:off x="0" y="2864843"/>
          <a:ext cx="6571413" cy="143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Kvalitativní korekce těchto pohyb. vzorů již probíhá vědomě a výskyt motorických chyb se opakováním minimalizuje.</a:t>
          </a:r>
          <a:endParaRPr lang="en-US" sz="1800" kern="1200" dirty="0"/>
        </a:p>
      </dsp:txBody>
      <dsp:txXfrm>
        <a:off x="0" y="2864843"/>
        <a:ext cx="6571413" cy="1432421"/>
      </dsp:txXfrm>
    </dsp:sp>
    <dsp:sp modelId="{E26C75F3-E1CB-4D99-BFA9-42800854F064}">
      <dsp:nvSpPr>
        <dsp:cNvPr id="0" name=""/>
        <dsp:cNvSpPr/>
      </dsp:nvSpPr>
      <dsp:spPr>
        <a:xfrm>
          <a:off x="0" y="4297264"/>
          <a:ext cx="657141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F8163-A692-4426-A9C4-31B00D38BFDE}">
      <dsp:nvSpPr>
        <dsp:cNvPr id="0" name=""/>
        <dsp:cNvSpPr/>
      </dsp:nvSpPr>
      <dsp:spPr>
        <a:xfrm>
          <a:off x="0" y="4297264"/>
          <a:ext cx="6571413" cy="143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/>
            <a:t>Na základě tohoto principu cvičení ACT napřimuje páteř, tonizuje zádové svaly, kompenzuje dysbalance a v důsledku stabilizuje celý pohybový aparát. Navíc, vzhledem k tomu, že vzpěrná cvičení v metodě ACT mohou aktivovat i hlubší svaly trupu, lze terapii využít i pro posílení výdechových svalů a zlepšit tak jejich funkci</a:t>
          </a:r>
          <a:r>
            <a:rPr lang="cs-CZ" sz="1800" kern="1200" dirty="0">
              <a:latin typeface="Source Sans Pro"/>
            </a:rPr>
            <a:t>.</a:t>
          </a:r>
          <a:endParaRPr lang="en-US" sz="1800" kern="1200" dirty="0"/>
        </a:p>
      </dsp:txBody>
      <dsp:txXfrm>
        <a:off x="0" y="4297264"/>
        <a:ext cx="6571413" cy="1432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9A574-FC0F-44A9-A2FD-F83FE35E173B}">
      <dsp:nvSpPr>
        <dsp:cNvPr id="0" name=""/>
        <dsp:cNvSpPr/>
      </dsp:nvSpPr>
      <dsp:spPr>
        <a:xfrm>
          <a:off x="0" y="53559"/>
          <a:ext cx="5217173" cy="1378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Cílem ACT je trénink pohybových vzorů realizovaných skrze vzpěr o akra, které mají velkou korovou reprezentaci v mozkové kůře </a:t>
          </a:r>
          <a:r>
            <a:rPr lang="cs-CZ" sz="1900" b="1" kern="1200"/>
            <a:t>→ </a:t>
          </a:r>
          <a:r>
            <a:rPr lang="cs-CZ" sz="1900" kern="1200"/>
            <a:t>viz</a:t>
          </a:r>
          <a:r>
            <a:rPr lang="cs-CZ" sz="1900" b="1" kern="1200"/>
            <a:t> </a:t>
          </a:r>
          <a:r>
            <a:rPr lang="cs-CZ" sz="1900" kern="1200"/>
            <a:t>homunkulus.</a:t>
          </a:r>
          <a:endParaRPr lang="en-US" sz="1900" kern="1200"/>
        </a:p>
      </dsp:txBody>
      <dsp:txXfrm>
        <a:off x="67281" y="120840"/>
        <a:ext cx="5082611" cy="1243697"/>
      </dsp:txXfrm>
    </dsp:sp>
    <dsp:sp modelId="{48B212AA-548A-409A-BFF5-C64660B8BDC6}">
      <dsp:nvSpPr>
        <dsp:cNvPr id="0" name=""/>
        <dsp:cNvSpPr/>
      </dsp:nvSpPr>
      <dsp:spPr>
        <a:xfrm>
          <a:off x="0" y="1486539"/>
          <a:ext cx="5217173" cy="1378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 ACT je charakter řetězců důležitý při exteroceptivních technikách.</a:t>
          </a:r>
          <a:endParaRPr lang="en-US" sz="1900" kern="1200"/>
        </a:p>
      </dsp:txBody>
      <dsp:txXfrm>
        <a:off x="67281" y="1553820"/>
        <a:ext cx="5082611" cy="1243697"/>
      </dsp:txXfrm>
    </dsp:sp>
    <dsp:sp modelId="{EE5D2C8A-2C61-4808-BDD6-623C156278DE}">
      <dsp:nvSpPr>
        <dsp:cNvPr id="0" name=""/>
        <dsp:cNvSpPr/>
      </dsp:nvSpPr>
      <dsp:spPr>
        <a:xfrm>
          <a:off x="0" y="2919519"/>
          <a:ext cx="5217173" cy="13782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Exteroceptivní techniky jsou užitečné pro změny tonu, správnou koaktivaci řetězců &amp; správné nastavení aker </a:t>
          </a:r>
          <a:r>
            <a:rPr lang="cs-CZ" sz="1900" b="1" kern="1200"/>
            <a:t>→ </a:t>
          </a:r>
          <a:r>
            <a:rPr lang="cs-CZ" sz="1900" kern="1200"/>
            <a:t>umožní efektivnější NAPŘÍMENÍ.</a:t>
          </a:r>
          <a:endParaRPr lang="en-US" sz="1900" kern="1200"/>
        </a:p>
      </dsp:txBody>
      <dsp:txXfrm>
        <a:off x="67281" y="2986800"/>
        <a:ext cx="5082611" cy="12436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F8B31-EC96-471E-AF3D-2142D07C74DD}">
      <dsp:nvSpPr>
        <dsp:cNvPr id="0" name=""/>
        <dsp:cNvSpPr/>
      </dsp:nvSpPr>
      <dsp:spPr>
        <a:xfrm>
          <a:off x="0" y="53333"/>
          <a:ext cx="6571413" cy="1064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zkontrolovat nastavení kleneb na rukou a nohou</a:t>
          </a:r>
          <a:endParaRPr lang="en-US" sz="2600" kern="1200"/>
        </a:p>
      </dsp:txBody>
      <dsp:txXfrm>
        <a:off x="51974" y="105307"/>
        <a:ext cx="6467465" cy="960752"/>
      </dsp:txXfrm>
    </dsp:sp>
    <dsp:sp modelId="{187B26C9-287F-4816-816D-16744917449D}">
      <dsp:nvSpPr>
        <dsp:cNvPr id="0" name=""/>
        <dsp:cNvSpPr/>
      </dsp:nvSpPr>
      <dsp:spPr>
        <a:xfrm>
          <a:off x="0" y="1192913"/>
          <a:ext cx="6571413" cy="1064700"/>
        </a:xfrm>
        <a:prstGeom prst="roundRect">
          <a:avLst/>
        </a:prstGeom>
        <a:solidFill>
          <a:schemeClr val="accent5">
            <a:hueOff val="-1731721"/>
            <a:satOff val="-300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vzepřít se do kořenů dlaní</a:t>
          </a:r>
          <a:endParaRPr lang="en-US" sz="2600" kern="1200"/>
        </a:p>
      </dsp:txBody>
      <dsp:txXfrm>
        <a:off x="51974" y="1244887"/>
        <a:ext cx="6467465" cy="960752"/>
      </dsp:txXfrm>
    </dsp:sp>
    <dsp:sp modelId="{3A02A354-E318-483A-99BA-8033933D9833}">
      <dsp:nvSpPr>
        <dsp:cNvPr id="0" name=""/>
        <dsp:cNvSpPr/>
      </dsp:nvSpPr>
      <dsp:spPr>
        <a:xfrm>
          <a:off x="0" y="2332493"/>
          <a:ext cx="6571413" cy="1064700"/>
        </a:xfrm>
        <a:prstGeom prst="roundRect">
          <a:avLst/>
        </a:prstGeom>
        <a:solidFill>
          <a:schemeClr val="accent5">
            <a:hueOff val="-3463443"/>
            <a:satOff val="-6016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přitáhnout nárty směrem k bércům</a:t>
          </a:r>
          <a:endParaRPr lang="en-US" sz="2600" kern="1200"/>
        </a:p>
      </dsp:txBody>
      <dsp:txXfrm>
        <a:off x="51974" y="2384467"/>
        <a:ext cx="6467465" cy="960752"/>
      </dsp:txXfrm>
    </dsp:sp>
    <dsp:sp modelId="{346731FA-C31F-4258-A16A-DC750B8B1355}">
      <dsp:nvSpPr>
        <dsp:cNvPr id="0" name=""/>
        <dsp:cNvSpPr/>
      </dsp:nvSpPr>
      <dsp:spPr>
        <a:xfrm>
          <a:off x="0" y="3472073"/>
          <a:ext cx="6571413" cy="1064700"/>
        </a:xfrm>
        <a:prstGeom prst="roundRect">
          <a:avLst/>
        </a:prstGeom>
        <a:solidFill>
          <a:schemeClr val="accent5">
            <a:hueOff val="-5195164"/>
            <a:satOff val="-9024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vzepřít se do pat</a:t>
          </a:r>
          <a:endParaRPr lang="en-US" sz="2600" kern="1200"/>
        </a:p>
      </dsp:txBody>
      <dsp:txXfrm>
        <a:off x="51974" y="3524047"/>
        <a:ext cx="6467465" cy="960752"/>
      </dsp:txXfrm>
    </dsp:sp>
    <dsp:sp modelId="{EB11217C-8315-4776-B2B1-31465FB234A0}">
      <dsp:nvSpPr>
        <dsp:cNvPr id="0" name=""/>
        <dsp:cNvSpPr/>
      </dsp:nvSpPr>
      <dsp:spPr>
        <a:xfrm>
          <a:off x="0" y="4611653"/>
          <a:ext cx="6571413" cy="1064700"/>
        </a:xfrm>
        <a:prstGeom prst="round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dýchat volně, přirozeně, nezadržovat dech</a:t>
          </a:r>
          <a:endParaRPr lang="en-US" sz="2600" kern="1200"/>
        </a:p>
      </dsp:txBody>
      <dsp:txXfrm>
        <a:off x="51974" y="4663627"/>
        <a:ext cx="6467465" cy="9607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1AC4C7-5380-4C8E-B63E-0D3C285A7FE9}">
      <dsp:nvSpPr>
        <dsp:cNvPr id="0" name=""/>
        <dsp:cNvSpPr/>
      </dsp:nvSpPr>
      <dsp:spPr>
        <a:xfrm>
          <a:off x="0" y="0"/>
          <a:ext cx="657141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13F42-BE24-43EC-A3F3-2340DE1FA2FA}">
      <dsp:nvSpPr>
        <dsp:cNvPr id="0" name=""/>
        <dsp:cNvSpPr/>
      </dsp:nvSpPr>
      <dsp:spPr>
        <a:xfrm>
          <a:off x="0" y="0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 err="1"/>
            <a:t>koaktivace</a:t>
          </a:r>
          <a:r>
            <a:rPr lang="cs-CZ" sz="1900" kern="1200" dirty="0"/>
            <a:t> svalů trupu</a:t>
          </a:r>
          <a:endParaRPr lang="en-US" sz="1900" kern="1200" dirty="0"/>
        </a:p>
      </dsp:txBody>
      <dsp:txXfrm>
        <a:off x="0" y="0"/>
        <a:ext cx="6571413" cy="716210"/>
      </dsp:txXfrm>
    </dsp:sp>
    <dsp:sp modelId="{2994E01C-09A6-4344-A612-6B11F0C9A19B}">
      <dsp:nvSpPr>
        <dsp:cNvPr id="0" name=""/>
        <dsp:cNvSpPr/>
      </dsp:nvSpPr>
      <dsp:spPr>
        <a:xfrm>
          <a:off x="0" y="716210"/>
          <a:ext cx="6571413" cy="0"/>
        </a:xfrm>
        <a:prstGeom prst="line">
          <a:avLst/>
        </a:prstGeom>
        <a:solidFill>
          <a:schemeClr val="accent5">
            <a:hueOff val="-989555"/>
            <a:satOff val="-1719"/>
            <a:lumOff val="112"/>
            <a:alphaOff val="0"/>
          </a:schemeClr>
        </a:solidFill>
        <a:ln w="12700" cap="flat" cmpd="sng" algn="ctr">
          <a:solidFill>
            <a:schemeClr val="accent5">
              <a:hueOff val="-989555"/>
              <a:satOff val="-1719"/>
              <a:lumOff val="1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BF09BD-FB28-46C4-B44C-17D59EB7DD44}">
      <dsp:nvSpPr>
        <dsp:cNvPr id="0" name=""/>
        <dsp:cNvSpPr/>
      </dsp:nvSpPr>
      <dsp:spPr>
        <a:xfrm>
          <a:off x="0" y="716210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zlepšení koordinace</a:t>
          </a:r>
          <a:endParaRPr lang="en-US" sz="1900" kern="1200" dirty="0"/>
        </a:p>
      </dsp:txBody>
      <dsp:txXfrm>
        <a:off x="0" y="716210"/>
        <a:ext cx="6571413" cy="716210"/>
      </dsp:txXfrm>
    </dsp:sp>
    <dsp:sp modelId="{443F162A-DE5C-44B2-A6D2-BA08F4D7718E}">
      <dsp:nvSpPr>
        <dsp:cNvPr id="0" name=""/>
        <dsp:cNvSpPr/>
      </dsp:nvSpPr>
      <dsp:spPr>
        <a:xfrm>
          <a:off x="0" y="1432421"/>
          <a:ext cx="6571413" cy="0"/>
        </a:xfrm>
        <a:prstGeom prst="line">
          <a:avLst/>
        </a:prstGeom>
        <a:solidFill>
          <a:schemeClr val="accent5">
            <a:hueOff val="-1979110"/>
            <a:satOff val="-3438"/>
            <a:lumOff val="224"/>
            <a:alphaOff val="0"/>
          </a:schemeClr>
        </a:solidFill>
        <a:ln w="12700" cap="flat" cmpd="sng" algn="ctr">
          <a:solidFill>
            <a:schemeClr val="accent5">
              <a:hueOff val="-1979110"/>
              <a:satOff val="-3438"/>
              <a:lumOff val="2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59D646-9C84-4D0A-8E69-A47CF78CFEF1}">
      <dsp:nvSpPr>
        <dsp:cNvPr id="0" name=""/>
        <dsp:cNvSpPr/>
      </dsp:nvSpPr>
      <dsp:spPr>
        <a:xfrm>
          <a:off x="0" y="1432421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napřímení páteře</a:t>
          </a:r>
          <a:endParaRPr lang="en-US" sz="1900" kern="1200" dirty="0"/>
        </a:p>
      </dsp:txBody>
      <dsp:txXfrm>
        <a:off x="0" y="1432421"/>
        <a:ext cx="6571413" cy="716210"/>
      </dsp:txXfrm>
    </dsp:sp>
    <dsp:sp modelId="{893FED19-5070-42D3-B0BC-D0549506572A}">
      <dsp:nvSpPr>
        <dsp:cNvPr id="0" name=""/>
        <dsp:cNvSpPr/>
      </dsp:nvSpPr>
      <dsp:spPr>
        <a:xfrm>
          <a:off x="0" y="2148632"/>
          <a:ext cx="6571413" cy="0"/>
        </a:xfrm>
        <a:prstGeom prst="line">
          <a:avLst/>
        </a:prstGeom>
        <a:solidFill>
          <a:schemeClr val="accent5">
            <a:hueOff val="-2968665"/>
            <a:satOff val="-5157"/>
            <a:lumOff val="336"/>
            <a:alphaOff val="0"/>
          </a:schemeClr>
        </a:solidFill>
        <a:ln w="12700" cap="flat" cmpd="sng" algn="ctr">
          <a:solidFill>
            <a:schemeClr val="accent5">
              <a:hueOff val="-2968665"/>
              <a:satOff val="-5157"/>
              <a:lumOff val="33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63F11-507F-4B6A-AA50-17D09E781C30}">
      <dsp:nvSpPr>
        <dsp:cNvPr id="0" name=""/>
        <dsp:cNvSpPr/>
      </dsp:nvSpPr>
      <dsp:spPr>
        <a:xfrm>
          <a:off x="0" y="2148632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posílení svalů trupu a končetin =&gt; zlepšení </a:t>
          </a:r>
          <a:r>
            <a:rPr lang="cs-CZ" sz="1900" kern="1200" dirty="0" err="1"/>
            <a:t>postury</a:t>
          </a:r>
          <a:endParaRPr lang="en-US" sz="1900" kern="1200" dirty="0" err="1"/>
        </a:p>
      </dsp:txBody>
      <dsp:txXfrm>
        <a:off x="0" y="2148632"/>
        <a:ext cx="6571413" cy="716210"/>
      </dsp:txXfrm>
    </dsp:sp>
    <dsp:sp modelId="{BD26E2DD-DE67-4518-A570-7C7ABD9755F2}">
      <dsp:nvSpPr>
        <dsp:cNvPr id="0" name=""/>
        <dsp:cNvSpPr/>
      </dsp:nvSpPr>
      <dsp:spPr>
        <a:xfrm>
          <a:off x="0" y="2864842"/>
          <a:ext cx="6571413" cy="0"/>
        </a:xfrm>
        <a:prstGeom prst="line">
          <a:avLst/>
        </a:prstGeom>
        <a:solidFill>
          <a:schemeClr val="accent5">
            <a:hueOff val="-3958220"/>
            <a:satOff val="-6875"/>
            <a:lumOff val="448"/>
            <a:alphaOff val="0"/>
          </a:schemeClr>
        </a:solidFill>
        <a:ln w="12700" cap="flat" cmpd="sng" algn="ctr">
          <a:solidFill>
            <a:schemeClr val="accent5">
              <a:hueOff val="-3958220"/>
              <a:satOff val="-6875"/>
              <a:lumOff val="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B8619-A7A1-42BF-8B58-D699544D638A}">
      <dsp:nvSpPr>
        <dsp:cNvPr id="0" name=""/>
        <dsp:cNvSpPr/>
      </dsp:nvSpPr>
      <dsp:spPr>
        <a:xfrm>
          <a:off x="0" y="2864843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zvýšení silově-vytrvalostních schopností</a:t>
          </a:r>
          <a:endParaRPr lang="en-US" sz="1900" kern="1200" dirty="0"/>
        </a:p>
      </dsp:txBody>
      <dsp:txXfrm>
        <a:off x="0" y="2864843"/>
        <a:ext cx="6571413" cy="716210"/>
      </dsp:txXfrm>
    </dsp:sp>
    <dsp:sp modelId="{C6EF9080-041B-4059-82BF-C8C2FB93F7BA}">
      <dsp:nvSpPr>
        <dsp:cNvPr id="0" name=""/>
        <dsp:cNvSpPr/>
      </dsp:nvSpPr>
      <dsp:spPr>
        <a:xfrm>
          <a:off x="0" y="3581053"/>
          <a:ext cx="6571413" cy="0"/>
        </a:xfrm>
        <a:prstGeom prst="line">
          <a:avLst/>
        </a:prstGeom>
        <a:solidFill>
          <a:schemeClr val="accent5">
            <a:hueOff val="-4947775"/>
            <a:satOff val="-8594"/>
            <a:lumOff val="560"/>
            <a:alphaOff val="0"/>
          </a:schemeClr>
        </a:solidFill>
        <a:ln w="12700" cap="flat" cmpd="sng" algn="ctr">
          <a:solidFill>
            <a:schemeClr val="accent5">
              <a:hueOff val="-4947775"/>
              <a:satOff val="-8594"/>
              <a:lumOff val="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156C7-9E83-4B8C-8FC7-A5F8B5E19E94}">
      <dsp:nvSpPr>
        <dsp:cNvPr id="0" name=""/>
        <dsp:cNvSpPr/>
      </dsp:nvSpPr>
      <dsp:spPr>
        <a:xfrm>
          <a:off x="0" y="3581053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zlepšení v kvalitě provedení ADL – otáčení, vstávání, nákrok, chůze, sed</a:t>
          </a:r>
          <a:endParaRPr lang="en-US" sz="1900" kern="1200" dirty="0"/>
        </a:p>
      </dsp:txBody>
      <dsp:txXfrm>
        <a:off x="0" y="3581053"/>
        <a:ext cx="6571413" cy="716210"/>
      </dsp:txXfrm>
    </dsp:sp>
    <dsp:sp modelId="{DA2AFD2E-D0DE-4068-A66E-7B4486EBCC9A}">
      <dsp:nvSpPr>
        <dsp:cNvPr id="0" name=""/>
        <dsp:cNvSpPr/>
      </dsp:nvSpPr>
      <dsp:spPr>
        <a:xfrm>
          <a:off x="0" y="4297264"/>
          <a:ext cx="6571413" cy="0"/>
        </a:xfrm>
        <a:prstGeom prst="line">
          <a:avLst/>
        </a:prstGeom>
        <a:solidFill>
          <a:schemeClr val="accent5">
            <a:hueOff val="-5937330"/>
            <a:satOff val="-10313"/>
            <a:lumOff val="672"/>
            <a:alphaOff val="0"/>
          </a:schemeClr>
        </a:solidFill>
        <a:ln w="12700" cap="flat" cmpd="sng" algn="ctr">
          <a:solidFill>
            <a:schemeClr val="accent5">
              <a:hueOff val="-5937330"/>
              <a:satOff val="-10313"/>
              <a:lumOff val="6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7083D-DAD2-4B50-917D-B2B2E332F292}">
      <dsp:nvSpPr>
        <dsp:cNvPr id="0" name=""/>
        <dsp:cNvSpPr/>
      </dsp:nvSpPr>
      <dsp:spPr>
        <a:xfrm>
          <a:off x="0" y="4297264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zlepšení sportovního výkonu</a:t>
          </a:r>
          <a:endParaRPr lang="en-US" sz="1900" kern="1200" dirty="0"/>
        </a:p>
      </dsp:txBody>
      <dsp:txXfrm>
        <a:off x="0" y="4297264"/>
        <a:ext cx="6571413" cy="716210"/>
      </dsp:txXfrm>
    </dsp:sp>
    <dsp:sp modelId="{85E4AB1D-E48E-4598-9360-DF7D4870F3FD}">
      <dsp:nvSpPr>
        <dsp:cNvPr id="0" name=""/>
        <dsp:cNvSpPr/>
      </dsp:nvSpPr>
      <dsp:spPr>
        <a:xfrm>
          <a:off x="0" y="5013475"/>
          <a:ext cx="6571413" cy="0"/>
        </a:xfrm>
        <a:prstGeom prst="line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accent5">
              <a:hueOff val="-6926885"/>
              <a:satOff val="-12032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57543-49E4-4A82-8DE0-7CFC4A0CDF9B}">
      <dsp:nvSpPr>
        <dsp:cNvPr id="0" name=""/>
        <dsp:cNvSpPr/>
      </dsp:nvSpPr>
      <dsp:spPr>
        <a:xfrm>
          <a:off x="0" y="5013475"/>
          <a:ext cx="6571413" cy="716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kompenzace </a:t>
          </a:r>
          <a:r>
            <a:rPr lang="cs-CZ" sz="1900" kern="1200" dirty="0" err="1"/>
            <a:t>postury</a:t>
          </a:r>
          <a:r>
            <a:rPr lang="cs-CZ" sz="1900" kern="1200" dirty="0"/>
            <a:t> u jednostranné zátěže na pohybový aparát</a:t>
          </a:r>
          <a:endParaRPr lang="en-US" sz="1900" kern="1200" dirty="0"/>
        </a:p>
      </dsp:txBody>
      <dsp:txXfrm>
        <a:off x="0" y="5013475"/>
        <a:ext cx="6571413" cy="7162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A116FA-6128-4A80-A354-40B9CE768A7E}">
      <dsp:nvSpPr>
        <dsp:cNvPr id="0" name=""/>
        <dsp:cNvSpPr/>
      </dsp:nvSpPr>
      <dsp:spPr>
        <a:xfrm>
          <a:off x="0" y="103910"/>
          <a:ext cx="7148685" cy="13261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u="sng" kern="1200"/>
            <a:t>Funkční nastavení nohou při vzpěru do pat:</a:t>
          </a:r>
          <a:r>
            <a:rPr lang="cs-CZ" sz="1500" kern="1200"/>
            <a:t> noha s bércem by měla svírat úhel 90°, prsty by měly být uvolněné, ne skrčené, ani příliš propnuté</a:t>
          </a:r>
          <a:br>
            <a:rPr lang="cs-CZ" sz="1500" kern="1200"/>
          </a:br>
          <a:br>
            <a:rPr lang="cs-CZ" sz="1500" kern="1200"/>
          </a:br>
          <a:endParaRPr lang="en-US" sz="1500" kern="1200"/>
        </a:p>
      </dsp:txBody>
      <dsp:txXfrm>
        <a:off x="64736" y="168646"/>
        <a:ext cx="7019213" cy="1196649"/>
      </dsp:txXfrm>
    </dsp:sp>
    <dsp:sp modelId="{B4556CFC-DCEE-4557-BFAD-53572EFDA90C}">
      <dsp:nvSpPr>
        <dsp:cNvPr id="0" name=""/>
        <dsp:cNvSpPr/>
      </dsp:nvSpPr>
      <dsp:spPr>
        <a:xfrm>
          <a:off x="0" y="1473232"/>
          <a:ext cx="7148685" cy="1326121"/>
        </a:xfrm>
        <a:prstGeom prst="roundRect">
          <a:avLst/>
        </a:prstGeom>
        <a:solidFill>
          <a:schemeClr val="accent5">
            <a:hueOff val="-1731721"/>
            <a:satOff val="-3008"/>
            <a:lumOff val="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u="sng" kern="1200"/>
            <a:t>Správné dýchání při cvičení: </a:t>
          </a:r>
          <a:r>
            <a:rPr lang="cs-CZ" sz="1500" kern="1200"/>
            <a:t>Dýchaní je v průběhu celého cvičení „volné“, je zachován přirozený rytmus dýchání. S </a:t>
          </a:r>
          <a:r>
            <a:rPr lang="cs-CZ" sz="1500" b="1" kern="1200"/>
            <a:t>nádechem</a:t>
          </a:r>
          <a:r>
            <a:rPr lang="cs-CZ" sz="1500" kern="1200"/>
            <a:t> zaktivujeme svaly (zatlačíme do míst opory: ruka-stehno, noha-zem) v této poloze cca 30 s volně, přirozeně dýcháme, poté se ještě jednou při stále aktivovaných svalech nadechneme &amp; s pozvolným </a:t>
          </a:r>
          <a:r>
            <a:rPr lang="cs-CZ" sz="1500" b="1" kern="1200"/>
            <a:t>výdechem</a:t>
          </a:r>
          <a:r>
            <a:rPr lang="cs-CZ" sz="1500" kern="1200"/>
            <a:t> uvolníme.</a:t>
          </a:r>
          <a:endParaRPr lang="en-US" sz="1500" kern="1200"/>
        </a:p>
      </dsp:txBody>
      <dsp:txXfrm>
        <a:off x="64736" y="1537968"/>
        <a:ext cx="7019213" cy="1196649"/>
      </dsp:txXfrm>
    </dsp:sp>
    <dsp:sp modelId="{371680DD-043E-46CF-BD44-5DCAF5256AC8}">
      <dsp:nvSpPr>
        <dsp:cNvPr id="0" name=""/>
        <dsp:cNvSpPr/>
      </dsp:nvSpPr>
      <dsp:spPr>
        <a:xfrm>
          <a:off x="0" y="2842554"/>
          <a:ext cx="7148685" cy="1326121"/>
        </a:xfrm>
        <a:prstGeom prst="roundRect">
          <a:avLst/>
        </a:prstGeom>
        <a:solidFill>
          <a:schemeClr val="accent5">
            <a:hueOff val="-3463443"/>
            <a:satOff val="-6016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 průběhu vzporu se napřimuje páteř a pánev se dostává do neutrálního postavení. </a:t>
          </a:r>
          <a:endParaRPr lang="en-US" sz="1500" kern="1200"/>
        </a:p>
      </dsp:txBody>
      <dsp:txXfrm>
        <a:off x="64736" y="2907290"/>
        <a:ext cx="7019213" cy="1196649"/>
      </dsp:txXfrm>
    </dsp:sp>
    <dsp:sp modelId="{F9B17F31-2771-495F-AAF4-1E672A4FA3DA}">
      <dsp:nvSpPr>
        <dsp:cNvPr id="0" name=""/>
        <dsp:cNvSpPr/>
      </dsp:nvSpPr>
      <dsp:spPr>
        <a:xfrm>
          <a:off x="0" y="4211875"/>
          <a:ext cx="7148685" cy="1326121"/>
        </a:xfrm>
        <a:prstGeom prst="roundRect">
          <a:avLst/>
        </a:prstGeom>
        <a:solidFill>
          <a:schemeClr val="accent5">
            <a:hueOff val="-5195164"/>
            <a:satOff val="-9024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Měli bychom cítit aktivaci svalů proti odporu: ruka-stehno, pata (špičky ve vzduchu)-zem. </a:t>
          </a:r>
          <a:endParaRPr lang="en-US" sz="1500" kern="1200"/>
        </a:p>
      </dsp:txBody>
      <dsp:txXfrm>
        <a:off x="64736" y="4276611"/>
        <a:ext cx="7019213" cy="1196649"/>
      </dsp:txXfrm>
    </dsp:sp>
    <dsp:sp modelId="{BDAAC4D3-B6F4-48E8-8FAC-DB98107E7FC2}">
      <dsp:nvSpPr>
        <dsp:cNvPr id="0" name=""/>
        <dsp:cNvSpPr/>
      </dsp:nvSpPr>
      <dsp:spPr>
        <a:xfrm>
          <a:off x="0" y="5581197"/>
          <a:ext cx="7148685" cy="1326121"/>
        </a:xfrm>
        <a:prstGeom prst="round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Doba aktivace (vzporu) by se měla rovnat době odpočinku. </a:t>
          </a:r>
          <a:endParaRPr lang="en-US" sz="1500" kern="1200"/>
        </a:p>
      </dsp:txBody>
      <dsp:txXfrm>
        <a:off x="64736" y="5645933"/>
        <a:ext cx="7019213" cy="11966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A6CA-B64B-4E8B-A373-4CF4C0853BFF}">
      <dsp:nvSpPr>
        <dsp:cNvPr id="0" name=""/>
        <dsp:cNvSpPr/>
      </dsp:nvSpPr>
      <dsp:spPr>
        <a:xfrm>
          <a:off x="420863" y="0"/>
          <a:ext cx="5729686" cy="5729686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82E64-5E6F-475F-A511-D67BFE30FD39}">
      <dsp:nvSpPr>
        <dsp:cNvPr id="0" name=""/>
        <dsp:cNvSpPr/>
      </dsp:nvSpPr>
      <dsp:spPr>
        <a:xfrm>
          <a:off x="965183" y="544320"/>
          <a:ext cx="2234577" cy="22345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neudržení aktivních rovných zad</a:t>
          </a:r>
          <a:endParaRPr lang="en-US" sz="2600" kern="1200"/>
        </a:p>
      </dsp:txBody>
      <dsp:txXfrm>
        <a:off x="1074266" y="653403"/>
        <a:ext cx="2016411" cy="2016411"/>
      </dsp:txXfrm>
    </dsp:sp>
    <dsp:sp modelId="{DAD2E4E4-F4F8-4AC9-A546-B36E806AECFA}">
      <dsp:nvSpPr>
        <dsp:cNvPr id="0" name=""/>
        <dsp:cNvSpPr/>
      </dsp:nvSpPr>
      <dsp:spPr>
        <a:xfrm>
          <a:off x="3371651" y="544320"/>
          <a:ext cx="2234577" cy="2234577"/>
        </a:xfrm>
        <a:prstGeom prst="roundRect">
          <a:avLst/>
        </a:prstGeom>
        <a:solidFill>
          <a:schemeClr val="accent5">
            <a:hueOff val="-2308962"/>
            <a:satOff val="-4011"/>
            <a:lumOff val="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neudržení aktivního vzpěru do pat</a:t>
          </a:r>
          <a:endParaRPr lang="en-US" sz="2600" kern="1200"/>
        </a:p>
      </dsp:txBody>
      <dsp:txXfrm>
        <a:off x="3480734" y="653403"/>
        <a:ext cx="2016411" cy="2016411"/>
      </dsp:txXfrm>
    </dsp:sp>
    <dsp:sp modelId="{520C0F5E-D215-4A85-8CD8-72C2CF5D3C41}">
      <dsp:nvSpPr>
        <dsp:cNvPr id="0" name=""/>
        <dsp:cNvSpPr/>
      </dsp:nvSpPr>
      <dsp:spPr>
        <a:xfrm>
          <a:off x="965183" y="2950788"/>
          <a:ext cx="2234577" cy="2234577"/>
        </a:xfrm>
        <a:prstGeom prst="roundRect">
          <a:avLst/>
        </a:prstGeom>
        <a:solidFill>
          <a:schemeClr val="accent5">
            <a:hueOff val="-4617924"/>
            <a:satOff val="-8021"/>
            <a:lumOff val="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noha s bércem svírá jiný úhel než 90 stupňů</a:t>
          </a:r>
          <a:endParaRPr lang="en-US" sz="2600" kern="1200"/>
        </a:p>
      </dsp:txBody>
      <dsp:txXfrm>
        <a:off x="1074266" y="3059871"/>
        <a:ext cx="2016411" cy="2016411"/>
      </dsp:txXfrm>
    </dsp:sp>
    <dsp:sp modelId="{514891DA-7147-4168-B5F9-C927BD2657EF}">
      <dsp:nvSpPr>
        <dsp:cNvPr id="0" name=""/>
        <dsp:cNvSpPr/>
      </dsp:nvSpPr>
      <dsp:spPr>
        <a:xfrm>
          <a:off x="3371651" y="2950788"/>
          <a:ext cx="2234577" cy="2234577"/>
        </a:xfrm>
        <a:prstGeom prst="roundRect">
          <a:avLst/>
        </a:prstGeom>
        <a:solidFill>
          <a:schemeClr val="accent5">
            <a:hueOff val="-6926885"/>
            <a:satOff val="-12032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prsty nohou jsou skrčené nebo přílišně propnuté</a:t>
          </a:r>
          <a:endParaRPr lang="en-US" sz="2600" kern="1200"/>
        </a:p>
      </dsp:txBody>
      <dsp:txXfrm>
        <a:off x="3480734" y="3059871"/>
        <a:ext cx="2016411" cy="201641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127234-B45D-40D9-83EF-00527B954FC5}">
      <dsp:nvSpPr>
        <dsp:cNvPr id="0" name=""/>
        <dsp:cNvSpPr/>
      </dsp:nvSpPr>
      <dsp:spPr>
        <a:xfrm>
          <a:off x="0" y="699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1D8CDF-F1C0-4733-A978-8FE4D7CFD2A1}">
      <dsp:nvSpPr>
        <dsp:cNvPr id="0" name=""/>
        <dsp:cNvSpPr/>
      </dsp:nvSpPr>
      <dsp:spPr>
        <a:xfrm>
          <a:off x="0" y="699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latin typeface="Source Sans Pro"/>
            </a:rPr>
            <a:t>Ballýová, M. (2016). Vliv klenby a nastavení akra horní končetiny v opoře na aktivaci svalových řetězců - pilotní studie. 2. LF UK, Praha.</a:t>
          </a:r>
        </a:p>
      </dsp:txBody>
      <dsp:txXfrm>
        <a:off x="0" y="699"/>
        <a:ext cx="6571413" cy="636476"/>
      </dsp:txXfrm>
    </dsp:sp>
    <dsp:sp modelId="{8EB67326-7887-46CC-8724-E23500AE60AC}">
      <dsp:nvSpPr>
        <dsp:cNvPr id="0" name=""/>
        <dsp:cNvSpPr/>
      </dsp:nvSpPr>
      <dsp:spPr>
        <a:xfrm>
          <a:off x="0" y="637175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37E637-D11A-4332-AD7C-ED680BCB7F7F}">
      <dsp:nvSpPr>
        <dsp:cNvPr id="0" name=""/>
        <dsp:cNvSpPr/>
      </dsp:nvSpPr>
      <dsp:spPr>
        <a:xfrm>
          <a:off x="0" y="637175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Jinochová, K. (2016). Akrální </a:t>
          </a:r>
          <a:r>
            <a:rPr lang="cs-CZ" sz="1700" kern="1200" dirty="0" err="1"/>
            <a:t>koaktivační</a:t>
          </a:r>
          <a:r>
            <a:rPr lang="cs-CZ" sz="1700" kern="1200" dirty="0"/>
            <a:t> terapie, přednáška.</a:t>
          </a:r>
          <a:endParaRPr lang="en-US" sz="1700" kern="1200" dirty="0"/>
        </a:p>
      </dsp:txBody>
      <dsp:txXfrm>
        <a:off x="0" y="637175"/>
        <a:ext cx="6571413" cy="636476"/>
      </dsp:txXfrm>
    </dsp:sp>
    <dsp:sp modelId="{AAB2D94C-4839-4B6B-9B26-B2CD62AA0364}">
      <dsp:nvSpPr>
        <dsp:cNvPr id="0" name=""/>
        <dsp:cNvSpPr/>
      </dsp:nvSpPr>
      <dsp:spPr>
        <a:xfrm>
          <a:off x="0" y="1273652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C8685-5D2C-4199-9A75-822AC60A9985}">
      <dsp:nvSpPr>
        <dsp:cNvPr id="0" name=""/>
        <dsp:cNvSpPr/>
      </dsp:nvSpPr>
      <dsp:spPr>
        <a:xfrm>
          <a:off x="0" y="1273652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Haladová, E. a kol. </a:t>
          </a:r>
          <a:r>
            <a:rPr lang="cs-CZ" sz="1700" i="1" kern="1200" dirty="0"/>
            <a:t>Léčebná tělesná výchova</a:t>
          </a:r>
          <a:r>
            <a:rPr lang="cs-CZ" sz="1700" kern="1200" dirty="0"/>
            <a:t> - cvičení. Brno: 2007</a:t>
          </a:r>
          <a:endParaRPr lang="en-US" sz="1700" kern="1200" dirty="0"/>
        </a:p>
      </dsp:txBody>
      <dsp:txXfrm>
        <a:off x="0" y="1273652"/>
        <a:ext cx="6571413" cy="636476"/>
      </dsp:txXfrm>
    </dsp:sp>
    <dsp:sp modelId="{2AD5BF10-81A4-497F-ACA6-F23452EC2670}">
      <dsp:nvSpPr>
        <dsp:cNvPr id="0" name=""/>
        <dsp:cNvSpPr/>
      </dsp:nvSpPr>
      <dsp:spPr>
        <a:xfrm>
          <a:off x="0" y="1910128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833A2-ACF2-481E-8B21-3E9B59ABCBFC}">
      <dsp:nvSpPr>
        <dsp:cNvPr id="0" name=""/>
        <dsp:cNvSpPr/>
      </dsp:nvSpPr>
      <dsp:spPr>
        <a:xfrm>
          <a:off x="0" y="1910128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latin typeface="Source Sans Pro"/>
            </a:rPr>
            <a:t>Krejčová, A. (2017). Efekt Akrální koaktivační terapie v léčbě nespecifických bolestí dolní části zad. FTK UP, Olomouc.</a:t>
          </a:r>
        </a:p>
      </dsp:txBody>
      <dsp:txXfrm>
        <a:off x="0" y="1910128"/>
        <a:ext cx="6571413" cy="636476"/>
      </dsp:txXfrm>
    </dsp:sp>
    <dsp:sp modelId="{4FB08F73-0662-4FFA-8806-1BEFC55A1D92}">
      <dsp:nvSpPr>
        <dsp:cNvPr id="0" name=""/>
        <dsp:cNvSpPr/>
      </dsp:nvSpPr>
      <dsp:spPr>
        <a:xfrm>
          <a:off x="0" y="2546604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BD08C-C076-4F47-9574-A6089AB6360B}">
      <dsp:nvSpPr>
        <dsp:cNvPr id="0" name=""/>
        <dsp:cNvSpPr/>
      </dsp:nvSpPr>
      <dsp:spPr>
        <a:xfrm>
          <a:off x="0" y="2546604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>
              <a:latin typeface="Source Sans Pro"/>
            </a:rPr>
            <a:t>Pavlů,</a:t>
          </a:r>
          <a:r>
            <a:rPr lang="cs-CZ" sz="1700" kern="1200" dirty="0"/>
            <a:t> </a:t>
          </a:r>
          <a:r>
            <a:rPr lang="cs-CZ" sz="1700" kern="1200" dirty="0">
              <a:latin typeface="Source Sans Pro"/>
            </a:rPr>
            <a:t>D</a:t>
          </a:r>
          <a:r>
            <a:rPr lang="cs-CZ" sz="1700" kern="1200" dirty="0"/>
            <a:t>. </a:t>
          </a:r>
          <a:r>
            <a:rPr lang="cs-CZ" sz="1700" i="1" kern="1200" dirty="0"/>
            <a:t>Speciální fyzioterapeutické koncepty a metody.</a:t>
          </a:r>
          <a:r>
            <a:rPr lang="cs-CZ" sz="1700" kern="1200" dirty="0"/>
            <a:t> 1. vyd. Brno: Akademické nakladatelství CERM, 2002. 239 s. ISBN 8072042661.</a:t>
          </a:r>
          <a:endParaRPr lang="en-US" sz="1700" kern="1200" dirty="0"/>
        </a:p>
      </dsp:txBody>
      <dsp:txXfrm>
        <a:off x="0" y="2546604"/>
        <a:ext cx="6571413" cy="636476"/>
      </dsp:txXfrm>
    </dsp:sp>
    <dsp:sp modelId="{F5989CB3-55B8-46D0-B617-6FFD472F5326}">
      <dsp:nvSpPr>
        <dsp:cNvPr id="0" name=""/>
        <dsp:cNvSpPr/>
      </dsp:nvSpPr>
      <dsp:spPr>
        <a:xfrm>
          <a:off x="0" y="3183081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36BC3-9B5D-409C-8AF3-0D9ADED26AF7}">
      <dsp:nvSpPr>
        <dsp:cNvPr id="0" name=""/>
        <dsp:cNvSpPr/>
      </dsp:nvSpPr>
      <dsp:spPr>
        <a:xfrm>
          <a:off x="0" y="3183081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u="none" kern="1200" dirty="0">
              <a:latin typeface="Source Sans Pro"/>
            </a:rPr>
            <a:t>Špringrová, I. (2011). Akrální koaktivační terapie. Rehaspring.</a:t>
          </a:r>
        </a:p>
      </dsp:txBody>
      <dsp:txXfrm>
        <a:off x="0" y="3183081"/>
        <a:ext cx="6571413" cy="636476"/>
      </dsp:txXfrm>
    </dsp:sp>
    <dsp:sp modelId="{B9788D8C-FE8F-4419-813D-1124E82E59AA}">
      <dsp:nvSpPr>
        <dsp:cNvPr id="0" name=""/>
        <dsp:cNvSpPr/>
      </dsp:nvSpPr>
      <dsp:spPr>
        <a:xfrm>
          <a:off x="0" y="3819557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CE9C6-5AEE-4F23-AE56-794B2A36C13C}">
      <dsp:nvSpPr>
        <dsp:cNvPr id="0" name=""/>
        <dsp:cNvSpPr/>
      </dsp:nvSpPr>
      <dsp:spPr>
        <a:xfrm>
          <a:off x="0" y="3819557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u="none" kern="1200" dirty="0">
              <a:latin typeface="Source Sans Pro"/>
            </a:rPr>
            <a:t>Špringrová, I. (2010). Funkce – diagnostika – terapie hlubokého stabilizačního systému. Rehaspring.</a:t>
          </a:r>
        </a:p>
      </dsp:txBody>
      <dsp:txXfrm>
        <a:off x="0" y="3819557"/>
        <a:ext cx="6571413" cy="636476"/>
      </dsp:txXfrm>
    </dsp:sp>
    <dsp:sp modelId="{4CF66573-0AB0-4A9F-88E1-C6CA22BFFDD4}">
      <dsp:nvSpPr>
        <dsp:cNvPr id="0" name=""/>
        <dsp:cNvSpPr/>
      </dsp:nvSpPr>
      <dsp:spPr>
        <a:xfrm>
          <a:off x="0" y="4456033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888F2-ECDA-4078-AE63-FE9EAB577651}">
      <dsp:nvSpPr>
        <dsp:cNvPr id="0" name=""/>
        <dsp:cNvSpPr/>
      </dsp:nvSpPr>
      <dsp:spPr>
        <a:xfrm>
          <a:off x="0" y="4456033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u="sng" kern="1200" dirty="0">
              <a:hlinkClick xmlns:r="http://schemas.openxmlformats.org/officeDocument/2006/relationships" r:id="rId1"/>
            </a:rPr>
            <a:t>https://www.fyzioklinika.cz/clanky-o-zdravi/metoda-roswithy-brunkow</a:t>
          </a:r>
          <a:r>
            <a:rPr lang="cs-CZ" sz="1700" kern="1200" dirty="0"/>
            <a:t> </a:t>
          </a:r>
          <a:r>
            <a:rPr lang="cs-CZ" sz="1700" u="sng" kern="1200" dirty="0">
              <a:hlinkClick xmlns:r="http://schemas.openxmlformats.org/officeDocument/2006/relationships" r:id="rId2"/>
            </a:rPr>
            <a:t>https://www.act-method.com/</a:t>
          </a:r>
          <a:endParaRPr lang="en-US" sz="1700" kern="1200" dirty="0"/>
        </a:p>
      </dsp:txBody>
      <dsp:txXfrm>
        <a:off x="0" y="4456033"/>
        <a:ext cx="6571413" cy="636476"/>
      </dsp:txXfrm>
    </dsp:sp>
    <dsp:sp modelId="{891F4953-5A2B-493B-8001-1A35574EFA9C}">
      <dsp:nvSpPr>
        <dsp:cNvPr id="0" name=""/>
        <dsp:cNvSpPr/>
      </dsp:nvSpPr>
      <dsp:spPr>
        <a:xfrm>
          <a:off x="0" y="5092510"/>
          <a:ext cx="657141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639432-AB71-44A1-A767-74C59B565C1A}">
      <dsp:nvSpPr>
        <dsp:cNvPr id="0" name=""/>
        <dsp:cNvSpPr/>
      </dsp:nvSpPr>
      <dsp:spPr>
        <a:xfrm>
          <a:off x="0" y="5092510"/>
          <a:ext cx="6571413" cy="636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u="sng" kern="1200" dirty="0">
              <a:hlinkClick xmlns:r="http://schemas.openxmlformats.org/officeDocument/2006/relationships" r:id="rId3"/>
            </a:rPr>
            <a:t>https://www.fyzioklinika.cz/navody-na-cviceni/brunkow-vzper-ze-sedu-na-zemi-do-polohy-vysokeho-prekazkoveho-sikmeho-sedu</a:t>
          </a:r>
          <a:r>
            <a:rPr lang="cs-CZ" sz="1700" kern="1200" dirty="0"/>
            <a:t> </a:t>
          </a:r>
          <a:endParaRPr lang="en-US" sz="1700" kern="1200" dirty="0"/>
        </a:p>
      </dsp:txBody>
      <dsp:txXfrm>
        <a:off x="0" y="5092510"/>
        <a:ext cx="6571413" cy="636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5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0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3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1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4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0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5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2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5/16/2021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0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5/16/2021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232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9FQIyf2KC0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tbzo7dTnQY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X7zFIWizHo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Arz7t0inCM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tbzo7dTnQY" TargetMode="External"/><Relationship Id="rId2" Type="http://schemas.openxmlformats.org/officeDocument/2006/relationships/hyperlink" Target="https://www.youtube.com/watch?v=_9FQIyf2KC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vArz7t0inCM" TargetMode="External"/><Relationship Id="rId4" Type="http://schemas.openxmlformats.org/officeDocument/2006/relationships/hyperlink" Target="https://www.youtube.com/watch?v=NX7zFIWizHo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Texturované malované pozadí v barvách duhy">
            <a:extLst>
              <a:ext uri="{FF2B5EF4-FFF2-40B4-BE49-F238E27FC236}">
                <a16:creationId xmlns:a16="http://schemas.microsoft.com/office/drawing/2014/main" id="{7C174E39-A559-408F-8F3B-50C3CD2BC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" y="10"/>
            <a:ext cx="12191997" cy="685799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55E902CB-1D4C-4599-B01D-A1CD4D2D9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88" name="Oval 87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55443" y="1434091"/>
            <a:ext cx="4737518" cy="2822713"/>
          </a:xfrm>
        </p:spPr>
        <p:txBody>
          <a:bodyPr>
            <a:normAutofit/>
          </a:bodyPr>
          <a:lstStyle/>
          <a:p>
            <a:r>
              <a:rPr lang="cs-CZ" sz="3200">
                <a:ea typeface="Source Sans Pro"/>
                <a:cs typeface="Posterama"/>
              </a:rPr>
              <a:t>METODA </a:t>
            </a:r>
            <a:br>
              <a:rPr lang="cs-CZ" sz="3200" dirty="0">
                <a:ea typeface="Source Sans Pro"/>
                <a:cs typeface="Posterama"/>
              </a:rPr>
            </a:br>
            <a:r>
              <a:rPr lang="cs-CZ" sz="3200">
                <a:ea typeface="Source Sans Pro"/>
                <a:cs typeface="Posterama"/>
              </a:rPr>
              <a:t>BRUNKOWOVÉ&amp;</a:t>
            </a:r>
            <a:r>
              <a:rPr lang="cs-CZ" sz="3200">
                <a:ea typeface="Source Sans Pro SemiBold"/>
                <a:cs typeface="Posterama"/>
              </a:rPr>
              <a:t>AKRÁLNÍ KOAKTIVAČNÍ TERAPIE</a:t>
            </a:r>
            <a:br>
              <a:rPr lang="cs-CZ" sz="3200" dirty="0">
                <a:ea typeface="Source Sans Pro SemiBold"/>
                <a:cs typeface="Posterama"/>
              </a:rPr>
            </a:br>
            <a:endParaRPr lang="cs-CZ" sz="3200" dirty="0">
              <a:ea typeface="Source Sans Pro SemiBold"/>
              <a:cs typeface="Posterama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2032" y="4175698"/>
            <a:ext cx="3330341" cy="920783"/>
          </a:xfrm>
        </p:spPr>
        <p:txBody>
          <a:bodyPr>
            <a:normAutofit/>
          </a:bodyPr>
          <a:lstStyle/>
          <a:p>
            <a:r>
              <a:rPr lang="cs-CZ" dirty="0"/>
              <a:t>Mgr. Marie Krejčová</a:t>
            </a:r>
            <a:endParaRPr lang="cs-CZ"/>
          </a:p>
        </p:txBody>
      </p:sp>
      <p:sp>
        <p:nvSpPr>
          <p:cNvPr id="90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2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0A7F2B6-940D-4C87-84A4-71D61D9A9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739"/>
            <a:ext cx="10515600" cy="1124949"/>
          </a:xfrm>
        </p:spPr>
        <p:txBody>
          <a:bodyPr>
            <a:normAutofit/>
          </a:bodyPr>
          <a:lstStyle/>
          <a:p>
            <a:r>
              <a:rPr lang="cs" sz="3700" b="1" u="sng">
                <a:ea typeface="+mj-lt"/>
                <a:cs typeface="+mj-lt"/>
              </a:rPr>
              <a:t>Cíl metodiky  - cílená aktivace diagonálních sv.řetězců:</a:t>
            </a:r>
            <a:r>
              <a:rPr lang="cs-CZ" sz="3700" dirty="0">
                <a:ea typeface="+mj-lt"/>
                <a:cs typeface="+mj-lt"/>
              </a:rPr>
              <a:t> </a:t>
            </a:r>
            <a:endParaRPr lang="cs-CZ" sz="3700" dirty="0"/>
          </a:p>
        </p:txBody>
      </p:sp>
      <p:grpSp>
        <p:nvGrpSpPr>
          <p:cNvPr id="26" name="Graphic 190">
            <a:extLst>
              <a:ext uri="{FF2B5EF4-FFF2-40B4-BE49-F238E27FC236}">
                <a16:creationId xmlns:a16="http://schemas.microsoft.com/office/drawing/2014/main" id="{53883AA7-7F86-41F8-A1D8-06E9886E7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136528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80ACB6-0FE0-4F10-998D-2E8D463750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2903D5-FF18-4A00-8E9F-9335FCF1E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Graphic 212">
            <a:extLst>
              <a:ext uri="{FF2B5EF4-FFF2-40B4-BE49-F238E27FC236}">
                <a16:creationId xmlns:a16="http://schemas.microsoft.com/office/drawing/2014/main" id="{DBBB6517-AFD0-4A58-8B37-F17AB81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2" name="Graphic 212">
            <a:extLst>
              <a:ext uri="{FF2B5EF4-FFF2-40B4-BE49-F238E27FC236}">
                <a16:creationId xmlns:a16="http://schemas.microsoft.com/office/drawing/2014/main" id="{3E39FCFD-033D-4043-95D9-7FAAAA8E0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4904" y="5539746"/>
            <a:ext cx="705479" cy="70547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85AF02C-6E91-476B-9FC7-F4E6E40182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10527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0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006"/>
            <a:ext cx="1370098" cy="508993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277F67F7-A8CD-4662-A747-29880C8896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006"/>
            <a:ext cx="1370098" cy="508993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37FAB4E-0856-41EB-9A02-71DBE2CB7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DD9A6A0-1949-45E4-BADF-D8E5499AD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83D416-45F1-46D1-ACDB-D653B2E43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343" y="903253"/>
            <a:ext cx="2722613" cy="2314250"/>
            <a:chOff x="1674895" y="1345036"/>
            <a:chExt cx="5428610" cy="421093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8F3A3A1-C3D5-4975-8593-F750EDAFA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9251D8-2663-4EF3-92E0-4C857CA1E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049" y="685806"/>
            <a:ext cx="2722613" cy="242906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8408F9-016D-461F-9F6B-59093AB5E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49" y="805320"/>
            <a:ext cx="2695293" cy="2190031"/>
          </a:xfrm>
        </p:spPr>
        <p:txBody>
          <a:bodyPr>
            <a:normAutofit/>
          </a:bodyPr>
          <a:lstStyle/>
          <a:p>
            <a:pPr algn="ctr"/>
            <a:r>
              <a:rPr lang="cs-CZ" sz="3200">
                <a:ea typeface="Source Sans Pro"/>
              </a:rPr>
              <a:t>VHODNÉ POLOHY K PROVEDENÍ CVIČENÍ</a:t>
            </a:r>
            <a:endParaRPr lang="cs-CZ" sz="3200"/>
          </a:p>
        </p:txBody>
      </p:sp>
      <p:pic>
        <p:nvPicPr>
          <p:cNvPr id="4" name="Obrázek 4" descr="Obsah obrázku patro, osoba, interiér, sedadlo&#10;&#10;Popis se vygeneroval automaticky.">
            <a:extLst>
              <a:ext uri="{FF2B5EF4-FFF2-40B4-BE49-F238E27FC236}">
                <a16:creationId xmlns:a16="http://schemas.microsoft.com/office/drawing/2014/main" id="{FEB5CDD0-0611-4295-BC39-0C57B42CA9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1" r="3" b="3"/>
          <a:stretch/>
        </p:blipFill>
        <p:spPr>
          <a:xfrm>
            <a:off x="685049" y="3384343"/>
            <a:ext cx="2744149" cy="2429060"/>
          </a:xfrm>
          <a:prstGeom prst="rect">
            <a:avLst/>
          </a:prstGeom>
        </p:spPr>
      </p:pic>
      <p:pic>
        <p:nvPicPr>
          <p:cNvPr id="5" name="Obrázek 5" descr="Obsah obrázku interiér&#10;&#10;Popis se vygeneroval automaticky.">
            <a:extLst>
              <a:ext uri="{FF2B5EF4-FFF2-40B4-BE49-F238E27FC236}">
                <a16:creationId xmlns:a16="http://schemas.microsoft.com/office/drawing/2014/main" id="{350B163D-A271-4DFF-82D3-21482B9A93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38" r="15295"/>
          <a:stretch/>
        </p:blipFill>
        <p:spPr>
          <a:xfrm>
            <a:off x="3727936" y="2187240"/>
            <a:ext cx="2429060" cy="2429060"/>
          </a:xfrm>
          <a:prstGeom prst="rect">
            <a:avLst/>
          </a:prstGeom>
        </p:spPr>
      </p:pic>
      <p:grpSp>
        <p:nvGrpSpPr>
          <p:cNvPr id="26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4463108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9E8544-F026-415B-A4A1-E02AB32F0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906" y="2423937"/>
            <a:ext cx="497477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" dirty="0">
                <a:ea typeface="+mn-lt"/>
                <a:cs typeface="+mn-lt"/>
              </a:rPr>
              <a:t>sed na židli u stolu</a:t>
            </a:r>
            <a:endParaRPr lang="cs-CZ" dirty="0">
              <a:ea typeface="Source Sans Pro"/>
            </a:endParaRPr>
          </a:p>
          <a:p>
            <a:pPr algn="ctr">
              <a:lnSpc>
                <a:spcPct val="100000"/>
              </a:lnSpc>
            </a:pPr>
            <a:r>
              <a:rPr lang="cs" dirty="0">
                <a:ea typeface="+mn-lt"/>
                <a:cs typeface="+mn-lt"/>
              </a:rPr>
              <a:t>sedu s rukami na stehnech</a:t>
            </a:r>
            <a:endParaRPr lang="cs-CZ" dirty="0">
              <a:ea typeface="Source Sans Pro"/>
            </a:endParaRPr>
          </a:p>
          <a:p>
            <a:pPr algn="ctr">
              <a:lnSpc>
                <a:spcPct val="100000"/>
              </a:lnSpc>
            </a:pPr>
            <a:r>
              <a:rPr lang="cs" dirty="0">
                <a:ea typeface="+mn-lt"/>
                <a:cs typeface="+mn-lt"/>
              </a:rPr>
              <a:t>sed s nataženýma DKK a rukama vedle pánve</a:t>
            </a:r>
            <a:endParaRPr lang="cs-CZ" dirty="0">
              <a:ea typeface="Source Sans Pro"/>
            </a:endParaRPr>
          </a:p>
          <a:p>
            <a:pPr algn="ctr">
              <a:lnSpc>
                <a:spcPct val="100000"/>
              </a:lnSpc>
            </a:pPr>
            <a:r>
              <a:rPr lang="cs" dirty="0">
                <a:ea typeface="+mn-lt"/>
                <a:cs typeface="+mn-lt"/>
              </a:rPr>
              <a:t>leh na břiše</a:t>
            </a:r>
            <a:endParaRPr lang="cs-CZ" dirty="0">
              <a:ea typeface="Source Sans Pro"/>
            </a:endParaRPr>
          </a:p>
          <a:p>
            <a:pPr algn="ctr">
              <a:lnSpc>
                <a:spcPct val="100000"/>
              </a:lnSpc>
            </a:pPr>
            <a:r>
              <a:rPr lang="cs" dirty="0">
                <a:ea typeface="+mn-lt"/>
                <a:cs typeface="+mn-lt"/>
              </a:rPr>
              <a:t>leh na zádech…</a:t>
            </a:r>
            <a:endParaRPr lang="cs-CZ" dirty="0">
              <a:ea typeface="Source Sans Pro"/>
            </a:endParaRPr>
          </a:p>
          <a:p>
            <a:pPr algn="ctr">
              <a:lnSpc>
                <a:spcPct val="100000"/>
              </a:lnSpc>
            </a:pPr>
            <a:endParaRPr lang="cs-CZ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0654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89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AF1E84-861A-4E75-8EF6-59AB24B29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820" y="45353"/>
            <a:ext cx="7392310" cy="1276498"/>
          </a:xfrm>
        </p:spPr>
        <p:txBody>
          <a:bodyPr anchor="b">
            <a:normAutofit/>
          </a:bodyPr>
          <a:lstStyle/>
          <a:p>
            <a:pPr algn="ctr"/>
            <a:r>
              <a:rPr lang="cs-CZ" sz="2800" dirty="0">
                <a:ea typeface="Source Sans Pro"/>
              </a:rPr>
              <a:t>BRUNKOW VZPĚR ZE SEDU DO VYSOKÉHO PŘEKÁŽKOVÉHO ŠIKMÉHO SEDU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2AE8636-A04B-4C96-AA50-C956D51C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125" y="1"/>
            <a:ext cx="3483100" cy="2909287"/>
          </a:xfrm>
          <a:custGeom>
            <a:avLst/>
            <a:gdLst>
              <a:gd name="connsiteX0" fmla="*/ 452171 w 3483100"/>
              <a:gd name="connsiteY0" fmla="*/ 0 h 2909287"/>
              <a:gd name="connsiteX1" fmla="*/ 3030929 w 3483100"/>
              <a:gd name="connsiteY1" fmla="*/ 0 h 2909287"/>
              <a:gd name="connsiteX2" fmla="*/ 3085415 w 3483100"/>
              <a:gd name="connsiteY2" fmla="*/ 59949 h 2909287"/>
              <a:gd name="connsiteX3" fmla="*/ 3483100 w 3483100"/>
              <a:gd name="connsiteY3" fmla="*/ 1167737 h 2909287"/>
              <a:gd name="connsiteX4" fmla="*/ 1741550 w 3483100"/>
              <a:gd name="connsiteY4" fmla="*/ 2909287 h 2909287"/>
              <a:gd name="connsiteX5" fmla="*/ 0 w 3483100"/>
              <a:gd name="connsiteY5" fmla="*/ 1167737 h 2909287"/>
              <a:gd name="connsiteX6" fmla="*/ 397685 w 3483100"/>
              <a:gd name="connsiteY6" fmla="*/ 59949 h 29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100" h="2909287">
                <a:moveTo>
                  <a:pt x="452171" y="0"/>
                </a:moveTo>
                <a:lnTo>
                  <a:pt x="3030929" y="0"/>
                </a:lnTo>
                <a:lnTo>
                  <a:pt x="3085415" y="59949"/>
                </a:lnTo>
                <a:cubicBezTo>
                  <a:pt x="3333857" y="360992"/>
                  <a:pt x="3483100" y="746936"/>
                  <a:pt x="3483100" y="1167737"/>
                </a:cubicBezTo>
                <a:cubicBezTo>
                  <a:pt x="3483100" y="2129569"/>
                  <a:pt x="2703382" y="2909287"/>
                  <a:pt x="1741550" y="2909287"/>
                </a:cubicBezTo>
                <a:cubicBezTo>
                  <a:pt x="779718" y="2909287"/>
                  <a:pt x="0" y="2129569"/>
                  <a:pt x="0" y="1167737"/>
                </a:cubicBezTo>
                <a:cubicBezTo>
                  <a:pt x="0" y="746936"/>
                  <a:pt x="149243" y="360992"/>
                  <a:pt x="397685" y="59949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5733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5" descr="Obsah obrázku osoba, interiér, zeď, patro&#10;&#10;Popis se vygeneroval automaticky.">
            <a:extLst>
              <a:ext uri="{FF2B5EF4-FFF2-40B4-BE49-F238E27FC236}">
                <a16:creationId xmlns:a16="http://schemas.microsoft.com/office/drawing/2014/main" id="{07C86027-3268-4799-BA09-C37710D51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278" y="120896"/>
            <a:ext cx="2584794" cy="2093683"/>
          </a:xfrm>
          <a:prstGeom prst="rect">
            <a:avLst/>
          </a:pr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0F17DC65-D057-4CEA-8B52-BF72D5D9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25886"/>
            <a:ext cx="3212182" cy="3665314"/>
          </a:xfrm>
          <a:custGeom>
            <a:avLst/>
            <a:gdLst>
              <a:gd name="connsiteX0" fmla="*/ 1379525 w 3212182"/>
              <a:gd name="connsiteY0" fmla="*/ 0 h 3665314"/>
              <a:gd name="connsiteX1" fmla="*/ 3212182 w 3212182"/>
              <a:gd name="connsiteY1" fmla="*/ 1832657 h 3665314"/>
              <a:gd name="connsiteX2" fmla="*/ 1379525 w 3212182"/>
              <a:gd name="connsiteY2" fmla="*/ 3665314 h 3665314"/>
              <a:gd name="connsiteX3" fmla="*/ 83641 w 3212182"/>
              <a:gd name="connsiteY3" fmla="*/ 3128542 h 3665314"/>
              <a:gd name="connsiteX4" fmla="*/ 0 w 3212182"/>
              <a:gd name="connsiteY4" fmla="*/ 3036514 h 3665314"/>
              <a:gd name="connsiteX5" fmla="*/ 0 w 3212182"/>
              <a:gd name="connsiteY5" fmla="*/ 628801 h 3665314"/>
              <a:gd name="connsiteX6" fmla="*/ 83641 w 3212182"/>
              <a:gd name="connsiteY6" fmla="*/ 536773 h 3665314"/>
              <a:gd name="connsiteX7" fmla="*/ 1379525 w 3212182"/>
              <a:gd name="connsiteY7" fmla="*/ 0 h 36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2182" h="3665314">
                <a:moveTo>
                  <a:pt x="1379525" y="0"/>
                </a:moveTo>
                <a:cubicBezTo>
                  <a:pt x="2391674" y="0"/>
                  <a:pt x="3212182" y="820508"/>
                  <a:pt x="3212182" y="1832657"/>
                </a:cubicBezTo>
                <a:cubicBezTo>
                  <a:pt x="3212182" y="2844806"/>
                  <a:pt x="2391674" y="3665314"/>
                  <a:pt x="1379525" y="3665314"/>
                </a:cubicBezTo>
                <a:cubicBezTo>
                  <a:pt x="873451" y="3665314"/>
                  <a:pt x="415286" y="3460187"/>
                  <a:pt x="83641" y="3128542"/>
                </a:cubicBezTo>
                <a:lnTo>
                  <a:pt x="0" y="3036514"/>
                </a:lnTo>
                <a:lnTo>
                  <a:pt x="0" y="628801"/>
                </a:lnTo>
                <a:lnTo>
                  <a:pt x="83641" y="536773"/>
                </a:lnTo>
                <a:cubicBezTo>
                  <a:pt x="415286" y="205127"/>
                  <a:pt x="873451" y="0"/>
                  <a:pt x="1379525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osoba, interiér, zeď, patro&#10;&#10;Popis se vygeneroval automaticky.">
            <a:extLst>
              <a:ext uri="{FF2B5EF4-FFF2-40B4-BE49-F238E27FC236}">
                <a16:creationId xmlns:a16="http://schemas.microsoft.com/office/drawing/2014/main" id="{DEBF31ED-219B-44B7-94B3-CA9114798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1" y="3880857"/>
            <a:ext cx="2320424" cy="2117387"/>
          </a:xfrm>
          <a:prstGeom prst="rect">
            <a:avLst/>
          </a:prstGeom>
        </p:spPr>
      </p:pic>
      <p:sp useBgFill="1">
        <p:nvSpPr>
          <p:cNvPr id="21" name="Oval 20">
            <a:extLst>
              <a:ext uri="{FF2B5EF4-FFF2-40B4-BE49-F238E27FC236}">
                <a16:creationId xmlns:a16="http://schemas.microsoft.com/office/drawing/2014/main" id="{35249834-544E-477E-84FD-888B8DB7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839" y="2791091"/>
            <a:ext cx="3281677" cy="32816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3339" y="1681703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6" name="Obrázek 6" descr="Obsah obrázku osoba, interiér, zeď, patro&#10;&#10;Popis se vygeneroval automaticky.">
            <a:extLst>
              <a:ext uri="{FF2B5EF4-FFF2-40B4-BE49-F238E27FC236}">
                <a16:creationId xmlns:a16="http://schemas.microsoft.com/office/drawing/2014/main" id="{FF173592-E4F3-4084-88FB-1CE2DFECF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817" y="3504549"/>
            <a:ext cx="2325720" cy="1854761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5A8B06-6654-4CF5-889F-287BF87DE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274" y="1912368"/>
            <a:ext cx="5371856" cy="47533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2400" b="1" dirty="0">
                <a:ea typeface="Source Sans Pro"/>
              </a:rPr>
              <a:t>VP</a:t>
            </a:r>
            <a:r>
              <a:rPr lang="cs-CZ" sz="2400" dirty="0">
                <a:ea typeface="Source Sans Pro"/>
              </a:rPr>
              <a:t>: </a:t>
            </a:r>
            <a:r>
              <a:rPr lang="cs-CZ" sz="2400" dirty="0">
                <a:ea typeface="+mn-lt"/>
                <a:cs typeface="+mn-lt"/>
              </a:rPr>
              <a:t>sed na zemi s pokrčenými KOK. Napřímíme záda pomocí vzepření se do kořenů dlaní a do pat.</a:t>
            </a:r>
            <a:endParaRPr lang="cs-CZ" sz="2400" dirty="0">
              <a:ea typeface="Source Sans Pro"/>
            </a:endParaRPr>
          </a:p>
          <a:p>
            <a:pPr algn="just"/>
            <a:r>
              <a:rPr lang="cs-CZ" sz="2400" b="1" dirty="0">
                <a:ea typeface="+mn-lt"/>
                <a:cs typeface="+mn-lt"/>
              </a:rPr>
              <a:t>Provedení:</a:t>
            </a:r>
            <a:r>
              <a:rPr lang="cs-CZ" sz="2400" dirty="0">
                <a:ea typeface="+mn-lt"/>
                <a:cs typeface="+mn-lt"/>
              </a:rPr>
              <a:t>  Pokračujeme ve vzpírání o vnitřní stranu paty a stehno u levé nohy až do přetočení pánve a trupu do pravé strany. Dokončíme přetočení na pravý bok až do vysokého šikmého překážkového sedu.</a:t>
            </a:r>
          </a:p>
          <a:p>
            <a:pPr algn="just"/>
            <a:endParaRPr lang="cs-CZ" sz="2400" dirty="0">
              <a:ea typeface="+mn-lt"/>
              <a:cs typeface="+mn-lt"/>
            </a:endParaRPr>
          </a:p>
          <a:p>
            <a:pPr algn="just"/>
            <a:br>
              <a:rPr lang="cs-CZ" sz="2000" dirty="0">
                <a:ea typeface="+mn-lt"/>
                <a:cs typeface="+mn-lt"/>
              </a:rPr>
            </a:br>
            <a:endParaRPr lang="cs-CZ" sz="24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15749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D7BF3-DFCC-4EAB-A52E-60A38FFB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37" y="607580"/>
            <a:ext cx="11727872" cy="1348653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>
                <a:ea typeface="+mj-lt"/>
                <a:cs typeface="+mj-lt"/>
              </a:rPr>
              <a:t>BRUNKOW VZPĚR ZE SEDU DO VYSOKÉHO PŘEKÁŽKOVÉHO ŠIKMÉHO SEDU</a:t>
            </a:r>
            <a:endParaRPr lang="cs-CZ">
              <a:ea typeface="Source Sans Pro"/>
            </a:endParaRPr>
          </a:p>
          <a:p>
            <a:pPr algn="ctr"/>
            <a:r>
              <a:rPr lang="cs-CZ" dirty="0">
                <a:ea typeface="+mj-lt"/>
                <a:cs typeface="+mj-lt"/>
              </a:rPr>
              <a:t>VIDEO</a:t>
            </a:r>
          </a:p>
          <a:p>
            <a:pPr algn="ctr"/>
            <a:endParaRPr lang="cs-CZ" dirty="0">
              <a:ea typeface="Source Sans Pro"/>
            </a:endParaRPr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462E7AEC-92B4-42AD-B01E-0E3B1AD195C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6183" y="1824976"/>
            <a:ext cx="6800272" cy="4918362"/>
          </a:xfrm>
        </p:spPr>
      </p:pic>
    </p:spTree>
    <p:extLst>
      <p:ext uri="{BB962C8B-B14F-4D97-AF65-F5344CB8AC3E}">
        <p14:creationId xmlns:p14="http://schemas.microsoft.com/office/powerpoint/2010/main" val="1630479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6F2AC89-D4F5-4998-BF32-7668FEE8A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981" y="282800"/>
            <a:ext cx="4370772" cy="1288673"/>
          </a:xfrm>
        </p:spPr>
        <p:txBody>
          <a:bodyPr anchor="b">
            <a:normAutofit fontScale="90000"/>
          </a:bodyPr>
          <a:lstStyle/>
          <a:p>
            <a:r>
              <a:rPr lang="cs-CZ" sz="3400" dirty="0">
                <a:ea typeface="Source Sans Pro"/>
              </a:rPr>
              <a:t>BRUNKOW OTOČKA Z LZ DO POLOHY NA VŠECH 4 </a:t>
            </a:r>
            <a:endParaRPr lang="cs-CZ" sz="3400" dirty="0"/>
          </a:p>
        </p:txBody>
      </p:sp>
      <p:pic>
        <p:nvPicPr>
          <p:cNvPr id="4" name="Obrázek 4" descr="Obsah obrázku interiér, osoba, patro, ležící&#10;&#10;Popis se vygeneroval automaticky.">
            <a:extLst>
              <a:ext uri="{FF2B5EF4-FFF2-40B4-BE49-F238E27FC236}">
                <a16:creationId xmlns:a16="http://schemas.microsoft.com/office/drawing/2014/main" id="{75FE9D8C-9FA2-4C56-B6D7-C66A3E17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348" y="421934"/>
            <a:ext cx="2522178" cy="189163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22DF5E2-0CD7-4BEC-8FBD-DD7AC1DEC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4954" y="1025460"/>
            <a:ext cx="365021" cy="365021"/>
            <a:chOff x="149345" y="10991595"/>
            <a:chExt cx="365021" cy="36502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37C701E-5151-4086-9CF2-7F44AA38A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9345" y="10991595"/>
              <a:ext cx="365021" cy="36502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56C08E-A84B-4C76-9D3B-46237B5A9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9345" y="10991595"/>
              <a:ext cx="365021" cy="3650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80DD13-9AA7-47FB-8506-4C9A5BAC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1828" y="933343"/>
            <a:ext cx="1910252" cy="709660"/>
            <a:chOff x="-94031" y="7519733"/>
            <a:chExt cx="1910252" cy="709660"/>
          </a:xfrm>
          <a:solidFill>
            <a:schemeClr val="tx1"/>
          </a:solidFill>
        </p:grpSpPr>
        <p:grpSp>
          <p:nvGrpSpPr>
            <p:cNvPr id="19" name="Graphic 38">
              <a:extLst>
                <a:ext uri="{FF2B5EF4-FFF2-40B4-BE49-F238E27FC236}">
                  <a16:creationId xmlns:a16="http://schemas.microsoft.com/office/drawing/2014/main" id="{06D9B9CD-8BE2-4464-B69B-9E5C0EECC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94031" y="7519733"/>
              <a:ext cx="1910252" cy="709660"/>
              <a:chOff x="2267504" y="2540250"/>
              <a:chExt cx="1990951" cy="739640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89F73EF-32C1-4F3F-9FDB-E58F622151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6C7DD41-07A6-4C8A-A412-637E64395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" name="Graphic 38">
              <a:extLst>
                <a:ext uri="{FF2B5EF4-FFF2-40B4-BE49-F238E27FC236}">
                  <a16:creationId xmlns:a16="http://schemas.microsoft.com/office/drawing/2014/main" id="{9587E1C3-C7D2-40B8-B0FB-DE149B6F6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94031" y="7519733"/>
              <a:ext cx="1910252" cy="709660"/>
              <a:chOff x="2267504" y="2540250"/>
              <a:chExt cx="1990951" cy="739640"/>
            </a:xfrm>
            <a:grpFill/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1EC9ACD-C344-4295-B02E-763DFF71D6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94D9E18-0449-4D23-8365-139CDFF91C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7" name="Obrázek 7" descr="Obsah obrázku osoba, interiér, patro&#10;&#10;Popis se vygeneroval automaticky.">
            <a:extLst>
              <a:ext uri="{FF2B5EF4-FFF2-40B4-BE49-F238E27FC236}">
                <a16:creationId xmlns:a16="http://schemas.microsoft.com/office/drawing/2014/main" id="{43E71B75-A084-4056-AF96-FF646D5DB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537" y="4584113"/>
            <a:ext cx="2771624" cy="1891634"/>
          </a:xfrm>
          <a:prstGeom prst="rect">
            <a:avLst/>
          </a:prstGeom>
        </p:spPr>
      </p:pic>
      <p:pic>
        <p:nvPicPr>
          <p:cNvPr id="6" name="Obrázek 6" descr="Obsah obrázku interiér, osoba&#10;&#10;Popis se vygeneroval automaticky.">
            <a:extLst>
              <a:ext uri="{FF2B5EF4-FFF2-40B4-BE49-F238E27FC236}">
                <a16:creationId xmlns:a16="http://schemas.microsoft.com/office/drawing/2014/main" id="{37626523-58B8-4248-AAB5-30D1116F3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1828" y="2631050"/>
            <a:ext cx="3021012" cy="1563373"/>
          </a:xfrm>
          <a:prstGeom prst="rect">
            <a:avLst/>
          </a:prstGeom>
        </p:spPr>
      </p:pic>
      <p:pic>
        <p:nvPicPr>
          <p:cNvPr id="5" name="Obrázek 5" descr="Obsah obrázku osoba, interiér, patro, ležící&#10;&#10;Popis se vygeneroval automaticky.">
            <a:extLst>
              <a:ext uri="{FF2B5EF4-FFF2-40B4-BE49-F238E27FC236}">
                <a16:creationId xmlns:a16="http://schemas.microsoft.com/office/drawing/2014/main" id="{5CE81D60-96F4-4D1A-949C-162023185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75" y="2550442"/>
            <a:ext cx="3028183" cy="171092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0DD3518-2FCC-410C-8960-69D1DB724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26282" y="4858000"/>
            <a:ext cx="975169" cy="975171"/>
            <a:chOff x="3519053" y="10869036"/>
            <a:chExt cx="975169" cy="975171"/>
          </a:xfrm>
          <a:solidFill>
            <a:schemeClr val="tx1"/>
          </a:solidFill>
        </p:grpSpPr>
        <p:grpSp>
          <p:nvGrpSpPr>
            <p:cNvPr id="27" name="Graphic 4">
              <a:extLst>
                <a:ext uri="{FF2B5EF4-FFF2-40B4-BE49-F238E27FC236}">
                  <a16:creationId xmlns:a16="http://schemas.microsoft.com/office/drawing/2014/main" id="{72FB3F6E-946C-4B30-8EAA-64FA3056D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19053" y="10869036"/>
              <a:ext cx="975169" cy="975171"/>
              <a:chOff x="5829300" y="3162300"/>
              <a:chExt cx="532256" cy="532257"/>
            </a:xfrm>
            <a:grp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820447A-FA0D-448D-8513-13647DCEE6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9208" y="3192208"/>
                <a:ext cx="112966" cy="112966"/>
              </a:xfrm>
              <a:custGeom>
                <a:avLst/>
                <a:gdLst>
                  <a:gd name="connsiteX0" fmla="*/ 112967 w 112966"/>
                  <a:gd name="connsiteY0" fmla="*/ 0 h 112966"/>
                  <a:gd name="connsiteX1" fmla="*/ 0 w 112966"/>
                  <a:gd name="connsiteY1" fmla="*/ 112967 h 112966"/>
                  <a:gd name="connsiteX2" fmla="*/ 112967 w 112966"/>
                  <a:gd name="connsiteY2" fmla="*/ 0 h 1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966" h="112966">
                    <a:moveTo>
                      <a:pt x="112967" y="0"/>
                    </a:moveTo>
                    <a:lnTo>
                      <a:pt x="0" y="112967"/>
                    </a:lnTo>
                    <a:cubicBezTo>
                      <a:pt x="25356" y="64747"/>
                      <a:pt x="64747" y="25356"/>
                      <a:pt x="11296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80F5A0F-E8FC-415B-BA7F-74C42D42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31205" y="3164205"/>
                <a:ext cx="230314" cy="230314"/>
              </a:xfrm>
              <a:custGeom>
                <a:avLst/>
                <a:gdLst>
                  <a:gd name="connsiteX0" fmla="*/ 230314 w 230314"/>
                  <a:gd name="connsiteY0" fmla="*/ 0 h 230314"/>
                  <a:gd name="connsiteX1" fmla="*/ 0 w 230314"/>
                  <a:gd name="connsiteY1" fmla="*/ 230314 h 230314"/>
                  <a:gd name="connsiteX2" fmla="*/ 3524 w 230314"/>
                  <a:gd name="connsiteY2" fmla="*/ 209550 h 230314"/>
                  <a:gd name="connsiteX3" fmla="*/ 209550 w 230314"/>
                  <a:gd name="connsiteY3" fmla="*/ 3524 h 230314"/>
                  <a:gd name="connsiteX4" fmla="*/ 230314 w 230314"/>
                  <a:gd name="connsiteY4" fmla="*/ 0 h 23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314" h="230314">
                    <a:moveTo>
                      <a:pt x="230314" y="0"/>
                    </a:moveTo>
                    <a:lnTo>
                      <a:pt x="0" y="230314"/>
                    </a:lnTo>
                    <a:cubicBezTo>
                      <a:pt x="953" y="223361"/>
                      <a:pt x="2095" y="216408"/>
                      <a:pt x="3524" y="209550"/>
                    </a:cubicBezTo>
                    <a:lnTo>
                      <a:pt x="209550" y="3524"/>
                    </a:lnTo>
                    <a:cubicBezTo>
                      <a:pt x="216408" y="2095"/>
                      <a:pt x="223361" y="953"/>
                      <a:pt x="23031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77443A5-2061-492B-AFF5-658AB7E75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29300" y="3162300"/>
                <a:ext cx="294131" cy="294131"/>
              </a:xfrm>
              <a:custGeom>
                <a:avLst/>
                <a:gdLst>
                  <a:gd name="connsiteX0" fmla="*/ 294132 w 294131"/>
                  <a:gd name="connsiteY0" fmla="*/ 1238 h 294131"/>
                  <a:gd name="connsiteX1" fmla="*/ 1238 w 294131"/>
                  <a:gd name="connsiteY1" fmla="*/ 294132 h 294131"/>
                  <a:gd name="connsiteX2" fmla="*/ 0 w 294131"/>
                  <a:gd name="connsiteY2" fmla="*/ 278225 h 294131"/>
                  <a:gd name="connsiteX3" fmla="*/ 278225 w 294131"/>
                  <a:gd name="connsiteY3" fmla="*/ 0 h 294131"/>
                  <a:gd name="connsiteX4" fmla="*/ 294132 w 294131"/>
                  <a:gd name="connsiteY4" fmla="*/ 1238 h 294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31" h="294131">
                    <a:moveTo>
                      <a:pt x="294132" y="1238"/>
                    </a:moveTo>
                    <a:lnTo>
                      <a:pt x="1238" y="294132"/>
                    </a:lnTo>
                    <a:cubicBezTo>
                      <a:pt x="667" y="288893"/>
                      <a:pt x="0" y="283559"/>
                      <a:pt x="0" y="278225"/>
                    </a:cubicBezTo>
                    <a:lnTo>
                      <a:pt x="278225" y="0"/>
                    </a:lnTo>
                    <a:cubicBezTo>
                      <a:pt x="283559" y="0"/>
                      <a:pt x="288893" y="667"/>
                      <a:pt x="294132" y="12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276C0A3-C877-457C-917D-473FABC9E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37205" y="3170110"/>
                <a:ext cx="337184" cy="337280"/>
              </a:xfrm>
              <a:custGeom>
                <a:avLst/>
                <a:gdLst>
                  <a:gd name="connsiteX0" fmla="*/ 337185 w 337184"/>
                  <a:gd name="connsiteY0" fmla="*/ 3905 h 337280"/>
                  <a:gd name="connsiteX1" fmla="*/ 3810 w 337184"/>
                  <a:gd name="connsiteY1" fmla="*/ 337280 h 337280"/>
                  <a:gd name="connsiteX2" fmla="*/ 0 w 337184"/>
                  <a:gd name="connsiteY2" fmla="*/ 323850 h 337280"/>
                  <a:gd name="connsiteX3" fmla="*/ 323850 w 337184"/>
                  <a:gd name="connsiteY3" fmla="*/ 0 h 337280"/>
                  <a:gd name="connsiteX4" fmla="*/ 337185 w 337184"/>
                  <a:gd name="connsiteY4" fmla="*/ 3905 h 33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184" h="337280">
                    <a:moveTo>
                      <a:pt x="337185" y="3905"/>
                    </a:moveTo>
                    <a:lnTo>
                      <a:pt x="3810" y="337280"/>
                    </a:lnTo>
                    <a:cubicBezTo>
                      <a:pt x="2381" y="332899"/>
                      <a:pt x="1143" y="328422"/>
                      <a:pt x="0" y="323850"/>
                    </a:cubicBezTo>
                    <a:lnTo>
                      <a:pt x="323850" y="0"/>
                    </a:lnTo>
                    <a:cubicBezTo>
                      <a:pt x="328327" y="1715"/>
                      <a:pt x="332804" y="2477"/>
                      <a:pt x="337185" y="39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9808886-A26A-41C2-9401-727236349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3207" y="3186207"/>
                <a:ext cx="364617" cy="364617"/>
              </a:xfrm>
              <a:custGeom>
                <a:avLst/>
                <a:gdLst>
                  <a:gd name="connsiteX0" fmla="*/ 364617 w 364617"/>
                  <a:gd name="connsiteY0" fmla="*/ 5620 h 364617"/>
                  <a:gd name="connsiteX1" fmla="*/ 5620 w 364617"/>
                  <a:gd name="connsiteY1" fmla="*/ 364617 h 364617"/>
                  <a:gd name="connsiteX2" fmla="*/ 0 w 364617"/>
                  <a:gd name="connsiteY2" fmla="*/ 353187 h 364617"/>
                  <a:gd name="connsiteX3" fmla="*/ 353187 w 364617"/>
                  <a:gd name="connsiteY3" fmla="*/ 0 h 364617"/>
                  <a:gd name="connsiteX4" fmla="*/ 364617 w 364617"/>
                  <a:gd name="connsiteY4" fmla="*/ 5620 h 36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617" h="364617">
                    <a:moveTo>
                      <a:pt x="364617" y="5620"/>
                    </a:moveTo>
                    <a:lnTo>
                      <a:pt x="5620" y="364617"/>
                    </a:lnTo>
                    <a:cubicBezTo>
                      <a:pt x="3620" y="360902"/>
                      <a:pt x="1715" y="357092"/>
                      <a:pt x="0" y="353187"/>
                    </a:cubicBezTo>
                    <a:lnTo>
                      <a:pt x="353187" y="0"/>
                    </a:lnTo>
                    <a:cubicBezTo>
                      <a:pt x="357092" y="1715"/>
                      <a:pt x="360902" y="3715"/>
                      <a:pt x="364617" y="5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FB169C8-A66F-4AEC-BBEE-4DEBBE844F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75305" y="3208305"/>
                <a:ext cx="380238" cy="380238"/>
              </a:xfrm>
              <a:custGeom>
                <a:avLst/>
                <a:gdLst>
                  <a:gd name="connsiteX0" fmla="*/ 380238 w 380238"/>
                  <a:gd name="connsiteY0" fmla="*/ 7239 h 380238"/>
                  <a:gd name="connsiteX1" fmla="*/ 7239 w 380238"/>
                  <a:gd name="connsiteY1" fmla="*/ 380238 h 380238"/>
                  <a:gd name="connsiteX2" fmla="*/ 0 w 380238"/>
                  <a:gd name="connsiteY2" fmla="*/ 370713 h 380238"/>
                  <a:gd name="connsiteX3" fmla="*/ 370237 w 380238"/>
                  <a:gd name="connsiteY3" fmla="*/ 0 h 380238"/>
                  <a:gd name="connsiteX4" fmla="*/ 380238 w 380238"/>
                  <a:gd name="connsiteY4" fmla="*/ 7239 h 38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238" h="380238">
                    <a:moveTo>
                      <a:pt x="380238" y="7239"/>
                    </a:moveTo>
                    <a:lnTo>
                      <a:pt x="7239" y="380238"/>
                    </a:lnTo>
                    <a:cubicBezTo>
                      <a:pt x="4763" y="377000"/>
                      <a:pt x="2381" y="373571"/>
                      <a:pt x="0" y="370713"/>
                    </a:cubicBezTo>
                    <a:lnTo>
                      <a:pt x="370237" y="0"/>
                    </a:lnTo>
                    <a:cubicBezTo>
                      <a:pt x="373571" y="2381"/>
                      <a:pt x="377000" y="4763"/>
                      <a:pt x="380238" y="72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EC418CD-F215-459D-8919-D5B5194EB4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02832" y="3235832"/>
                <a:ext cx="385191" cy="385191"/>
              </a:xfrm>
              <a:custGeom>
                <a:avLst/>
                <a:gdLst>
                  <a:gd name="connsiteX0" fmla="*/ 380905 w 385191"/>
                  <a:gd name="connsiteY0" fmla="*/ 4286 h 385191"/>
                  <a:gd name="connsiteX1" fmla="*/ 385191 w 385191"/>
                  <a:gd name="connsiteY1" fmla="*/ 8573 h 385191"/>
                  <a:gd name="connsiteX2" fmla="*/ 8573 w 385191"/>
                  <a:gd name="connsiteY2" fmla="*/ 385191 h 385191"/>
                  <a:gd name="connsiteX3" fmla="*/ 4286 w 385191"/>
                  <a:gd name="connsiteY3" fmla="*/ 380905 h 385191"/>
                  <a:gd name="connsiteX4" fmla="*/ 0 w 385191"/>
                  <a:gd name="connsiteY4" fmla="*/ 376523 h 385191"/>
                  <a:gd name="connsiteX5" fmla="*/ 376523 w 385191"/>
                  <a:gd name="connsiteY5" fmla="*/ 0 h 385191"/>
                  <a:gd name="connsiteX6" fmla="*/ 380905 w 385191"/>
                  <a:gd name="connsiteY6" fmla="*/ 4286 h 38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191" h="385191">
                    <a:moveTo>
                      <a:pt x="380905" y="4286"/>
                    </a:moveTo>
                    <a:lnTo>
                      <a:pt x="385191" y="8573"/>
                    </a:lnTo>
                    <a:lnTo>
                      <a:pt x="8573" y="385191"/>
                    </a:lnTo>
                    <a:lnTo>
                      <a:pt x="4286" y="380905"/>
                    </a:lnTo>
                    <a:cubicBezTo>
                      <a:pt x="2762" y="379476"/>
                      <a:pt x="1334" y="377952"/>
                      <a:pt x="0" y="376523"/>
                    </a:cubicBezTo>
                    <a:lnTo>
                      <a:pt x="376523" y="0"/>
                    </a:lnTo>
                    <a:cubicBezTo>
                      <a:pt x="377952" y="1334"/>
                      <a:pt x="379476" y="2667"/>
                      <a:pt x="380905" y="4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E034A84-840E-429B-9A4F-ECC31AB62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35789" y="3268313"/>
                <a:ext cx="379761" cy="380237"/>
              </a:xfrm>
              <a:custGeom>
                <a:avLst/>
                <a:gdLst>
                  <a:gd name="connsiteX0" fmla="*/ 372428 w 379761"/>
                  <a:gd name="connsiteY0" fmla="*/ 0 h 380237"/>
                  <a:gd name="connsiteX1" fmla="*/ 379762 w 379761"/>
                  <a:gd name="connsiteY1" fmla="*/ 9525 h 380237"/>
                  <a:gd name="connsiteX2" fmla="*/ 9525 w 379761"/>
                  <a:gd name="connsiteY2" fmla="*/ 380238 h 380237"/>
                  <a:gd name="connsiteX3" fmla="*/ 0 w 379761"/>
                  <a:gd name="connsiteY3" fmla="*/ 372904 h 38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9761" h="380237">
                    <a:moveTo>
                      <a:pt x="372428" y="0"/>
                    </a:moveTo>
                    <a:cubicBezTo>
                      <a:pt x="374999" y="3239"/>
                      <a:pt x="377381" y="6572"/>
                      <a:pt x="379762" y="9525"/>
                    </a:cubicBezTo>
                    <a:lnTo>
                      <a:pt x="9525" y="380238"/>
                    </a:lnTo>
                    <a:cubicBezTo>
                      <a:pt x="6096" y="377857"/>
                      <a:pt x="2762" y="375476"/>
                      <a:pt x="0" y="3729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D050DBA-8800-4A73-84C0-34DC71A6BD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2841" y="3305841"/>
                <a:ext cx="364807" cy="364807"/>
              </a:xfrm>
              <a:custGeom>
                <a:avLst/>
                <a:gdLst>
                  <a:gd name="connsiteX0" fmla="*/ 359188 w 364807"/>
                  <a:gd name="connsiteY0" fmla="*/ 0 h 364807"/>
                  <a:gd name="connsiteX1" fmla="*/ 364808 w 364807"/>
                  <a:gd name="connsiteY1" fmla="*/ 11621 h 364807"/>
                  <a:gd name="connsiteX2" fmla="*/ 11621 w 364807"/>
                  <a:gd name="connsiteY2" fmla="*/ 364808 h 364807"/>
                  <a:gd name="connsiteX3" fmla="*/ 0 w 364807"/>
                  <a:gd name="connsiteY3" fmla="*/ 359188 h 36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807" h="364807">
                    <a:moveTo>
                      <a:pt x="359188" y="0"/>
                    </a:moveTo>
                    <a:cubicBezTo>
                      <a:pt x="361188" y="3905"/>
                      <a:pt x="362998" y="7715"/>
                      <a:pt x="364808" y="11621"/>
                    </a:cubicBezTo>
                    <a:lnTo>
                      <a:pt x="11621" y="364808"/>
                    </a:lnTo>
                    <a:cubicBezTo>
                      <a:pt x="7715" y="362998"/>
                      <a:pt x="3905" y="361188"/>
                      <a:pt x="0" y="3591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D4BF35D-BFFA-45A5-8081-FEDD30757B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16370" y="3349466"/>
                <a:ext cx="337280" cy="337280"/>
              </a:xfrm>
              <a:custGeom>
                <a:avLst/>
                <a:gdLst>
                  <a:gd name="connsiteX0" fmla="*/ 333470 w 337280"/>
                  <a:gd name="connsiteY0" fmla="*/ 0 h 337280"/>
                  <a:gd name="connsiteX1" fmla="*/ 337280 w 337280"/>
                  <a:gd name="connsiteY1" fmla="*/ 13430 h 337280"/>
                  <a:gd name="connsiteX2" fmla="*/ 13430 w 337280"/>
                  <a:gd name="connsiteY2" fmla="*/ 337280 h 337280"/>
                  <a:gd name="connsiteX3" fmla="*/ 0 w 337280"/>
                  <a:gd name="connsiteY3" fmla="*/ 333470 h 33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280" h="337280">
                    <a:moveTo>
                      <a:pt x="333470" y="0"/>
                    </a:moveTo>
                    <a:cubicBezTo>
                      <a:pt x="334899" y="4382"/>
                      <a:pt x="336137" y="8858"/>
                      <a:pt x="337280" y="13430"/>
                    </a:cubicBezTo>
                    <a:lnTo>
                      <a:pt x="13430" y="337280"/>
                    </a:lnTo>
                    <a:cubicBezTo>
                      <a:pt x="8858" y="336137"/>
                      <a:pt x="4382" y="334899"/>
                      <a:pt x="0" y="3334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36B354BD-25DC-42A0-9CE7-824686810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67329" y="3400425"/>
                <a:ext cx="294227" cy="294132"/>
              </a:xfrm>
              <a:custGeom>
                <a:avLst/>
                <a:gdLst>
                  <a:gd name="connsiteX0" fmla="*/ 292989 w 294227"/>
                  <a:gd name="connsiteY0" fmla="*/ 0 h 294132"/>
                  <a:gd name="connsiteX1" fmla="*/ 294227 w 294227"/>
                  <a:gd name="connsiteY1" fmla="*/ 15907 h 294132"/>
                  <a:gd name="connsiteX2" fmla="*/ 15907 w 294227"/>
                  <a:gd name="connsiteY2" fmla="*/ 294132 h 294132"/>
                  <a:gd name="connsiteX3" fmla="*/ 0 w 294227"/>
                  <a:gd name="connsiteY3" fmla="*/ 292894 h 2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227" h="294132">
                    <a:moveTo>
                      <a:pt x="292989" y="0"/>
                    </a:moveTo>
                    <a:cubicBezTo>
                      <a:pt x="293561" y="5334"/>
                      <a:pt x="293942" y="10668"/>
                      <a:pt x="294227" y="15907"/>
                    </a:cubicBezTo>
                    <a:lnTo>
                      <a:pt x="15907" y="294132"/>
                    </a:lnTo>
                    <a:cubicBezTo>
                      <a:pt x="10668" y="294132"/>
                      <a:pt x="5334" y="293465"/>
                      <a:pt x="0" y="2928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52C4A08-6644-42B7-8237-2AD5F0041D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29337" y="3462337"/>
                <a:ext cx="230314" cy="230314"/>
              </a:xfrm>
              <a:custGeom>
                <a:avLst/>
                <a:gdLst>
                  <a:gd name="connsiteX0" fmla="*/ 230315 w 230314"/>
                  <a:gd name="connsiteY0" fmla="*/ 0 h 230314"/>
                  <a:gd name="connsiteX1" fmla="*/ 226886 w 230314"/>
                  <a:gd name="connsiteY1" fmla="*/ 20574 h 230314"/>
                  <a:gd name="connsiteX2" fmla="*/ 20669 w 230314"/>
                  <a:gd name="connsiteY2" fmla="*/ 226790 h 230314"/>
                  <a:gd name="connsiteX3" fmla="*/ 0 w 230314"/>
                  <a:gd name="connsiteY3" fmla="*/ 230315 h 23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314" h="230314">
                    <a:moveTo>
                      <a:pt x="230315" y="0"/>
                    </a:moveTo>
                    <a:cubicBezTo>
                      <a:pt x="229457" y="6953"/>
                      <a:pt x="228314" y="13716"/>
                      <a:pt x="226886" y="20574"/>
                    </a:cubicBezTo>
                    <a:lnTo>
                      <a:pt x="20669" y="226790"/>
                    </a:lnTo>
                    <a:cubicBezTo>
                      <a:pt x="13811" y="228314"/>
                      <a:pt x="6953" y="229457"/>
                      <a:pt x="0" y="230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1D58C06-A184-4272-9824-2F08535184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18682" y="3551682"/>
                <a:ext cx="112871" cy="112871"/>
              </a:xfrm>
              <a:custGeom>
                <a:avLst/>
                <a:gdLst>
                  <a:gd name="connsiteX0" fmla="*/ 112871 w 112871"/>
                  <a:gd name="connsiteY0" fmla="*/ 0 h 112871"/>
                  <a:gd name="connsiteX1" fmla="*/ 0 w 112871"/>
                  <a:gd name="connsiteY1" fmla="*/ 112871 h 11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871" h="112871">
                    <a:moveTo>
                      <a:pt x="112871" y="0"/>
                    </a:moveTo>
                    <a:cubicBezTo>
                      <a:pt x="87618" y="48239"/>
                      <a:pt x="48239" y="87618"/>
                      <a:pt x="0" y="1128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8" name="Graphic 4">
              <a:extLst>
                <a:ext uri="{FF2B5EF4-FFF2-40B4-BE49-F238E27FC236}">
                  <a16:creationId xmlns:a16="http://schemas.microsoft.com/office/drawing/2014/main" id="{3E699716-1FDA-4473-9069-21206BB38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19053" y="10869036"/>
              <a:ext cx="975169" cy="975171"/>
              <a:chOff x="5829300" y="3162300"/>
              <a:chExt cx="532256" cy="532257"/>
            </a:xfrm>
            <a:grp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7CC682F-C4A8-4511-8F13-AA60EACA50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9208" y="3192208"/>
                <a:ext cx="112966" cy="112966"/>
              </a:xfrm>
              <a:custGeom>
                <a:avLst/>
                <a:gdLst>
                  <a:gd name="connsiteX0" fmla="*/ 112967 w 112966"/>
                  <a:gd name="connsiteY0" fmla="*/ 0 h 112966"/>
                  <a:gd name="connsiteX1" fmla="*/ 0 w 112966"/>
                  <a:gd name="connsiteY1" fmla="*/ 112967 h 112966"/>
                  <a:gd name="connsiteX2" fmla="*/ 112967 w 112966"/>
                  <a:gd name="connsiteY2" fmla="*/ 0 h 11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966" h="112966">
                    <a:moveTo>
                      <a:pt x="112967" y="0"/>
                    </a:moveTo>
                    <a:lnTo>
                      <a:pt x="0" y="112967"/>
                    </a:lnTo>
                    <a:cubicBezTo>
                      <a:pt x="25356" y="64747"/>
                      <a:pt x="64747" y="25356"/>
                      <a:pt x="112967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98E8361-BBBA-47A6-8856-C01D5276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31205" y="3164205"/>
                <a:ext cx="230314" cy="230314"/>
              </a:xfrm>
              <a:custGeom>
                <a:avLst/>
                <a:gdLst>
                  <a:gd name="connsiteX0" fmla="*/ 230314 w 230314"/>
                  <a:gd name="connsiteY0" fmla="*/ 0 h 230314"/>
                  <a:gd name="connsiteX1" fmla="*/ 0 w 230314"/>
                  <a:gd name="connsiteY1" fmla="*/ 230314 h 230314"/>
                  <a:gd name="connsiteX2" fmla="*/ 3524 w 230314"/>
                  <a:gd name="connsiteY2" fmla="*/ 209550 h 230314"/>
                  <a:gd name="connsiteX3" fmla="*/ 209550 w 230314"/>
                  <a:gd name="connsiteY3" fmla="*/ 3524 h 230314"/>
                  <a:gd name="connsiteX4" fmla="*/ 230314 w 230314"/>
                  <a:gd name="connsiteY4" fmla="*/ 0 h 23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314" h="230314">
                    <a:moveTo>
                      <a:pt x="230314" y="0"/>
                    </a:moveTo>
                    <a:lnTo>
                      <a:pt x="0" y="230314"/>
                    </a:lnTo>
                    <a:cubicBezTo>
                      <a:pt x="953" y="223361"/>
                      <a:pt x="2095" y="216408"/>
                      <a:pt x="3524" y="209550"/>
                    </a:cubicBezTo>
                    <a:lnTo>
                      <a:pt x="209550" y="3524"/>
                    </a:lnTo>
                    <a:cubicBezTo>
                      <a:pt x="216408" y="2095"/>
                      <a:pt x="223361" y="953"/>
                      <a:pt x="230314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E645BAD2-668E-4A09-B621-B6597B3838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29300" y="3162300"/>
                <a:ext cx="294131" cy="294131"/>
              </a:xfrm>
              <a:custGeom>
                <a:avLst/>
                <a:gdLst>
                  <a:gd name="connsiteX0" fmla="*/ 294132 w 294131"/>
                  <a:gd name="connsiteY0" fmla="*/ 1238 h 294131"/>
                  <a:gd name="connsiteX1" fmla="*/ 1238 w 294131"/>
                  <a:gd name="connsiteY1" fmla="*/ 294132 h 294131"/>
                  <a:gd name="connsiteX2" fmla="*/ 0 w 294131"/>
                  <a:gd name="connsiteY2" fmla="*/ 278225 h 294131"/>
                  <a:gd name="connsiteX3" fmla="*/ 278225 w 294131"/>
                  <a:gd name="connsiteY3" fmla="*/ 0 h 294131"/>
                  <a:gd name="connsiteX4" fmla="*/ 294132 w 294131"/>
                  <a:gd name="connsiteY4" fmla="*/ 1238 h 294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31" h="294131">
                    <a:moveTo>
                      <a:pt x="294132" y="1238"/>
                    </a:moveTo>
                    <a:lnTo>
                      <a:pt x="1238" y="294132"/>
                    </a:lnTo>
                    <a:cubicBezTo>
                      <a:pt x="667" y="288893"/>
                      <a:pt x="0" y="283559"/>
                      <a:pt x="0" y="278225"/>
                    </a:cubicBezTo>
                    <a:lnTo>
                      <a:pt x="278225" y="0"/>
                    </a:lnTo>
                    <a:cubicBezTo>
                      <a:pt x="283559" y="0"/>
                      <a:pt x="288893" y="667"/>
                      <a:pt x="294132" y="12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32690AB-2EDA-4142-87EA-CDB8BD7044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37205" y="3170110"/>
                <a:ext cx="337184" cy="337280"/>
              </a:xfrm>
              <a:custGeom>
                <a:avLst/>
                <a:gdLst>
                  <a:gd name="connsiteX0" fmla="*/ 337185 w 337184"/>
                  <a:gd name="connsiteY0" fmla="*/ 3905 h 337280"/>
                  <a:gd name="connsiteX1" fmla="*/ 3810 w 337184"/>
                  <a:gd name="connsiteY1" fmla="*/ 337280 h 337280"/>
                  <a:gd name="connsiteX2" fmla="*/ 0 w 337184"/>
                  <a:gd name="connsiteY2" fmla="*/ 323850 h 337280"/>
                  <a:gd name="connsiteX3" fmla="*/ 323850 w 337184"/>
                  <a:gd name="connsiteY3" fmla="*/ 0 h 337280"/>
                  <a:gd name="connsiteX4" fmla="*/ 337185 w 337184"/>
                  <a:gd name="connsiteY4" fmla="*/ 3905 h 33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184" h="337280">
                    <a:moveTo>
                      <a:pt x="337185" y="3905"/>
                    </a:moveTo>
                    <a:lnTo>
                      <a:pt x="3810" y="337280"/>
                    </a:lnTo>
                    <a:cubicBezTo>
                      <a:pt x="2381" y="332899"/>
                      <a:pt x="1143" y="328422"/>
                      <a:pt x="0" y="323850"/>
                    </a:cubicBezTo>
                    <a:lnTo>
                      <a:pt x="323850" y="0"/>
                    </a:lnTo>
                    <a:cubicBezTo>
                      <a:pt x="328327" y="1715"/>
                      <a:pt x="332804" y="2477"/>
                      <a:pt x="337185" y="39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CCDD554-1F4A-4718-BD75-ECF3A71372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3207" y="3186207"/>
                <a:ext cx="364617" cy="364617"/>
              </a:xfrm>
              <a:custGeom>
                <a:avLst/>
                <a:gdLst>
                  <a:gd name="connsiteX0" fmla="*/ 364617 w 364617"/>
                  <a:gd name="connsiteY0" fmla="*/ 5620 h 364617"/>
                  <a:gd name="connsiteX1" fmla="*/ 5620 w 364617"/>
                  <a:gd name="connsiteY1" fmla="*/ 364617 h 364617"/>
                  <a:gd name="connsiteX2" fmla="*/ 0 w 364617"/>
                  <a:gd name="connsiteY2" fmla="*/ 353187 h 364617"/>
                  <a:gd name="connsiteX3" fmla="*/ 353187 w 364617"/>
                  <a:gd name="connsiteY3" fmla="*/ 0 h 364617"/>
                  <a:gd name="connsiteX4" fmla="*/ 364617 w 364617"/>
                  <a:gd name="connsiteY4" fmla="*/ 5620 h 364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617" h="364617">
                    <a:moveTo>
                      <a:pt x="364617" y="5620"/>
                    </a:moveTo>
                    <a:lnTo>
                      <a:pt x="5620" y="364617"/>
                    </a:lnTo>
                    <a:cubicBezTo>
                      <a:pt x="3620" y="360902"/>
                      <a:pt x="1715" y="357092"/>
                      <a:pt x="0" y="353187"/>
                    </a:cubicBezTo>
                    <a:lnTo>
                      <a:pt x="353187" y="0"/>
                    </a:lnTo>
                    <a:cubicBezTo>
                      <a:pt x="357092" y="1715"/>
                      <a:pt x="360902" y="3715"/>
                      <a:pt x="364617" y="56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3D9673E-4DB9-4E92-8091-DD5E857FA1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75305" y="3208305"/>
                <a:ext cx="380238" cy="380238"/>
              </a:xfrm>
              <a:custGeom>
                <a:avLst/>
                <a:gdLst>
                  <a:gd name="connsiteX0" fmla="*/ 380238 w 380238"/>
                  <a:gd name="connsiteY0" fmla="*/ 7239 h 380238"/>
                  <a:gd name="connsiteX1" fmla="*/ 7239 w 380238"/>
                  <a:gd name="connsiteY1" fmla="*/ 380238 h 380238"/>
                  <a:gd name="connsiteX2" fmla="*/ 0 w 380238"/>
                  <a:gd name="connsiteY2" fmla="*/ 370713 h 380238"/>
                  <a:gd name="connsiteX3" fmla="*/ 370237 w 380238"/>
                  <a:gd name="connsiteY3" fmla="*/ 0 h 380238"/>
                  <a:gd name="connsiteX4" fmla="*/ 380238 w 380238"/>
                  <a:gd name="connsiteY4" fmla="*/ 7239 h 38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238" h="380238">
                    <a:moveTo>
                      <a:pt x="380238" y="7239"/>
                    </a:moveTo>
                    <a:lnTo>
                      <a:pt x="7239" y="380238"/>
                    </a:lnTo>
                    <a:cubicBezTo>
                      <a:pt x="4763" y="377000"/>
                      <a:pt x="2381" y="373571"/>
                      <a:pt x="0" y="370713"/>
                    </a:cubicBezTo>
                    <a:lnTo>
                      <a:pt x="370237" y="0"/>
                    </a:lnTo>
                    <a:cubicBezTo>
                      <a:pt x="373571" y="2381"/>
                      <a:pt x="377000" y="4763"/>
                      <a:pt x="380238" y="72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AA900A-A27A-4B67-9CA4-3ABC905167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02832" y="3235832"/>
                <a:ext cx="385191" cy="385191"/>
              </a:xfrm>
              <a:custGeom>
                <a:avLst/>
                <a:gdLst>
                  <a:gd name="connsiteX0" fmla="*/ 380905 w 385191"/>
                  <a:gd name="connsiteY0" fmla="*/ 4286 h 385191"/>
                  <a:gd name="connsiteX1" fmla="*/ 385191 w 385191"/>
                  <a:gd name="connsiteY1" fmla="*/ 8573 h 385191"/>
                  <a:gd name="connsiteX2" fmla="*/ 8573 w 385191"/>
                  <a:gd name="connsiteY2" fmla="*/ 385191 h 385191"/>
                  <a:gd name="connsiteX3" fmla="*/ 4286 w 385191"/>
                  <a:gd name="connsiteY3" fmla="*/ 380905 h 385191"/>
                  <a:gd name="connsiteX4" fmla="*/ 0 w 385191"/>
                  <a:gd name="connsiteY4" fmla="*/ 376523 h 385191"/>
                  <a:gd name="connsiteX5" fmla="*/ 376523 w 385191"/>
                  <a:gd name="connsiteY5" fmla="*/ 0 h 385191"/>
                  <a:gd name="connsiteX6" fmla="*/ 380905 w 385191"/>
                  <a:gd name="connsiteY6" fmla="*/ 4286 h 38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5191" h="385191">
                    <a:moveTo>
                      <a:pt x="380905" y="4286"/>
                    </a:moveTo>
                    <a:lnTo>
                      <a:pt x="385191" y="8573"/>
                    </a:lnTo>
                    <a:lnTo>
                      <a:pt x="8573" y="385191"/>
                    </a:lnTo>
                    <a:lnTo>
                      <a:pt x="4286" y="380905"/>
                    </a:lnTo>
                    <a:cubicBezTo>
                      <a:pt x="2762" y="379476"/>
                      <a:pt x="1334" y="377952"/>
                      <a:pt x="0" y="376523"/>
                    </a:cubicBezTo>
                    <a:lnTo>
                      <a:pt x="376523" y="0"/>
                    </a:lnTo>
                    <a:cubicBezTo>
                      <a:pt x="377952" y="1334"/>
                      <a:pt x="379476" y="2667"/>
                      <a:pt x="380905" y="428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4D2D14E-8723-47B8-9984-55D18538A4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35789" y="3268313"/>
                <a:ext cx="379761" cy="380237"/>
              </a:xfrm>
              <a:custGeom>
                <a:avLst/>
                <a:gdLst>
                  <a:gd name="connsiteX0" fmla="*/ 372428 w 379761"/>
                  <a:gd name="connsiteY0" fmla="*/ 0 h 380237"/>
                  <a:gd name="connsiteX1" fmla="*/ 379762 w 379761"/>
                  <a:gd name="connsiteY1" fmla="*/ 9525 h 380237"/>
                  <a:gd name="connsiteX2" fmla="*/ 9525 w 379761"/>
                  <a:gd name="connsiteY2" fmla="*/ 380238 h 380237"/>
                  <a:gd name="connsiteX3" fmla="*/ 0 w 379761"/>
                  <a:gd name="connsiteY3" fmla="*/ 372904 h 380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9761" h="380237">
                    <a:moveTo>
                      <a:pt x="372428" y="0"/>
                    </a:moveTo>
                    <a:cubicBezTo>
                      <a:pt x="374999" y="3239"/>
                      <a:pt x="377381" y="6572"/>
                      <a:pt x="379762" y="9525"/>
                    </a:cubicBezTo>
                    <a:lnTo>
                      <a:pt x="9525" y="380238"/>
                    </a:lnTo>
                    <a:cubicBezTo>
                      <a:pt x="6096" y="377857"/>
                      <a:pt x="2762" y="375476"/>
                      <a:pt x="0" y="3729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AA198F0-195E-41C3-BFB6-CC4F4FA2B9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2841" y="3305841"/>
                <a:ext cx="364807" cy="364807"/>
              </a:xfrm>
              <a:custGeom>
                <a:avLst/>
                <a:gdLst>
                  <a:gd name="connsiteX0" fmla="*/ 359188 w 364807"/>
                  <a:gd name="connsiteY0" fmla="*/ 0 h 364807"/>
                  <a:gd name="connsiteX1" fmla="*/ 364808 w 364807"/>
                  <a:gd name="connsiteY1" fmla="*/ 11621 h 364807"/>
                  <a:gd name="connsiteX2" fmla="*/ 11621 w 364807"/>
                  <a:gd name="connsiteY2" fmla="*/ 364808 h 364807"/>
                  <a:gd name="connsiteX3" fmla="*/ 0 w 364807"/>
                  <a:gd name="connsiteY3" fmla="*/ 359188 h 36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4807" h="364807">
                    <a:moveTo>
                      <a:pt x="359188" y="0"/>
                    </a:moveTo>
                    <a:cubicBezTo>
                      <a:pt x="361188" y="3905"/>
                      <a:pt x="362998" y="7715"/>
                      <a:pt x="364808" y="11621"/>
                    </a:cubicBezTo>
                    <a:lnTo>
                      <a:pt x="11621" y="364808"/>
                    </a:lnTo>
                    <a:cubicBezTo>
                      <a:pt x="7715" y="362998"/>
                      <a:pt x="3905" y="361188"/>
                      <a:pt x="0" y="3591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5C17EEB-F967-4D74-A29B-3D15386CD7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16370" y="3349466"/>
                <a:ext cx="337280" cy="337280"/>
              </a:xfrm>
              <a:custGeom>
                <a:avLst/>
                <a:gdLst>
                  <a:gd name="connsiteX0" fmla="*/ 333470 w 337280"/>
                  <a:gd name="connsiteY0" fmla="*/ 0 h 337280"/>
                  <a:gd name="connsiteX1" fmla="*/ 337280 w 337280"/>
                  <a:gd name="connsiteY1" fmla="*/ 13430 h 337280"/>
                  <a:gd name="connsiteX2" fmla="*/ 13430 w 337280"/>
                  <a:gd name="connsiteY2" fmla="*/ 337280 h 337280"/>
                  <a:gd name="connsiteX3" fmla="*/ 0 w 337280"/>
                  <a:gd name="connsiteY3" fmla="*/ 333470 h 337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280" h="337280">
                    <a:moveTo>
                      <a:pt x="333470" y="0"/>
                    </a:moveTo>
                    <a:cubicBezTo>
                      <a:pt x="334899" y="4382"/>
                      <a:pt x="336137" y="8858"/>
                      <a:pt x="337280" y="13430"/>
                    </a:cubicBezTo>
                    <a:lnTo>
                      <a:pt x="13430" y="337280"/>
                    </a:lnTo>
                    <a:cubicBezTo>
                      <a:pt x="8858" y="336137"/>
                      <a:pt x="4382" y="334899"/>
                      <a:pt x="0" y="3334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6124097-3E08-468E-8CB8-CA639C47AF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67329" y="3400425"/>
                <a:ext cx="294227" cy="294132"/>
              </a:xfrm>
              <a:custGeom>
                <a:avLst/>
                <a:gdLst>
                  <a:gd name="connsiteX0" fmla="*/ 292989 w 294227"/>
                  <a:gd name="connsiteY0" fmla="*/ 0 h 294132"/>
                  <a:gd name="connsiteX1" fmla="*/ 294227 w 294227"/>
                  <a:gd name="connsiteY1" fmla="*/ 15907 h 294132"/>
                  <a:gd name="connsiteX2" fmla="*/ 15907 w 294227"/>
                  <a:gd name="connsiteY2" fmla="*/ 294132 h 294132"/>
                  <a:gd name="connsiteX3" fmla="*/ 0 w 294227"/>
                  <a:gd name="connsiteY3" fmla="*/ 292894 h 294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4227" h="294132">
                    <a:moveTo>
                      <a:pt x="292989" y="0"/>
                    </a:moveTo>
                    <a:cubicBezTo>
                      <a:pt x="293561" y="5334"/>
                      <a:pt x="293942" y="10668"/>
                      <a:pt x="294227" y="15907"/>
                    </a:cubicBezTo>
                    <a:lnTo>
                      <a:pt x="15907" y="294132"/>
                    </a:lnTo>
                    <a:cubicBezTo>
                      <a:pt x="10668" y="294132"/>
                      <a:pt x="5334" y="293465"/>
                      <a:pt x="0" y="2928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ABB77432-8E6C-4307-93AB-8ED75F8032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29337" y="3462337"/>
                <a:ext cx="230314" cy="230314"/>
              </a:xfrm>
              <a:custGeom>
                <a:avLst/>
                <a:gdLst>
                  <a:gd name="connsiteX0" fmla="*/ 230315 w 230314"/>
                  <a:gd name="connsiteY0" fmla="*/ 0 h 230314"/>
                  <a:gd name="connsiteX1" fmla="*/ 226886 w 230314"/>
                  <a:gd name="connsiteY1" fmla="*/ 20574 h 230314"/>
                  <a:gd name="connsiteX2" fmla="*/ 20669 w 230314"/>
                  <a:gd name="connsiteY2" fmla="*/ 226790 h 230314"/>
                  <a:gd name="connsiteX3" fmla="*/ 0 w 230314"/>
                  <a:gd name="connsiteY3" fmla="*/ 230315 h 23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314" h="230314">
                    <a:moveTo>
                      <a:pt x="230315" y="0"/>
                    </a:moveTo>
                    <a:cubicBezTo>
                      <a:pt x="229457" y="6953"/>
                      <a:pt x="228314" y="13716"/>
                      <a:pt x="226886" y="20574"/>
                    </a:cubicBezTo>
                    <a:lnTo>
                      <a:pt x="20669" y="226790"/>
                    </a:lnTo>
                    <a:cubicBezTo>
                      <a:pt x="13811" y="228314"/>
                      <a:pt x="6953" y="229457"/>
                      <a:pt x="0" y="2303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77D2EBF-B801-4CC0-A41A-4433FCF04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18682" y="3551682"/>
                <a:ext cx="112871" cy="112871"/>
              </a:xfrm>
              <a:custGeom>
                <a:avLst/>
                <a:gdLst>
                  <a:gd name="connsiteX0" fmla="*/ 112871 w 112871"/>
                  <a:gd name="connsiteY0" fmla="*/ 0 h 112871"/>
                  <a:gd name="connsiteX1" fmla="*/ 0 w 112871"/>
                  <a:gd name="connsiteY1" fmla="*/ 112871 h 11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2871" h="112871">
                    <a:moveTo>
                      <a:pt x="112871" y="0"/>
                    </a:moveTo>
                    <a:cubicBezTo>
                      <a:pt x="87618" y="48239"/>
                      <a:pt x="48239" y="87618"/>
                      <a:pt x="0" y="11287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A7C83E-295A-4F7F-A084-92ED005FB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070" y="2015332"/>
            <a:ext cx="4636319" cy="4051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VP: </a:t>
            </a:r>
            <a:r>
              <a:rPr lang="cs-CZ" sz="2000" dirty="0">
                <a:ea typeface="+mn-lt"/>
                <a:cs typeface="+mn-lt"/>
              </a:rPr>
              <a:t>LZ, 1HK: </a:t>
            </a:r>
            <a:r>
              <a:rPr lang="cs-CZ" sz="2000" dirty="0" err="1">
                <a:ea typeface="+mn-lt"/>
                <a:cs typeface="+mn-lt"/>
              </a:rPr>
              <a:t>Flx</a:t>
            </a:r>
            <a:r>
              <a:rPr lang="cs-CZ" sz="2000" dirty="0">
                <a:ea typeface="+mn-lt"/>
                <a:cs typeface="+mn-lt"/>
              </a:rPr>
              <a:t> v LOK, mírná </a:t>
            </a:r>
            <a:r>
              <a:rPr lang="cs-CZ" sz="2000" dirty="0" err="1">
                <a:ea typeface="+mn-lt"/>
                <a:cs typeface="+mn-lt"/>
              </a:rPr>
              <a:t>Abd</a:t>
            </a:r>
            <a:r>
              <a:rPr lang="cs-CZ" sz="2000" dirty="0">
                <a:ea typeface="+mn-lt"/>
                <a:cs typeface="+mn-lt"/>
              </a:rPr>
              <a:t> v RAK + ruka směřuje ke stropu. 2. HK v cca 80° </a:t>
            </a:r>
            <a:r>
              <a:rPr lang="cs-CZ" sz="2000" dirty="0" err="1">
                <a:ea typeface="+mn-lt"/>
                <a:cs typeface="+mn-lt"/>
              </a:rPr>
              <a:t>Abd</a:t>
            </a:r>
            <a:r>
              <a:rPr lang="cs-CZ" sz="2000" dirty="0">
                <a:ea typeface="+mn-lt"/>
                <a:cs typeface="+mn-lt"/>
              </a:rPr>
              <a:t> v RAK + mírné </a:t>
            </a:r>
            <a:r>
              <a:rPr lang="cs-CZ" sz="2000" dirty="0" err="1">
                <a:ea typeface="+mn-lt"/>
                <a:cs typeface="+mn-lt"/>
              </a:rPr>
              <a:t>Flx</a:t>
            </a:r>
            <a:r>
              <a:rPr lang="cs-CZ" sz="2000" dirty="0">
                <a:ea typeface="+mn-lt"/>
                <a:cs typeface="+mn-lt"/>
              </a:rPr>
              <a:t> v LOK. Aktivní klenba ruky oboustranně. DKK v 90° </a:t>
            </a:r>
            <a:r>
              <a:rPr lang="cs-CZ" sz="2000" dirty="0" err="1">
                <a:ea typeface="+mn-lt"/>
                <a:cs typeface="+mn-lt"/>
              </a:rPr>
              <a:t>Flx</a:t>
            </a:r>
            <a:r>
              <a:rPr lang="cs-CZ" sz="2000" dirty="0">
                <a:ea typeface="+mn-lt"/>
                <a:cs typeface="+mn-lt"/>
              </a:rPr>
              <a:t> v KYK a KOK + v </a:t>
            </a:r>
            <a:r>
              <a:rPr lang="cs-CZ" sz="2000" dirty="0" err="1">
                <a:ea typeface="+mn-lt"/>
                <a:cs typeface="+mn-lt"/>
              </a:rPr>
              <a:t>dorziFlx</a:t>
            </a:r>
            <a:r>
              <a:rPr lang="cs-CZ" sz="2000" dirty="0">
                <a:ea typeface="+mn-lt"/>
                <a:cs typeface="+mn-lt"/>
              </a:rPr>
              <a:t>.</a:t>
            </a:r>
            <a:endParaRPr lang="cs-CZ" dirty="0">
              <a:ea typeface="Source Sans Pro"/>
            </a:endParaRPr>
          </a:p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Provedení:</a:t>
            </a:r>
            <a:r>
              <a:rPr lang="cs-CZ" sz="2000" dirty="0">
                <a:ea typeface="+mn-lt"/>
                <a:cs typeface="+mn-lt"/>
              </a:rPr>
              <a:t> vzepřít se o paty. Hlava a oči se otočí doprava. Přetáčíme se doprava celým tělem. Opora je o patu PDK a P LOK, otočíme se na pravý bok, posléze na všechny 4, udržujeme aktivní ruce i nohy. Pak se vracíme do výchozí pozice.</a:t>
            </a:r>
            <a:endParaRPr lang="cs-CZ" sz="20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7086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8CF536-007F-4ADC-A404-3546CA62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>
                <a:ea typeface="+mj-lt"/>
                <a:cs typeface="+mj-lt"/>
              </a:rPr>
              <a:t>BRUNKOW OTOČKA Z LZ DO POLOHY NA VŠECH ČTYŘECH </a:t>
            </a:r>
            <a:r>
              <a:rPr lang="cs-CZ" dirty="0">
                <a:ea typeface="Source Sans Pro"/>
              </a:rPr>
              <a:t>VIDEO</a:t>
            </a:r>
            <a:endParaRPr lang="cs-CZ"/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DA120BD8-223A-4CD7-88AE-01421B94D86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40000" y="1813431"/>
            <a:ext cx="7123545" cy="4941454"/>
          </a:xfrm>
        </p:spPr>
      </p:pic>
    </p:spTree>
    <p:extLst>
      <p:ext uri="{BB962C8B-B14F-4D97-AF65-F5344CB8AC3E}">
        <p14:creationId xmlns:p14="http://schemas.microsoft.com/office/powerpoint/2010/main" val="3350063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DE3166-49E0-4E0D-B6A2-B5AE9C188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357080"/>
            <a:ext cx="5660841" cy="118413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3300" dirty="0">
                <a:ea typeface="Source Sans Pro"/>
              </a:rPr>
              <a:t>BRUNKOW VZPĚR Z LB DO POLOHY NÍZKÉHO ŠIKMÉHO SEDU</a:t>
            </a:r>
          </a:p>
        </p:txBody>
      </p:sp>
      <p:pic>
        <p:nvPicPr>
          <p:cNvPr id="6" name="Obrázek 6" descr="Obsah obrázku interiér, osoba&#10;&#10;Popis se vygeneroval automaticky.">
            <a:extLst>
              <a:ext uri="{FF2B5EF4-FFF2-40B4-BE49-F238E27FC236}">
                <a16:creationId xmlns:a16="http://schemas.microsoft.com/office/drawing/2014/main" id="{EF96D19D-C3A2-4AC1-862C-91AEDB7A2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38" y="2314889"/>
            <a:ext cx="3181556" cy="1718040"/>
          </a:xfrm>
          <a:prstGeom prst="rect">
            <a:avLst/>
          </a:prstGeom>
        </p:spPr>
      </p:pic>
      <p:pic>
        <p:nvPicPr>
          <p:cNvPr id="4" name="Obrázek 4" descr="Obsah obrázku interiér, patro&#10;&#10;Popis se vygeneroval automaticky.">
            <a:extLst>
              <a:ext uri="{FF2B5EF4-FFF2-40B4-BE49-F238E27FC236}">
                <a16:creationId xmlns:a16="http://schemas.microsoft.com/office/drawing/2014/main" id="{A508409D-EC6C-477F-B994-0ABD2F079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683" y="690033"/>
            <a:ext cx="3181556" cy="1137406"/>
          </a:xfrm>
          <a:prstGeom prst="rect">
            <a:avLst/>
          </a:prstGeom>
        </p:spPr>
      </p:pic>
      <p:pic>
        <p:nvPicPr>
          <p:cNvPr id="7" name="Obrázek 7" descr="Obsah obrázku osoba, interiér, patro&#10;&#10;Popis se vygeneroval automaticky.">
            <a:extLst>
              <a:ext uri="{FF2B5EF4-FFF2-40B4-BE49-F238E27FC236}">
                <a16:creationId xmlns:a16="http://schemas.microsoft.com/office/drawing/2014/main" id="{0DA704BF-8660-4AC7-AE78-71C41E6DD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306" y="4339984"/>
            <a:ext cx="3170707" cy="1783522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F410C0F3-C7FA-4157-BD5D-9A28DFC95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350728"/>
            <a:ext cx="4114800" cy="59122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aphic 185">
            <a:extLst>
              <a:ext uri="{FF2B5EF4-FFF2-40B4-BE49-F238E27FC236}">
                <a16:creationId xmlns:a16="http://schemas.microsoft.com/office/drawing/2014/main" id="{071FE7A6-F5D0-47EA-8ADE-9F0CD33C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442" y="115962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BED465-9D4E-4937-B39A-5C0F908F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B4A0C80-757F-4042-911F-99CFE7685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BCB4B5-D164-4D2D-91F1-C0E58D63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939A04A-C446-4136-987F-8F347387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4E311E5-BC75-456A-8C11-52EFC2332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Graphic 212">
            <a:extLst>
              <a:ext uri="{FF2B5EF4-FFF2-40B4-BE49-F238E27FC236}">
                <a16:creationId xmlns:a16="http://schemas.microsoft.com/office/drawing/2014/main" id="{791A7DC9-0CC4-4E7A-A88C-F7F693B36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526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2" name="Graphic 212">
            <a:extLst>
              <a:ext uri="{FF2B5EF4-FFF2-40B4-BE49-F238E27FC236}">
                <a16:creationId xmlns:a16="http://schemas.microsoft.com/office/drawing/2014/main" id="{4FE41D93-3454-42B2-935D-B099FE4FB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7526" y="810623"/>
            <a:ext cx="891445" cy="89144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9364DEE-7DDD-4F52-A986-54AB0E908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391" y="5416520"/>
            <a:ext cx="419129" cy="41912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25D5A11-FB09-4CD6-BA92-78E1C430E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391" y="5416520"/>
            <a:ext cx="419129" cy="419129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C903CA-3775-4419-9888-81467FE7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2893731"/>
            <a:ext cx="5995659" cy="37179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VP:</a:t>
            </a:r>
            <a:r>
              <a:rPr lang="cs-CZ" sz="2000" dirty="0">
                <a:ea typeface="+mn-lt"/>
                <a:cs typeface="+mn-lt"/>
              </a:rPr>
              <a:t> LB, čelo opřeno o podložku. HKK: v </a:t>
            </a:r>
            <a:r>
              <a:rPr lang="cs-CZ" sz="2000" dirty="0" err="1">
                <a:ea typeface="+mn-lt"/>
                <a:cs typeface="+mn-lt"/>
              </a:rPr>
              <a:t>Abd</a:t>
            </a:r>
            <a:r>
              <a:rPr lang="cs-CZ" sz="2000" dirty="0">
                <a:ea typeface="+mn-lt"/>
                <a:cs typeface="+mn-lt"/>
              </a:rPr>
              <a:t> + povolená RAK, 90° </a:t>
            </a:r>
            <a:r>
              <a:rPr lang="cs-CZ" sz="2000" dirty="0" err="1">
                <a:ea typeface="+mn-lt"/>
                <a:cs typeface="+mn-lt"/>
              </a:rPr>
              <a:t>Flx</a:t>
            </a:r>
            <a:r>
              <a:rPr lang="cs-CZ" sz="2000" dirty="0">
                <a:ea typeface="+mn-lt"/>
                <a:cs typeface="+mn-lt"/>
              </a:rPr>
              <a:t> v LOK, nohy se zapřou o špičky. </a:t>
            </a:r>
            <a:endParaRPr lang="cs-CZ" sz="2000">
              <a:ea typeface="Source Sans Pro"/>
            </a:endParaRPr>
          </a:p>
          <a:p>
            <a:pPr algn="just">
              <a:lnSpc>
                <a:spcPct val="100000"/>
              </a:lnSpc>
            </a:pPr>
            <a:r>
              <a:rPr lang="cs-CZ" sz="2000" b="1" dirty="0">
                <a:ea typeface="+mn-lt"/>
                <a:cs typeface="+mn-lt"/>
              </a:rPr>
              <a:t>Provedení:</a:t>
            </a:r>
            <a:r>
              <a:rPr lang="cs-CZ" sz="2000" dirty="0">
                <a:ea typeface="+mn-lt"/>
                <a:cs typeface="+mn-lt"/>
              </a:rPr>
              <a:t> Napřímíme záda tím, že se vzepřeme do kořenů dlaní. Přizvedneme hlavu od podložky. Ze vzporu se začneme pomalu otáčet na pravý bok tak, že natáhneme levý loket a nakročíme LDK vpřed. Položíme levou ruku na levé stehno, znovu se vzepřeme a dokončíme tak úplné přetočení na pravý bok.</a:t>
            </a:r>
            <a:br>
              <a:rPr lang="cs-CZ" sz="2000" dirty="0">
                <a:ea typeface="+mn-lt"/>
                <a:cs typeface="+mn-lt"/>
              </a:rPr>
            </a:br>
            <a:endParaRPr lang="cs-CZ" sz="200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34715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87A52E-F2BD-4158-81C6-17DA31A2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564" y="388216"/>
            <a:ext cx="10873509" cy="1683471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BRUNKOW VZPĚR Z LB DO POLOHY NÍZKÉHO ŠIKMÉHO SEDU VIDEO</a:t>
            </a:r>
            <a:endParaRPr lang="cs-CZ" dirty="0"/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D38A50E9-1754-4B8A-94AF-293C13BD13B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01818" y="2067431"/>
            <a:ext cx="6176818" cy="4745180"/>
          </a:xfrm>
        </p:spPr>
      </p:pic>
    </p:spTree>
    <p:extLst>
      <p:ext uri="{BB962C8B-B14F-4D97-AF65-F5344CB8AC3E}">
        <p14:creationId xmlns:p14="http://schemas.microsoft.com/office/powerpoint/2010/main" val="1116440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89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0AF673F-2F2A-49D2-8745-6F74821C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3456" y="391715"/>
            <a:ext cx="6318584" cy="86086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sz="3100" dirty="0">
                <a:ea typeface="Source Sans Pro"/>
              </a:rPr>
              <a:t>BRUNKOW VZPĚR Z NÁKROKU DO STOJE POMOCÍ ŽIDLE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42AE8636-A04B-4C96-AA50-C956D51C0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125" y="1"/>
            <a:ext cx="3483100" cy="2909287"/>
          </a:xfrm>
          <a:custGeom>
            <a:avLst/>
            <a:gdLst>
              <a:gd name="connsiteX0" fmla="*/ 452171 w 3483100"/>
              <a:gd name="connsiteY0" fmla="*/ 0 h 2909287"/>
              <a:gd name="connsiteX1" fmla="*/ 3030929 w 3483100"/>
              <a:gd name="connsiteY1" fmla="*/ 0 h 2909287"/>
              <a:gd name="connsiteX2" fmla="*/ 3085415 w 3483100"/>
              <a:gd name="connsiteY2" fmla="*/ 59949 h 2909287"/>
              <a:gd name="connsiteX3" fmla="*/ 3483100 w 3483100"/>
              <a:gd name="connsiteY3" fmla="*/ 1167737 h 2909287"/>
              <a:gd name="connsiteX4" fmla="*/ 1741550 w 3483100"/>
              <a:gd name="connsiteY4" fmla="*/ 2909287 h 2909287"/>
              <a:gd name="connsiteX5" fmla="*/ 0 w 3483100"/>
              <a:gd name="connsiteY5" fmla="*/ 1167737 h 2909287"/>
              <a:gd name="connsiteX6" fmla="*/ 397685 w 3483100"/>
              <a:gd name="connsiteY6" fmla="*/ 59949 h 290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3100" h="2909287">
                <a:moveTo>
                  <a:pt x="452171" y="0"/>
                </a:moveTo>
                <a:lnTo>
                  <a:pt x="3030929" y="0"/>
                </a:lnTo>
                <a:lnTo>
                  <a:pt x="3085415" y="59949"/>
                </a:lnTo>
                <a:cubicBezTo>
                  <a:pt x="3333857" y="360992"/>
                  <a:pt x="3483100" y="746936"/>
                  <a:pt x="3483100" y="1167737"/>
                </a:cubicBezTo>
                <a:cubicBezTo>
                  <a:pt x="3483100" y="2129569"/>
                  <a:pt x="2703382" y="2909287"/>
                  <a:pt x="1741550" y="2909287"/>
                </a:cubicBezTo>
                <a:cubicBezTo>
                  <a:pt x="779718" y="2909287"/>
                  <a:pt x="0" y="2129569"/>
                  <a:pt x="0" y="1167737"/>
                </a:cubicBezTo>
                <a:cubicBezTo>
                  <a:pt x="0" y="746936"/>
                  <a:pt x="149243" y="360992"/>
                  <a:pt x="397685" y="59949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5733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4" name="Obrázek 4" descr="Obsah obrázku osoba, zeď, interiér, vsedě&#10;&#10;Popis se vygeneroval automaticky.">
            <a:extLst>
              <a:ext uri="{FF2B5EF4-FFF2-40B4-BE49-F238E27FC236}">
                <a16:creationId xmlns:a16="http://schemas.microsoft.com/office/drawing/2014/main" id="{6959E084-B9DF-41D8-A292-EFE531585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03" y="4752409"/>
            <a:ext cx="1653579" cy="2113201"/>
          </a:xfrm>
          <a:prstGeom prst="rect">
            <a:avLst/>
          </a:pr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0F17DC65-D057-4CEA-8B52-BF72D5D9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25886"/>
            <a:ext cx="3212182" cy="3665314"/>
          </a:xfrm>
          <a:custGeom>
            <a:avLst/>
            <a:gdLst>
              <a:gd name="connsiteX0" fmla="*/ 1379525 w 3212182"/>
              <a:gd name="connsiteY0" fmla="*/ 0 h 3665314"/>
              <a:gd name="connsiteX1" fmla="*/ 3212182 w 3212182"/>
              <a:gd name="connsiteY1" fmla="*/ 1832657 h 3665314"/>
              <a:gd name="connsiteX2" fmla="*/ 1379525 w 3212182"/>
              <a:gd name="connsiteY2" fmla="*/ 3665314 h 3665314"/>
              <a:gd name="connsiteX3" fmla="*/ 83641 w 3212182"/>
              <a:gd name="connsiteY3" fmla="*/ 3128542 h 3665314"/>
              <a:gd name="connsiteX4" fmla="*/ 0 w 3212182"/>
              <a:gd name="connsiteY4" fmla="*/ 3036514 h 3665314"/>
              <a:gd name="connsiteX5" fmla="*/ 0 w 3212182"/>
              <a:gd name="connsiteY5" fmla="*/ 628801 h 3665314"/>
              <a:gd name="connsiteX6" fmla="*/ 83641 w 3212182"/>
              <a:gd name="connsiteY6" fmla="*/ 536773 h 3665314"/>
              <a:gd name="connsiteX7" fmla="*/ 1379525 w 3212182"/>
              <a:gd name="connsiteY7" fmla="*/ 0 h 366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2182" h="3665314">
                <a:moveTo>
                  <a:pt x="1379525" y="0"/>
                </a:moveTo>
                <a:cubicBezTo>
                  <a:pt x="2391674" y="0"/>
                  <a:pt x="3212182" y="820508"/>
                  <a:pt x="3212182" y="1832657"/>
                </a:cubicBezTo>
                <a:cubicBezTo>
                  <a:pt x="3212182" y="2844806"/>
                  <a:pt x="2391674" y="3665314"/>
                  <a:pt x="1379525" y="3665314"/>
                </a:cubicBezTo>
                <a:cubicBezTo>
                  <a:pt x="873451" y="3665314"/>
                  <a:pt x="415286" y="3460187"/>
                  <a:pt x="83641" y="3128542"/>
                </a:cubicBezTo>
                <a:lnTo>
                  <a:pt x="0" y="3036514"/>
                </a:lnTo>
                <a:lnTo>
                  <a:pt x="0" y="628801"/>
                </a:lnTo>
                <a:lnTo>
                  <a:pt x="83641" y="536773"/>
                </a:lnTo>
                <a:cubicBezTo>
                  <a:pt x="415286" y="205127"/>
                  <a:pt x="873451" y="0"/>
                  <a:pt x="1379525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ázek 6" descr="Obsah obrázku osoba, patro, interiér&#10;&#10;Popis se vygeneroval automaticky.">
            <a:extLst>
              <a:ext uri="{FF2B5EF4-FFF2-40B4-BE49-F238E27FC236}">
                <a16:creationId xmlns:a16="http://schemas.microsoft.com/office/drawing/2014/main" id="{05DB3852-A18C-477B-BAD0-A4775102F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772" y="394129"/>
            <a:ext cx="1408062" cy="2117387"/>
          </a:xfrm>
          <a:prstGeom prst="rect">
            <a:avLst/>
          </a:prstGeom>
        </p:spPr>
      </p:pic>
      <p:sp useBgFill="1">
        <p:nvSpPr>
          <p:cNvPr id="21" name="Oval 20">
            <a:extLst>
              <a:ext uri="{FF2B5EF4-FFF2-40B4-BE49-F238E27FC236}">
                <a16:creationId xmlns:a16="http://schemas.microsoft.com/office/drawing/2014/main" id="{35249834-544E-477E-84FD-888B8DB74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839" y="2791091"/>
            <a:ext cx="3281677" cy="32816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3339" y="1681703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Obrázek 5" descr="Obsah obrázku osoba, interiér, patro, zeď&#10;&#10;Popis se vygeneroval automaticky.">
            <a:extLst>
              <a:ext uri="{FF2B5EF4-FFF2-40B4-BE49-F238E27FC236}">
                <a16:creationId xmlns:a16="http://schemas.microsoft.com/office/drawing/2014/main" id="{A5199394-BD1E-483F-AB8A-33B0BABAB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891" y="3484046"/>
            <a:ext cx="1535571" cy="189576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65A94A-EFCD-4BBD-B848-B66EC5614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96546" y="1415914"/>
            <a:ext cx="4402039" cy="42568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ea typeface="+mn-lt"/>
                <a:cs typeface="+mn-lt"/>
              </a:rPr>
              <a:t>VP: Provedeme nákrok vedle židle s tím, že budeme mít židli po pravé straně. Klečíme na P KOK, levým chodidlem se opíráme o zem. PHK je položena na židli, LHK se opírá o stehno.</a:t>
            </a:r>
            <a:endParaRPr lang="cs-CZ" dirty="0">
              <a:ea typeface="Source Sans Pro"/>
            </a:endParaRPr>
          </a:p>
          <a:p>
            <a:pPr>
              <a:lnSpc>
                <a:spcPct val="100000"/>
              </a:lnSpc>
            </a:pPr>
            <a:r>
              <a:rPr lang="cs-CZ" sz="2000" dirty="0">
                <a:ea typeface="+mn-lt"/>
                <a:cs typeface="+mn-lt"/>
              </a:rPr>
              <a:t>Provedení: Napřímíme záda za současného vzpěru do kořenů dlaní a do pat nohou. Pomalu zvedáme své zadní, tedy pravé KOK. Pokračujeme ve zvedání, až se dostaneme do vzpřímeného stoje.</a:t>
            </a:r>
            <a:br>
              <a:rPr lang="cs-CZ" sz="2000" dirty="0">
                <a:ea typeface="+mn-lt"/>
                <a:cs typeface="+mn-lt"/>
              </a:rPr>
            </a:br>
            <a:endParaRPr lang="cs-CZ" sz="20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9518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219364-3AC5-4E2C-ACC9-8C3A9121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87199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BRUNKOW VZPĚR Z NÁKROKU DO STOJE POMOCÍ ŽIDLE VIDEO</a:t>
            </a:r>
            <a:endParaRPr lang="cs-CZ" dirty="0">
              <a:ea typeface="+mj-lt"/>
              <a:cs typeface="+mj-lt"/>
            </a:endParaRPr>
          </a:p>
          <a:p>
            <a:pPr algn="ctr"/>
            <a:endParaRPr lang="cs-CZ" dirty="0">
              <a:ea typeface="Source Sans Pro"/>
            </a:endParaRPr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CE1CA432-C27D-48E6-9FF3-477CFF8C657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74637" y="1582523"/>
            <a:ext cx="7031180" cy="5230089"/>
          </a:xfrm>
        </p:spPr>
      </p:pic>
    </p:spTree>
    <p:extLst>
      <p:ext uri="{BB962C8B-B14F-4D97-AF65-F5344CB8AC3E}">
        <p14:creationId xmlns:p14="http://schemas.microsoft.com/office/powerpoint/2010/main" val="34861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A1274F-9232-42BF-B9FE-B95EA14CF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E5AF1D6-62CC-4988-9174-993F112DC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036420-F51C-4C63-B5D2-519AE215A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765" y="1159934"/>
            <a:ext cx="6418471" cy="3028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cap="all" spc="1500" dirty="0">
                <a:ea typeface="Source Sans Pro SemiBold"/>
              </a:rPr>
              <a:t>METODA DLE ROSWITHY BRUNKOW</a:t>
            </a:r>
            <a:endParaRPr lang="en-US" sz="6000" b="1" cap="all" spc="1500" dirty="0">
              <a:ea typeface="Source Sans Pro SemiBold" panose="020B0603030403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33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Texturované malované pozadí v barvách duhy">
            <a:extLst>
              <a:ext uri="{FF2B5EF4-FFF2-40B4-BE49-F238E27FC236}">
                <a16:creationId xmlns:a16="http://schemas.microsoft.com/office/drawing/2014/main" id="{7C174E39-A559-408F-8F3B-50C3CD2BC3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1" y="10"/>
            <a:ext cx="12191997" cy="6857990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:a16="http://schemas.microsoft.com/office/drawing/2014/main" id="{4E092522-F938-4947-B626-82848FF32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8045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1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251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67" y="533549"/>
            <a:ext cx="5356040" cy="5343028"/>
            <a:chOff x="739960" y="1925092"/>
            <a:chExt cx="4376696" cy="4366063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08" name="Oval 107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19981" y="1332102"/>
            <a:ext cx="5164700" cy="2822713"/>
          </a:xfrm>
        </p:spPr>
        <p:txBody>
          <a:bodyPr>
            <a:normAutofit/>
          </a:bodyPr>
          <a:lstStyle/>
          <a:p>
            <a:r>
              <a:rPr lang="cs-CZ" sz="3600">
                <a:ea typeface="Source Sans Pro SemiBold"/>
                <a:cs typeface="Posterama"/>
              </a:rPr>
              <a:t>AKRÁLNÍ KOAKTIVAČNÍ TERAPIE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04388" y="4166073"/>
            <a:ext cx="3330341" cy="920783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cs-CZ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20046D4B-EE93-4EAF-9717-C56B1E681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9A3B4D80-4945-4E47-8FA7-BA0541CB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9032" y="5254879"/>
            <a:ext cx="474046" cy="474046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40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8EE4A8-11C2-44BC-ADF5-FFFE46A97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306515"/>
            <a:ext cx="3826286" cy="321537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+mj-lt"/>
                <a:cs typeface="+mj-lt"/>
              </a:rPr>
              <a:t>AKRÁLNÍ KOAKTIVAČNÍ TERAPIE - ACT</a:t>
            </a:r>
            <a:endParaRPr lang="cs-CZ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1C6326-6037-481D-BF46-3482C81F3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903" y="59962"/>
            <a:ext cx="6833536" cy="4859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endParaRPr lang="cs-CZ" sz="1600" dirty="0">
              <a:ea typeface="Source Sans Pro"/>
            </a:endParaRPr>
          </a:p>
          <a:p>
            <a:pPr algn="just"/>
            <a:r>
              <a:rPr lang="cs-CZ" sz="1600" dirty="0">
                <a:ea typeface="+mn-lt"/>
                <a:cs typeface="+mn-lt"/>
              </a:rPr>
              <a:t>metoda se rozvíjí od roku 2000, na základě vzpěrných cvičení Roswithy </a:t>
            </a:r>
            <a:r>
              <a:rPr lang="cs-CZ" sz="1600" dirty="0" err="1">
                <a:ea typeface="+mn-lt"/>
                <a:cs typeface="+mn-lt"/>
              </a:rPr>
              <a:t>Brunkow</a:t>
            </a:r>
            <a:endParaRPr lang="cs-CZ" sz="1600" dirty="0">
              <a:ea typeface="Source Sans Pro"/>
            </a:endParaRPr>
          </a:p>
          <a:p>
            <a:pPr algn="just"/>
            <a:r>
              <a:rPr lang="cs-CZ" sz="1600" dirty="0">
                <a:ea typeface="+mn-lt"/>
                <a:cs typeface="+mn-lt"/>
              </a:rPr>
              <a:t>založeno na principech motorického učení, tréninku, repetitivního provádění motorických vzorů na základě opory o akrální části končetin</a:t>
            </a:r>
            <a:endParaRPr lang="cs-CZ" sz="1600" dirty="0">
              <a:ea typeface="Source Sans Pro"/>
            </a:endParaRPr>
          </a:p>
          <a:p>
            <a:pPr algn="just"/>
            <a:r>
              <a:rPr lang="cs" sz="1600" dirty="0">
                <a:ea typeface="+mn-lt"/>
                <a:cs typeface="+mn-lt"/>
              </a:rPr>
              <a:t>Zakladatelkou této terapie je PhDr. Ingrid </a:t>
            </a:r>
            <a:r>
              <a:rPr lang="cs" sz="1600" dirty="0" err="1">
                <a:ea typeface="+mn-lt"/>
                <a:cs typeface="+mn-lt"/>
              </a:rPr>
              <a:t>Palaščáková</a:t>
            </a:r>
            <a:r>
              <a:rPr lang="cs" sz="1600" dirty="0">
                <a:ea typeface="+mn-lt"/>
                <a:cs typeface="+mn-lt"/>
              </a:rPr>
              <a:t> </a:t>
            </a:r>
            <a:r>
              <a:rPr lang="cs" sz="1600" dirty="0" err="1">
                <a:ea typeface="+mn-lt"/>
                <a:cs typeface="+mn-lt"/>
              </a:rPr>
              <a:t>Špringrová</a:t>
            </a:r>
            <a:r>
              <a:rPr lang="cs" sz="1600" dirty="0">
                <a:ea typeface="+mn-lt"/>
                <a:cs typeface="+mn-lt"/>
              </a:rPr>
              <a:t>, Ph.D.</a:t>
            </a:r>
            <a:endParaRPr lang="cs-CZ" sz="1600" dirty="0">
              <a:ea typeface="+mn-lt"/>
              <a:cs typeface="+mn-lt"/>
            </a:endParaRPr>
          </a:p>
          <a:p>
            <a:pPr algn="just"/>
            <a:r>
              <a:rPr lang="cs" sz="1600" dirty="0">
                <a:ea typeface="+mn-lt"/>
                <a:cs typeface="+mn-lt"/>
              </a:rPr>
              <a:t>Základním cílem ACT je napravit špatné pohybové návyky pomocí motorického učení. </a:t>
            </a:r>
            <a:endParaRPr lang="cs-CZ" sz="1600" dirty="0">
              <a:ea typeface="+mn-lt"/>
              <a:cs typeface="+mn-lt"/>
            </a:endParaRPr>
          </a:p>
          <a:p>
            <a:pPr algn="just"/>
            <a:r>
              <a:rPr lang="cs" sz="1600" dirty="0">
                <a:ea typeface="+mn-lt"/>
                <a:cs typeface="+mn-lt"/>
              </a:rPr>
              <a:t>Motorické učení je vědomý proces, který si však lze četným opakování (některé studie uvádějí okolo 2 000 opakování) osvojit.</a:t>
            </a:r>
            <a:endParaRPr lang="cs-CZ" sz="1600" dirty="0">
              <a:ea typeface="Source Sans Pro"/>
            </a:endParaRPr>
          </a:p>
          <a:p>
            <a:pPr algn="just"/>
            <a:r>
              <a:rPr lang="cs" sz="1600" dirty="0">
                <a:ea typeface="+mn-lt"/>
                <a:cs typeface="+mn-lt"/>
              </a:rPr>
              <a:t>Sestavy cvičení metody ACT využívají poloh raného motorického vývoje. </a:t>
            </a:r>
            <a:endParaRPr lang="cs-CZ" sz="1600" dirty="0">
              <a:ea typeface="Source Sans Pro"/>
            </a:endParaRPr>
          </a:p>
          <a:p>
            <a:pPr algn="just"/>
            <a:r>
              <a:rPr lang="cs" sz="1600" dirty="0">
                <a:ea typeface="+mn-lt"/>
                <a:cs typeface="+mn-lt"/>
              </a:rPr>
              <a:t>Během dospívání se rozpětí a rozmanitost našich pohybových dovedností přizpůsobují našemu prostředí a jeho požadavkům – ať už negativně nebo pozitivně. </a:t>
            </a:r>
            <a:endParaRPr lang="cs-CZ" sz="1600" dirty="0">
              <a:ea typeface="Source Sans Pro"/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0719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A0DCA9-1372-4E74-AB5E-25C51B96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8999"/>
            <a:ext cx="3200400" cy="2477964"/>
          </a:xfrm>
        </p:spPr>
        <p:txBody>
          <a:bodyPr>
            <a:normAutofit/>
          </a:bodyPr>
          <a:lstStyle/>
          <a:p>
            <a:r>
              <a:rPr lang="cs-CZ" dirty="0">
                <a:ea typeface="Source Sans Pro"/>
              </a:rPr>
              <a:t>PRINCIP ACT</a:t>
            </a:r>
            <a:endParaRPr lang="cs-CZ" dirty="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AB089B0-7F1A-4463-A66E-0F35046F92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216652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081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9B1DB-5C91-41C9-8C0D-C2CD3D57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224B8-FCE1-4A12-84A7-B674B2B9E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1E366A2-885B-4E10-A479-4A650E4C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1173124"/>
            <a:ext cx="4892216" cy="451175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D39330-BFE6-4A47-B84E-028BCD21E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7" y="1264801"/>
            <a:ext cx="4114571" cy="429638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+mj-lt"/>
                <a:cs typeface="+mj-lt"/>
              </a:rPr>
              <a:t>Motorické učení</a:t>
            </a:r>
            <a:endParaRPr lang="cs-CZ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62231D-339A-4B90-85B1-19769B24C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345827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dirty="0">
                <a:ea typeface="+mn-lt"/>
                <a:cs typeface="+mn-lt"/>
              </a:rPr>
              <a:t>= proces, kterým se učíme pohybovým dovednostem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v průběhu 1. roku života získáváme velký počet p. vzorů (otáčení, nákrok, vstávání, atp.)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fixace vzoru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adaptace na zevní prostředí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patologické odchylky ve vzorcích</a:t>
            </a:r>
            <a:endParaRPr lang="cs-CZ" dirty="0">
              <a:ea typeface="Source Sans Pro"/>
            </a:endParaRPr>
          </a:p>
          <a:p>
            <a:pPr algn="ctr"/>
            <a:endParaRPr lang="cs-CZ" dirty="0"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49314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1EB7B5-B5EA-43ED-8452-FCB8B9A9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cs-CZ">
                <a:ea typeface="Source Sans Pro"/>
              </a:rPr>
              <a:t>MOTORICKÉ UČENÍ V PRAXI</a:t>
            </a:r>
            <a:endParaRPr lang="cs-CZ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20EC6-0A04-42F8-AF82-F6DA38023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096210"/>
            <a:ext cx="5655899" cy="504406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>
              <a:lnSpc>
                <a:spcPct val="120000"/>
              </a:lnSpc>
            </a:pPr>
            <a:r>
              <a:rPr lang="cs-CZ">
                <a:ea typeface="Source Sans Pro"/>
              </a:rPr>
              <a:t>Aktivita (= cvičení) </a:t>
            </a:r>
            <a:r>
              <a:rPr lang="cs-CZ" b="1">
                <a:ea typeface="+mn-lt"/>
                <a:cs typeface="+mn-lt"/>
              </a:rPr>
              <a:t>→ </a:t>
            </a:r>
            <a:r>
              <a:rPr lang="cs-CZ">
                <a:ea typeface="+mn-lt"/>
                <a:cs typeface="+mn-lt"/>
              </a:rPr>
              <a:t>identifikace chyb </a:t>
            </a:r>
            <a:r>
              <a:rPr lang="cs-CZ" b="1">
                <a:ea typeface="+mn-lt"/>
                <a:cs typeface="+mn-lt"/>
              </a:rPr>
              <a:t>→ </a:t>
            </a:r>
            <a:r>
              <a:rPr lang="cs-CZ">
                <a:ea typeface="+mn-lt"/>
                <a:cs typeface="+mn-lt"/>
              </a:rPr>
              <a:t>repetitivním opakováním pohybových vzorů se SNIŽUJE variabilita v pohybovém řetězci </a:t>
            </a:r>
            <a:r>
              <a:rPr lang="cs-CZ" b="1">
                <a:ea typeface="+mn-lt"/>
                <a:cs typeface="+mn-lt"/>
              </a:rPr>
              <a:t>→</a:t>
            </a:r>
            <a:r>
              <a:rPr lang="cs-CZ">
                <a:ea typeface="+mn-lt"/>
                <a:cs typeface="+mn-lt"/>
              </a:rPr>
              <a:t> vytváří se TRVALÉ FUNKČNÍ SYNERGIE </a:t>
            </a:r>
            <a:r>
              <a:rPr lang="cs-CZ" b="1">
                <a:ea typeface="+mn-lt"/>
                <a:cs typeface="+mn-lt"/>
              </a:rPr>
              <a:t>→ </a:t>
            </a:r>
            <a:r>
              <a:rPr lang="cs-CZ">
                <a:ea typeface="+mn-lt"/>
                <a:cs typeface="+mn-lt"/>
              </a:rPr>
              <a:t>uložení zkušenosti do krátkodobé, později dlouhodobé paměti</a:t>
            </a:r>
            <a:endParaRPr lang="cs-CZ">
              <a:ea typeface="Source Sans Pro"/>
            </a:endParaRPr>
          </a:p>
          <a:p>
            <a:pPr algn="ctr">
              <a:lnSpc>
                <a:spcPct val="120000"/>
              </a:lnSpc>
            </a:pPr>
            <a:r>
              <a:rPr lang="cs-CZ" b="1" u="sng">
                <a:ea typeface="Source Sans Pro"/>
              </a:rPr>
              <a:t>Identifikace chyb prostřednictvím:</a:t>
            </a:r>
          </a:p>
          <a:p>
            <a:pPr lvl="1" algn="ctr">
              <a:lnSpc>
                <a:spcPct val="120000"/>
              </a:lnSpc>
            </a:pPr>
            <a:r>
              <a:rPr lang="cs-CZ">
                <a:ea typeface="Source Sans Pro"/>
              </a:rPr>
              <a:t>Vlastní propriocepce</a:t>
            </a:r>
          </a:p>
          <a:p>
            <a:pPr lvl="1" algn="ctr">
              <a:lnSpc>
                <a:spcPct val="120000"/>
              </a:lnSpc>
            </a:pPr>
            <a:r>
              <a:rPr lang="cs-CZ">
                <a:ea typeface="Source Sans Pro"/>
              </a:rPr>
              <a:t>Vizuální kontroly</a:t>
            </a:r>
          </a:p>
          <a:p>
            <a:pPr lvl="1" algn="ctr">
              <a:lnSpc>
                <a:spcPct val="120000"/>
              </a:lnSpc>
            </a:pPr>
            <a:r>
              <a:rPr lang="cs-CZ">
                <a:ea typeface="Source Sans Pro"/>
              </a:rPr>
              <a:t>Slovních instrukcí terapeuta</a:t>
            </a:r>
          </a:p>
          <a:p>
            <a:pPr lvl="1" algn="ctr">
              <a:lnSpc>
                <a:spcPct val="120000"/>
              </a:lnSpc>
            </a:pPr>
            <a:r>
              <a:rPr lang="cs-CZ">
                <a:ea typeface="Source Sans Pro"/>
              </a:rPr>
              <a:t>Hmatové korekce pohybu terapeutem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2114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7" name="Rectangle 196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B162157-A432-43B0-88F3-89049F154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521" y="396117"/>
            <a:ext cx="8184353" cy="743222"/>
          </a:xfrm>
        </p:spPr>
        <p:txBody>
          <a:bodyPr anchor="b">
            <a:normAutofit/>
          </a:bodyPr>
          <a:lstStyle/>
          <a:p>
            <a:r>
              <a:rPr lang="cs-CZ" sz="3700">
                <a:ea typeface="Source Sans Pro"/>
              </a:rPr>
              <a:t>VENTRÁLNÍ SVALOVÝ ŘETĚZEC DLE ACT</a:t>
            </a:r>
            <a:endParaRPr lang="cs-CZ" sz="3700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20E21FE7-C859-4C40-AAB9-05C994892C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91258" y="619275"/>
            <a:ext cx="932200" cy="932200"/>
            <a:chOff x="10791258" y="619275"/>
            <a:chExt cx="932200" cy="932200"/>
          </a:xfrm>
        </p:grpSpPr>
        <p:sp>
          <p:nvSpPr>
            <p:cNvPr id="200" name="Graphic 212">
              <a:extLst>
                <a:ext uri="{FF2B5EF4-FFF2-40B4-BE49-F238E27FC236}">
                  <a16:creationId xmlns:a16="http://schemas.microsoft.com/office/drawing/2014/main" id="{52D7FCC1-2D52-49CE-A986-EE6E0CA64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01" name="Graphic 212">
              <a:extLst>
                <a:ext uri="{FF2B5EF4-FFF2-40B4-BE49-F238E27FC236}">
                  <a16:creationId xmlns:a16="http://schemas.microsoft.com/office/drawing/2014/main" id="{28C3CACD-E5A7-4AAC-AE47-75CF7D30FF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12FD13-8C7F-4ED1-9AC4-61CD5EF0F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520" y="2070864"/>
            <a:ext cx="5217173" cy="4605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2400" dirty="0">
                <a:ea typeface="+mn-lt"/>
                <a:cs typeface="+mn-lt"/>
              </a:rPr>
              <a:t>m. extensor </a:t>
            </a:r>
            <a:r>
              <a:rPr lang="cs-CZ" sz="2400" dirty="0" err="1">
                <a:ea typeface="+mn-lt"/>
                <a:cs typeface="+mn-lt"/>
              </a:rPr>
              <a:t>hallucis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longus</a:t>
            </a:r>
            <a:r>
              <a:rPr lang="cs-CZ" sz="2400" dirty="0">
                <a:ea typeface="+mn-lt"/>
                <a:cs typeface="+mn-lt"/>
              </a:rPr>
              <a:t> + m. extensor </a:t>
            </a:r>
            <a:r>
              <a:rPr lang="cs-CZ" sz="2400" dirty="0" err="1">
                <a:ea typeface="+mn-lt"/>
                <a:cs typeface="+mn-lt"/>
              </a:rPr>
              <a:t>digitorum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longus</a:t>
            </a:r>
            <a:r>
              <a:rPr lang="cs-CZ" sz="2400" dirty="0">
                <a:ea typeface="+mn-lt"/>
                <a:cs typeface="+mn-lt"/>
              </a:rPr>
              <a:t> + m. </a:t>
            </a:r>
            <a:r>
              <a:rPr lang="cs-CZ" sz="2400" dirty="0" err="1">
                <a:ea typeface="+mn-lt"/>
                <a:cs typeface="+mn-lt"/>
              </a:rPr>
              <a:t>tibialis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anterior</a:t>
            </a:r>
            <a:r>
              <a:rPr lang="cs-CZ" sz="2400" dirty="0">
                <a:ea typeface="+mn-lt"/>
                <a:cs typeface="+mn-lt"/>
              </a:rPr>
              <a:t> + m. </a:t>
            </a:r>
            <a:r>
              <a:rPr lang="cs-CZ" sz="2400" dirty="0" err="1">
                <a:ea typeface="+mn-lt"/>
                <a:cs typeface="+mn-lt"/>
              </a:rPr>
              <a:t>peroneus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longus</a:t>
            </a:r>
            <a:r>
              <a:rPr lang="cs-CZ" sz="2400" dirty="0">
                <a:ea typeface="+mn-lt"/>
                <a:cs typeface="+mn-lt"/>
              </a:rPr>
              <a:t> et brevis – m. </a:t>
            </a:r>
            <a:r>
              <a:rPr lang="cs-CZ" sz="2400" dirty="0" err="1">
                <a:ea typeface="+mn-lt"/>
                <a:cs typeface="+mn-lt"/>
              </a:rPr>
              <a:t>quadriceps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femoris</a:t>
            </a:r>
            <a:r>
              <a:rPr lang="cs-CZ" sz="2400" dirty="0">
                <a:ea typeface="+mn-lt"/>
                <a:cs typeface="+mn-lt"/>
              </a:rPr>
              <a:t> (</a:t>
            </a:r>
            <a:r>
              <a:rPr lang="cs-CZ" sz="2400" dirty="0" err="1">
                <a:ea typeface="+mn-lt"/>
                <a:cs typeface="+mn-lt"/>
              </a:rPr>
              <a:t>vastus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medialis</a:t>
            </a:r>
            <a:r>
              <a:rPr lang="cs-CZ" sz="2400" dirty="0">
                <a:ea typeface="+mn-lt"/>
                <a:cs typeface="+mn-lt"/>
              </a:rPr>
              <a:t> et </a:t>
            </a:r>
            <a:r>
              <a:rPr lang="cs-CZ" sz="2400" dirty="0" err="1">
                <a:ea typeface="+mn-lt"/>
                <a:cs typeface="+mn-lt"/>
              </a:rPr>
              <a:t>lateralis</a:t>
            </a:r>
            <a:r>
              <a:rPr lang="cs-CZ" sz="2400" dirty="0">
                <a:ea typeface="+mn-lt"/>
                <a:cs typeface="+mn-lt"/>
              </a:rPr>
              <a:t>) + </a:t>
            </a:r>
            <a:r>
              <a:rPr lang="cs-CZ" sz="2400" dirty="0" err="1">
                <a:ea typeface="+mn-lt"/>
                <a:cs typeface="+mn-lt"/>
              </a:rPr>
              <a:t>mm.adductores</a:t>
            </a:r>
            <a:r>
              <a:rPr lang="cs-CZ" sz="2400" dirty="0">
                <a:ea typeface="+mn-lt"/>
                <a:cs typeface="+mn-lt"/>
              </a:rPr>
              <a:t> – m. </a:t>
            </a:r>
            <a:r>
              <a:rPr lang="cs-CZ" sz="2400" dirty="0" err="1">
                <a:ea typeface="+mn-lt"/>
                <a:cs typeface="+mn-lt"/>
              </a:rPr>
              <a:t>obliquus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abd</a:t>
            </a:r>
            <a:r>
              <a:rPr lang="cs-CZ" sz="2400" dirty="0">
                <a:ea typeface="+mn-lt"/>
                <a:cs typeface="+mn-lt"/>
              </a:rPr>
              <a:t>. </a:t>
            </a:r>
            <a:r>
              <a:rPr lang="cs-CZ" sz="2400" dirty="0" err="1">
                <a:ea typeface="+mn-lt"/>
                <a:cs typeface="+mn-lt"/>
              </a:rPr>
              <a:t>externus</a:t>
            </a:r>
            <a:r>
              <a:rPr lang="cs-CZ" sz="2400" dirty="0">
                <a:ea typeface="+mn-lt"/>
                <a:cs typeface="+mn-lt"/>
              </a:rPr>
              <a:t> et </a:t>
            </a:r>
            <a:r>
              <a:rPr lang="cs-CZ" sz="2400" dirty="0" err="1">
                <a:ea typeface="+mn-lt"/>
                <a:cs typeface="+mn-lt"/>
              </a:rPr>
              <a:t>internus</a:t>
            </a:r>
            <a:r>
              <a:rPr lang="cs-CZ" sz="2400" dirty="0">
                <a:ea typeface="+mn-lt"/>
                <a:cs typeface="+mn-lt"/>
              </a:rPr>
              <a:t> – sternální fascie – m. </a:t>
            </a:r>
            <a:r>
              <a:rPr lang="cs-CZ" sz="2400" dirty="0" err="1">
                <a:ea typeface="+mn-lt"/>
                <a:cs typeface="+mn-lt"/>
              </a:rPr>
              <a:t>serratus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anterior</a:t>
            </a:r>
            <a:r>
              <a:rPr lang="cs-CZ" sz="2400" dirty="0">
                <a:ea typeface="+mn-lt"/>
                <a:cs typeface="+mn-lt"/>
              </a:rPr>
              <a:t> + </a:t>
            </a:r>
            <a:r>
              <a:rPr lang="cs-CZ" sz="2400" dirty="0" err="1">
                <a:ea typeface="+mn-lt"/>
                <a:cs typeface="+mn-lt"/>
              </a:rPr>
              <a:t>m.pectoralis</a:t>
            </a:r>
            <a:r>
              <a:rPr lang="cs-CZ" sz="2400" dirty="0">
                <a:ea typeface="+mn-lt"/>
                <a:cs typeface="+mn-lt"/>
              </a:rPr>
              <a:t> major + </a:t>
            </a:r>
            <a:r>
              <a:rPr lang="cs-CZ" sz="2400" dirty="0" err="1">
                <a:ea typeface="+mn-lt"/>
                <a:cs typeface="+mn-lt"/>
              </a:rPr>
              <a:t>m.trapezius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pars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descendens</a:t>
            </a:r>
            <a:r>
              <a:rPr lang="cs-CZ" sz="2400" dirty="0">
                <a:ea typeface="+mn-lt"/>
                <a:cs typeface="+mn-lt"/>
              </a:rPr>
              <a:t> + m. </a:t>
            </a:r>
            <a:r>
              <a:rPr lang="cs-CZ" sz="2400" dirty="0" err="1">
                <a:ea typeface="+mn-lt"/>
                <a:cs typeface="+mn-lt"/>
              </a:rPr>
              <a:t>sternocleidomastiodeus</a:t>
            </a:r>
            <a:r>
              <a:rPr lang="cs-CZ" sz="2400" dirty="0">
                <a:ea typeface="+mn-lt"/>
                <a:cs typeface="+mn-lt"/>
              </a:rPr>
              <a:t> – </a:t>
            </a:r>
            <a:r>
              <a:rPr lang="cs-CZ" sz="2400" dirty="0" err="1">
                <a:ea typeface="+mn-lt"/>
                <a:cs typeface="+mn-lt"/>
              </a:rPr>
              <a:t>m.biceps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brachii</a:t>
            </a:r>
            <a:r>
              <a:rPr lang="cs-CZ" sz="2400" dirty="0">
                <a:ea typeface="+mn-lt"/>
                <a:cs typeface="+mn-lt"/>
              </a:rPr>
              <a:t> –m. flexor </a:t>
            </a:r>
            <a:r>
              <a:rPr lang="cs-CZ" sz="2400" dirty="0" err="1">
                <a:ea typeface="+mn-lt"/>
                <a:cs typeface="+mn-lt"/>
              </a:rPr>
              <a:t>digitorum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dirty="0" err="1">
                <a:ea typeface="+mn-lt"/>
                <a:cs typeface="+mn-lt"/>
              </a:rPr>
              <a:t>superficialis</a:t>
            </a:r>
            <a:r>
              <a:rPr lang="cs-CZ" sz="2400" dirty="0">
                <a:ea typeface="+mn-lt"/>
                <a:cs typeface="+mn-lt"/>
              </a:rPr>
              <a:t> et </a:t>
            </a:r>
            <a:r>
              <a:rPr lang="cs-CZ" sz="2400" dirty="0" err="1">
                <a:ea typeface="+mn-lt"/>
                <a:cs typeface="+mn-lt"/>
              </a:rPr>
              <a:t>profundus</a:t>
            </a:r>
            <a:endParaRPr lang="cs-CZ" sz="2400" dirty="0" err="1">
              <a:ea typeface="Source Sans Pro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A35C15A-135A-4FD3-BA11-A046CFA39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91531" y="1226111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204" name="Graphic 190">
              <a:extLst>
                <a:ext uri="{FF2B5EF4-FFF2-40B4-BE49-F238E27FC236}">
                  <a16:creationId xmlns:a16="http://schemas.microsoft.com/office/drawing/2014/main" id="{61E65A99-85A2-448D-AA1F-7690BD01A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A127EC05-3250-408F-8F9F-A73F8B9B1D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6D9B8D4-23BB-4CD2-A0FF-95423AFEB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05" name="Graphic 190">
              <a:extLst>
                <a:ext uri="{FF2B5EF4-FFF2-40B4-BE49-F238E27FC236}">
                  <a16:creationId xmlns:a16="http://schemas.microsoft.com/office/drawing/2014/main" id="{91DC38B0-ED19-4BAC-A009-485461F23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1A2C10C3-E625-41E2-8047-2AE4A87F33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0F0340A9-BD8A-4ABB-9AC1-7A14DF22E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pic>
        <p:nvPicPr>
          <p:cNvPr id="4" name="Obrázek 4">
            <a:extLst>
              <a:ext uri="{FF2B5EF4-FFF2-40B4-BE49-F238E27FC236}">
                <a16:creationId xmlns:a16="http://schemas.microsoft.com/office/drawing/2014/main" id="{31DEB4BB-96A7-42A0-BFE0-6FE4EF32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931" y="1487691"/>
            <a:ext cx="5979587" cy="3617073"/>
          </a:xfrm>
          <a:prstGeom prst="rect">
            <a:avLst/>
          </a:prstGeom>
        </p:spPr>
      </p:pic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3AF83E4-4DE2-499C-9F36-0279E7E4F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154385" y="4452524"/>
            <a:ext cx="1443404" cy="1443428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212" name="Graphic 4">
              <a:extLst>
                <a:ext uri="{FF2B5EF4-FFF2-40B4-BE49-F238E27FC236}">
                  <a16:creationId xmlns:a16="http://schemas.microsoft.com/office/drawing/2014/main" id="{0B09EB4D-4323-43F4-9970-42885A83A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BA9C6284-1137-47FE-9471-23CA824947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A00A6D3C-23F9-41D9-B891-14D8E2E98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8F8D96F5-1ED7-4891-8D8B-A24E72DA7C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0E9A3A72-EC37-423D-B309-A6487A86C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EBE630AB-13C0-44A2-80CA-C07483E934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B7768337-3D65-4FE5-8E1A-D79219E0A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968E4331-550E-4929-ACE8-D2ED2D6EA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768D8817-CAEE-45BB-820E-A67C68D48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350A8C31-0139-4ABD-967A-139738E88F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9855AEE1-1C1C-4832-8B4C-042F59E02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A41C5A32-BD0A-4457-9CF7-97467FA2B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93C14A20-2E3C-49F8-AF55-C384FEB955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DB167719-0D82-4ABF-9BC8-B073A84741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660582DE-E250-4561-9298-E4FADEB90F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820B635A-6E81-4D8A-98A3-141E57A6FF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3909A0ED-D070-4792-A2EE-CCEB6BA63C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4619A19C-3B55-4085-8668-4589996280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87D16772-2B59-486E-BE47-65D591C088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1D6A06B8-1E4A-497F-B977-F78E5D7D00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55BC53AD-5249-4FB1-AB74-3F71AAEB5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36F8561A-874A-48BB-BCC2-07F002ED4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BA6B1B8F-9695-447F-BF2F-9010D40A0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454192F9-26C5-4212-BA60-CADA662AF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BFBDA013-4858-422E-AE7A-614BF71FB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42BA261C-0C75-431D-9FD5-2C3AA241B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0F8709D9-2655-4A39-9228-BCFCBF4122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9653F80B-5CF7-45EF-889B-FD0AAF4835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2A1DA86A-7442-4897-88A4-EDD18A01C5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39623279-A4CE-49AC-B5FA-CD224324BE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EB9D8B4D-1BE5-4CD9-A592-D0D3D76911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769A47A3-F5B7-4BF0-B920-21A62F96F7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6E5DCDE9-48A4-41BA-987D-CC72C62B36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0F51F840-3DBF-444E-BC79-718416C51D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2DFD2B64-98D0-4E59-AE1F-693872F36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CF09CB65-8B7E-426C-A3FE-DD20196FCB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43149294-A5BC-4E62-A167-3CD55E05B3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DB99FCDF-C9A0-40F7-ABDE-7247B2238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0CE59751-EC07-43C1-A5F5-AF5D30EBBE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4573CCF2-67F2-4BD1-A01C-1D064B908F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1C60C662-612D-485A-A50D-E938C6E49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0048F63C-A2BB-4D89-9649-91EC2045C0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1C29F96C-43D4-4F0F-A76D-4CED9C610C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B660107F-776B-455F-AC78-225F21B81D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EB1DB332-7265-477D-9A04-EDB3799DE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EBBEFE2D-1654-40D8-A838-45728A1683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190211E2-64DF-4171-811B-B8A0CD87B9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5F7CDCE8-8B48-4859-BDFE-FCB7BC6F58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B770A8C4-614E-4295-A937-718CC61B2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A699ADB6-675C-44B0-B96E-EDD7AC1F96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64875E98-2AA1-4001-90EA-2F3D9E017E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5BEC7219-356F-4141-B57B-8BCD85BF77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564D4AAB-BB2C-4A77-BB45-94EEC66CD7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CE9CF29A-81CA-4A03-8B04-55F5668826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52FEFF22-7798-4730-9C0B-EC7EAFCD01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00149276-D167-4D2B-93F1-FD2958302B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E7DC22D5-A39C-4789-A952-D891488772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7BA51EF1-15F0-4193-AB83-F8C8A64D62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3FB75ADB-F020-4C56-91C6-9AB4629855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DBCE5CDF-BBF6-4E67-8CCE-9482D7EB4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2138BABC-E51C-4F80-972E-CF44385C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96B0C850-272E-4B08-8779-B872DCAA37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2EEE54AF-B9C2-494D-9E02-2F67FEF7A2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D21349A4-F7C9-492C-A658-EA9F7538B6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D88D1ED8-AC07-4621-9933-E10CE61220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6FD21FCD-1DA9-45C2-9AB5-548EE0E6E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C8BDD8CA-1442-470F-A5D3-FC8A87A103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3B8DF094-690E-4C13-8284-7A7C97441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FE0B926C-A114-444D-BA51-FECE28B03C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00BDE6CC-5F54-4752-ACC4-E3BCF2BEEA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6E28F857-CCD8-4222-84C0-A0B415E7BD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CD2687E0-0214-44E6-8BB1-34F6B7BA89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7F1236AA-FC17-487E-83B1-D71BCB2A87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623384AA-72EF-4BCF-9137-1944405836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1BD81D1B-2270-4FBE-B437-F0DBB8DDFF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6411E268-F8CA-4C78-82ED-DDCF28B0BE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D48F8732-5205-4843-A2EB-3E0EB18F9F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DC5966DA-8E1A-43FF-A1A4-C6879B456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E3BEFD3E-662F-4B38-859E-093A14241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06C52F63-F17B-4356-A3AE-9707D93D29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85706A28-0822-4064-AD3E-2A1F4E1C9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348A813F-1672-44DB-A207-F3494E7C28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6FC8AEBA-4BD5-4BB0-B004-A8B06B6A4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71ED8D8F-0325-426C-9257-1A5048211F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0FF054DF-85C2-466A-9D64-EB6D95AA82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2D01FA60-E77D-41EE-8228-CFB979E3D5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C8D6F02-E0C8-4EF5-9D41-E75C16C16E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BD111AAF-4EE4-4A89-84D2-4201F035D7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E8F4C133-3F54-4715-A7D6-4261B9A99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0BAA2E6B-E393-45EA-8AE6-A775AA69CC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7DB4F953-9FE8-4B8D-A62B-CB20A7037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9D918AF2-85FB-436F-99DB-622B076646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1F078C58-0893-4D64-B685-BCB70CAC62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AEDA3784-7618-477C-A8B0-36FA393D64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0AC49727-CA00-439E-82D4-B446B78965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6B67B441-65C8-4A53-968B-C56CB4086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94CEDDB5-CC85-4A9E-A73C-85D7B714F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80BF7883-770D-4CA2-BE01-C5F4B102B9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7DF07BC6-9560-430C-86FA-AFA6F7DF0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9B085920-7744-44C8-AF91-D2F16C997D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22308C0A-08FC-4AAA-87B2-1E57033E4A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AB727BDA-993C-4BB5-8CED-8D50C55F7A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1BB192D1-56DC-4342-911C-7D80A9084D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337ADC5A-E225-4E91-B940-2DD15330E7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0D170CF5-349D-4588-8AD3-373D47A4E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297A6982-5B80-4376-A9D2-C11E9B084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0B14F779-546D-4011-8459-2E8E34C505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35AE6943-22C6-405D-A071-F8EC29DAB0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2464DBFD-1DA1-456F-8427-CF66CD4C8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C9CA1114-00C4-448B-BF9A-9D70C709B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2101A885-A4A8-4AFE-9905-E510D58C84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661E165D-4826-43AD-AD75-1C965A71A0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C1F2231A-5945-44AF-95E4-6D14529C8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1998F14A-698C-4220-92B8-2EC10C3561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496E0BBF-D595-4DAE-91C6-4EB179C693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E31F1BC0-CB0A-4386-BE5E-7972AFB050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B1575BDE-4CFA-4FAD-9F64-692A6DBFF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9D32D2E3-5D5B-4751-A477-A26860AC1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92009233-25F1-4029-B170-318CBBA00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CCBFA5E5-8384-4D58-BD73-BA36E23E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3ACBBAC3-185E-4C28-81AB-C9BE2A88DE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225AF996-F3FB-4AF2-B954-BDF79069E7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E10B0127-17D3-4B62-8708-9558A79455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A36A9D1B-B750-446F-99FF-E3280E32A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C078DB92-DE53-4BEC-BBD4-B5966EAA16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7334AD7D-F850-4E92-89F9-49EE6E3AA7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14D983A3-96A9-4BB8-90D5-93B0E625F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43A1FFE3-BB5F-4455-B23F-DA56AE791E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C34E69E0-4115-4CAA-86FB-1D5A8830D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E5707C7C-BEB2-4920-9D44-8AF218FFB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D95D2E5E-6D1E-43FC-A231-E28A08296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DB511D52-FE0D-4F8D-AC2F-6806904C6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E4D31CC7-D38B-4566-A6F9-5CB84EEAAD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48116577-FA2A-434D-83D4-213A1497D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02288414-AA9B-4065-A506-AE5ED2ABC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92EAF5E5-70A0-4FE6-B906-6BCF9C49F7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" name="Freeform: Shape 517">
                <a:extLst>
                  <a:ext uri="{FF2B5EF4-FFF2-40B4-BE49-F238E27FC236}">
                    <a16:creationId xmlns:a16="http://schemas.microsoft.com/office/drawing/2014/main" id="{3DA12971-2CD2-4DE8-8B05-8B11B5614B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518">
                <a:extLst>
                  <a:ext uri="{FF2B5EF4-FFF2-40B4-BE49-F238E27FC236}">
                    <a16:creationId xmlns:a16="http://schemas.microsoft.com/office/drawing/2014/main" id="{B9486073-CABC-45A3-B442-5959E5CE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" name="Freeform: Shape 519">
                <a:extLst>
                  <a:ext uri="{FF2B5EF4-FFF2-40B4-BE49-F238E27FC236}">
                    <a16:creationId xmlns:a16="http://schemas.microsoft.com/office/drawing/2014/main" id="{3EEB7953-85A2-4391-931C-CE88AC053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" name="Freeform: Shape 520">
                <a:extLst>
                  <a:ext uri="{FF2B5EF4-FFF2-40B4-BE49-F238E27FC236}">
                    <a16:creationId xmlns:a16="http://schemas.microsoft.com/office/drawing/2014/main" id="{1BF2EBC9-4A08-4A35-8C75-15E51BA0AB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" name="Freeform: Shape 521">
                <a:extLst>
                  <a:ext uri="{FF2B5EF4-FFF2-40B4-BE49-F238E27FC236}">
                    <a16:creationId xmlns:a16="http://schemas.microsoft.com/office/drawing/2014/main" id="{1686BEF1-7F1A-40F6-BC3F-24221ACEC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id="{5D2D2281-DA3F-41A6-B56E-2EE507826A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id="{B1EBA419-056B-478C-A25C-B349F4DDD9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524">
                <a:extLst>
                  <a:ext uri="{FF2B5EF4-FFF2-40B4-BE49-F238E27FC236}">
                    <a16:creationId xmlns:a16="http://schemas.microsoft.com/office/drawing/2014/main" id="{3DE38383-61B3-4E4E-B781-1C7DA04D65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6" name="Freeform: Shape 525">
                <a:extLst>
                  <a:ext uri="{FF2B5EF4-FFF2-40B4-BE49-F238E27FC236}">
                    <a16:creationId xmlns:a16="http://schemas.microsoft.com/office/drawing/2014/main" id="{F62AD048-154B-4830-A46F-263BA35AA7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" name="Freeform: Shape 526">
                <a:extLst>
                  <a:ext uri="{FF2B5EF4-FFF2-40B4-BE49-F238E27FC236}">
                    <a16:creationId xmlns:a16="http://schemas.microsoft.com/office/drawing/2014/main" id="{636A730F-15EE-440C-84B5-0541AE9546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8" name="Freeform: Shape 527">
                <a:extLst>
                  <a:ext uri="{FF2B5EF4-FFF2-40B4-BE49-F238E27FC236}">
                    <a16:creationId xmlns:a16="http://schemas.microsoft.com/office/drawing/2014/main" id="{31AF286F-6D0E-447F-B4D1-24729E0D62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: Shape 528">
                <a:extLst>
                  <a:ext uri="{FF2B5EF4-FFF2-40B4-BE49-F238E27FC236}">
                    <a16:creationId xmlns:a16="http://schemas.microsoft.com/office/drawing/2014/main" id="{36F64061-98E4-477D-BABF-CC6BA8D676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" name="Freeform: Shape 529">
                <a:extLst>
                  <a:ext uri="{FF2B5EF4-FFF2-40B4-BE49-F238E27FC236}">
                    <a16:creationId xmlns:a16="http://schemas.microsoft.com/office/drawing/2014/main" id="{1C601616-D38B-4ED2-BD55-F5AEA36A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1" name="Freeform: Shape 530">
                <a:extLst>
                  <a:ext uri="{FF2B5EF4-FFF2-40B4-BE49-F238E27FC236}">
                    <a16:creationId xmlns:a16="http://schemas.microsoft.com/office/drawing/2014/main" id="{E0593B16-48EE-41A8-B4AF-E03A74CBB8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2" name="Freeform: Shape 531">
                <a:extLst>
                  <a:ext uri="{FF2B5EF4-FFF2-40B4-BE49-F238E27FC236}">
                    <a16:creationId xmlns:a16="http://schemas.microsoft.com/office/drawing/2014/main" id="{26B2406B-8A3A-4381-8D69-1178F16C4D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3" name="Freeform: Shape 532">
                <a:extLst>
                  <a:ext uri="{FF2B5EF4-FFF2-40B4-BE49-F238E27FC236}">
                    <a16:creationId xmlns:a16="http://schemas.microsoft.com/office/drawing/2014/main" id="{DF1F792D-BA16-4D8F-99C3-E5E6959A51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4" name="Freeform: Shape 533">
                <a:extLst>
                  <a:ext uri="{FF2B5EF4-FFF2-40B4-BE49-F238E27FC236}">
                    <a16:creationId xmlns:a16="http://schemas.microsoft.com/office/drawing/2014/main" id="{AA77D5AF-6FFE-4577-BC40-BA19023071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5" name="Freeform: Shape 534">
                <a:extLst>
                  <a:ext uri="{FF2B5EF4-FFF2-40B4-BE49-F238E27FC236}">
                    <a16:creationId xmlns:a16="http://schemas.microsoft.com/office/drawing/2014/main" id="{08F16A01-2EE8-4E4F-83CD-2000577D1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6" name="Freeform: Shape 535">
                <a:extLst>
                  <a:ext uri="{FF2B5EF4-FFF2-40B4-BE49-F238E27FC236}">
                    <a16:creationId xmlns:a16="http://schemas.microsoft.com/office/drawing/2014/main" id="{18ACB7FF-8D64-44A2-8571-7DB441D97E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7" name="Freeform: Shape 536">
                <a:extLst>
                  <a:ext uri="{FF2B5EF4-FFF2-40B4-BE49-F238E27FC236}">
                    <a16:creationId xmlns:a16="http://schemas.microsoft.com/office/drawing/2014/main" id="{E15E0D81-20B6-4D4C-9B7C-4D5A01B6AA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" name="Freeform: Shape 537">
                <a:extLst>
                  <a:ext uri="{FF2B5EF4-FFF2-40B4-BE49-F238E27FC236}">
                    <a16:creationId xmlns:a16="http://schemas.microsoft.com/office/drawing/2014/main" id="{8F687395-0ADA-4504-B6D0-D55493AB66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" name="Freeform: Shape 538">
                <a:extLst>
                  <a:ext uri="{FF2B5EF4-FFF2-40B4-BE49-F238E27FC236}">
                    <a16:creationId xmlns:a16="http://schemas.microsoft.com/office/drawing/2014/main" id="{94D99C3F-4701-403D-A69E-EE345B0E41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" name="Freeform: Shape 539">
                <a:extLst>
                  <a:ext uri="{FF2B5EF4-FFF2-40B4-BE49-F238E27FC236}">
                    <a16:creationId xmlns:a16="http://schemas.microsoft.com/office/drawing/2014/main" id="{0C6D9CF1-A535-4742-B2CF-B61ADC55ED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" name="Freeform: Shape 540">
                <a:extLst>
                  <a:ext uri="{FF2B5EF4-FFF2-40B4-BE49-F238E27FC236}">
                    <a16:creationId xmlns:a16="http://schemas.microsoft.com/office/drawing/2014/main" id="{E9EB265F-CF4E-4485-88F1-AE3CE1BE37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reeform: Shape 541">
                <a:extLst>
                  <a:ext uri="{FF2B5EF4-FFF2-40B4-BE49-F238E27FC236}">
                    <a16:creationId xmlns:a16="http://schemas.microsoft.com/office/drawing/2014/main" id="{9B354D37-6517-4AF4-8195-9A7B43D20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" name="Freeform: Shape 542">
                <a:extLst>
                  <a:ext uri="{FF2B5EF4-FFF2-40B4-BE49-F238E27FC236}">
                    <a16:creationId xmlns:a16="http://schemas.microsoft.com/office/drawing/2014/main" id="{2A3087FA-3C5B-4898-9FE2-633DAA0B7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" name="Freeform: Shape 543">
                <a:extLst>
                  <a:ext uri="{FF2B5EF4-FFF2-40B4-BE49-F238E27FC236}">
                    <a16:creationId xmlns:a16="http://schemas.microsoft.com/office/drawing/2014/main" id="{C8D7AB32-147E-4110-ABBE-7F1FB68942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reeform: Shape 544">
                <a:extLst>
                  <a:ext uri="{FF2B5EF4-FFF2-40B4-BE49-F238E27FC236}">
                    <a16:creationId xmlns:a16="http://schemas.microsoft.com/office/drawing/2014/main" id="{542ED17E-A6FC-4BC6-B7FE-EF9BC5B151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" name="Freeform: Shape 545">
                <a:extLst>
                  <a:ext uri="{FF2B5EF4-FFF2-40B4-BE49-F238E27FC236}">
                    <a16:creationId xmlns:a16="http://schemas.microsoft.com/office/drawing/2014/main" id="{4610CFBC-B173-4CBE-BBD7-7E859FCAB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" name="Freeform: Shape 546">
                <a:extLst>
                  <a:ext uri="{FF2B5EF4-FFF2-40B4-BE49-F238E27FC236}">
                    <a16:creationId xmlns:a16="http://schemas.microsoft.com/office/drawing/2014/main" id="{7578019C-8AAF-4A81-84C4-155EB43FA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: Shape 547">
                <a:extLst>
                  <a:ext uri="{FF2B5EF4-FFF2-40B4-BE49-F238E27FC236}">
                    <a16:creationId xmlns:a16="http://schemas.microsoft.com/office/drawing/2014/main" id="{46936191-0661-4BD8-9A61-D00FAC97DF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9" name="Freeform: Shape 548">
                <a:extLst>
                  <a:ext uri="{FF2B5EF4-FFF2-40B4-BE49-F238E27FC236}">
                    <a16:creationId xmlns:a16="http://schemas.microsoft.com/office/drawing/2014/main" id="{F7BC1D8F-F88B-4A19-B640-8DCC73992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0" name="Freeform: Shape 549">
                <a:extLst>
                  <a:ext uri="{FF2B5EF4-FFF2-40B4-BE49-F238E27FC236}">
                    <a16:creationId xmlns:a16="http://schemas.microsoft.com/office/drawing/2014/main" id="{47D77817-943A-4D8A-82EE-C309FC9FF0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1" name="Freeform: Shape 550">
                <a:extLst>
                  <a:ext uri="{FF2B5EF4-FFF2-40B4-BE49-F238E27FC236}">
                    <a16:creationId xmlns:a16="http://schemas.microsoft.com/office/drawing/2014/main" id="{BF86E220-D031-40B7-B3A2-0C723E3A91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13" name="Graphic 4">
              <a:extLst>
                <a:ext uri="{FF2B5EF4-FFF2-40B4-BE49-F238E27FC236}">
                  <a16:creationId xmlns:a16="http://schemas.microsoft.com/office/drawing/2014/main" id="{226E1D80-1BFB-4A13-8F3C-94D54398C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3DCC1C21-CB11-4506-90E4-37DCD97AFC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68177170-8FD3-4752-B1DB-0186ADF9B1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8CAA5FB4-9073-4612-99F5-95E1C6D067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DE021324-18DD-4114-8992-9652707C1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6ECBC33B-D8EB-4804-9EA3-57C07B57C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D03927C7-0E45-4B61-844A-4A626FDF6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AC6AF6E8-E748-47F7-B35C-567D5FBA6C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1EC671E5-B299-470C-9C7A-A50106E51B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410EBDF-623D-41EF-82A4-9FB938A7B6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B6F866F8-B429-471B-9C2B-051BDCBAFE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883B4FBD-06C8-4D5D-B0D9-755E4CD1A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DE3FD149-0B2F-4DA0-9721-59B9FEE8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4D26DB48-036E-4616-BA8B-C606A7B58B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8D6F6275-06AB-4316-B8C4-927E53487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8E8CABF3-9C76-46A0-8DE9-F055C94A93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01A12ED9-6299-4ABD-9827-DD52FE22B2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0ADA37A-E396-4F92-AB19-D6994E0DD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6A96001A-BD0F-4CF9-A22B-545ED4F86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D9ACB13-4C6C-4347-9F65-1309B33A1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1F17BE4A-72F8-4529-8558-E62103AEA7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806708C3-D03F-4605-8C6F-AE8EDA083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D520ADFA-68AE-4CE4-913A-F070A2817D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3C6C63AD-C87A-403E-ADB5-4EDD034438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9370EAC6-89F0-4826-90D1-E55C33447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1FB61DD4-AB7B-417A-AE96-B1D9CBAC10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B4AD18D2-11BA-4192-9845-206C033F3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85892E2D-483A-4C0A-87C7-6FFA2EB5E2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4037ACD-005D-4907-942F-D565AF6C8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AA8FD84E-39BE-456B-84C5-E03698AAC9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B2FC47C2-6EF5-4D17-8703-527F28609C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DD29BC8A-00E1-481E-8BA4-1AA7F4AA12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5AF6ABE5-726A-495B-A832-3851CB9115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F8E250A7-0600-440B-BEBC-61B2D4D7B1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CC36BEB1-881D-4496-AD7F-1CC4B46FA5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371DFE25-AF37-409C-B032-5F47D7150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39AF97A7-FC44-49BF-ABD1-59DB48B898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3939D792-9C64-48CF-8607-C7873A563A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2F69E48F-45D8-4A8A-A101-5DF775A539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EE47C3F3-8AC5-414F-8E20-25DA306C55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F09CB222-24C1-414A-B56E-EA3617D05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7FC26844-A93E-4C55-8619-F58615B4A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3EA8BA8A-4848-4084-A841-501CECF28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34BC148C-3116-4C75-89DF-2BF348429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91F3F7CB-7B69-49A3-A09E-D206488312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58072F8C-2347-472F-9D9A-F5511BA40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322C76E0-8D4F-4788-9856-B1AB15B209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63A9EC23-E263-4098-AC45-E628E1A297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B72211D0-3733-443C-999F-6CE736381C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CEC069AD-6364-4585-A8F1-931648A1BF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39361719-49F1-40E3-9ABA-2FE9D78364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737F2D47-03EF-4AE6-ABB9-36506DF5A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554F257-3BD2-493C-A5F1-FCC2C64C3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4D297D55-4523-4CE1-9A0F-3EA6B27F7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605D1D96-783B-407F-BF8C-B0773589EB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95D03B3C-A55A-4738-A6FF-8F2DA5B99E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D41CE56E-C4C8-427A-9E82-C1EEF78E84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72359086-D108-47DE-B6EA-0BEE1835D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6FA49818-F2EA-427C-B93C-15E320DA1B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E435C1E1-0D80-4B30-8CAC-C6EDE1DE7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0FCB137-01B0-4770-AFC3-003DF7897D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7D03298B-8D34-487C-9DF0-DB9AC83071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4698B28F-FFEF-44BA-B657-E59F80990F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900A4B40-BCFB-46E4-AE4F-FCC5C65091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914CE6AE-7FAB-4A5D-8EA2-861CAF598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FF0F3D4A-D39F-48EE-934D-C73834DC56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09B630BB-5848-4C72-9F5A-FC8EBE7A6B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F662A334-5814-480B-861F-17661B60F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DC0FC730-550F-42A2-AE79-EEA30B11C7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3054F4A-43DC-46A1-89D0-87DA8F3157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5F66EF36-2C9F-49B2-B972-1BA82C8F36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47955EF8-6501-4579-B85F-DE5C0815F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E0BA4174-EBEB-40DA-8B1D-6A7851E38C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50512C7C-98D6-45AD-8CA4-1BEB01262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416CB557-0CE9-4015-A920-C6766A0664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5EA7B3B4-3BF2-4B69-B300-5D86CCB0A0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D887DF00-5D34-4A8B-9A84-C40D33623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ADE921C-83B0-4521-916F-E7EC5CFDAD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5CEDA6FA-EB55-47AE-A005-BF546085C1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9DAC0C40-EF50-4632-B781-ACDAE95AF3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582AAB43-E3D9-4272-8809-5F70B30206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28C7D300-E0BD-4C12-92B1-0801266F02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CCA3ED35-2344-4402-B61B-3932E6945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949146BF-06FF-41BB-BDD3-B80BABB3AA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393A6A5F-F75B-4BBC-AADC-A84DA758EE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77B21059-EA9B-4329-968B-81F7966D2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BFF9C99F-41B4-4789-934B-8BF03EA94E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C180277F-7E18-4896-AE91-960B379D2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C95FE437-DA37-44C9-B975-96C6DD9DE0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A2A5369E-5DB7-4854-BBEC-D043F3A5F2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B6B0D6D9-913A-4804-83B5-5A9858F570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29B4FACF-EF13-4EFA-86D3-D5B2B6703A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7BD767A9-D2A3-4942-B654-34DDDFD60B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0C97F02F-13B9-4D7E-B916-BC8713CC0D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99C0654B-0803-40FA-BF28-D8EA65F58C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D44F31B6-3657-4241-A94E-EEDBFF0C98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3557624B-3CCB-43DA-998B-B1EC599C75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75B0CCD4-215D-456D-808C-F96ABB74D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FE4E038E-23E6-43BE-9A3B-523A28DF73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A686F1FD-4135-414B-8575-ED97CC8DBF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36FBC8D5-B3FE-4E26-8B4F-5D5668A8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33A60C97-778A-4251-A66B-49769F0C20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0CC04E3B-2AC3-4A7B-A425-DDABEA8AF3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CEF7D0E1-459C-4A15-9F05-545F6430B6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D5797445-BFB3-4EB2-8B44-4BF2C9E915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E27FB1FC-477D-45B3-82B0-0F49364698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D94CF442-4FF2-41B3-8870-097DBAF46C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A24927C8-A42E-4B8D-84A4-50A58968B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379CB96-0D3A-4582-8650-A909955BA3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531F84F2-CE93-4841-9AA6-BC9E35579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D1BED9D2-07EF-452E-AFA1-9A1E80AE24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2C75A1A5-0A11-42EA-AF4E-FF52721258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4275A1C7-FA96-4BBB-A7EF-A7ED02814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8CA8B3B4-73BE-41D5-900B-42FBF6AA7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B0264B0D-E150-4641-BBB1-58080670EE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BCC2D199-EF36-4077-A50C-D9FC99331B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C6DCCA13-7F75-46F9-97B3-A9DA4C2173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56C76EEB-75A4-418F-9FE0-CC513BC3C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1E952CEF-EC1B-4714-8900-D2DFAEF30F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2B899198-ADCC-4613-957B-7A40B17B15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5581AF7F-95DB-4163-B608-C04A61FB92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5616F834-835A-42B4-B51B-5AD285E283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EF598AFA-5F8F-4191-8881-1DE91BB2B0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6623A080-F2C6-4664-B99C-99A9C287B4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30E7091-D82F-490A-8F32-DE8745212E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2B340B39-E421-434F-AF1A-DAD7E7802D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C2ED568-9809-4A18-A06A-87018A987E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A6C26F4B-6369-4557-B6D4-A1B448B127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42CEA830-FB77-4EA5-9BAB-64B6F500F3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E5A9B88C-3ADF-40D8-9E9B-42439F8520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CC9DEE2F-0410-4B1A-BED8-D1371CE8B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8A66E75A-959E-436D-B1F1-DBD1E460E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B35526DB-3749-43FA-84BA-E73EE1D1DB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6503C90B-19EF-4925-A08A-AE40956A26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B98692DC-F401-45BC-ABC7-421F3391C3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8629B1A4-7BFC-4F45-9FAD-BB035C4E4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A2F92592-AB8B-4732-BEE7-3E2B830EA3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9C3644DC-02D1-43FF-8ED1-0ECBBA4B3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DC12AE3-E70C-4CD8-9A74-7567F99C4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0E0DDE12-8B48-4D21-8863-06298ED8B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C611F1DE-AF40-48FC-8A1E-0A175D439E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34C2CAED-22FC-4450-8BBC-7811F7DF9B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F89E6B45-A41C-4735-A7F5-E4EFD5DCFD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44BFE35C-5487-42E8-AC30-01FC1E4F51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3575E1A5-C3CB-4081-A394-36172B7DB1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C9C6DF24-803A-44A1-B29A-B90297D393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22A7B096-566C-4312-AF19-D9A3B6BC0E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8B429767-12DD-4020-BC3E-9944CF36F6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FF510776-417B-4B74-9082-ED3915450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FEF51D3D-E951-49CE-BCE4-D444BEF6B2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B27BA73E-E784-4961-884D-F507DDE38A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2849019E-0178-4A1C-A5D8-DC3DFC572B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0B49676D-9D41-4B2D-8FF9-69AC31CFD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6BDFE3E8-9647-4400-B019-8EDD4E688B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EDD57B95-ED61-4561-9ADF-38126BADCE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3744F230-BFBA-41B0-9FE2-481D1EAFFF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C32022D3-12E0-4BC1-8085-D6CBF3CDD7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D1AED37F-874A-4B21-A522-FEBCB38F4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5BB466E2-3497-4A3B-8777-FAA0AAEE2B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A924D178-36E4-4E29-86E8-7716F3B4A7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D0DF84E5-BB3D-4120-8FD3-98ECDA31BB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E5B29635-10AC-481E-A2DE-80E9DE612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AAB430CA-3259-463F-85F9-B6E180323A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8EF18909-FC9F-4845-B1DC-027E82B219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EFCE2389-D574-49C1-89EB-D8C7308883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D44B35A5-5216-45FC-8F0F-D80E383B4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9470F10A-F708-41AA-A910-5C288B355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CD73E13B-910B-40D2-B53F-6614C098BA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8267FC95-0200-40B3-B043-D33BEA60D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9F14022C-37CD-4CDD-ACD1-86161EF001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6831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638C7D-9088-41A9-88A0-7357157BC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31180" y="1109243"/>
            <a:ext cx="4842710" cy="4842710"/>
            <a:chOff x="1881974" y="1174396"/>
            <a:chExt cx="5290997" cy="529099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14B173-1D32-4BBC-A685-1F5D257AB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EF82DD1-2343-4F41-B6A7-A6489A713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5" name="Oval 14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270" y="1095407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7D3261-9B3E-495E-9832-244362C17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751" y="568517"/>
            <a:ext cx="6161004" cy="886379"/>
          </a:xfrm>
        </p:spPr>
        <p:txBody>
          <a:bodyPr>
            <a:normAutofit/>
          </a:bodyPr>
          <a:lstStyle/>
          <a:p>
            <a:r>
              <a:rPr lang="cs-CZ" sz="2800">
                <a:ea typeface="Source Sans Pro"/>
              </a:rPr>
              <a:t>DORZÁLNÍ SVALOVÝ ŘETĚZEC DLE ACT</a:t>
            </a:r>
            <a:endParaRPr lang="cs-CZ" sz="2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219210-B16A-47B6-9AA8-207DAFF37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pic>
        <p:nvPicPr>
          <p:cNvPr id="4" name="Obrázek 4">
            <a:extLst>
              <a:ext uri="{FF2B5EF4-FFF2-40B4-BE49-F238E27FC236}">
                <a16:creationId xmlns:a16="http://schemas.microsoft.com/office/drawing/2014/main" id="{A8B0E986-D004-4685-8CA6-17428B28A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96" y="1711045"/>
            <a:ext cx="6022877" cy="3535216"/>
          </a:xfrm>
          <a:prstGeom prst="rect">
            <a:avLst/>
          </a:prstGeom>
        </p:spPr>
      </p:pic>
      <p:grpSp>
        <p:nvGrpSpPr>
          <p:cNvPr id="21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E6D6CB-E2E1-4A9C-8259-1B6BE9B17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2166732"/>
            <a:ext cx="5251809" cy="4004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2000" dirty="0">
                <a:ea typeface="+mn-lt"/>
                <a:cs typeface="+mn-lt"/>
              </a:rPr>
              <a:t>plantární aponeuróza + </a:t>
            </a:r>
            <a:r>
              <a:rPr lang="cs-CZ" sz="2000" dirty="0" err="1">
                <a:ea typeface="+mn-lt"/>
                <a:cs typeface="+mn-lt"/>
              </a:rPr>
              <a:t>m.quadratus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plantae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m.flexor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digitorum</a:t>
            </a:r>
            <a:r>
              <a:rPr lang="cs-CZ" sz="2000" dirty="0">
                <a:ea typeface="+mn-lt"/>
                <a:cs typeface="+mn-lt"/>
              </a:rPr>
              <a:t> brevis– </a:t>
            </a:r>
            <a:r>
              <a:rPr lang="cs-CZ" sz="2000" dirty="0" err="1">
                <a:ea typeface="+mn-lt"/>
                <a:cs typeface="+mn-lt"/>
              </a:rPr>
              <a:t>mm.gastrocnemii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m.soleus</a:t>
            </a:r>
            <a:r>
              <a:rPr lang="cs-CZ" sz="2000" dirty="0">
                <a:ea typeface="+mn-lt"/>
                <a:cs typeface="+mn-lt"/>
              </a:rPr>
              <a:t> – m. </a:t>
            </a:r>
            <a:r>
              <a:rPr lang="cs-CZ" sz="2000" dirty="0" err="1">
                <a:ea typeface="+mn-lt"/>
                <a:cs typeface="+mn-lt"/>
              </a:rPr>
              <a:t>semitendinosus</a:t>
            </a:r>
            <a:r>
              <a:rPr lang="cs-CZ" sz="2000" dirty="0">
                <a:ea typeface="+mn-lt"/>
                <a:cs typeface="+mn-lt"/>
              </a:rPr>
              <a:t> + m. </a:t>
            </a:r>
            <a:r>
              <a:rPr lang="cs-CZ" sz="2000" dirty="0" err="1">
                <a:ea typeface="+mn-lt"/>
                <a:cs typeface="+mn-lt"/>
              </a:rPr>
              <a:t>semimembranosus</a:t>
            </a:r>
            <a:r>
              <a:rPr lang="cs-CZ" sz="2000" dirty="0">
                <a:ea typeface="+mn-lt"/>
                <a:cs typeface="+mn-lt"/>
              </a:rPr>
              <a:t> + m. biceps </a:t>
            </a:r>
            <a:r>
              <a:rPr lang="cs-CZ" sz="2000" dirty="0" err="1">
                <a:ea typeface="+mn-lt"/>
                <a:cs typeface="+mn-lt"/>
              </a:rPr>
              <a:t>femoris</a:t>
            </a:r>
            <a:r>
              <a:rPr lang="cs-CZ" sz="2000" dirty="0">
                <a:ea typeface="+mn-lt"/>
                <a:cs typeface="+mn-lt"/>
              </a:rPr>
              <a:t>– </a:t>
            </a:r>
            <a:r>
              <a:rPr lang="cs-CZ" sz="2000" dirty="0" err="1">
                <a:ea typeface="+mn-lt"/>
                <a:cs typeface="+mn-lt"/>
              </a:rPr>
              <a:t>m.gluteus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maximus</a:t>
            </a:r>
            <a:r>
              <a:rPr lang="cs-CZ" sz="2000" dirty="0">
                <a:ea typeface="+mn-lt"/>
                <a:cs typeface="+mn-lt"/>
              </a:rPr>
              <a:t> et </a:t>
            </a:r>
            <a:r>
              <a:rPr lang="cs-CZ" sz="2000" dirty="0" err="1">
                <a:ea typeface="+mn-lt"/>
                <a:cs typeface="+mn-lt"/>
              </a:rPr>
              <a:t>medius</a:t>
            </a:r>
            <a:r>
              <a:rPr lang="cs-CZ" sz="2000" dirty="0">
                <a:ea typeface="+mn-lt"/>
                <a:cs typeface="+mn-lt"/>
              </a:rPr>
              <a:t> – </a:t>
            </a:r>
            <a:r>
              <a:rPr lang="cs-CZ" sz="2000" dirty="0" err="1">
                <a:ea typeface="+mn-lt"/>
                <a:cs typeface="+mn-lt"/>
              </a:rPr>
              <a:t>m.quadratus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lumborum</a:t>
            </a:r>
            <a:r>
              <a:rPr lang="cs-CZ" sz="2000" dirty="0">
                <a:ea typeface="+mn-lt"/>
                <a:cs typeface="+mn-lt"/>
              </a:rPr>
              <a:t> – </a:t>
            </a:r>
            <a:r>
              <a:rPr lang="cs-CZ" sz="2000" dirty="0" err="1">
                <a:ea typeface="+mn-lt"/>
                <a:cs typeface="+mn-lt"/>
              </a:rPr>
              <a:t>m.latissimus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dorsi</a:t>
            </a:r>
            <a:r>
              <a:rPr lang="cs-CZ" sz="2000" dirty="0">
                <a:ea typeface="+mn-lt"/>
                <a:cs typeface="+mn-lt"/>
              </a:rPr>
              <a:t> – m. </a:t>
            </a:r>
            <a:r>
              <a:rPr lang="cs-CZ" sz="2000" dirty="0" err="1">
                <a:ea typeface="+mn-lt"/>
                <a:cs typeface="+mn-lt"/>
              </a:rPr>
              <a:t>trapezius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pars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transversus</a:t>
            </a:r>
            <a:r>
              <a:rPr lang="cs-CZ" sz="2000" dirty="0">
                <a:ea typeface="+mn-lt"/>
                <a:cs typeface="+mn-lt"/>
              </a:rPr>
              <a:t> et </a:t>
            </a:r>
            <a:r>
              <a:rPr lang="cs-CZ" sz="2000" dirty="0" err="1">
                <a:ea typeface="+mn-lt"/>
                <a:cs typeface="+mn-lt"/>
              </a:rPr>
              <a:t>pars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ascendens</a:t>
            </a:r>
            <a:r>
              <a:rPr lang="cs-CZ" sz="2000" dirty="0">
                <a:ea typeface="+mn-lt"/>
                <a:cs typeface="+mn-lt"/>
              </a:rPr>
              <a:t> – m. </a:t>
            </a:r>
            <a:r>
              <a:rPr lang="cs-CZ" sz="2000" dirty="0" err="1">
                <a:ea typeface="+mn-lt"/>
                <a:cs typeface="+mn-lt"/>
              </a:rPr>
              <a:t>supraspinatus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m.infraspinatus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m.teres</a:t>
            </a:r>
            <a:r>
              <a:rPr lang="cs-CZ" sz="2000" dirty="0">
                <a:ea typeface="+mn-lt"/>
                <a:cs typeface="+mn-lt"/>
              </a:rPr>
              <a:t> minor – </a:t>
            </a:r>
            <a:r>
              <a:rPr lang="cs-CZ" sz="2000" dirty="0" err="1">
                <a:ea typeface="+mn-lt"/>
                <a:cs typeface="+mn-lt"/>
              </a:rPr>
              <a:t>m.triceps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brachii</a:t>
            </a:r>
            <a:r>
              <a:rPr lang="cs-CZ" sz="2000" dirty="0">
                <a:ea typeface="+mn-lt"/>
                <a:cs typeface="+mn-lt"/>
              </a:rPr>
              <a:t> – </a:t>
            </a:r>
            <a:r>
              <a:rPr lang="cs-CZ" sz="2000" dirty="0" err="1">
                <a:ea typeface="+mn-lt"/>
                <a:cs typeface="+mn-lt"/>
              </a:rPr>
              <a:t>m.extensor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digitorum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m.extensor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digiti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minimi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m.extesor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carpi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ulnaris</a:t>
            </a:r>
            <a:r>
              <a:rPr lang="cs-CZ" sz="2000" dirty="0">
                <a:ea typeface="+mn-lt"/>
                <a:cs typeface="+mn-lt"/>
              </a:rPr>
              <a:t> – </a:t>
            </a:r>
            <a:r>
              <a:rPr lang="cs-CZ" sz="2000" dirty="0" err="1">
                <a:ea typeface="+mn-lt"/>
                <a:cs typeface="+mn-lt"/>
              </a:rPr>
              <a:t>mm.interossei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dorsales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mm.lumbricales</a:t>
            </a:r>
            <a:r>
              <a:rPr lang="cs-CZ" sz="2000" dirty="0">
                <a:ea typeface="+mn-lt"/>
                <a:cs typeface="+mn-lt"/>
              </a:rPr>
              <a:t> + </a:t>
            </a:r>
            <a:r>
              <a:rPr lang="cs-CZ" sz="2000" dirty="0" err="1">
                <a:ea typeface="+mn-lt"/>
                <a:cs typeface="+mn-lt"/>
              </a:rPr>
              <a:t>m.abductor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digiti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minimi</a:t>
            </a:r>
            <a:r>
              <a:rPr lang="cs-CZ" sz="2000" dirty="0">
                <a:ea typeface="+mn-lt"/>
                <a:cs typeface="+mn-lt"/>
              </a:rPr>
              <a:t> + m. </a:t>
            </a:r>
            <a:r>
              <a:rPr lang="cs-CZ" sz="2000" dirty="0" err="1">
                <a:ea typeface="+mn-lt"/>
                <a:cs typeface="+mn-lt"/>
              </a:rPr>
              <a:t>abductor</a:t>
            </a:r>
            <a:r>
              <a:rPr lang="cs-CZ" sz="2000" dirty="0">
                <a:ea typeface="+mn-lt"/>
                <a:cs typeface="+mn-lt"/>
              </a:rPr>
              <a:t> </a:t>
            </a:r>
            <a:r>
              <a:rPr lang="cs-CZ" sz="2000" dirty="0" err="1">
                <a:ea typeface="+mn-lt"/>
                <a:cs typeface="+mn-lt"/>
              </a:rPr>
              <a:t>pollicis</a:t>
            </a:r>
            <a:r>
              <a:rPr lang="cs-CZ" sz="2000" dirty="0">
                <a:ea typeface="+mn-lt"/>
                <a:cs typeface="+mn-lt"/>
              </a:rPr>
              <a:t> brevis</a:t>
            </a:r>
            <a:endParaRPr lang="cs-CZ" sz="20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84963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40E98A-ACCA-44E0-9EB0-5AA66B3F8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918424"/>
            <a:ext cx="4034104" cy="2603464"/>
          </a:xfrm>
        </p:spPr>
        <p:txBody>
          <a:bodyPr>
            <a:normAutofit/>
          </a:bodyPr>
          <a:lstStyle/>
          <a:p>
            <a:pPr algn="ctr"/>
            <a:r>
              <a:rPr lang="cs-CZ">
                <a:ea typeface="Source Sans Pro"/>
              </a:rPr>
              <a:t>EXTEROCEPCE &amp; PROPRIOCEPCE V ACT</a:t>
            </a:r>
            <a:endParaRPr lang="cs-CZ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29" name="Zástupný obsah 2">
            <a:extLst>
              <a:ext uri="{FF2B5EF4-FFF2-40B4-BE49-F238E27FC236}">
                <a16:creationId xmlns:a16="http://schemas.microsoft.com/office/drawing/2014/main" id="{3D78E736-D4BF-4193-830E-E87483A33D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11448" y="706508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3199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D77017D-D640-4445-8274-658D4FBE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145586" cy="322691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>
                <a:ea typeface="Source Sans Pro"/>
              </a:rPr>
              <a:t>Využití exteroceptivních facilitačních &amp; inhibičních technik </a:t>
            </a:r>
            <a:endParaRPr lang="cs-CZ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B11577-A241-4771-8208-966DB3392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323" y="1915936"/>
            <a:ext cx="5217173" cy="315061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solidFill>
                  <a:schemeClr val="tx1"/>
                </a:solidFill>
                <a:ea typeface="Source Sans Pro"/>
              </a:rPr>
              <a:t>Tření (rychlé a pomalé)</a:t>
            </a:r>
          </a:p>
          <a:p>
            <a:r>
              <a:rPr lang="cs-CZ">
                <a:solidFill>
                  <a:schemeClr val="tx1"/>
                </a:solidFill>
                <a:ea typeface="Source Sans Pro"/>
              </a:rPr>
              <a:t>Pomalé hlazení (povrchové)</a:t>
            </a:r>
          </a:p>
          <a:p>
            <a:r>
              <a:rPr lang="cs-CZ">
                <a:solidFill>
                  <a:schemeClr val="tx1"/>
                </a:solidFill>
                <a:ea typeface="Source Sans Pro"/>
              </a:rPr>
              <a:t>Škrábání</a:t>
            </a:r>
          </a:p>
          <a:p>
            <a:r>
              <a:rPr lang="cs-CZ">
                <a:solidFill>
                  <a:schemeClr val="tx1"/>
                </a:solidFill>
                <a:ea typeface="Source Sans Pro"/>
              </a:rPr>
              <a:t>Aplikace chladných a teplých podnětů</a:t>
            </a:r>
          </a:p>
          <a:p>
            <a:r>
              <a:rPr lang="cs-CZ">
                <a:solidFill>
                  <a:schemeClr val="tx1"/>
                </a:solidFill>
                <a:ea typeface="Source Sans Pro"/>
              </a:rPr>
              <a:t>Facilitace přes chlupy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1147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ek 4" descr="Obsah obrázku osoba&#10;&#10;Popis se vygeneroval automaticky.">
            <a:extLst>
              <a:ext uri="{FF2B5EF4-FFF2-40B4-BE49-F238E27FC236}">
                <a16:creationId xmlns:a16="http://schemas.microsoft.com/office/drawing/2014/main" id="{841181D5-A7E5-4881-A2EA-C026FCD6C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60" y="3922830"/>
            <a:ext cx="5655127" cy="243544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7D9A0F1-E458-48F1-8BB2-5932A57E4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AKRA &amp; VZPĚR</a:t>
            </a:r>
            <a:endParaRPr lang="cs-CZ"/>
          </a:p>
        </p:txBody>
      </p:sp>
      <p:grpSp>
        <p:nvGrpSpPr>
          <p:cNvPr id="37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2CD98E-F8A3-4852-8640-FD11A5557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685805"/>
            <a:ext cx="4974771" cy="55340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 err="1">
                <a:ea typeface="+mn-lt"/>
                <a:cs typeface="+mn-lt"/>
              </a:rPr>
              <a:t>akra</a:t>
            </a:r>
            <a:r>
              <a:rPr lang="cs-CZ" dirty="0">
                <a:ea typeface="+mn-lt"/>
                <a:cs typeface="+mn-lt"/>
              </a:rPr>
              <a:t> = koncové části HKK i DKK</a:t>
            </a:r>
            <a:endParaRPr lang="cs-CZ" dirty="0">
              <a:ea typeface="Source Sans Pro"/>
            </a:endParaRPr>
          </a:p>
          <a:p>
            <a:pPr algn="just"/>
            <a:r>
              <a:rPr lang="cs-CZ" dirty="0" err="1">
                <a:ea typeface="+mn-lt"/>
                <a:cs typeface="+mn-lt"/>
              </a:rPr>
              <a:t>akrum</a:t>
            </a:r>
            <a:r>
              <a:rPr lang="cs-CZ" dirty="0">
                <a:ea typeface="+mn-lt"/>
                <a:cs typeface="+mn-lt"/>
              </a:rPr>
              <a:t> HK = ruka, od zápěstí po konečky prstů</a:t>
            </a:r>
            <a:endParaRPr lang="cs-CZ" dirty="0">
              <a:ea typeface="Source Sans Pro"/>
            </a:endParaRPr>
          </a:p>
          <a:p>
            <a:pPr algn="just"/>
            <a:r>
              <a:rPr lang="cs-CZ" dirty="0" err="1">
                <a:ea typeface="+mn-lt"/>
                <a:cs typeface="+mn-lt"/>
              </a:rPr>
              <a:t>akrum</a:t>
            </a:r>
            <a:r>
              <a:rPr lang="cs-CZ" dirty="0">
                <a:ea typeface="+mn-lt"/>
                <a:cs typeface="+mn-lt"/>
              </a:rPr>
              <a:t> DK = od kotníků až po konečky prstců</a:t>
            </a:r>
            <a:endParaRPr lang="cs-CZ" dirty="0">
              <a:ea typeface="Source Sans Pro"/>
            </a:endParaRPr>
          </a:p>
          <a:p>
            <a:pPr algn="just"/>
            <a:r>
              <a:rPr lang="cs-CZ" dirty="0">
                <a:ea typeface="+mn-lt"/>
                <a:cs typeface="+mn-lt"/>
              </a:rPr>
              <a:t>vzpěr je veden přes </a:t>
            </a:r>
            <a:r>
              <a:rPr lang="cs-CZ" dirty="0" err="1">
                <a:ea typeface="+mn-lt"/>
                <a:cs typeface="+mn-lt"/>
              </a:rPr>
              <a:t>akra</a:t>
            </a:r>
            <a:r>
              <a:rPr lang="cs-CZ" dirty="0">
                <a:ea typeface="+mn-lt"/>
                <a:cs typeface="+mn-lt"/>
              </a:rPr>
              <a:t> (kořeny dlaní + paty), čímž se aktivují pohybové vzory, jejichž výsledkem je napřímení páteře</a:t>
            </a:r>
            <a:endParaRPr lang="cs-CZ" dirty="0">
              <a:ea typeface="Source Sans Pro"/>
            </a:endParaRPr>
          </a:p>
          <a:p>
            <a:pPr algn="just"/>
            <a:endParaRPr lang="cs-CZ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35438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32655-44BE-4888-9FCD-C113BC2EF84D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cs-CZ">
                <a:ea typeface="Source Sans Pro"/>
              </a:rPr>
              <a:t>METODA DLE ROSWITHY BRUNKOW 1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8A60C8-A69C-4677-A96F-705C2CC68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0080"/>
            <a:ext cx="11141901" cy="39126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cs" sz="2400" dirty="0">
              <a:ea typeface="Source Sans Pro"/>
            </a:endParaRPr>
          </a:p>
          <a:p>
            <a:pPr algn="just"/>
            <a:r>
              <a:rPr lang="cs" sz="2400">
                <a:ea typeface="+mn-lt"/>
                <a:cs typeface="+mn-lt"/>
              </a:rPr>
              <a:t>= empiricky vyvinutá metoda vzpěrných cvičení </a:t>
            </a:r>
          </a:p>
          <a:p>
            <a:pPr algn="just"/>
            <a:r>
              <a:rPr lang="cs" sz="2400">
                <a:ea typeface="+mn-lt"/>
                <a:cs typeface="+mn-lt"/>
              </a:rPr>
              <a:t>Zakladatelkou německá fyzioterapeutka Roswitha Brunkow (1916-1975)</a:t>
            </a:r>
            <a:endParaRPr lang="cs" sz="2400" dirty="0">
              <a:ea typeface="+mn-lt"/>
              <a:cs typeface="+mn-lt"/>
            </a:endParaRPr>
          </a:p>
          <a:p>
            <a:pPr algn="just"/>
            <a:r>
              <a:rPr lang="cs" sz="2400" dirty="0">
                <a:ea typeface="+mn-lt"/>
                <a:cs typeface="+mn-lt"/>
              </a:rPr>
              <a:t>Cílená aktivace DIAGONÁLNÍCH svalových řetězců, která působí </a:t>
            </a:r>
            <a:r>
              <a:rPr lang="cs" sz="2400" b="1" dirty="0">
                <a:ea typeface="+mn-lt"/>
                <a:cs typeface="+mn-lt"/>
              </a:rPr>
              <a:t>NAPŘÍMENÍ TRUPU</a:t>
            </a:r>
          </a:p>
          <a:p>
            <a:pPr algn="just"/>
            <a:r>
              <a:rPr lang="cs" sz="2400">
                <a:ea typeface="+mn-lt"/>
                <a:cs typeface="+mn-lt"/>
              </a:rPr>
              <a:t>reflexní léčba z archetypů pohybových vzorců bez zevní stimulace kožní nebo proprioceptivní</a:t>
            </a:r>
          </a:p>
          <a:p>
            <a:pPr algn="just"/>
            <a:r>
              <a:rPr lang="cs" sz="2400">
                <a:ea typeface="+mn-lt"/>
                <a:cs typeface="+mn-lt"/>
              </a:rPr>
              <a:t>Současná izometrická kontrakce ventrálního &amp; dorzálního svalového řetězce (= antagonisté = svalová kokontrakce) </a:t>
            </a:r>
            <a:r>
              <a:rPr lang="cs-CZ" sz="2400" b="1">
                <a:ea typeface="+mn-lt"/>
                <a:cs typeface="+mn-lt"/>
              </a:rPr>
              <a:t>→ aktivace svalového řetězce postupuje z distálních částí k proximálním až na svalstvo trupu → funkční centrace periferních kloubů &amp; páteře = STATICKÁ &amp; DYNAMICKÁ STABILIZACE bez nežádoucího zatížení kloubů</a:t>
            </a:r>
            <a:endParaRPr lang="cs" sz="2400" dirty="0">
              <a:ea typeface="+mn-lt"/>
              <a:cs typeface="+mn-lt"/>
            </a:endParaRPr>
          </a:p>
          <a:p>
            <a:pPr algn="just"/>
            <a:r>
              <a:rPr lang="cs-CZ" sz="2400">
                <a:ea typeface="Source Sans Pro"/>
              </a:rPr>
              <a:t>Určitým způsobem vychází z vývojové kineziologie</a:t>
            </a:r>
            <a:endParaRPr lang="cs-CZ" sz="2400" b="1" dirty="0">
              <a:ea typeface="Source Sans Pro"/>
            </a:endParaRPr>
          </a:p>
          <a:p>
            <a:pPr algn="just"/>
            <a:endParaRPr lang="cs-CZ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25449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14C48C1-2CCE-49FC-9745-49B9E0C1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2100" b="1" cap="all" spc="1500">
                <a:ea typeface="Source Sans Pro SemiBold"/>
              </a:rPr>
              <a:t>CENTROVANÉ &amp;</a:t>
            </a:r>
            <a:br>
              <a:rPr lang="en-US" sz="2100" b="1" cap="all" spc="1500">
                <a:ea typeface="Source Sans Pro SemiBold"/>
              </a:rPr>
            </a:br>
            <a:r>
              <a:rPr lang="en-US" sz="2100" b="1" cap="all" spc="1500">
                <a:ea typeface="Source Sans Pro SemiBold"/>
              </a:rPr>
              <a:t>DECENTROVANÉ POSTAVENÍ AKER</a:t>
            </a:r>
            <a:endParaRPr lang="en-US" sz="2100" b="1" cap="all" spc="1500">
              <a:ea typeface="Source Sans Pro SemiBold" panose="020B0603030403020204" pitchFamily="34" charset="0"/>
            </a:endParaRPr>
          </a:p>
        </p:txBody>
      </p:sp>
      <p:sp>
        <p:nvSpPr>
          <p:cNvPr id="58" name="Content Placeholder 57">
            <a:extLst>
              <a:ext uri="{FF2B5EF4-FFF2-40B4-BE49-F238E27FC236}">
                <a16:creationId xmlns:a16="http://schemas.microsoft.com/office/drawing/2014/main" id="{C5B68EA0-891B-4723-B209-30B1140C5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368192"/>
            <a:ext cx="5295839" cy="479491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" dirty="0">
                <a:ea typeface="Source Sans Pro"/>
              </a:rPr>
              <a:t>během cvičení ACT jsou </a:t>
            </a:r>
            <a:r>
              <a:rPr lang="cs" b="1" i="1" dirty="0">
                <a:ea typeface="Source Sans Pro"/>
              </a:rPr>
              <a:t>využívány vzpěry o akrální části končetin (</a:t>
            </a:r>
            <a:r>
              <a:rPr lang="cs" b="1" i="1" dirty="0" err="1">
                <a:ea typeface="Source Sans Pro"/>
              </a:rPr>
              <a:t>akra</a:t>
            </a:r>
            <a:r>
              <a:rPr lang="cs" b="1" i="1" dirty="0">
                <a:ea typeface="Source Sans Pro"/>
              </a:rPr>
              <a:t>)</a:t>
            </a:r>
            <a:r>
              <a:rPr lang="cs" dirty="0">
                <a:ea typeface="Source Sans Pro"/>
              </a:rPr>
              <a:t>. </a:t>
            </a:r>
            <a:endParaRPr lang="cs-CZ" dirty="0">
              <a:ea typeface="+mn-lt"/>
              <a:cs typeface="+mn-lt"/>
            </a:endParaRPr>
          </a:p>
          <a:p>
            <a:pPr algn="just">
              <a:lnSpc>
                <a:spcPct val="120000"/>
              </a:lnSpc>
            </a:pPr>
            <a:r>
              <a:rPr lang="cs" dirty="0">
                <a:ea typeface="Source Sans Pro"/>
              </a:rPr>
              <a:t>Vzpěr o </a:t>
            </a:r>
            <a:r>
              <a:rPr lang="cs" dirty="0" err="1">
                <a:ea typeface="Source Sans Pro"/>
              </a:rPr>
              <a:t>akra</a:t>
            </a:r>
            <a:r>
              <a:rPr lang="cs" dirty="0">
                <a:ea typeface="Source Sans Pro"/>
              </a:rPr>
              <a:t> se provádí reálně nebo virtuálně. </a:t>
            </a:r>
            <a:endParaRPr lang="cs-CZ" dirty="0">
              <a:ea typeface="+mn-lt"/>
              <a:cs typeface="+mn-lt"/>
            </a:endParaRPr>
          </a:p>
          <a:p>
            <a:pPr algn="just">
              <a:lnSpc>
                <a:spcPct val="120000"/>
              </a:lnSpc>
            </a:pPr>
            <a:r>
              <a:rPr lang="cs" dirty="0">
                <a:ea typeface="Source Sans Pro"/>
              </a:rPr>
              <a:t>Preferovaný, </a:t>
            </a:r>
            <a:r>
              <a:rPr lang="cs" b="1" dirty="0">
                <a:ea typeface="Source Sans Pro"/>
              </a:rPr>
              <a:t>reálný vzpěr</a:t>
            </a:r>
            <a:r>
              <a:rPr lang="cs" dirty="0">
                <a:ea typeface="Source Sans Pro"/>
              </a:rPr>
              <a:t> je fyzický vzpěr o </a:t>
            </a:r>
            <a:r>
              <a:rPr lang="cs" dirty="0" err="1">
                <a:ea typeface="Source Sans Pro"/>
              </a:rPr>
              <a:t>akra</a:t>
            </a:r>
            <a:r>
              <a:rPr lang="cs" dirty="0">
                <a:ea typeface="Source Sans Pro"/>
              </a:rPr>
              <a:t> vůči segmentům vlastního těla, popř. svému prostředí (stůl, podlaha, stěna, apod.). </a:t>
            </a:r>
            <a:endParaRPr lang="cs-CZ" dirty="0">
              <a:ea typeface="+mn-lt"/>
              <a:cs typeface="+mn-lt"/>
            </a:endParaRPr>
          </a:p>
          <a:p>
            <a:pPr algn="just">
              <a:lnSpc>
                <a:spcPct val="120000"/>
              </a:lnSpc>
            </a:pPr>
            <a:r>
              <a:rPr lang="cs" dirty="0">
                <a:ea typeface="Source Sans Pro"/>
              </a:rPr>
              <a:t>V případech, kdy nelze aplikovat vzpěr reálný, využíváme </a:t>
            </a:r>
            <a:r>
              <a:rPr lang="cs" b="1" dirty="0">
                <a:ea typeface="Source Sans Pro"/>
              </a:rPr>
              <a:t>vzpěr virtuální</a:t>
            </a:r>
            <a:r>
              <a:rPr lang="cs" dirty="0">
                <a:ea typeface="Source Sans Pro"/>
              </a:rPr>
              <a:t>, který provádíme vůči imaginární překážce a slouží především pro lepší vizualizaci směru a intenzitě vyvíjené síly.</a:t>
            </a:r>
            <a:endParaRPr lang="cs-CZ" dirty="0">
              <a:ea typeface="+mn-lt"/>
              <a:cs typeface="+mn-lt"/>
            </a:endParaRPr>
          </a:p>
          <a:p>
            <a:pPr algn="just">
              <a:lnSpc>
                <a:spcPct val="120000"/>
              </a:lnSpc>
            </a:pPr>
            <a:r>
              <a:rPr lang="cs" dirty="0">
                <a:ea typeface="Source Sans Pro"/>
              </a:rPr>
              <a:t>Na efektivitu cvičení má kromě vzpěru o </a:t>
            </a:r>
            <a:r>
              <a:rPr lang="cs" dirty="0" err="1">
                <a:ea typeface="Source Sans Pro"/>
              </a:rPr>
              <a:t>akra</a:t>
            </a:r>
            <a:r>
              <a:rPr lang="cs" dirty="0">
                <a:ea typeface="Source Sans Pro"/>
              </a:rPr>
              <a:t> vliv i jejich </a:t>
            </a:r>
            <a:r>
              <a:rPr lang="cs" b="1" dirty="0">
                <a:ea typeface="Source Sans Pro"/>
              </a:rPr>
              <a:t>klenutí</a:t>
            </a:r>
            <a:r>
              <a:rPr lang="cs" dirty="0">
                <a:ea typeface="Source Sans Pro"/>
              </a:rPr>
              <a:t>, které je třeba udržet v průběhu cvičení. Neudržení klenby v průběhu vzpěru se projevuje jako </a:t>
            </a:r>
            <a:r>
              <a:rPr lang="cs" dirty="0" err="1">
                <a:ea typeface="Source Sans Pro"/>
              </a:rPr>
              <a:t>plochoručí</a:t>
            </a:r>
            <a:r>
              <a:rPr lang="cs" dirty="0">
                <a:ea typeface="Source Sans Pro"/>
              </a:rPr>
              <a:t> (</a:t>
            </a:r>
            <a:r>
              <a:rPr lang="cs" dirty="0" err="1">
                <a:ea typeface="Source Sans Pro"/>
              </a:rPr>
              <a:t>hyperextenze</a:t>
            </a:r>
            <a:r>
              <a:rPr lang="cs" dirty="0">
                <a:ea typeface="Source Sans Pro"/>
              </a:rPr>
              <a:t> prstů) na rukou a </a:t>
            </a:r>
            <a:r>
              <a:rPr lang="cs" dirty="0" err="1">
                <a:ea typeface="Source Sans Pro"/>
              </a:rPr>
              <a:t>plochonoží</a:t>
            </a:r>
            <a:r>
              <a:rPr lang="cs" dirty="0">
                <a:ea typeface="Source Sans Pro"/>
              </a:rPr>
              <a:t> (</a:t>
            </a:r>
            <a:r>
              <a:rPr lang="cs" dirty="0" err="1">
                <a:ea typeface="Source Sans Pro"/>
              </a:rPr>
              <a:t>hyperextenze</a:t>
            </a:r>
            <a:r>
              <a:rPr lang="cs" dirty="0">
                <a:ea typeface="Source Sans Pro"/>
              </a:rPr>
              <a:t> prstců) na nohách.</a:t>
            </a:r>
            <a:endParaRPr lang="cs-CZ" dirty="0">
              <a:ea typeface="+mn-lt"/>
              <a:cs typeface="+mn-lt"/>
            </a:endParaRPr>
          </a:p>
          <a:p>
            <a:pPr algn="just">
              <a:lnSpc>
                <a:spcPct val="120000"/>
              </a:lnSpc>
            </a:pPr>
            <a:endParaRPr lang="en-US" dirty="0">
              <a:ea typeface="Source Sans Pro"/>
            </a:endParaRPr>
          </a:p>
        </p:txBody>
      </p:sp>
      <p:pic>
        <p:nvPicPr>
          <p:cNvPr id="4" name="Obrázek 4" descr="Obsah obrázku oblečení, osoba, žena&#10;&#10;Popis se vygeneroval automaticky.">
            <a:extLst>
              <a:ext uri="{FF2B5EF4-FFF2-40B4-BE49-F238E27FC236}">
                <a16:creationId xmlns:a16="http://schemas.microsoft.com/office/drawing/2014/main" id="{1455162F-659E-49D6-9404-BE602CD91A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" r="2899" b="1"/>
          <a:stretch/>
        </p:blipFill>
        <p:spPr>
          <a:xfrm>
            <a:off x="7235473" y="2113795"/>
            <a:ext cx="4072815" cy="3159243"/>
          </a:xfrm>
          <a:prstGeom prst="rect">
            <a:avLst/>
          </a:prstGeom>
        </p:spPr>
      </p:pic>
      <p:grpSp>
        <p:nvGrpSpPr>
          <p:cNvPr id="71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9162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0" name="Rectangle 21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2E445A-6AD2-4456-92C8-E1B31B15A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270" y="898137"/>
            <a:ext cx="4974771" cy="87398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r>
              <a:rPr lang="cs-CZ" sz="3300">
                <a:ea typeface="Source Sans Pro"/>
              </a:rPr>
              <a:t>FUNKČNÍ NASTAVENÍ RUKY</a:t>
            </a:r>
            <a:endParaRPr lang="cs-CZ" sz="3300"/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32A444C-81CA-4D10-998B-529CE31D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6008" y="348973"/>
            <a:ext cx="4945999" cy="6036681"/>
            <a:chOff x="1674895" y="1345036"/>
            <a:chExt cx="5428610" cy="4210939"/>
          </a:xfrm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A66CC0ED-7D4E-4CE4-A15A-A6FF507AE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56042E25-B074-48D7-9694-5C95271087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26" name="Rectangle 225">
            <a:extLst>
              <a:ext uri="{FF2B5EF4-FFF2-40B4-BE49-F238E27FC236}">
                <a16:creationId xmlns:a16="http://schemas.microsoft.com/office/drawing/2014/main" id="{24F61E28-F51E-44F9-B827-A32BAAABD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232747"/>
            <a:ext cx="4945999" cy="603668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text, osoba, ležící, rámeček obrázku&#10;&#10;Popis se vygeneroval automaticky.">
            <a:extLst>
              <a:ext uri="{FF2B5EF4-FFF2-40B4-BE49-F238E27FC236}">
                <a16:creationId xmlns:a16="http://schemas.microsoft.com/office/drawing/2014/main" id="{56FE003C-F79C-43D5-ADB9-273403FEF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21" y="852205"/>
            <a:ext cx="5735915" cy="2054745"/>
          </a:xfrm>
          <a:prstGeom prst="rect">
            <a:avLst/>
          </a:prstGeom>
        </p:spPr>
      </p:pic>
      <p:grpSp>
        <p:nvGrpSpPr>
          <p:cNvPr id="228" name="Graphic 4">
            <a:extLst>
              <a:ext uri="{FF2B5EF4-FFF2-40B4-BE49-F238E27FC236}">
                <a16:creationId xmlns:a16="http://schemas.microsoft.com/office/drawing/2014/main" id="{57CD476F-4071-4E06-BD94-582AC009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73349" y="210930"/>
            <a:ext cx="849365" cy="849366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7B6A3560-202E-47CB-A0A4-7BAA40CED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8DCE699C-0879-4B2A-BD24-CE9CB03F0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739C6C48-4048-472B-9200-BA3467DDB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DBE535A2-9A69-4D86-98B9-4606364B7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6D38EB57-352E-48E7-9482-1AEA738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18EEB6E-44FD-4775-9179-950DB8C3D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A93B6FB8-B03E-4FC7-AC61-9B1613A3C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96E9617C-8511-4D9B-94C1-C84BFB7ED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076EA5A-A5A8-42A9-A0F7-ECECD999F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55856DB2-44EF-413E-B792-EFF0409DE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E2C35C7-1280-4F14-9553-11374063EB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A0376E68-4370-4BE5-917D-39794960D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90D187E9-AB0A-480D-B60A-74F7F26FF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ázek 5" descr="Obsah obrázku text, bílá tabule&#10;&#10;Popis se vygeneroval automaticky.">
            <a:extLst>
              <a:ext uri="{FF2B5EF4-FFF2-40B4-BE49-F238E27FC236}">
                <a16:creationId xmlns:a16="http://schemas.microsoft.com/office/drawing/2014/main" id="{52A2D28E-BB19-499F-B960-56AE842A6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29" y="3867848"/>
            <a:ext cx="6290099" cy="1627607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1FABAF-6B92-4CD8-BEEB-4D45EF0BF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2131732"/>
            <a:ext cx="4974771" cy="4261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2000">
                <a:ea typeface="+mn-lt"/>
                <a:cs typeface="+mn-lt"/>
              </a:rPr>
              <a:t>při zachování příčné i podélné klenby ruky = funkční nastavení</a:t>
            </a:r>
            <a:endParaRPr lang="cs-CZ" sz="2000">
              <a:ea typeface="Source Sans Pro"/>
            </a:endParaRPr>
          </a:p>
          <a:p>
            <a:pPr algn="ctr"/>
            <a:r>
              <a:rPr lang="cs-CZ" sz="2000">
                <a:ea typeface="+mn-lt"/>
                <a:cs typeface="+mn-lt"/>
              </a:rPr>
              <a:t>funkční klenba by měla být schopna se udržet i při vzpěru a jejím zatížení, např. vahou vlastního těla</a:t>
            </a:r>
            <a:endParaRPr lang="cs-CZ" sz="2000">
              <a:ea typeface="Source Sans Pro"/>
            </a:endParaRPr>
          </a:p>
          <a:p>
            <a:pPr algn="ctr"/>
            <a:r>
              <a:rPr lang="cs-CZ" sz="2000">
                <a:ea typeface="Source Sans Pro"/>
              </a:rPr>
              <a:t>klenutí ruky = opora o akra s podložkou je v místech thenaru, hypothenaru, kořenu dlaně (oblast proximální řady karpálních kůstek) &amp; palmární plochy distálních článků I. až V. prstu</a:t>
            </a:r>
          </a:p>
          <a:p>
            <a:pPr algn="ctr"/>
            <a:r>
              <a:rPr lang="cs-CZ" sz="2000">
                <a:ea typeface="Source Sans Pro"/>
              </a:rPr>
              <a:t>V rámci ACT je ruka více aktivována do funkce opěrné než úchopové.</a:t>
            </a:r>
          </a:p>
          <a:p>
            <a:pPr algn="ctr"/>
            <a:endParaRPr lang="cs-CZ" sz="200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58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Oval 9">
            <a:extLst>
              <a:ext uri="{FF2B5EF4-FFF2-40B4-BE49-F238E27FC236}">
                <a16:creationId xmlns:a16="http://schemas.microsoft.com/office/drawing/2014/main" id="{A99050EE-26AF-4253-BD50-F0FCD965A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284" y="575361"/>
            <a:ext cx="5707277" cy="570727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8F3E2B-EF5A-46A8-9966-569113FC6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48452"/>
            <a:ext cx="4974771" cy="358778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FUNKČNÍ NASTAVENÍ NOHY</a:t>
            </a:r>
            <a:endParaRPr lang="cs-CZ" dirty="0"/>
          </a:p>
        </p:txBody>
      </p:sp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Graphic 212">
            <a:extLst>
              <a:ext uri="{FF2B5EF4-FFF2-40B4-BE49-F238E27FC236}">
                <a16:creationId xmlns:a16="http://schemas.microsoft.com/office/drawing/2014/main" id="{D0C78466-EB6E-45A0-99A6-A00789AC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E99F76E4-5DFD-4DBE-B042-66FBCD118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97727" y="421588"/>
            <a:ext cx="1291468" cy="1291468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1" name="Graphic 4">
            <a:extLst>
              <a:ext uri="{FF2B5EF4-FFF2-40B4-BE49-F238E27FC236}">
                <a16:creationId xmlns:a16="http://schemas.microsoft.com/office/drawing/2014/main" id="{773717CC-ECEE-4ABF-BA61-C59F46801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>
              <a:alpha val="60000"/>
            </a:schemeClr>
          </a:solidFill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9A4FAE41-62DF-4B8E-BD66-8EC206E0E3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564C7F1F-5546-40DC-A16B-C9A3E4577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45583216-FC24-4B75-9703-DBEC401FF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FD0A70D-2E7E-4048-8145-0F45EDBBC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B703C78E-D176-4455-B7B5-2DB4F418D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AD23B98E-D1FB-4BD9-BA4A-060BC8266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C1541992-EEDB-4D6B-BDA9-B66E58A17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8072B3B-B852-4186-ACFE-F614251324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7B5DD2CA-BCBA-4F3E-B472-84006768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C7335DFE-05E4-4D45-B035-1D85E7648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ADCF9375-A092-491A-960D-A4DBB376C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5341599-7E99-490F-9AF8-07EAE5C8D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E1C55EB0-818A-46E6-8D53-550310029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319B036C-5BD8-4F3B-8935-96D50F410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8445880-106C-4DC8-A250-D132F0D6F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952AA1DD-5DBE-43CD-9B85-63C7626929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2A412466-ED73-4944-83CE-224B1769C2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07E195A-10DB-494C-A547-E1D0C6F61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CD4AECE-734D-4B90-984F-B2ABFA2B6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927072E-8001-4AD1-A4C4-2EDBA3BF8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99D6F50-E593-46A3-81D8-73389276B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A96E600-84B4-452B-AE40-295FC5807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BBA17AC-C1AB-4BFC-A051-457275D1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488E850C-90D5-4D0F-A57D-7809327EF3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9F98D808-AB13-4D8D-B4C5-9D3215346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95AFFBC0-FF37-4117-86FA-21ABDA17A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0AC42A-17B0-4154-968C-CAE2A04C2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4A7A31A0-8490-4B9D-B9CC-7FF28053E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8188899C-6A74-43D8-B36C-F86B278C8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537EAA6-95B6-4674-A7B9-40F9AB7F59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4B29507-C08F-4764-B703-0EB33A0FAC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4200E500-6A99-47FC-A30F-FA4C85DA8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9558677C-76AD-451F-AEEE-C5FEE4179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79E472E5-A81A-44E7-AEBA-C3A593497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5CD54F54-9E41-4635-A533-6CC6515E1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B22D6F46-74C0-49D9-8CD8-BC125E973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C6FAA6EC-EDF6-4522-ACD8-8D4F7FF87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5F8364DC-ED1A-482D-A418-7941B199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1896D361-70A8-4528-940B-F306550F8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4D1CB00A-0CE1-4E25-ADCE-9562845F5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1B6761E-B7C6-4218-B95F-F6DEC0066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CA081177-DAC3-4667-91A1-4CC885D4A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435007DC-BB8D-43BA-9598-AE79AA262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46628B8A-02EC-44EF-B52C-5EBAFBCF9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2DACEC99-8F4C-495C-8EAA-670A3A02E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C8EFEAD4-1425-4357-9D8A-F326DABC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DA70E94-A082-47D4-B4F8-142AEF1DC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0E96E8A-1EEA-4F1D-8CFE-12DC9B9E7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12D7CC4-A548-4FF7-A6B2-9151CFA9E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CB3F1C68-B597-4669-87F8-C80124ABE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A57037D2-0958-4F34-815F-C8CA7F86AE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30AF3969-3F11-4157-B4B9-33B1314623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1D613E3-18F5-4426-ADEB-DEC123E16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DC25548-A3A9-4018-A29B-6972D353F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7EDE6372-94D2-435D-BD43-A20072D80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729575A6-77E2-4199-8F0A-27C89330A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12EB506D-59AD-4011-80F8-36A2BDB95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92FD46FA-14EB-46A2-B4A3-ECD1F49BAC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CD84E07-49A9-40E3-B34C-91C156C9C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3090306-C384-44A0-8C38-77397133B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3515E97E-31A4-4273-AB55-8EAD74CB9E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792F63CA-0494-43E2-A0AA-37C35C832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5389A040-E4CC-4CE7-8B9F-40ECA9ACE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A51B23-705C-49BE-B606-8A9B623E0A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B16EF17A-F451-4B5B-9052-33A9116E9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1B20B7D1-27D7-4E1A-A317-E9E7A105A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FADAF-FD1D-45B2-A40D-EBDD536E7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301257BA-BCE2-4479-A04F-A9DBFAF92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619D0ABC-04D9-405A-A52F-5EEC01762A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123AE5C7-608A-47A7-B7A1-55662B70B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7BDA1A-3081-45EB-A31E-3F98EC6DC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683DDA50-C794-4DC5-8297-CFDEB8DCB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FA42024A-A832-4635-9CE6-B968232CE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564D00AA-3E68-4F56-80A0-08D5DFFB6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D988A711-E3E8-4172-AFE1-60E93FF10A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7A89FF34-EE34-461C-A3EF-73AC3801B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0D55E43-BE59-444D-B32B-9C0306A12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639C823F-B16B-4DF7-BA6E-0D832AAB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E623C08-172F-41EA-90CB-59ED0D583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94C0577F-0FF9-47D5-8C6D-FC7B4CC31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30C80E9D-7909-4C52-ACAD-80FF874F9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2B9598CE-4E74-4A54-BAB8-59379D21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188EAA-47E1-4B73-8682-C74A0421BE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36900E8B-61F2-411F-B29F-A9CDC6E81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0A25598A-334A-487D-9604-4753EAE81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8DBE472-045A-491C-AB7C-4153EE2B0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F6DD374-5D5F-48BB-8135-8F37EE2C2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86B8A5A-00D0-4291-937B-931B3F19CD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9C10BFA-8067-495D-810E-1F4085F7B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51F94E69-8294-4AB3-A457-3BD4ACF08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AD2859C5-45C5-4EE2-8272-0FA7A0235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4AFB321-1B9D-41AF-9686-8C689A3F4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C4403F4-D893-4E4C-8DFE-E79AE6A62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BA894316-677B-4B51-AF19-0D3FAF96A7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7FDE9AD-8F5A-44B0-AC7E-30148150D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A4D0E6BA-489D-4EA4-994E-225F7D078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EDFBCCB-EC92-4860-BBDB-2EC6355FE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459DBA8E-2EB0-4C51-A161-2C595B89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FB1BA285-9A95-49B7-A098-F38400D92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D29C405E-90F5-4AB5-8B5F-3CA2F1815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7214FFD-3321-412F-9CA5-4BC6E874F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5F16C3D8-64A1-443D-92A7-EA97518A6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7E4EFAB9-436A-4B6B-A16B-8DA3F614A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037DDFC3-D7A5-443D-8417-D723296DA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253AC142-F4B4-47E8-BBEE-F7D0F8547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890AAA82-94E2-41D0-AE92-9C87195CC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FD33B856-EF4E-40FC-BDA0-9E26203D0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24AEBF58-C8A2-4D00-9AFB-B5012AEA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21270E55-4211-4529-BDC3-29B80BDF5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16DD7E91-EFBB-4DD7-B30F-4A13C20BE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96260F31-66FB-4E2C-801E-701C2B859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B5FEE1C9-3961-4400-AD3E-B5AD93A47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34E1BE05-269F-4A13-99FE-2A973A0E7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2D591FBD-65C6-46C4-AF19-875D652DCF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5F7E635-CB45-4346-BBFB-10FF0576A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3BDAC885-F0B3-4D66-8587-4384652983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3427A7E1-71C9-42CC-9CAF-53642DC4D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0BF60C4-2E5D-473E-96B6-D22BB8536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4703732-1088-4448-ACC0-D8BD901B2C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6777D706-23BF-4962-98D3-D5AE7DF4E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783FF777-4C59-44D0-9441-2B40E0A70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2037F33C-65F4-44B6-9CB2-D32D1552C6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E73BA403-F3FD-4D76-A516-5698375D6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0AF0D29B-415A-4327-A4B4-B5DC8F0AC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374A9388-F55E-4F94-817D-5BFF0B59E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30C52183-F223-4E0A-B713-C91589CEB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6BEE030-DC6B-4CB1-A01B-95CC82552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2D41CF67-37BB-443C-85CF-2A05174FD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5A449CF-396F-45B8-B268-6824A4E89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9C20A7EF-7013-4D6C-ADD8-868A931DF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F787692C-3BA9-4D4D-82F8-E497797AAE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A6D539D6-A55E-40F5-83AC-A77340524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D4D7922F-CA55-4202-B99F-ED303E7044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4120C846-A602-4B6C-9C07-11D2B0F8A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84B5D527-4684-45F5-84CE-73642492DB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FF31CF21-8169-4D45-A115-9CF8D371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DA8762B9-9CD8-4676-93F5-6C9358A94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A183E80A-70D1-4F52-A92D-D396648CCB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3FBB0F7-E17E-4890-9B66-3625BA146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08E7BF1-2D4D-44AB-A5CC-0ED91B846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B468C4E-6F63-4172-AE1F-8965744D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974C7149-F567-4D55-8F48-511DCF3A8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54A551FA-7E10-4D28-9A10-B9A06C0780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1D04F3C0-CE2C-4B8D-A5BD-0E994FD8D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D2EA9230-DD52-48A9-B268-56744EA50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043A05F5-A8CF-4D01-AF12-95D1ECAE4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1F47C6BC-BD1A-4291-B018-05E5A72E4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E5B89844-FD17-4048-A3F5-35E390C6E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B5593F34-8B0E-4D34-9781-B594E2F5D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4428E4BB-2263-4D19-8254-C9B54B856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2366216E-6EA2-4872-8370-C5EC22520F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D66F8E3F-BF33-4F99-A1F0-EB5885BF2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EB506747-ED9D-43EA-BD67-DF79718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AC803CE8-FFF7-40EA-AF62-102724C32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7EF6FFCA-06CC-4395-AEB0-425719A42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0D95F285-AAC0-4F32-8665-2677878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DFCCA2E-BF12-4D26-A5A4-A03387546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2ABEAC60-6AC3-4D6A-95F9-2E79F6BE0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FA6015B7-49FE-4729-B2F4-585F0F305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D611DEB1-76FE-4625-9449-88E52D15F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97F031C1-1AA7-4CA7-ADD3-E0577626E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6F5D0CB-22E6-4536-8403-F42527F31F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32718AB-7401-4F66-9C77-E06C3CF7CD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85B6B5F1-D1E4-45A3-8117-348D02D2A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534869FD-184C-42DB-B9DA-293DB67E5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A781504F-CAFD-4201-B288-8B4A809B43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D9FC8348-2BA6-4631-8AA7-D63CD898C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C1AF95A2-64EA-45E2-A43B-1EBD56910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CFC80050-240D-434A-BFCB-DE4DA4FAFB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C2F5C9-283A-4C65-96DA-CC22891C9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368846"/>
            <a:ext cx="4974771" cy="253870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cs-CZ" sz="3200" dirty="0">
                <a:ea typeface="+mn-lt"/>
                <a:cs typeface="+mn-lt"/>
              </a:rPr>
              <a:t>při vzpěru do pat by noha s bércem měla svírat úhel 90°, prstce jsou relaxované</a:t>
            </a:r>
            <a:endParaRPr lang="cs-CZ" sz="3200" dirty="0">
              <a:ea typeface="Source Sans Pro"/>
            </a:endParaRPr>
          </a:p>
          <a:p>
            <a:pPr algn="ctr">
              <a:lnSpc>
                <a:spcPct val="120000"/>
              </a:lnSpc>
            </a:pPr>
            <a:r>
              <a:rPr lang="cs-CZ" sz="3200">
                <a:ea typeface="Source Sans Pro"/>
              </a:rPr>
              <a:t>Paty tvoří opěrný bod.</a:t>
            </a:r>
            <a:endParaRPr lang="cs-CZ" sz="3200" dirty="0">
              <a:ea typeface="Source Sans Pro"/>
            </a:endParaRPr>
          </a:p>
          <a:p>
            <a:pPr algn="ctr">
              <a:lnSpc>
                <a:spcPct val="120000"/>
              </a:lnSpc>
            </a:pPr>
            <a:r>
              <a:rPr lang="cs-CZ" sz="3200">
                <a:ea typeface="Source Sans Pro"/>
              </a:rPr>
              <a:t>Nesmí docházet k hyperextenzi v CMC kloubech, výrazné Flx v prstcích, everzi či inverzi paty a předonoží, &amp; výrazné Flx prstců.</a:t>
            </a:r>
            <a:endParaRPr lang="cs-CZ" sz="3200" dirty="0">
              <a:ea typeface="Source Sans Pro"/>
            </a:endParaRPr>
          </a:p>
          <a:p>
            <a:pPr algn="ctr">
              <a:lnSpc>
                <a:spcPct val="120000"/>
              </a:lnSpc>
            </a:pPr>
            <a:endParaRPr lang="cs-CZ" sz="3200" dirty="0">
              <a:ea typeface="Source Sans Pro"/>
            </a:endParaRPr>
          </a:p>
          <a:p>
            <a:pPr algn="ctr">
              <a:lnSpc>
                <a:spcPct val="120000"/>
              </a:lnSpc>
            </a:pPr>
            <a:endParaRPr lang="cs-CZ" sz="3200" dirty="0">
              <a:ea typeface="Source Sans Pro"/>
            </a:endParaRPr>
          </a:p>
          <a:p>
            <a:pPr algn="ctr">
              <a:lnSpc>
                <a:spcPct val="120000"/>
              </a:lnSpc>
            </a:pPr>
            <a:endParaRPr lang="cs-CZ" sz="3200" dirty="0">
              <a:ea typeface="Source Sans Pro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2035898B-555D-4899-AE15-19687F8AF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309" y="2964963"/>
            <a:ext cx="5398654" cy="389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51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43AE6F6-9434-43B1-A4E9-5CDC5B421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459" y="1877492"/>
            <a:ext cx="4607404" cy="323846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ZÁKLADNÍ CHARAKTERISTIKA METODY ACT</a:t>
            </a:r>
            <a:endParaRPr lang="cs-CZ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731C04-F5F7-416F-B603-81E2EDBF3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 u="sng" dirty="0">
              <a:ea typeface="+mn-lt"/>
              <a:cs typeface="+mn-lt"/>
            </a:endParaRPr>
          </a:p>
          <a:p>
            <a:r>
              <a:rPr lang="cs-CZ" dirty="0">
                <a:ea typeface="Source Sans Pro"/>
              </a:rPr>
              <a:t>1) vzpěr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Source Sans Pro"/>
              </a:rPr>
              <a:t>2) napřímení páteře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Source Sans Pro"/>
              </a:rPr>
              <a:t>3) opora o </a:t>
            </a:r>
            <a:r>
              <a:rPr lang="cs-CZ" dirty="0" err="1">
                <a:ea typeface="Source Sans Pro"/>
              </a:rPr>
              <a:t>akrum</a:t>
            </a:r>
            <a:endParaRPr lang="cs-CZ" dirty="0" err="1">
              <a:ea typeface="+mn-lt"/>
              <a:cs typeface="+mn-lt"/>
            </a:endParaRPr>
          </a:p>
          <a:p>
            <a:r>
              <a:rPr lang="cs-CZ" dirty="0">
                <a:ea typeface="Source Sans Pro"/>
              </a:rPr>
              <a:t>4) motorické vzory (polohy vývoje)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Source Sans Pro"/>
              </a:rPr>
              <a:t>5) CKC, OKC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Source Sans Pro"/>
              </a:rPr>
              <a:t>6) motorické učení</a:t>
            </a:r>
            <a:endParaRPr lang="cs-CZ" dirty="0">
              <a:ea typeface="+mn-lt"/>
              <a:cs typeface="+mn-lt"/>
            </a:endParaRPr>
          </a:p>
          <a:p>
            <a:endParaRPr lang="cs-CZ" dirty="0"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66662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5EB4FA-5F58-4CC3-8696-22422B6ED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8" y="489098"/>
            <a:ext cx="5217172" cy="1137683"/>
          </a:xfrm>
        </p:spPr>
        <p:txBody>
          <a:bodyPr anchor="b">
            <a:normAutofit/>
          </a:bodyPr>
          <a:lstStyle/>
          <a:p>
            <a:r>
              <a:rPr lang="cs-CZ" sz="3700">
                <a:ea typeface="+mj-lt"/>
                <a:cs typeface="+mj-lt"/>
              </a:rPr>
              <a:t>STATICKÁ x DYNAMICKÁ KOAKTIVACE</a:t>
            </a:r>
            <a:endParaRPr lang="cs-CZ" sz="3700"/>
          </a:p>
        </p:txBody>
      </p:sp>
      <p:pic>
        <p:nvPicPr>
          <p:cNvPr id="4" name="Obrázek 4" descr="Obsah obrázku osoba, interiér, patro, žlutá&#10;&#10;Popis se vygeneroval automaticky.">
            <a:extLst>
              <a:ext uri="{FF2B5EF4-FFF2-40B4-BE49-F238E27FC236}">
                <a16:creationId xmlns:a16="http://schemas.microsoft.com/office/drawing/2014/main" id="{2CF7D91A-0811-4087-AE55-EC47D01D4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21" y="345358"/>
            <a:ext cx="2144545" cy="2868007"/>
          </a:xfrm>
          <a:prstGeom prst="rect">
            <a:avLst/>
          </a:prstGeom>
        </p:spPr>
      </p:pic>
      <p:sp>
        <p:nvSpPr>
          <p:cNvPr id="44" name="Graphic 212">
            <a:extLst>
              <a:ext uri="{FF2B5EF4-FFF2-40B4-BE49-F238E27FC236}">
                <a16:creationId xmlns:a16="http://schemas.microsoft.com/office/drawing/2014/main" id="{E7C065BD-BDC2-4800-908F-25C30F042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96" y="1135046"/>
            <a:ext cx="621649" cy="62164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6" name="Graphic 212">
            <a:extLst>
              <a:ext uri="{FF2B5EF4-FFF2-40B4-BE49-F238E27FC236}">
                <a16:creationId xmlns:a16="http://schemas.microsoft.com/office/drawing/2014/main" id="{612A1BC7-2F25-41BC-A0DC-8680CE996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1896" y="1135046"/>
            <a:ext cx="621649" cy="621649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3D5586F-4573-4C57-9793-1EBFDC896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48" y="3308725"/>
            <a:ext cx="1910252" cy="274628"/>
          </a:xfrm>
          <a:custGeom>
            <a:avLst/>
            <a:gdLst>
              <a:gd name="connsiteX0" fmla="*/ 1489414 w 1990951"/>
              <a:gd name="connsiteY0" fmla="*/ 286231 h 286230"/>
              <a:gd name="connsiteX1" fmla="*/ 1243712 w 1990951"/>
              <a:gd name="connsiteY1" fmla="*/ 40528 h 286230"/>
              <a:gd name="connsiteX2" fmla="*/ 995476 w 1990951"/>
              <a:gd name="connsiteY2" fmla="*/ 286231 h 286230"/>
              <a:gd name="connsiteX3" fmla="*/ 749773 w 1990951"/>
              <a:gd name="connsiteY3" fmla="*/ 40528 h 286230"/>
              <a:gd name="connsiteX4" fmla="*/ 504071 w 1990951"/>
              <a:gd name="connsiteY4" fmla="*/ 286231 h 286230"/>
              <a:gd name="connsiteX5" fmla="*/ 255835 w 1990951"/>
              <a:gd name="connsiteY5" fmla="*/ 40528 h 286230"/>
              <a:gd name="connsiteX6" fmla="*/ 20264 w 1990951"/>
              <a:gd name="connsiteY6" fmla="*/ 276099 h 286230"/>
              <a:gd name="connsiteX7" fmla="*/ 0 w 1990951"/>
              <a:gd name="connsiteY7" fmla="*/ 255835 h 286230"/>
              <a:gd name="connsiteX8" fmla="*/ 255835 w 1990951"/>
              <a:gd name="connsiteY8" fmla="*/ 0 h 286230"/>
              <a:gd name="connsiteX9" fmla="*/ 504071 w 1990951"/>
              <a:gd name="connsiteY9" fmla="*/ 245703 h 286230"/>
              <a:gd name="connsiteX10" fmla="*/ 749773 w 1990951"/>
              <a:gd name="connsiteY10" fmla="*/ 0 h 286230"/>
              <a:gd name="connsiteX11" fmla="*/ 995476 w 1990951"/>
              <a:gd name="connsiteY11" fmla="*/ 245703 h 286230"/>
              <a:gd name="connsiteX12" fmla="*/ 1243712 w 1990951"/>
              <a:gd name="connsiteY12" fmla="*/ 0 h 286230"/>
              <a:gd name="connsiteX13" fmla="*/ 1489414 w 1990951"/>
              <a:gd name="connsiteY13" fmla="*/ 245703 h 286230"/>
              <a:gd name="connsiteX14" fmla="*/ 1735117 w 1990951"/>
              <a:gd name="connsiteY14" fmla="*/ 0 h 286230"/>
              <a:gd name="connsiteX15" fmla="*/ 1990952 w 1990951"/>
              <a:gd name="connsiteY15" fmla="*/ 255835 h 286230"/>
              <a:gd name="connsiteX16" fmla="*/ 1973221 w 1990951"/>
              <a:gd name="connsiteY16" fmla="*/ 276099 h 286230"/>
              <a:gd name="connsiteX17" fmla="*/ 1735117 w 1990951"/>
              <a:gd name="connsiteY17" fmla="*/ 40528 h 28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0951" h="286230">
                <a:moveTo>
                  <a:pt x="1489414" y="286231"/>
                </a:moveTo>
                <a:lnTo>
                  <a:pt x="1243712" y="40528"/>
                </a:lnTo>
                <a:lnTo>
                  <a:pt x="995476" y="286231"/>
                </a:lnTo>
                <a:lnTo>
                  <a:pt x="749773" y="40528"/>
                </a:lnTo>
                <a:lnTo>
                  <a:pt x="504071" y="286231"/>
                </a:lnTo>
                <a:lnTo>
                  <a:pt x="255835" y="40528"/>
                </a:lnTo>
                <a:lnTo>
                  <a:pt x="20264" y="276099"/>
                </a:lnTo>
                <a:lnTo>
                  <a:pt x="0" y="255835"/>
                </a:lnTo>
                <a:lnTo>
                  <a:pt x="255835" y="0"/>
                </a:lnTo>
                <a:lnTo>
                  <a:pt x="504071" y="245703"/>
                </a:lnTo>
                <a:lnTo>
                  <a:pt x="749773" y="0"/>
                </a:lnTo>
                <a:lnTo>
                  <a:pt x="995476" y="245703"/>
                </a:lnTo>
                <a:lnTo>
                  <a:pt x="1243712" y="0"/>
                </a:lnTo>
                <a:lnTo>
                  <a:pt x="1489414" y="245703"/>
                </a:lnTo>
                <a:lnTo>
                  <a:pt x="1735117" y="0"/>
                </a:lnTo>
                <a:lnTo>
                  <a:pt x="1990952" y="255835"/>
                </a:lnTo>
                <a:lnTo>
                  <a:pt x="1973221" y="276099"/>
                </a:lnTo>
                <a:lnTo>
                  <a:pt x="1735117" y="40528"/>
                </a:lnTo>
                <a:close/>
              </a:path>
            </a:pathLst>
          </a:custGeom>
          <a:solidFill>
            <a:schemeClr val="tx1"/>
          </a:solidFill>
          <a:ln w="253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EED35EF-93A0-4921-941C-ECC67AE2A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48" y="3743757"/>
            <a:ext cx="1910252" cy="274628"/>
          </a:xfrm>
          <a:custGeom>
            <a:avLst/>
            <a:gdLst>
              <a:gd name="connsiteX0" fmla="*/ 1489414 w 1990951"/>
              <a:gd name="connsiteY0" fmla="*/ 286231 h 286230"/>
              <a:gd name="connsiteX1" fmla="*/ 1243712 w 1990951"/>
              <a:gd name="connsiteY1" fmla="*/ 40528 h 286230"/>
              <a:gd name="connsiteX2" fmla="*/ 995476 w 1990951"/>
              <a:gd name="connsiteY2" fmla="*/ 286231 h 286230"/>
              <a:gd name="connsiteX3" fmla="*/ 749773 w 1990951"/>
              <a:gd name="connsiteY3" fmla="*/ 40528 h 286230"/>
              <a:gd name="connsiteX4" fmla="*/ 504071 w 1990951"/>
              <a:gd name="connsiteY4" fmla="*/ 286231 h 286230"/>
              <a:gd name="connsiteX5" fmla="*/ 255835 w 1990951"/>
              <a:gd name="connsiteY5" fmla="*/ 40528 h 286230"/>
              <a:gd name="connsiteX6" fmla="*/ 20264 w 1990951"/>
              <a:gd name="connsiteY6" fmla="*/ 276099 h 286230"/>
              <a:gd name="connsiteX7" fmla="*/ 0 w 1990951"/>
              <a:gd name="connsiteY7" fmla="*/ 258368 h 286230"/>
              <a:gd name="connsiteX8" fmla="*/ 255835 w 1990951"/>
              <a:gd name="connsiteY8" fmla="*/ 0 h 286230"/>
              <a:gd name="connsiteX9" fmla="*/ 504071 w 1990951"/>
              <a:gd name="connsiteY9" fmla="*/ 248236 h 286230"/>
              <a:gd name="connsiteX10" fmla="*/ 749773 w 1990951"/>
              <a:gd name="connsiteY10" fmla="*/ 0 h 286230"/>
              <a:gd name="connsiteX11" fmla="*/ 995476 w 1990951"/>
              <a:gd name="connsiteY11" fmla="*/ 248236 h 286230"/>
              <a:gd name="connsiteX12" fmla="*/ 1243712 w 1990951"/>
              <a:gd name="connsiteY12" fmla="*/ 0 h 286230"/>
              <a:gd name="connsiteX13" fmla="*/ 1489414 w 1990951"/>
              <a:gd name="connsiteY13" fmla="*/ 248236 h 286230"/>
              <a:gd name="connsiteX14" fmla="*/ 1735117 w 1990951"/>
              <a:gd name="connsiteY14" fmla="*/ 0 h 286230"/>
              <a:gd name="connsiteX15" fmla="*/ 1990952 w 1990951"/>
              <a:gd name="connsiteY15" fmla="*/ 258368 h 286230"/>
              <a:gd name="connsiteX16" fmla="*/ 1973221 w 1990951"/>
              <a:gd name="connsiteY16" fmla="*/ 276099 h 286230"/>
              <a:gd name="connsiteX17" fmla="*/ 1735117 w 1990951"/>
              <a:gd name="connsiteY17" fmla="*/ 40528 h 28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90951" h="286230">
                <a:moveTo>
                  <a:pt x="1489414" y="286231"/>
                </a:moveTo>
                <a:lnTo>
                  <a:pt x="1243712" y="40528"/>
                </a:lnTo>
                <a:lnTo>
                  <a:pt x="995476" y="286231"/>
                </a:lnTo>
                <a:lnTo>
                  <a:pt x="749773" y="40528"/>
                </a:lnTo>
                <a:lnTo>
                  <a:pt x="504071" y="286231"/>
                </a:lnTo>
                <a:lnTo>
                  <a:pt x="255835" y="40528"/>
                </a:lnTo>
                <a:lnTo>
                  <a:pt x="20264" y="276099"/>
                </a:lnTo>
                <a:lnTo>
                  <a:pt x="0" y="258368"/>
                </a:lnTo>
                <a:lnTo>
                  <a:pt x="255835" y="0"/>
                </a:lnTo>
                <a:lnTo>
                  <a:pt x="504071" y="248236"/>
                </a:lnTo>
                <a:lnTo>
                  <a:pt x="749773" y="0"/>
                </a:lnTo>
                <a:lnTo>
                  <a:pt x="995476" y="248236"/>
                </a:lnTo>
                <a:lnTo>
                  <a:pt x="1243712" y="0"/>
                </a:lnTo>
                <a:lnTo>
                  <a:pt x="1489414" y="248236"/>
                </a:lnTo>
                <a:lnTo>
                  <a:pt x="1735117" y="0"/>
                </a:lnTo>
                <a:lnTo>
                  <a:pt x="1990952" y="258368"/>
                </a:lnTo>
                <a:lnTo>
                  <a:pt x="1973221" y="276099"/>
                </a:lnTo>
                <a:lnTo>
                  <a:pt x="1735117" y="40528"/>
                </a:lnTo>
                <a:close/>
              </a:path>
            </a:pathLst>
          </a:custGeom>
          <a:solidFill>
            <a:schemeClr val="tx1"/>
          </a:solidFill>
          <a:ln w="2532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Obrázek 5" descr="Obsah obrázku osoba, interiér, stůl, žlutá&#10;&#10;Popis se vygeneroval automaticky.">
            <a:extLst>
              <a:ext uri="{FF2B5EF4-FFF2-40B4-BE49-F238E27FC236}">
                <a16:creationId xmlns:a16="http://schemas.microsoft.com/office/drawing/2014/main" id="{55F87396-A0FF-4629-B0AD-20FD1AFCF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273" y="3307864"/>
            <a:ext cx="2153158" cy="286800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BA57177-DC07-469A-BAC9-36D6E5948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25273" y="5507052"/>
            <a:ext cx="1413328" cy="1350947"/>
            <a:chOff x="2625273" y="5507052"/>
            <a:chExt cx="1413328" cy="1350947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04689" y="5586468"/>
              <a:ext cx="299964" cy="299964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30332" y="5512111"/>
              <a:ext cx="611565" cy="611565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25273" y="5507052"/>
              <a:ext cx="781022" cy="78102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46264" y="5527790"/>
              <a:ext cx="895343" cy="89559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8754" y="5570533"/>
              <a:ext cx="968187" cy="96818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7433" y="5629212"/>
              <a:ext cx="1009666" cy="1009666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20526" y="5702305"/>
              <a:ext cx="1022819" cy="1022819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08039" y="5788554"/>
              <a:ext cx="1008400" cy="1009664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3F754F7-4BA0-4680-869F-AC312694E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04689" y="5586468"/>
              <a:ext cx="299964" cy="299964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06425" y="5888204"/>
              <a:ext cx="968692" cy="968692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DA0090F-4FBF-434D-83B1-B274F83A9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3536" y="6004044"/>
              <a:ext cx="864072" cy="853955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724217F-8EC0-4A99-A861-4333553CF9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30332" y="5512111"/>
              <a:ext cx="611565" cy="611565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8DF6032-C07A-45C6-8A4F-04EF4EDC0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16440" y="6139358"/>
              <a:ext cx="722161" cy="718641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ADDD742-9F78-44F9-9FB7-07841AD98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25273" y="5507052"/>
              <a:ext cx="781022" cy="78102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5B89F44-A096-479D-AD1F-120561C2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9303" y="6303757"/>
              <a:ext cx="554242" cy="55424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6E06D15A-9830-4BD8-941F-3401B4B37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46264" y="5527790"/>
              <a:ext cx="895343" cy="89559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376E293-3542-4A0D-B906-18A667FE6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88754" y="5570533"/>
              <a:ext cx="968187" cy="96818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59220" y="6540999"/>
              <a:ext cx="299712" cy="299712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BCDBC02-576D-4CB8-A680-1F34451C4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747433" y="5629212"/>
              <a:ext cx="1009666" cy="1009666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70D43D6-E2E8-4B2D-99A7-625777795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20526" y="5702305"/>
              <a:ext cx="1022819" cy="1022819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AE75479-8103-43A6-8C23-3ADA8BCDD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908039" y="5788554"/>
              <a:ext cx="1008400" cy="1009664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07BCA37-F830-489A-9744-2734700DB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06425" y="5888204"/>
              <a:ext cx="968692" cy="968692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43EF8B7-4D3B-401E-AECE-638737EC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3536" y="6004044"/>
              <a:ext cx="864072" cy="853955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1B31A68-DF24-4252-ABA0-E6252A3649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16440" y="6139358"/>
              <a:ext cx="722161" cy="718641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4E2405E-8B27-4BDE-90C7-6A481CD9A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9303" y="6303757"/>
              <a:ext cx="554242" cy="55424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9321D52E-9002-40DD-B1B2-0DC6C3A32A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59220" y="6540999"/>
              <a:ext cx="299712" cy="299712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8436C6-E655-42FC-B2F7-63D1C5756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34058"/>
            <a:ext cx="5455298" cy="43608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cs-CZ" b="1" dirty="0">
                <a:ea typeface="+mn-lt"/>
                <a:cs typeface="+mn-lt"/>
              </a:rPr>
              <a:t>STATICKÁ: </a:t>
            </a:r>
            <a:r>
              <a:rPr lang="cs-CZ" dirty="0">
                <a:ea typeface="+mn-lt"/>
                <a:cs typeface="+mn-lt"/>
              </a:rPr>
              <a:t>akrální vzpěr, který je proveden v jednotlivých vývojových polohách, např. vzpěr v LZ(= vleže na zádech)</a:t>
            </a:r>
            <a:endParaRPr lang="cs-CZ" dirty="0">
              <a:ea typeface="Source Sans Pro"/>
            </a:endParaRPr>
          </a:p>
          <a:p>
            <a:pPr algn="ctr"/>
            <a:r>
              <a:rPr lang="cs-CZ" b="1" dirty="0">
                <a:ea typeface="+mn-lt"/>
                <a:cs typeface="+mn-lt"/>
              </a:rPr>
              <a:t>DYNAMICKÁ: </a:t>
            </a:r>
            <a:r>
              <a:rPr lang="cs-CZ" dirty="0">
                <a:ea typeface="+mn-lt"/>
                <a:cs typeface="+mn-lt"/>
              </a:rPr>
              <a:t>dynamické propojení vzpěrných cviků ve vývojových polohách, např. dynamický přechod z VŠS (= vyšší šikmý sed) do polohy na 4</a:t>
            </a:r>
            <a:endParaRPr lang="cs-CZ" dirty="0">
              <a:ea typeface="Source Sans Pro"/>
            </a:endParaRPr>
          </a:p>
          <a:p>
            <a:pPr algn="ctr"/>
            <a:endParaRPr lang="cs-CZ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89120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2456DC-6E1E-493A-B0BA-6A8C15E2B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3306515"/>
            <a:ext cx="3826286" cy="321537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ACT JE ZALOŽENO NA:</a:t>
            </a:r>
            <a:endParaRPr lang="cs-CZ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CDF456-93F3-444E-A65E-9A85E2AB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448" y="706508"/>
            <a:ext cx="5217173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/>
            <a:r>
              <a:rPr lang="cs-CZ" dirty="0">
                <a:ea typeface="+mn-lt"/>
                <a:cs typeface="+mn-lt"/>
              </a:rPr>
              <a:t>správné pozici </a:t>
            </a:r>
            <a:r>
              <a:rPr lang="cs-CZ" dirty="0" err="1">
                <a:ea typeface="+mn-lt"/>
                <a:cs typeface="+mn-lt"/>
              </a:rPr>
              <a:t>aker</a:t>
            </a:r>
            <a:endParaRPr lang="cs-CZ" dirty="0" err="1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napřímení páteře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polohách motorického vývoje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vzpěrných </a:t>
            </a:r>
            <a:r>
              <a:rPr lang="cs-CZ" dirty="0" err="1">
                <a:ea typeface="+mn-lt"/>
                <a:cs typeface="+mn-lt"/>
              </a:rPr>
              <a:t>koaktivačních</a:t>
            </a:r>
            <a:r>
              <a:rPr lang="cs-CZ" dirty="0">
                <a:ea typeface="+mn-lt"/>
                <a:cs typeface="+mn-lt"/>
              </a:rPr>
              <a:t> cvičení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CKC, až poté OKC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fixaci pohybových vzorců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schopnosti motorického učení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spolupráci jedince</a:t>
            </a:r>
            <a:endParaRPr lang="cs-CZ" dirty="0">
              <a:ea typeface="Source Sans Pro"/>
            </a:endParaRPr>
          </a:p>
          <a:p>
            <a:pPr algn="ctr"/>
            <a:r>
              <a:rPr lang="cs-CZ" dirty="0">
                <a:ea typeface="+mn-lt"/>
                <a:cs typeface="+mn-lt"/>
              </a:rPr>
              <a:t>aplikaci exteroceptivních a proprioceptivních stimulů</a:t>
            </a:r>
            <a:endParaRPr lang="cs-CZ" dirty="0">
              <a:ea typeface="Source Sans Pro"/>
            </a:endParaRPr>
          </a:p>
          <a:p>
            <a:pPr algn="ctr"/>
            <a:endParaRPr lang="cs-CZ" dirty="0">
              <a:ea typeface="Source Sans Pro"/>
            </a:endParaRPr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0388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9EA3AB-43C8-447F-93D8-BFA4253CA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8999"/>
            <a:ext cx="3200400" cy="2477964"/>
          </a:xfrm>
        </p:spPr>
        <p:txBody>
          <a:bodyPr>
            <a:normAutofit/>
          </a:bodyPr>
          <a:lstStyle/>
          <a:p>
            <a:r>
              <a:rPr lang="cs-CZ" dirty="0">
                <a:ea typeface="Source Sans Pro"/>
              </a:rPr>
              <a:t>ZÁSADY CVIČENÍ ACT</a:t>
            </a:r>
            <a:endParaRPr lang="cs-CZ"/>
          </a:p>
        </p:txBody>
      </p:sp>
      <p:graphicFrame>
        <p:nvGraphicFramePr>
          <p:cNvPr id="35" name="Zástupný obsah 2">
            <a:extLst>
              <a:ext uri="{FF2B5EF4-FFF2-40B4-BE49-F238E27FC236}">
                <a16:creationId xmlns:a16="http://schemas.microsoft.com/office/drawing/2014/main" id="{47548B18-FA12-4F17-8BBD-1B97DE01BF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3706446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0705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5EDA602-3A3F-4CB3-B721-ADF1B82FD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Efekt terapie vzpěrných cvičení ACT:</a:t>
            </a:r>
            <a:endParaRPr lang="cs-CZ" dirty="0"/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38">
            <a:extLst>
              <a:ext uri="{FF2B5EF4-FFF2-40B4-BE49-F238E27FC236}">
                <a16:creationId xmlns:a16="http://schemas.microsoft.com/office/drawing/2014/main" id="{A8630B61-2CB6-4E0C-90A1-05A307F9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B5F489-45BA-4254-B501-559099D88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ECAADA-4087-4FFC-801E-BF007B413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46C5F98-1E76-4028-A07F-B0FFC5E4CD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931727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713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51F77B6A-7F53-4B28-B73D-C8CC899AB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7AC0BE-3137-488D-8266-617D960F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033" y="3491225"/>
            <a:ext cx="4203323" cy="212992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300" b="1" cap="all" spc="1500">
                <a:ea typeface="Source Sans Pro SemiBold" panose="020B0603030403020204" pitchFamily="34" charset="0"/>
              </a:rPr>
              <a:t>Stěžejní prvky vzpěrných cvičení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15629F-0D83-4A44-A125-CD50FC66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013" y="1361348"/>
            <a:ext cx="4833902" cy="4258176"/>
            <a:chOff x="1674895" y="1345036"/>
            <a:chExt cx="5428610" cy="4210939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1A5080B-EAC4-4530-815C-DE8DACA09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4667345-04B5-4757-9CE0-969DC1DE5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F6E412EF-CF39-4C25-85B0-DB30B1B0A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E8DA6235-17F2-4C9E-88C6-C5D38D8D3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B55DEF71-1741-4489-8E77-46FC5BAA6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2347B6D-A7CC-48EB-861F-917D0D61E3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9494" y="1220741"/>
            <a:ext cx="4833901" cy="42581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A7A0A46D-CC9B-4E32-870A-7BC2DF940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178722E-1BD0-427E-BAAE-4F206DAB5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7284" y="4357092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18650225-5393-4C4D-A33F-1A6A692F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04" y="1573275"/>
            <a:ext cx="7532571" cy="3911015"/>
          </a:xfrm>
          <a:prstGeom prst="rect">
            <a:avLst/>
          </a:prstGeom>
          <a:ln w="28575">
            <a:noFill/>
          </a:ln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7D8E00FA-5561-4253-B903-92B49719E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11971" y="858936"/>
            <a:ext cx="693403" cy="693403"/>
            <a:chOff x="5211971" y="858936"/>
            <a:chExt cx="693403" cy="693403"/>
          </a:xfrm>
        </p:grpSpPr>
        <p:sp>
          <p:nvSpPr>
            <p:cNvPr id="76" name="Graphic 212">
              <a:extLst>
                <a:ext uri="{FF2B5EF4-FFF2-40B4-BE49-F238E27FC236}">
                  <a16:creationId xmlns:a16="http://schemas.microsoft.com/office/drawing/2014/main" id="{A753B935-E3DD-466D-BFAC-68E0BE02D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77" name="Graphic 212">
              <a:extLst>
                <a:ext uri="{FF2B5EF4-FFF2-40B4-BE49-F238E27FC236}">
                  <a16:creationId xmlns:a16="http://schemas.microsoft.com/office/drawing/2014/main" id="{FB034F26-4148-4B59-B493-14D7A9A8BA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11971" y="858936"/>
              <a:ext cx="693403" cy="693403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79" name="Graphic 185">
            <a:extLst>
              <a:ext uri="{FF2B5EF4-FFF2-40B4-BE49-F238E27FC236}">
                <a16:creationId xmlns:a16="http://schemas.microsoft.com/office/drawing/2014/main" id="{5E6BB5FD-DB7B-4BE3-BA45-1EF042115E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29FF76-4B3A-4294-BE6E-B507B22D1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53C18A4-10CC-4E91-A8A2-D5368972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356AC2F-73E0-44FD-B346-A209D274D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5A85581-9712-414C-82D4-2FE96ACB2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B0828F2-35E7-4424-8082-6C258B676E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895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DF4A16-EC77-4F4D-9D46-2576146BC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28" y="4490420"/>
            <a:ext cx="4109379" cy="224107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cap="all" spc="1500" dirty="0">
                <a:ea typeface="Source Sans Pro SemiBold"/>
              </a:rPr>
              <a:t>STĚŽEJNÍ PRVKY VZPĚRNÝCH CVIČENÍ</a:t>
            </a:r>
          </a:p>
        </p:txBody>
      </p:sp>
      <p:pic>
        <p:nvPicPr>
          <p:cNvPr id="4" name="Obrázek 4" descr="Obsah obrázku text, osoba, slipy&#10;&#10;Popis se vygeneroval automaticky.">
            <a:extLst>
              <a:ext uri="{FF2B5EF4-FFF2-40B4-BE49-F238E27FC236}">
                <a16:creationId xmlns:a16="http://schemas.microsoft.com/office/drawing/2014/main" id="{0C042626-1E48-4762-A654-7BF5A6896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472" y="1287884"/>
            <a:ext cx="7843183" cy="4181343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19C50935-4DD3-46C8-B0BE-74860460E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481489"/>
            <a:ext cx="932200" cy="932200"/>
            <a:chOff x="10791258" y="619275"/>
            <a:chExt cx="932200" cy="932200"/>
          </a:xfrm>
        </p:grpSpPr>
        <p:sp>
          <p:nvSpPr>
            <p:cNvPr id="60" name="Graphic 212">
              <a:extLst>
                <a:ext uri="{FF2B5EF4-FFF2-40B4-BE49-F238E27FC236}">
                  <a16:creationId xmlns:a16="http://schemas.microsoft.com/office/drawing/2014/main" id="{7FC918AD-C067-46DF-8F98-83352CB94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1" name="Graphic 212">
              <a:extLst>
                <a:ext uri="{FF2B5EF4-FFF2-40B4-BE49-F238E27FC236}">
                  <a16:creationId xmlns:a16="http://schemas.microsoft.com/office/drawing/2014/main" id="{3C1473DD-4042-44F9-A962-71F52BAE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C86BE98-673F-469D-B15E-8B6305CE3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62945" y="1898890"/>
            <a:ext cx="1598829" cy="531293"/>
            <a:chOff x="6491531" y="1420258"/>
            <a:chExt cx="1598829" cy="531293"/>
          </a:xfrm>
          <a:solidFill>
            <a:schemeClr val="tx1"/>
          </a:solidFill>
        </p:grpSpPr>
        <p:grpSp>
          <p:nvGrpSpPr>
            <p:cNvPr id="64" name="Graphic 190">
              <a:extLst>
                <a:ext uri="{FF2B5EF4-FFF2-40B4-BE49-F238E27FC236}">
                  <a16:creationId xmlns:a16="http://schemas.microsoft.com/office/drawing/2014/main" id="{D60FC4AA-5A68-4DF2-BD89-67DB109869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CC71B55-3529-463E-B5AB-1011B95EF0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C7C124C6-B221-427F-ACA6-DFAC5A1608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5" name="Graphic 190">
              <a:extLst>
                <a:ext uri="{FF2B5EF4-FFF2-40B4-BE49-F238E27FC236}">
                  <a16:creationId xmlns:a16="http://schemas.microsoft.com/office/drawing/2014/main" id="{93B7F476-C9DD-4DD5-94E6-FD75C5412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491531" y="1420258"/>
              <a:ext cx="1598829" cy="531293"/>
              <a:chOff x="2504802" y="1755501"/>
              <a:chExt cx="1598829" cy="531293"/>
            </a:xfrm>
            <a:grpFill/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F04B155-0292-44AA-B2FB-2CD2612FAC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2113855"/>
                <a:ext cx="1598614" cy="172939"/>
              </a:xfrm>
              <a:custGeom>
                <a:avLst/>
                <a:gdLst>
                  <a:gd name="connsiteX0" fmla="*/ 1248648 w 1598614"/>
                  <a:gd name="connsiteY0" fmla="*/ 172939 h 172939"/>
                  <a:gd name="connsiteX1" fmla="*/ 1123031 w 1598614"/>
                  <a:gd name="connsiteY1" fmla="*/ 92708 h 172939"/>
                  <a:gd name="connsiteX2" fmla="*/ 1024085 w 1598614"/>
                  <a:gd name="connsiteY2" fmla="*/ 29469 h 172939"/>
                  <a:gd name="connsiteX3" fmla="*/ 925140 w 1598614"/>
                  <a:gd name="connsiteY3" fmla="*/ 92708 h 172939"/>
                  <a:gd name="connsiteX4" fmla="*/ 799522 w 1598614"/>
                  <a:gd name="connsiteY4" fmla="*/ 172939 h 172939"/>
                  <a:gd name="connsiteX5" fmla="*/ 799522 w 1598614"/>
                  <a:gd name="connsiteY5" fmla="*/ 172939 h 172939"/>
                  <a:gd name="connsiteX6" fmla="*/ 673905 w 1598614"/>
                  <a:gd name="connsiteY6" fmla="*/ 92708 h 172939"/>
                  <a:gd name="connsiteX7" fmla="*/ 574959 w 1598614"/>
                  <a:gd name="connsiteY7" fmla="*/ 29469 h 172939"/>
                  <a:gd name="connsiteX8" fmla="*/ 476014 w 1598614"/>
                  <a:gd name="connsiteY8" fmla="*/ 92708 h 172939"/>
                  <a:gd name="connsiteX9" fmla="*/ 350396 w 1598614"/>
                  <a:gd name="connsiteY9" fmla="*/ 172939 h 172939"/>
                  <a:gd name="connsiteX10" fmla="*/ 224778 w 1598614"/>
                  <a:gd name="connsiteY10" fmla="*/ 92708 h 172939"/>
                  <a:gd name="connsiteX11" fmla="*/ 125833 w 1598614"/>
                  <a:gd name="connsiteY11" fmla="*/ 29469 h 172939"/>
                  <a:gd name="connsiteX12" fmla="*/ 26887 w 1598614"/>
                  <a:gd name="connsiteY12" fmla="*/ 92708 h 172939"/>
                  <a:gd name="connsiteX13" fmla="*/ 0 w 1598614"/>
                  <a:gd name="connsiteY13" fmla="*/ 80232 h 172939"/>
                  <a:gd name="connsiteX14" fmla="*/ 125618 w 1598614"/>
                  <a:gd name="connsiteY14" fmla="*/ 0 h 172939"/>
                  <a:gd name="connsiteX15" fmla="*/ 251235 w 1598614"/>
                  <a:gd name="connsiteY15" fmla="*/ 80232 h 172939"/>
                  <a:gd name="connsiteX16" fmla="*/ 350181 w 1598614"/>
                  <a:gd name="connsiteY16" fmla="*/ 143471 h 172939"/>
                  <a:gd name="connsiteX17" fmla="*/ 449126 w 1598614"/>
                  <a:gd name="connsiteY17" fmla="*/ 80232 h 172939"/>
                  <a:gd name="connsiteX18" fmla="*/ 574744 w 1598614"/>
                  <a:gd name="connsiteY18" fmla="*/ 0 h 172939"/>
                  <a:gd name="connsiteX19" fmla="*/ 700362 w 1598614"/>
                  <a:gd name="connsiteY19" fmla="*/ 80232 h 172939"/>
                  <a:gd name="connsiteX20" fmla="*/ 799307 w 1598614"/>
                  <a:gd name="connsiteY20" fmla="*/ 143471 h 172939"/>
                  <a:gd name="connsiteX21" fmla="*/ 799307 w 1598614"/>
                  <a:gd name="connsiteY21" fmla="*/ 143471 h 172939"/>
                  <a:gd name="connsiteX22" fmla="*/ 898253 w 1598614"/>
                  <a:gd name="connsiteY22" fmla="*/ 80232 h 172939"/>
                  <a:gd name="connsiteX23" fmla="*/ 1023870 w 1598614"/>
                  <a:gd name="connsiteY23" fmla="*/ 0 h 172939"/>
                  <a:gd name="connsiteX24" fmla="*/ 1149488 w 1598614"/>
                  <a:gd name="connsiteY24" fmla="*/ 80232 h 172939"/>
                  <a:gd name="connsiteX25" fmla="*/ 1248433 w 1598614"/>
                  <a:gd name="connsiteY25" fmla="*/ 143471 h 172939"/>
                  <a:gd name="connsiteX26" fmla="*/ 1347379 w 1598614"/>
                  <a:gd name="connsiteY26" fmla="*/ 80232 h 172939"/>
                  <a:gd name="connsiteX27" fmla="*/ 1472997 w 1598614"/>
                  <a:gd name="connsiteY27" fmla="*/ 0 h 172939"/>
                  <a:gd name="connsiteX28" fmla="*/ 1598614 w 1598614"/>
                  <a:gd name="connsiteY28" fmla="*/ 80232 h 172939"/>
                  <a:gd name="connsiteX29" fmla="*/ 1571942 w 1598614"/>
                  <a:gd name="connsiteY29" fmla="*/ 92708 h 172939"/>
                  <a:gd name="connsiteX30" fmla="*/ 1472997 w 1598614"/>
                  <a:gd name="connsiteY30" fmla="*/ 29469 h 172939"/>
                  <a:gd name="connsiteX31" fmla="*/ 1374051 w 1598614"/>
                  <a:gd name="connsiteY31" fmla="*/ 92708 h 172939"/>
                  <a:gd name="connsiteX32" fmla="*/ 1248648 w 1598614"/>
                  <a:gd name="connsiteY32" fmla="*/ 172939 h 172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614" h="172939">
                    <a:moveTo>
                      <a:pt x="1248648" y="172939"/>
                    </a:moveTo>
                    <a:cubicBezTo>
                      <a:pt x="1194229" y="172939"/>
                      <a:pt x="1146046" y="142180"/>
                      <a:pt x="1123031" y="92708"/>
                    </a:cubicBezTo>
                    <a:cubicBezTo>
                      <a:pt x="1104962" y="53775"/>
                      <a:pt x="1067105" y="29469"/>
                      <a:pt x="1024085" y="29469"/>
                    </a:cubicBezTo>
                    <a:cubicBezTo>
                      <a:pt x="981066" y="29469"/>
                      <a:pt x="943208" y="53775"/>
                      <a:pt x="925140" y="92708"/>
                    </a:cubicBezTo>
                    <a:cubicBezTo>
                      <a:pt x="902124" y="142180"/>
                      <a:pt x="853942" y="172939"/>
                      <a:pt x="799522" y="172939"/>
                    </a:cubicBezTo>
                    <a:cubicBezTo>
                      <a:pt x="799522" y="172939"/>
                      <a:pt x="799522" y="172939"/>
                      <a:pt x="799522" y="172939"/>
                    </a:cubicBezTo>
                    <a:cubicBezTo>
                      <a:pt x="744887" y="172939"/>
                      <a:pt x="696920" y="142180"/>
                      <a:pt x="673905" y="92708"/>
                    </a:cubicBezTo>
                    <a:cubicBezTo>
                      <a:pt x="655836" y="53775"/>
                      <a:pt x="617979" y="29469"/>
                      <a:pt x="574959" y="29469"/>
                    </a:cubicBezTo>
                    <a:cubicBezTo>
                      <a:pt x="531939" y="29469"/>
                      <a:pt x="494082" y="53775"/>
                      <a:pt x="476014" y="92708"/>
                    </a:cubicBezTo>
                    <a:cubicBezTo>
                      <a:pt x="452998" y="142180"/>
                      <a:pt x="405031" y="172939"/>
                      <a:pt x="350396" y="172939"/>
                    </a:cubicBezTo>
                    <a:cubicBezTo>
                      <a:pt x="295976" y="172939"/>
                      <a:pt x="247794" y="142180"/>
                      <a:pt x="224778" y="92708"/>
                    </a:cubicBezTo>
                    <a:cubicBezTo>
                      <a:pt x="206710" y="53775"/>
                      <a:pt x="168853" y="29469"/>
                      <a:pt x="125833" y="29469"/>
                    </a:cubicBezTo>
                    <a:cubicBezTo>
                      <a:pt x="82813" y="29469"/>
                      <a:pt x="44956" y="53775"/>
                      <a:pt x="26887" y="92708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268" y="30759"/>
                      <a:pt x="969235" y="0"/>
                      <a:pt x="1023870" y="0"/>
                    </a:cubicBezTo>
                    <a:cubicBezTo>
                      <a:pt x="1078505" y="0"/>
                      <a:pt x="1126472" y="30759"/>
                      <a:pt x="1149488" y="80232"/>
                    </a:cubicBezTo>
                    <a:cubicBezTo>
                      <a:pt x="1167556" y="119165"/>
                      <a:pt x="1205414" y="143471"/>
                      <a:pt x="1248433" y="143471"/>
                    </a:cubicBezTo>
                    <a:cubicBezTo>
                      <a:pt x="1291453" y="143471"/>
                      <a:pt x="1329311" y="119165"/>
                      <a:pt x="1347379" y="80232"/>
                    </a:cubicBezTo>
                    <a:cubicBezTo>
                      <a:pt x="1370394" y="30759"/>
                      <a:pt x="1418361" y="0"/>
                      <a:pt x="1472997" y="0"/>
                    </a:cubicBezTo>
                    <a:cubicBezTo>
                      <a:pt x="1527632" y="0"/>
                      <a:pt x="1575814" y="30759"/>
                      <a:pt x="1598614" y="80232"/>
                    </a:cubicBezTo>
                    <a:lnTo>
                      <a:pt x="1571942" y="92708"/>
                    </a:lnTo>
                    <a:cubicBezTo>
                      <a:pt x="1553874" y="53775"/>
                      <a:pt x="1515801" y="29469"/>
                      <a:pt x="1472997" y="29469"/>
                    </a:cubicBezTo>
                    <a:cubicBezTo>
                      <a:pt x="1429977" y="29469"/>
                      <a:pt x="1392119" y="53775"/>
                      <a:pt x="1374051" y="92708"/>
                    </a:cubicBezTo>
                    <a:cubicBezTo>
                      <a:pt x="1351251" y="142180"/>
                      <a:pt x="1303069" y="172939"/>
                      <a:pt x="1248648" y="172939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6E3AECF-0782-4578-957B-CDD69EDF6A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2504802" y="1755501"/>
                <a:ext cx="1598829" cy="172724"/>
              </a:xfrm>
              <a:custGeom>
                <a:avLst/>
                <a:gdLst>
                  <a:gd name="connsiteX0" fmla="*/ 1248648 w 1598829"/>
                  <a:gd name="connsiteY0" fmla="*/ 172724 h 172724"/>
                  <a:gd name="connsiteX1" fmla="*/ 1123031 w 1598829"/>
                  <a:gd name="connsiteY1" fmla="*/ 92492 h 172724"/>
                  <a:gd name="connsiteX2" fmla="*/ 1024085 w 1598829"/>
                  <a:gd name="connsiteY2" fmla="*/ 29253 h 172724"/>
                  <a:gd name="connsiteX3" fmla="*/ 925140 w 1598829"/>
                  <a:gd name="connsiteY3" fmla="*/ 92492 h 172724"/>
                  <a:gd name="connsiteX4" fmla="*/ 799522 w 1598829"/>
                  <a:gd name="connsiteY4" fmla="*/ 172724 h 172724"/>
                  <a:gd name="connsiteX5" fmla="*/ 799522 w 1598829"/>
                  <a:gd name="connsiteY5" fmla="*/ 172724 h 172724"/>
                  <a:gd name="connsiteX6" fmla="*/ 673905 w 1598829"/>
                  <a:gd name="connsiteY6" fmla="*/ 92492 h 172724"/>
                  <a:gd name="connsiteX7" fmla="*/ 574959 w 1598829"/>
                  <a:gd name="connsiteY7" fmla="*/ 29253 h 172724"/>
                  <a:gd name="connsiteX8" fmla="*/ 476014 w 1598829"/>
                  <a:gd name="connsiteY8" fmla="*/ 92492 h 172724"/>
                  <a:gd name="connsiteX9" fmla="*/ 350396 w 1598829"/>
                  <a:gd name="connsiteY9" fmla="*/ 172724 h 172724"/>
                  <a:gd name="connsiteX10" fmla="*/ 224778 w 1598829"/>
                  <a:gd name="connsiteY10" fmla="*/ 92492 h 172724"/>
                  <a:gd name="connsiteX11" fmla="*/ 125833 w 1598829"/>
                  <a:gd name="connsiteY11" fmla="*/ 29253 h 172724"/>
                  <a:gd name="connsiteX12" fmla="*/ 26887 w 1598829"/>
                  <a:gd name="connsiteY12" fmla="*/ 92492 h 172724"/>
                  <a:gd name="connsiteX13" fmla="*/ 0 w 1598829"/>
                  <a:gd name="connsiteY13" fmla="*/ 80232 h 172724"/>
                  <a:gd name="connsiteX14" fmla="*/ 125618 w 1598829"/>
                  <a:gd name="connsiteY14" fmla="*/ 0 h 172724"/>
                  <a:gd name="connsiteX15" fmla="*/ 251235 w 1598829"/>
                  <a:gd name="connsiteY15" fmla="*/ 80232 h 172724"/>
                  <a:gd name="connsiteX16" fmla="*/ 350181 w 1598829"/>
                  <a:gd name="connsiteY16" fmla="*/ 143471 h 172724"/>
                  <a:gd name="connsiteX17" fmla="*/ 449126 w 1598829"/>
                  <a:gd name="connsiteY17" fmla="*/ 80232 h 172724"/>
                  <a:gd name="connsiteX18" fmla="*/ 574744 w 1598829"/>
                  <a:gd name="connsiteY18" fmla="*/ 0 h 172724"/>
                  <a:gd name="connsiteX19" fmla="*/ 700362 w 1598829"/>
                  <a:gd name="connsiteY19" fmla="*/ 80232 h 172724"/>
                  <a:gd name="connsiteX20" fmla="*/ 799307 w 1598829"/>
                  <a:gd name="connsiteY20" fmla="*/ 143471 h 172724"/>
                  <a:gd name="connsiteX21" fmla="*/ 799307 w 1598829"/>
                  <a:gd name="connsiteY21" fmla="*/ 143471 h 172724"/>
                  <a:gd name="connsiteX22" fmla="*/ 898253 w 1598829"/>
                  <a:gd name="connsiteY22" fmla="*/ 80232 h 172724"/>
                  <a:gd name="connsiteX23" fmla="*/ 1024085 w 1598829"/>
                  <a:gd name="connsiteY23" fmla="*/ 0 h 172724"/>
                  <a:gd name="connsiteX24" fmla="*/ 1149703 w 1598829"/>
                  <a:gd name="connsiteY24" fmla="*/ 80232 h 172724"/>
                  <a:gd name="connsiteX25" fmla="*/ 1248648 w 1598829"/>
                  <a:gd name="connsiteY25" fmla="*/ 143471 h 172724"/>
                  <a:gd name="connsiteX26" fmla="*/ 1347594 w 1598829"/>
                  <a:gd name="connsiteY26" fmla="*/ 80232 h 172724"/>
                  <a:gd name="connsiteX27" fmla="*/ 1473212 w 1598829"/>
                  <a:gd name="connsiteY27" fmla="*/ 0 h 172724"/>
                  <a:gd name="connsiteX28" fmla="*/ 1598829 w 1598829"/>
                  <a:gd name="connsiteY28" fmla="*/ 80232 h 172724"/>
                  <a:gd name="connsiteX29" fmla="*/ 1572157 w 1598829"/>
                  <a:gd name="connsiteY29" fmla="*/ 92492 h 172724"/>
                  <a:gd name="connsiteX30" fmla="*/ 1473212 w 1598829"/>
                  <a:gd name="connsiteY30" fmla="*/ 29253 h 172724"/>
                  <a:gd name="connsiteX31" fmla="*/ 1374266 w 1598829"/>
                  <a:gd name="connsiteY31" fmla="*/ 92492 h 172724"/>
                  <a:gd name="connsiteX32" fmla="*/ 1248648 w 1598829"/>
                  <a:gd name="connsiteY32" fmla="*/ 172724 h 172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98829" h="172724">
                    <a:moveTo>
                      <a:pt x="1248648" y="172724"/>
                    </a:moveTo>
                    <a:cubicBezTo>
                      <a:pt x="1194229" y="172724"/>
                      <a:pt x="1146046" y="141965"/>
                      <a:pt x="1123031" y="92492"/>
                    </a:cubicBezTo>
                    <a:cubicBezTo>
                      <a:pt x="1104962" y="53560"/>
                      <a:pt x="1067105" y="29253"/>
                      <a:pt x="1024085" y="29253"/>
                    </a:cubicBezTo>
                    <a:cubicBezTo>
                      <a:pt x="981066" y="29253"/>
                      <a:pt x="943208" y="53560"/>
                      <a:pt x="925140" y="92492"/>
                    </a:cubicBezTo>
                    <a:cubicBezTo>
                      <a:pt x="902124" y="141965"/>
                      <a:pt x="853942" y="172724"/>
                      <a:pt x="799522" y="172724"/>
                    </a:cubicBezTo>
                    <a:cubicBezTo>
                      <a:pt x="799522" y="172724"/>
                      <a:pt x="799522" y="172724"/>
                      <a:pt x="799522" y="172724"/>
                    </a:cubicBezTo>
                    <a:cubicBezTo>
                      <a:pt x="744887" y="172724"/>
                      <a:pt x="696920" y="141965"/>
                      <a:pt x="673905" y="92492"/>
                    </a:cubicBezTo>
                    <a:cubicBezTo>
                      <a:pt x="655836" y="53560"/>
                      <a:pt x="617979" y="29253"/>
                      <a:pt x="574959" y="29253"/>
                    </a:cubicBezTo>
                    <a:cubicBezTo>
                      <a:pt x="531939" y="29253"/>
                      <a:pt x="494082" y="53560"/>
                      <a:pt x="476014" y="92492"/>
                    </a:cubicBezTo>
                    <a:cubicBezTo>
                      <a:pt x="452998" y="141965"/>
                      <a:pt x="405031" y="172724"/>
                      <a:pt x="350396" y="172724"/>
                    </a:cubicBezTo>
                    <a:cubicBezTo>
                      <a:pt x="295976" y="172724"/>
                      <a:pt x="247794" y="141965"/>
                      <a:pt x="224778" y="92492"/>
                    </a:cubicBezTo>
                    <a:cubicBezTo>
                      <a:pt x="206710" y="53560"/>
                      <a:pt x="168853" y="29253"/>
                      <a:pt x="125833" y="29253"/>
                    </a:cubicBezTo>
                    <a:cubicBezTo>
                      <a:pt x="82813" y="29253"/>
                      <a:pt x="44956" y="53560"/>
                      <a:pt x="26887" y="92492"/>
                    </a:cubicBezTo>
                    <a:lnTo>
                      <a:pt x="0" y="80232"/>
                    </a:lnTo>
                    <a:cubicBezTo>
                      <a:pt x="23016" y="30759"/>
                      <a:pt x="70983" y="0"/>
                      <a:pt x="125618" y="0"/>
                    </a:cubicBezTo>
                    <a:cubicBezTo>
                      <a:pt x="180253" y="0"/>
                      <a:pt x="228220" y="30759"/>
                      <a:pt x="251235" y="80232"/>
                    </a:cubicBezTo>
                    <a:cubicBezTo>
                      <a:pt x="269304" y="119165"/>
                      <a:pt x="307376" y="143471"/>
                      <a:pt x="350181" y="143471"/>
                    </a:cubicBezTo>
                    <a:cubicBezTo>
                      <a:pt x="393201" y="143471"/>
                      <a:pt x="431058" y="119165"/>
                      <a:pt x="449126" y="80232"/>
                    </a:cubicBezTo>
                    <a:cubicBezTo>
                      <a:pt x="472142" y="30759"/>
                      <a:pt x="520324" y="0"/>
                      <a:pt x="574744" y="0"/>
                    </a:cubicBezTo>
                    <a:cubicBezTo>
                      <a:pt x="629164" y="0"/>
                      <a:pt x="677346" y="30759"/>
                      <a:pt x="700362" y="80232"/>
                    </a:cubicBezTo>
                    <a:cubicBezTo>
                      <a:pt x="718430" y="119165"/>
                      <a:pt x="756287" y="143471"/>
                      <a:pt x="799307" y="143471"/>
                    </a:cubicBezTo>
                    <a:lnTo>
                      <a:pt x="799307" y="143471"/>
                    </a:lnTo>
                    <a:cubicBezTo>
                      <a:pt x="842327" y="143471"/>
                      <a:pt x="880184" y="119165"/>
                      <a:pt x="898253" y="80232"/>
                    </a:cubicBezTo>
                    <a:cubicBezTo>
                      <a:pt x="921483" y="30759"/>
                      <a:pt x="969450" y="0"/>
                      <a:pt x="1024085" y="0"/>
                    </a:cubicBezTo>
                    <a:cubicBezTo>
                      <a:pt x="1078720" y="0"/>
                      <a:pt x="1126688" y="30759"/>
                      <a:pt x="1149703" y="80232"/>
                    </a:cubicBezTo>
                    <a:cubicBezTo>
                      <a:pt x="1167771" y="119165"/>
                      <a:pt x="1205629" y="143471"/>
                      <a:pt x="1248648" y="143471"/>
                    </a:cubicBezTo>
                    <a:cubicBezTo>
                      <a:pt x="1291668" y="143471"/>
                      <a:pt x="1329526" y="119165"/>
                      <a:pt x="1347594" y="80232"/>
                    </a:cubicBezTo>
                    <a:cubicBezTo>
                      <a:pt x="1370610" y="30759"/>
                      <a:pt x="1418792" y="0"/>
                      <a:pt x="1473212" y="0"/>
                    </a:cubicBezTo>
                    <a:cubicBezTo>
                      <a:pt x="1527847" y="0"/>
                      <a:pt x="1576029" y="30759"/>
                      <a:pt x="1598829" y="80232"/>
                    </a:cubicBezTo>
                    <a:lnTo>
                      <a:pt x="1572157" y="92492"/>
                    </a:lnTo>
                    <a:cubicBezTo>
                      <a:pt x="1554089" y="53560"/>
                      <a:pt x="1516016" y="29253"/>
                      <a:pt x="1473212" y="29253"/>
                    </a:cubicBezTo>
                    <a:cubicBezTo>
                      <a:pt x="1430192" y="29253"/>
                      <a:pt x="1392335" y="53560"/>
                      <a:pt x="1374266" y="92492"/>
                    </a:cubicBezTo>
                    <a:cubicBezTo>
                      <a:pt x="1351251" y="141965"/>
                      <a:pt x="1303069" y="172724"/>
                      <a:pt x="1248648" y="172724"/>
                    </a:cubicBezTo>
                    <a:close/>
                  </a:path>
                </a:pathLst>
              </a:custGeom>
              <a:grpFill/>
              <a:ln w="21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0AAE9F-D40D-4A06-A542-AB26D8AB9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6676" y="4575280"/>
            <a:ext cx="1781105" cy="1781136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72" name="Graphic 4">
              <a:extLst>
                <a:ext uri="{FF2B5EF4-FFF2-40B4-BE49-F238E27FC236}">
                  <a16:creationId xmlns:a16="http://schemas.microsoft.com/office/drawing/2014/main" id="{E2BD3D1E-8A78-4CA8-A862-614FD75BD9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27EF3C4D-D9EE-433E-A50B-6D1B1A4E1B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FC4F4B86-B0F5-45AB-974A-ED0CF80380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ABCCAB6-2C8F-45DC-A8D3-12AE864BC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B77B7A98-FF5E-4AE2-AA18-F9CD647D24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1BEEA99B-FA00-47DF-A8C6-42E565ACB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9A3073AA-0C95-49D3-ABEB-360AC0DA78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ADDC6101-D1BA-45AD-975E-6D22FBBC8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7F7FF84E-A790-449D-A30F-A2B32897BB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BFAC3AB9-2115-4ABC-8F2B-669140D4BA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12209916-8238-47D3-8470-C3B6748DE3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342C4170-32C9-45C4-9A3E-3B9DFBDAB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252EA0E9-92FF-4BC7-B847-6782E38D9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CC5C774B-5471-455E-9173-6114DFF3E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F8A27BFB-E943-4C45-BFA2-B1FB44802D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E10E74B4-0649-4165-A42B-5188136CB2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85DD857-084E-445B-9D21-3DDF484AE3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858EAED4-7030-4F02-8735-86B2D41F00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FD206B85-4DBA-4A1C-BE5E-9AC09D3E8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9828E4E-D18A-4EB3-AA0E-6A694BAA60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242BFF0C-9960-4037-8875-982CC6AB3B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FDC46289-4813-4C66-B74D-DA89EB5C7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DD12BBDD-E5E4-4866-BA7D-575AA15AFA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CC7933B6-91C1-49F7-A1D2-E4C9264C71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0F77AE0-80D0-441D-8610-15A87072DB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369F67A5-04FD-4DC3-B5FE-E293F1D8FF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7D2FE5A5-00D9-4B46-B9C0-DF029A2137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77863FE7-D2C9-4943-8569-6BF49B87C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A0020B1F-76BE-46B2-8D5F-A8BD90E97B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BB9081A-5442-44FE-B224-BDBCB08C9B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F93E179E-A593-4559-96EE-A0B232C5E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4DF0844-A707-4E91-9663-D229B49F5B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2450B49-EEBA-44E1-A402-CDDFAA21BC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A588BB7B-0B7E-44B5-BFD9-EA98377B0B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9A29819-A120-4DE3-9885-6C9ABDEBF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5A47B4D1-A1E7-440C-9756-62F1319981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6E37264B-D746-4A84-A8D8-C8BB60C5F4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4A6A55C8-81FC-4BC1-8D9D-989098291E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25BEED62-890A-4F76-8976-0806912852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CEDB6363-D238-497C-9F62-70C3794378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E8AE52A3-EEF4-4363-8348-F0193090BD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42E43346-6294-4571-8009-00559220AA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4C9FF21F-0A57-48BD-AFA2-812BDA4AE1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2CE44D1-4355-4EA0-85D9-46B2BD634E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E05932D9-8C08-487C-BE8D-CE8D90DBE2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956F062-CFDF-41C0-BF81-910A593926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6EE30713-2557-4E2C-B23E-A4335296BD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713ADC1F-8ACA-4FC6-923D-A7D07F151E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9516A6B3-73B6-4736-BAD3-1BA9B19BB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66C9B3A2-34F8-463A-8F26-2DB41BC486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D2681A1B-C5B4-4180-B839-F42F15609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09B73E73-CAF5-466C-B476-F442DA3F69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47DE2FFA-2AEC-4E3C-9BB5-0B4FA9B13C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707A7E41-23E9-4C4C-8C40-86AC4A286A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0EEF3BF-23B8-4558-9496-3FBC0D450F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F23B0DE3-79D7-4B51-AA85-1D78E1D125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66A6C48D-B42A-4213-967E-3F0F31F368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460D8262-916E-4A41-9DA7-0416B07C17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DA74C8E-A290-4214-9CDC-7C81E2D300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06F0FC8C-B053-49A4-85D1-D02E6ACC09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EF6E20D1-B75B-4109-9863-CDF7D7B9C4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D825563-95D0-4AF8-B76F-C3D9E5B85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E4808768-DD68-41FD-B6C9-92A21F8568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5443C4E4-B94D-4A0F-91E2-EAEEE4333B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7BE49C3-DF3E-40D7-AA79-31FF796D8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296FD384-B102-4DC5-B7F8-C9CFCAFEF2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761B0F50-29B0-4715-89EA-3D67D66E99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02EE7645-22B2-4AE6-BE83-268CF9FA94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0FCB045A-2D48-4F00-9BBE-AE4801A711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64C1897B-BBF3-4B8D-9EFD-B58FB97AD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8F33C9FF-51FD-4E01-A7D6-DA07904BC0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1038A907-28E4-4AC5-A3DF-03B30DDB2D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E3BE620C-6DA4-4783-88DF-F2554F8E70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215C33E5-3C0F-413D-955F-910161E8B1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D326348F-BB03-4656-B017-00439FE3EC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20055F29-A753-4AFE-AF14-DFDE3DE48E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657EA5FB-E669-4025-9D5B-6DF78AE480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CBD49CA9-1E94-44AC-B174-9A93372738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58FC163-7C80-4AC8-87B6-AD07A9631F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FB938ED2-0548-468C-AB68-669B0C1572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4B558214-CC40-4472-A55E-779E4D2ADB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9FA37504-C92A-4150-9A6B-9B980E25CC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F932921F-34B0-4977-B152-333409883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AA972F9-99BB-44A2-8161-84EC4C4E1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070033F-E82A-4F69-8BE0-33B88CB6C4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5B8CB3D3-5CC3-46BA-B938-EFE5283D5C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C4515117-6988-4803-B47E-D964DC19FE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FFD108F-3434-4F6A-B5DF-B216E81021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A74122B8-F9B6-4E3A-81B2-48070B698F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8CCA48B6-1BF9-443C-B83F-BA73DC92E7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BF6BF308-DD11-454B-9506-CB8767656D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FD69DFD3-74B3-4FFE-A6B0-2785452F6F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70235D33-B714-484D-A828-A1C2B9DA2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1B39A86E-3D93-4519-8339-AF2E16F48A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A473D478-5749-4AB9-84D3-B6FD2F7E3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D8CFC12-D4F6-4413-A980-9555DB05F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22FB6AD-7251-460C-8F68-EC9A30FE14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196CEA23-5605-4C36-BCE1-43F7BC7E62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F1F2BD5B-1A74-4E54-8D22-8B01306D28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2CB5096C-92D4-4D92-BE5E-DC9F8CE875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4E952EA9-6EEB-4188-8280-B5941B54B2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CAF3A5A9-96B1-4099-A611-0343087806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4690DDC6-840C-4039-A44E-2C9D11454E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00445CEA-D59C-477B-84A8-7163839581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1D84F960-F314-41FE-8E0C-9B8DE8B5C3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F23074B2-0A5D-42D1-914E-A60316556F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6ACE5B8D-E475-4895-896B-97717639DC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D63AD73B-CAD9-48E0-89E1-1F531A9F72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8F67E191-9D6E-46DA-982D-34D686BF6C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A3B9058F-A876-4D14-994D-2999554CF7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930DC04D-63F7-4A8B-8BA0-EBB37FBCE1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DCAA7B2F-CAA7-487C-B9C3-550DCBD49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A51E6295-56F4-4B47-9703-8B5C833054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FC66FAB9-F717-484C-9F47-ABFBC94A72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A704F57-9070-4439-B6BB-136279857C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66BD4C2A-A544-4628-B9B4-BC803609CB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CE9A844C-1080-4183-A980-8E2982155B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92348B29-40E9-4CE2-A23C-9360144735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9BB11EDA-F6E1-45BA-B49F-7ABDD656E9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F441DFD2-327A-4071-9249-BCAEF800DA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304F0367-9F6D-4C5F-9818-3CC35C87A4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C967B7DB-7330-4692-AA81-CAFC51606A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57F65263-2AFD-44AD-AD61-23EC3085C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BD4C27B8-A29B-4575-9EC4-A1B7DC079A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69107FDD-0652-42DE-97A0-264223E6D9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13688F79-032F-4291-869C-3C26B5E9F9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661A607F-AD34-4B38-87EF-D0AFBDDF3A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5694E08C-39BB-4792-B645-37D3E63B7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0167048B-FB7B-4B7A-B679-D7974FF51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4926B316-063E-4D72-AC12-F0953B3204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9772A1FC-2C0F-47A6-83D6-9A4A7973D1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4DF32C85-4E56-4356-AE0F-2C8D278F01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80ACC557-85EF-41DC-B9EC-B0C63F4520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13640E5B-764E-4718-975F-3E620288A8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16A2EF26-7944-4D17-96AE-ABC43243A3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5A1A1B38-0AEF-44DE-B6A5-0B60A59FC4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B94D0D12-8DCC-41BF-9225-D72CF3DF56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B9E43D6F-7890-4F99-B7CE-C30DBDEA2D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82E7692B-A0A5-4B63-9E78-B255FCBA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D947BA6F-304B-47B9-913C-6EF6D22B1B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73AA783A-6086-4C47-8151-6085EADB0F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CCB3DC39-E9B5-49ED-B30E-2FB5651CE6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F1AB56F4-B1CC-4680-ACEF-B87EAA7DDD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433FE7BD-2D20-45C5-A447-5F0E933734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59D9EB2A-0CB8-463E-8313-3470C29C4B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6AE0C53E-D056-4795-A700-7EBC6C9AE3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A93FCCD7-1DE2-4D8D-9071-88B245ED52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8A140C86-8820-4678-B15E-7AECBF59A8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0BC8E0EB-69E1-484B-AE06-E57C908595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FBC0FD0C-82A7-44BF-A997-0A9CA418AF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A7390762-8393-4F33-80E6-21BA75133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81B7B85A-833F-464A-939B-149F84E40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F485BF70-0F08-4E17-AFD1-6C5C7B258B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13C387DD-897C-4282-BEED-6E0BE32860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1C79F195-D52B-4E48-A9FF-F074256119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F445D0FA-966F-400A-AC8D-8CAAF02E6A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376ECD94-6896-441C-AA44-A4F57F0219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FC92C350-CAD6-4C2E-A65E-E94F58C37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E71598A5-7F8D-4836-B6FC-F1D158278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BDCB0F85-A6C5-4E65-8F0A-52671EB3D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87FFBD54-2EF4-448F-96C7-157A3C6AD3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CAEA2FD7-C9B8-45B4-BEFC-977053FBB2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FF912821-388F-422F-B692-31B5E6DE7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F263D211-562D-46EA-AE01-7B1EDBF713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800610A8-10E1-40B1-ABDE-A9D3EEADD1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764A3047-3F92-4E69-A680-416CC114BC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7F1FA955-903A-430D-A1DA-7E6E303A1B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6BC0288C-46CF-46BB-BF88-CFA8B1D85F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2867B317-CCCD-4EC7-8406-314DB7830C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3CEEC945-6738-47C2-88E6-DB29BE3EBE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73" name="Graphic 4">
              <a:extLst>
                <a:ext uri="{FF2B5EF4-FFF2-40B4-BE49-F238E27FC236}">
                  <a16:creationId xmlns:a16="http://schemas.microsoft.com/office/drawing/2014/main" id="{620CB8D1-CE41-4A5C-8FD5-DACED6553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EA5E2DDF-06EC-428F-9085-5AE5B2F33E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6579F314-5DE2-47CC-A508-6E15B3B879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969A4AD-8589-4A96-8118-DE73000C47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0A98F31-9A68-46C2-A001-8011DF7C49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B442335-3E37-40C9-9E08-8D7931CC99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E846DFE3-FEC9-4DBF-9290-F60816F8A2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BD31C12-2164-410B-9A3A-6C1BEEA5BD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F87D878-021F-4966-9031-5203868AA4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1927FB0-8581-4B00-B542-1426415D58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11076EE-3A40-4B54-B1F7-555E6831B6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315A147-8A55-4B74-8F80-58B50585E0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918AFBC-933F-4220-A164-BA4B40B4DF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53814E64-DB41-47BE-9E6E-F40AC4A82F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DC1BF4C-B973-4D6F-AF0E-EA5838A1DB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8F9E73A9-D8DE-4FB2-BCA9-D07DD7A2E1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B2FF232-F7ED-4A4E-A36D-94E7B24F37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058CFC5-FAB0-40DD-9B58-D7A64EF01F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7C79FDB-284E-41FB-A93C-3A6A4F9488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06A4151-1369-4294-824A-70C8F929FC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BB9396E5-7245-48DA-AA32-5AB0842B7E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66EB7EE-D151-4B68-B14C-1C54DF2B18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F4EDA4A-9471-4A70-9A00-B1A66B5E1B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4799963-01EB-401F-8BFD-6CDF641B5C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04CB3DF6-6D3D-40C5-B741-F2D83DD79E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A7B3897-3CBB-49E3-90EC-96E63DD9A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37DB1E2-1825-47B1-9E89-634473EF50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2052410-9234-4B80-B825-7F91A5D61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8E7CB48-0744-4DF2-86B6-3335F38E6A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EB74DCF-332B-4BD3-B036-4A133327A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91B69718-3DD4-4F38-81E1-2342692AFF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5CE2490-5C33-412B-B444-D335E3AE8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328ABF3-0C84-459E-B986-7DCD455B6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7381077-83CF-4050-A5F3-8C33C6E70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920C082F-B414-4A4B-82AB-CE86C925CA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B3086F2-6938-4EB0-9EC8-B829D1E9F2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5E9F8385-761F-44AF-8AC6-CDBA79A52D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09AADCB5-90F3-4C5F-97B2-73CFF780AE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ABB6628B-E9D0-4651-8570-CF1E5DB026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4C9E771-C0D9-4027-96D7-651E8B7361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380B5730-FEEA-409B-9D23-066B99E31B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4A9FBAD-235A-4A0F-8C54-15633CCAF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BF2F6746-8E16-406D-835E-5FCE6D4F07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FADF2DF-4564-4627-AA45-85EFB70829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3D4185DD-65EF-442E-935F-90BDEB5E82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B30569E-CF14-4DF4-AE71-046DC42001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ADC6272B-8E87-4AF5-A668-16EC7F3C4E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5404AC5-86D6-4864-BE91-84B6F66D57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283DF22-5559-4FAB-A06F-CDB1F9C996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F82E770A-E6CC-441E-A6A9-47A33BF503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2C89056-2DB3-4565-8418-63EE598E0C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81C1B01-00CC-4C39-A005-8544974B93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C8F3F3D-5E7B-4168-BA7B-09B22C878A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BB09AD41-8582-44F1-A4DB-8C4ECC1D6A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EEF98626-AA8E-4ABF-A29A-89C159D70B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8A910E73-8115-449D-91BC-4BFD85100B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BA84EC5-ADB4-412B-9D7F-785CA24046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1EAEE025-D974-498D-B276-E887588BFB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C0A6777F-C322-4CFA-B4FA-C98FF4CBF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C45B00F-D649-44DC-9CB3-04C5A6CB8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4D681DB-7395-46C8-A277-8D5478BA84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2FF0C982-758E-46DD-88BE-0B1087F201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3AC91889-4175-4937-A495-37094F3EEB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9B67AE9-E5D6-4FA2-AFB6-73EB860099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A158CC5-EE56-492A-A095-77324472D8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2547278D-FC88-4AB6-8C3C-EEF9282F3E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0EC49A0-0827-49E5-89C4-F56299A5DF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B2514B8-CBE5-40F8-85F8-8B9D514F53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89206225-1385-42CD-A435-03C6731B51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516C97D0-ECDA-4BE7-B7B0-104FBAC6E4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9F18E51-9DC0-4458-85F4-8DB85B23C1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18150D47-30EF-4F80-A28C-F206A8E152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9146AF03-B828-49EB-A7CE-81D57EA9BB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7CD96A2B-A3CD-4992-97C7-7F47A2A399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D0A0D10A-D5BB-4580-91C6-15338B079C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B73C84D-0C6C-4AF8-9DAB-89DF1E4F89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DD66FFFF-5665-44A0-AA5E-7220E985AC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77FB038-24D7-43B0-955A-DCC0332B5D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BA17227F-E9D3-4A51-9DF0-DFD909AB3F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5E6B883-1C1C-40DF-A620-22CC48A9A1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7EC08BD-662A-486F-BA39-0A9F368A6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1A6E4DA-A497-400B-ADFB-11B80E5E0D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CDD443E5-430F-4F57-A4ED-2BCF8E0C7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F736045A-DB37-4982-96ED-70BEEEC7CF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1805AD9-942F-480F-A92D-B71F17B653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F35A6E50-B827-447C-A1E3-243CB09BB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8A99C9B0-BE26-498B-BF80-39E5CC62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3699857B-7AC7-4686-91B1-0F634DB5A0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AD66306-06A7-4198-B997-F9B8B8AF84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73378AC-6515-495C-A818-4A41463E45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A9203926-2967-431A-9A3A-80ADDF9A2D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0F60567-9012-4A1A-81DF-87B661B62F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C1BE4E4-B943-411F-A103-BCDC29AF0E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F230BF9-4B8A-4479-B197-83AA90D84C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F64D3FA3-2702-4732-A545-29A65184D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9DE7572-DB33-4A77-B082-96E36A6196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2B8418A-24D1-4998-949F-BAEBE54CA3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596AFA95-4288-45C6-8385-D30F8C8221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061C74E7-2DA4-47FE-A604-4CAE7426A2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49948CD9-6639-4D61-84AD-9888621969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50D3989-13DF-4E94-9702-7CA27CE585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DBA4DD0C-2E69-4365-8750-37BF2BD8A2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38B2F783-8850-437D-AD52-62F4EFE868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C32D6E8-869E-4CBF-9409-124D3FAD39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28C44847-ACE1-4D0D-B2B1-5E433166E3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00A772C-C03A-42DC-B0A7-F0DFC7F83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F55ACF2-1DAF-4BAD-98D9-7B7411406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8457AE1-96AA-479D-B76B-E62113204B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1C4F22AD-9264-4746-9908-F88858B7FA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9B25671A-8A56-49F6-802A-1CBA58FF87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A8875C06-A53D-4C2E-AAB0-2FBC5A1678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6F5F71D6-3D74-4013-8BD6-7E52F6DE50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41736BF-619F-402B-B70E-089811060A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1A1F261-EEC0-4F95-B854-1454E3CF3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F7DE06E0-C362-485D-8F89-44FDBBAFF8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4822EF5-4772-42F0-A59B-04AB882D7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712CE3F4-4BC0-495F-9973-C58EC6CD6A3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11274400-B083-4CEF-804B-9EBF7CCAA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945F450-B42E-4DA2-9C76-BA1F38AF31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853A096-C1AB-4E3C-8B35-D682A008A5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75F8D171-62A5-4073-97CB-4E59015698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DC99FCCD-BBB6-40F1-B331-659509ED7C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0E3381B-598B-490B-8F81-584CB96089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B8A6BEE-872E-41B4-AAF7-121594E054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BF66EF2A-00A9-46F3-9710-6ADBD3D544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A0432490-5DE8-4D81-B39C-B44CE1C47C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48F6BC8-EABA-4287-8FCC-8BC7CD06DF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23E8D30-1C78-41D4-97C9-63646BD99E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C3167F67-0621-408A-A29A-A4536450C3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A19AC3E-362D-4172-97EF-45598CB5FF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5B76F033-FB8A-48DB-8951-F527972A6E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E832F524-84B7-44E4-9494-0969759A2D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05782180-F16A-4A8B-A276-5E38F741B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34157406-E447-440D-9BCB-CA3D365A00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36D42F35-9B1B-469C-999F-7CEB42F4C8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8A4EEFF2-05CF-4C27-B386-A0E5DCD63A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ED3EEF5A-B20A-42C7-A575-5E2655BA88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A46A893E-1A0C-40BF-AB34-831A41DDCA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6157AAD3-7E95-41BF-8073-F6F78BA164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24E5F5D2-D8B5-4D70-B617-B5029CA641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04ECE8A-8657-4D32-AD7E-B1058D0F7F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7990A80-1E83-4C43-B61D-4CB71B2CD7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82226514-799A-43F7-A5A3-6753D7BE8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92572FA-6D1F-42B1-BEE7-46DC341D2B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7870CB6-417E-416A-8307-E48C0A6A25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F1EFCC94-4633-4464-8D4C-2EF4454D93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37B2F8A5-8637-4CCA-B44D-8844E60191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0EA5452-15FD-43AB-8AC3-3C5C9BB2D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0CFF3735-E718-4E54-A53D-B56B16207B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C6087547-39E2-4056-8173-171D1B1D7C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B5C5BAD6-F152-46DD-87A7-62F3BDB9D4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3B07F977-B52E-43E1-8030-6B46F7E807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120570F-B852-4D3C-8E2C-965B514435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019A7E82-47E0-4A90-BB03-E662E4F828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623437BB-CD62-411D-B155-CF1B830F0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3DC4DD6A-A1ED-41B9-99FB-4D75C409AB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E6F33FC1-BFE0-4A5D-9675-2DAFE1127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C7BBB4D-B45F-4D85-ADB0-AE2D0E8441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F25838A-853B-4F5F-A10F-CD54217F02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C471161E-04D5-495C-9104-22CF3ED824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DFDFEF08-9D16-47C5-B413-C7BA090E9F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254CA655-0F8E-46A3-AE85-F020BB071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A631A92A-3002-4BD3-B9AF-B0D7EF77E6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FCB0D363-B41D-4BB8-8F85-D183BF85BF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097B2CE1-2117-42A1-B721-1FD442E686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300878E3-A086-4922-AD6A-2D2A94CA2F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73F37BA0-1202-4528-973C-06E260C8B7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98FCD65C-13F5-4B2B-B39B-7153A0F64C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ED6E0B7-C4E5-47DB-B2F4-A6130DA93F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F6A91E1B-7F17-409B-8020-6F9E259D1C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862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995A98-491E-45F9-AA59-60AD3FC8C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28867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b">
            <a:normAutofit/>
          </a:bodyPr>
          <a:lstStyle/>
          <a:p>
            <a:pPr algn="ctr"/>
            <a:r>
              <a:rPr lang="cs-CZ" sz="3700" b="1">
                <a:ea typeface="Source Sans Pro"/>
              </a:rPr>
              <a:t>METODA DLE ROSWITHY BRUNKOW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7DC759-BA22-4AA8-AD0D-4C3AB1C3F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906" y="2477151"/>
            <a:ext cx="5990718" cy="406270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cs" sz="2200" b="1">
                <a:solidFill>
                  <a:schemeClr val="tx1"/>
                </a:solidFill>
                <a:highlight>
                  <a:srgbClr val="800080"/>
                </a:highlight>
                <a:ea typeface="Source Sans Pro"/>
              </a:rPr>
              <a:t>Zásadní proprioceptivní aferenci Brunkow spatřovala v NASTAVENÍ AKER HKK a DKK. Byla si vědoma významné korové reprezentace rukou a nohou v gyrus precentralis. </a:t>
            </a:r>
            <a:endParaRPr lang="cs" sz="220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cs" sz="2200">
                <a:solidFill>
                  <a:schemeClr val="tx1"/>
                </a:solidFill>
                <a:ea typeface="Source Sans Pro"/>
              </a:rPr>
              <a:t>volní dorziFlx rukou a nohou, resp. vzpírání kořene ruky a paty proti pomyslnému či reálnému odporu (pevné ploše)</a:t>
            </a:r>
            <a:r>
              <a:rPr lang="cs-CZ" sz="2200" b="1">
                <a:solidFill>
                  <a:schemeClr val="tx1"/>
                </a:solidFill>
                <a:ea typeface="Source Sans Pro"/>
              </a:rPr>
              <a:t>→ </a:t>
            </a:r>
            <a:r>
              <a:rPr lang="cs" sz="2200" b="1">
                <a:solidFill>
                  <a:schemeClr val="tx1"/>
                </a:solidFill>
                <a:highlight>
                  <a:srgbClr val="800080"/>
                </a:highlight>
                <a:ea typeface="Source Sans Pro"/>
              </a:rPr>
              <a:t>vyvolává aktivitu svalového vzorce</a:t>
            </a:r>
            <a:endParaRPr lang="en-US" sz="220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r>
              <a:rPr lang="cs" sz="2200">
                <a:solidFill>
                  <a:schemeClr val="tx1"/>
                </a:solidFill>
                <a:ea typeface="Source Sans Pro"/>
              </a:rPr>
              <a:t>Důraz na funkční nastavení aker &amp; neutrální polohu pánve</a:t>
            </a:r>
            <a:endParaRPr lang="cs" sz="2200" dirty="0">
              <a:solidFill>
                <a:schemeClr val="tx1"/>
              </a:solidFill>
              <a:ea typeface="Source Sans Pro"/>
            </a:endParaRPr>
          </a:p>
          <a:p>
            <a:pPr algn="ctr"/>
            <a:r>
              <a:rPr lang="cs" sz="2200">
                <a:solidFill>
                  <a:schemeClr val="tx1"/>
                </a:solidFill>
                <a:ea typeface="Source Sans Pro"/>
              </a:rPr>
              <a:t>opakováním se udržují reflexní dráhy neuromuskulární aktivity</a:t>
            </a:r>
            <a:endParaRPr lang="en-US" sz="2200">
              <a:solidFill>
                <a:schemeClr val="tx1"/>
              </a:solidFill>
              <a:ea typeface="+mn-lt"/>
              <a:cs typeface="+mn-lt"/>
            </a:endParaRPr>
          </a:p>
          <a:p>
            <a:pPr algn="ctr"/>
            <a:endParaRPr lang="cs-CZ" sz="2200">
              <a:ea typeface="+mn-lt"/>
              <a:cs typeface="+mn-lt"/>
            </a:endParaRPr>
          </a:p>
        </p:txBody>
      </p:sp>
      <p:pic>
        <p:nvPicPr>
          <p:cNvPr id="5" name="Obrázek 5" descr="Obsah obrázku interiér, brýle, ochranné brýle&#10;&#10;Popis se vygeneroval automaticky.">
            <a:extLst>
              <a:ext uri="{FF2B5EF4-FFF2-40B4-BE49-F238E27FC236}">
                <a16:creationId xmlns:a16="http://schemas.microsoft.com/office/drawing/2014/main" id="{5FBF87C0-F26B-4E9D-A126-6CCB4F048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5600" y="322504"/>
            <a:ext cx="3194590" cy="2931037"/>
          </a:xfrm>
          <a:prstGeom prst="rect">
            <a:avLst/>
          </a:prstGeom>
        </p:spPr>
      </p:pic>
      <p:grpSp>
        <p:nvGrpSpPr>
          <p:cNvPr id="12" name="Graphic 190">
            <a:extLst>
              <a:ext uri="{FF2B5EF4-FFF2-40B4-BE49-F238E27FC236}">
                <a16:creationId xmlns:a16="http://schemas.microsoft.com/office/drawing/2014/main" id="{0E01B404-974F-4AE2-B624-17BB796E4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620" y="736826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FEB7B1-DDBA-42D8-94CB-1B67FE8A46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FA28F1-7DF7-4464-9F21-7F65D9C16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298437-9289-4DEE-A22A-B50B8E0C5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85765" y="619275"/>
            <a:ext cx="932200" cy="932200"/>
            <a:chOff x="10791258" y="619275"/>
            <a:chExt cx="932200" cy="932200"/>
          </a:xfrm>
        </p:grpSpPr>
        <p:sp>
          <p:nvSpPr>
            <p:cNvPr id="17" name="Graphic 212">
              <a:extLst>
                <a:ext uri="{FF2B5EF4-FFF2-40B4-BE49-F238E27FC236}">
                  <a16:creationId xmlns:a16="http://schemas.microsoft.com/office/drawing/2014/main" id="{59E0E14B-533C-4293-A8D7-28796C92D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18" name="Graphic 212">
              <a:extLst>
                <a:ext uri="{FF2B5EF4-FFF2-40B4-BE49-F238E27FC236}">
                  <a16:creationId xmlns:a16="http://schemas.microsoft.com/office/drawing/2014/main" id="{14E2471F-A3DF-4EAB-84FF-9780F82F8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pic>
        <p:nvPicPr>
          <p:cNvPr id="4" name="Obrázek 4">
            <a:extLst>
              <a:ext uri="{FF2B5EF4-FFF2-40B4-BE49-F238E27FC236}">
                <a16:creationId xmlns:a16="http://schemas.microsoft.com/office/drawing/2014/main" id="{C97A21C8-E7F9-4D8D-A7C5-4AB1A60ED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389" y="3684389"/>
            <a:ext cx="4114800" cy="231457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A8BC7D6-3432-421F-90E8-E5BF9B9D3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28487" y="4452518"/>
            <a:ext cx="1152011" cy="1152031"/>
            <a:chOff x="10154385" y="4452524"/>
            <a:chExt cx="1443404" cy="1443428"/>
          </a:xfrm>
          <a:solidFill>
            <a:schemeClr val="tx1"/>
          </a:solidFill>
        </p:grpSpPr>
        <p:grpSp>
          <p:nvGrpSpPr>
            <p:cNvPr id="21" name="Graphic 4">
              <a:extLst>
                <a:ext uri="{FF2B5EF4-FFF2-40B4-BE49-F238E27FC236}">
                  <a16:creationId xmlns:a16="http://schemas.microsoft.com/office/drawing/2014/main" id="{764DF47C-D245-46EE-A937-932EC186C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B6EA011F-E7F7-4A27-B6B2-9832E93547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5D458372-A83B-43D3-9998-D1D2B30815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77D64EA0-FFCF-4BDF-89B2-5B648CD1F4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F033E79C-0381-469C-8800-4B4FEE9FD6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384816D-093E-4BB4-89A6-B6E4950C30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2DE614D-A78E-4CF9-80E7-658607310E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7288799-85C0-4A9E-83BF-7B84F6E9D8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A7C530FF-B456-4339-BBD9-75981532A2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93DC5CA-F466-4BB7-B330-5946C3EBCB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52AD3C1-566F-41D7-8059-8071882887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BEA6F10-8633-48F6-AE72-D03B44BF24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9629B1F-7CE2-43B6-81E1-4556AF2A5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1CE04191-338C-438C-A70F-B4F362F5F4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D0E302DE-F5BF-44C3-B4D3-88E2A73C8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8A690F16-904F-4F71-9EEF-2DFCBE31B9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99C1E91C-D127-487C-A335-9A012661FC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35539DB9-BA80-4876-AB4E-61BC7B18E2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90094BC3-EA93-4795-A26E-236E7F295F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C9C2B563-C93E-4ABD-9449-21A2E5BE2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8D90666-0FEC-4890-81A4-1F09924BF0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4FE7571C-1478-498F-9E95-5BA8B678A4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07CDB14-39D0-479D-AE83-726D910D54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B2771033-D4AE-42FC-9473-0347188B95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F0B48913-7143-42A4-8120-353ABABDC7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6EA5364A-A1F2-45EC-969B-B7B5F00614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8BC60A3A-669D-471C-9481-A15DF50383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47684A41-39DE-4BB2-B472-28A5AB7A1C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A9AAFEBC-D145-4DA1-A650-4FBEBC662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36EA8E14-F741-4E55-B759-E8093BFAB1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AD192A52-549A-421F-8770-413344929D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54BFC0C9-6D6C-41D5-877A-7052FD7221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B988EE7A-D042-49A7-959A-AB44232728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CD0DCAA3-971E-4EFA-9812-8A404DBC7F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844A7012-7332-4C82-BF0E-4834C8DCEE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601BD996-AF3D-405D-8A11-719225B245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32D9A512-3288-4B8C-BCC2-889B95B4EE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EE70BE8-3A6B-4570-8476-219699AF39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04A60616-6526-40BE-A8BC-595F49AC2F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663B88BB-FC18-41D5-9C5B-B4EEA43D64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34C9DF15-6DE1-4839-93F0-95F376351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E694AEEB-E314-4562-BF3F-F5B865E4CA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8949D739-43C2-4128-86AB-BE710A35ED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942A5148-2DB9-48F8-8269-3A71C4512F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4B688197-714F-4C1C-9B32-E2D81F1C91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6A6A0BC0-91AB-4840-8AA1-553B092C5E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FF46D4FF-A70E-4F8B-8471-BA483E5D8A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228BC4A2-4A8B-4616-9ADF-17D37019DD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40B1722B-3BB7-49CA-89E6-C2F50891D8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E521A95C-93A2-4E5D-BE31-6E5F62AE7A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1A78E7DE-6742-4A64-AC19-6C615C3766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8768DBB7-A35B-49D8-BC5C-FF3619151F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5CF4963-8446-4F68-9A7A-B50DE870A0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3EB48C3A-7DBA-48D1-B479-386CCE5436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02D97164-3DC5-421E-87D7-6923B8330E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3A6DBB7C-9533-4A99-942E-22A0EC2F4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A617E8CA-2845-4AA6-A0E6-D786F0E953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B91B0F15-8290-40BE-A056-8A7B5E84C0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A095B22C-D5E4-4412-A33A-572956A8E7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6413F144-0EAC-46C1-A89A-E76106649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5D0E1500-9FD0-4426-B8D2-BDFE309279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9F34C9FD-3B20-43DA-95EA-35886687AE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C39D8CB1-C9E7-4763-B62D-1314196A76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E09CF46E-FB6D-4FBD-B01B-43518534F7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B4DA1727-78CE-40F1-A689-A9787274CA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E94372DB-6954-4A1D-8C5A-E36C2B99C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04FD5EE8-6B98-4CBE-A34B-B02D733C5E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696ABB36-2D77-4E67-9583-76159BEED6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E6209AD8-CF8B-49AB-89CD-47BB53A078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068EE6CA-AAF1-4C40-921F-D02DA011DD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26AE9971-42A3-4055-A84F-3BE66638A7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4A4C4C31-0BAE-40AF-A0DD-9E8535F8E0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09AF775-6BD6-40D9-BF43-38037C9489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4330B4F0-D1EC-45CA-84A9-281491D9C4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6FB936AE-01B0-4B4E-8BDB-71221853BD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D64C9C59-35B4-4175-BD0B-862DB36953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2949ADB1-3F97-4F4E-B27D-0C2C99FECA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C7E7BC03-4365-4267-BEF5-29B87D03F1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275D5DF-DA70-4E66-9CDB-EC30E9F33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88A24D17-5992-43CA-9837-9F1342781F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4AEEC2F8-B9B5-427D-B1F4-9A3B24A4F3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9BFCE7F9-A73E-438D-9E4D-DD2573BE64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0A195B1B-62C3-47E6-8F0A-18C8CE48FB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37762D87-00A0-4EF8-913E-AAFB725779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95D960C5-C8F4-4C8D-AEA1-B15D22D987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58679F34-F645-4977-9141-AE0DF99B8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23145794-9EDD-4491-87F3-70E69872A7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E45417F9-CBA3-4B04-810F-99E33656B0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7FBF0752-07C9-4939-BF51-F60F491C54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5EE8F42B-3290-46B8-B0AF-B6B7436219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3A3DC55-4CCD-4378-BDDE-E3EE92F8ED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5ED2E89E-8A9B-4F8E-9F19-B1185A1CBB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451942DD-8B41-457D-A0E8-6AA9D6AA86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116B7192-A61C-44FF-A787-7F36021DAF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273B36FE-6F70-4780-BD1A-F69FB565A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CC59C483-C7AF-45EB-847F-FC63DD5A3D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8DDBBB7E-0FCB-441D-8685-C31443074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1500519F-E3D8-4F5D-8BF3-8F15F4BB7E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2409787-9C7F-4B9B-AA42-F5B5DAF66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6F698306-7FDC-43F4-A928-80DE5A4745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DF7879DC-A20F-433F-ADD0-7A240C70AE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A83D3836-D3B0-434D-A26B-FB0AE61D23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96D6B4F6-02A9-4BFE-8300-0E95CEBEC2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117980F7-762B-4C6D-87EE-8B06BF2B6A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EB25595A-B8B9-4337-AC59-7C63320E0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F7352AA8-4A98-47AB-AD53-963BD75A1F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6E5E175F-B75F-4B1D-BB44-5C44CEF8E2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CD1F8433-ED8B-414A-93FF-67FE104E8A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1EE8B47F-2BF0-4F1D-AE52-C7ECE277D7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A758AF4F-E7C1-4B7F-B596-EBBD4227BC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889A745B-3BED-40F7-8261-69CD635398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1B7C29D-9C7D-48E1-972C-E666E8EAE5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DFC3A349-CC86-4D83-82BC-421130F9B1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2DBE4DDA-8095-4407-988A-C0D1944CBF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BCBF14E2-D217-4826-853E-DFA7CDB6EA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B11F2262-F1E1-4E1B-AC25-B27766B2C86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E3282B64-F198-42FE-BF95-41A3E60B8A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B191314A-B68B-462F-978C-931968F222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9C10412E-0F8D-48B0-9AEA-4B9E3C5BCB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D45E4142-9114-43EF-AF76-50743EE2B7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18E6415-BABA-4A8B-939D-D3708A6F6B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B20F7E56-333C-4D31-B009-C14DD8FF74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1E66C05C-DC5A-4D6E-BB5E-3AB49C3D21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A1C27E0F-5E2A-452C-8E5C-F4AE77D35E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5800A847-27F6-4050-A666-7EFD660260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41790167-6234-4B9D-ADBF-CF2C942E24F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87DF862F-062E-44A5-9EE8-7C27A70A91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5139A566-2510-4665-8F42-CAE61CC635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C1B42BE-601F-4477-A1E4-08F1B7553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6126EA27-2BB4-4F66-AADD-A948349CA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C2612DF1-5558-4144-A68A-4B8908EDA6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6AB8B3A3-7DC3-40DA-B716-B991C0F0F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8D5513B1-B754-47CA-8027-194024E9F2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6E2AFDE0-2C8B-4843-87A2-00FB6C1D35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322B2ED8-8734-45BA-BDB8-DFCB66408C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97598399-1C0C-4D9D-8529-478F566BF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5572A984-BB9A-45CD-B1CF-65ED4445E5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55F65930-C0E0-46E2-B7DA-04DCE7014C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548B7EBF-FAE9-455B-8C9C-B1A87F0F87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F7E9EF55-C9C5-46DB-BB9F-64EF0B03C9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D3EDD473-682F-4658-B61B-6286D55D2F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64239637-5087-4268-8DD8-FC90118FFA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BE8672AD-1C52-4E40-9DA8-DD905829A0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9A8BB16E-BB0B-4C9A-ABDB-D92B375900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92744AB8-F786-4A66-89FE-BA512ACAA6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104F498D-E716-4266-99A6-C99D920ED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50963E8C-A1AD-4E4C-A59D-FAD3815980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8AA1427B-7471-4F6F-9665-064353592D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A65698F5-0892-47EB-B493-B7C17B7351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073E74EF-EDB7-4E40-BFEC-07A79CE23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F6CBDFCC-4247-4061-9CC8-F97E878A04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C0917AA2-D197-402E-A1A6-C83045800E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FBA78735-86F7-467C-98AF-B503234A1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A2A9470A-A0B7-4045-BF89-CB240F8FCE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F493D6AD-A577-467E-8FBA-4796009F77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220430A6-2D2B-43D2-96B7-A918E83792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D3A6342A-024B-4CE5-A64A-B76FA5E647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F423E7C6-EF86-4CAA-8650-F02005122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260A6113-BA8A-426B-9C3D-839577991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2B6C882D-BB2E-4A52-843D-A19DEACA8C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2BD4A578-9F57-4AA9-929A-E175700690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39C574D7-7B5C-4491-8CEA-9AB2A6A23C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37BFA8DF-1005-4EED-81D0-2F8D07B13C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90207940-3589-4DE0-B1B8-E9FD38442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3A5E8C6C-526B-487A-B0F3-4EA69D90C8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FF5B9C9-0C85-4673-AE7D-5A378B4A08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38B407A1-1804-4518-8D54-8BA1C9478D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490BDDD0-06F2-4BF6-B501-6FE7B2FA21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4049B8A9-52DD-4D7A-8C9D-8503C7A8C2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CA6A9F65-6E03-4A52-A212-3B2B2F9A01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2" name="Graphic 4">
              <a:extLst>
                <a:ext uri="{FF2B5EF4-FFF2-40B4-BE49-F238E27FC236}">
                  <a16:creationId xmlns:a16="http://schemas.microsoft.com/office/drawing/2014/main" id="{75272C56-516F-448F-A689-99DDF8076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0154385" y="4452524"/>
              <a:ext cx="1443404" cy="1443428"/>
              <a:chOff x="5734037" y="3067039"/>
              <a:chExt cx="724483" cy="724489"/>
            </a:xfrm>
            <a:grpFill/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1850FE0-7F44-4F7B-AEC0-EC18772408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2CC5AB4-2046-49CE-8328-15216AC6D2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689F1F1-A8B0-4B1E-AF86-5BA247390C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098B5BF-7A47-4612-99A7-92913B2401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701C5C2-0698-4B5D-9A72-1F233D75E7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1EAE1A4-9E27-4958-86A7-13D051B1EF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1378738E-B89D-4E88-AC52-4F35639B4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D21C36E-AD47-4919-9B61-A4E46D4AF5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0BC5A3F-6226-4627-8935-C6523658E5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F827952-69BF-4640-82D8-E1A7991C13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8955A36-AB1C-49F6-8303-48F0CECB6A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94D64E4-0F73-4636-8483-D72F552D42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801622FC-712F-4CDA-AD0F-48D6AEEE27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2464837-766D-4495-B542-3E55CA3131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2E2011A-A691-4056-BA83-5AE5DA5D2F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25D03B6-BA5C-4F35-B534-2958BE2D0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FFA21F3-49AA-4046-AA1B-8AF347E65D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6AD5F85E-4055-4660-9612-0FAAB83C96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42F0FC1-F3C6-4F46-8689-752836939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BD2B2E5-6320-4D47-A498-BA4B872B40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F464586-9DDA-4328-805D-80B712E2DB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B3F8A1-D5AE-49DF-A40E-ACC1E3121B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89CB14C-CBE9-429B-BEF1-5B364C4DF5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157CE18-C763-4AA0-92AA-2C0F0C0BC9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F4CF8E8-E78C-4FCE-9191-C0D2D78A11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4EA3223-D631-41C3-A439-7BD891A936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D90F9C61-C8B5-4067-8B02-2201380D4B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80D9A-67F0-4CD7-9340-A92FF6B71B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8E2ACFD-43B0-477D-B4BA-00CA38CDEC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A66B1B2-4ECE-4EB0-89ED-466167C536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2C465D2-FE19-4020-8DED-4A6F8DAB78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C66B733-FA4A-4E4C-B93B-7C33AF2DEC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81F9387-3002-4AC4-8A38-E869E6644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66E1CD5-F7E2-45D7-AEF7-BC08FE3C65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EECF55A-054C-4075-A383-6AA7730DD4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B6417CB-6916-4D45-9675-BB940158F2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71B27B1-619D-450C-AE37-4711931A78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194A3B9C-75FA-4F91-B74F-4904D9D82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C737D59-38C5-4C71-8E82-3242EC269C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FE06754-0432-42D1-B88A-80C1C9575A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F9EE4B1-D5B7-43E0-B69F-363DDCBBD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5CE7C87C-53F5-406C-9565-A6287453F23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5DA7714-98BE-4DB5-A732-E51BE0FC1D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E99D639-E701-422B-99B2-B908FFC400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3CFC8C86-6A9B-4FC2-850F-244CC809AD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A3BE664-FC9E-4C30-ABFA-C3597B5056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1EF4631-B670-463C-ABA3-80120C96F0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805675E-8B92-477F-A381-D568EEAC03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FABE2F0D-23FA-4FA8-AF49-831C6F8FF5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B4935589-F286-4F1D-8141-DC29318E44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AA8537D0-FA05-4E99-98CD-14A1E2E40C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4306776-4597-40C1-8CEA-5B0B7A170A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32B998B-E2E7-48D3-A858-83E55EC1295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CF7AAF66-7ACC-4337-84A0-49F4D52473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944F3A7-9E59-4599-AC48-9A60462D1A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3ECF174-F0E7-4DB5-ABFC-1506C97A05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54DE89E-1C25-4524-B470-BDD18E1D70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566B3EB3-A9F5-4E2E-9D31-93A2B7CA51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698F22B-2E15-4E95-B62C-67A23816B9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47244A1D-0DE6-41FD-B791-44684D49F0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8CFA451F-2534-4429-8EB7-F481A1A0B0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18BF261-C3FB-423A-8E99-8F78BB5E3C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8EEAA0F9-44F7-4442-92B2-C3236491DC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650D9881-601E-4D65-BC57-2B3FFB984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7D21934B-62BB-4FD0-9CAD-4A9463628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16AFB2A-6A2C-454C-9B85-7F7C0601D2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7604E0FD-4716-4EBB-A84D-CD4DE76DF5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53126F09-55DB-41DE-AC1E-C16A3900AB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0F375666-5F5B-4FF9-82E6-EE5844B070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E6B0421-EADA-4552-A7DA-C0094C31A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CA326009-6419-464C-90F4-7052E1CE8F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CA9BB2B-26FD-4082-8C98-D77773C59D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31B940C-BBBF-4B19-850A-827E275B08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4444386D-718F-4F16-AFE5-418910F494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6994DF6-17CA-4780-9299-F697C123BB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F11D648-BCB9-48B7-BB5A-587E0E474E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5FD1CA17-E5F7-4BA5-9628-8FAEF8E964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E3E270E-0B56-420B-9E11-39C0053909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4DCC3E57-366D-433D-A692-173467B4B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9037CC2-FE33-4DAE-A097-7089747D88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B51A605-EA22-4197-82CB-2DBC54D878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0A8AA9E1-27CF-40F1-9C39-5E7974034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7A91EA2-DA67-42CD-8DB0-B0EFEBFBE9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36D129D-B6B1-4B3A-884B-F258C50758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4D00009-F50B-4211-A557-9928B1E232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D372432-51DF-4952-A7A1-2662B17B84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4A7BBA90-77FB-4446-B5C3-8A9D095FB2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35439AE7-1B79-45F6-9B9E-BD3FE107C8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CEA0EC4-CA9E-449B-B165-93AE862BFF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4696EC4-B697-4F0F-AC37-50B86C2585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C6C4A62-16B1-4A4E-AE66-987528E101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C2B6603-1E71-4632-9336-2EF04631E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1FD4202-4E65-42DC-A151-A4E12CCD3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6A045D1-9E13-4D1B-B0B2-51253608DB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D129FF56-4A2C-4248-8D61-2D443078EA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69EDB80-421B-41B1-BEAA-EBCF785289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CCC5634-ECE2-48FA-A017-4E56165968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2E6B449-4B47-4B3D-87BD-CD5ABCE2A7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BF0712D-1990-44E3-A0E9-3B58794BBB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D56FF7E-12BD-4B18-8E8C-832F44ED3E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ADB24642-D1B7-4310-B509-E87B615D54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BC1CF74-4E99-4B74-A113-4D86AD4B1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F63D4008-B633-4D42-B8D9-6A2EF45406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2B2253E-79EA-462F-B0F7-7AC2680D1A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3DBC8E6-6D1A-48C9-BDCB-118C3F7E05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A62A208-74D3-4715-AA45-4242BFCACD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62EF3051-B7EB-40BF-9517-DACEC4F699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A5BFA2B5-1495-4C12-91F9-A97FA4BF93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84FAC3B1-CEB4-4FC0-988E-A6A69C26DF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E675E80D-4CA9-4B35-9E02-88A36BE239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64AF02B8-6EDB-4F9C-A5BC-8824631E38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E47A36D-3C57-447D-A683-6A127BDCFE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5C5909D-E4BA-49FD-979B-E5354BD8BC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D2FB7182-E36E-492B-8063-D696513FF4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5057475-340D-4D05-A9A0-7D0A142A91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A3A713E7-DDBB-471D-9C62-06FED1733B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7B329B3-8C59-46A9-8619-39AAB6BC44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B4967109-0937-40E9-B514-211A7139A4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FA6018E-BDA4-431E-A554-929F4064A1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B94711B-6944-496D-9610-6FD9EEFEFA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6943304-77CF-476D-97FE-2446AFB776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B0D704E-F205-48A9-AB6C-7876F624BA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A025AB1-A69C-4112-B52C-630D3794FB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BF8F0BF-8B92-4A36-A6DC-A05499DAE8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1523E0E-EDAD-481B-BC2C-CA1F4FCD65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17BD8317-81B6-4FBC-BE8B-0932B2F6C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6DC2D600-17FF-4995-BFCB-7828B7B3A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0BF4B884-9C23-4CFE-83D9-2684311C2D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51890B6D-5E4A-410F-A6C1-3CFC026B69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F9069B6-F9D4-4879-819C-BF26F05E74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9F7ED034-C43F-44EA-BD7F-402E15E69B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A1AF245-4D76-4BEB-A140-CEB6CED79A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200320D-258F-468E-A6AB-36A2248A90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DE1F0581-A718-4587-AF4F-41BD374E03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D6FE5071-2441-43A9-AF63-ECC3F58797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3757FD5-AB95-4F79-BE9D-578E27DA9F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447189BF-D4F8-465C-8671-BC3DFD1899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4C6D1DF9-B037-41C4-B6EC-79FCB01E0F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A9194234-0939-4C43-96C5-16A73A7AE4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15179E6-CF1D-4543-A8A2-F6CDD1028E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21D3629E-CDA6-4C79-BB65-9DEE19607E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C993CC91-843C-4516-92F1-505C5C1819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90A353D-6A43-4321-BB1D-AB6B57414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341F7DD8-0592-425F-80F8-6F8972F31A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CB7AC72A-2A9E-435D-85CA-9F545AA4A1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EA4D2FBC-CB8E-4996-9E48-7FB6A3C52D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A42FB97E-E1D0-4445-8203-EB863FC07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BDF055F-3D00-4F20-9D27-441A28422D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2F4A7659-EFA5-428B-BB2A-503190812E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82E5248-5500-4FD3-80D5-72E5F37CD3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A7BBE74-89A9-4296-BFD4-6BFE450868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9923C233-A2FB-49C0-BE39-65F2FDDE39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40033D00-0BCF-47A0-894B-7D7E58CC95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8935B4AD-5D38-4102-AF83-9DBBF51FE2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1C582AD-05A2-4DB7-B8F5-2B02417ABA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8D66DCE8-FAFB-42B8-BEB9-383E53FF86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DB64AE3-FBBC-4060-BA4B-79DE4D588E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5062B4C6-BBCF-44CF-A4A6-8A1900CACC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410E20E3-1A75-47B0-A487-92389EF833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FE5E141-EEF6-4303-826C-1E55B3D544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DB86DCED-C16A-4A80-86D7-D8C533062C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DEF7E440-9DEC-432B-8870-70B13E7ED6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E9CCDFD-227E-4A9C-AE7B-0AE303F3A9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1ED97839-E4D7-4D9A-B458-17A6F25FC5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36FF737D-5C24-4CFB-AC90-7CAA71CCC7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9F2CC475-46DE-40F1-8D24-494352F9B3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94A11584-6B6C-4F9B-A379-2F8AEEFE27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F21F17B-ACA1-4F1C-B89D-8A8663938E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8308D72-A7DF-474E-BACE-C80A9E7DCC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6317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3F9AD5-0D4F-4555-ACBA-DE098E5E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INDIKACE ACT</a:t>
            </a:r>
            <a:endParaRPr lang="cs-CZ" dirty="0"/>
          </a:p>
        </p:txBody>
      </p:sp>
      <p:grpSp>
        <p:nvGrpSpPr>
          <p:cNvPr id="10" name="Graphic 38">
            <a:extLst>
              <a:ext uri="{FF2B5EF4-FFF2-40B4-BE49-F238E27FC236}">
                <a16:creationId xmlns:a16="http://schemas.microsoft.com/office/drawing/2014/main" id="{1E8369D0-2C3B-4E27-AC6C-A246AC28C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D5586F-4573-4C57-9793-1EBFDC89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EED35EF-93A0-4921-941C-ECC67AE2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38">
            <a:extLst>
              <a:ext uri="{FF2B5EF4-FFF2-40B4-BE49-F238E27FC236}">
                <a16:creationId xmlns:a16="http://schemas.microsoft.com/office/drawing/2014/main" id="{4E397AA7-9FED-4566-9071-A53B2765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10B472-2416-4C1E-B5BE-4DE472BC9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671BEA-702C-4316-BD48-AFE9D84622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aphic 4">
            <a:extLst>
              <a:ext uri="{FF2B5EF4-FFF2-40B4-BE49-F238E27FC236}">
                <a16:creationId xmlns:a16="http://schemas.microsoft.com/office/drawing/2014/main" id="{C6F74901-2A71-43C3-837C-27CCD6B6D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55887" y="2203010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17B7142-9D64-4D34-B23C-9471326AD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8EB71CD-AB26-440E-A0D5-E1081DB5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423BD2-7458-4680-AF49-5013C9D30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EC11F68A-CC71-4196-BBF3-20CDCD75D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85F9950-F10E-4E64-962B-F7034578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2B15EC-4263-454E-B579-BF362308E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 err="1">
                <a:ea typeface="+mn-lt"/>
                <a:cs typeface="+mn-lt"/>
              </a:rPr>
              <a:t>vertebrogenní</a:t>
            </a:r>
            <a:r>
              <a:rPr lang="cs-CZ" dirty="0">
                <a:ea typeface="+mn-lt"/>
                <a:cs typeface="+mn-lt"/>
              </a:rPr>
              <a:t> onemocnění</a:t>
            </a:r>
            <a:endParaRPr lang="cs-CZ" dirty="0">
              <a:ea typeface="Source Sans Pro"/>
            </a:endParaRPr>
          </a:p>
          <a:p>
            <a:r>
              <a:rPr lang="cs-CZ" dirty="0">
                <a:ea typeface="+mn-lt"/>
                <a:cs typeface="+mn-lt"/>
              </a:rPr>
              <a:t>preventivní cvičení při sedavém zaměstnání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kompenzační / kondiční cvičení pro sportovce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ortopedie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neurologie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pediatrie</a:t>
            </a:r>
            <a:endParaRPr lang="cs-CZ" dirty="0"/>
          </a:p>
          <a:p>
            <a:r>
              <a:rPr lang="cs-CZ" dirty="0" err="1">
                <a:ea typeface="+mn-lt"/>
                <a:cs typeface="+mn-lt"/>
              </a:rPr>
              <a:t>urogynekologie</a:t>
            </a:r>
            <a:endParaRPr lang="cs-CZ" dirty="0" err="1"/>
          </a:p>
          <a:p>
            <a:r>
              <a:rPr lang="cs-CZ" dirty="0">
                <a:ea typeface="+mn-lt"/>
                <a:cs typeface="+mn-lt"/>
              </a:rPr>
              <a:t>těhotenství</a:t>
            </a:r>
            <a:endParaRPr lang="cs-CZ" dirty="0"/>
          </a:p>
          <a:p>
            <a:endParaRPr lang="cs-CZ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854354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A7FEC86-3030-4CE2-9A3A-7E39BF43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697"/>
            <a:ext cx="3200400" cy="4238118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INSTRUKCE </a:t>
            </a:r>
            <a:r>
              <a:rPr lang="cs-CZ">
                <a:ea typeface="Source Sans Pro"/>
              </a:rPr>
              <a:t>PŘI ACT CVIČENÍ</a:t>
            </a:r>
            <a:endParaRPr lang="cs-CZ" dirty="0">
              <a:ea typeface="Source Sans Pro"/>
            </a:endParaRPr>
          </a:p>
        </p:txBody>
      </p:sp>
      <p:grpSp>
        <p:nvGrpSpPr>
          <p:cNvPr id="11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38">
            <a:extLst>
              <a:ext uri="{FF2B5EF4-FFF2-40B4-BE49-F238E27FC236}">
                <a16:creationId xmlns:a16="http://schemas.microsoft.com/office/drawing/2014/main" id="{A8630B61-2CB6-4E0C-90A1-05A307F9C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tx1">
              <a:alpha val="6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EB5F489-45BA-4254-B501-559099D88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8ECAADA-4087-4FFC-801E-BF007B413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F7DE488-09A1-4DAE-BA5B-C6E1204C82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802"/>
              </p:ext>
            </p:extLst>
          </p:nvPr>
        </p:nvGraphicFramePr>
        <p:xfrm>
          <a:off x="5047931" y="-72268"/>
          <a:ext cx="7148685" cy="701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568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42F54E-F49C-4873-9715-10187EB9B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8999"/>
            <a:ext cx="3200400" cy="24779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100">
                <a:ea typeface="Source Sans Pro"/>
              </a:rPr>
              <a:t>NEJČASTĚJŠÍ CHYBY</a:t>
            </a:r>
            <a:endParaRPr lang="cs-CZ" sz="4100"/>
          </a:p>
        </p:txBody>
      </p:sp>
      <p:graphicFrame>
        <p:nvGraphicFramePr>
          <p:cNvPr id="35" name="Zástupný obsah 2">
            <a:extLst>
              <a:ext uri="{FF2B5EF4-FFF2-40B4-BE49-F238E27FC236}">
                <a16:creationId xmlns:a16="http://schemas.microsoft.com/office/drawing/2014/main" id="{4184ACCE-A61F-45DE-B746-169DE61068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855280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98643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36F42-D0CB-4284-A75B-D14D48C1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Source Sans Pro"/>
              </a:rPr>
              <a:t>UKÁZKA VHODNÝCH VZPĚRNÝCH CVIKŮ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80F81B-97F9-49F4-ADC2-081D90375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98"/>
            <a:ext cx="10746509" cy="504406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cs" b="1" dirty="0"/>
              <a:t>VP: </a:t>
            </a:r>
            <a:r>
              <a:rPr lang="cs" dirty="0"/>
              <a:t>sed na židli. </a:t>
            </a:r>
            <a:r>
              <a:rPr lang="cs" b="1" dirty="0"/>
              <a:t>N</a:t>
            </a:r>
            <a:r>
              <a:rPr lang="cs" dirty="0"/>
              <a:t>apřímíme páteř tak, abychom měli rovná záda. Hlava v prodloužení </a:t>
            </a:r>
            <a:r>
              <a:rPr lang="cs" dirty="0" err="1"/>
              <a:t>Cp</a:t>
            </a:r>
            <a:r>
              <a:rPr lang="cs" dirty="0"/>
              <a:t>, brada zasunuta směrem dozadu ke krku. Nohy jsou opřeny patami o podlahu a špičky zvednuty nad zem. HKK opřeny kořeny dlaní o stehna, ruce v kupolovitém tvaru (jako když v nich držíme pomyslný míček a zápěstím jej tlačíme dozadu).</a:t>
            </a:r>
            <a:endParaRPr lang="cs-CZ" dirty="0">
              <a:ea typeface="Source Sans Pro"/>
            </a:endParaRPr>
          </a:p>
          <a:p>
            <a:pPr algn="just">
              <a:lnSpc>
                <a:spcPct val="110000"/>
              </a:lnSpc>
            </a:pPr>
            <a:r>
              <a:rPr lang="cs" b="1" dirty="0"/>
              <a:t>Provedení: </a:t>
            </a:r>
            <a:r>
              <a:rPr lang="cs" dirty="0"/>
              <a:t>Nejdříve se vzepřeme kořeny dlaní proti stehnům, vzepřeme se do pat. RAK rozšiřujeme pocitem tzv. oddálení plic od uší, lopatky držíme mírně dolů a od sebe. Břicho mírně vtáhneme (pupík povytáhneme do „vnitřního břicha“ a lehce nahoru). Hlavu vytahujeme nahoru v přímé ose.</a:t>
            </a:r>
            <a:endParaRPr lang="cs-CZ" dirty="0">
              <a:ea typeface="Source Sans Pro"/>
            </a:endParaRPr>
          </a:p>
          <a:p>
            <a:pPr algn="just">
              <a:lnSpc>
                <a:spcPct val="110000"/>
              </a:lnSpc>
            </a:pPr>
            <a:endParaRPr lang="cs" dirty="0">
              <a:ea typeface="Source Sans Pro"/>
            </a:endParaRPr>
          </a:p>
          <a:p>
            <a:pPr algn="just">
              <a:lnSpc>
                <a:spcPct val="110000"/>
              </a:lnSpc>
            </a:pPr>
            <a:r>
              <a:rPr lang="cs" dirty="0"/>
              <a:t>Nejdůležitější je nastavení správné pozice </a:t>
            </a:r>
            <a:r>
              <a:rPr lang="cs" dirty="0" err="1"/>
              <a:t>aker</a:t>
            </a:r>
            <a:r>
              <a:rPr lang="cs" dirty="0"/>
              <a:t> (koncových částí) DKK &amp; HKK a její udržení v průběhu vzpěrných </a:t>
            </a:r>
            <a:r>
              <a:rPr lang="cs" dirty="0" err="1"/>
              <a:t>koaktivačních</a:t>
            </a:r>
            <a:r>
              <a:rPr lang="cs" dirty="0"/>
              <a:t> cvičení.</a:t>
            </a:r>
            <a:r>
              <a:rPr lang="cs-CZ" dirty="0"/>
              <a:t> </a:t>
            </a:r>
            <a:endParaRPr lang="cs-CZ">
              <a:ea typeface="Source Sans Pro"/>
            </a:endParaRPr>
          </a:p>
          <a:p>
            <a:pPr algn="just">
              <a:lnSpc>
                <a:spcPct val="110000"/>
              </a:lnSpc>
            </a:pPr>
            <a:endParaRPr lang="cs-CZ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57542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Oval 10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žena, zeď, oblečení&#10;&#10;Popis se vygeneroval automaticky.">
            <a:extLst>
              <a:ext uri="{FF2B5EF4-FFF2-40B4-BE49-F238E27FC236}">
                <a16:creationId xmlns:a16="http://schemas.microsoft.com/office/drawing/2014/main" id="{C599DE73-5056-472C-B4C1-006FBCD29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17" y="163388"/>
            <a:ext cx="4114045" cy="278361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17" name="Oval 16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64B4C5-B4A5-4590-93BF-8D283BD9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OTOČKA EN-BLOCK ZE ZAD NA ČTYŘI</a:t>
            </a:r>
            <a:endParaRPr lang="cs-CZ"/>
          </a:p>
        </p:txBody>
      </p:sp>
      <p:grpSp>
        <p:nvGrpSpPr>
          <p:cNvPr id="19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4E0684-9DE3-4F2A-938B-B82F2B935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50209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 sz="2600" dirty="0">
                <a:ea typeface="Source Sans Pro"/>
              </a:rPr>
              <a:t>VP: LZ, 1 HK je v </a:t>
            </a:r>
            <a:r>
              <a:rPr lang="cs-CZ" sz="2600" dirty="0" err="1">
                <a:ea typeface="Source Sans Pro"/>
              </a:rPr>
              <a:t>Add</a:t>
            </a:r>
            <a:r>
              <a:rPr lang="cs-CZ" sz="2600" dirty="0">
                <a:ea typeface="Source Sans Pro"/>
              </a:rPr>
              <a:t> v RAK a </a:t>
            </a:r>
            <a:r>
              <a:rPr lang="cs-CZ" sz="2600" dirty="0" err="1">
                <a:ea typeface="Source Sans Pro"/>
              </a:rPr>
              <a:t>Flx</a:t>
            </a:r>
            <a:r>
              <a:rPr lang="cs-CZ" sz="2600" dirty="0">
                <a:ea typeface="Source Sans Pro"/>
              </a:rPr>
              <a:t> v LOK. 2. HK je položena na podložce do "svícnu". Obě ruce v kupolovitém nastavení. DKK ve </a:t>
            </a:r>
            <a:r>
              <a:rPr lang="cs-CZ" sz="2600" dirty="0" err="1">
                <a:ea typeface="Source Sans Pro"/>
              </a:rPr>
              <a:t>Flx</a:t>
            </a:r>
            <a:r>
              <a:rPr lang="cs-CZ" sz="2600" dirty="0">
                <a:ea typeface="Source Sans Pro"/>
              </a:rPr>
              <a:t> v KOK, nohy v </a:t>
            </a:r>
            <a:r>
              <a:rPr lang="cs-CZ" sz="2600" dirty="0" err="1">
                <a:ea typeface="Source Sans Pro"/>
              </a:rPr>
              <a:t>dorziflexi</a:t>
            </a:r>
            <a:r>
              <a:rPr lang="cs-CZ" sz="2600" dirty="0">
                <a:ea typeface="Source Sans Pro"/>
              </a:rPr>
              <a:t>.</a:t>
            </a:r>
            <a:endParaRPr lang="cs-CZ" dirty="0">
              <a:ea typeface="Source Sans Pro"/>
            </a:endParaRPr>
          </a:p>
          <a:p>
            <a:pPr algn="ctr"/>
            <a:endParaRPr lang="cs-CZ" sz="2600" dirty="0">
              <a:ea typeface="Source Sans Pro"/>
            </a:endParaRPr>
          </a:p>
          <a:p>
            <a:pPr algn="ctr"/>
            <a:r>
              <a:rPr lang="cs-CZ" sz="2600" dirty="0">
                <a:ea typeface="Source Sans Pro"/>
              </a:rPr>
              <a:t>Provedení: Vzepřeme se o paty. Otočíme hlavu do strany doprovázené pohledem očí. Odlehčíme 2. DK (</a:t>
            </a:r>
            <a:r>
              <a:rPr lang="cs-CZ" sz="2600" dirty="0" err="1">
                <a:ea typeface="Source Sans Pro"/>
              </a:rPr>
              <a:t>elevujeme</a:t>
            </a:r>
            <a:r>
              <a:rPr lang="cs-CZ" sz="2600" dirty="0">
                <a:ea typeface="Source Sans Pro"/>
              </a:rPr>
              <a:t> ji). Opíráme se o L patu a LOK LHK až do polohy na čtyřech.</a:t>
            </a:r>
          </a:p>
        </p:txBody>
      </p:sp>
    </p:spTree>
    <p:extLst>
      <p:ext uri="{BB962C8B-B14F-4D97-AF65-F5344CB8AC3E}">
        <p14:creationId xmlns:p14="http://schemas.microsoft.com/office/powerpoint/2010/main" val="1785126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8" name="Oval 217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0" name="Rectangle 219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rgbClr val="FFFFFF"/>
            </a:solidFill>
          </p:grpSpPr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solidFill>
              <a:schemeClr val="tx1"/>
            </a:solidFill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BB7A900B-006E-46F4-831E-5AABAEE45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4492" y="1103896"/>
            <a:ext cx="4965868" cy="4598497"/>
            <a:chOff x="1674895" y="1345036"/>
            <a:chExt cx="5428610" cy="4210939"/>
          </a:xfrm>
        </p:grpSpPr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34" name="Rectangle 233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3C82C5-A7BA-4468-A69F-CD74BB26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4952"/>
            <a:ext cx="4324642" cy="2939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900" b="1" cap="all" spc="1500">
                <a:ea typeface="Source Sans Pro SemiBold" panose="020B0603030403020204" pitchFamily="34" charset="0"/>
              </a:rPr>
              <a:t>Využití ACT s balančními plochami</a:t>
            </a:r>
          </a:p>
        </p:txBody>
      </p:sp>
      <p:sp>
        <p:nvSpPr>
          <p:cNvPr id="236" name="Freeform: Shape 235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8" name="Freeform: Shape 237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0" name="Oval 239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2" name="Oval 241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4" descr="Obsah obrázku žena, osoba, dáma, různé&#10;&#10;Popis se vygeneroval automaticky.">
            <a:extLst>
              <a:ext uri="{FF2B5EF4-FFF2-40B4-BE49-F238E27FC236}">
                <a16:creationId xmlns:a16="http://schemas.microsoft.com/office/drawing/2014/main" id="{07D6C52E-B45D-4173-8EB6-D3532C8C6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2" r="3" b="451"/>
          <a:stretch/>
        </p:blipFill>
        <p:spPr>
          <a:xfrm>
            <a:off x="5978660" y="1101667"/>
            <a:ext cx="5890429" cy="4557304"/>
          </a:xfrm>
          <a:prstGeom prst="rect">
            <a:avLst/>
          </a:prstGeom>
          <a:ln w="28575">
            <a:noFill/>
          </a:ln>
        </p:spPr>
      </p:pic>
      <p:grpSp>
        <p:nvGrpSpPr>
          <p:cNvPr id="244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1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8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D1519B-38DA-4B16-8DE2-B469A509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8999"/>
            <a:ext cx="3200400" cy="2477964"/>
          </a:xfrm>
        </p:spPr>
        <p:txBody>
          <a:bodyPr>
            <a:normAutofit/>
          </a:bodyPr>
          <a:lstStyle/>
          <a:p>
            <a:r>
              <a:rPr lang="cs-CZ" dirty="0">
                <a:ea typeface="Source Sans Pro"/>
              </a:rPr>
              <a:t>LITERATURA</a:t>
            </a:r>
            <a:endParaRPr lang="cs-CZ"/>
          </a:p>
        </p:txBody>
      </p:sp>
      <p:graphicFrame>
        <p:nvGraphicFramePr>
          <p:cNvPr id="35" name="Zástupný obsah 2">
            <a:extLst>
              <a:ext uri="{FF2B5EF4-FFF2-40B4-BE49-F238E27FC236}">
                <a16:creationId xmlns:a16="http://schemas.microsoft.com/office/drawing/2014/main" id="{53FC3BA3-48DD-4CBE-BB59-92DACAA7A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917107"/>
              </p:ext>
            </p:extLst>
          </p:nvPr>
        </p:nvGraphicFramePr>
        <p:xfrm>
          <a:off x="4782386" y="447277"/>
          <a:ext cx="6571413" cy="5729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0910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C1F97D-848D-414E-98F0-F117E94DC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VIDEA:</a:t>
            </a:r>
            <a:endParaRPr lang="cs-CZ">
              <a:ea typeface="Source Sans Pro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484B7F-1269-43A2-B6B0-73377BD0C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>
                <a:ea typeface="+mn-lt"/>
                <a:cs typeface="+mn-lt"/>
                <a:hlinkClick r:id="rId2"/>
              </a:rPr>
              <a:t>https://www.youtube.com/watch?v=_9FQIyf2KC0</a:t>
            </a:r>
            <a:endParaRPr lang="cs-CZ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  <a:hlinkClick r:id="rId3"/>
              </a:rPr>
              <a:t>https://www.youtube.com/watch?v=Rtbzo7dTnQY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r>
              <a:rPr lang="cs-CZ" dirty="0">
                <a:ea typeface="+mn-lt"/>
                <a:cs typeface="+mn-lt"/>
                <a:hlinkClick r:id="rId4"/>
              </a:rPr>
              <a:t>https://www.youtube.com/watch?v=NX7zFIWizHo</a:t>
            </a:r>
          </a:p>
          <a:p>
            <a:r>
              <a:rPr lang="cs-CZ" dirty="0">
                <a:ea typeface="+mn-lt"/>
                <a:cs typeface="+mn-lt"/>
                <a:hlinkClick r:id="rId5"/>
              </a:rPr>
              <a:t>https://www.youtube.com/watch?v=vArz7t0inCM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endParaRPr lang="cs-CZ" dirty="0"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52065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D328706-1DAC-43B4-B624-4FB487B9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703" y="2712419"/>
            <a:ext cx="4734776" cy="34302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cap="all" spc="1500" dirty="0">
                <a:ea typeface="Source Sans Pro SemiBold"/>
              </a:rPr>
              <a:t>DĚKUJI ZA POZORNOST!</a:t>
            </a:r>
          </a:p>
        </p:txBody>
      </p:sp>
      <p:pic>
        <p:nvPicPr>
          <p:cNvPr id="4" name="Obrázek 4" descr="Obsah obrázku strom&#10;&#10;Popis se vygeneroval automaticky.">
            <a:extLst>
              <a:ext uri="{FF2B5EF4-FFF2-40B4-BE49-F238E27FC236}">
                <a16:creationId xmlns:a16="http://schemas.microsoft.com/office/drawing/2014/main" id="{2FEFAA68-6322-407D-A13E-0F7D5CA3A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50" r="27001" b="2"/>
          <a:stretch/>
        </p:blipFill>
        <p:spPr>
          <a:xfrm>
            <a:off x="5467894" y="590861"/>
            <a:ext cx="5290998" cy="5290998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59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61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63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372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31DCBDB-1D4A-4E79-8172-CF12FCDE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89EC82A-BD1A-426B-955B-77D53704B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47D6136-395D-4D9F-9898-604E6BDE8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F578ED8-0692-496C-9844-F1CFDEAAF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7CAF59-E527-40A3-BAAD-E6611648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8999"/>
            <a:ext cx="3200400" cy="247796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sz="4100">
                <a:ea typeface="Source Sans Pro"/>
              </a:rPr>
              <a:t>METODA DLE ROSWITHY BRUNKOW 3</a:t>
            </a:r>
            <a:endParaRPr lang="cs-CZ" sz="4100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200D320-5EED-42E7-986D-B37B4483E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0372071"/>
              </p:ext>
            </p:extLst>
          </p:nvPr>
        </p:nvGraphicFramePr>
        <p:xfrm>
          <a:off x="4782386" y="447277"/>
          <a:ext cx="7148685" cy="6237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168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E9B1DB-5C91-41C9-8C0D-C2CD3D570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2224B8-FCE1-4A12-84A7-B674B2B9E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542" y="1264801"/>
            <a:ext cx="4892216" cy="4511751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1E366A2-885B-4E10-A479-4A650E4C6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59" y="1173124"/>
            <a:ext cx="4892216" cy="4511751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55C61911-45B2-48BF-AC7A-1EB579B42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2DE4D4CE-6DAE-4A05-BE5B-6BCE3F4EC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02373" y="798490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92A8117-2C9A-4A54-AA5E-21A8E12E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13" y="1264801"/>
            <a:ext cx="4726479" cy="429638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KONTRAINDIKACE ACT &amp; </a:t>
            </a:r>
            <a:r>
              <a:rPr lang="cs-CZ">
                <a:ea typeface="Source Sans Pro"/>
              </a:rPr>
              <a:t>METODY DLE BRUNKOW</a:t>
            </a:r>
            <a:endParaRPr lang="cs-CZ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CB1D39-68D4-4372-BF3B-2A33A7495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10C23D31-5B0A-4956-A59F-A24F57D2A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4C6FC6E-4AAF-4628-B7E5-85DF9D32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988" y="4604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617834-0385-4F86-AB59-D88EDD47F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2015463"/>
            <a:ext cx="5251809" cy="36701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>
                <a:ea typeface="Source Sans Pro"/>
              </a:rPr>
              <a:t>Kardiovaskulární insuficience</a:t>
            </a:r>
          </a:p>
          <a:p>
            <a:pPr algn="ctr"/>
            <a:r>
              <a:rPr lang="cs-CZ">
                <a:ea typeface="Source Sans Pro"/>
              </a:rPr>
              <a:t>Dekompenzovaná arteriální hypertenze</a:t>
            </a:r>
          </a:p>
          <a:p>
            <a:pPr algn="ctr"/>
            <a:r>
              <a:rPr lang="cs-CZ">
                <a:ea typeface="Source Sans Pro"/>
              </a:rPr>
              <a:t>Plicní choroby, u kterých může dojít k přetížení pravého srdce</a:t>
            </a:r>
          </a:p>
          <a:p>
            <a:pPr algn="ctr"/>
            <a:r>
              <a:rPr lang="cs-CZ">
                <a:ea typeface="Source Sans Pro"/>
              </a:rPr>
              <a:t>Nevyhovující mentální stav</a:t>
            </a:r>
          </a:p>
          <a:p>
            <a:pPr algn="ctr"/>
            <a:r>
              <a:rPr lang="cs-CZ">
                <a:ea typeface="Source Sans Pro"/>
              </a:rPr>
              <a:t>Bolest </a:t>
            </a:r>
            <a:endParaRPr lang="cs-CZ" dirty="0"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084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1F4D89-433F-42E0-81B0-045B6E39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ZÁKLADNÍ POSTAVENÍ HORNÍCH KONČETIN</a:t>
            </a:r>
            <a:endParaRPr lang="cs-CZ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62331D-70A5-4F9C-B804-B70DFD006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1627" y="518938"/>
            <a:ext cx="5355141" cy="517106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cs" dirty="0">
                <a:ea typeface="+mn-lt"/>
                <a:cs typeface="+mn-lt"/>
              </a:rPr>
              <a:t>maximální DF zápěstí, palec a malíček v mírné </a:t>
            </a:r>
            <a:r>
              <a:rPr lang="cs" dirty="0" err="1">
                <a:ea typeface="+mn-lt"/>
                <a:cs typeface="+mn-lt"/>
              </a:rPr>
              <a:t>Abd</a:t>
            </a:r>
            <a:r>
              <a:rPr lang="cs" dirty="0">
                <a:ea typeface="+mn-lt"/>
                <a:cs typeface="+mn-lt"/>
              </a:rPr>
              <a:t>, ostatní prsty v </a:t>
            </a:r>
            <a:r>
              <a:rPr lang="cs" dirty="0" err="1">
                <a:ea typeface="+mn-lt"/>
                <a:cs typeface="+mn-lt"/>
              </a:rPr>
              <a:t>semiFlx</a:t>
            </a:r>
            <a:r>
              <a:rPr lang="cs" dirty="0">
                <a:ea typeface="+mn-lt"/>
                <a:cs typeface="+mn-lt"/>
              </a:rPr>
              <a:t>, střední postavení mezi supinací a pronací &amp; abdukcí a addukcí </a:t>
            </a:r>
            <a:r>
              <a:rPr lang="cs" dirty="0" err="1">
                <a:ea typeface="+mn-lt"/>
                <a:cs typeface="+mn-lt"/>
              </a:rPr>
              <a:t>akra</a:t>
            </a:r>
            <a:endParaRPr lang="cs-CZ" dirty="0">
              <a:ea typeface="Source Sans Pro"/>
            </a:endParaRPr>
          </a:p>
          <a:p>
            <a:pPr algn="just"/>
            <a:r>
              <a:rPr lang="cs" dirty="0">
                <a:ea typeface="+mn-lt"/>
                <a:cs typeface="+mn-lt"/>
              </a:rPr>
              <a:t>vnitřní část ruky je kopulovitě klenutá</a:t>
            </a:r>
            <a:endParaRPr lang="cs-CZ" dirty="0">
              <a:ea typeface="Source Sans Pro"/>
            </a:endParaRPr>
          </a:p>
          <a:p>
            <a:pPr algn="just"/>
            <a:r>
              <a:rPr lang="cs" dirty="0">
                <a:ea typeface="+mn-lt"/>
                <a:cs typeface="+mn-lt"/>
              </a:rPr>
              <a:t>opřením o kořen ruky dojde k maximální DF ruky, patě, trupu a DKK</a:t>
            </a:r>
            <a:endParaRPr lang="cs-CZ" dirty="0">
              <a:ea typeface="Source Sans Pro"/>
            </a:endParaRPr>
          </a:p>
          <a:p>
            <a:pPr algn="just"/>
            <a:r>
              <a:rPr lang="cs" dirty="0">
                <a:ea typeface="+mn-lt"/>
                <a:cs typeface="+mn-lt"/>
              </a:rPr>
              <a:t>LOK v </a:t>
            </a:r>
            <a:r>
              <a:rPr lang="cs" dirty="0" err="1">
                <a:ea typeface="+mn-lt"/>
                <a:cs typeface="+mn-lt"/>
              </a:rPr>
              <a:t>semiflexi</a:t>
            </a:r>
            <a:endParaRPr lang="cs-CZ" dirty="0">
              <a:ea typeface="Source Sans Pro"/>
            </a:endParaRPr>
          </a:p>
          <a:p>
            <a:pPr algn="just"/>
            <a:r>
              <a:rPr lang="cs" dirty="0">
                <a:ea typeface="+mn-lt"/>
                <a:cs typeface="+mn-lt"/>
              </a:rPr>
              <a:t>RAK v minimální </a:t>
            </a:r>
            <a:r>
              <a:rPr lang="cs" dirty="0" err="1">
                <a:ea typeface="+mn-lt"/>
                <a:cs typeface="+mn-lt"/>
              </a:rPr>
              <a:t>Abd</a:t>
            </a:r>
            <a:r>
              <a:rPr lang="cs" dirty="0">
                <a:ea typeface="+mn-lt"/>
                <a:cs typeface="+mn-lt"/>
              </a:rPr>
              <a:t> a nulovém postavení mezi ZR a VR</a:t>
            </a:r>
            <a:endParaRPr lang="cs-CZ" dirty="0">
              <a:ea typeface="Source Sans Pro"/>
            </a:endParaRPr>
          </a:p>
          <a:p>
            <a:pPr algn="just"/>
            <a:endParaRPr lang="cs-CZ" dirty="0">
              <a:ea typeface="Source Sans Pro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81034" y="61394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1431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9A280D-61F5-478B-9EDA-0E91B829F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581" y="575319"/>
            <a:ext cx="8805657" cy="841633"/>
          </a:xfrm>
        </p:spPr>
        <p:txBody>
          <a:bodyPr anchor="b">
            <a:normAutofit/>
          </a:bodyPr>
          <a:lstStyle/>
          <a:p>
            <a:r>
              <a:rPr lang="cs-CZ" sz="3700">
                <a:ea typeface="Source Sans Pro"/>
              </a:rPr>
              <a:t>ZÁKLADNÍ POSTAVENÍ DOLNÍCH KONČETIN</a:t>
            </a:r>
            <a:endParaRPr lang="cs-CZ" sz="37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F951CE-DAC6-42CE-8A98-B42DEF253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948321" cy="40444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cs" sz="3200" dirty="0">
                <a:ea typeface="+mn-lt"/>
                <a:cs typeface="+mn-lt"/>
              </a:rPr>
              <a:t>Maximální DF hlezna, pata opřena o podložku, prstce v </a:t>
            </a:r>
            <a:r>
              <a:rPr lang="cs" sz="3200" dirty="0" err="1">
                <a:ea typeface="+mn-lt"/>
                <a:cs typeface="+mn-lt"/>
              </a:rPr>
              <a:t>semiFlx</a:t>
            </a:r>
            <a:r>
              <a:rPr lang="cs" sz="3200" dirty="0">
                <a:ea typeface="+mn-lt"/>
                <a:cs typeface="+mn-lt"/>
              </a:rPr>
              <a:t>, střední postavení mezi supinací a pronací &amp; abdukcí a addukcí </a:t>
            </a:r>
            <a:r>
              <a:rPr lang="cs" sz="3200" dirty="0" err="1">
                <a:ea typeface="+mn-lt"/>
                <a:cs typeface="+mn-lt"/>
              </a:rPr>
              <a:t>akra</a:t>
            </a:r>
            <a:endParaRPr lang="cs-CZ" sz="3200" dirty="0" err="1">
              <a:ea typeface="Source Sans Pro"/>
            </a:endParaRPr>
          </a:p>
          <a:p>
            <a:pPr algn="just"/>
            <a:r>
              <a:rPr lang="cs" sz="3200" dirty="0">
                <a:ea typeface="+mn-lt"/>
                <a:cs typeface="+mn-lt"/>
              </a:rPr>
              <a:t>KOK v </a:t>
            </a:r>
            <a:r>
              <a:rPr lang="cs" sz="3200" dirty="0" err="1">
                <a:ea typeface="+mn-lt"/>
                <a:cs typeface="+mn-lt"/>
              </a:rPr>
              <a:t>semiFlx</a:t>
            </a:r>
            <a:endParaRPr lang="cs-CZ" sz="3200" dirty="0" err="1">
              <a:ea typeface="Source Sans Pro"/>
            </a:endParaRPr>
          </a:p>
          <a:p>
            <a:pPr algn="just"/>
            <a:r>
              <a:rPr lang="cs" sz="3200" dirty="0">
                <a:ea typeface="+mn-lt"/>
                <a:cs typeface="+mn-lt"/>
              </a:rPr>
              <a:t>KYK v minimální </a:t>
            </a:r>
            <a:r>
              <a:rPr lang="cs" sz="3200" dirty="0" err="1">
                <a:ea typeface="+mn-lt"/>
                <a:cs typeface="+mn-lt"/>
              </a:rPr>
              <a:t>Abd</a:t>
            </a:r>
            <a:r>
              <a:rPr lang="cs" sz="3200" dirty="0">
                <a:ea typeface="+mn-lt"/>
                <a:cs typeface="+mn-lt"/>
              </a:rPr>
              <a:t> a nulovém postavení mezi ZR a VR</a:t>
            </a:r>
          </a:p>
          <a:p>
            <a:pPr algn="just"/>
            <a:endParaRPr lang="cs" sz="3200" dirty="0">
              <a:ea typeface="Source Sans Pro"/>
            </a:endParaRPr>
          </a:p>
        </p:txBody>
      </p:sp>
      <p:pic>
        <p:nvPicPr>
          <p:cNvPr id="4" name="Obrázek 4" descr="Obsah obrázku oblečení, osoba, žena&#10;&#10;Popis se vygeneroval automaticky.">
            <a:extLst>
              <a:ext uri="{FF2B5EF4-FFF2-40B4-BE49-F238E27FC236}">
                <a16:creationId xmlns:a16="http://schemas.microsoft.com/office/drawing/2014/main" id="{2B888A71-4F6A-4D48-88AD-887029FE4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473" y="2268757"/>
            <a:ext cx="4072815" cy="3004281"/>
          </a:xfrm>
          <a:prstGeom prst="rect">
            <a:avLst/>
          </a:prstGeom>
        </p:spPr>
      </p:pic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9480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09" y="1187311"/>
            <a:ext cx="5089552" cy="4483379"/>
          </a:xfrm>
          <a:prstGeom prst="rect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14848-248A-47DD-88E0-95099D951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301" y="1178924"/>
            <a:ext cx="5089552" cy="4483379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18BDA89-0D2C-4C4E-99F6-D7A220FE4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3787" y="1130846"/>
            <a:ext cx="5039475" cy="44392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40" y="1424181"/>
            <a:ext cx="1355538" cy="503582"/>
            <a:chOff x="2267504" y="2540250"/>
            <a:chExt cx="1990951" cy="739640"/>
          </a:xfrm>
          <a:solidFill>
            <a:schemeClr val="tx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7CE98B01-ED41-482F-AFA1-19C7FA7C0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B9CABDD0-8DF6-4974-A224-9A2A81778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502" y="629793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4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32680" y="5188771"/>
            <a:ext cx="1076787" cy="1076789"/>
            <a:chOff x="5829300" y="3162300"/>
            <a:chExt cx="532256" cy="53225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C19C3BD4-4CA3-4330-BB5F-D4298C57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74771" cy="4042196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Source Sans Pro"/>
              </a:rPr>
              <a:t>DÝCHÁNÍ &amp; PROVEDENÍ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B9DAE9-0C44-471B-846D-6CA7921FD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270" y="1130846"/>
            <a:ext cx="4974771" cy="435133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" sz="2200" dirty="0">
                <a:ea typeface="+mn-lt"/>
                <a:cs typeface="+mn-lt"/>
              </a:rPr>
              <a:t>nádech působí </a:t>
            </a:r>
            <a:r>
              <a:rPr lang="cs" sz="2200" dirty="0" err="1">
                <a:ea typeface="+mn-lt"/>
                <a:cs typeface="+mn-lt"/>
              </a:rPr>
              <a:t>facilitačně</a:t>
            </a:r>
            <a:endParaRPr lang="cs-CZ" sz="2200" dirty="0">
              <a:ea typeface="Source Sans Pro"/>
            </a:endParaRPr>
          </a:p>
          <a:p>
            <a:pPr algn="just"/>
            <a:r>
              <a:rPr lang="cs" sz="2200" dirty="0">
                <a:ea typeface="+mn-lt"/>
                <a:cs typeface="+mn-lt"/>
              </a:rPr>
              <a:t>výdech inhibičně</a:t>
            </a:r>
            <a:endParaRPr lang="cs-CZ" sz="2200" dirty="0">
              <a:ea typeface="Source Sans Pro"/>
            </a:endParaRPr>
          </a:p>
          <a:p>
            <a:pPr algn="just"/>
            <a:r>
              <a:rPr lang="cs" sz="2200" dirty="0">
                <a:ea typeface="+mn-lt"/>
                <a:cs typeface="+mn-lt"/>
              </a:rPr>
              <a:t>v lehu na břiše při nádechu vychází pohyb od rukou, postupně přes trup k DKK, uvolnění při výdechu od DKK k rukám</a:t>
            </a:r>
            <a:endParaRPr lang="cs-CZ" sz="2200" dirty="0">
              <a:ea typeface="Source Sans Pro"/>
            </a:endParaRPr>
          </a:p>
          <a:p>
            <a:pPr algn="just"/>
            <a:r>
              <a:rPr lang="cs" sz="2200" dirty="0">
                <a:ea typeface="+mn-lt"/>
                <a:cs typeface="+mn-lt"/>
              </a:rPr>
              <a:t>v lehu na zádech při nádechu vychází pohyb od nohou přes trup k rukám, uvolnění při výdechu od rukou k nohám</a:t>
            </a:r>
            <a:endParaRPr lang="cs-CZ" sz="2200" dirty="0">
              <a:ea typeface="Source Sans Pro"/>
            </a:endParaRPr>
          </a:p>
          <a:p>
            <a:pPr algn="just"/>
            <a:r>
              <a:rPr lang="cs" sz="2200" dirty="0">
                <a:ea typeface="+mn-lt"/>
                <a:cs typeface="+mn-lt"/>
              </a:rPr>
              <a:t>cvičení prokládáme relaxací</a:t>
            </a:r>
            <a:endParaRPr lang="cs-CZ" sz="2200" dirty="0">
              <a:ea typeface="Source Sans Pro"/>
            </a:endParaRPr>
          </a:p>
          <a:p>
            <a:pPr algn="just"/>
            <a:r>
              <a:rPr lang="cs" sz="2200" dirty="0">
                <a:ea typeface="+mn-lt"/>
                <a:cs typeface="+mn-lt"/>
              </a:rPr>
              <a:t>KI je kardiopulmonální nedostatečnost</a:t>
            </a:r>
            <a:endParaRPr lang="cs-CZ" sz="2200" dirty="0"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43265315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48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49" baseType="lpstr">
      <vt:lpstr>FunkyShapesDarkVTI</vt:lpstr>
      <vt:lpstr>METODA  BRUNKOWOVÉ&amp;AKRÁLNÍ KOAKTIVAČNÍ TERAPIE </vt:lpstr>
      <vt:lpstr>METODA DLE ROSWITHY BRUNKOW</vt:lpstr>
      <vt:lpstr>METODA DLE ROSWITHY BRUNKOW 1</vt:lpstr>
      <vt:lpstr>METODA DLE ROSWITHY BRUNKOW 2</vt:lpstr>
      <vt:lpstr>METODA DLE ROSWITHY BRUNKOW 3</vt:lpstr>
      <vt:lpstr>KONTRAINDIKACE ACT &amp; METODY DLE BRUNKOW</vt:lpstr>
      <vt:lpstr>ZÁKLADNÍ POSTAVENÍ HORNÍCH KONČETIN</vt:lpstr>
      <vt:lpstr>ZÁKLADNÍ POSTAVENÍ DOLNÍCH KONČETIN</vt:lpstr>
      <vt:lpstr>DÝCHÁNÍ &amp; PROVEDENÍ</vt:lpstr>
      <vt:lpstr>Cíl metodiky  - cílená aktivace diagonálních sv.řetězců: </vt:lpstr>
      <vt:lpstr>VHODNÉ POLOHY K PROVEDENÍ CVIČENÍ</vt:lpstr>
      <vt:lpstr>BRUNKOW VZPĚR ZE SEDU DO VYSOKÉHO PŘEKÁŽKOVÉHO ŠIKMÉHO SEDU</vt:lpstr>
      <vt:lpstr>BRUNKOW VZPĚR ZE SEDU DO VYSOKÉHO PŘEKÁŽKOVÉHO ŠIKMÉHO SEDU VIDEO </vt:lpstr>
      <vt:lpstr>BRUNKOW OTOČKA Z LZ DO POLOHY NA VŠECH 4 </vt:lpstr>
      <vt:lpstr>BRUNKOW OTOČKA Z LZ DO POLOHY NA VŠECH ČTYŘECH VIDEO</vt:lpstr>
      <vt:lpstr>BRUNKOW VZPĚR Z LB DO POLOHY NÍZKÉHO ŠIKMÉHO SEDU</vt:lpstr>
      <vt:lpstr>BRUNKOW VZPĚR Z LB DO POLOHY NÍZKÉHO ŠIKMÉHO SEDU VIDEO</vt:lpstr>
      <vt:lpstr>BRUNKOW VZPĚR Z NÁKROKU DO STOJE POMOCÍ ŽIDLE</vt:lpstr>
      <vt:lpstr>BRUNKOW VZPĚR Z NÁKROKU DO STOJE POMOCÍ ŽIDLE VIDEO </vt:lpstr>
      <vt:lpstr>AKRÁLNÍ KOAKTIVAČNÍ TERAPIE</vt:lpstr>
      <vt:lpstr>AKRÁLNÍ KOAKTIVAČNÍ TERAPIE - ACT</vt:lpstr>
      <vt:lpstr>PRINCIP ACT</vt:lpstr>
      <vt:lpstr>Motorické učení</vt:lpstr>
      <vt:lpstr>MOTORICKÉ UČENÍ V PRAXI</vt:lpstr>
      <vt:lpstr>VENTRÁLNÍ SVALOVÝ ŘETĚZEC DLE ACT</vt:lpstr>
      <vt:lpstr>DORZÁLNÍ SVALOVÝ ŘETĚZEC DLE ACT</vt:lpstr>
      <vt:lpstr>EXTEROCEPCE &amp; PROPRIOCEPCE V ACT</vt:lpstr>
      <vt:lpstr>Využití exteroceptivních facilitačních &amp; inhibičních technik </vt:lpstr>
      <vt:lpstr>AKRA &amp; VZPĚR</vt:lpstr>
      <vt:lpstr>CENTROVANÉ &amp; DECENTROVANÉ POSTAVENÍ AKER</vt:lpstr>
      <vt:lpstr>FUNKČNÍ NASTAVENÍ RUKY</vt:lpstr>
      <vt:lpstr>FUNKČNÍ NASTAVENÍ NOHY</vt:lpstr>
      <vt:lpstr>ZÁKLADNÍ CHARAKTERISTIKA METODY ACT</vt:lpstr>
      <vt:lpstr>STATICKÁ x DYNAMICKÁ KOAKTIVACE</vt:lpstr>
      <vt:lpstr>ACT JE ZALOŽENO NA:</vt:lpstr>
      <vt:lpstr>ZÁSADY CVIČENÍ ACT</vt:lpstr>
      <vt:lpstr>Efekt terapie vzpěrných cvičení ACT:</vt:lpstr>
      <vt:lpstr>Stěžejní prvky vzpěrných cvičení</vt:lpstr>
      <vt:lpstr>STĚŽEJNÍ PRVKY VZPĚRNÝCH CVIČENÍ</vt:lpstr>
      <vt:lpstr>INDIKACE ACT</vt:lpstr>
      <vt:lpstr>INSTRUKCE PŘI ACT CVIČENÍ</vt:lpstr>
      <vt:lpstr>NEJČASTĚJŠÍ CHYBY</vt:lpstr>
      <vt:lpstr>UKÁZKA VHODNÝCH VZPĚRNÝCH CVIKŮ</vt:lpstr>
      <vt:lpstr>OTOČKA EN-BLOCK ZE ZAD NA ČTYŘI</vt:lpstr>
      <vt:lpstr>Využití ACT s balančními plochami</vt:lpstr>
      <vt:lpstr>LITERATURA</vt:lpstr>
      <vt:lpstr>VIDEA: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1304</cp:revision>
  <dcterms:created xsi:type="dcterms:W3CDTF">2021-04-04T13:49:37Z</dcterms:created>
  <dcterms:modified xsi:type="dcterms:W3CDTF">2021-05-16T10:08:59Z</dcterms:modified>
</cp:coreProperties>
</file>