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69" r:id="rId3"/>
    <p:sldId id="257" r:id="rId4"/>
    <p:sldId id="258" r:id="rId5"/>
    <p:sldId id="259" r:id="rId6"/>
    <p:sldId id="260" r:id="rId7"/>
    <p:sldId id="262" r:id="rId8"/>
    <p:sldId id="261" r:id="rId9"/>
    <p:sldId id="263" r:id="rId10"/>
    <p:sldId id="264" r:id="rId11"/>
    <p:sldId id="265" r:id="rId12"/>
    <p:sldId id="266" r:id="rId13"/>
    <p:sldId id="270" r:id="rId14"/>
    <p:sldId id="271" r:id="rId15"/>
    <p:sldId id="272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73" r:id="rId24"/>
    <p:sldId id="274" r:id="rId25"/>
    <p:sldId id="275" r:id="rId26"/>
    <p:sldId id="276" r:id="rId27"/>
    <p:sldId id="267" r:id="rId28"/>
    <p:sldId id="268" r:id="rId2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4AD7A9-259B-5A7E-44C2-048482D64C72}" v="99" dt="2021-04-06T10:53:51.888"/>
    <p1510:client id="{2E3EBF93-D56B-17A8-8030-BBC4D8ACC626}" v="1144" dt="2021-04-06T10:39:45.186"/>
    <p1510:client id="{469E55D4-A8E9-0F00-1406-31E7469B25E7}" v="6633" dt="2021-04-06T17:11:19.193"/>
    <p1510:client id="{7A7C1BE0-0904-470D-89C7-44EE7330AD05}" v="1945" dt="2021-04-06T07:33:19.892"/>
    <p1510:client id="{F589A6DD-3C7A-02BB-F592-E12A54F4FEBF}" v="14" dt="2021-05-16T10:27:22.7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BC115B-8339-41F4-845D-CD7D36205F6F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6488D764-6755-4E3E-B009-D9ED0F1874D9}">
      <dgm:prSet/>
      <dgm:spPr/>
      <dgm:t>
        <a:bodyPr/>
        <a:lstStyle/>
        <a:p>
          <a:r>
            <a:rPr lang="cs-CZ"/>
            <a:t>Direktivní tchch = terapeuticky zasahují v oblasti patologické restriktivní bariéry</a:t>
          </a:r>
          <a:endParaRPr lang="en-US"/>
        </a:p>
      </dgm:t>
    </dgm:pt>
    <dgm:pt modelId="{D6EA1563-5388-4140-A01A-E4F26A1D4BF7}" type="parTrans" cxnId="{F0C596C6-F3B1-4A75-9658-A6B0307EAB94}">
      <dgm:prSet/>
      <dgm:spPr/>
      <dgm:t>
        <a:bodyPr/>
        <a:lstStyle/>
        <a:p>
          <a:endParaRPr lang="en-US"/>
        </a:p>
      </dgm:t>
    </dgm:pt>
    <dgm:pt modelId="{7D369AED-08E1-437E-99A3-307EBEC03808}" type="sibTrans" cxnId="{F0C596C6-F3B1-4A75-9658-A6B0307EAB94}">
      <dgm:prSet/>
      <dgm:spPr/>
      <dgm:t>
        <a:bodyPr/>
        <a:lstStyle/>
        <a:p>
          <a:endParaRPr lang="en-US"/>
        </a:p>
      </dgm:t>
    </dgm:pt>
    <dgm:pt modelId="{C43F60C6-9D47-4045-8AF2-E2394DA3D3EC}">
      <dgm:prSet/>
      <dgm:spPr/>
      <dgm:t>
        <a:bodyPr/>
        <a:lstStyle/>
        <a:p>
          <a:r>
            <a:rPr lang="cs-CZ"/>
            <a:t>Indirektivní tchch = nepracují v patologické restriktivní bariéře, ale snaží se najít místo MAXIMÁLNÍ VOLNOSTI v oblasti somatické dysfunkce.</a:t>
          </a:r>
          <a:endParaRPr lang="en-US"/>
        </a:p>
      </dgm:t>
    </dgm:pt>
    <dgm:pt modelId="{6370E147-5780-4057-A227-51C0DBA9B8FA}" type="parTrans" cxnId="{96DA33DE-810D-4931-91D5-2558D17E3085}">
      <dgm:prSet/>
      <dgm:spPr/>
      <dgm:t>
        <a:bodyPr/>
        <a:lstStyle/>
        <a:p>
          <a:endParaRPr lang="en-US"/>
        </a:p>
      </dgm:t>
    </dgm:pt>
    <dgm:pt modelId="{5AAD175A-5BCF-4FAB-B9AB-303A35CB2E75}" type="sibTrans" cxnId="{96DA33DE-810D-4931-91D5-2558D17E3085}">
      <dgm:prSet/>
      <dgm:spPr/>
      <dgm:t>
        <a:bodyPr/>
        <a:lstStyle/>
        <a:p>
          <a:endParaRPr lang="en-US"/>
        </a:p>
      </dgm:t>
    </dgm:pt>
    <dgm:pt modelId="{B9688A83-8E4C-49A7-B677-EE3E5A9A1D2D}" type="pres">
      <dgm:prSet presAssocID="{44BC115B-8339-41F4-845D-CD7D36205F6F}" presName="root" presStyleCnt="0">
        <dgm:presLayoutVars>
          <dgm:dir/>
          <dgm:resizeHandles val="exact"/>
        </dgm:presLayoutVars>
      </dgm:prSet>
      <dgm:spPr/>
    </dgm:pt>
    <dgm:pt modelId="{ACEA2C60-718E-47EB-BD17-0F6009F2A4DE}" type="pres">
      <dgm:prSet presAssocID="{6488D764-6755-4E3E-B009-D9ED0F1874D9}" presName="compNode" presStyleCnt="0"/>
      <dgm:spPr/>
    </dgm:pt>
    <dgm:pt modelId="{E5F0F029-A58C-45E5-9314-34BD05C7EC2A}" type="pres">
      <dgm:prSet presAssocID="{6488D764-6755-4E3E-B009-D9ED0F1874D9}" presName="bgRect" presStyleLbl="bgShp" presStyleIdx="0" presStyleCnt="2"/>
      <dgm:spPr/>
    </dgm:pt>
    <dgm:pt modelId="{8552E97F-1066-4CD5-9CF5-D0D5114FCE6C}" type="pres">
      <dgm:prSet presAssocID="{6488D764-6755-4E3E-B009-D9ED0F1874D9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Zaškrtnutí"/>
        </a:ext>
      </dgm:extLst>
    </dgm:pt>
    <dgm:pt modelId="{0193C97C-9EC1-4DF8-9519-B5195E813849}" type="pres">
      <dgm:prSet presAssocID="{6488D764-6755-4E3E-B009-D9ED0F1874D9}" presName="spaceRect" presStyleCnt="0"/>
      <dgm:spPr/>
    </dgm:pt>
    <dgm:pt modelId="{7A5C28DC-5DFF-47FE-98A6-1996E7E794EA}" type="pres">
      <dgm:prSet presAssocID="{6488D764-6755-4E3E-B009-D9ED0F1874D9}" presName="parTx" presStyleLbl="revTx" presStyleIdx="0" presStyleCnt="2">
        <dgm:presLayoutVars>
          <dgm:chMax val="0"/>
          <dgm:chPref val="0"/>
        </dgm:presLayoutVars>
      </dgm:prSet>
      <dgm:spPr/>
    </dgm:pt>
    <dgm:pt modelId="{00EE0754-57A9-4D5D-8E8B-209499D01FDD}" type="pres">
      <dgm:prSet presAssocID="{7D369AED-08E1-437E-99A3-307EBEC03808}" presName="sibTrans" presStyleCnt="0"/>
      <dgm:spPr/>
    </dgm:pt>
    <dgm:pt modelId="{2CD8B66D-A2FD-4820-884B-B25C121C690D}" type="pres">
      <dgm:prSet presAssocID="{C43F60C6-9D47-4045-8AF2-E2394DA3D3EC}" presName="compNode" presStyleCnt="0"/>
      <dgm:spPr/>
    </dgm:pt>
    <dgm:pt modelId="{E2B4D04E-6F60-4E83-AFE3-F12F55BA7E70}" type="pres">
      <dgm:prSet presAssocID="{C43F60C6-9D47-4045-8AF2-E2394DA3D3EC}" presName="bgRect" presStyleLbl="bgShp" presStyleIdx="1" presStyleCnt="2"/>
      <dgm:spPr/>
    </dgm:pt>
    <dgm:pt modelId="{39ACF2E4-CD53-495E-A7FD-B7A9E874E78A}" type="pres">
      <dgm:prSet presAssocID="{C43F60C6-9D47-4045-8AF2-E2394DA3D3EC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Značka"/>
        </a:ext>
      </dgm:extLst>
    </dgm:pt>
    <dgm:pt modelId="{BE3FA2A1-F44D-4FF1-8227-3A5FE9FF4BFA}" type="pres">
      <dgm:prSet presAssocID="{C43F60C6-9D47-4045-8AF2-E2394DA3D3EC}" presName="spaceRect" presStyleCnt="0"/>
      <dgm:spPr/>
    </dgm:pt>
    <dgm:pt modelId="{CE849385-79E2-4B8F-8D96-65728904539D}" type="pres">
      <dgm:prSet presAssocID="{C43F60C6-9D47-4045-8AF2-E2394DA3D3EC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58B33505-7347-473C-8E66-5819B482B28C}" type="presOf" srcId="{C43F60C6-9D47-4045-8AF2-E2394DA3D3EC}" destId="{CE849385-79E2-4B8F-8D96-65728904539D}" srcOrd="0" destOrd="0" presId="urn:microsoft.com/office/officeart/2018/2/layout/IconVerticalSolidList"/>
    <dgm:cxn modelId="{2EDA3945-8C99-4F17-B227-7D354104AA51}" type="presOf" srcId="{44BC115B-8339-41F4-845D-CD7D36205F6F}" destId="{B9688A83-8E4C-49A7-B677-EE3E5A9A1D2D}" srcOrd="0" destOrd="0" presId="urn:microsoft.com/office/officeart/2018/2/layout/IconVerticalSolidList"/>
    <dgm:cxn modelId="{C4C2F7B2-EBB3-401B-9553-3571EF1F6E14}" type="presOf" srcId="{6488D764-6755-4E3E-B009-D9ED0F1874D9}" destId="{7A5C28DC-5DFF-47FE-98A6-1996E7E794EA}" srcOrd="0" destOrd="0" presId="urn:microsoft.com/office/officeart/2018/2/layout/IconVerticalSolidList"/>
    <dgm:cxn modelId="{F0C596C6-F3B1-4A75-9658-A6B0307EAB94}" srcId="{44BC115B-8339-41F4-845D-CD7D36205F6F}" destId="{6488D764-6755-4E3E-B009-D9ED0F1874D9}" srcOrd="0" destOrd="0" parTransId="{D6EA1563-5388-4140-A01A-E4F26A1D4BF7}" sibTransId="{7D369AED-08E1-437E-99A3-307EBEC03808}"/>
    <dgm:cxn modelId="{96DA33DE-810D-4931-91D5-2558D17E3085}" srcId="{44BC115B-8339-41F4-845D-CD7D36205F6F}" destId="{C43F60C6-9D47-4045-8AF2-E2394DA3D3EC}" srcOrd="1" destOrd="0" parTransId="{6370E147-5780-4057-A227-51C0DBA9B8FA}" sibTransId="{5AAD175A-5BCF-4FAB-B9AB-303A35CB2E75}"/>
    <dgm:cxn modelId="{C0212D8E-8677-4485-B7B2-0682043C19DD}" type="presParOf" srcId="{B9688A83-8E4C-49A7-B677-EE3E5A9A1D2D}" destId="{ACEA2C60-718E-47EB-BD17-0F6009F2A4DE}" srcOrd="0" destOrd="0" presId="urn:microsoft.com/office/officeart/2018/2/layout/IconVerticalSolidList"/>
    <dgm:cxn modelId="{C4F16801-6CD7-4ED9-8908-084BD8E71E96}" type="presParOf" srcId="{ACEA2C60-718E-47EB-BD17-0F6009F2A4DE}" destId="{E5F0F029-A58C-45E5-9314-34BD05C7EC2A}" srcOrd="0" destOrd="0" presId="urn:microsoft.com/office/officeart/2018/2/layout/IconVerticalSolidList"/>
    <dgm:cxn modelId="{B52AC1FE-BAF4-484B-A4D7-B7A3C6FB08B0}" type="presParOf" srcId="{ACEA2C60-718E-47EB-BD17-0F6009F2A4DE}" destId="{8552E97F-1066-4CD5-9CF5-D0D5114FCE6C}" srcOrd="1" destOrd="0" presId="urn:microsoft.com/office/officeart/2018/2/layout/IconVerticalSolidList"/>
    <dgm:cxn modelId="{C0B1F607-12D6-4C7B-B9E2-0129E2D769DB}" type="presParOf" srcId="{ACEA2C60-718E-47EB-BD17-0F6009F2A4DE}" destId="{0193C97C-9EC1-4DF8-9519-B5195E813849}" srcOrd="2" destOrd="0" presId="urn:microsoft.com/office/officeart/2018/2/layout/IconVerticalSolidList"/>
    <dgm:cxn modelId="{2F4C3FB4-3CC5-40A2-8E81-B6E11B1F9473}" type="presParOf" srcId="{ACEA2C60-718E-47EB-BD17-0F6009F2A4DE}" destId="{7A5C28DC-5DFF-47FE-98A6-1996E7E794EA}" srcOrd="3" destOrd="0" presId="urn:microsoft.com/office/officeart/2018/2/layout/IconVerticalSolidList"/>
    <dgm:cxn modelId="{BDD47662-FA24-4A3C-AE01-1CFB8913DA23}" type="presParOf" srcId="{B9688A83-8E4C-49A7-B677-EE3E5A9A1D2D}" destId="{00EE0754-57A9-4D5D-8E8B-209499D01FDD}" srcOrd="1" destOrd="0" presId="urn:microsoft.com/office/officeart/2018/2/layout/IconVerticalSolidList"/>
    <dgm:cxn modelId="{75E1F971-B283-4E10-8DA3-C5CA12D6643D}" type="presParOf" srcId="{B9688A83-8E4C-49A7-B677-EE3E5A9A1D2D}" destId="{2CD8B66D-A2FD-4820-884B-B25C121C690D}" srcOrd="2" destOrd="0" presId="urn:microsoft.com/office/officeart/2018/2/layout/IconVerticalSolidList"/>
    <dgm:cxn modelId="{AD07A24B-873D-45DF-AE18-2398BF8B1A7C}" type="presParOf" srcId="{2CD8B66D-A2FD-4820-884B-B25C121C690D}" destId="{E2B4D04E-6F60-4E83-AFE3-F12F55BA7E70}" srcOrd="0" destOrd="0" presId="urn:microsoft.com/office/officeart/2018/2/layout/IconVerticalSolidList"/>
    <dgm:cxn modelId="{947DA33F-07EC-4CF7-836A-8EBF80F1843F}" type="presParOf" srcId="{2CD8B66D-A2FD-4820-884B-B25C121C690D}" destId="{39ACF2E4-CD53-495E-A7FD-B7A9E874E78A}" srcOrd="1" destOrd="0" presId="urn:microsoft.com/office/officeart/2018/2/layout/IconVerticalSolidList"/>
    <dgm:cxn modelId="{1F7EAD39-D406-47C5-9C70-2A13950F206B}" type="presParOf" srcId="{2CD8B66D-A2FD-4820-884B-B25C121C690D}" destId="{BE3FA2A1-F44D-4FF1-8227-3A5FE9FF4BFA}" srcOrd="2" destOrd="0" presId="urn:microsoft.com/office/officeart/2018/2/layout/IconVerticalSolidList"/>
    <dgm:cxn modelId="{F59D56B8-BC0E-42D4-96A8-CE47A8D01FF5}" type="presParOf" srcId="{2CD8B66D-A2FD-4820-884B-B25C121C690D}" destId="{CE849385-79E2-4B8F-8D96-65728904539D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CDF8C9C-BC5D-4B6A-AE25-3589D089C972}" type="doc">
      <dgm:prSet loTypeId="urn:microsoft.com/office/officeart/2005/8/layout/matrix3" loCatId="matrix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EE86A19E-2666-4DA8-A0C6-2A58C888E568}">
      <dgm:prSet/>
      <dgm:spPr/>
      <dgm:t>
        <a:bodyPr/>
        <a:lstStyle/>
        <a:p>
          <a:r>
            <a:rPr lang="cs-CZ"/>
            <a:t>Techniky manuální medicíny</a:t>
          </a:r>
          <a:endParaRPr lang="en-US"/>
        </a:p>
      </dgm:t>
    </dgm:pt>
    <dgm:pt modelId="{08FACA59-7DE3-4A3D-8AF5-E23A2DA1B00F}" type="parTrans" cxnId="{0B789838-81F6-4755-8CED-6FB4AFD1E6CA}">
      <dgm:prSet/>
      <dgm:spPr/>
      <dgm:t>
        <a:bodyPr/>
        <a:lstStyle/>
        <a:p>
          <a:endParaRPr lang="en-US"/>
        </a:p>
      </dgm:t>
    </dgm:pt>
    <dgm:pt modelId="{4B87F9BC-5CD7-46B4-83C1-62468A05DD5F}" type="sibTrans" cxnId="{0B789838-81F6-4755-8CED-6FB4AFD1E6CA}">
      <dgm:prSet/>
      <dgm:spPr/>
      <dgm:t>
        <a:bodyPr/>
        <a:lstStyle/>
        <a:p>
          <a:endParaRPr lang="en-US"/>
        </a:p>
      </dgm:t>
    </dgm:pt>
    <dgm:pt modelId="{13AD15B6-FB9B-42CE-978B-BFB124AE62AE}">
      <dgm:prSet/>
      <dgm:spPr/>
      <dgm:t>
        <a:bodyPr/>
        <a:lstStyle/>
        <a:p>
          <a:r>
            <a:rPr lang="cs-CZ"/>
            <a:t>Je nutná KVALITNÍ PALPACE</a:t>
          </a:r>
          <a:endParaRPr lang="en-US"/>
        </a:p>
      </dgm:t>
    </dgm:pt>
    <dgm:pt modelId="{AB2372D2-8FD7-4E1D-896B-4A310E6C1212}" type="parTrans" cxnId="{0AAA2C03-C7CF-4366-AEBE-B4A3D8C45181}">
      <dgm:prSet/>
      <dgm:spPr/>
      <dgm:t>
        <a:bodyPr/>
        <a:lstStyle/>
        <a:p>
          <a:endParaRPr lang="en-US"/>
        </a:p>
      </dgm:t>
    </dgm:pt>
    <dgm:pt modelId="{FC3D49C6-3008-45F3-B502-7E0408986E33}" type="sibTrans" cxnId="{0AAA2C03-C7CF-4366-AEBE-B4A3D8C45181}">
      <dgm:prSet/>
      <dgm:spPr/>
      <dgm:t>
        <a:bodyPr/>
        <a:lstStyle/>
        <a:p>
          <a:endParaRPr lang="en-US"/>
        </a:p>
      </dgm:t>
    </dgm:pt>
    <dgm:pt modelId="{CFEA6BA8-A780-4DB7-86DE-A347A87B342B}">
      <dgm:prSet/>
      <dgm:spPr/>
      <dgm:t>
        <a:bodyPr/>
        <a:lstStyle/>
        <a:p>
          <a:r>
            <a:rPr lang="cs-CZ"/>
            <a:t>Vznik v 50. letech 20. století</a:t>
          </a:r>
          <a:endParaRPr lang="en-US"/>
        </a:p>
      </dgm:t>
    </dgm:pt>
    <dgm:pt modelId="{AEE08C72-39BA-4E4B-A076-8F09BF2F14BF}" type="parTrans" cxnId="{669A500E-9C02-40DE-87BC-DA9E447DBD46}">
      <dgm:prSet/>
      <dgm:spPr/>
      <dgm:t>
        <a:bodyPr/>
        <a:lstStyle/>
        <a:p>
          <a:endParaRPr lang="en-US"/>
        </a:p>
      </dgm:t>
    </dgm:pt>
    <dgm:pt modelId="{CC9073D9-78BA-4CD0-8C44-A46F7AD809A1}" type="sibTrans" cxnId="{669A500E-9C02-40DE-87BC-DA9E447DBD46}">
      <dgm:prSet/>
      <dgm:spPr/>
      <dgm:t>
        <a:bodyPr/>
        <a:lstStyle/>
        <a:p>
          <a:endParaRPr lang="en-US"/>
        </a:p>
      </dgm:t>
    </dgm:pt>
    <dgm:pt modelId="{E1ABF364-0762-484A-B0D9-58F3C9103496}">
      <dgm:prSet/>
      <dgm:spPr/>
      <dgm:t>
        <a:bodyPr/>
        <a:lstStyle/>
        <a:p>
          <a:r>
            <a:rPr lang="cs-CZ"/>
            <a:t>2 skupiny osteopatů: dr. Hoover &amp; dr. Laughlin</a:t>
          </a:r>
          <a:endParaRPr lang="en-US"/>
        </a:p>
      </dgm:t>
    </dgm:pt>
    <dgm:pt modelId="{EEDD6D49-64D7-4BDC-ACFD-609E52B41ACC}" type="parTrans" cxnId="{E3111CA0-73A0-42B5-B91E-6C7E43EDD0D0}">
      <dgm:prSet/>
      <dgm:spPr/>
      <dgm:t>
        <a:bodyPr/>
        <a:lstStyle/>
        <a:p>
          <a:endParaRPr lang="en-US"/>
        </a:p>
      </dgm:t>
    </dgm:pt>
    <dgm:pt modelId="{F40E2355-A8DB-43BE-9E5B-8996DC64619E}" type="sibTrans" cxnId="{E3111CA0-73A0-42B5-B91E-6C7E43EDD0D0}">
      <dgm:prSet/>
      <dgm:spPr/>
      <dgm:t>
        <a:bodyPr/>
        <a:lstStyle/>
        <a:p>
          <a:endParaRPr lang="en-US"/>
        </a:p>
      </dgm:t>
    </dgm:pt>
    <dgm:pt modelId="{30E974B8-B4EF-4126-852A-DA9BCA959620}" type="pres">
      <dgm:prSet presAssocID="{BCDF8C9C-BC5D-4B6A-AE25-3589D089C972}" presName="matrix" presStyleCnt="0">
        <dgm:presLayoutVars>
          <dgm:chMax val="1"/>
          <dgm:dir/>
          <dgm:resizeHandles val="exact"/>
        </dgm:presLayoutVars>
      </dgm:prSet>
      <dgm:spPr/>
    </dgm:pt>
    <dgm:pt modelId="{996BE409-A5BC-4FD4-A59B-FAD281A7F574}" type="pres">
      <dgm:prSet presAssocID="{BCDF8C9C-BC5D-4B6A-AE25-3589D089C972}" presName="diamond" presStyleLbl="bgShp" presStyleIdx="0" presStyleCnt="1"/>
      <dgm:spPr/>
    </dgm:pt>
    <dgm:pt modelId="{BD6F98C3-3637-4F92-9371-E333FD7AAD57}" type="pres">
      <dgm:prSet presAssocID="{BCDF8C9C-BC5D-4B6A-AE25-3589D089C972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FBD6A979-7B14-42A3-9429-B7AF192497EB}" type="pres">
      <dgm:prSet presAssocID="{BCDF8C9C-BC5D-4B6A-AE25-3589D089C972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8D2F00D4-1012-4FFE-8BEF-C2D0F635309B}" type="pres">
      <dgm:prSet presAssocID="{BCDF8C9C-BC5D-4B6A-AE25-3589D089C972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37BD36F9-0A5B-42BD-866C-C4DEF6F6451B}" type="pres">
      <dgm:prSet presAssocID="{BCDF8C9C-BC5D-4B6A-AE25-3589D089C972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0AAA2C03-C7CF-4366-AEBE-B4A3D8C45181}" srcId="{BCDF8C9C-BC5D-4B6A-AE25-3589D089C972}" destId="{13AD15B6-FB9B-42CE-978B-BFB124AE62AE}" srcOrd="1" destOrd="0" parTransId="{AB2372D2-8FD7-4E1D-896B-4A310E6C1212}" sibTransId="{FC3D49C6-3008-45F3-B502-7E0408986E33}"/>
    <dgm:cxn modelId="{669A500E-9C02-40DE-87BC-DA9E447DBD46}" srcId="{BCDF8C9C-BC5D-4B6A-AE25-3589D089C972}" destId="{CFEA6BA8-A780-4DB7-86DE-A347A87B342B}" srcOrd="2" destOrd="0" parTransId="{AEE08C72-39BA-4E4B-A076-8F09BF2F14BF}" sibTransId="{CC9073D9-78BA-4CD0-8C44-A46F7AD809A1}"/>
    <dgm:cxn modelId="{AF454E12-96C9-4A1C-99F2-1BD03B6AD551}" type="presOf" srcId="{13AD15B6-FB9B-42CE-978B-BFB124AE62AE}" destId="{FBD6A979-7B14-42A3-9429-B7AF192497EB}" srcOrd="0" destOrd="0" presId="urn:microsoft.com/office/officeart/2005/8/layout/matrix3"/>
    <dgm:cxn modelId="{EF260F38-8A20-4768-BAFA-8C14B0FC3F2A}" type="presOf" srcId="{CFEA6BA8-A780-4DB7-86DE-A347A87B342B}" destId="{8D2F00D4-1012-4FFE-8BEF-C2D0F635309B}" srcOrd="0" destOrd="0" presId="urn:microsoft.com/office/officeart/2005/8/layout/matrix3"/>
    <dgm:cxn modelId="{0B789838-81F6-4755-8CED-6FB4AFD1E6CA}" srcId="{BCDF8C9C-BC5D-4B6A-AE25-3589D089C972}" destId="{EE86A19E-2666-4DA8-A0C6-2A58C888E568}" srcOrd="0" destOrd="0" parTransId="{08FACA59-7DE3-4A3D-8AF5-E23A2DA1B00F}" sibTransId="{4B87F9BC-5CD7-46B4-83C1-62468A05DD5F}"/>
    <dgm:cxn modelId="{B7ACE846-3DE2-46DD-B938-007FACE96540}" type="presOf" srcId="{E1ABF364-0762-484A-B0D9-58F3C9103496}" destId="{37BD36F9-0A5B-42BD-866C-C4DEF6F6451B}" srcOrd="0" destOrd="0" presId="urn:microsoft.com/office/officeart/2005/8/layout/matrix3"/>
    <dgm:cxn modelId="{B4CBAB7F-436F-4544-AF90-CC8FF5B488D5}" type="presOf" srcId="{BCDF8C9C-BC5D-4B6A-AE25-3589D089C972}" destId="{30E974B8-B4EF-4126-852A-DA9BCA959620}" srcOrd="0" destOrd="0" presId="urn:microsoft.com/office/officeart/2005/8/layout/matrix3"/>
    <dgm:cxn modelId="{E3111CA0-73A0-42B5-B91E-6C7E43EDD0D0}" srcId="{BCDF8C9C-BC5D-4B6A-AE25-3589D089C972}" destId="{E1ABF364-0762-484A-B0D9-58F3C9103496}" srcOrd="3" destOrd="0" parTransId="{EEDD6D49-64D7-4BDC-ACFD-609E52B41ACC}" sibTransId="{F40E2355-A8DB-43BE-9E5B-8996DC64619E}"/>
    <dgm:cxn modelId="{0906ADE1-49F0-4DD2-9419-36FF95596D1A}" type="presOf" srcId="{EE86A19E-2666-4DA8-A0C6-2A58C888E568}" destId="{BD6F98C3-3637-4F92-9371-E333FD7AAD57}" srcOrd="0" destOrd="0" presId="urn:microsoft.com/office/officeart/2005/8/layout/matrix3"/>
    <dgm:cxn modelId="{3156D647-5438-47BC-B9A4-23B7F0C1CE47}" type="presParOf" srcId="{30E974B8-B4EF-4126-852A-DA9BCA959620}" destId="{996BE409-A5BC-4FD4-A59B-FAD281A7F574}" srcOrd="0" destOrd="0" presId="urn:microsoft.com/office/officeart/2005/8/layout/matrix3"/>
    <dgm:cxn modelId="{0B5FBEFD-4C4F-41E4-8A8A-7A1D7359E004}" type="presParOf" srcId="{30E974B8-B4EF-4126-852A-DA9BCA959620}" destId="{BD6F98C3-3637-4F92-9371-E333FD7AAD57}" srcOrd="1" destOrd="0" presId="urn:microsoft.com/office/officeart/2005/8/layout/matrix3"/>
    <dgm:cxn modelId="{560B7AA4-256D-449B-96E8-B1AD2F37C7D1}" type="presParOf" srcId="{30E974B8-B4EF-4126-852A-DA9BCA959620}" destId="{FBD6A979-7B14-42A3-9429-B7AF192497EB}" srcOrd="2" destOrd="0" presId="urn:microsoft.com/office/officeart/2005/8/layout/matrix3"/>
    <dgm:cxn modelId="{3EBB3D76-A097-4847-A7A8-A0A8C977226F}" type="presParOf" srcId="{30E974B8-B4EF-4126-852A-DA9BCA959620}" destId="{8D2F00D4-1012-4FFE-8BEF-C2D0F635309B}" srcOrd="3" destOrd="0" presId="urn:microsoft.com/office/officeart/2005/8/layout/matrix3"/>
    <dgm:cxn modelId="{85EA43D4-F081-4070-8826-15D07FC08443}" type="presParOf" srcId="{30E974B8-B4EF-4126-852A-DA9BCA959620}" destId="{37BD36F9-0A5B-42BD-866C-C4DEF6F6451B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2167516-9DD1-4C98-B85F-A346E2E32824}" type="doc">
      <dgm:prSet loTypeId="urn:microsoft.com/office/officeart/2005/8/layout/list1" loCatId="list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9632472B-C77F-4F98-9C23-D8663822C64F}">
      <dgm:prSet/>
      <dgm:spPr/>
      <dgm:t>
        <a:bodyPr/>
        <a:lstStyle/>
        <a:p>
          <a:r>
            <a:rPr lang="cs-CZ"/>
            <a:t>Stálé hledání bodu maximální volnosti:</a:t>
          </a:r>
          <a:endParaRPr lang="en-US"/>
        </a:p>
      </dgm:t>
    </dgm:pt>
    <dgm:pt modelId="{DCE97766-0A65-49DC-AEBF-32C442040863}" type="parTrans" cxnId="{BBEC39EF-9457-4B1D-9AB1-A6A3398C3B72}">
      <dgm:prSet/>
      <dgm:spPr/>
      <dgm:t>
        <a:bodyPr/>
        <a:lstStyle/>
        <a:p>
          <a:endParaRPr lang="en-US"/>
        </a:p>
      </dgm:t>
    </dgm:pt>
    <dgm:pt modelId="{E51D1500-C408-46C1-984F-36555579F76A}" type="sibTrans" cxnId="{BBEC39EF-9457-4B1D-9AB1-A6A3398C3B72}">
      <dgm:prSet/>
      <dgm:spPr/>
      <dgm:t>
        <a:bodyPr/>
        <a:lstStyle/>
        <a:p>
          <a:endParaRPr lang="en-US"/>
        </a:p>
      </dgm:t>
    </dgm:pt>
    <dgm:pt modelId="{90C27472-6DFB-499B-BE61-1C658D2CB18F}">
      <dgm:prSet/>
      <dgm:spPr/>
      <dgm:t>
        <a:bodyPr/>
        <a:lstStyle/>
        <a:p>
          <a:r>
            <a:rPr lang="cs-CZ"/>
            <a:t>hledáme palpací zvýšené napětí pomocí dynamického pohybu ve všech směrech</a:t>
          </a:r>
          <a:endParaRPr lang="en-US"/>
        </a:p>
      </dgm:t>
    </dgm:pt>
    <dgm:pt modelId="{7A2F4A3F-52E4-48E4-916A-BE6245D3F41A}" type="parTrans" cxnId="{2F7A16AC-315C-4C7B-90B2-7E234404174B}">
      <dgm:prSet/>
      <dgm:spPr/>
      <dgm:t>
        <a:bodyPr/>
        <a:lstStyle/>
        <a:p>
          <a:endParaRPr lang="en-US"/>
        </a:p>
      </dgm:t>
    </dgm:pt>
    <dgm:pt modelId="{F0C9853E-D08C-48C7-8EE4-4843318489FE}" type="sibTrans" cxnId="{2F7A16AC-315C-4C7B-90B2-7E234404174B}">
      <dgm:prSet/>
      <dgm:spPr/>
      <dgm:t>
        <a:bodyPr/>
        <a:lstStyle/>
        <a:p>
          <a:endParaRPr lang="en-US"/>
        </a:p>
      </dgm:t>
    </dgm:pt>
    <dgm:pt modelId="{D52C0FBF-D7FE-4128-99B0-E1A690AEDF3F}">
      <dgm:prSet/>
      <dgm:spPr/>
      <dgm:t>
        <a:bodyPr/>
        <a:lstStyle/>
        <a:p>
          <a:r>
            <a:rPr lang="cs-CZ"/>
            <a:t>zjistíme rozdíl tenze v 1 směru, provádíme tedy ve směru, ve kterém se tenze upravuje</a:t>
          </a:r>
          <a:endParaRPr lang="en-US"/>
        </a:p>
      </dgm:t>
    </dgm:pt>
    <dgm:pt modelId="{5E3394CE-FD93-4143-B7CC-C151334DD593}" type="parTrans" cxnId="{A332734B-B6D2-42D5-8775-E15132BF2343}">
      <dgm:prSet/>
      <dgm:spPr/>
      <dgm:t>
        <a:bodyPr/>
        <a:lstStyle/>
        <a:p>
          <a:endParaRPr lang="en-US"/>
        </a:p>
      </dgm:t>
    </dgm:pt>
    <dgm:pt modelId="{0396EA7C-6B0B-41E2-9CD0-5983C968A7EB}" type="sibTrans" cxnId="{A332734B-B6D2-42D5-8775-E15132BF2343}">
      <dgm:prSet/>
      <dgm:spPr/>
      <dgm:t>
        <a:bodyPr/>
        <a:lstStyle/>
        <a:p>
          <a:endParaRPr lang="en-US"/>
        </a:p>
      </dgm:t>
    </dgm:pt>
    <dgm:pt modelId="{65435CC1-26E2-439F-A303-1B398A9709BF}">
      <dgm:prSet/>
      <dgm:spPr/>
      <dgm:t>
        <a:bodyPr/>
        <a:lstStyle/>
        <a:p>
          <a:r>
            <a:rPr lang="cs-CZ"/>
            <a:t>v úlevovém postavení tedy vyčkáme za dobré opory daného segmentu na co největší relaxaci </a:t>
          </a:r>
          <a:endParaRPr lang="en-US"/>
        </a:p>
      </dgm:t>
    </dgm:pt>
    <dgm:pt modelId="{CCFE9DDC-F91A-4FBE-A51D-455240262B75}" type="parTrans" cxnId="{218F3C10-63C9-4A8F-B59C-4710CF1F22BB}">
      <dgm:prSet/>
      <dgm:spPr/>
      <dgm:t>
        <a:bodyPr/>
        <a:lstStyle/>
        <a:p>
          <a:endParaRPr lang="en-US"/>
        </a:p>
      </dgm:t>
    </dgm:pt>
    <dgm:pt modelId="{52ABECDA-81BA-40FA-8E8A-82F2E5907C90}" type="sibTrans" cxnId="{218F3C10-63C9-4A8F-B59C-4710CF1F22BB}">
      <dgm:prSet/>
      <dgm:spPr/>
      <dgm:t>
        <a:bodyPr/>
        <a:lstStyle/>
        <a:p>
          <a:endParaRPr lang="en-US"/>
        </a:p>
      </dgm:t>
    </dgm:pt>
    <dgm:pt modelId="{F0D7F26C-24C7-4ADE-8CE0-94769A6404B2}">
      <dgm:prSet/>
      <dgm:spPr/>
      <dgm:t>
        <a:bodyPr/>
        <a:lstStyle/>
        <a:p>
          <a:r>
            <a:rPr lang="cs-CZ"/>
            <a:t>Minimální pohyby kolem tohoto bodu: </a:t>
          </a:r>
          <a:endParaRPr lang="en-US"/>
        </a:p>
      </dgm:t>
    </dgm:pt>
    <dgm:pt modelId="{B8980AA5-64BF-41E9-AD3F-4C2FA1C2BC62}" type="parTrans" cxnId="{6BD91A2B-8FC7-4583-BD31-C657B2D43FB1}">
      <dgm:prSet/>
      <dgm:spPr/>
      <dgm:t>
        <a:bodyPr/>
        <a:lstStyle/>
        <a:p>
          <a:endParaRPr lang="en-US"/>
        </a:p>
      </dgm:t>
    </dgm:pt>
    <dgm:pt modelId="{5E3885FC-2603-4214-AF4D-405EE3608E71}" type="sibTrans" cxnId="{6BD91A2B-8FC7-4583-BD31-C657B2D43FB1}">
      <dgm:prSet/>
      <dgm:spPr/>
      <dgm:t>
        <a:bodyPr/>
        <a:lstStyle/>
        <a:p>
          <a:endParaRPr lang="en-US"/>
        </a:p>
      </dgm:t>
    </dgm:pt>
    <dgm:pt modelId="{C794924F-962C-4D97-93E1-B9FECEA9AF92}">
      <dgm:prSet/>
      <dgm:spPr/>
      <dgm:t>
        <a:bodyPr/>
        <a:lstStyle/>
        <a:p>
          <a:r>
            <a:rPr lang="cs-CZ"/>
            <a:t>po uvolnění vedeme pohyb k opačné straně a vyhledáváme opět vektor, aby nedocházelo znovu k napětí </a:t>
          </a:r>
          <a:endParaRPr lang="en-US"/>
        </a:p>
      </dgm:t>
    </dgm:pt>
    <dgm:pt modelId="{8F7C0863-5334-4597-BDDC-2A3E9EDAB5CB}" type="parTrans" cxnId="{71B2F0C7-5594-463C-800A-165052B7F28C}">
      <dgm:prSet/>
      <dgm:spPr/>
      <dgm:t>
        <a:bodyPr/>
        <a:lstStyle/>
        <a:p>
          <a:endParaRPr lang="en-US"/>
        </a:p>
      </dgm:t>
    </dgm:pt>
    <dgm:pt modelId="{C55A9B0F-FCCD-4F5F-8473-EF9D2DEEE9E2}" type="sibTrans" cxnId="{71B2F0C7-5594-463C-800A-165052B7F28C}">
      <dgm:prSet/>
      <dgm:spPr/>
      <dgm:t>
        <a:bodyPr/>
        <a:lstStyle/>
        <a:p>
          <a:endParaRPr lang="en-US"/>
        </a:p>
      </dgm:t>
    </dgm:pt>
    <dgm:pt modelId="{6F8555E6-8B46-4912-AE19-CA09BC07C512}">
      <dgm:prSet/>
      <dgm:spPr/>
      <dgm:t>
        <a:bodyPr/>
        <a:lstStyle/>
        <a:p>
          <a:r>
            <a:rPr lang="cs-CZ"/>
            <a:t>Kombinace s hlubokým dýcháním</a:t>
          </a:r>
          <a:endParaRPr lang="en-US"/>
        </a:p>
      </dgm:t>
    </dgm:pt>
    <dgm:pt modelId="{2E2BB5D5-99E0-4EF1-8371-1F7554DC16FA}" type="parTrans" cxnId="{6BEEDAB3-D16B-4329-AE51-77DE2E0926B6}">
      <dgm:prSet/>
      <dgm:spPr/>
      <dgm:t>
        <a:bodyPr/>
        <a:lstStyle/>
        <a:p>
          <a:endParaRPr lang="en-US"/>
        </a:p>
      </dgm:t>
    </dgm:pt>
    <dgm:pt modelId="{33C6EB23-EA9A-4717-81F1-27A496026698}" type="sibTrans" cxnId="{6BEEDAB3-D16B-4329-AE51-77DE2E0926B6}">
      <dgm:prSet/>
      <dgm:spPr/>
      <dgm:t>
        <a:bodyPr/>
        <a:lstStyle/>
        <a:p>
          <a:endParaRPr lang="en-US"/>
        </a:p>
      </dgm:t>
    </dgm:pt>
    <dgm:pt modelId="{3A616240-E2D8-4A06-BB5B-9D3E07E04E16}" type="pres">
      <dgm:prSet presAssocID="{82167516-9DD1-4C98-B85F-A346E2E32824}" presName="linear" presStyleCnt="0">
        <dgm:presLayoutVars>
          <dgm:dir/>
          <dgm:animLvl val="lvl"/>
          <dgm:resizeHandles val="exact"/>
        </dgm:presLayoutVars>
      </dgm:prSet>
      <dgm:spPr/>
    </dgm:pt>
    <dgm:pt modelId="{5547D946-2259-459F-BC29-9B2010AB7551}" type="pres">
      <dgm:prSet presAssocID="{9632472B-C77F-4F98-9C23-D8663822C64F}" presName="parentLin" presStyleCnt="0"/>
      <dgm:spPr/>
    </dgm:pt>
    <dgm:pt modelId="{4D03B203-1A3F-47B0-84A0-714771438AF6}" type="pres">
      <dgm:prSet presAssocID="{9632472B-C77F-4F98-9C23-D8663822C64F}" presName="parentLeftMargin" presStyleLbl="node1" presStyleIdx="0" presStyleCnt="3"/>
      <dgm:spPr/>
    </dgm:pt>
    <dgm:pt modelId="{A16E1B7B-FCDF-4AA7-8A45-933037CB48D2}" type="pres">
      <dgm:prSet presAssocID="{9632472B-C77F-4F98-9C23-D8663822C64F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E9BE3137-1334-47D5-98CE-215BE7E1FCBA}" type="pres">
      <dgm:prSet presAssocID="{9632472B-C77F-4F98-9C23-D8663822C64F}" presName="negativeSpace" presStyleCnt="0"/>
      <dgm:spPr/>
    </dgm:pt>
    <dgm:pt modelId="{20246DF1-51E1-48DB-B3E2-45AC6CF7D9CD}" type="pres">
      <dgm:prSet presAssocID="{9632472B-C77F-4F98-9C23-D8663822C64F}" presName="childText" presStyleLbl="conFgAcc1" presStyleIdx="0" presStyleCnt="3">
        <dgm:presLayoutVars>
          <dgm:bulletEnabled val="1"/>
        </dgm:presLayoutVars>
      </dgm:prSet>
      <dgm:spPr/>
    </dgm:pt>
    <dgm:pt modelId="{8A1F4E45-F310-484E-99B4-610CF6098AD8}" type="pres">
      <dgm:prSet presAssocID="{E51D1500-C408-46C1-984F-36555579F76A}" presName="spaceBetweenRectangles" presStyleCnt="0"/>
      <dgm:spPr/>
    </dgm:pt>
    <dgm:pt modelId="{24671B8B-C45C-4A4F-9A75-38793ED2C82C}" type="pres">
      <dgm:prSet presAssocID="{F0D7F26C-24C7-4ADE-8CE0-94769A6404B2}" presName="parentLin" presStyleCnt="0"/>
      <dgm:spPr/>
    </dgm:pt>
    <dgm:pt modelId="{8247EA78-6DEA-4595-AE5B-B6AB64F6AAB8}" type="pres">
      <dgm:prSet presAssocID="{F0D7F26C-24C7-4ADE-8CE0-94769A6404B2}" presName="parentLeftMargin" presStyleLbl="node1" presStyleIdx="0" presStyleCnt="3"/>
      <dgm:spPr/>
    </dgm:pt>
    <dgm:pt modelId="{8CEE1300-0990-4FDF-8BE0-4DBE1526AB06}" type="pres">
      <dgm:prSet presAssocID="{F0D7F26C-24C7-4ADE-8CE0-94769A6404B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0535C7B3-4B7E-4F8A-9B49-BF0DBB76BF8F}" type="pres">
      <dgm:prSet presAssocID="{F0D7F26C-24C7-4ADE-8CE0-94769A6404B2}" presName="negativeSpace" presStyleCnt="0"/>
      <dgm:spPr/>
    </dgm:pt>
    <dgm:pt modelId="{46946DBD-BA8E-4B86-A039-696FC77229AD}" type="pres">
      <dgm:prSet presAssocID="{F0D7F26C-24C7-4ADE-8CE0-94769A6404B2}" presName="childText" presStyleLbl="conFgAcc1" presStyleIdx="1" presStyleCnt="3">
        <dgm:presLayoutVars>
          <dgm:bulletEnabled val="1"/>
        </dgm:presLayoutVars>
      </dgm:prSet>
      <dgm:spPr/>
    </dgm:pt>
    <dgm:pt modelId="{B003F5E3-1615-40C9-8790-ECC93A588AE2}" type="pres">
      <dgm:prSet presAssocID="{5E3885FC-2603-4214-AF4D-405EE3608E71}" presName="spaceBetweenRectangles" presStyleCnt="0"/>
      <dgm:spPr/>
    </dgm:pt>
    <dgm:pt modelId="{C9994D43-6703-415A-919B-1D34CF9DE5D2}" type="pres">
      <dgm:prSet presAssocID="{6F8555E6-8B46-4912-AE19-CA09BC07C512}" presName="parentLin" presStyleCnt="0"/>
      <dgm:spPr/>
    </dgm:pt>
    <dgm:pt modelId="{089B0ACB-C014-4650-9D8B-464CF982950F}" type="pres">
      <dgm:prSet presAssocID="{6F8555E6-8B46-4912-AE19-CA09BC07C512}" presName="parentLeftMargin" presStyleLbl="node1" presStyleIdx="1" presStyleCnt="3"/>
      <dgm:spPr/>
    </dgm:pt>
    <dgm:pt modelId="{D3FCC19C-67C9-4DB4-A070-350EA7583CF4}" type="pres">
      <dgm:prSet presAssocID="{6F8555E6-8B46-4912-AE19-CA09BC07C512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F5BB6A94-AF53-4641-A5FF-54FB269B1AC4}" type="pres">
      <dgm:prSet presAssocID="{6F8555E6-8B46-4912-AE19-CA09BC07C512}" presName="negativeSpace" presStyleCnt="0"/>
      <dgm:spPr/>
    </dgm:pt>
    <dgm:pt modelId="{8EEB59E9-D97E-43AC-BCFB-8A674D1B2C81}" type="pres">
      <dgm:prSet presAssocID="{6F8555E6-8B46-4912-AE19-CA09BC07C512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218F3C10-63C9-4A8F-B59C-4710CF1F22BB}" srcId="{9632472B-C77F-4F98-9C23-D8663822C64F}" destId="{65435CC1-26E2-439F-A303-1B398A9709BF}" srcOrd="2" destOrd="0" parTransId="{CCFE9DDC-F91A-4FBE-A51D-455240262B75}" sibTransId="{52ABECDA-81BA-40FA-8E8A-82F2E5907C90}"/>
    <dgm:cxn modelId="{0C729D13-01E4-4F9D-A5C3-A1BB29316B94}" type="presOf" srcId="{F0D7F26C-24C7-4ADE-8CE0-94769A6404B2}" destId="{8CEE1300-0990-4FDF-8BE0-4DBE1526AB06}" srcOrd="1" destOrd="0" presId="urn:microsoft.com/office/officeart/2005/8/layout/list1"/>
    <dgm:cxn modelId="{216C182B-590B-4FD8-AA5A-3586B2227A75}" type="presOf" srcId="{D52C0FBF-D7FE-4128-99B0-E1A690AEDF3F}" destId="{20246DF1-51E1-48DB-B3E2-45AC6CF7D9CD}" srcOrd="0" destOrd="1" presId="urn:microsoft.com/office/officeart/2005/8/layout/list1"/>
    <dgm:cxn modelId="{6BD91A2B-8FC7-4583-BD31-C657B2D43FB1}" srcId="{82167516-9DD1-4C98-B85F-A346E2E32824}" destId="{F0D7F26C-24C7-4ADE-8CE0-94769A6404B2}" srcOrd="1" destOrd="0" parTransId="{B8980AA5-64BF-41E9-AD3F-4C2FA1C2BC62}" sibTransId="{5E3885FC-2603-4214-AF4D-405EE3608E71}"/>
    <dgm:cxn modelId="{A332734B-B6D2-42D5-8775-E15132BF2343}" srcId="{9632472B-C77F-4F98-9C23-D8663822C64F}" destId="{D52C0FBF-D7FE-4128-99B0-E1A690AEDF3F}" srcOrd="1" destOrd="0" parTransId="{5E3394CE-FD93-4143-B7CC-C151334DD593}" sibTransId="{0396EA7C-6B0B-41E2-9CD0-5983C968A7EB}"/>
    <dgm:cxn modelId="{54C79E6E-5FE3-4108-92F5-BB1E12B728CC}" type="presOf" srcId="{9632472B-C77F-4F98-9C23-D8663822C64F}" destId="{4D03B203-1A3F-47B0-84A0-714771438AF6}" srcOrd="0" destOrd="0" presId="urn:microsoft.com/office/officeart/2005/8/layout/list1"/>
    <dgm:cxn modelId="{1629D373-E3B6-4B99-BC0D-AD9AEE83C016}" type="presOf" srcId="{90C27472-6DFB-499B-BE61-1C658D2CB18F}" destId="{20246DF1-51E1-48DB-B3E2-45AC6CF7D9CD}" srcOrd="0" destOrd="0" presId="urn:microsoft.com/office/officeart/2005/8/layout/list1"/>
    <dgm:cxn modelId="{76524494-DBD2-4852-86ED-808B2606D80A}" type="presOf" srcId="{9632472B-C77F-4F98-9C23-D8663822C64F}" destId="{A16E1B7B-FCDF-4AA7-8A45-933037CB48D2}" srcOrd="1" destOrd="0" presId="urn:microsoft.com/office/officeart/2005/8/layout/list1"/>
    <dgm:cxn modelId="{2F7A16AC-315C-4C7B-90B2-7E234404174B}" srcId="{9632472B-C77F-4F98-9C23-D8663822C64F}" destId="{90C27472-6DFB-499B-BE61-1C658D2CB18F}" srcOrd="0" destOrd="0" parTransId="{7A2F4A3F-52E4-48E4-916A-BE6245D3F41A}" sibTransId="{F0C9853E-D08C-48C7-8EE4-4843318489FE}"/>
    <dgm:cxn modelId="{688E08B2-1B5A-4052-B2A3-997B2D3E82FB}" type="presOf" srcId="{6F8555E6-8B46-4912-AE19-CA09BC07C512}" destId="{089B0ACB-C014-4650-9D8B-464CF982950F}" srcOrd="0" destOrd="0" presId="urn:microsoft.com/office/officeart/2005/8/layout/list1"/>
    <dgm:cxn modelId="{6BEEDAB3-D16B-4329-AE51-77DE2E0926B6}" srcId="{82167516-9DD1-4C98-B85F-A346E2E32824}" destId="{6F8555E6-8B46-4912-AE19-CA09BC07C512}" srcOrd="2" destOrd="0" parTransId="{2E2BB5D5-99E0-4EF1-8371-1F7554DC16FA}" sibTransId="{33C6EB23-EA9A-4717-81F1-27A496026698}"/>
    <dgm:cxn modelId="{39612CB6-046C-4743-9317-A9178CAA3219}" type="presOf" srcId="{F0D7F26C-24C7-4ADE-8CE0-94769A6404B2}" destId="{8247EA78-6DEA-4595-AE5B-B6AB64F6AAB8}" srcOrd="0" destOrd="0" presId="urn:microsoft.com/office/officeart/2005/8/layout/list1"/>
    <dgm:cxn modelId="{24418CBE-28F2-4762-876D-FCADED521E1C}" type="presOf" srcId="{82167516-9DD1-4C98-B85F-A346E2E32824}" destId="{3A616240-E2D8-4A06-BB5B-9D3E07E04E16}" srcOrd="0" destOrd="0" presId="urn:microsoft.com/office/officeart/2005/8/layout/list1"/>
    <dgm:cxn modelId="{71B2F0C7-5594-463C-800A-165052B7F28C}" srcId="{F0D7F26C-24C7-4ADE-8CE0-94769A6404B2}" destId="{C794924F-962C-4D97-93E1-B9FECEA9AF92}" srcOrd="0" destOrd="0" parTransId="{8F7C0863-5334-4597-BDDC-2A3E9EDAB5CB}" sibTransId="{C55A9B0F-FCCD-4F5F-8473-EF9D2DEEE9E2}"/>
    <dgm:cxn modelId="{AEA95FC8-8D46-4102-B130-AF514490EDB1}" type="presOf" srcId="{6F8555E6-8B46-4912-AE19-CA09BC07C512}" destId="{D3FCC19C-67C9-4DB4-A070-350EA7583CF4}" srcOrd="1" destOrd="0" presId="urn:microsoft.com/office/officeart/2005/8/layout/list1"/>
    <dgm:cxn modelId="{A98BBFD3-85B9-4190-A459-AC8611E3E440}" type="presOf" srcId="{C794924F-962C-4D97-93E1-B9FECEA9AF92}" destId="{46946DBD-BA8E-4B86-A039-696FC77229AD}" srcOrd="0" destOrd="0" presId="urn:microsoft.com/office/officeart/2005/8/layout/list1"/>
    <dgm:cxn modelId="{E82442D9-92E6-4F09-B7CC-7E8C3534BE53}" type="presOf" srcId="{65435CC1-26E2-439F-A303-1B398A9709BF}" destId="{20246DF1-51E1-48DB-B3E2-45AC6CF7D9CD}" srcOrd="0" destOrd="2" presId="urn:microsoft.com/office/officeart/2005/8/layout/list1"/>
    <dgm:cxn modelId="{BBEC39EF-9457-4B1D-9AB1-A6A3398C3B72}" srcId="{82167516-9DD1-4C98-B85F-A346E2E32824}" destId="{9632472B-C77F-4F98-9C23-D8663822C64F}" srcOrd="0" destOrd="0" parTransId="{DCE97766-0A65-49DC-AEBF-32C442040863}" sibTransId="{E51D1500-C408-46C1-984F-36555579F76A}"/>
    <dgm:cxn modelId="{6583B8AB-F54F-4118-AD3B-851F919BA65F}" type="presParOf" srcId="{3A616240-E2D8-4A06-BB5B-9D3E07E04E16}" destId="{5547D946-2259-459F-BC29-9B2010AB7551}" srcOrd="0" destOrd="0" presId="urn:microsoft.com/office/officeart/2005/8/layout/list1"/>
    <dgm:cxn modelId="{9BB78F07-429D-4AB9-99C9-EBDFE367DA7F}" type="presParOf" srcId="{5547D946-2259-459F-BC29-9B2010AB7551}" destId="{4D03B203-1A3F-47B0-84A0-714771438AF6}" srcOrd="0" destOrd="0" presId="urn:microsoft.com/office/officeart/2005/8/layout/list1"/>
    <dgm:cxn modelId="{C22213FB-C46A-43FD-AD8D-6C8AD1D93A48}" type="presParOf" srcId="{5547D946-2259-459F-BC29-9B2010AB7551}" destId="{A16E1B7B-FCDF-4AA7-8A45-933037CB48D2}" srcOrd="1" destOrd="0" presId="urn:microsoft.com/office/officeart/2005/8/layout/list1"/>
    <dgm:cxn modelId="{C6582C2D-E4AB-488D-8BBF-30374CA75FC3}" type="presParOf" srcId="{3A616240-E2D8-4A06-BB5B-9D3E07E04E16}" destId="{E9BE3137-1334-47D5-98CE-215BE7E1FCBA}" srcOrd="1" destOrd="0" presId="urn:microsoft.com/office/officeart/2005/8/layout/list1"/>
    <dgm:cxn modelId="{5E01F699-85E1-4AE3-9486-2D849CA0AFA8}" type="presParOf" srcId="{3A616240-E2D8-4A06-BB5B-9D3E07E04E16}" destId="{20246DF1-51E1-48DB-B3E2-45AC6CF7D9CD}" srcOrd="2" destOrd="0" presId="urn:microsoft.com/office/officeart/2005/8/layout/list1"/>
    <dgm:cxn modelId="{98D3AEAC-097A-40F5-9E7E-1512C297EC57}" type="presParOf" srcId="{3A616240-E2D8-4A06-BB5B-9D3E07E04E16}" destId="{8A1F4E45-F310-484E-99B4-610CF6098AD8}" srcOrd="3" destOrd="0" presId="urn:microsoft.com/office/officeart/2005/8/layout/list1"/>
    <dgm:cxn modelId="{CC4DF2EF-C772-4FEE-A5C1-1A5ADFF47D04}" type="presParOf" srcId="{3A616240-E2D8-4A06-BB5B-9D3E07E04E16}" destId="{24671B8B-C45C-4A4F-9A75-38793ED2C82C}" srcOrd="4" destOrd="0" presId="urn:microsoft.com/office/officeart/2005/8/layout/list1"/>
    <dgm:cxn modelId="{E87F9897-2A42-4EC8-BA5E-2D497C2F84B9}" type="presParOf" srcId="{24671B8B-C45C-4A4F-9A75-38793ED2C82C}" destId="{8247EA78-6DEA-4595-AE5B-B6AB64F6AAB8}" srcOrd="0" destOrd="0" presId="urn:microsoft.com/office/officeart/2005/8/layout/list1"/>
    <dgm:cxn modelId="{AECD10CA-1894-48F5-B9F6-81B555AECDB7}" type="presParOf" srcId="{24671B8B-C45C-4A4F-9A75-38793ED2C82C}" destId="{8CEE1300-0990-4FDF-8BE0-4DBE1526AB06}" srcOrd="1" destOrd="0" presId="urn:microsoft.com/office/officeart/2005/8/layout/list1"/>
    <dgm:cxn modelId="{E8253AB2-74CB-4818-AF20-D428AD20730D}" type="presParOf" srcId="{3A616240-E2D8-4A06-BB5B-9D3E07E04E16}" destId="{0535C7B3-4B7E-4F8A-9B49-BF0DBB76BF8F}" srcOrd="5" destOrd="0" presId="urn:microsoft.com/office/officeart/2005/8/layout/list1"/>
    <dgm:cxn modelId="{F31C5C34-E16C-46AD-8B0F-A6A384E1C08E}" type="presParOf" srcId="{3A616240-E2D8-4A06-BB5B-9D3E07E04E16}" destId="{46946DBD-BA8E-4B86-A039-696FC77229AD}" srcOrd="6" destOrd="0" presId="urn:microsoft.com/office/officeart/2005/8/layout/list1"/>
    <dgm:cxn modelId="{A52ABFEF-87CD-4EE2-8315-D04D95E67BBC}" type="presParOf" srcId="{3A616240-E2D8-4A06-BB5B-9D3E07E04E16}" destId="{B003F5E3-1615-40C9-8790-ECC93A588AE2}" srcOrd="7" destOrd="0" presId="urn:microsoft.com/office/officeart/2005/8/layout/list1"/>
    <dgm:cxn modelId="{0E89B8EE-1397-46ED-B775-A2505D4B4676}" type="presParOf" srcId="{3A616240-E2D8-4A06-BB5B-9D3E07E04E16}" destId="{C9994D43-6703-415A-919B-1D34CF9DE5D2}" srcOrd="8" destOrd="0" presId="urn:microsoft.com/office/officeart/2005/8/layout/list1"/>
    <dgm:cxn modelId="{2E91D4EC-BCFF-45D5-B27B-6C464424B9A3}" type="presParOf" srcId="{C9994D43-6703-415A-919B-1D34CF9DE5D2}" destId="{089B0ACB-C014-4650-9D8B-464CF982950F}" srcOrd="0" destOrd="0" presId="urn:microsoft.com/office/officeart/2005/8/layout/list1"/>
    <dgm:cxn modelId="{4018D5B1-C4A6-4C25-8DB9-7E38C9987B25}" type="presParOf" srcId="{C9994D43-6703-415A-919B-1D34CF9DE5D2}" destId="{D3FCC19C-67C9-4DB4-A070-350EA7583CF4}" srcOrd="1" destOrd="0" presId="urn:microsoft.com/office/officeart/2005/8/layout/list1"/>
    <dgm:cxn modelId="{1E7A9D9F-7F83-419E-BA74-6C9E6D563238}" type="presParOf" srcId="{3A616240-E2D8-4A06-BB5B-9D3E07E04E16}" destId="{F5BB6A94-AF53-4641-A5FF-54FB269B1AC4}" srcOrd="9" destOrd="0" presId="urn:microsoft.com/office/officeart/2005/8/layout/list1"/>
    <dgm:cxn modelId="{F80A74ED-516E-48A2-A10D-82F1860D05FA}" type="presParOf" srcId="{3A616240-E2D8-4A06-BB5B-9D3E07E04E16}" destId="{8EEB59E9-D97E-43AC-BCFB-8A674D1B2C81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D587C3E-5F23-4CEB-AD5A-7B538FB86C1B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85BEC9B7-52C0-4927-A68C-7AC6EF1AC612}">
      <dgm:prSet/>
      <dgm:spPr/>
      <dgm:t>
        <a:bodyPr/>
        <a:lstStyle/>
        <a:p>
          <a:r>
            <a:rPr lang="cs-CZ"/>
            <a:t>Posturální syndrom</a:t>
          </a:r>
          <a:endParaRPr lang="en-US"/>
        </a:p>
      </dgm:t>
    </dgm:pt>
    <dgm:pt modelId="{6332A308-9CA3-497E-9EF5-86EB008267DD}" type="parTrans" cxnId="{E1178666-56FD-4C6A-B8CF-418AE12AE9BA}">
      <dgm:prSet/>
      <dgm:spPr/>
      <dgm:t>
        <a:bodyPr/>
        <a:lstStyle/>
        <a:p>
          <a:endParaRPr lang="en-US"/>
        </a:p>
      </dgm:t>
    </dgm:pt>
    <dgm:pt modelId="{F3E6E95F-0D63-4C9F-85C6-C51689C763CB}" type="sibTrans" cxnId="{E1178666-56FD-4C6A-B8CF-418AE12AE9BA}">
      <dgm:prSet/>
      <dgm:spPr/>
      <dgm:t>
        <a:bodyPr/>
        <a:lstStyle/>
        <a:p>
          <a:endParaRPr lang="en-US"/>
        </a:p>
      </dgm:t>
    </dgm:pt>
    <dgm:pt modelId="{EDE4B20E-339B-452A-BE2E-0F971D1CB458}">
      <dgm:prSet/>
      <dgm:spPr/>
      <dgm:t>
        <a:bodyPr/>
        <a:lstStyle/>
        <a:p>
          <a:r>
            <a:rPr lang="cs-CZ"/>
            <a:t>Dysfunkční syndrom</a:t>
          </a:r>
          <a:endParaRPr lang="en-US"/>
        </a:p>
      </dgm:t>
    </dgm:pt>
    <dgm:pt modelId="{1CA54ABE-F24B-43F0-B9DF-4F5BDC48BB31}" type="parTrans" cxnId="{3401D5A3-D0C8-4879-BE56-FFDB76CB6932}">
      <dgm:prSet/>
      <dgm:spPr/>
      <dgm:t>
        <a:bodyPr/>
        <a:lstStyle/>
        <a:p>
          <a:endParaRPr lang="en-US"/>
        </a:p>
      </dgm:t>
    </dgm:pt>
    <dgm:pt modelId="{53883491-A4CE-457E-864C-B0071B6A61E1}" type="sibTrans" cxnId="{3401D5A3-D0C8-4879-BE56-FFDB76CB6932}">
      <dgm:prSet/>
      <dgm:spPr/>
      <dgm:t>
        <a:bodyPr/>
        <a:lstStyle/>
        <a:p>
          <a:endParaRPr lang="en-US"/>
        </a:p>
      </dgm:t>
    </dgm:pt>
    <dgm:pt modelId="{FA7ACA5D-7A93-435D-A21A-DDFA39BB6CE8}">
      <dgm:prSet/>
      <dgm:spPr/>
      <dgm:t>
        <a:bodyPr/>
        <a:lstStyle/>
        <a:p>
          <a:r>
            <a:rPr lang="cs-CZ"/>
            <a:t>Poruchový syndrom (tzv. Derangement)</a:t>
          </a:r>
          <a:endParaRPr lang="en-US"/>
        </a:p>
      </dgm:t>
    </dgm:pt>
    <dgm:pt modelId="{F50A1514-A7D3-4025-B601-3B6B9890F327}" type="parTrans" cxnId="{CAC0D0D6-A73E-4194-B025-39C47965C553}">
      <dgm:prSet/>
      <dgm:spPr/>
      <dgm:t>
        <a:bodyPr/>
        <a:lstStyle/>
        <a:p>
          <a:endParaRPr lang="en-US"/>
        </a:p>
      </dgm:t>
    </dgm:pt>
    <dgm:pt modelId="{7DAA882B-0968-4542-9844-799683DB330B}" type="sibTrans" cxnId="{CAC0D0D6-A73E-4194-B025-39C47965C553}">
      <dgm:prSet/>
      <dgm:spPr/>
      <dgm:t>
        <a:bodyPr/>
        <a:lstStyle/>
        <a:p>
          <a:endParaRPr lang="en-US"/>
        </a:p>
      </dgm:t>
    </dgm:pt>
    <dgm:pt modelId="{DA47864C-B255-4B49-81AD-ADD57F7A70C7}">
      <dgm:prSet/>
      <dgm:spPr/>
      <dgm:t>
        <a:bodyPr/>
        <a:lstStyle/>
        <a:p>
          <a:r>
            <a:rPr lang="cs-CZ"/>
            <a:t>Ostatní: jiný typ terapie (pacient nereaguje na mechanickou léčbu dobře)</a:t>
          </a:r>
          <a:endParaRPr lang="en-US"/>
        </a:p>
      </dgm:t>
    </dgm:pt>
    <dgm:pt modelId="{D8587B06-3F8E-49F4-8A6C-9BCB13D11669}" type="parTrans" cxnId="{11E42E09-2A7E-4314-9F14-ADABD7DF20B1}">
      <dgm:prSet/>
      <dgm:spPr/>
      <dgm:t>
        <a:bodyPr/>
        <a:lstStyle/>
        <a:p>
          <a:endParaRPr lang="en-US"/>
        </a:p>
      </dgm:t>
    </dgm:pt>
    <dgm:pt modelId="{403D2ADE-8F17-49F2-AB97-164FD49F97A7}" type="sibTrans" cxnId="{11E42E09-2A7E-4314-9F14-ADABD7DF20B1}">
      <dgm:prSet/>
      <dgm:spPr/>
      <dgm:t>
        <a:bodyPr/>
        <a:lstStyle/>
        <a:p>
          <a:endParaRPr lang="en-US"/>
        </a:p>
      </dgm:t>
    </dgm:pt>
    <dgm:pt modelId="{E2160C68-2FAB-4105-9623-F97B8C48BD2C}" type="pres">
      <dgm:prSet presAssocID="{4D587C3E-5F23-4CEB-AD5A-7B538FB86C1B}" presName="linear" presStyleCnt="0">
        <dgm:presLayoutVars>
          <dgm:animLvl val="lvl"/>
          <dgm:resizeHandles val="exact"/>
        </dgm:presLayoutVars>
      </dgm:prSet>
      <dgm:spPr/>
    </dgm:pt>
    <dgm:pt modelId="{EC99989B-1320-41B0-8CEF-58C6C0B41EB2}" type="pres">
      <dgm:prSet presAssocID="{85BEC9B7-52C0-4927-A68C-7AC6EF1AC612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7B9533BE-9B84-40D1-9BCF-976EF9462305}" type="pres">
      <dgm:prSet presAssocID="{F3E6E95F-0D63-4C9F-85C6-C51689C763CB}" presName="spacer" presStyleCnt="0"/>
      <dgm:spPr/>
    </dgm:pt>
    <dgm:pt modelId="{E64193A4-AC9E-4396-A74D-1A6F01245F46}" type="pres">
      <dgm:prSet presAssocID="{EDE4B20E-339B-452A-BE2E-0F971D1CB458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A09833EA-0F1C-46BC-9C06-3272DF681231}" type="pres">
      <dgm:prSet presAssocID="{53883491-A4CE-457E-864C-B0071B6A61E1}" presName="spacer" presStyleCnt="0"/>
      <dgm:spPr/>
    </dgm:pt>
    <dgm:pt modelId="{29D0C079-7FD3-4647-B7EF-A911CB531FD3}" type="pres">
      <dgm:prSet presAssocID="{FA7ACA5D-7A93-435D-A21A-DDFA39BB6CE8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E1570F9F-C31C-4F4E-9D31-F58E31587366}" type="pres">
      <dgm:prSet presAssocID="{7DAA882B-0968-4542-9844-799683DB330B}" presName="spacer" presStyleCnt="0"/>
      <dgm:spPr/>
    </dgm:pt>
    <dgm:pt modelId="{AD159FD5-BDC3-449F-8C3B-8EEC8F3FBE58}" type="pres">
      <dgm:prSet presAssocID="{DA47864C-B255-4B49-81AD-ADD57F7A70C7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11E42E09-2A7E-4314-9F14-ADABD7DF20B1}" srcId="{4D587C3E-5F23-4CEB-AD5A-7B538FB86C1B}" destId="{DA47864C-B255-4B49-81AD-ADD57F7A70C7}" srcOrd="3" destOrd="0" parTransId="{D8587B06-3F8E-49F4-8A6C-9BCB13D11669}" sibTransId="{403D2ADE-8F17-49F2-AB97-164FD49F97A7}"/>
    <dgm:cxn modelId="{A371B33C-1BBE-44F8-B441-C913ECD0D88E}" type="presOf" srcId="{FA7ACA5D-7A93-435D-A21A-DDFA39BB6CE8}" destId="{29D0C079-7FD3-4647-B7EF-A911CB531FD3}" srcOrd="0" destOrd="0" presId="urn:microsoft.com/office/officeart/2005/8/layout/vList2"/>
    <dgm:cxn modelId="{CAE7F55D-08D1-4D75-A57D-D1D282C5E01D}" type="presOf" srcId="{4D587C3E-5F23-4CEB-AD5A-7B538FB86C1B}" destId="{E2160C68-2FAB-4105-9623-F97B8C48BD2C}" srcOrd="0" destOrd="0" presId="urn:microsoft.com/office/officeart/2005/8/layout/vList2"/>
    <dgm:cxn modelId="{E1178666-56FD-4C6A-B8CF-418AE12AE9BA}" srcId="{4D587C3E-5F23-4CEB-AD5A-7B538FB86C1B}" destId="{85BEC9B7-52C0-4927-A68C-7AC6EF1AC612}" srcOrd="0" destOrd="0" parTransId="{6332A308-9CA3-497E-9EF5-86EB008267DD}" sibTransId="{F3E6E95F-0D63-4C9F-85C6-C51689C763CB}"/>
    <dgm:cxn modelId="{B493C350-6211-4862-BBE4-70B4D2305076}" type="presOf" srcId="{EDE4B20E-339B-452A-BE2E-0F971D1CB458}" destId="{E64193A4-AC9E-4396-A74D-1A6F01245F46}" srcOrd="0" destOrd="0" presId="urn:microsoft.com/office/officeart/2005/8/layout/vList2"/>
    <dgm:cxn modelId="{6B6B6EA1-27AD-49D2-B4BF-912B4510399B}" type="presOf" srcId="{85BEC9B7-52C0-4927-A68C-7AC6EF1AC612}" destId="{EC99989B-1320-41B0-8CEF-58C6C0B41EB2}" srcOrd="0" destOrd="0" presId="urn:microsoft.com/office/officeart/2005/8/layout/vList2"/>
    <dgm:cxn modelId="{3401D5A3-D0C8-4879-BE56-FFDB76CB6932}" srcId="{4D587C3E-5F23-4CEB-AD5A-7B538FB86C1B}" destId="{EDE4B20E-339B-452A-BE2E-0F971D1CB458}" srcOrd="1" destOrd="0" parTransId="{1CA54ABE-F24B-43F0-B9DF-4F5BDC48BB31}" sibTransId="{53883491-A4CE-457E-864C-B0071B6A61E1}"/>
    <dgm:cxn modelId="{CAC0D0D6-A73E-4194-B025-39C47965C553}" srcId="{4D587C3E-5F23-4CEB-AD5A-7B538FB86C1B}" destId="{FA7ACA5D-7A93-435D-A21A-DDFA39BB6CE8}" srcOrd="2" destOrd="0" parTransId="{F50A1514-A7D3-4025-B601-3B6B9890F327}" sibTransId="{7DAA882B-0968-4542-9844-799683DB330B}"/>
    <dgm:cxn modelId="{07E2E9FA-FCD1-4ACF-8AB4-CFBDFC57B660}" type="presOf" srcId="{DA47864C-B255-4B49-81AD-ADD57F7A70C7}" destId="{AD159FD5-BDC3-449F-8C3B-8EEC8F3FBE58}" srcOrd="0" destOrd="0" presId="urn:microsoft.com/office/officeart/2005/8/layout/vList2"/>
    <dgm:cxn modelId="{741171E8-9F59-4E56-8B2F-1761B85DF840}" type="presParOf" srcId="{E2160C68-2FAB-4105-9623-F97B8C48BD2C}" destId="{EC99989B-1320-41B0-8CEF-58C6C0B41EB2}" srcOrd="0" destOrd="0" presId="urn:microsoft.com/office/officeart/2005/8/layout/vList2"/>
    <dgm:cxn modelId="{9957145F-FD31-4574-A858-659A5F0E9769}" type="presParOf" srcId="{E2160C68-2FAB-4105-9623-F97B8C48BD2C}" destId="{7B9533BE-9B84-40D1-9BCF-976EF9462305}" srcOrd="1" destOrd="0" presId="urn:microsoft.com/office/officeart/2005/8/layout/vList2"/>
    <dgm:cxn modelId="{3A1BB138-B2D5-4473-9C35-39E76F2DB16E}" type="presParOf" srcId="{E2160C68-2FAB-4105-9623-F97B8C48BD2C}" destId="{E64193A4-AC9E-4396-A74D-1A6F01245F46}" srcOrd="2" destOrd="0" presId="urn:microsoft.com/office/officeart/2005/8/layout/vList2"/>
    <dgm:cxn modelId="{ABE3E9C8-E449-4E22-8CC7-C7DBD2CD7C84}" type="presParOf" srcId="{E2160C68-2FAB-4105-9623-F97B8C48BD2C}" destId="{A09833EA-0F1C-46BC-9C06-3272DF681231}" srcOrd="3" destOrd="0" presId="urn:microsoft.com/office/officeart/2005/8/layout/vList2"/>
    <dgm:cxn modelId="{84FB8ADB-A6A9-4E0C-87C9-D60BAF89BFF4}" type="presParOf" srcId="{E2160C68-2FAB-4105-9623-F97B8C48BD2C}" destId="{29D0C079-7FD3-4647-B7EF-A911CB531FD3}" srcOrd="4" destOrd="0" presId="urn:microsoft.com/office/officeart/2005/8/layout/vList2"/>
    <dgm:cxn modelId="{A0650C73-CCD8-435F-BDA2-BDA29A3A76A7}" type="presParOf" srcId="{E2160C68-2FAB-4105-9623-F97B8C48BD2C}" destId="{E1570F9F-C31C-4F4E-9D31-F58E31587366}" srcOrd="5" destOrd="0" presId="urn:microsoft.com/office/officeart/2005/8/layout/vList2"/>
    <dgm:cxn modelId="{54511192-A7C7-4EF1-9186-2ACD15558743}" type="presParOf" srcId="{E2160C68-2FAB-4105-9623-F97B8C48BD2C}" destId="{AD159FD5-BDC3-449F-8C3B-8EEC8F3FBE58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F0F029-A58C-45E5-9314-34BD05C7EC2A}">
      <dsp:nvSpPr>
        <dsp:cNvPr id="0" name=""/>
        <dsp:cNvSpPr/>
      </dsp:nvSpPr>
      <dsp:spPr>
        <a:xfrm>
          <a:off x="0" y="707092"/>
          <a:ext cx="10515600" cy="130540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52E97F-1066-4CD5-9CF5-D0D5114FCE6C}">
      <dsp:nvSpPr>
        <dsp:cNvPr id="0" name=""/>
        <dsp:cNvSpPr/>
      </dsp:nvSpPr>
      <dsp:spPr>
        <a:xfrm>
          <a:off x="394883" y="1000807"/>
          <a:ext cx="717970" cy="71797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5C28DC-5DFF-47FE-98A6-1996E7E794EA}">
      <dsp:nvSpPr>
        <dsp:cNvPr id="0" name=""/>
        <dsp:cNvSpPr/>
      </dsp:nvSpPr>
      <dsp:spPr>
        <a:xfrm>
          <a:off x="1507738" y="707092"/>
          <a:ext cx="9007861" cy="1305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155" tIns="138155" rIns="138155" bIns="138155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Direktivní tchch = terapeuticky zasahují v oblasti patologické restriktivní bariéry</a:t>
          </a:r>
          <a:endParaRPr lang="en-US" sz="2400" kern="1200"/>
        </a:p>
      </dsp:txBody>
      <dsp:txXfrm>
        <a:off x="1507738" y="707092"/>
        <a:ext cx="9007861" cy="1305401"/>
      </dsp:txXfrm>
    </dsp:sp>
    <dsp:sp modelId="{E2B4D04E-6F60-4E83-AFE3-F12F55BA7E70}">
      <dsp:nvSpPr>
        <dsp:cNvPr id="0" name=""/>
        <dsp:cNvSpPr/>
      </dsp:nvSpPr>
      <dsp:spPr>
        <a:xfrm>
          <a:off x="0" y="2338844"/>
          <a:ext cx="10515600" cy="130540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ACF2E4-CD53-495E-A7FD-B7A9E874E78A}">
      <dsp:nvSpPr>
        <dsp:cNvPr id="0" name=""/>
        <dsp:cNvSpPr/>
      </dsp:nvSpPr>
      <dsp:spPr>
        <a:xfrm>
          <a:off x="394883" y="2632559"/>
          <a:ext cx="717970" cy="71797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849385-79E2-4B8F-8D96-65728904539D}">
      <dsp:nvSpPr>
        <dsp:cNvPr id="0" name=""/>
        <dsp:cNvSpPr/>
      </dsp:nvSpPr>
      <dsp:spPr>
        <a:xfrm>
          <a:off x="1507738" y="2338844"/>
          <a:ext cx="9007861" cy="1305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155" tIns="138155" rIns="138155" bIns="138155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Indirektivní tchch = nepracují v patologické restriktivní bariéře, ale snaží se najít místo MAXIMÁLNÍ VOLNOSTI v oblasti somatické dysfunkce.</a:t>
          </a:r>
          <a:endParaRPr lang="en-US" sz="2400" kern="1200"/>
        </a:p>
      </dsp:txBody>
      <dsp:txXfrm>
        <a:off x="1507738" y="2338844"/>
        <a:ext cx="9007861" cy="13054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6BE409-A5BC-4FD4-A59B-FAD281A7F574}">
      <dsp:nvSpPr>
        <dsp:cNvPr id="0" name=""/>
        <dsp:cNvSpPr/>
      </dsp:nvSpPr>
      <dsp:spPr>
        <a:xfrm>
          <a:off x="420863" y="0"/>
          <a:ext cx="5729686" cy="5729686"/>
        </a:xfrm>
        <a:prstGeom prst="diamond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6F98C3-3637-4F92-9371-E333FD7AAD57}">
      <dsp:nvSpPr>
        <dsp:cNvPr id="0" name=""/>
        <dsp:cNvSpPr/>
      </dsp:nvSpPr>
      <dsp:spPr>
        <a:xfrm>
          <a:off x="965183" y="544320"/>
          <a:ext cx="2234577" cy="2234577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Techniky manuální medicíny</a:t>
          </a:r>
          <a:endParaRPr lang="en-US" sz="2600" kern="1200"/>
        </a:p>
      </dsp:txBody>
      <dsp:txXfrm>
        <a:off x="1074266" y="653403"/>
        <a:ext cx="2016411" cy="2016411"/>
      </dsp:txXfrm>
    </dsp:sp>
    <dsp:sp modelId="{FBD6A979-7B14-42A3-9429-B7AF192497EB}">
      <dsp:nvSpPr>
        <dsp:cNvPr id="0" name=""/>
        <dsp:cNvSpPr/>
      </dsp:nvSpPr>
      <dsp:spPr>
        <a:xfrm>
          <a:off x="3371651" y="544320"/>
          <a:ext cx="2234577" cy="2234577"/>
        </a:xfrm>
        <a:prstGeom prst="roundRect">
          <a:avLst/>
        </a:prstGeom>
        <a:solidFill>
          <a:schemeClr val="accent5">
            <a:hueOff val="-2308962"/>
            <a:satOff val="-4011"/>
            <a:lumOff val="2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Je nutná KVALITNÍ PALPACE</a:t>
          </a:r>
          <a:endParaRPr lang="en-US" sz="2600" kern="1200"/>
        </a:p>
      </dsp:txBody>
      <dsp:txXfrm>
        <a:off x="3480734" y="653403"/>
        <a:ext cx="2016411" cy="2016411"/>
      </dsp:txXfrm>
    </dsp:sp>
    <dsp:sp modelId="{8D2F00D4-1012-4FFE-8BEF-C2D0F635309B}">
      <dsp:nvSpPr>
        <dsp:cNvPr id="0" name=""/>
        <dsp:cNvSpPr/>
      </dsp:nvSpPr>
      <dsp:spPr>
        <a:xfrm>
          <a:off x="965183" y="2950788"/>
          <a:ext cx="2234577" cy="2234577"/>
        </a:xfrm>
        <a:prstGeom prst="roundRect">
          <a:avLst/>
        </a:prstGeom>
        <a:solidFill>
          <a:schemeClr val="accent5">
            <a:hueOff val="-4617924"/>
            <a:satOff val="-8021"/>
            <a:lumOff val="52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Vznik v 50. letech 20. století</a:t>
          </a:r>
          <a:endParaRPr lang="en-US" sz="2600" kern="1200"/>
        </a:p>
      </dsp:txBody>
      <dsp:txXfrm>
        <a:off x="1074266" y="3059871"/>
        <a:ext cx="2016411" cy="2016411"/>
      </dsp:txXfrm>
    </dsp:sp>
    <dsp:sp modelId="{37BD36F9-0A5B-42BD-866C-C4DEF6F6451B}">
      <dsp:nvSpPr>
        <dsp:cNvPr id="0" name=""/>
        <dsp:cNvSpPr/>
      </dsp:nvSpPr>
      <dsp:spPr>
        <a:xfrm>
          <a:off x="3371651" y="2950788"/>
          <a:ext cx="2234577" cy="2234577"/>
        </a:xfrm>
        <a:prstGeom prst="roundRect">
          <a:avLst/>
        </a:prstGeom>
        <a:solidFill>
          <a:schemeClr val="accent5">
            <a:hueOff val="-6926885"/>
            <a:satOff val="-12032"/>
            <a:lumOff val="78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2 skupiny osteopatů: dr. Hoover &amp; dr. Laughlin</a:t>
          </a:r>
          <a:endParaRPr lang="en-US" sz="2600" kern="1200"/>
        </a:p>
      </dsp:txBody>
      <dsp:txXfrm>
        <a:off x="3480734" y="3059871"/>
        <a:ext cx="2016411" cy="201641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246DF1-51E1-48DB-B3E2-45AC6CF7D9CD}">
      <dsp:nvSpPr>
        <dsp:cNvPr id="0" name=""/>
        <dsp:cNvSpPr/>
      </dsp:nvSpPr>
      <dsp:spPr>
        <a:xfrm>
          <a:off x="0" y="721177"/>
          <a:ext cx="6571413" cy="20979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0015" tIns="374904" rIns="510015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/>
            <a:t>hledáme palpací zvýšené napětí pomocí dynamického pohybu ve všech směrech</a:t>
          </a:r>
          <a:endParaRPr lang="en-US" sz="1800" kern="120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/>
            <a:t>zjistíme rozdíl tenze v 1 směru, provádíme tedy ve směru, ve kterém se tenze upravuje</a:t>
          </a:r>
          <a:endParaRPr lang="en-US" sz="1800" kern="120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/>
            <a:t>v úlevovém postavení tedy vyčkáme za dobré opory daného segmentu na co největší relaxaci </a:t>
          </a:r>
          <a:endParaRPr lang="en-US" sz="1800" kern="1200"/>
        </a:p>
      </dsp:txBody>
      <dsp:txXfrm>
        <a:off x="0" y="721177"/>
        <a:ext cx="6571413" cy="2097900"/>
      </dsp:txXfrm>
    </dsp:sp>
    <dsp:sp modelId="{A16E1B7B-FCDF-4AA7-8A45-933037CB48D2}">
      <dsp:nvSpPr>
        <dsp:cNvPr id="0" name=""/>
        <dsp:cNvSpPr/>
      </dsp:nvSpPr>
      <dsp:spPr>
        <a:xfrm>
          <a:off x="328570" y="455497"/>
          <a:ext cx="4599989" cy="53136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3869" tIns="0" rIns="173869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Stálé hledání bodu maximální volnosti:</a:t>
          </a:r>
          <a:endParaRPr lang="en-US" sz="1800" kern="1200"/>
        </a:p>
      </dsp:txBody>
      <dsp:txXfrm>
        <a:off x="354509" y="481436"/>
        <a:ext cx="4548111" cy="479482"/>
      </dsp:txXfrm>
    </dsp:sp>
    <dsp:sp modelId="{46946DBD-BA8E-4B86-A039-696FC77229AD}">
      <dsp:nvSpPr>
        <dsp:cNvPr id="0" name=""/>
        <dsp:cNvSpPr/>
      </dsp:nvSpPr>
      <dsp:spPr>
        <a:xfrm>
          <a:off x="0" y="3181958"/>
          <a:ext cx="6571413" cy="127575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0015" tIns="374904" rIns="510015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/>
            <a:t>po uvolnění vedeme pohyb k opačné straně a vyhledáváme opět vektor, aby nedocházelo znovu k napětí </a:t>
          </a:r>
          <a:endParaRPr lang="en-US" sz="1800" kern="1200"/>
        </a:p>
      </dsp:txBody>
      <dsp:txXfrm>
        <a:off x="0" y="3181958"/>
        <a:ext cx="6571413" cy="1275750"/>
      </dsp:txXfrm>
    </dsp:sp>
    <dsp:sp modelId="{8CEE1300-0990-4FDF-8BE0-4DBE1526AB06}">
      <dsp:nvSpPr>
        <dsp:cNvPr id="0" name=""/>
        <dsp:cNvSpPr/>
      </dsp:nvSpPr>
      <dsp:spPr>
        <a:xfrm>
          <a:off x="328570" y="2916277"/>
          <a:ext cx="4599989" cy="53136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3869" tIns="0" rIns="173869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Minimální pohyby kolem tohoto bodu: </a:t>
          </a:r>
          <a:endParaRPr lang="en-US" sz="1800" kern="1200"/>
        </a:p>
      </dsp:txBody>
      <dsp:txXfrm>
        <a:off x="354509" y="2942216"/>
        <a:ext cx="4548111" cy="479482"/>
      </dsp:txXfrm>
    </dsp:sp>
    <dsp:sp modelId="{8EEB59E9-D97E-43AC-BCFB-8A674D1B2C81}">
      <dsp:nvSpPr>
        <dsp:cNvPr id="0" name=""/>
        <dsp:cNvSpPr/>
      </dsp:nvSpPr>
      <dsp:spPr>
        <a:xfrm>
          <a:off x="0" y="4820588"/>
          <a:ext cx="6571413" cy="4536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FCC19C-67C9-4DB4-A070-350EA7583CF4}">
      <dsp:nvSpPr>
        <dsp:cNvPr id="0" name=""/>
        <dsp:cNvSpPr/>
      </dsp:nvSpPr>
      <dsp:spPr>
        <a:xfrm>
          <a:off x="328570" y="4554908"/>
          <a:ext cx="4599989" cy="53136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3869" tIns="0" rIns="173869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Kombinace s hlubokým dýcháním</a:t>
          </a:r>
          <a:endParaRPr lang="en-US" sz="1800" kern="1200"/>
        </a:p>
      </dsp:txBody>
      <dsp:txXfrm>
        <a:off x="354509" y="4580847"/>
        <a:ext cx="4548111" cy="47948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99989B-1320-41B0-8CEF-58C6C0B41EB2}">
      <dsp:nvSpPr>
        <dsp:cNvPr id="0" name=""/>
        <dsp:cNvSpPr/>
      </dsp:nvSpPr>
      <dsp:spPr>
        <a:xfrm>
          <a:off x="0" y="686814"/>
          <a:ext cx="6571413" cy="103285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Posturální syndrom</a:t>
          </a:r>
          <a:endParaRPr lang="en-US" sz="2600" kern="1200"/>
        </a:p>
      </dsp:txBody>
      <dsp:txXfrm>
        <a:off x="50420" y="737234"/>
        <a:ext cx="6470573" cy="932014"/>
      </dsp:txXfrm>
    </dsp:sp>
    <dsp:sp modelId="{E64193A4-AC9E-4396-A74D-1A6F01245F46}">
      <dsp:nvSpPr>
        <dsp:cNvPr id="0" name=""/>
        <dsp:cNvSpPr/>
      </dsp:nvSpPr>
      <dsp:spPr>
        <a:xfrm>
          <a:off x="0" y="1794548"/>
          <a:ext cx="6571413" cy="1032854"/>
        </a:xfrm>
        <a:prstGeom prst="roundRect">
          <a:avLst/>
        </a:prstGeom>
        <a:solidFill>
          <a:schemeClr val="accent5">
            <a:hueOff val="-2308962"/>
            <a:satOff val="-4011"/>
            <a:lumOff val="2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Dysfunkční syndrom</a:t>
          </a:r>
          <a:endParaRPr lang="en-US" sz="2600" kern="1200"/>
        </a:p>
      </dsp:txBody>
      <dsp:txXfrm>
        <a:off x="50420" y="1844968"/>
        <a:ext cx="6470573" cy="932014"/>
      </dsp:txXfrm>
    </dsp:sp>
    <dsp:sp modelId="{29D0C079-7FD3-4647-B7EF-A911CB531FD3}">
      <dsp:nvSpPr>
        <dsp:cNvPr id="0" name=""/>
        <dsp:cNvSpPr/>
      </dsp:nvSpPr>
      <dsp:spPr>
        <a:xfrm>
          <a:off x="0" y="2902283"/>
          <a:ext cx="6571413" cy="1032854"/>
        </a:xfrm>
        <a:prstGeom prst="roundRect">
          <a:avLst/>
        </a:prstGeom>
        <a:solidFill>
          <a:schemeClr val="accent5">
            <a:hueOff val="-4617924"/>
            <a:satOff val="-8021"/>
            <a:lumOff val="52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Poruchový syndrom (tzv. Derangement)</a:t>
          </a:r>
          <a:endParaRPr lang="en-US" sz="2600" kern="1200"/>
        </a:p>
      </dsp:txBody>
      <dsp:txXfrm>
        <a:off x="50420" y="2952703"/>
        <a:ext cx="6470573" cy="932014"/>
      </dsp:txXfrm>
    </dsp:sp>
    <dsp:sp modelId="{AD159FD5-BDC3-449F-8C3B-8EEC8F3FBE58}">
      <dsp:nvSpPr>
        <dsp:cNvPr id="0" name=""/>
        <dsp:cNvSpPr/>
      </dsp:nvSpPr>
      <dsp:spPr>
        <a:xfrm>
          <a:off x="0" y="4010017"/>
          <a:ext cx="6571413" cy="1032854"/>
        </a:xfrm>
        <a:prstGeom prst="roundRect">
          <a:avLst/>
        </a:prstGeom>
        <a:solidFill>
          <a:schemeClr val="accent5">
            <a:hueOff val="-6926885"/>
            <a:satOff val="-12032"/>
            <a:lumOff val="78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Ostatní: jiný typ terapie (pacient nereaguje na mechanickou léčbu dobře)</a:t>
          </a:r>
          <a:endParaRPr lang="en-US" sz="2600" kern="1200"/>
        </a:p>
      </dsp:txBody>
      <dsp:txXfrm>
        <a:off x="50420" y="4060437"/>
        <a:ext cx="6470573" cy="9320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6847D-1CF6-46BA-B46B-48BED0604A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 cap="all" spc="1500" baseline="0">
                <a:latin typeface="+mj-lt"/>
                <a:ea typeface="Source Sans Pro SemiBold" panose="020B0603030403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B4F5A5-C931-4A4C-B6B1-EF4C95965B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cap="all" spc="4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8A351602-3772-4279-B0D3-A523F6F6EAB3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A5AAAA75-5FFB-4C07-AD4A-3146773E6CDD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1479895E-3847-44BB-8404-28F14219FB70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0E02F68-8149-4236-8D9F-6B550F78B932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56FCAAB-F073-4561-A484-42C7DD10DC26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6CF8DB94-87A3-43E9-9BBB-301CFF0FB05B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DE4AEC-B6E4-439C-B716-EBE3D4D1D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FF81C-1FCB-4DBA-8044-F1A0FCFD45A6}" type="datetime1">
              <a:rPr lang="en-US" smtClean="0"/>
              <a:t>5/16/2021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78BC18-102E-45BF-8FEA-801E9C59D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A8BF5F-B1F8-461F-9B3D-7D50D0242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D6BF779-0B8C-4CC2-9268-9506AD0C5331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764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3A871-D377-4EC0-9ACF-86842F01E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D53202-92A9-45A3-B812-777DB9578B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7196FB0C-3A9D-4892-90C9-21F3459AAD9E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16938C96-CF0F-4B69-A695-913F11BFC6F0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3CA7E6BB-6B60-4BF5-9D3E-A3FE782EF5B0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F693EDA-57B3-4AEB-863B-B198C2A5A8E3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B3A04A96-045F-4B6E-AEEE-11A2FA01B4FC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7FB357DC-5AD3-44F4-879B-5AD6B18AC36F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2CA47F-83AD-4BE3-AC2F-6C17883F7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092B3-2D87-4CDF-B84B-C46E5F5D31F7}" type="datetime1">
              <a:rPr lang="en-US" smtClean="0"/>
              <a:t>5/16/2021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118A72-3200-4597-A9C5-0D9ECFF3E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70055A-71D4-49B4-8A8F-19AFDB84E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B0E5D27-C447-432F-982D-B60FDD6F34AD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643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C59DBB-9256-464D-8A6A-8BDA71541D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25E310-E6CB-4838-8E9B-B288DA5527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BCF412A8-E798-47AD-ABD9-98D76A55D30B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E70160C5-475D-401A-AEE2-2C04E99A1518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07CC7CE9-9C7F-49C2-8609-47BF523390F5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726FD5F1-978C-45AF-9086-D5DBE1F01681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3873AB1C-723A-4FB4-9B23-65BAF5074833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61DE5510-5094-4FA4-96E5-AD4841D1C38A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CE2202-679F-48B0-B2DD-F6F547112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69E57-47B1-47B0-B526-3153E4B1E729}" type="datetime1">
              <a:rPr lang="en-US" smtClean="0"/>
              <a:t>5/16/2021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7BC83D-E4C0-49E1-ADA1-1AF403984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BF211E-B2EA-4CDC-9E84-B68983949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FE2F5FD-5D31-4C1D-82F8-93624C7B0A3C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005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88500-1605-41EA-A15F-9B79DF7E4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B14AC8-25A5-4D7F-BF23-CB20AA2ECF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8997F1B7-1EE7-4EA5-A5A4-866F9A810C9F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B5E13483-2FB6-4753-8402-06FDC3498E06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88F0DF22-F640-4002-B783-DF1C6A9473F6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C2787B8-7984-4332-B611-D3D3DE898FE0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AF3646C-B3D7-4F57-8FD2-CD93CEB39214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65FA7DA-93A0-43A4-834C-0F1BB9806A8C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995D22-0146-4DE2-9E78-4C00333D4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7773D-8987-489A-A650-3D6F7D5C7C38}" type="datetime1">
              <a:rPr lang="en-US" smtClean="0"/>
              <a:t>5/16/2021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59717A-A1FE-485D-AFFF-2C7026C71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6DB88B-64CF-4100-8F07-D191DD79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04332FF-8349-42A5-B5C8-5EE3825CE252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285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BFE6C-EBF1-47DE-8468-E7125172B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104992-D139-48DC-BCCE-D71EA23CA2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A8C5E768-0E62-4DE7-A0AF-93121DA8439E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6402845F-9E8A-41E1-B051-1AAA46C997A2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AA45C410-5FD0-4339-A3BC-A865DE4190AF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C7B0B703-8BA8-483C-A433-C44C809687DE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ECCFA03D-B879-419B-88B9-F4F3645C8AF5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B6B0260A-6B2D-4F54-8614-60BC3103E166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1AB8F6-0796-47E9-B1D4-760B7CCFC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150C1-1D78-4D80-810D-E9E86F6E88AB}" type="datetime1">
              <a:rPr lang="en-US" smtClean="0"/>
              <a:t>5/16/2021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886FC0-7327-44D9-B689-0AE73FD25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19D265-BFBA-4C93-9B1A-B9483AE6B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64F5FEB-DE92-47DA-8C46-DC088E8960A4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754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637BE-B22F-40EE-94F0-04549BC56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A71582-4BAF-4211-AD4A-476ED6EB11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9DCF6B-C800-4345-BAE9-EE9FA65903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E6190A1E-5381-43C4-B058-7758339984D6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F7E35469-0BEA-4E5E-955F-1AA300A62DE5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8F650BE-565E-4A52-8143-7A87700FC5F5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286A3F89-AA2A-44E5-915E-C47A069EB685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C57F514-AB27-4489-8D3C-01DD1025DDAD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141169F-1C39-4D04-AF32-D0D14D004B05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087465-759F-4895-8FC6-DD464FB91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9CBD8-1588-4B6B-B74D-87480DDE94C0}" type="datetime1">
              <a:rPr lang="en-US" smtClean="0"/>
              <a:t>5/16/2021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F1AA18-D8A5-44D9-881C-522258ED5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1BA574-A76A-4F4C-8CBD-768278B66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2793E083-ADC4-4391-83DD-781529A66110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629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1B666-D6BE-4FA8-9CF1-F15FD58B0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CE4B4A-DE64-4563-83CD-C40B1D681D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DA0314-0202-4E6D-8352-C28376A9C0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B56083-87B4-4603-B6FF-A9EB68E3E6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3708CF-F028-4917-A9CB-59BF5248A2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10" name="Graphic 185">
            <a:extLst>
              <a:ext uri="{FF2B5EF4-FFF2-40B4-BE49-F238E27FC236}">
                <a16:creationId xmlns:a16="http://schemas.microsoft.com/office/drawing/2014/main" id="{81B934BF-E239-47E1-93E9-EA3182162D21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3BBF177-5044-426A-93ED-64BDC84BF184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74270648-77F5-4D28-B691-DA57AA28FD73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6086B770-2F70-4B7B-9525-286BBD63AD72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57DDC14D-7AE3-41CD-ADFC-A3601D4F9DF3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2181834-8401-4B66-85EE-1CBF57807DAB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33C091-3B62-4087-9A97-63BBE28CF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94440-721C-4D75-BD4F-4CFB3D51CDCA}" type="datetime1">
              <a:rPr lang="en-US" smtClean="0"/>
              <a:t>5/16/2021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0710C3-2723-4847-BCAF-96D9FAE50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618B2C-95AC-4438-97FD-07ACF297B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6B0F5A7-6E8A-4BCD-8F1F-233ECD21B262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626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9CF7F-748D-4598-983E-96A2BE269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6" name="Graphic 185">
            <a:extLst>
              <a:ext uri="{FF2B5EF4-FFF2-40B4-BE49-F238E27FC236}">
                <a16:creationId xmlns:a16="http://schemas.microsoft.com/office/drawing/2014/main" id="{DFD4D3BE-80D4-4E69-9C76-F0D8517DF690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A0B6E97F-00E1-4372-8978-8BCBDC9026E6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CC7651B7-7A30-4AFA-A4D7-0B0C5D2DDAAF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FD2FC5CA-556B-4409-B084-34753A1F04E6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E63FB41-EE1F-4889-9096-3A38936330D5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0DD19F3B-7B3E-4861-8FDA-D0116C96C16E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0A2C46-C908-4010-AAE2-9FA41B145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01A64-483B-4532-94FB-D8F90CB6DEE0}" type="datetime1">
              <a:rPr lang="en-US" smtClean="0"/>
              <a:t>5/16/2021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CF5279-7D37-4D98-9A70-987C84F62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96FAD0-59EF-49AA-BBC6-A0EC184DD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76EB399-18D2-46D5-8757-35FCFF8EA80D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893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aphic 185">
            <a:extLst>
              <a:ext uri="{FF2B5EF4-FFF2-40B4-BE49-F238E27FC236}">
                <a16:creationId xmlns:a16="http://schemas.microsoft.com/office/drawing/2014/main" id="{773CCE17-EE0F-40E0-B7AE-CF7677B64709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B0AC6C4E-6EA5-454A-AB84-8B94D8B585EC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B4329338-925B-4677-BA6E-4357D37DB545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334C0A08-043F-4818-BA1D-BCC9F811A873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DCB185DD-ED0D-4633-8098-95C4A6F177CC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2AD50526-B611-40B6-BB45-AE82F0EF5992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08C302-4224-4668-8CAC-3267172A0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FB39-20FB-4E2E-B861-45B709B9C3C5}" type="datetime1">
              <a:rPr lang="en-US" smtClean="0"/>
              <a:t>5/16/2021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C8FC22-AEB6-4BAF-BF93-41A2C757C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2CA88A-5462-4F17-AFA0-52721ADDB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0CCC791-94D7-4BB8-9EDF-423CEA1F6215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019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6AC37-C5B5-462A-BE4A-E55CEBF2A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4B007F-32A8-4688-BBEF-4FCB99DF5E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F2E2EB-BF8A-44A4-8AE0-BD6C31B1D9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FC9E188F-54C8-4547-9F8C-525712AD7DB6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B99C4538-3939-47A9-A590-09FF21960653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7541CA75-5D05-4996-A26D-CE0C909CD5F7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86305856-26BC-4BCC-BEF3-5E9CED941775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BC69651C-AC37-4CD2-8367-19297D7E2389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3E9031B-BA8D-4D9D-9BB3-A16F7A80F854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9840A2-CF60-4C47-B955-E65BC451F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8AC19-8BD6-476C-9770-8884373BCF00}" type="datetime1">
              <a:rPr lang="en-US" smtClean="0"/>
              <a:t>5/16/2021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79DC6E-CC55-47AB-A405-5FB7EE2D1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5D5E7D-EBA7-4DB0-8C78-7EB8A85FA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5B051DE-636E-4B3C-9886-2055CE23E49A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681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1D355-3146-41D1-B7DC-20B8ACE39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D4AAFB-E8F8-4FD1-8C6A-ED2C3FAD50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051AF1-B16F-43B9-95CC-C17B570DEC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C8B77273-9FF7-4B93-8385-AD09A5F86AE5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3117A673-3729-4EAD-9E8C-52BEBF74B857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EE8DB752-94CD-4A94-BDE3-DD285EB89F3F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32F8DDFC-E5CA-4F36-B2BE-BCE49D4F6C95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0BB589AE-2F9C-4C83-8DC7-1205CB037525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AC9A2DE-3C9E-4CD0-8C7A-CC5F9F9942E4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8C8714-2467-4715-934E-6787C84F7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68C53-8AD1-4F09-9486-FB3406B99CFA}" type="datetime1">
              <a:rPr lang="en-US" smtClean="0"/>
              <a:t>5/16/2021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6F13D6-03EC-4D31-8BB1-9FFDE3633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65D4DD-A2A4-4DF6-9527-E5F12FEB9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D202F3A-9FDE-4E11-B865-FBAEC415F880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881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33F5C3-CD4B-4472-B59A-49D460CB1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72236B-AB2C-4D6F-AE15-700992DA91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90F509-07BE-4446-8772-F44E09936B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fld id="{BA543EDD-D0D2-447F-B24F-3717AF4B109D}" type="datetime1">
              <a:rPr lang="en-US" smtClean="0"/>
              <a:pPr/>
              <a:t>5/16/2021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1B927E-3833-4F85-99B5-56B5F1E540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28CB64-4E98-43DE-B543-7BE5B329DB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fld id="{F3450C42-9A0B-4425-92C2-70FCF7C457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8797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2" r:id="rId6"/>
    <p:sldLayoutId id="2147483688" r:id="rId7"/>
    <p:sldLayoutId id="2147483689" r:id="rId8"/>
    <p:sldLayoutId id="2147483690" r:id="rId9"/>
    <p:sldLayoutId id="2147483691" r:id="rId10"/>
    <p:sldLayoutId id="214748369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l1bDTKOEEWo?feature=oembed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8jhetkdMG10?feature=oembed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ckXdB2Uyhe0?feature=oembed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eWvDlffKxpk?feature=oembed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l1bDTKOEEWo" TargetMode="External"/><Relationship Id="rId2" Type="http://schemas.openxmlformats.org/officeDocument/2006/relationships/hyperlink" Target="https://www.fyziodomu.cz/mckenzie-metoda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eWvDlffKxpk" TargetMode="External"/><Relationship Id="rId5" Type="http://schemas.openxmlformats.org/officeDocument/2006/relationships/hyperlink" Target="https://www.youtube.com/watch?v=ckXdB2Uyhe0" TargetMode="External"/><Relationship Id="rId4" Type="http://schemas.openxmlformats.org/officeDocument/2006/relationships/hyperlink" Target="https://www.youtube.com/watch?v=8jhetkdMG10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A397E3E-B90C-4D82-BAAA-36F7AC6A45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2B5CBEA-F125-49B6-8335-227C325B11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77454" y="3965691"/>
            <a:ext cx="3014546" cy="2892309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2B987A8-3C5A-4495-85A2-B7BBC3EAC2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77454" y="3965691"/>
            <a:ext cx="3014546" cy="2892309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chemeClr val="accent3">
              <a:alpha val="2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C1D3151-5F97-4860-B56C-C98BD62CC2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46453" y="857546"/>
            <a:ext cx="6964685" cy="5402463"/>
          </a:xfrm>
          <a:prstGeom prst="rect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B32CDD2-9715-425B-9CCC-CF8CE92BE0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46453" y="857546"/>
            <a:ext cx="6964685" cy="5402463"/>
          </a:xfrm>
          <a:prstGeom prst="rect">
            <a:avLst/>
          </a:pr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8CF5E676-CA04-4CED-9F1E-5026ED66E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1"/>
            <a:ext cx="3799266" cy="4019910"/>
          </a:xfrm>
          <a:custGeom>
            <a:avLst/>
            <a:gdLst>
              <a:gd name="connsiteX0" fmla="*/ 2292284 w 3871489"/>
              <a:gd name="connsiteY0" fmla="*/ 0 h 4096327"/>
              <a:gd name="connsiteX1" fmla="*/ 3500914 w 3871489"/>
              <a:gd name="connsiteY1" fmla="*/ 0 h 4096327"/>
              <a:gd name="connsiteX2" fmla="*/ 3542229 w 3871489"/>
              <a:gd name="connsiteY2" fmla="*/ 68006 h 4096327"/>
              <a:gd name="connsiteX3" fmla="*/ 3871489 w 3871489"/>
              <a:gd name="connsiteY3" fmla="*/ 1368323 h 4096327"/>
              <a:gd name="connsiteX4" fmla="*/ 1143485 w 3871489"/>
              <a:gd name="connsiteY4" fmla="*/ 4096327 h 4096327"/>
              <a:gd name="connsiteX5" fmla="*/ 81633 w 3871489"/>
              <a:gd name="connsiteY5" fmla="*/ 3881944 h 4096327"/>
              <a:gd name="connsiteX6" fmla="*/ 0 w 3871489"/>
              <a:gd name="connsiteY6" fmla="*/ 3842618 h 4096327"/>
              <a:gd name="connsiteX7" fmla="*/ 0 w 3871489"/>
              <a:gd name="connsiteY7" fmla="*/ 2741475 h 4096327"/>
              <a:gd name="connsiteX8" fmla="*/ 6615 w 3871489"/>
              <a:gd name="connsiteY8" fmla="*/ 2747487 h 4096327"/>
              <a:gd name="connsiteX9" fmla="*/ 1143485 w 3871489"/>
              <a:gd name="connsiteY9" fmla="*/ 3155655 h 4096327"/>
              <a:gd name="connsiteX10" fmla="*/ 2930817 w 3871489"/>
              <a:gd name="connsiteY10" fmla="*/ 1368323 h 4096327"/>
              <a:gd name="connsiteX11" fmla="*/ 2407287 w 3871489"/>
              <a:gd name="connsiteY11" fmla="*/ 104524 h 4096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71489" h="4096327">
                <a:moveTo>
                  <a:pt x="2292284" y="0"/>
                </a:moveTo>
                <a:lnTo>
                  <a:pt x="3500914" y="0"/>
                </a:lnTo>
                <a:lnTo>
                  <a:pt x="3542229" y="68006"/>
                </a:lnTo>
                <a:cubicBezTo>
                  <a:pt x="3752213" y="454545"/>
                  <a:pt x="3871489" y="897507"/>
                  <a:pt x="3871489" y="1368323"/>
                </a:cubicBezTo>
                <a:cubicBezTo>
                  <a:pt x="3871489" y="2874936"/>
                  <a:pt x="2650098" y="4096327"/>
                  <a:pt x="1143485" y="4096327"/>
                </a:cubicBezTo>
                <a:cubicBezTo>
                  <a:pt x="766832" y="4096327"/>
                  <a:pt x="408006" y="4019990"/>
                  <a:pt x="81633" y="3881944"/>
                </a:cubicBezTo>
                <a:lnTo>
                  <a:pt x="0" y="3842618"/>
                </a:lnTo>
                <a:lnTo>
                  <a:pt x="0" y="2741475"/>
                </a:lnTo>
                <a:lnTo>
                  <a:pt x="6615" y="2747487"/>
                </a:lnTo>
                <a:cubicBezTo>
                  <a:pt x="315579" y="3002472"/>
                  <a:pt x="711663" y="3155655"/>
                  <a:pt x="1143485" y="3155655"/>
                </a:cubicBezTo>
                <a:cubicBezTo>
                  <a:pt x="2130515" y="3155655"/>
                  <a:pt x="2930817" y="2355353"/>
                  <a:pt x="2930817" y="1368323"/>
                </a:cubicBezTo>
                <a:cubicBezTo>
                  <a:pt x="2930817" y="874812"/>
                  <a:pt x="2730741" y="427979"/>
                  <a:pt x="2407287" y="104524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EB013C47-A4B4-4108-87AF-82C5CD7DFF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1"/>
            <a:ext cx="3799266" cy="4019910"/>
          </a:xfrm>
          <a:custGeom>
            <a:avLst/>
            <a:gdLst>
              <a:gd name="connsiteX0" fmla="*/ 2292284 w 3871489"/>
              <a:gd name="connsiteY0" fmla="*/ 0 h 4096327"/>
              <a:gd name="connsiteX1" fmla="*/ 3500914 w 3871489"/>
              <a:gd name="connsiteY1" fmla="*/ 0 h 4096327"/>
              <a:gd name="connsiteX2" fmla="*/ 3542229 w 3871489"/>
              <a:gd name="connsiteY2" fmla="*/ 68006 h 4096327"/>
              <a:gd name="connsiteX3" fmla="*/ 3871489 w 3871489"/>
              <a:gd name="connsiteY3" fmla="*/ 1368323 h 4096327"/>
              <a:gd name="connsiteX4" fmla="*/ 1143485 w 3871489"/>
              <a:gd name="connsiteY4" fmla="*/ 4096327 h 4096327"/>
              <a:gd name="connsiteX5" fmla="*/ 81633 w 3871489"/>
              <a:gd name="connsiteY5" fmla="*/ 3881944 h 4096327"/>
              <a:gd name="connsiteX6" fmla="*/ 0 w 3871489"/>
              <a:gd name="connsiteY6" fmla="*/ 3842618 h 4096327"/>
              <a:gd name="connsiteX7" fmla="*/ 0 w 3871489"/>
              <a:gd name="connsiteY7" fmla="*/ 2741475 h 4096327"/>
              <a:gd name="connsiteX8" fmla="*/ 6615 w 3871489"/>
              <a:gd name="connsiteY8" fmla="*/ 2747487 h 4096327"/>
              <a:gd name="connsiteX9" fmla="*/ 1143485 w 3871489"/>
              <a:gd name="connsiteY9" fmla="*/ 3155655 h 4096327"/>
              <a:gd name="connsiteX10" fmla="*/ 2930817 w 3871489"/>
              <a:gd name="connsiteY10" fmla="*/ 1368323 h 4096327"/>
              <a:gd name="connsiteX11" fmla="*/ 2407287 w 3871489"/>
              <a:gd name="connsiteY11" fmla="*/ 104524 h 4096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71489" h="4096327">
                <a:moveTo>
                  <a:pt x="2292284" y="0"/>
                </a:moveTo>
                <a:lnTo>
                  <a:pt x="3500914" y="0"/>
                </a:lnTo>
                <a:lnTo>
                  <a:pt x="3542229" y="68006"/>
                </a:lnTo>
                <a:cubicBezTo>
                  <a:pt x="3752213" y="454545"/>
                  <a:pt x="3871489" y="897507"/>
                  <a:pt x="3871489" y="1368323"/>
                </a:cubicBezTo>
                <a:cubicBezTo>
                  <a:pt x="3871489" y="2874936"/>
                  <a:pt x="2650098" y="4096327"/>
                  <a:pt x="1143485" y="4096327"/>
                </a:cubicBezTo>
                <a:cubicBezTo>
                  <a:pt x="766832" y="4096327"/>
                  <a:pt x="408006" y="4019990"/>
                  <a:pt x="81633" y="3881944"/>
                </a:cubicBezTo>
                <a:lnTo>
                  <a:pt x="0" y="3842618"/>
                </a:lnTo>
                <a:lnTo>
                  <a:pt x="0" y="2741475"/>
                </a:lnTo>
                <a:lnTo>
                  <a:pt x="6615" y="2747487"/>
                </a:lnTo>
                <a:cubicBezTo>
                  <a:pt x="315579" y="3002472"/>
                  <a:pt x="711663" y="3155655"/>
                  <a:pt x="1143485" y="3155655"/>
                </a:cubicBezTo>
                <a:cubicBezTo>
                  <a:pt x="2130515" y="3155655"/>
                  <a:pt x="2930817" y="2355353"/>
                  <a:pt x="2930817" y="1368323"/>
                </a:cubicBezTo>
                <a:cubicBezTo>
                  <a:pt x="2930817" y="874812"/>
                  <a:pt x="2730741" y="427979"/>
                  <a:pt x="2407287" y="104524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8DE96824-E506-4448-8704-5EC7BF7BC5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13658" y="727769"/>
            <a:ext cx="6964685" cy="5402463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Graphic 212">
            <a:extLst>
              <a:ext uri="{FF2B5EF4-FFF2-40B4-BE49-F238E27FC236}">
                <a16:creationId xmlns:a16="http://schemas.microsoft.com/office/drawing/2014/main" id="{4FB204DF-284E-45F6-A017-79A4DF57BC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90971" y="136525"/>
            <a:ext cx="1035526" cy="1035526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6" name="Graphic 212">
            <a:extLst>
              <a:ext uri="{FF2B5EF4-FFF2-40B4-BE49-F238E27FC236}">
                <a16:creationId xmlns:a16="http://schemas.microsoft.com/office/drawing/2014/main" id="{BC8E4194-D60D-466F-B2E4-E0A0C145F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90971" y="136525"/>
            <a:ext cx="1035526" cy="1035526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886765" y="1017432"/>
            <a:ext cx="6418471" cy="3170574"/>
          </a:xfrm>
        </p:spPr>
        <p:txBody>
          <a:bodyPr>
            <a:normAutofit/>
          </a:bodyPr>
          <a:lstStyle/>
          <a:p>
            <a:r>
              <a:rPr lang="cs-CZ" dirty="0">
                <a:ea typeface="Source Sans Pro SemiBold"/>
              </a:rPr>
              <a:t>TERAPIE U AKUTNÍCH PACIENTŮ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86765" y="4280080"/>
            <a:ext cx="6418471" cy="156048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/>
              <a:t>Mgr. Marie krejčová</a:t>
            </a: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E16C8D8F-10E9-4498-ABDB-0F923F8B68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479558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7963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283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7963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283"/>
                </a:lnTo>
                <a:lnTo>
                  <a:pt x="0" y="180458"/>
                </a:lnTo>
                <a:close/>
              </a:path>
            </a:pathLst>
          </a:custGeom>
          <a:solidFill>
            <a:schemeClr val="tx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1E5A83E3-8A11-4492-BB6E-F5F2240316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919293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8208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475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8208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475"/>
                </a:lnTo>
                <a:lnTo>
                  <a:pt x="0" y="180458"/>
                </a:lnTo>
                <a:close/>
              </a:path>
            </a:pathLst>
          </a:custGeom>
          <a:solidFill>
            <a:schemeClr val="tx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grpSp>
        <p:nvGrpSpPr>
          <p:cNvPr id="32" name="Graphic 185">
            <a:extLst>
              <a:ext uri="{FF2B5EF4-FFF2-40B4-BE49-F238E27FC236}">
                <a16:creationId xmlns:a16="http://schemas.microsoft.com/office/drawing/2014/main" id="{FB9739EB-7F66-433D-841F-AB3CD18700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341751" y="5783167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104F2BBD-A005-4DCB-9566-F2351050BE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8B00DEC7-198B-49D1-98FD-018F3ECFCF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F14DFC82-B3B3-468E-91B3-1302CFC684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D3250EFE-214E-4B8E-AF96-036A514FFB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AD058EBE-D4A5-4C43-B170-6A451F87A7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7995230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E0A5C5C-2A95-428E-9F6A-0D29EBD57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395" y="1040837"/>
            <a:ext cx="4754948" cy="4754948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056F38F-7C4E-461D-8709-7D0024AE1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411" y="1029607"/>
            <a:ext cx="4754948" cy="4754948"/>
          </a:xfrm>
          <a:prstGeom prst="ellipse">
            <a:avLst/>
          </a:pr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Oval 13">
            <a:extLst>
              <a:ext uri="{FF2B5EF4-FFF2-40B4-BE49-F238E27FC236}">
                <a16:creationId xmlns:a16="http://schemas.microsoft.com/office/drawing/2014/main" id="{C7278469-3C3C-49CE-AEEE-E176A4900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60" y="934855"/>
            <a:ext cx="4754948" cy="4754948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062DAA8-57B4-4116-B3E0-EFD67D29E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1877492"/>
            <a:ext cx="4030132" cy="3215373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cs-CZ" dirty="0"/>
              <a:t>BALANCE &amp; HOLD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3DC754C-7E09-422D-A8BB-AF632E90DF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tx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20" name="Graphic 212">
            <a:extLst>
              <a:ext uri="{FF2B5EF4-FFF2-40B4-BE49-F238E27FC236}">
                <a16:creationId xmlns:a16="http://schemas.microsoft.com/office/drawing/2014/main" id="{4C6598AB-1C17-4D54-951C-A082D94AC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C83B66D7-137D-4AC1-B172-53D60F08B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6B92503-6984-4D15-8B98-8718709B7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8DDF938-524E-4C18-A47D-C00627832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chemeClr val="accent3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ECA666D-F17A-4B67-8DAE-9FFBF6CFC6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130846"/>
            <a:ext cx="5217173" cy="4351338"/>
          </a:xfrm>
        </p:spPr>
        <p:txBody>
          <a:bodyPr vert="horz" lIns="91440" tIns="45720" rIns="91440" bIns="45720" rtlCol="0" anchor="t">
            <a:normAutofit fontScale="62500" lnSpcReduction="20000"/>
          </a:bodyPr>
          <a:lstStyle/>
          <a:p>
            <a:pPr algn="just"/>
            <a:r>
              <a:rPr lang="cs-CZ" dirty="0"/>
              <a:t>Hledáme oblast MAXIMÁLNÍ VOLNOSTI v 6 různých směrech:</a:t>
            </a:r>
            <a:endParaRPr lang="cs-CZ"/>
          </a:p>
          <a:p>
            <a:pPr lvl="1" algn="just"/>
            <a:r>
              <a:rPr lang="cs-CZ" dirty="0"/>
              <a:t>Předklon-záklon</a:t>
            </a:r>
          </a:p>
          <a:p>
            <a:pPr lvl="1" algn="just"/>
            <a:r>
              <a:rPr lang="cs-CZ" dirty="0"/>
              <a:t>Úklony vpravo &amp; vlevo </a:t>
            </a:r>
          </a:p>
          <a:p>
            <a:pPr lvl="1" algn="just"/>
            <a:r>
              <a:rPr lang="cs-CZ" dirty="0"/>
              <a:t>Rotace </a:t>
            </a:r>
            <a:r>
              <a:rPr lang="cs-CZ" dirty="0">
                <a:ea typeface="+mn-lt"/>
                <a:cs typeface="+mn-lt"/>
              </a:rPr>
              <a:t>vpravo &amp; vlevo </a:t>
            </a:r>
          </a:p>
          <a:p>
            <a:pPr lvl="1" algn="just"/>
            <a:r>
              <a:rPr lang="cs-CZ" dirty="0"/>
              <a:t>Translační </a:t>
            </a:r>
            <a:r>
              <a:rPr lang="cs-CZ" dirty="0" err="1"/>
              <a:t>anteroposteriorní</a:t>
            </a:r>
            <a:r>
              <a:rPr lang="cs-CZ" dirty="0"/>
              <a:t> pohyb</a:t>
            </a:r>
          </a:p>
          <a:p>
            <a:pPr lvl="1" algn="just"/>
            <a:r>
              <a:rPr lang="cs-CZ" dirty="0"/>
              <a:t>Translační </a:t>
            </a:r>
            <a:r>
              <a:rPr lang="cs-CZ" dirty="0" err="1"/>
              <a:t>laterolaterální</a:t>
            </a:r>
            <a:r>
              <a:rPr lang="cs-CZ" dirty="0"/>
              <a:t> pohyb</a:t>
            </a:r>
          </a:p>
          <a:p>
            <a:pPr lvl="1" algn="just"/>
            <a:r>
              <a:rPr lang="cs-CZ" dirty="0"/>
              <a:t>Translační </a:t>
            </a:r>
            <a:r>
              <a:rPr lang="cs-CZ" dirty="0" err="1"/>
              <a:t>kraniokaudální</a:t>
            </a:r>
            <a:r>
              <a:rPr lang="cs-CZ" dirty="0"/>
              <a:t> pohyb</a:t>
            </a:r>
          </a:p>
          <a:p>
            <a:pPr algn="just"/>
            <a:r>
              <a:rPr lang="cs-CZ" dirty="0"/>
              <a:t>v bodu maximální volnosti necháme pacienta zhluboka nadechnout a vydechnout</a:t>
            </a:r>
          </a:p>
          <a:p>
            <a:pPr algn="just"/>
            <a:r>
              <a:rPr lang="cs-CZ" dirty="0"/>
              <a:t>zůstáváme v této oblasti několik sekund (dokud je to pacientovi příjemné) a zároveň pacient provádí hluboké dýchání</a:t>
            </a:r>
          </a:p>
          <a:p>
            <a:pPr algn="just"/>
            <a:r>
              <a:rPr lang="cs-CZ" dirty="0"/>
              <a:t>opět vše opakujeme a provádíme tak dlouho, dokud se ROM stále zvětšuje</a:t>
            </a:r>
          </a:p>
        </p:txBody>
      </p:sp>
      <p:grpSp>
        <p:nvGrpSpPr>
          <p:cNvPr id="28" name="Graphic 185">
            <a:extLst>
              <a:ext uri="{FF2B5EF4-FFF2-40B4-BE49-F238E27FC236}">
                <a16:creationId xmlns:a16="http://schemas.microsoft.com/office/drawing/2014/main" id="{3773FAF5-C452-4455-9411-D6AF5EBD4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581034" y="5750136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ECA0D96-F63C-4F7B-BE16-0F3FE76D7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4F83A81-0546-400A-918A-90C9C48B81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741F692-A5B6-4215-86D9-B1FD4FF26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CC0876CB-9C60-4580-8FED-CD64EC7664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879B3B7-48DB-4D3A-BB33-02766EAD3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229337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85FA0E-F13C-411E-8F00-1E37A37180C4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cs-CZ" b="1" dirty="0"/>
              <a:t>RELEASE BY POSITIONING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E02642-2540-4218-9353-510E796F84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cs-CZ" dirty="0"/>
              <a:t>= odpovídá hledání úlevové polohy</a:t>
            </a:r>
            <a:endParaRPr lang="cs-CZ"/>
          </a:p>
          <a:p>
            <a:r>
              <a:rPr lang="cs-CZ" dirty="0"/>
              <a:t>Výhodná u akutních bolestivých stavů</a:t>
            </a:r>
          </a:p>
          <a:p>
            <a:r>
              <a:rPr lang="cs-CZ"/>
              <a:t>Autorem metody je L. H. Jones</a:t>
            </a:r>
            <a:endParaRPr lang="cs-CZ" dirty="0"/>
          </a:p>
          <a:p>
            <a:r>
              <a:rPr lang="cs-CZ"/>
              <a:t>Postup: </a:t>
            </a:r>
            <a:endParaRPr lang="cs-CZ" dirty="0"/>
          </a:p>
          <a:p>
            <a:pPr lvl="1"/>
            <a:r>
              <a:rPr lang="cs-CZ" dirty="0"/>
              <a:t>U bolestivých bodů se hledá úlevová pozice</a:t>
            </a:r>
          </a:p>
          <a:p>
            <a:pPr lvl="1"/>
            <a:r>
              <a:rPr lang="cs-CZ" dirty="0"/>
              <a:t>Pokud pacient tolerujeme, můžeme tuto polohu ve výdechu ještě "dotáhnout"</a:t>
            </a:r>
          </a:p>
          <a:p>
            <a:pPr lvl="1"/>
            <a:r>
              <a:rPr lang="cs-CZ" dirty="0"/>
              <a:t>Poloha poté držena po dobu 90 s</a:t>
            </a:r>
          </a:p>
          <a:p>
            <a:pPr lvl="1"/>
            <a:r>
              <a:rPr lang="cs-CZ" dirty="0"/>
              <a:t>Poté pomalý a plynulý návrat do neutrální polohy</a:t>
            </a:r>
          </a:p>
        </p:txBody>
      </p:sp>
    </p:spTree>
    <p:extLst>
      <p:ext uri="{BB962C8B-B14F-4D97-AF65-F5344CB8AC3E}">
        <p14:creationId xmlns:p14="http://schemas.microsoft.com/office/powerpoint/2010/main" val="23890890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aphic 185">
            <a:extLst>
              <a:ext uri="{FF2B5EF4-FFF2-40B4-BE49-F238E27FC236}">
                <a16:creationId xmlns:a16="http://schemas.microsoft.com/office/drawing/2014/main" id="{8A351602-3772-4279-B0D3-A523F6F6EA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99576" y="5987064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A5AAAA75-5FFB-4C07-AD4A-3146773E6C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1479895E-3847-44BB-8404-28F14219F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50E02F68-8149-4236-8D9F-6B550F78B9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56FCAAB-F073-4561-A484-42C7DD10DC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6CF8DB94-87A3-43E9-9BBB-301CFF0FB0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5" name="Oval 14">
            <a:extLst>
              <a:ext uri="{FF2B5EF4-FFF2-40B4-BE49-F238E27FC236}">
                <a16:creationId xmlns:a16="http://schemas.microsoft.com/office/drawing/2014/main" id="{7D6BF779-0B8C-4CC2-9268-9506AD0C53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A397E3E-B90C-4D82-BAAA-36F7AC6A45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CF5E676-CA04-4CED-9F1E-5026ED66E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2833068" cy="2997599"/>
          </a:xfrm>
          <a:custGeom>
            <a:avLst/>
            <a:gdLst>
              <a:gd name="connsiteX0" fmla="*/ 2292284 w 3871489"/>
              <a:gd name="connsiteY0" fmla="*/ 0 h 4096327"/>
              <a:gd name="connsiteX1" fmla="*/ 3500914 w 3871489"/>
              <a:gd name="connsiteY1" fmla="*/ 0 h 4096327"/>
              <a:gd name="connsiteX2" fmla="*/ 3542229 w 3871489"/>
              <a:gd name="connsiteY2" fmla="*/ 68006 h 4096327"/>
              <a:gd name="connsiteX3" fmla="*/ 3871489 w 3871489"/>
              <a:gd name="connsiteY3" fmla="*/ 1368323 h 4096327"/>
              <a:gd name="connsiteX4" fmla="*/ 1143485 w 3871489"/>
              <a:gd name="connsiteY4" fmla="*/ 4096327 h 4096327"/>
              <a:gd name="connsiteX5" fmla="*/ 81633 w 3871489"/>
              <a:gd name="connsiteY5" fmla="*/ 3881944 h 4096327"/>
              <a:gd name="connsiteX6" fmla="*/ 0 w 3871489"/>
              <a:gd name="connsiteY6" fmla="*/ 3842618 h 4096327"/>
              <a:gd name="connsiteX7" fmla="*/ 0 w 3871489"/>
              <a:gd name="connsiteY7" fmla="*/ 2741475 h 4096327"/>
              <a:gd name="connsiteX8" fmla="*/ 6615 w 3871489"/>
              <a:gd name="connsiteY8" fmla="*/ 2747487 h 4096327"/>
              <a:gd name="connsiteX9" fmla="*/ 1143485 w 3871489"/>
              <a:gd name="connsiteY9" fmla="*/ 3155655 h 4096327"/>
              <a:gd name="connsiteX10" fmla="*/ 2930817 w 3871489"/>
              <a:gd name="connsiteY10" fmla="*/ 1368323 h 4096327"/>
              <a:gd name="connsiteX11" fmla="*/ 2407287 w 3871489"/>
              <a:gd name="connsiteY11" fmla="*/ 104524 h 4096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71489" h="4096327">
                <a:moveTo>
                  <a:pt x="2292284" y="0"/>
                </a:moveTo>
                <a:lnTo>
                  <a:pt x="3500914" y="0"/>
                </a:lnTo>
                <a:lnTo>
                  <a:pt x="3542229" y="68006"/>
                </a:lnTo>
                <a:cubicBezTo>
                  <a:pt x="3752213" y="454545"/>
                  <a:pt x="3871489" y="897507"/>
                  <a:pt x="3871489" y="1368323"/>
                </a:cubicBezTo>
                <a:cubicBezTo>
                  <a:pt x="3871489" y="2874936"/>
                  <a:pt x="2650098" y="4096327"/>
                  <a:pt x="1143485" y="4096327"/>
                </a:cubicBezTo>
                <a:cubicBezTo>
                  <a:pt x="766832" y="4096327"/>
                  <a:pt x="408006" y="4019990"/>
                  <a:pt x="81633" y="3881944"/>
                </a:cubicBezTo>
                <a:lnTo>
                  <a:pt x="0" y="3842618"/>
                </a:lnTo>
                <a:lnTo>
                  <a:pt x="0" y="2741475"/>
                </a:lnTo>
                <a:lnTo>
                  <a:pt x="6615" y="2747487"/>
                </a:lnTo>
                <a:cubicBezTo>
                  <a:pt x="315579" y="3002472"/>
                  <a:pt x="711663" y="3155655"/>
                  <a:pt x="1143485" y="3155655"/>
                </a:cubicBezTo>
                <a:cubicBezTo>
                  <a:pt x="2130515" y="3155655"/>
                  <a:pt x="2930817" y="2355353"/>
                  <a:pt x="2930817" y="1368323"/>
                </a:cubicBezTo>
                <a:cubicBezTo>
                  <a:pt x="2930817" y="874812"/>
                  <a:pt x="2730741" y="427979"/>
                  <a:pt x="2407287" y="104524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AFD1189F-9598-4281-8056-2845388D4D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3068" cy="2997599"/>
          </a:xfrm>
          <a:custGeom>
            <a:avLst/>
            <a:gdLst>
              <a:gd name="connsiteX0" fmla="*/ 2292284 w 3871489"/>
              <a:gd name="connsiteY0" fmla="*/ 0 h 4096327"/>
              <a:gd name="connsiteX1" fmla="*/ 3500914 w 3871489"/>
              <a:gd name="connsiteY1" fmla="*/ 0 h 4096327"/>
              <a:gd name="connsiteX2" fmla="*/ 3542229 w 3871489"/>
              <a:gd name="connsiteY2" fmla="*/ 68006 h 4096327"/>
              <a:gd name="connsiteX3" fmla="*/ 3871489 w 3871489"/>
              <a:gd name="connsiteY3" fmla="*/ 1368323 h 4096327"/>
              <a:gd name="connsiteX4" fmla="*/ 1143485 w 3871489"/>
              <a:gd name="connsiteY4" fmla="*/ 4096327 h 4096327"/>
              <a:gd name="connsiteX5" fmla="*/ 81633 w 3871489"/>
              <a:gd name="connsiteY5" fmla="*/ 3881944 h 4096327"/>
              <a:gd name="connsiteX6" fmla="*/ 0 w 3871489"/>
              <a:gd name="connsiteY6" fmla="*/ 3842618 h 4096327"/>
              <a:gd name="connsiteX7" fmla="*/ 0 w 3871489"/>
              <a:gd name="connsiteY7" fmla="*/ 2741475 h 4096327"/>
              <a:gd name="connsiteX8" fmla="*/ 6615 w 3871489"/>
              <a:gd name="connsiteY8" fmla="*/ 2747487 h 4096327"/>
              <a:gd name="connsiteX9" fmla="*/ 1143485 w 3871489"/>
              <a:gd name="connsiteY9" fmla="*/ 3155655 h 4096327"/>
              <a:gd name="connsiteX10" fmla="*/ 2930817 w 3871489"/>
              <a:gd name="connsiteY10" fmla="*/ 1368323 h 4096327"/>
              <a:gd name="connsiteX11" fmla="*/ 2407287 w 3871489"/>
              <a:gd name="connsiteY11" fmla="*/ 104524 h 4096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71489" h="4096327">
                <a:moveTo>
                  <a:pt x="2292284" y="0"/>
                </a:moveTo>
                <a:lnTo>
                  <a:pt x="3500914" y="0"/>
                </a:lnTo>
                <a:lnTo>
                  <a:pt x="3542229" y="68006"/>
                </a:lnTo>
                <a:cubicBezTo>
                  <a:pt x="3752213" y="454545"/>
                  <a:pt x="3871489" y="897507"/>
                  <a:pt x="3871489" y="1368323"/>
                </a:cubicBezTo>
                <a:cubicBezTo>
                  <a:pt x="3871489" y="2874936"/>
                  <a:pt x="2650098" y="4096327"/>
                  <a:pt x="1143485" y="4096327"/>
                </a:cubicBezTo>
                <a:cubicBezTo>
                  <a:pt x="766832" y="4096327"/>
                  <a:pt x="408006" y="4019990"/>
                  <a:pt x="81633" y="3881944"/>
                </a:cubicBezTo>
                <a:lnTo>
                  <a:pt x="0" y="3842618"/>
                </a:lnTo>
                <a:lnTo>
                  <a:pt x="0" y="2741475"/>
                </a:lnTo>
                <a:lnTo>
                  <a:pt x="6615" y="2747487"/>
                </a:lnTo>
                <a:cubicBezTo>
                  <a:pt x="315579" y="3002472"/>
                  <a:pt x="711663" y="3155655"/>
                  <a:pt x="1143485" y="3155655"/>
                </a:cubicBezTo>
                <a:cubicBezTo>
                  <a:pt x="2130515" y="3155655"/>
                  <a:pt x="2930817" y="2355353"/>
                  <a:pt x="2930817" y="1368323"/>
                </a:cubicBezTo>
                <a:cubicBezTo>
                  <a:pt x="2930817" y="874812"/>
                  <a:pt x="2730741" y="427979"/>
                  <a:pt x="2407287" y="104524"/>
                </a:cubicBezTo>
                <a:close/>
              </a:path>
            </a:pathLst>
          </a:custGeom>
          <a:solidFill>
            <a:schemeClr val="accent3">
              <a:alpha val="2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583E04E1-D74F-4ED6-972C-035F4FEC4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59419" y="3564607"/>
            <a:ext cx="3432581" cy="3293393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A2B5CBEA-F125-49B6-8335-227C325B11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59419" y="3564607"/>
            <a:ext cx="3432581" cy="3293393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51A97D9-C694-4307-818B-0C5BBF4136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21053" y="819446"/>
            <a:ext cx="6964685" cy="5402463"/>
          </a:xfrm>
          <a:prstGeom prst="rect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C1D3151-5F97-4860-B56C-C98BD62CC2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21053" y="819446"/>
            <a:ext cx="6964685" cy="5402463"/>
          </a:xfrm>
          <a:prstGeom prst="rect">
            <a:avLst/>
          </a:prstGeom>
          <a:solidFill>
            <a:schemeClr val="accent3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8DE96824-E506-4448-8704-5EC7BF7BC5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13658" y="727769"/>
            <a:ext cx="6964685" cy="5402463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81E21D5-0018-493F-A490-AD6E02D438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6765" y="1610112"/>
            <a:ext cx="6418471" cy="257789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 b="1" cap="all" spc="1500" dirty="0">
                <a:ea typeface="Source Sans Pro SemiBold"/>
              </a:rPr>
              <a:t>MCKENZIE KONCEPT</a:t>
            </a:r>
            <a:endParaRPr lang="en-US" sz="6000" b="1" kern="1200" cap="all" spc="1500" baseline="0" dirty="0">
              <a:solidFill>
                <a:schemeClr val="tx1"/>
              </a:solidFill>
              <a:latin typeface="+mj-lt"/>
              <a:ea typeface="Source Sans Pro SemiBold" panose="020B0603030403020204" pitchFamily="34" charset="0"/>
              <a:cs typeface="+mj-cs"/>
            </a:endParaRPr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E16C8D8F-10E9-4498-ABDB-0F923F8B68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27769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7963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283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7963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283"/>
                </a:lnTo>
                <a:lnTo>
                  <a:pt x="0" y="180458"/>
                </a:lnTo>
                <a:close/>
              </a:path>
            </a:pathLst>
          </a:custGeom>
          <a:solidFill>
            <a:schemeClr val="tx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E8A2566-F83F-4EC9-83A9-338A70FB6B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27769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7963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283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7963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283"/>
                </a:lnTo>
                <a:lnTo>
                  <a:pt x="0" y="180458"/>
                </a:lnTo>
                <a:close/>
              </a:path>
            </a:pathLst>
          </a:custGeom>
          <a:solidFill>
            <a:schemeClr val="accent3">
              <a:alpha val="20000"/>
            </a:schemeClr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37" name="Graphic 212">
            <a:extLst>
              <a:ext uri="{FF2B5EF4-FFF2-40B4-BE49-F238E27FC236}">
                <a16:creationId xmlns:a16="http://schemas.microsoft.com/office/drawing/2014/main" id="{4FB204DF-284E-45F6-A017-79A4DF57BC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75326" y="343675"/>
            <a:ext cx="768186" cy="768186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39" name="Graphic 212">
            <a:extLst>
              <a:ext uri="{FF2B5EF4-FFF2-40B4-BE49-F238E27FC236}">
                <a16:creationId xmlns:a16="http://schemas.microsoft.com/office/drawing/2014/main" id="{5EC6B544-8C84-47A6-885D-A4F09EF5C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75326" y="343675"/>
            <a:ext cx="768186" cy="768186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1E5A83E3-8A11-4492-BB6E-F5F2240316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167504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8208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475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8208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475"/>
                </a:lnTo>
                <a:lnTo>
                  <a:pt x="0" y="180458"/>
                </a:lnTo>
                <a:close/>
              </a:path>
            </a:pathLst>
          </a:custGeom>
          <a:solidFill>
            <a:schemeClr val="tx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0F360028-588C-4E99-9E6F-5DE59080E3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167504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8208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475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8208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475"/>
                </a:lnTo>
                <a:lnTo>
                  <a:pt x="0" y="180458"/>
                </a:lnTo>
                <a:close/>
              </a:path>
            </a:pathLst>
          </a:custGeom>
          <a:solidFill>
            <a:schemeClr val="accent3">
              <a:alpha val="20000"/>
            </a:schemeClr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32C95C5C-6FBD-47FF-9CA6-066193539A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7140" y="5100276"/>
            <a:ext cx="515928" cy="515928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4D1A5E71-B6B6-486A-8CDC-C7ABD9B90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7140" y="5100276"/>
            <a:ext cx="515928" cy="515928"/>
          </a:xfrm>
          <a:prstGeom prst="ellipse">
            <a:avLst/>
          </a:prstGeom>
          <a:solidFill>
            <a:schemeClr val="accent3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49" name="Graphic 185">
            <a:extLst>
              <a:ext uri="{FF2B5EF4-FFF2-40B4-BE49-F238E27FC236}">
                <a16:creationId xmlns:a16="http://schemas.microsoft.com/office/drawing/2014/main" id="{FB9739EB-7F66-433D-841F-AB3CD18700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428634" y="5987064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104F2BBD-A005-4DCB-9566-F2351050BE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8B00DEC7-198B-49D1-98FD-018F3ECFCF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F14DFC82-B3B3-468E-91B3-1302CFC684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D3250EFE-214E-4B8E-AF96-036A514FFB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AD058EBE-D4A5-4C43-B170-6A451F87A7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082200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4" name="Graphic 190">
            <a:extLst>
              <a:ext uri="{FF2B5EF4-FFF2-40B4-BE49-F238E27FC236}">
                <a16:creationId xmlns:a16="http://schemas.microsoft.com/office/drawing/2014/main" id="{00E015F5-1A99-4E40-BC3D-7707802996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93117" y="1193254"/>
            <a:ext cx="1291642" cy="429215"/>
            <a:chOff x="2504802" y="1755501"/>
            <a:chExt cx="1598829" cy="531293"/>
          </a:xfrm>
          <a:solidFill>
            <a:schemeClr val="tx1"/>
          </a:solidFill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3FE6F571-2BB7-46DA-A3D9-B32ADDC16A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2113855"/>
              <a:ext cx="1598614" cy="172939"/>
            </a:xfrm>
            <a:custGeom>
              <a:avLst/>
              <a:gdLst>
                <a:gd name="connsiteX0" fmla="*/ 1248648 w 1598614"/>
                <a:gd name="connsiteY0" fmla="*/ 172939 h 172939"/>
                <a:gd name="connsiteX1" fmla="*/ 1123031 w 1598614"/>
                <a:gd name="connsiteY1" fmla="*/ 92708 h 172939"/>
                <a:gd name="connsiteX2" fmla="*/ 1024085 w 1598614"/>
                <a:gd name="connsiteY2" fmla="*/ 29469 h 172939"/>
                <a:gd name="connsiteX3" fmla="*/ 925140 w 1598614"/>
                <a:gd name="connsiteY3" fmla="*/ 92708 h 172939"/>
                <a:gd name="connsiteX4" fmla="*/ 799522 w 1598614"/>
                <a:gd name="connsiteY4" fmla="*/ 172939 h 172939"/>
                <a:gd name="connsiteX5" fmla="*/ 799522 w 1598614"/>
                <a:gd name="connsiteY5" fmla="*/ 172939 h 172939"/>
                <a:gd name="connsiteX6" fmla="*/ 673905 w 1598614"/>
                <a:gd name="connsiteY6" fmla="*/ 92708 h 172939"/>
                <a:gd name="connsiteX7" fmla="*/ 574959 w 1598614"/>
                <a:gd name="connsiteY7" fmla="*/ 29469 h 172939"/>
                <a:gd name="connsiteX8" fmla="*/ 476014 w 1598614"/>
                <a:gd name="connsiteY8" fmla="*/ 92708 h 172939"/>
                <a:gd name="connsiteX9" fmla="*/ 350396 w 1598614"/>
                <a:gd name="connsiteY9" fmla="*/ 172939 h 172939"/>
                <a:gd name="connsiteX10" fmla="*/ 224778 w 1598614"/>
                <a:gd name="connsiteY10" fmla="*/ 92708 h 172939"/>
                <a:gd name="connsiteX11" fmla="*/ 125833 w 1598614"/>
                <a:gd name="connsiteY11" fmla="*/ 29469 h 172939"/>
                <a:gd name="connsiteX12" fmla="*/ 26887 w 1598614"/>
                <a:gd name="connsiteY12" fmla="*/ 92708 h 172939"/>
                <a:gd name="connsiteX13" fmla="*/ 0 w 1598614"/>
                <a:gd name="connsiteY13" fmla="*/ 80232 h 172939"/>
                <a:gd name="connsiteX14" fmla="*/ 125618 w 1598614"/>
                <a:gd name="connsiteY14" fmla="*/ 0 h 172939"/>
                <a:gd name="connsiteX15" fmla="*/ 251235 w 1598614"/>
                <a:gd name="connsiteY15" fmla="*/ 80232 h 172939"/>
                <a:gd name="connsiteX16" fmla="*/ 350181 w 1598614"/>
                <a:gd name="connsiteY16" fmla="*/ 143471 h 172939"/>
                <a:gd name="connsiteX17" fmla="*/ 449126 w 1598614"/>
                <a:gd name="connsiteY17" fmla="*/ 80232 h 172939"/>
                <a:gd name="connsiteX18" fmla="*/ 574744 w 1598614"/>
                <a:gd name="connsiteY18" fmla="*/ 0 h 172939"/>
                <a:gd name="connsiteX19" fmla="*/ 700362 w 1598614"/>
                <a:gd name="connsiteY19" fmla="*/ 80232 h 172939"/>
                <a:gd name="connsiteX20" fmla="*/ 799307 w 1598614"/>
                <a:gd name="connsiteY20" fmla="*/ 143471 h 172939"/>
                <a:gd name="connsiteX21" fmla="*/ 799307 w 1598614"/>
                <a:gd name="connsiteY21" fmla="*/ 143471 h 172939"/>
                <a:gd name="connsiteX22" fmla="*/ 898253 w 1598614"/>
                <a:gd name="connsiteY22" fmla="*/ 80232 h 172939"/>
                <a:gd name="connsiteX23" fmla="*/ 1023870 w 1598614"/>
                <a:gd name="connsiteY23" fmla="*/ 0 h 172939"/>
                <a:gd name="connsiteX24" fmla="*/ 1149488 w 1598614"/>
                <a:gd name="connsiteY24" fmla="*/ 80232 h 172939"/>
                <a:gd name="connsiteX25" fmla="*/ 1248433 w 1598614"/>
                <a:gd name="connsiteY25" fmla="*/ 143471 h 172939"/>
                <a:gd name="connsiteX26" fmla="*/ 1347379 w 1598614"/>
                <a:gd name="connsiteY26" fmla="*/ 80232 h 172939"/>
                <a:gd name="connsiteX27" fmla="*/ 1472997 w 1598614"/>
                <a:gd name="connsiteY27" fmla="*/ 0 h 172939"/>
                <a:gd name="connsiteX28" fmla="*/ 1598614 w 1598614"/>
                <a:gd name="connsiteY28" fmla="*/ 80232 h 172939"/>
                <a:gd name="connsiteX29" fmla="*/ 1571942 w 1598614"/>
                <a:gd name="connsiteY29" fmla="*/ 92708 h 172939"/>
                <a:gd name="connsiteX30" fmla="*/ 1472997 w 1598614"/>
                <a:gd name="connsiteY30" fmla="*/ 29469 h 172939"/>
                <a:gd name="connsiteX31" fmla="*/ 1374051 w 1598614"/>
                <a:gd name="connsiteY31" fmla="*/ 92708 h 172939"/>
                <a:gd name="connsiteX32" fmla="*/ 1248648 w 1598614"/>
                <a:gd name="connsiteY32" fmla="*/ 172939 h 172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614" h="172939">
                  <a:moveTo>
                    <a:pt x="1248648" y="172939"/>
                  </a:moveTo>
                  <a:cubicBezTo>
                    <a:pt x="1194229" y="172939"/>
                    <a:pt x="1146046" y="142180"/>
                    <a:pt x="1123031" y="92708"/>
                  </a:cubicBezTo>
                  <a:cubicBezTo>
                    <a:pt x="1104962" y="53775"/>
                    <a:pt x="1067105" y="29469"/>
                    <a:pt x="1024085" y="29469"/>
                  </a:cubicBezTo>
                  <a:cubicBezTo>
                    <a:pt x="981066" y="29469"/>
                    <a:pt x="943208" y="53775"/>
                    <a:pt x="925140" y="92708"/>
                  </a:cubicBezTo>
                  <a:cubicBezTo>
                    <a:pt x="902124" y="142180"/>
                    <a:pt x="853942" y="172939"/>
                    <a:pt x="799522" y="172939"/>
                  </a:cubicBezTo>
                  <a:cubicBezTo>
                    <a:pt x="799522" y="172939"/>
                    <a:pt x="799522" y="172939"/>
                    <a:pt x="799522" y="172939"/>
                  </a:cubicBezTo>
                  <a:cubicBezTo>
                    <a:pt x="744887" y="172939"/>
                    <a:pt x="696920" y="142180"/>
                    <a:pt x="673905" y="92708"/>
                  </a:cubicBezTo>
                  <a:cubicBezTo>
                    <a:pt x="655836" y="53775"/>
                    <a:pt x="617979" y="29469"/>
                    <a:pt x="574959" y="29469"/>
                  </a:cubicBezTo>
                  <a:cubicBezTo>
                    <a:pt x="531939" y="29469"/>
                    <a:pt x="494082" y="53775"/>
                    <a:pt x="476014" y="92708"/>
                  </a:cubicBezTo>
                  <a:cubicBezTo>
                    <a:pt x="452998" y="142180"/>
                    <a:pt x="405031" y="172939"/>
                    <a:pt x="350396" y="172939"/>
                  </a:cubicBezTo>
                  <a:cubicBezTo>
                    <a:pt x="295976" y="172939"/>
                    <a:pt x="247794" y="142180"/>
                    <a:pt x="224778" y="92708"/>
                  </a:cubicBezTo>
                  <a:cubicBezTo>
                    <a:pt x="206710" y="53775"/>
                    <a:pt x="168853" y="29469"/>
                    <a:pt x="125833" y="29469"/>
                  </a:cubicBezTo>
                  <a:cubicBezTo>
                    <a:pt x="82813" y="29469"/>
                    <a:pt x="44956" y="53775"/>
                    <a:pt x="26887" y="92708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268" y="30759"/>
                    <a:pt x="969235" y="0"/>
                    <a:pt x="1023870" y="0"/>
                  </a:cubicBezTo>
                  <a:cubicBezTo>
                    <a:pt x="1078505" y="0"/>
                    <a:pt x="1126472" y="30759"/>
                    <a:pt x="1149488" y="80232"/>
                  </a:cubicBezTo>
                  <a:cubicBezTo>
                    <a:pt x="1167556" y="119165"/>
                    <a:pt x="1205414" y="143471"/>
                    <a:pt x="1248433" y="143471"/>
                  </a:cubicBezTo>
                  <a:cubicBezTo>
                    <a:pt x="1291453" y="143471"/>
                    <a:pt x="1329311" y="119165"/>
                    <a:pt x="1347379" y="80232"/>
                  </a:cubicBezTo>
                  <a:cubicBezTo>
                    <a:pt x="1370394" y="30759"/>
                    <a:pt x="1418361" y="0"/>
                    <a:pt x="1472997" y="0"/>
                  </a:cubicBezTo>
                  <a:cubicBezTo>
                    <a:pt x="1527632" y="0"/>
                    <a:pt x="1575814" y="30759"/>
                    <a:pt x="1598614" y="80232"/>
                  </a:cubicBezTo>
                  <a:lnTo>
                    <a:pt x="1571942" y="92708"/>
                  </a:lnTo>
                  <a:cubicBezTo>
                    <a:pt x="1553874" y="53775"/>
                    <a:pt x="1515801" y="29469"/>
                    <a:pt x="1472997" y="29469"/>
                  </a:cubicBezTo>
                  <a:cubicBezTo>
                    <a:pt x="1429977" y="29469"/>
                    <a:pt x="1392119" y="53775"/>
                    <a:pt x="1374051" y="92708"/>
                  </a:cubicBezTo>
                  <a:cubicBezTo>
                    <a:pt x="1351251" y="142180"/>
                    <a:pt x="1303069" y="172939"/>
                    <a:pt x="1248648" y="172939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A905CC16-753C-4B9F-B3E2-C456795AE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1755501"/>
              <a:ext cx="1598829" cy="172724"/>
            </a:xfrm>
            <a:custGeom>
              <a:avLst/>
              <a:gdLst>
                <a:gd name="connsiteX0" fmla="*/ 1248648 w 1598829"/>
                <a:gd name="connsiteY0" fmla="*/ 172724 h 172724"/>
                <a:gd name="connsiteX1" fmla="*/ 1123031 w 1598829"/>
                <a:gd name="connsiteY1" fmla="*/ 92492 h 172724"/>
                <a:gd name="connsiteX2" fmla="*/ 1024085 w 1598829"/>
                <a:gd name="connsiteY2" fmla="*/ 29253 h 172724"/>
                <a:gd name="connsiteX3" fmla="*/ 925140 w 1598829"/>
                <a:gd name="connsiteY3" fmla="*/ 92492 h 172724"/>
                <a:gd name="connsiteX4" fmla="*/ 799522 w 1598829"/>
                <a:gd name="connsiteY4" fmla="*/ 172724 h 172724"/>
                <a:gd name="connsiteX5" fmla="*/ 799522 w 1598829"/>
                <a:gd name="connsiteY5" fmla="*/ 172724 h 172724"/>
                <a:gd name="connsiteX6" fmla="*/ 673905 w 1598829"/>
                <a:gd name="connsiteY6" fmla="*/ 92492 h 172724"/>
                <a:gd name="connsiteX7" fmla="*/ 574959 w 1598829"/>
                <a:gd name="connsiteY7" fmla="*/ 29253 h 172724"/>
                <a:gd name="connsiteX8" fmla="*/ 476014 w 1598829"/>
                <a:gd name="connsiteY8" fmla="*/ 92492 h 172724"/>
                <a:gd name="connsiteX9" fmla="*/ 350396 w 1598829"/>
                <a:gd name="connsiteY9" fmla="*/ 172724 h 172724"/>
                <a:gd name="connsiteX10" fmla="*/ 224778 w 1598829"/>
                <a:gd name="connsiteY10" fmla="*/ 92492 h 172724"/>
                <a:gd name="connsiteX11" fmla="*/ 125833 w 1598829"/>
                <a:gd name="connsiteY11" fmla="*/ 29253 h 172724"/>
                <a:gd name="connsiteX12" fmla="*/ 26887 w 1598829"/>
                <a:gd name="connsiteY12" fmla="*/ 92492 h 172724"/>
                <a:gd name="connsiteX13" fmla="*/ 0 w 1598829"/>
                <a:gd name="connsiteY13" fmla="*/ 80232 h 172724"/>
                <a:gd name="connsiteX14" fmla="*/ 125618 w 1598829"/>
                <a:gd name="connsiteY14" fmla="*/ 0 h 172724"/>
                <a:gd name="connsiteX15" fmla="*/ 251235 w 1598829"/>
                <a:gd name="connsiteY15" fmla="*/ 80232 h 172724"/>
                <a:gd name="connsiteX16" fmla="*/ 350181 w 1598829"/>
                <a:gd name="connsiteY16" fmla="*/ 143471 h 172724"/>
                <a:gd name="connsiteX17" fmla="*/ 449126 w 1598829"/>
                <a:gd name="connsiteY17" fmla="*/ 80232 h 172724"/>
                <a:gd name="connsiteX18" fmla="*/ 574744 w 1598829"/>
                <a:gd name="connsiteY18" fmla="*/ 0 h 172724"/>
                <a:gd name="connsiteX19" fmla="*/ 700362 w 1598829"/>
                <a:gd name="connsiteY19" fmla="*/ 80232 h 172724"/>
                <a:gd name="connsiteX20" fmla="*/ 799307 w 1598829"/>
                <a:gd name="connsiteY20" fmla="*/ 143471 h 172724"/>
                <a:gd name="connsiteX21" fmla="*/ 799307 w 1598829"/>
                <a:gd name="connsiteY21" fmla="*/ 143471 h 172724"/>
                <a:gd name="connsiteX22" fmla="*/ 898253 w 1598829"/>
                <a:gd name="connsiteY22" fmla="*/ 80232 h 172724"/>
                <a:gd name="connsiteX23" fmla="*/ 1024085 w 1598829"/>
                <a:gd name="connsiteY23" fmla="*/ 0 h 172724"/>
                <a:gd name="connsiteX24" fmla="*/ 1149703 w 1598829"/>
                <a:gd name="connsiteY24" fmla="*/ 80232 h 172724"/>
                <a:gd name="connsiteX25" fmla="*/ 1248648 w 1598829"/>
                <a:gd name="connsiteY25" fmla="*/ 143471 h 172724"/>
                <a:gd name="connsiteX26" fmla="*/ 1347594 w 1598829"/>
                <a:gd name="connsiteY26" fmla="*/ 80232 h 172724"/>
                <a:gd name="connsiteX27" fmla="*/ 1473212 w 1598829"/>
                <a:gd name="connsiteY27" fmla="*/ 0 h 172724"/>
                <a:gd name="connsiteX28" fmla="*/ 1598829 w 1598829"/>
                <a:gd name="connsiteY28" fmla="*/ 80232 h 172724"/>
                <a:gd name="connsiteX29" fmla="*/ 1572157 w 1598829"/>
                <a:gd name="connsiteY29" fmla="*/ 92492 h 172724"/>
                <a:gd name="connsiteX30" fmla="*/ 1473212 w 1598829"/>
                <a:gd name="connsiteY30" fmla="*/ 29253 h 172724"/>
                <a:gd name="connsiteX31" fmla="*/ 1374266 w 1598829"/>
                <a:gd name="connsiteY31" fmla="*/ 92492 h 172724"/>
                <a:gd name="connsiteX32" fmla="*/ 1248648 w 1598829"/>
                <a:gd name="connsiteY32" fmla="*/ 172724 h 172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829" h="172724">
                  <a:moveTo>
                    <a:pt x="1248648" y="172724"/>
                  </a:moveTo>
                  <a:cubicBezTo>
                    <a:pt x="1194229" y="172724"/>
                    <a:pt x="1146046" y="141965"/>
                    <a:pt x="1123031" y="92492"/>
                  </a:cubicBezTo>
                  <a:cubicBezTo>
                    <a:pt x="1104962" y="53560"/>
                    <a:pt x="1067105" y="29253"/>
                    <a:pt x="1024085" y="29253"/>
                  </a:cubicBezTo>
                  <a:cubicBezTo>
                    <a:pt x="981066" y="29253"/>
                    <a:pt x="943208" y="53560"/>
                    <a:pt x="925140" y="92492"/>
                  </a:cubicBezTo>
                  <a:cubicBezTo>
                    <a:pt x="902124" y="141965"/>
                    <a:pt x="853942" y="172724"/>
                    <a:pt x="799522" y="172724"/>
                  </a:cubicBezTo>
                  <a:cubicBezTo>
                    <a:pt x="799522" y="172724"/>
                    <a:pt x="799522" y="172724"/>
                    <a:pt x="799522" y="172724"/>
                  </a:cubicBezTo>
                  <a:cubicBezTo>
                    <a:pt x="744887" y="172724"/>
                    <a:pt x="696920" y="141965"/>
                    <a:pt x="673905" y="92492"/>
                  </a:cubicBezTo>
                  <a:cubicBezTo>
                    <a:pt x="655836" y="53560"/>
                    <a:pt x="617979" y="29253"/>
                    <a:pt x="574959" y="29253"/>
                  </a:cubicBezTo>
                  <a:cubicBezTo>
                    <a:pt x="531939" y="29253"/>
                    <a:pt x="494082" y="53560"/>
                    <a:pt x="476014" y="92492"/>
                  </a:cubicBezTo>
                  <a:cubicBezTo>
                    <a:pt x="452998" y="141965"/>
                    <a:pt x="405031" y="172724"/>
                    <a:pt x="350396" y="172724"/>
                  </a:cubicBezTo>
                  <a:cubicBezTo>
                    <a:pt x="295976" y="172724"/>
                    <a:pt x="247794" y="141965"/>
                    <a:pt x="224778" y="92492"/>
                  </a:cubicBezTo>
                  <a:cubicBezTo>
                    <a:pt x="206710" y="53560"/>
                    <a:pt x="168853" y="29253"/>
                    <a:pt x="125833" y="29253"/>
                  </a:cubicBezTo>
                  <a:cubicBezTo>
                    <a:pt x="82813" y="29253"/>
                    <a:pt x="44956" y="53560"/>
                    <a:pt x="26887" y="92492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483" y="30759"/>
                    <a:pt x="969450" y="0"/>
                    <a:pt x="1024085" y="0"/>
                  </a:cubicBezTo>
                  <a:cubicBezTo>
                    <a:pt x="1078720" y="0"/>
                    <a:pt x="1126688" y="30759"/>
                    <a:pt x="1149703" y="80232"/>
                  </a:cubicBezTo>
                  <a:cubicBezTo>
                    <a:pt x="1167771" y="119165"/>
                    <a:pt x="1205629" y="143471"/>
                    <a:pt x="1248648" y="143471"/>
                  </a:cubicBezTo>
                  <a:cubicBezTo>
                    <a:pt x="1291668" y="143471"/>
                    <a:pt x="1329526" y="119165"/>
                    <a:pt x="1347594" y="80232"/>
                  </a:cubicBezTo>
                  <a:cubicBezTo>
                    <a:pt x="1370610" y="30759"/>
                    <a:pt x="1418792" y="0"/>
                    <a:pt x="1473212" y="0"/>
                  </a:cubicBezTo>
                  <a:cubicBezTo>
                    <a:pt x="1527847" y="0"/>
                    <a:pt x="1576029" y="30759"/>
                    <a:pt x="1598829" y="80232"/>
                  </a:cubicBezTo>
                  <a:lnTo>
                    <a:pt x="1572157" y="92492"/>
                  </a:lnTo>
                  <a:cubicBezTo>
                    <a:pt x="1554089" y="53560"/>
                    <a:pt x="1516016" y="29253"/>
                    <a:pt x="1473212" y="29253"/>
                  </a:cubicBezTo>
                  <a:cubicBezTo>
                    <a:pt x="1430192" y="29253"/>
                    <a:pt x="1392335" y="53560"/>
                    <a:pt x="1374266" y="92492"/>
                  </a:cubicBezTo>
                  <a:cubicBezTo>
                    <a:pt x="1351251" y="141965"/>
                    <a:pt x="1303069" y="172724"/>
                    <a:pt x="1248648" y="172724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pic>
        <p:nvPicPr>
          <p:cNvPr id="4" name="Obrázek 4" descr="Obsah obrázku muž, osoba, oblek&#10;&#10;Popis se vygeneroval automaticky.">
            <a:extLst>
              <a:ext uri="{FF2B5EF4-FFF2-40B4-BE49-F238E27FC236}">
                <a16:creationId xmlns:a16="http://schemas.microsoft.com/office/drawing/2014/main" id="{8790447A-DC7A-439A-A1F1-C865CCCC84C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" b="23937"/>
          <a:stretch/>
        </p:blipFill>
        <p:spPr>
          <a:xfrm>
            <a:off x="3102823" y="289870"/>
            <a:ext cx="2665189" cy="2665189"/>
          </a:xfrm>
          <a:custGeom>
            <a:avLst/>
            <a:gdLst/>
            <a:ahLst/>
            <a:cxnLst/>
            <a:rect l="l" t="t" r="r" b="b"/>
            <a:pathLst>
              <a:path w="2255084" h="2255084">
                <a:moveTo>
                  <a:pt x="1127542" y="0"/>
                </a:moveTo>
                <a:cubicBezTo>
                  <a:pt x="1750266" y="0"/>
                  <a:pt x="2255084" y="504818"/>
                  <a:pt x="2255084" y="1127542"/>
                </a:cubicBezTo>
                <a:cubicBezTo>
                  <a:pt x="2255084" y="1750266"/>
                  <a:pt x="1750266" y="2255084"/>
                  <a:pt x="1127542" y="2255084"/>
                </a:cubicBezTo>
                <a:cubicBezTo>
                  <a:pt x="504818" y="2255084"/>
                  <a:pt x="0" y="1750266"/>
                  <a:pt x="0" y="1127542"/>
                </a:cubicBezTo>
                <a:cubicBezTo>
                  <a:pt x="0" y="504818"/>
                  <a:pt x="504818" y="0"/>
                  <a:pt x="1127542" y="0"/>
                </a:cubicBezTo>
                <a:close/>
              </a:path>
            </a:pathLst>
          </a:custGeom>
        </p:spPr>
      </p:pic>
      <p:sp>
        <p:nvSpPr>
          <p:cNvPr id="38" name="Oval 37">
            <a:extLst>
              <a:ext uri="{FF2B5EF4-FFF2-40B4-BE49-F238E27FC236}">
                <a16:creationId xmlns:a16="http://schemas.microsoft.com/office/drawing/2014/main" id="{8EEB3127-4A39-4F76-935D-6AC8D51AC0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8562" y="2003061"/>
            <a:ext cx="4288094" cy="4288094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98F2E216-6526-433B-8072-DEE222DC93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7929" y="2003061"/>
            <a:ext cx="4288094" cy="4288094"/>
          </a:xfrm>
          <a:prstGeom prst="ellipse">
            <a:avLst/>
          </a:prstGeom>
          <a:solidFill>
            <a:schemeClr val="accent3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42" name="Oval 41">
            <a:extLst>
              <a:ext uri="{FF2B5EF4-FFF2-40B4-BE49-F238E27FC236}">
                <a16:creationId xmlns:a16="http://schemas.microsoft.com/office/drawing/2014/main" id="{FFFEB18F-F81F-4CED-BE64-EB888A77C3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60" y="1925092"/>
            <a:ext cx="4288094" cy="4288094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4" name="Graphic 4">
            <a:extLst>
              <a:ext uri="{FF2B5EF4-FFF2-40B4-BE49-F238E27FC236}">
                <a16:creationId xmlns:a16="http://schemas.microsoft.com/office/drawing/2014/main" id="{0AD1D347-1879-4D73-8825-EB52119D1B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680915" y="4748271"/>
            <a:ext cx="1330536" cy="1330521"/>
            <a:chOff x="5734037" y="3067039"/>
            <a:chExt cx="724483" cy="724489"/>
          </a:xfrm>
          <a:solidFill>
            <a:schemeClr val="tx1"/>
          </a:solidFill>
        </p:grpSpPr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7F1D1C6D-7D18-44AC-80B7-823AD45FD6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067039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070CF9AD-9B31-49A2-8AF5-69B249840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4E9D0A03-A290-4C8D-8498-85F0E5B1A0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5F4661E7-465D-4874-BC3A-E55093CD3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EB79F073-B639-485B-93F6-958951EF3B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9153A942-5C48-4EF4-AA18-82AC90C550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8EA4BCEE-B2B4-4870-B921-B3C0D72972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41271C20-03BB-47FA-A17B-09825E723E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126284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62C689A3-3820-4AFE-950D-CDA05D9683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12628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0EB9DAC1-A980-4285-9059-16D6B748C7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8D286A4C-6E67-462D-8807-EEF90F4C5E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B7CABE22-D7D1-4970-BE8D-8E7B26FAA0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9A59EB07-44AA-4839-A550-764F0C1CFE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12628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8 w 14097"/>
                <a:gd name="connsiteY1" fmla="*/ 14097 h 14097"/>
                <a:gd name="connsiteX2" fmla="*/ 0 w 14097"/>
                <a:gd name="connsiteY2" fmla="*/ 7049 h 14097"/>
                <a:gd name="connsiteX3" fmla="*/ 7048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A07BD093-A681-4C0E-89E1-28B79FDC5B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954D3B41-D31B-418C-98E8-3DA9F7BE0B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185434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22C9153D-F851-40ED-A291-F586E67A8E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18543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D14F8536-E81B-4336-9991-6F1B3447EC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1BCE3D87-8E1E-4E3C-B336-E161FE1421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0E57FCB1-61DD-4742-9F4E-0622EE2623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8AC07452-C190-4DFF-9A85-7E0494E63A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18543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DDC1E49D-0160-40EF-B62C-3682A01138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0FF01E4E-41B3-4E3A-9069-2C00F199A2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244679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5C155535-D387-426C-8835-08EA1625D5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244677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130D8708-8C20-411A-99F6-39B7A15D7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172CE489-867A-498C-85D0-99ED8A50D7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13A369D6-BC7C-46B6-9802-41F7FE32F8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A735936F-8515-4CF4-A1E4-7466BFAD38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24467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952E14F4-2A50-4876-A835-D7B7B7F051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5AD1B584-BCD9-47C1-BF94-A9B03E0A5A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303829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CE78B189-4AAE-4308-BE2A-561CE6E26E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534F693D-9FD0-4BF4-9BCA-CAA391EE76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DC8A20BE-5976-437A-94F2-7869D1D4C2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C2797F1A-9D8B-4AC7-8A7E-C088A7B61D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BB8BB9ED-3A10-495E-A450-4573A83AA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C84AAD79-9D91-4601-AE6B-E3CC0AC235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06966F3D-45BD-4D12-8447-B9669E9AD1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363074"/>
              <a:ext cx="14192" cy="14097"/>
            </a:xfrm>
            <a:custGeom>
              <a:avLst/>
              <a:gdLst>
                <a:gd name="connsiteX0" fmla="*/ 14192 w 14192"/>
                <a:gd name="connsiteY0" fmla="*/ 7048 h 14097"/>
                <a:gd name="connsiteX1" fmla="*/ 7144 w 14192"/>
                <a:gd name="connsiteY1" fmla="*/ 14097 h 14097"/>
                <a:gd name="connsiteX2" fmla="*/ 0 w 14192"/>
                <a:gd name="connsiteY2" fmla="*/ 7048 h 14097"/>
                <a:gd name="connsiteX3" fmla="*/ 7049 w 14192"/>
                <a:gd name="connsiteY3" fmla="*/ 0 h 14097"/>
                <a:gd name="connsiteX4" fmla="*/ 14192 w 14192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C19B4C07-AFE8-42F6-8060-AB4FD27F82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36307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6BCBEC46-CA76-424D-AE21-335765D370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32244D96-1DD8-4D90-B4DA-58056941DE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EBFFC670-5D4A-4609-979B-30BE38D30F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BBA6EA23-F2B4-49FA-86BB-40794E01B8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363074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8 w 14097"/>
                <a:gd name="connsiteY1" fmla="*/ 14097 h 14097"/>
                <a:gd name="connsiteX2" fmla="*/ 0 w 14097"/>
                <a:gd name="connsiteY2" fmla="*/ 7048 h 14097"/>
                <a:gd name="connsiteX3" fmla="*/ 7048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89E16F95-4ED7-4D4A-A1FB-A9FFE3387E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B6602585-A0C4-419E-9F64-E17CC30041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42222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680EC182-6DF1-4FF2-9C46-E24857CE35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E71D4C4B-3242-45D7-BBC6-3168AF117C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5C43A586-0AEE-4520-8AE3-78557E8D56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3881E1E2-63F4-44A6-8FD4-E0031DDB08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8209E85B-A99A-4679-B958-DFD6FAC391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5AD3B901-0837-4EB4-B0BD-B5317762B2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407F6141-18B7-42F5-AB8A-095FA602AD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6953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id="{185154CE-9C1F-421D-A58A-D337E31794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id="{959AAA97-B6F9-4CB6-B294-955DE265B9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9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3696AC66-45F9-4D0A-978B-EBAFCBA8BB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C8064064-C0D3-4A54-9D36-EB2759F079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9" name="Freeform: Shape 98">
              <a:extLst>
                <a:ext uri="{FF2B5EF4-FFF2-40B4-BE49-F238E27FC236}">
                  <a16:creationId xmlns:a16="http://schemas.microsoft.com/office/drawing/2014/main" id="{696DAF67-B510-431C-81CE-598A220ED3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0" name="Freeform: Shape 99">
              <a:extLst>
                <a:ext uri="{FF2B5EF4-FFF2-40B4-BE49-F238E27FC236}">
                  <a16:creationId xmlns:a16="http://schemas.microsoft.com/office/drawing/2014/main" id="{4DFF3B41-BD0E-4E80-BE32-AAB566084D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126281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2E1C296D-C2BB-405E-A9E1-CD0C777E6C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5E012E94-1E82-4743-9646-D27796E3DD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0506F7E7-8613-4F49-9B22-E8B9A8F89B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667EFAB5-5519-4B20-B488-61E365357A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7A46CD3C-8282-430D-84A6-668594635F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126283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09F667CC-51FA-4373-BF89-FDA9E6F572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185433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52824720-77CA-4EFE-9B9B-F3C5DA5ECE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DAAD48D1-498E-407D-8773-B32DA5177C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F3761232-AC0F-4415-8849-2CE14A66EF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F9671C34-F1B1-4964-861B-05E12FC141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A6D215CD-DE5C-4A36-8294-B856C4DFF8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185432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14F60611-ACD0-4AE1-9FF4-655DEF77E3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244676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54878BD8-4838-4CE8-8CED-48C75E453E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id="{ED34C671-92D6-4570-BDA7-7047026CD1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E4ADB496-4E8C-4F69-A20E-AC11036CB5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E05521A6-994C-4653-BE99-FCE71F6D15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10F93860-B875-4D68-ACE0-2F8F7CAAD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24467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74CF85EE-C965-4602-9DB3-B221251557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CAC91C65-14F2-4458-A79D-647B28E047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91958A69-ABD1-441F-817D-8868D3E793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85B41124-1179-4F9F-8B23-B94A98BA79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2" name="Freeform: Shape 121">
              <a:extLst>
                <a:ext uri="{FF2B5EF4-FFF2-40B4-BE49-F238E27FC236}">
                  <a16:creationId xmlns:a16="http://schemas.microsoft.com/office/drawing/2014/main" id="{A44F475B-8586-4535-86BE-7FB5F76C61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285243B3-5329-4312-9C9F-FBC77AF48E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87C78038-CD15-4BEE-8688-B22F822C6F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36307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401EB7F4-2569-4602-A5DC-ECF750A640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C5AFCDCE-A4B9-4DFD-A39D-6C4513C472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1869FF3F-68C9-4316-AF81-44CCC551BC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id="{AAD11538-8098-4355-8DDD-D681DFAC32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9" name="Freeform: Shape 128">
              <a:extLst>
                <a:ext uri="{FF2B5EF4-FFF2-40B4-BE49-F238E27FC236}">
                  <a16:creationId xmlns:a16="http://schemas.microsoft.com/office/drawing/2014/main" id="{0F3F997E-AED9-480A-A0E8-2593AF3C15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363074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0" name="Freeform: Shape 129">
              <a:extLst>
                <a:ext uri="{FF2B5EF4-FFF2-40B4-BE49-F238E27FC236}">
                  <a16:creationId xmlns:a16="http://schemas.microsoft.com/office/drawing/2014/main" id="{F621AF23-CD1C-4A82-934F-1C051FE78F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CF7C8D23-402E-4902-9877-2933C68B37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166214BF-105C-4C50-A658-BB800D624F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DB657FB8-0889-47B9-9F7A-35C6F5E439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A02347C2-D097-4E47-9E71-D0AC7E0B2D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DF0D715C-2DC6-4444-95E7-C9E31D654C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4222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3E98A78E-FE40-406F-BB29-CE723A4A29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481374"/>
              <a:ext cx="14192" cy="14096"/>
            </a:xfrm>
            <a:custGeom>
              <a:avLst/>
              <a:gdLst>
                <a:gd name="connsiteX0" fmla="*/ 14192 w 14192"/>
                <a:gd name="connsiteY0" fmla="*/ 7049 h 14096"/>
                <a:gd name="connsiteX1" fmla="*/ 7144 w 14192"/>
                <a:gd name="connsiteY1" fmla="*/ 14097 h 14096"/>
                <a:gd name="connsiteX2" fmla="*/ 0 w 14192"/>
                <a:gd name="connsiteY2" fmla="*/ 7049 h 14096"/>
                <a:gd name="connsiteX3" fmla="*/ 7049 w 14192"/>
                <a:gd name="connsiteY3" fmla="*/ 0 h 14096"/>
                <a:gd name="connsiteX4" fmla="*/ 14192 w 14192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1049"/>
                    <a:pt x="0" y="7049"/>
                  </a:cubicBezTo>
                  <a:cubicBezTo>
                    <a:pt x="0" y="3048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25623FBB-A3DE-4893-B1E4-09BFE6EB74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48137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8" name="Freeform: Shape 137">
              <a:extLst>
                <a:ext uri="{FF2B5EF4-FFF2-40B4-BE49-F238E27FC236}">
                  <a16:creationId xmlns:a16="http://schemas.microsoft.com/office/drawing/2014/main" id="{98BD75D0-FB16-44AA-8F4B-9319502DD2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65B25A8E-2993-4CE5-A81A-932105A42A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id="{8D8D167B-C705-4729-899E-AC9AE463CA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670FBA7C-F842-4775-B83D-AEC5F1410A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48137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DC68FA78-D012-4A89-8B7E-3CF1893164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8F14C2D5-2A65-48C1-AC1C-D4C29BBA9C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54062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22D4725A-DD05-406E-84D7-50DAC6BFB6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540620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1F292F3E-E6A6-41E9-9AF9-DF240E914A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id="{152F5E4F-6F5D-4FF5-AADC-77BF4906C6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2EA96C5C-38D5-4D0F-9A75-F1C4856048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A213E386-079B-4951-BD48-B86432246D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540620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F9C52A50-FC6F-4CF8-96ED-B16AC428B5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0AD79090-842D-4363-9CDB-03CA19DB28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59977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8B923BC0-6A72-4261-907F-568CEF3D9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59977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682D956C-7F2C-45F4-8EB5-B9637909A1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5AF71042-41A5-405B-A14C-9E194529D7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4" name="Freeform: Shape 153">
              <a:extLst>
                <a:ext uri="{FF2B5EF4-FFF2-40B4-BE49-F238E27FC236}">
                  <a16:creationId xmlns:a16="http://schemas.microsoft.com/office/drawing/2014/main" id="{DC068DA5-7174-4664-9C13-4F7ABAFC1D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00525F2C-C937-4BE3-AF79-3540A6E1CA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59977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id="{6CA46F03-C9C9-4425-82A8-2110001F4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id="{6D21589A-A316-4E71-B638-D33C4141BD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7" y="3659014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8" name="Freeform: Shape 157">
              <a:extLst>
                <a:ext uri="{FF2B5EF4-FFF2-40B4-BE49-F238E27FC236}">
                  <a16:creationId xmlns:a16="http://schemas.microsoft.com/office/drawing/2014/main" id="{C0B918FA-95C1-4373-B66D-56936BB792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2" y="3659014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9" name="Freeform: Shape 158">
              <a:extLst>
                <a:ext uri="{FF2B5EF4-FFF2-40B4-BE49-F238E27FC236}">
                  <a16:creationId xmlns:a16="http://schemas.microsoft.com/office/drawing/2014/main" id="{CBF04F9E-EC09-43BE-A049-082DE15318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2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0" name="Freeform: Shape 159">
              <a:extLst>
                <a:ext uri="{FF2B5EF4-FFF2-40B4-BE49-F238E27FC236}">
                  <a16:creationId xmlns:a16="http://schemas.microsoft.com/office/drawing/2014/main" id="{35A8838D-5812-49CE-80E4-E0CE11424A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1" name="Freeform: Shape 160">
              <a:extLst>
                <a:ext uri="{FF2B5EF4-FFF2-40B4-BE49-F238E27FC236}">
                  <a16:creationId xmlns:a16="http://schemas.microsoft.com/office/drawing/2014/main" id="{379B4036-BE45-42C0-929B-42932369A2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2" name="Freeform: Shape 161">
              <a:extLst>
                <a:ext uri="{FF2B5EF4-FFF2-40B4-BE49-F238E27FC236}">
                  <a16:creationId xmlns:a16="http://schemas.microsoft.com/office/drawing/2014/main" id="{40E913D5-5568-4901-883B-8C42A8F3D7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659014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3" name="Freeform: Shape 162">
              <a:extLst>
                <a:ext uri="{FF2B5EF4-FFF2-40B4-BE49-F238E27FC236}">
                  <a16:creationId xmlns:a16="http://schemas.microsoft.com/office/drawing/2014/main" id="{A1B52038-9622-4802-81BA-ACC1984754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4" name="Freeform: Shape 163">
              <a:extLst>
                <a:ext uri="{FF2B5EF4-FFF2-40B4-BE49-F238E27FC236}">
                  <a16:creationId xmlns:a16="http://schemas.microsoft.com/office/drawing/2014/main" id="{D0DEAC10-5A6B-47AD-A728-CE2C8CF131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9" y="371816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5" name="Freeform: Shape 164">
              <a:extLst>
                <a:ext uri="{FF2B5EF4-FFF2-40B4-BE49-F238E27FC236}">
                  <a16:creationId xmlns:a16="http://schemas.microsoft.com/office/drawing/2014/main" id="{D1B38B28-66AD-4A02-AE15-F762137B2E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4" y="371816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6" name="Freeform: Shape 165">
              <a:extLst>
                <a:ext uri="{FF2B5EF4-FFF2-40B4-BE49-F238E27FC236}">
                  <a16:creationId xmlns:a16="http://schemas.microsoft.com/office/drawing/2014/main" id="{0BAF1CE8-3AF3-4FF2-8F0B-3BC7A4740C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4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id="{4D9937F5-39C5-49BB-A3F1-21D0730BF6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9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8" name="Freeform: Shape 167">
              <a:extLst>
                <a:ext uri="{FF2B5EF4-FFF2-40B4-BE49-F238E27FC236}">
                  <a16:creationId xmlns:a16="http://schemas.microsoft.com/office/drawing/2014/main" id="{A48A61DC-ED1D-4B72-828E-9FD85AF267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9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id="{6A89B28D-13E0-46C3-AB20-6DBEDB61D4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71816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0" name="Freeform: Shape 169">
              <a:extLst>
                <a:ext uri="{FF2B5EF4-FFF2-40B4-BE49-F238E27FC236}">
                  <a16:creationId xmlns:a16="http://schemas.microsoft.com/office/drawing/2014/main" id="{B17F470D-67A6-475E-9F1C-9D1FCD4DFE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5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1" name="Freeform: Shape 170">
              <a:extLst>
                <a:ext uri="{FF2B5EF4-FFF2-40B4-BE49-F238E27FC236}">
                  <a16:creationId xmlns:a16="http://schemas.microsoft.com/office/drawing/2014/main" id="{0C116B5B-C2BF-4A29-920C-0E6D2A8654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40" y="377741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2" name="Freeform: Shape 171">
              <a:extLst>
                <a:ext uri="{FF2B5EF4-FFF2-40B4-BE49-F238E27FC236}">
                  <a16:creationId xmlns:a16="http://schemas.microsoft.com/office/drawing/2014/main" id="{977DFF22-98A9-4A00-B45B-BA0024E4B5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5" y="377741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3" name="Freeform: Shape 172">
              <a:extLst>
                <a:ext uri="{FF2B5EF4-FFF2-40B4-BE49-F238E27FC236}">
                  <a16:creationId xmlns:a16="http://schemas.microsoft.com/office/drawing/2014/main" id="{233D6D17-E307-4F26-9F91-607B2D1B98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6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4" name="Freeform: Shape 173">
              <a:extLst>
                <a:ext uri="{FF2B5EF4-FFF2-40B4-BE49-F238E27FC236}">
                  <a16:creationId xmlns:a16="http://schemas.microsoft.com/office/drawing/2014/main" id="{F044F5F0-FB5F-4364-A17D-B476349E1F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83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5" name="Freeform: Shape 174">
              <a:extLst>
                <a:ext uri="{FF2B5EF4-FFF2-40B4-BE49-F238E27FC236}">
                  <a16:creationId xmlns:a16="http://schemas.microsoft.com/office/drawing/2014/main" id="{C51E13B0-54FA-4C07-A08D-0035E29D0F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35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6" name="Freeform: Shape 175">
              <a:extLst>
                <a:ext uri="{FF2B5EF4-FFF2-40B4-BE49-F238E27FC236}">
                  <a16:creationId xmlns:a16="http://schemas.microsoft.com/office/drawing/2014/main" id="{B23AA2A7-69AA-4892-8D19-6786784B89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82" y="377741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7" name="Freeform: Shape 176">
              <a:extLst>
                <a:ext uri="{FF2B5EF4-FFF2-40B4-BE49-F238E27FC236}">
                  <a16:creationId xmlns:a16="http://schemas.microsoft.com/office/drawing/2014/main" id="{C22409CA-4103-489E-9A88-9E822AC42C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31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8" name="Freeform: Shape 177">
              <a:extLst>
                <a:ext uri="{FF2B5EF4-FFF2-40B4-BE49-F238E27FC236}">
                  <a16:creationId xmlns:a16="http://schemas.microsoft.com/office/drawing/2014/main" id="{2941B7FE-F0B4-4717-BE8E-31EE09F5C2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481374"/>
              <a:ext cx="14097" cy="14096"/>
            </a:xfrm>
            <a:custGeom>
              <a:avLst/>
              <a:gdLst>
                <a:gd name="connsiteX0" fmla="*/ 14097 w 14097"/>
                <a:gd name="connsiteY0" fmla="*/ 7049 h 14096"/>
                <a:gd name="connsiteX1" fmla="*/ 7049 w 14097"/>
                <a:gd name="connsiteY1" fmla="*/ 14097 h 14096"/>
                <a:gd name="connsiteX2" fmla="*/ 0 w 14097"/>
                <a:gd name="connsiteY2" fmla="*/ 7049 h 14096"/>
                <a:gd name="connsiteX3" fmla="*/ 7049 w 14097"/>
                <a:gd name="connsiteY3" fmla="*/ 0 h 14096"/>
                <a:gd name="connsiteX4" fmla="*/ 14097 w 14097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9" name="Freeform: Shape 178">
              <a:extLst>
                <a:ext uri="{FF2B5EF4-FFF2-40B4-BE49-F238E27FC236}">
                  <a16:creationId xmlns:a16="http://schemas.microsoft.com/office/drawing/2014/main" id="{AA36A1CD-E7E3-400D-BBA9-1B83634607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0" name="Freeform: Shape 179">
              <a:extLst>
                <a:ext uri="{FF2B5EF4-FFF2-40B4-BE49-F238E27FC236}">
                  <a16:creationId xmlns:a16="http://schemas.microsoft.com/office/drawing/2014/main" id="{42D8F4BE-D92B-483E-8049-5FDA3FD40C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9 w 14096"/>
                <a:gd name="connsiteY1" fmla="*/ 14097 h 14096"/>
                <a:gd name="connsiteX2" fmla="*/ 0 w 14096"/>
                <a:gd name="connsiteY2" fmla="*/ 7049 h 14096"/>
                <a:gd name="connsiteX3" fmla="*/ 7049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1" name="Freeform: Shape 180">
              <a:extLst>
                <a:ext uri="{FF2B5EF4-FFF2-40B4-BE49-F238E27FC236}">
                  <a16:creationId xmlns:a16="http://schemas.microsoft.com/office/drawing/2014/main" id="{77725CAB-E398-42F8-A5E5-8ACED1B61E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2" name="Freeform: Shape 181">
              <a:extLst>
                <a:ext uri="{FF2B5EF4-FFF2-40B4-BE49-F238E27FC236}">
                  <a16:creationId xmlns:a16="http://schemas.microsoft.com/office/drawing/2014/main" id="{782EF470-319A-4DCA-AB6F-B4441DD592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3" name="Freeform: Shape 182">
              <a:extLst>
                <a:ext uri="{FF2B5EF4-FFF2-40B4-BE49-F238E27FC236}">
                  <a16:creationId xmlns:a16="http://schemas.microsoft.com/office/drawing/2014/main" id="{ECBF0AE1-7C37-4F3E-B37A-44CAD69008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481373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4" name="Freeform: Shape 183">
              <a:extLst>
                <a:ext uri="{FF2B5EF4-FFF2-40B4-BE49-F238E27FC236}">
                  <a16:creationId xmlns:a16="http://schemas.microsoft.com/office/drawing/2014/main" id="{87EE399C-60A0-43AB-AD85-CAEDD25A8E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540622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5" name="Freeform: Shape 184">
              <a:extLst>
                <a:ext uri="{FF2B5EF4-FFF2-40B4-BE49-F238E27FC236}">
                  <a16:creationId xmlns:a16="http://schemas.microsoft.com/office/drawing/2014/main" id="{6DEF9E1C-0288-422F-9D39-B2B97B0BDF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54062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6" name="Freeform: Shape 185">
              <a:extLst>
                <a:ext uri="{FF2B5EF4-FFF2-40B4-BE49-F238E27FC236}">
                  <a16:creationId xmlns:a16="http://schemas.microsoft.com/office/drawing/2014/main" id="{B9FD4213-CE93-46E6-A356-5C9B681A69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5406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7" name="Freeform: Shape 186">
              <a:extLst>
                <a:ext uri="{FF2B5EF4-FFF2-40B4-BE49-F238E27FC236}">
                  <a16:creationId xmlns:a16="http://schemas.microsoft.com/office/drawing/2014/main" id="{32AF21C6-5C6A-4ADC-98CE-0C897306F1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54062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8" name="Freeform: Shape 187">
              <a:extLst>
                <a:ext uri="{FF2B5EF4-FFF2-40B4-BE49-F238E27FC236}">
                  <a16:creationId xmlns:a16="http://schemas.microsoft.com/office/drawing/2014/main" id="{67C50FF0-A4F6-4B10-91CC-CC456891E2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54063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9" name="Freeform: Shape 188">
              <a:extLst>
                <a:ext uri="{FF2B5EF4-FFF2-40B4-BE49-F238E27FC236}">
                  <a16:creationId xmlns:a16="http://schemas.microsoft.com/office/drawing/2014/main" id="{DF34FC9E-632A-4B97-AB95-812ABD859F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540631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0" name="Freeform: Shape 189">
              <a:extLst>
                <a:ext uri="{FF2B5EF4-FFF2-40B4-BE49-F238E27FC236}">
                  <a16:creationId xmlns:a16="http://schemas.microsoft.com/office/drawing/2014/main" id="{6943D9D5-E01E-4A32-A5D1-AD61A32ECD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59978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1" name="Freeform: Shape 190">
              <a:extLst>
                <a:ext uri="{FF2B5EF4-FFF2-40B4-BE49-F238E27FC236}">
                  <a16:creationId xmlns:a16="http://schemas.microsoft.com/office/drawing/2014/main" id="{5F93C502-F4AC-4D2C-A43D-85093C59A8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2" name="Freeform: Shape 191">
              <a:extLst>
                <a:ext uri="{FF2B5EF4-FFF2-40B4-BE49-F238E27FC236}">
                  <a16:creationId xmlns:a16="http://schemas.microsoft.com/office/drawing/2014/main" id="{AFCADD6C-627D-43CE-9413-A793AAA085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3" name="Freeform: Shape 192">
              <a:extLst>
                <a:ext uri="{FF2B5EF4-FFF2-40B4-BE49-F238E27FC236}">
                  <a16:creationId xmlns:a16="http://schemas.microsoft.com/office/drawing/2014/main" id="{E7838A6E-823E-4306-9088-5AFE0912E1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4" name="Freeform: Shape 193">
              <a:extLst>
                <a:ext uri="{FF2B5EF4-FFF2-40B4-BE49-F238E27FC236}">
                  <a16:creationId xmlns:a16="http://schemas.microsoft.com/office/drawing/2014/main" id="{5F20A74B-CE15-4678-8E60-8983D4B536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59978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5" name="Freeform: Shape 194">
              <a:extLst>
                <a:ext uri="{FF2B5EF4-FFF2-40B4-BE49-F238E27FC236}">
                  <a16:creationId xmlns:a16="http://schemas.microsoft.com/office/drawing/2014/main" id="{AB4409F0-44F9-411F-8711-53B0287839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599782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6" name="Freeform: Shape 195">
              <a:extLst>
                <a:ext uri="{FF2B5EF4-FFF2-40B4-BE49-F238E27FC236}">
                  <a16:creationId xmlns:a16="http://schemas.microsoft.com/office/drawing/2014/main" id="{64A642A9-686F-402A-920C-EDB02B2FE8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659026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7" name="Freeform: Shape 196">
              <a:extLst>
                <a:ext uri="{FF2B5EF4-FFF2-40B4-BE49-F238E27FC236}">
                  <a16:creationId xmlns:a16="http://schemas.microsoft.com/office/drawing/2014/main" id="{B2B4D5D4-0C5C-4D98-9738-D245840A71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8" name="Freeform: Shape 197">
              <a:extLst>
                <a:ext uri="{FF2B5EF4-FFF2-40B4-BE49-F238E27FC236}">
                  <a16:creationId xmlns:a16="http://schemas.microsoft.com/office/drawing/2014/main" id="{F70D7430-18D9-4B8F-9F7A-308C701930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9" name="Freeform: Shape 198">
              <a:extLst>
                <a:ext uri="{FF2B5EF4-FFF2-40B4-BE49-F238E27FC236}">
                  <a16:creationId xmlns:a16="http://schemas.microsoft.com/office/drawing/2014/main" id="{764FC2A4-5817-4FA0-A4A7-6653D1DA60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0" name="Freeform: Shape 199">
              <a:extLst>
                <a:ext uri="{FF2B5EF4-FFF2-40B4-BE49-F238E27FC236}">
                  <a16:creationId xmlns:a16="http://schemas.microsoft.com/office/drawing/2014/main" id="{84DCF9E7-E283-43A0-9C25-F70016263E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1" name="Freeform: Shape 200">
              <a:extLst>
                <a:ext uri="{FF2B5EF4-FFF2-40B4-BE49-F238E27FC236}">
                  <a16:creationId xmlns:a16="http://schemas.microsoft.com/office/drawing/2014/main" id="{A24478FE-2D73-495D-A2CE-6D1D87C25A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2" name="Freeform: Shape 201">
              <a:extLst>
                <a:ext uri="{FF2B5EF4-FFF2-40B4-BE49-F238E27FC236}">
                  <a16:creationId xmlns:a16="http://schemas.microsoft.com/office/drawing/2014/main" id="{024EF5F2-46E7-4950-93D0-371415B787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718177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3" name="Freeform: Shape 202">
              <a:extLst>
                <a:ext uri="{FF2B5EF4-FFF2-40B4-BE49-F238E27FC236}">
                  <a16:creationId xmlns:a16="http://schemas.microsoft.com/office/drawing/2014/main" id="{F1E76799-6B37-47A7-B311-D4AD1BB560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4" name="Freeform: Shape 203">
              <a:extLst>
                <a:ext uri="{FF2B5EF4-FFF2-40B4-BE49-F238E27FC236}">
                  <a16:creationId xmlns:a16="http://schemas.microsoft.com/office/drawing/2014/main" id="{18E48635-AD82-4B9C-BD64-E19D0DCD32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5" name="Freeform: Shape 204">
              <a:extLst>
                <a:ext uri="{FF2B5EF4-FFF2-40B4-BE49-F238E27FC236}">
                  <a16:creationId xmlns:a16="http://schemas.microsoft.com/office/drawing/2014/main" id="{FFE8012D-8F5A-48C7-A667-EF1782E176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6" name="Freeform: Shape 205">
              <a:extLst>
                <a:ext uri="{FF2B5EF4-FFF2-40B4-BE49-F238E27FC236}">
                  <a16:creationId xmlns:a16="http://schemas.microsoft.com/office/drawing/2014/main" id="{24D6A3A1-CDCE-458B-B3ED-792E80025C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718172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7" name="Freeform: Shape 206">
              <a:extLst>
                <a:ext uri="{FF2B5EF4-FFF2-40B4-BE49-F238E27FC236}">
                  <a16:creationId xmlns:a16="http://schemas.microsoft.com/office/drawing/2014/main" id="{CD8FB40D-7336-4F24-9F28-25EC9AE6CE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71817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8" name="Freeform: Shape 207">
              <a:extLst>
                <a:ext uri="{FF2B5EF4-FFF2-40B4-BE49-F238E27FC236}">
                  <a16:creationId xmlns:a16="http://schemas.microsoft.com/office/drawing/2014/main" id="{75683C3C-C038-49EA-9635-AC7B82AF25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2" y="3777419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9" name="Freeform: Shape 208">
              <a:extLst>
                <a:ext uri="{FF2B5EF4-FFF2-40B4-BE49-F238E27FC236}">
                  <a16:creationId xmlns:a16="http://schemas.microsoft.com/office/drawing/2014/main" id="{6286FF4B-0471-47B5-AA6C-8BA5CC04D9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2" y="377741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0" name="Freeform: Shape 209">
              <a:extLst>
                <a:ext uri="{FF2B5EF4-FFF2-40B4-BE49-F238E27FC236}">
                  <a16:creationId xmlns:a16="http://schemas.microsoft.com/office/drawing/2014/main" id="{CEB73580-6577-4A7A-A7EA-E79093D9DC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8" y="377741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1" name="Freeform: Shape 210">
              <a:extLst>
                <a:ext uri="{FF2B5EF4-FFF2-40B4-BE49-F238E27FC236}">
                  <a16:creationId xmlns:a16="http://schemas.microsoft.com/office/drawing/2014/main" id="{9E97866D-632F-4778-992C-F2750D6087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4" y="3777383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2" name="Freeform: Shape 211">
              <a:extLst>
                <a:ext uri="{FF2B5EF4-FFF2-40B4-BE49-F238E27FC236}">
                  <a16:creationId xmlns:a16="http://schemas.microsoft.com/office/drawing/2014/main" id="{5A7AC897-3ADD-4A69-A122-EA6F8EFD2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7" y="37774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3" name="Freeform: Shape 212">
              <a:extLst>
                <a:ext uri="{FF2B5EF4-FFF2-40B4-BE49-F238E27FC236}">
                  <a16:creationId xmlns:a16="http://schemas.microsoft.com/office/drawing/2014/main" id="{06C3FE79-4EEC-4CF3-92A0-F6BC9F8B4C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4" y="37774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DE51D960-FBF2-4F0E-813B-6FCF1282D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2567199"/>
            <a:ext cx="4031808" cy="3053052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cs-CZ" dirty="0"/>
              <a:t>Terapie </a:t>
            </a:r>
            <a:r>
              <a:rPr lang="cs-CZ" dirty="0" err="1"/>
              <a:t>McKenzie</a:t>
            </a:r>
            <a:endParaRPr lang="cs-CZ" err="1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E53282-C389-4295-B86A-7146673B96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270" y="1130846"/>
            <a:ext cx="4974771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cs-CZ" sz="2200" dirty="0"/>
              <a:t>Metodika s hlavním zaměřením pro pacienty s </a:t>
            </a:r>
            <a:r>
              <a:rPr lang="cs-CZ" sz="2200" dirty="0" err="1"/>
              <a:t>vertebrogenními</a:t>
            </a:r>
            <a:r>
              <a:rPr lang="cs-CZ" sz="2200" dirty="0"/>
              <a:t> potížemi</a:t>
            </a:r>
            <a:endParaRPr lang="cs-CZ" dirty="0"/>
          </a:p>
          <a:p>
            <a:pPr algn="ctr">
              <a:lnSpc>
                <a:spcPct val="100000"/>
              </a:lnSpc>
            </a:pPr>
            <a:r>
              <a:rPr lang="cs-CZ" sz="2200" dirty="0"/>
              <a:t>Zakladatelem Robin A. </a:t>
            </a:r>
            <a:r>
              <a:rPr lang="cs-CZ" sz="2200" dirty="0" err="1"/>
              <a:t>McKenzie</a:t>
            </a:r>
            <a:endParaRPr lang="cs-CZ" sz="2200" dirty="0"/>
          </a:p>
          <a:p>
            <a:pPr algn="ctr">
              <a:lnSpc>
                <a:spcPct val="100000"/>
              </a:lnSpc>
            </a:pPr>
            <a:r>
              <a:rPr lang="cs-CZ" sz="2200" dirty="0"/>
              <a:t>Teze: základní příčina bolesti páteře má mechanickou podstatu </a:t>
            </a:r>
            <a:r>
              <a:rPr lang="cs-CZ" sz="2200" b="1" dirty="0">
                <a:ea typeface="+mn-lt"/>
                <a:cs typeface="+mn-lt"/>
              </a:rPr>
              <a:t>→ </a:t>
            </a:r>
            <a:r>
              <a:rPr lang="cs-CZ" sz="2200" dirty="0">
                <a:ea typeface="+mn-lt"/>
                <a:cs typeface="+mn-lt"/>
              </a:rPr>
              <a:t>lze ji řešit mechanicky</a:t>
            </a:r>
          </a:p>
          <a:p>
            <a:pPr algn="ctr">
              <a:lnSpc>
                <a:spcPct val="100000"/>
              </a:lnSpc>
            </a:pPr>
            <a:r>
              <a:rPr lang="cs-CZ" sz="2200" dirty="0"/>
              <a:t>Pacient je aktivním účastníkem léčby, je veden k </a:t>
            </a:r>
            <a:r>
              <a:rPr lang="cs-CZ" sz="2200" dirty="0" err="1"/>
              <a:t>sebeodpovědnosti</a:t>
            </a:r>
            <a:r>
              <a:rPr lang="cs-CZ" sz="2200" dirty="0"/>
              <a:t> a vlastnímu podílu na léčbě</a:t>
            </a:r>
          </a:p>
          <a:p>
            <a:pPr algn="ctr">
              <a:lnSpc>
                <a:spcPct val="100000"/>
              </a:lnSpc>
            </a:pPr>
            <a:endParaRPr lang="cs-CZ" sz="2200"/>
          </a:p>
        </p:txBody>
      </p:sp>
    </p:spTree>
    <p:extLst>
      <p:ext uri="{BB962C8B-B14F-4D97-AF65-F5344CB8AC3E}">
        <p14:creationId xmlns:p14="http://schemas.microsoft.com/office/powerpoint/2010/main" val="37964249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8855C7-8A9A-4636-A1CD-794E0421E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KONCEPT DIAGNOSTIKY DLE MCKENZIEHO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2913F9-45D8-4311-B011-F4813E7909B4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cs-CZ" dirty="0"/>
              <a:t>Založen na opakovaných testech pohybů</a:t>
            </a:r>
            <a:endParaRPr lang="cs-CZ"/>
          </a:p>
          <a:p>
            <a:r>
              <a:rPr lang="cs-CZ" dirty="0"/>
              <a:t>Vyšetření a terapie se odvíjí od subjektivních pocitů pacienta &amp; terapeutova objektivního zhodnocení</a:t>
            </a:r>
          </a:p>
          <a:p>
            <a:r>
              <a:rPr lang="cs-CZ" dirty="0"/>
              <a:t>Pacient si během vyšetřování i vlastní terapie uvědomuje, který pohyb jeho příznaky zhoršuje či zlepšuje</a:t>
            </a:r>
          </a:p>
          <a:p>
            <a:r>
              <a:rPr lang="cs-CZ" dirty="0"/>
              <a:t>Terapie se provádí pouze tak dlouho, dokud se neodstraní bolestivé příznaky </a:t>
            </a:r>
            <a:r>
              <a:rPr lang="cs-CZ" dirty="0">
                <a:ea typeface="+mn-lt"/>
                <a:cs typeface="+mn-lt"/>
              </a:rPr>
              <a:t>&amp; omezený ROM.</a:t>
            </a:r>
          </a:p>
          <a:p>
            <a:r>
              <a:rPr lang="cs-CZ" dirty="0">
                <a:ea typeface="+mn-lt"/>
                <a:cs typeface="+mn-lt"/>
              </a:rPr>
              <a:t>Pacient je navíc edukován o ADL, pohybových stereotypech apod.</a:t>
            </a:r>
          </a:p>
        </p:txBody>
      </p:sp>
    </p:spTree>
    <p:extLst>
      <p:ext uri="{BB962C8B-B14F-4D97-AF65-F5344CB8AC3E}">
        <p14:creationId xmlns:p14="http://schemas.microsoft.com/office/powerpoint/2010/main" val="18167398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Oval 9">
            <a:extLst>
              <a:ext uri="{FF2B5EF4-FFF2-40B4-BE49-F238E27FC236}">
                <a16:creationId xmlns:a16="http://schemas.microsoft.com/office/drawing/2014/main" id="{A99050EE-26AF-4253-BD50-F0FCD965A8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0284" y="575361"/>
            <a:ext cx="5707277" cy="5707277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5CC8CA7-28E9-487F-9F51-E3E543BF4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201" y="1713817"/>
            <a:ext cx="5251861" cy="3610876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cs-CZ" b="1" dirty="0"/>
              <a:t>POJEM CENTRALIZACE </a:t>
            </a:r>
            <a:r>
              <a:rPr lang="cs-CZ" b="1" dirty="0">
                <a:ea typeface="+mn-lt"/>
                <a:cs typeface="+mn-lt"/>
              </a:rPr>
              <a:t>&amp; PERIFERIZACE</a:t>
            </a:r>
            <a:endParaRPr lang="cs-CZ" b="1" dirty="0"/>
          </a:p>
        </p:txBody>
      </p:sp>
      <p:grpSp>
        <p:nvGrpSpPr>
          <p:cNvPr id="12" name="Graphic 190">
            <a:extLst>
              <a:ext uri="{FF2B5EF4-FFF2-40B4-BE49-F238E27FC236}">
                <a16:creationId xmlns:a16="http://schemas.microsoft.com/office/drawing/2014/main" id="{00E015F5-1A99-4E40-BC3D-7707802996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93117" y="1193254"/>
            <a:ext cx="1291642" cy="429215"/>
            <a:chOff x="2504802" y="1755501"/>
            <a:chExt cx="1598829" cy="531293"/>
          </a:xfrm>
          <a:solidFill>
            <a:schemeClr val="tx1"/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FE6F571-2BB7-46DA-A3D9-B32ADDC16A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2113855"/>
              <a:ext cx="1598614" cy="172939"/>
            </a:xfrm>
            <a:custGeom>
              <a:avLst/>
              <a:gdLst>
                <a:gd name="connsiteX0" fmla="*/ 1248648 w 1598614"/>
                <a:gd name="connsiteY0" fmla="*/ 172939 h 172939"/>
                <a:gd name="connsiteX1" fmla="*/ 1123031 w 1598614"/>
                <a:gd name="connsiteY1" fmla="*/ 92708 h 172939"/>
                <a:gd name="connsiteX2" fmla="*/ 1024085 w 1598614"/>
                <a:gd name="connsiteY2" fmla="*/ 29469 h 172939"/>
                <a:gd name="connsiteX3" fmla="*/ 925140 w 1598614"/>
                <a:gd name="connsiteY3" fmla="*/ 92708 h 172939"/>
                <a:gd name="connsiteX4" fmla="*/ 799522 w 1598614"/>
                <a:gd name="connsiteY4" fmla="*/ 172939 h 172939"/>
                <a:gd name="connsiteX5" fmla="*/ 799522 w 1598614"/>
                <a:gd name="connsiteY5" fmla="*/ 172939 h 172939"/>
                <a:gd name="connsiteX6" fmla="*/ 673905 w 1598614"/>
                <a:gd name="connsiteY6" fmla="*/ 92708 h 172939"/>
                <a:gd name="connsiteX7" fmla="*/ 574959 w 1598614"/>
                <a:gd name="connsiteY7" fmla="*/ 29469 h 172939"/>
                <a:gd name="connsiteX8" fmla="*/ 476014 w 1598614"/>
                <a:gd name="connsiteY8" fmla="*/ 92708 h 172939"/>
                <a:gd name="connsiteX9" fmla="*/ 350396 w 1598614"/>
                <a:gd name="connsiteY9" fmla="*/ 172939 h 172939"/>
                <a:gd name="connsiteX10" fmla="*/ 224778 w 1598614"/>
                <a:gd name="connsiteY10" fmla="*/ 92708 h 172939"/>
                <a:gd name="connsiteX11" fmla="*/ 125833 w 1598614"/>
                <a:gd name="connsiteY11" fmla="*/ 29469 h 172939"/>
                <a:gd name="connsiteX12" fmla="*/ 26887 w 1598614"/>
                <a:gd name="connsiteY12" fmla="*/ 92708 h 172939"/>
                <a:gd name="connsiteX13" fmla="*/ 0 w 1598614"/>
                <a:gd name="connsiteY13" fmla="*/ 80232 h 172939"/>
                <a:gd name="connsiteX14" fmla="*/ 125618 w 1598614"/>
                <a:gd name="connsiteY14" fmla="*/ 0 h 172939"/>
                <a:gd name="connsiteX15" fmla="*/ 251235 w 1598614"/>
                <a:gd name="connsiteY15" fmla="*/ 80232 h 172939"/>
                <a:gd name="connsiteX16" fmla="*/ 350181 w 1598614"/>
                <a:gd name="connsiteY16" fmla="*/ 143471 h 172939"/>
                <a:gd name="connsiteX17" fmla="*/ 449126 w 1598614"/>
                <a:gd name="connsiteY17" fmla="*/ 80232 h 172939"/>
                <a:gd name="connsiteX18" fmla="*/ 574744 w 1598614"/>
                <a:gd name="connsiteY18" fmla="*/ 0 h 172939"/>
                <a:gd name="connsiteX19" fmla="*/ 700362 w 1598614"/>
                <a:gd name="connsiteY19" fmla="*/ 80232 h 172939"/>
                <a:gd name="connsiteX20" fmla="*/ 799307 w 1598614"/>
                <a:gd name="connsiteY20" fmla="*/ 143471 h 172939"/>
                <a:gd name="connsiteX21" fmla="*/ 799307 w 1598614"/>
                <a:gd name="connsiteY21" fmla="*/ 143471 h 172939"/>
                <a:gd name="connsiteX22" fmla="*/ 898253 w 1598614"/>
                <a:gd name="connsiteY22" fmla="*/ 80232 h 172939"/>
                <a:gd name="connsiteX23" fmla="*/ 1023870 w 1598614"/>
                <a:gd name="connsiteY23" fmla="*/ 0 h 172939"/>
                <a:gd name="connsiteX24" fmla="*/ 1149488 w 1598614"/>
                <a:gd name="connsiteY24" fmla="*/ 80232 h 172939"/>
                <a:gd name="connsiteX25" fmla="*/ 1248433 w 1598614"/>
                <a:gd name="connsiteY25" fmla="*/ 143471 h 172939"/>
                <a:gd name="connsiteX26" fmla="*/ 1347379 w 1598614"/>
                <a:gd name="connsiteY26" fmla="*/ 80232 h 172939"/>
                <a:gd name="connsiteX27" fmla="*/ 1472997 w 1598614"/>
                <a:gd name="connsiteY27" fmla="*/ 0 h 172939"/>
                <a:gd name="connsiteX28" fmla="*/ 1598614 w 1598614"/>
                <a:gd name="connsiteY28" fmla="*/ 80232 h 172939"/>
                <a:gd name="connsiteX29" fmla="*/ 1571942 w 1598614"/>
                <a:gd name="connsiteY29" fmla="*/ 92708 h 172939"/>
                <a:gd name="connsiteX30" fmla="*/ 1472997 w 1598614"/>
                <a:gd name="connsiteY30" fmla="*/ 29469 h 172939"/>
                <a:gd name="connsiteX31" fmla="*/ 1374051 w 1598614"/>
                <a:gd name="connsiteY31" fmla="*/ 92708 h 172939"/>
                <a:gd name="connsiteX32" fmla="*/ 1248648 w 1598614"/>
                <a:gd name="connsiteY32" fmla="*/ 172939 h 172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614" h="172939">
                  <a:moveTo>
                    <a:pt x="1248648" y="172939"/>
                  </a:moveTo>
                  <a:cubicBezTo>
                    <a:pt x="1194229" y="172939"/>
                    <a:pt x="1146046" y="142180"/>
                    <a:pt x="1123031" y="92708"/>
                  </a:cubicBezTo>
                  <a:cubicBezTo>
                    <a:pt x="1104962" y="53775"/>
                    <a:pt x="1067105" y="29469"/>
                    <a:pt x="1024085" y="29469"/>
                  </a:cubicBezTo>
                  <a:cubicBezTo>
                    <a:pt x="981066" y="29469"/>
                    <a:pt x="943208" y="53775"/>
                    <a:pt x="925140" y="92708"/>
                  </a:cubicBezTo>
                  <a:cubicBezTo>
                    <a:pt x="902124" y="142180"/>
                    <a:pt x="853942" y="172939"/>
                    <a:pt x="799522" y="172939"/>
                  </a:cubicBezTo>
                  <a:cubicBezTo>
                    <a:pt x="799522" y="172939"/>
                    <a:pt x="799522" y="172939"/>
                    <a:pt x="799522" y="172939"/>
                  </a:cubicBezTo>
                  <a:cubicBezTo>
                    <a:pt x="744887" y="172939"/>
                    <a:pt x="696920" y="142180"/>
                    <a:pt x="673905" y="92708"/>
                  </a:cubicBezTo>
                  <a:cubicBezTo>
                    <a:pt x="655836" y="53775"/>
                    <a:pt x="617979" y="29469"/>
                    <a:pt x="574959" y="29469"/>
                  </a:cubicBezTo>
                  <a:cubicBezTo>
                    <a:pt x="531939" y="29469"/>
                    <a:pt x="494082" y="53775"/>
                    <a:pt x="476014" y="92708"/>
                  </a:cubicBezTo>
                  <a:cubicBezTo>
                    <a:pt x="452998" y="142180"/>
                    <a:pt x="405031" y="172939"/>
                    <a:pt x="350396" y="172939"/>
                  </a:cubicBezTo>
                  <a:cubicBezTo>
                    <a:pt x="295976" y="172939"/>
                    <a:pt x="247794" y="142180"/>
                    <a:pt x="224778" y="92708"/>
                  </a:cubicBezTo>
                  <a:cubicBezTo>
                    <a:pt x="206710" y="53775"/>
                    <a:pt x="168853" y="29469"/>
                    <a:pt x="125833" y="29469"/>
                  </a:cubicBezTo>
                  <a:cubicBezTo>
                    <a:pt x="82813" y="29469"/>
                    <a:pt x="44956" y="53775"/>
                    <a:pt x="26887" y="92708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268" y="30759"/>
                    <a:pt x="969235" y="0"/>
                    <a:pt x="1023870" y="0"/>
                  </a:cubicBezTo>
                  <a:cubicBezTo>
                    <a:pt x="1078505" y="0"/>
                    <a:pt x="1126472" y="30759"/>
                    <a:pt x="1149488" y="80232"/>
                  </a:cubicBezTo>
                  <a:cubicBezTo>
                    <a:pt x="1167556" y="119165"/>
                    <a:pt x="1205414" y="143471"/>
                    <a:pt x="1248433" y="143471"/>
                  </a:cubicBezTo>
                  <a:cubicBezTo>
                    <a:pt x="1291453" y="143471"/>
                    <a:pt x="1329311" y="119165"/>
                    <a:pt x="1347379" y="80232"/>
                  </a:cubicBezTo>
                  <a:cubicBezTo>
                    <a:pt x="1370394" y="30759"/>
                    <a:pt x="1418361" y="0"/>
                    <a:pt x="1472997" y="0"/>
                  </a:cubicBezTo>
                  <a:cubicBezTo>
                    <a:pt x="1527632" y="0"/>
                    <a:pt x="1575814" y="30759"/>
                    <a:pt x="1598614" y="80232"/>
                  </a:cubicBezTo>
                  <a:lnTo>
                    <a:pt x="1571942" y="92708"/>
                  </a:lnTo>
                  <a:cubicBezTo>
                    <a:pt x="1553874" y="53775"/>
                    <a:pt x="1515801" y="29469"/>
                    <a:pt x="1472997" y="29469"/>
                  </a:cubicBezTo>
                  <a:cubicBezTo>
                    <a:pt x="1429977" y="29469"/>
                    <a:pt x="1392119" y="53775"/>
                    <a:pt x="1374051" y="92708"/>
                  </a:cubicBezTo>
                  <a:cubicBezTo>
                    <a:pt x="1351251" y="142180"/>
                    <a:pt x="1303069" y="172939"/>
                    <a:pt x="1248648" y="172939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A905CC16-753C-4B9F-B3E2-C456795AE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1755501"/>
              <a:ext cx="1598829" cy="172724"/>
            </a:xfrm>
            <a:custGeom>
              <a:avLst/>
              <a:gdLst>
                <a:gd name="connsiteX0" fmla="*/ 1248648 w 1598829"/>
                <a:gd name="connsiteY0" fmla="*/ 172724 h 172724"/>
                <a:gd name="connsiteX1" fmla="*/ 1123031 w 1598829"/>
                <a:gd name="connsiteY1" fmla="*/ 92492 h 172724"/>
                <a:gd name="connsiteX2" fmla="*/ 1024085 w 1598829"/>
                <a:gd name="connsiteY2" fmla="*/ 29253 h 172724"/>
                <a:gd name="connsiteX3" fmla="*/ 925140 w 1598829"/>
                <a:gd name="connsiteY3" fmla="*/ 92492 h 172724"/>
                <a:gd name="connsiteX4" fmla="*/ 799522 w 1598829"/>
                <a:gd name="connsiteY4" fmla="*/ 172724 h 172724"/>
                <a:gd name="connsiteX5" fmla="*/ 799522 w 1598829"/>
                <a:gd name="connsiteY5" fmla="*/ 172724 h 172724"/>
                <a:gd name="connsiteX6" fmla="*/ 673905 w 1598829"/>
                <a:gd name="connsiteY6" fmla="*/ 92492 h 172724"/>
                <a:gd name="connsiteX7" fmla="*/ 574959 w 1598829"/>
                <a:gd name="connsiteY7" fmla="*/ 29253 h 172724"/>
                <a:gd name="connsiteX8" fmla="*/ 476014 w 1598829"/>
                <a:gd name="connsiteY8" fmla="*/ 92492 h 172724"/>
                <a:gd name="connsiteX9" fmla="*/ 350396 w 1598829"/>
                <a:gd name="connsiteY9" fmla="*/ 172724 h 172724"/>
                <a:gd name="connsiteX10" fmla="*/ 224778 w 1598829"/>
                <a:gd name="connsiteY10" fmla="*/ 92492 h 172724"/>
                <a:gd name="connsiteX11" fmla="*/ 125833 w 1598829"/>
                <a:gd name="connsiteY11" fmla="*/ 29253 h 172724"/>
                <a:gd name="connsiteX12" fmla="*/ 26887 w 1598829"/>
                <a:gd name="connsiteY12" fmla="*/ 92492 h 172724"/>
                <a:gd name="connsiteX13" fmla="*/ 0 w 1598829"/>
                <a:gd name="connsiteY13" fmla="*/ 80232 h 172724"/>
                <a:gd name="connsiteX14" fmla="*/ 125618 w 1598829"/>
                <a:gd name="connsiteY14" fmla="*/ 0 h 172724"/>
                <a:gd name="connsiteX15" fmla="*/ 251235 w 1598829"/>
                <a:gd name="connsiteY15" fmla="*/ 80232 h 172724"/>
                <a:gd name="connsiteX16" fmla="*/ 350181 w 1598829"/>
                <a:gd name="connsiteY16" fmla="*/ 143471 h 172724"/>
                <a:gd name="connsiteX17" fmla="*/ 449126 w 1598829"/>
                <a:gd name="connsiteY17" fmla="*/ 80232 h 172724"/>
                <a:gd name="connsiteX18" fmla="*/ 574744 w 1598829"/>
                <a:gd name="connsiteY18" fmla="*/ 0 h 172724"/>
                <a:gd name="connsiteX19" fmla="*/ 700362 w 1598829"/>
                <a:gd name="connsiteY19" fmla="*/ 80232 h 172724"/>
                <a:gd name="connsiteX20" fmla="*/ 799307 w 1598829"/>
                <a:gd name="connsiteY20" fmla="*/ 143471 h 172724"/>
                <a:gd name="connsiteX21" fmla="*/ 799307 w 1598829"/>
                <a:gd name="connsiteY21" fmla="*/ 143471 h 172724"/>
                <a:gd name="connsiteX22" fmla="*/ 898253 w 1598829"/>
                <a:gd name="connsiteY22" fmla="*/ 80232 h 172724"/>
                <a:gd name="connsiteX23" fmla="*/ 1024085 w 1598829"/>
                <a:gd name="connsiteY23" fmla="*/ 0 h 172724"/>
                <a:gd name="connsiteX24" fmla="*/ 1149703 w 1598829"/>
                <a:gd name="connsiteY24" fmla="*/ 80232 h 172724"/>
                <a:gd name="connsiteX25" fmla="*/ 1248648 w 1598829"/>
                <a:gd name="connsiteY25" fmla="*/ 143471 h 172724"/>
                <a:gd name="connsiteX26" fmla="*/ 1347594 w 1598829"/>
                <a:gd name="connsiteY26" fmla="*/ 80232 h 172724"/>
                <a:gd name="connsiteX27" fmla="*/ 1473212 w 1598829"/>
                <a:gd name="connsiteY27" fmla="*/ 0 h 172724"/>
                <a:gd name="connsiteX28" fmla="*/ 1598829 w 1598829"/>
                <a:gd name="connsiteY28" fmla="*/ 80232 h 172724"/>
                <a:gd name="connsiteX29" fmla="*/ 1572157 w 1598829"/>
                <a:gd name="connsiteY29" fmla="*/ 92492 h 172724"/>
                <a:gd name="connsiteX30" fmla="*/ 1473212 w 1598829"/>
                <a:gd name="connsiteY30" fmla="*/ 29253 h 172724"/>
                <a:gd name="connsiteX31" fmla="*/ 1374266 w 1598829"/>
                <a:gd name="connsiteY31" fmla="*/ 92492 h 172724"/>
                <a:gd name="connsiteX32" fmla="*/ 1248648 w 1598829"/>
                <a:gd name="connsiteY32" fmla="*/ 172724 h 172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829" h="172724">
                  <a:moveTo>
                    <a:pt x="1248648" y="172724"/>
                  </a:moveTo>
                  <a:cubicBezTo>
                    <a:pt x="1194229" y="172724"/>
                    <a:pt x="1146046" y="141965"/>
                    <a:pt x="1123031" y="92492"/>
                  </a:cubicBezTo>
                  <a:cubicBezTo>
                    <a:pt x="1104962" y="53560"/>
                    <a:pt x="1067105" y="29253"/>
                    <a:pt x="1024085" y="29253"/>
                  </a:cubicBezTo>
                  <a:cubicBezTo>
                    <a:pt x="981066" y="29253"/>
                    <a:pt x="943208" y="53560"/>
                    <a:pt x="925140" y="92492"/>
                  </a:cubicBezTo>
                  <a:cubicBezTo>
                    <a:pt x="902124" y="141965"/>
                    <a:pt x="853942" y="172724"/>
                    <a:pt x="799522" y="172724"/>
                  </a:cubicBezTo>
                  <a:cubicBezTo>
                    <a:pt x="799522" y="172724"/>
                    <a:pt x="799522" y="172724"/>
                    <a:pt x="799522" y="172724"/>
                  </a:cubicBezTo>
                  <a:cubicBezTo>
                    <a:pt x="744887" y="172724"/>
                    <a:pt x="696920" y="141965"/>
                    <a:pt x="673905" y="92492"/>
                  </a:cubicBezTo>
                  <a:cubicBezTo>
                    <a:pt x="655836" y="53560"/>
                    <a:pt x="617979" y="29253"/>
                    <a:pt x="574959" y="29253"/>
                  </a:cubicBezTo>
                  <a:cubicBezTo>
                    <a:pt x="531939" y="29253"/>
                    <a:pt x="494082" y="53560"/>
                    <a:pt x="476014" y="92492"/>
                  </a:cubicBezTo>
                  <a:cubicBezTo>
                    <a:pt x="452998" y="141965"/>
                    <a:pt x="405031" y="172724"/>
                    <a:pt x="350396" y="172724"/>
                  </a:cubicBezTo>
                  <a:cubicBezTo>
                    <a:pt x="295976" y="172724"/>
                    <a:pt x="247794" y="141965"/>
                    <a:pt x="224778" y="92492"/>
                  </a:cubicBezTo>
                  <a:cubicBezTo>
                    <a:pt x="206710" y="53560"/>
                    <a:pt x="168853" y="29253"/>
                    <a:pt x="125833" y="29253"/>
                  </a:cubicBezTo>
                  <a:cubicBezTo>
                    <a:pt x="82813" y="29253"/>
                    <a:pt x="44956" y="53560"/>
                    <a:pt x="26887" y="92492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483" y="30759"/>
                    <a:pt x="969450" y="0"/>
                    <a:pt x="1024085" y="0"/>
                  </a:cubicBezTo>
                  <a:cubicBezTo>
                    <a:pt x="1078720" y="0"/>
                    <a:pt x="1126688" y="30759"/>
                    <a:pt x="1149703" y="80232"/>
                  </a:cubicBezTo>
                  <a:cubicBezTo>
                    <a:pt x="1167771" y="119165"/>
                    <a:pt x="1205629" y="143471"/>
                    <a:pt x="1248648" y="143471"/>
                  </a:cubicBezTo>
                  <a:cubicBezTo>
                    <a:pt x="1291668" y="143471"/>
                    <a:pt x="1329526" y="119165"/>
                    <a:pt x="1347594" y="80232"/>
                  </a:cubicBezTo>
                  <a:cubicBezTo>
                    <a:pt x="1370610" y="30759"/>
                    <a:pt x="1418792" y="0"/>
                    <a:pt x="1473212" y="0"/>
                  </a:cubicBezTo>
                  <a:cubicBezTo>
                    <a:pt x="1527847" y="0"/>
                    <a:pt x="1576029" y="30759"/>
                    <a:pt x="1598829" y="80232"/>
                  </a:cubicBezTo>
                  <a:lnTo>
                    <a:pt x="1572157" y="92492"/>
                  </a:lnTo>
                  <a:cubicBezTo>
                    <a:pt x="1554089" y="53560"/>
                    <a:pt x="1516016" y="29253"/>
                    <a:pt x="1473212" y="29253"/>
                  </a:cubicBezTo>
                  <a:cubicBezTo>
                    <a:pt x="1430192" y="29253"/>
                    <a:pt x="1392335" y="53560"/>
                    <a:pt x="1374266" y="92492"/>
                  </a:cubicBezTo>
                  <a:cubicBezTo>
                    <a:pt x="1351251" y="141965"/>
                    <a:pt x="1303069" y="172724"/>
                    <a:pt x="1248648" y="172724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6" name="Graphic 212">
            <a:extLst>
              <a:ext uri="{FF2B5EF4-FFF2-40B4-BE49-F238E27FC236}">
                <a16:creationId xmlns:a16="http://schemas.microsoft.com/office/drawing/2014/main" id="{D0C78466-EB6E-45A0-99A6-A00789ACD9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97727" y="421588"/>
            <a:ext cx="1291468" cy="1291468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18" name="Graphic 212">
            <a:extLst>
              <a:ext uri="{FF2B5EF4-FFF2-40B4-BE49-F238E27FC236}">
                <a16:creationId xmlns:a16="http://schemas.microsoft.com/office/drawing/2014/main" id="{E99F76E4-5DFD-4DBE-B042-66FBCD118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97727" y="421588"/>
            <a:ext cx="1291468" cy="1291468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grpSp>
        <p:nvGrpSpPr>
          <p:cNvPr id="20" name="Graphic 4">
            <a:extLst>
              <a:ext uri="{FF2B5EF4-FFF2-40B4-BE49-F238E27FC236}">
                <a16:creationId xmlns:a16="http://schemas.microsoft.com/office/drawing/2014/main" id="{5468B3A9-705E-43C3-A742-0619B0D8F2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680915" y="4748271"/>
            <a:ext cx="1330536" cy="1330521"/>
            <a:chOff x="5734037" y="3067039"/>
            <a:chExt cx="724483" cy="724489"/>
          </a:xfrm>
          <a:solidFill>
            <a:schemeClr val="tx1"/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29D439AD-5D67-497C-B831-D17FC3E592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067039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23F54BF2-C71C-45C5-9408-3B5E011B0F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BBABE17-DB56-44AB-934B-63C07C79F0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CB483D20-A128-4076-AF54-88646172B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E5EFA818-FDDA-49E9-B11F-E9DC1854A9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EA1F8728-F8F7-4828-A718-A15E7663EA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8DA1F73F-AA1D-41D7-BAAB-292FD94A3E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9441DEA-C85E-4B9C-A48D-8437854C4C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126284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5EBAA20-1368-4495-8D7C-820FAD8ECF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12628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0FB92591-626C-4D2B-A3E6-EC8742D67B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D392448D-513F-4528-9D8D-A151982041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61946BAE-1546-4EA4-A108-A799BF5D2C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42A8EC93-6A35-4D37-A8CB-59362BF875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12628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8 w 14097"/>
                <a:gd name="connsiteY1" fmla="*/ 14097 h 14097"/>
                <a:gd name="connsiteX2" fmla="*/ 0 w 14097"/>
                <a:gd name="connsiteY2" fmla="*/ 7049 h 14097"/>
                <a:gd name="connsiteX3" fmla="*/ 7048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AFC3ECA2-E914-4D83-ABF9-B9FFD96E92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712B1108-9AAC-4F10-A64F-0D6963E518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185434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284CDA0C-B2AB-4791-83B1-C053C061D6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18543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F857BF6B-E0CA-49C0-8827-B44CE8B928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6D7B06A7-ADDF-4F27-B11F-08422FC180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E8B0DA6C-71D7-4FCB-AE4C-035E0ADB50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EB078173-ADFB-480D-91A4-4D71C01098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18543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AA4027A-C97B-4C9A-B04C-EBE2112200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C06DA92D-C6D0-4C7D-98CF-D9576912E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244679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D6601653-3941-4C9B-BD39-62EECE23AE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244677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2BC4A394-4FFE-4BFE-9A59-2B624E0711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EB4EABA5-FDCF-4F6F-8FF1-6FDFF50580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10F3C940-2320-488A-B24C-AB0A4FB539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F525BA82-37D8-47ED-AFF6-AE57124A4E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24467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C2D78955-C80F-4DA3-83AA-D28A5A6FA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BC23DAAC-7C06-4012-8CBB-8E3126B68B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303829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60D19F80-DC80-49EC-8EDD-7889092C18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11F50BB3-EA39-4693-BAE1-1101EF0A41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00EFD45B-69A8-47F6-A5BF-779F7EB49F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9E53C464-7272-4EBC-830B-CB29A96988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B6BF10CE-C2AD-487A-9402-8D5C746ECF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1064C7FE-F8EB-47EF-97FA-348A520599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A991C553-06A1-4F26-BBBC-80F7E11E7A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363074"/>
              <a:ext cx="14192" cy="14097"/>
            </a:xfrm>
            <a:custGeom>
              <a:avLst/>
              <a:gdLst>
                <a:gd name="connsiteX0" fmla="*/ 14192 w 14192"/>
                <a:gd name="connsiteY0" fmla="*/ 7048 h 14097"/>
                <a:gd name="connsiteX1" fmla="*/ 7144 w 14192"/>
                <a:gd name="connsiteY1" fmla="*/ 14097 h 14097"/>
                <a:gd name="connsiteX2" fmla="*/ 0 w 14192"/>
                <a:gd name="connsiteY2" fmla="*/ 7048 h 14097"/>
                <a:gd name="connsiteX3" fmla="*/ 7049 w 14192"/>
                <a:gd name="connsiteY3" fmla="*/ 0 h 14097"/>
                <a:gd name="connsiteX4" fmla="*/ 14192 w 14192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BCE9C081-2191-4C84-956E-F106BB015C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36307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292F6F03-BC34-40C6-8F17-7A169CD72F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A5101B80-7351-4F0F-AB7D-3E40B4D266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0570EE1D-95AC-4660-8E96-7C8A36FEB6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385D9A56-2D15-4E0A-B981-E168F09064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363074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8 w 14097"/>
                <a:gd name="connsiteY1" fmla="*/ 14097 h 14097"/>
                <a:gd name="connsiteX2" fmla="*/ 0 w 14097"/>
                <a:gd name="connsiteY2" fmla="*/ 7048 h 14097"/>
                <a:gd name="connsiteX3" fmla="*/ 7048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28D0BA2F-9273-4EAA-AD17-C4EFE11403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512CC54E-7976-4DC9-984C-45C2A23A72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42222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C8A3FC72-9FF9-41F6-97E0-45A0FEE946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48918C16-C9B6-40D5-93A0-DB547B644A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A05612C6-4858-4854-A3D3-90CF1E1C7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A8E88D77-C726-4008-849C-DA7361F885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24CFE7CA-C955-4365-90C3-6272CB9A3C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38B43FC8-B81C-490A-A346-4C6235DA8A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214D0221-0C97-4C71-B535-7506956EF8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6953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ED0C44EA-BD25-49A3-9EB8-9D8DED7C19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A3C9CCF2-15CC-4F7D-87F5-7FFEBAC9C2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9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8AA321D8-1D2C-472C-A2DB-EBB74498DD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724680C1-4BB5-45DB-A558-82514418CF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C94F4CEF-82DD-4CFB-8EE3-4AB115F6A0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4F186C9C-C620-4426-A674-E40F808F66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126281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8929942C-BA3F-40EF-94DD-4A5C22C5B7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D234974B-3555-465B-95A7-1C63CE738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0E38F9FD-48AC-4C3E-9E75-D1C0B555E0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3AA72E26-5C3D-4231-9042-E00AE43E80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6684433D-3C9E-4C19-A801-D51CF3064F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126283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DADB0C3D-A021-4F40-93B3-76B61334F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185433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41781C18-F408-401D-8A86-99FFBB9895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9D958D9F-E4B0-48B1-ADA4-3053AFB5D9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43EFCD46-F0FB-499C-81B9-3508FE5C8C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2B6A130F-CB85-4BDA-8DDF-8DAAB2F7D0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9359DA40-CA94-4B1F-9BE6-C800BEEC77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185432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73304FCD-8DAD-4BC8-A16E-84DDCA07FF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244676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BCB4864C-8F67-4BE7-89CC-664EA25EC5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845F543D-67FC-4640-A2A1-69DA6D0528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DBDB2A9C-60E5-4F7E-BA2B-4DD1595FB9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72B10DA2-D88E-4952-BDB5-102E61B4B2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AC5F5BED-3698-4F52-9977-D8CA2DC031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24467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E19CCEBC-AD20-45B2-A751-42B40BB31C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id="{3A978AD9-9A35-4B89-B3BC-61E54AD9EB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id="{77D8C808-AFC9-42DD-B253-0048903791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EECD0BF1-7C64-407E-8306-4C447B1D32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953B0F94-AC35-4CB2-878D-1DC7D68BE9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9" name="Freeform: Shape 98">
              <a:extLst>
                <a:ext uri="{FF2B5EF4-FFF2-40B4-BE49-F238E27FC236}">
                  <a16:creationId xmlns:a16="http://schemas.microsoft.com/office/drawing/2014/main" id="{08EA50C2-BB5F-4368-AA91-67B207C1AB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0" name="Freeform: Shape 99">
              <a:extLst>
                <a:ext uri="{FF2B5EF4-FFF2-40B4-BE49-F238E27FC236}">
                  <a16:creationId xmlns:a16="http://schemas.microsoft.com/office/drawing/2014/main" id="{DE45A7FE-0A45-45F6-8417-EBDA5A12D8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36307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DA8B8DC8-F88C-432E-A8C2-8D13FE874F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D02C5430-233D-49F7-B852-181D2B2F61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76DB286F-9E15-441C-8697-57007B76C1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534DC0EE-15B7-44AE-A7DC-8B5E22688A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4FBE9900-F640-4248-9C4C-EDBE5E00AF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363074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37FF04AF-F86B-49F8-AAB5-DA696591A1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710DCFEA-4572-47A3-A6BE-7B21F5758C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BA42ED8E-CCC8-478F-9EF4-625B633071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146DF8F4-DF09-4E6C-887F-C9269E56A5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7FF3916E-5C82-4956-A88B-81BFAC91B8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7E5CF7AE-ED45-4AB5-9AEB-56FC964BFA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4222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7CFB132C-BEB1-4897-B1A4-97422811F6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481374"/>
              <a:ext cx="14192" cy="14096"/>
            </a:xfrm>
            <a:custGeom>
              <a:avLst/>
              <a:gdLst>
                <a:gd name="connsiteX0" fmla="*/ 14192 w 14192"/>
                <a:gd name="connsiteY0" fmla="*/ 7049 h 14096"/>
                <a:gd name="connsiteX1" fmla="*/ 7144 w 14192"/>
                <a:gd name="connsiteY1" fmla="*/ 14097 h 14096"/>
                <a:gd name="connsiteX2" fmla="*/ 0 w 14192"/>
                <a:gd name="connsiteY2" fmla="*/ 7049 h 14096"/>
                <a:gd name="connsiteX3" fmla="*/ 7049 w 14192"/>
                <a:gd name="connsiteY3" fmla="*/ 0 h 14096"/>
                <a:gd name="connsiteX4" fmla="*/ 14192 w 14192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1049"/>
                    <a:pt x="0" y="7049"/>
                  </a:cubicBezTo>
                  <a:cubicBezTo>
                    <a:pt x="0" y="3048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4EE49F21-E336-41BC-8256-85A9AB597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48137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id="{C62510EE-BDCD-4393-9AD7-2D0C9A722D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2420F94B-4F00-4C6C-97E3-BA5B5E6871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E712560A-A110-4132-85D5-21BBBFA8C8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D1E3102B-23D5-43AE-A67D-583AAA52BA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48137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9D5ABE4E-EB80-423C-BBCE-9C1B77D9B0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BEB8CCC5-38F5-4892-A00B-14B645BBDF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54062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8860175F-F7D5-4464-AD61-5B435528FE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540620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E28C20B0-98AA-4A5B-8CE1-236A3F6CAA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2" name="Freeform: Shape 121">
              <a:extLst>
                <a:ext uri="{FF2B5EF4-FFF2-40B4-BE49-F238E27FC236}">
                  <a16:creationId xmlns:a16="http://schemas.microsoft.com/office/drawing/2014/main" id="{8A56719F-13F0-4B75-8C04-DAACD8FD86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B30555DA-285C-4859-83DE-B16FF6DB13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67AF00E9-C8D6-41C4-9703-5468F51639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540620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D07F88BD-A2E8-4F25-BB43-9372C6C9F3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DFAE35DA-8283-4F4B-8C00-FF8EFE39B3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59977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4340DEBE-A255-48E2-B7B2-AE881651CE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59977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id="{FE968FB9-507A-4F2E-B346-15995081B1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9" name="Freeform: Shape 128">
              <a:extLst>
                <a:ext uri="{FF2B5EF4-FFF2-40B4-BE49-F238E27FC236}">
                  <a16:creationId xmlns:a16="http://schemas.microsoft.com/office/drawing/2014/main" id="{4DA99BD8-9C2B-46BF-AA27-ED405540D1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0" name="Freeform: Shape 129">
              <a:extLst>
                <a:ext uri="{FF2B5EF4-FFF2-40B4-BE49-F238E27FC236}">
                  <a16:creationId xmlns:a16="http://schemas.microsoft.com/office/drawing/2014/main" id="{50C84F67-D2C2-48DF-8537-DF99C60240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F5CAEB9A-26A6-4FBF-916B-19FC9B0BFC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59977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E4DEDE1B-4819-4E4B-849E-330D7DF56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C441B73E-F19C-4313-8F46-F600603B36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7" y="3659014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014FE805-EF51-4859-A6DF-CF75F9A0F5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2" y="3659014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624CF2A5-BD9E-4570-8560-063BC70F26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2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6BEC415C-7946-43B2-9AC8-348B6B5CD0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1B615AD5-3365-43D4-8E16-377A2A2F97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8" name="Freeform: Shape 137">
              <a:extLst>
                <a:ext uri="{FF2B5EF4-FFF2-40B4-BE49-F238E27FC236}">
                  <a16:creationId xmlns:a16="http://schemas.microsoft.com/office/drawing/2014/main" id="{9D184DFD-DD33-491E-90FF-6E4ECA2668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659014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31B62FE1-0262-4B09-ABEA-8AA010137D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id="{20C539C6-FAA9-4EBE-93D9-1F946E1449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9" y="371816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8C6EF3FF-09E5-4099-A49B-CA364A6E83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4" y="371816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B3C5E06F-8F1E-4771-AAE4-B34B1D6A3D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4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538D5AE9-76CC-4AE4-B026-656EDCB01B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9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30F1A9B9-52AB-4527-BD4A-1802F7C960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9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46A57D78-C020-4EEF-971D-0C8802889A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71816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id="{7666D7A3-5ABF-4EDE-A0C5-F2099B2D86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5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13BC460A-E0FF-4658-A2FD-A3AF4D51DF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40" y="377741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26467CC2-3AB3-4D37-8323-385B7399F7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5" y="377741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563A1F58-33CE-4EDF-B902-3F43F69DA2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6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DDCFAB2F-7E88-4A57-999A-2506A1FE7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83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571BEB66-3787-441F-BB54-80C05C6F13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35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641DC095-611E-4979-8664-6C0EB878FC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82" y="377741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210B9ECF-D859-4919-A9D6-3208548F00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31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4" name="Freeform: Shape 153">
              <a:extLst>
                <a:ext uri="{FF2B5EF4-FFF2-40B4-BE49-F238E27FC236}">
                  <a16:creationId xmlns:a16="http://schemas.microsoft.com/office/drawing/2014/main" id="{4FBC31D4-7E98-452C-8A87-822DE0432C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481374"/>
              <a:ext cx="14097" cy="14096"/>
            </a:xfrm>
            <a:custGeom>
              <a:avLst/>
              <a:gdLst>
                <a:gd name="connsiteX0" fmla="*/ 14097 w 14097"/>
                <a:gd name="connsiteY0" fmla="*/ 7049 h 14096"/>
                <a:gd name="connsiteX1" fmla="*/ 7049 w 14097"/>
                <a:gd name="connsiteY1" fmla="*/ 14097 h 14096"/>
                <a:gd name="connsiteX2" fmla="*/ 0 w 14097"/>
                <a:gd name="connsiteY2" fmla="*/ 7049 h 14096"/>
                <a:gd name="connsiteX3" fmla="*/ 7049 w 14097"/>
                <a:gd name="connsiteY3" fmla="*/ 0 h 14096"/>
                <a:gd name="connsiteX4" fmla="*/ 14097 w 14097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E302346C-F328-435B-87ED-447C6F8542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id="{B94F507E-9E94-432E-AE8A-A6CB2C5D05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9 w 14096"/>
                <a:gd name="connsiteY1" fmla="*/ 14097 h 14096"/>
                <a:gd name="connsiteX2" fmla="*/ 0 w 14096"/>
                <a:gd name="connsiteY2" fmla="*/ 7049 h 14096"/>
                <a:gd name="connsiteX3" fmla="*/ 7049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id="{1FFAC4F0-FD7F-4943-B60E-E276F8B23F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8" name="Freeform: Shape 157">
              <a:extLst>
                <a:ext uri="{FF2B5EF4-FFF2-40B4-BE49-F238E27FC236}">
                  <a16:creationId xmlns:a16="http://schemas.microsoft.com/office/drawing/2014/main" id="{A8A5D871-92FD-43C3-BF94-0B524FA7D3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9" name="Freeform: Shape 158">
              <a:extLst>
                <a:ext uri="{FF2B5EF4-FFF2-40B4-BE49-F238E27FC236}">
                  <a16:creationId xmlns:a16="http://schemas.microsoft.com/office/drawing/2014/main" id="{6A79A241-1665-453E-ADD4-18892D4F8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481373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0" name="Freeform: Shape 159">
              <a:extLst>
                <a:ext uri="{FF2B5EF4-FFF2-40B4-BE49-F238E27FC236}">
                  <a16:creationId xmlns:a16="http://schemas.microsoft.com/office/drawing/2014/main" id="{81EABE18-4189-4E07-93C9-9B76673E3E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540622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1" name="Freeform: Shape 160">
              <a:extLst>
                <a:ext uri="{FF2B5EF4-FFF2-40B4-BE49-F238E27FC236}">
                  <a16:creationId xmlns:a16="http://schemas.microsoft.com/office/drawing/2014/main" id="{B658A0EE-6F09-4EF7-B5E7-F23A556BDA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54062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2" name="Freeform: Shape 161">
              <a:extLst>
                <a:ext uri="{FF2B5EF4-FFF2-40B4-BE49-F238E27FC236}">
                  <a16:creationId xmlns:a16="http://schemas.microsoft.com/office/drawing/2014/main" id="{15EB019C-C95B-4DE3-BD17-DC20F8007A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5406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3" name="Freeform: Shape 162">
              <a:extLst>
                <a:ext uri="{FF2B5EF4-FFF2-40B4-BE49-F238E27FC236}">
                  <a16:creationId xmlns:a16="http://schemas.microsoft.com/office/drawing/2014/main" id="{2948B3ED-79C1-47C8-B712-0BFB5536C3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54062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4" name="Freeform: Shape 163">
              <a:extLst>
                <a:ext uri="{FF2B5EF4-FFF2-40B4-BE49-F238E27FC236}">
                  <a16:creationId xmlns:a16="http://schemas.microsoft.com/office/drawing/2014/main" id="{13387DB9-900B-422D-90F7-C5C7EB5D59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54063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5" name="Freeform: Shape 164">
              <a:extLst>
                <a:ext uri="{FF2B5EF4-FFF2-40B4-BE49-F238E27FC236}">
                  <a16:creationId xmlns:a16="http://schemas.microsoft.com/office/drawing/2014/main" id="{48FDCCF3-E6D6-4CD0-9D47-02FE785C7A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540631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6" name="Freeform: Shape 165">
              <a:extLst>
                <a:ext uri="{FF2B5EF4-FFF2-40B4-BE49-F238E27FC236}">
                  <a16:creationId xmlns:a16="http://schemas.microsoft.com/office/drawing/2014/main" id="{BC14E8F6-33F6-47CE-9A24-EA71D71496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59978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id="{F78CC38F-63FC-4552-B17B-8D79D3C8F8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8" name="Freeform: Shape 167">
              <a:extLst>
                <a:ext uri="{FF2B5EF4-FFF2-40B4-BE49-F238E27FC236}">
                  <a16:creationId xmlns:a16="http://schemas.microsoft.com/office/drawing/2014/main" id="{89042823-A002-49CE-B03D-ED1291DC13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id="{96EFC6CE-198B-489B-B1EE-72CE842628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0" name="Freeform: Shape 169">
              <a:extLst>
                <a:ext uri="{FF2B5EF4-FFF2-40B4-BE49-F238E27FC236}">
                  <a16:creationId xmlns:a16="http://schemas.microsoft.com/office/drawing/2014/main" id="{49FEA23D-54D9-45D7-9325-1E2F638C9C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59978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1" name="Freeform: Shape 170">
              <a:extLst>
                <a:ext uri="{FF2B5EF4-FFF2-40B4-BE49-F238E27FC236}">
                  <a16:creationId xmlns:a16="http://schemas.microsoft.com/office/drawing/2014/main" id="{2DB04EE3-370F-49CE-BCFE-C2999C3CF2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599782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2" name="Freeform: Shape 171">
              <a:extLst>
                <a:ext uri="{FF2B5EF4-FFF2-40B4-BE49-F238E27FC236}">
                  <a16:creationId xmlns:a16="http://schemas.microsoft.com/office/drawing/2014/main" id="{8BCBCC34-797D-41A8-8AD1-7E03E1BBFF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659026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3" name="Freeform: Shape 172">
              <a:extLst>
                <a:ext uri="{FF2B5EF4-FFF2-40B4-BE49-F238E27FC236}">
                  <a16:creationId xmlns:a16="http://schemas.microsoft.com/office/drawing/2014/main" id="{AFF5C1F8-0EDE-4835-89E6-1FCB2EA395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4" name="Freeform: Shape 173">
              <a:extLst>
                <a:ext uri="{FF2B5EF4-FFF2-40B4-BE49-F238E27FC236}">
                  <a16:creationId xmlns:a16="http://schemas.microsoft.com/office/drawing/2014/main" id="{6171D504-6300-457C-AFCC-064DBB3FCC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5" name="Freeform: Shape 174">
              <a:extLst>
                <a:ext uri="{FF2B5EF4-FFF2-40B4-BE49-F238E27FC236}">
                  <a16:creationId xmlns:a16="http://schemas.microsoft.com/office/drawing/2014/main" id="{62ACE739-C8C4-4495-B04C-C3AFC44811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6" name="Freeform: Shape 175">
              <a:extLst>
                <a:ext uri="{FF2B5EF4-FFF2-40B4-BE49-F238E27FC236}">
                  <a16:creationId xmlns:a16="http://schemas.microsoft.com/office/drawing/2014/main" id="{3F4771CD-CDCA-4FFE-8EF5-E42D1781E7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7" name="Freeform: Shape 176">
              <a:extLst>
                <a:ext uri="{FF2B5EF4-FFF2-40B4-BE49-F238E27FC236}">
                  <a16:creationId xmlns:a16="http://schemas.microsoft.com/office/drawing/2014/main" id="{A10C0BFE-A8F9-4E21-9DFD-37A4D26C62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8" name="Freeform: Shape 177">
              <a:extLst>
                <a:ext uri="{FF2B5EF4-FFF2-40B4-BE49-F238E27FC236}">
                  <a16:creationId xmlns:a16="http://schemas.microsoft.com/office/drawing/2014/main" id="{4D8D4EF9-4EF7-4538-A4AE-439F9335EA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718177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9" name="Freeform: Shape 178">
              <a:extLst>
                <a:ext uri="{FF2B5EF4-FFF2-40B4-BE49-F238E27FC236}">
                  <a16:creationId xmlns:a16="http://schemas.microsoft.com/office/drawing/2014/main" id="{7E0500AB-5662-43B9-95C2-2EC80CC54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0" name="Freeform: Shape 179">
              <a:extLst>
                <a:ext uri="{FF2B5EF4-FFF2-40B4-BE49-F238E27FC236}">
                  <a16:creationId xmlns:a16="http://schemas.microsoft.com/office/drawing/2014/main" id="{984021AD-A6A2-4CDA-A953-72FBA7598B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1" name="Freeform: Shape 180">
              <a:extLst>
                <a:ext uri="{FF2B5EF4-FFF2-40B4-BE49-F238E27FC236}">
                  <a16:creationId xmlns:a16="http://schemas.microsoft.com/office/drawing/2014/main" id="{FD1FBF47-CAC8-4385-9DC7-C9BB6167EA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2" name="Freeform: Shape 181">
              <a:extLst>
                <a:ext uri="{FF2B5EF4-FFF2-40B4-BE49-F238E27FC236}">
                  <a16:creationId xmlns:a16="http://schemas.microsoft.com/office/drawing/2014/main" id="{FBAEE482-005F-4288-8D66-09EA246C45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718172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3" name="Freeform: Shape 182">
              <a:extLst>
                <a:ext uri="{FF2B5EF4-FFF2-40B4-BE49-F238E27FC236}">
                  <a16:creationId xmlns:a16="http://schemas.microsoft.com/office/drawing/2014/main" id="{2C5DCF49-33DE-4AFF-818E-42F59F2804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71817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4" name="Freeform: Shape 183">
              <a:extLst>
                <a:ext uri="{FF2B5EF4-FFF2-40B4-BE49-F238E27FC236}">
                  <a16:creationId xmlns:a16="http://schemas.microsoft.com/office/drawing/2014/main" id="{866903F3-208B-46D5-925B-254DC74291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2" y="3777419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5" name="Freeform: Shape 184">
              <a:extLst>
                <a:ext uri="{FF2B5EF4-FFF2-40B4-BE49-F238E27FC236}">
                  <a16:creationId xmlns:a16="http://schemas.microsoft.com/office/drawing/2014/main" id="{2550D219-E342-4A38-BB89-575C1EE7A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2" y="377741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6" name="Freeform: Shape 185">
              <a:extLst>
                <a:ext uri="{FF2B5EF4-FFF2-40B4-BE49-F238E27FC236}">
                  <a16:creationId xmlns:a16="http://schemas.microsoft.com/office/drawing/2014/main" id="{5B5485FC-95D0-4660-9594-2C9BD3B776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8" y="377741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7" name="Freeform: Shape 186">
              <a:extLst>
                <a:ext uri="{FF2B5EF4-FFF2-40B4-BE49-F238E27FC236}">
                  <a16:creationId xmlns:a16="http://schemas.microsoft.com/office/drawing/2014/main" id="{2EA358DA-C7E8-4DF8-B7D6-CC58295655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4" y="3777383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8" name="Freeform: Shape 187">
              <a:extLst>
                <a:ext uri="{FF2B5EF4-FFF2-40B4-BE49-F238E27FC236}">
                  <a16:creationId xmlns:a16="http://schemas.microsoft.com/office/drawing/2014/main" id="{7990E8BB-4369-4845-8436-A6F3FE1D1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7" y="37774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9" name="Freeform: Shape 188">
              <a:extLst>
                <a:ext uri="{FF2B5EF4-FFF2-40B4-BE49-F238E27FC236}">
                  <a16:creationId xmlns:a16="http://schemas.microsoft.com/office/drawing/2014/main" id="{D6C050C5-1951-434B-A7FE-D271E73F82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4" y="37774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191" name="Graphic 4">
            <a:extLst>
              <a:ext uri="{FF2B5EF4-FFF2-40B4-BE49-F238E27FC236}">
                <a16:creationId xmlns:a16="http://schemas.microsoft.com/office/drawing/2014/main" id="{773717CC-ECEE-4ABF-BA61-C59F468017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680915" y="4748271"/>
            <a:ext cx="1330536" cy="1330521"/>
            <a:chOff x="5734037" y="3067039"/>
            <a:chExt cx="724483" cy="724489"/>
          </a:xfrm>
          <a:solidFill>
            <a:schemeClr val="tx1">
              <a:alpha val="60000"/>
            </a:schemeClr>
          </a:solidFill>
        </p:grpSpPr>
        <p:sp>
          <p:nvSpPr>
            <p:cNvPr id="192" name="Freeform: Shape 191">
              <a:extLst>
                <a:ext uri="{FF2B5EF4-FFF2-40B4-BE49-F238E27FC236}">
                  <a16:creationId xmlns:a16="http://schemas.microsoft.com/office/drawing/2014/main" id="{9A4FAE41-62DF-4B8E-BD66-8EC206E0E3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067039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3" name="Freeform: Shape 192">
              <a:extLst>
                <a:ext uri="{FF2B5EF4-FFF2-40B4-BE49-F238E27FC236}">
                  <a16:creationId xmlns:a16="http://schemas.microsoft.com/office/drawing/2014/main" id="{564C7F1F-5546-40DC-A16B-C9A3E45777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4" name="Freeform: Shape 193">
              <a:extLst>
                <a:ext uri="{FF2B5EF4-FFF2-40B4-BE49-F238E27FC236}">
                  <a16:creationId xmlns:a16="http://schemas.microsoft.com/office/drawing/2014/main" id="{45583216-FC24-4B75-9703-DBEC401FF8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5" name="Freeform: Shape 194">
              <a:extLst>
                <a:ext uri="{FF2B5EF4-FFF2-40B4-BE49-F238E27FC236}">
                  <a16:creationId xmlns:a16="http://schemas.microsoft.com/office/drawing/2014/main" id="{2FD0A70D-2E7E-4048-8145-0F45EDBBCE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6" name="Freeform: Shape 195">
              <a:extLst>
                <a:ext uri="{FF2B5EF4-FFF2-40B4-BE49-F238E27FC236}">
                  <a16:creationId xmlns:a16="http://schemas.microsoft.com/office/drawing/2014/main" id="{B703C78E-D176-4455-B7B5-2DB4F418DB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7" name="Freeform: Shape 196">
              <a:extLst>
                <a:ext uri="{FF2B5EF4-FFF2-40B4-BE49-F238E27FC236}">
                  <a16:creationId xmlns:a16="http://schemas.microsoft.com/office/drawing/2014/main" id="{AD23B98E-D1FB-4BD9-BA4A-060BC8266E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8" name="Freeform: Shape 197">
              <a:extLst>
                <a:ext uri="{FF2B5EF4-FFF2-40B4-BE49-F238E27FC236}">
                  <a16:creationId xmlns:a16="http://schemas.microsoft.com/office/drawing/2014/main" id="{C1541992-EEDB-4D6B-BDA9-B66E58A17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9" name="Freeform: Shape 198">
              <a:extLst>
                <a:ext uri="{FF2B5EF4-FFF2-40B4-BE49-F238E27FC236}">
                  <a16:creationId xmlns:a16="http://schemas.microsoft.com/office/drawing/2014/main" id="{08072B3B-B852-4186-ACFE-F614251324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126284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0" name="Freeform: Shape 199">
              <a:extLst>
                <a:ext uri="{FF2B5EF4-FFF2-40B4-BE49-F238E27FC236}">
                  <a16:creationId xmlns:a16="http://schemas.microsoft.com/office/drawing/2014/main" id="{7B5DD2CA-BCBA-4F3E-B472-840067686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12628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1" name="Freeform: Shape 200">
              <a:extLst>
                <a:ext uri="{FF2B5EF4-FFF2-40B4-BE49-F238E27FC236}">
                  <a16:creationId xmlns:a16="http://schemas.microsoft.com/office/drawing/2014/main" id="{C7335DFE-05E4-4D45-B035-1D85E7648E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2" name="Freeform: Shape 201">
              <a:extLst>
                <a:ext uri="{FF2B5EF4-FFF2-40B4-BE49-F238E27FC236}">
                  <a16:creationId xmlns:a16="http://schemas.microsoft.com/office/drawing/2014/main" id="{ADCF9375-A092-491A-960D-A4DBB376C3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3" name="Freeform: Shape 202">
              <a:extLst>
                <a:ext uri="{FF2B5EF4-FFF2-40B4-BE49-F238E27FC236}">
                  <a16:creationId xmlns:a16="http://schemas.microsoft.com/office/drawing/2014/main" id="{95341599-7E99-490F-9AF8-07EAE5C8DB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4" name="Freeform: Shape 203">
              <a:extLst>
                <a:ext uri="{FF2B5EF4-FFF2-40B4-BE49-F238E27FC236}">
                  <a16:creationId xmlns:a16="http://schemas.microsoft.com/office/drawing/2014/main" id="{E1C55EB0-818A-46E6-8D53-5503100290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12628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8 w 14097"/>
                <a:gd name="connsiteY1" fmla="*/ 14097 h 14097"/>
                <a:gd name="connsiteX2" fmla="*/ 0 w 14097"/>
                <a:gd name="connsiteY2" fmla="*/ 7049 h 14097"/>
                <a:gd name="connsiteX3" fmla="*/ 7048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5" name="Freeform: Shape 204">
              <a:extLst>
                <a:ext uri="{FF2B5EF4-FFF2-40B4-BE49-F238E27FC236}">
                  <a16:creationId xmlns:a16="http://schemas.microsoft.com/office/drawing/2014/main" id="{319B036C-5BD8-4F3B-8935-96D50F410D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6" name="Freeform: Shape 205">
              <a:extLst>
                <a:ext uri="{FF2B5EF4-FFF2-40B4-BE49-F238E27FC236}">
                  <a16:creationId xmlns:a16="http://schemas.microsoft.com/office/drawing/2014/main" id="{A8445880-106C-4DC8-A250-D132F0D6F3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185434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7" name="Freeform: Shape 206">
              <a:extLst>
                <a:ext uri="{FF2B5EF4-FFF2-40B4-BE49-F238E27FC236}">
                  <a16:creationId xmlns:a16="http://schemas.microsoft.com/office/drawing/2014/main" id="{952AA1DD-5DBE-43CD-9B85-63C7626929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18543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8" name="Freeform: Shape 207">
              <a:extLst>
                <a:ext uri="{FF2B5EF4-FFF2-40B4-BE49-F238E27FC236}">
                  <a16:creationId xmlns:a16="http://schemas.microsoft.com/office/drawing/2014/main" id="{2A412466-ED73-4944-83CE-224B1769C2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9" name="Freeform: Shape 208">
              <a:extLst>
                <a:ext uri="{FF2B5EF4-FFF2-40B4-BE49-F238E27FC236}">
                  <a16:creationId xmlns:a16="http://schemas.microsoft.com/office/drawing/2014/main" id="{807E195A-10DB-494C-A547-E1D0C6F616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0" name="Freeform: Shape 209">
              <a:extLst>
                <a:ext uri="{FF2B5EF4-FFF2-40B4-BE49-F238E27FC236}">
                  <a16:creationId xmlns:a16="http://schemas.microsoft.com/office/drawing/2014/main" id="{4CD4AECE-734D-4B90-984F-B2ABFA2B6F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1" name="Freeform: Shape 210">
              <a:extLst>
                <a:ext uri="{FF2B5EF4-FFF2-40B4-BE49-F238E27FC236}">
                  <a16:creationId xmlns:a16="http://schemas.microsoft.com/office/drawing/2014/main" id="{2927072E-8001-4AD1-A4C4-2EDBA3BF87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18543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2" name="Freeform: Shape 211">
              <a:extLst>
                <a:ext uri="{FF2B5EF4-FFF2-40B4-BE49-F238E27FC236}">
                  <a16:creationId xmlns:a16="http://schemas.microsoft.com/office/drawing/2014/main" id="{499D6F50-E593-46A3-81D8-73389276B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3" name="Freeform: Shape 212">
              <a:extLst>
                <a:ext uri="{FF2B5EF4-FFF2-40B4-BE49-F238E27FC236}">
                  <a16:creationId xmlns:a16="http://schemas.microsoft.com/office/drawing/2014/main" id="{7A96E600-84B4-452B-AE40-295FC5807E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244679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4" name="Freeform: Shape 213">
              <a:extLst>
                <a:ext uri="{FF2B5EF4-FFF2-40B4-BE49-F238E27FC236}">
                  <a16:creationId xmlns:a16="http://schemas.microsoft.com/office/drawing/2014/main" id="{CBBA17AC-C1AB-4BFC-A051-457275D1D6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244677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5" name="Freeform: Shape 214">
              <a:extLst>
                <a:ext uri="{FF2B5EF4-FFF2-40B4-BE49-F238E27FC236}">
                  <a16:creationId xmlns:a16="http://schemas.microsoft.com/office/drawing/2014/main" id="{488E850C-90D5-4D0F-A57D-7809327EF3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6" name="Freeform: Shape 215">
              <a:extLst>
                <a:ext uri="{FF2B5EF4-FFF2-40B4-BE49-F238E27FC236}">
                  <a16:creationId xmlns:a16="http://schemas.microsoft.com/office/drawing/2014/main" id="{9F98D808-AB13-4D8D-B4C5-9D32153462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7" name="Freeform: Shape 216">
              <a:extLst>
                <a:ext uri="{FF2B5EF4-FFF2-40B4-BE49-F238E27FC236}">
                  <a16:creationId xmlns:a16="http://schemas.microsoft.com/office/drawing/2014/main" id="{95AFFBC0-FF37-4117-86FA-21ABDA17AB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8" name="Freeform: Shape 217">
              <a:extLst>
                <a:ext uri="{FF2B5EF4-FFF2-40B4-BE49-F238E27FC236}">
                  <a16:creationId xmlns:a16="http://schemas.microsoft.com/office/drawing/2014/main" id="{ED0AC42A-17B0-4154-968C-CAE2A04C28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24467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9" name="Freeform: Shape 218">
              <a:extLst>
                <a:ext uri="{FF2B5EF4-FFF2-40B4-BE49-F238E27FC236}">
                  <a16:creationId xmlns:a16="http://schemas.microsoft.com/office/drawing/2014/main" id="{4A7A31A0-8490-4B9D-B9CC-7FF28053EB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0" name="Freeform: Shape 219">
              <a:extLst>
                <a:ext uri="{FF2B5EF4-FFF2-40B4-BE49-F238E27FC236}">
                  <a16:creationId xmlns:a16="http://schemas.microsoft.com/office/drawing/2014/main" id="{8188899C-6A74-43D8-B36C-F86B278C89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303829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1" name="Freeform: Shape 220">
              <a:extLst>
                <a:ext uri="{FF2B5EF4-FFF2-40B4-BE49-F238E27FC236}">
                  <a16:creationId xmlns:a16="http://schemas.microsoft.com/office/drawing/2014/main" id="{1537EAA6-95B6-4674-A7B9-40F9AB7F59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2" name="Freeform: Shape 221">
              <a:extLst>
                <a:ext uri="{FF2B5EF4-FFF2-40B4-BE49-F238E27FC236}">
                  <a16:creationId xmlns:a16="http://schemas.microsoft.com/office/drawing/2014/main" id="{F4B29507-C08F-4764-B703-0EB33A0FAC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3" name="Freeform: Shape 222">
              <a:extLst>
                <a:ext uri="{FF2B5EF4-FFF2-40B4-BE49-F238E27FC236}">
                  <a16:creationId xmlns:a16="http://schemas.microsoft.com/office/drawing/2014/main" id="{4200E500-6A99-47FC-A30F-FA4C85DA8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4" name="Freeform: Shape 223">
              <a:extLst>
                <a:ext uri="{FF2B5EF4-FFF2-40B4-BE49-F238E27FC236}">
                  <a16:creationId xmlns:a16="http://schemas.microsoft.com/office/drawing/2014/main" id="{9558677C-76AD-451F-AEEE-C5FEE4179C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5" name="Freeform: Shape 224">
              <a:extLst>
                <a:ext uri="{FF2B5EF4-FFF2-40B4-BE49-F238E27FC236}">
                  <a16:creationId xmlns:a16="http://schemas.microsoft.com/office/drawing/2014/main" id="{79E472E5-A81A-44E7-AEBA-C3A593497B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6" name="Freeform: Shape 225">
              <a:extLst>
                <a:ext uri="{FF2B5EF4-FFF2-40B4-BE49-F238E27FC236}">
                  <a16:creationId xmlns:a16="http://schemas.microsoft.com/office/drawing/2014/main" id="{5CD54F54-9E41-4635-A533-6CC6515E13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7" name="Freeform: Shape 226">
              <a:extLst>
                <a:ext uri="{FF2B5EF4-FFF2-40B4-BE49-F238E27FC236}">
                  <a16:creationId xmlns:a16="http://schemas.microsoft.com/office/drawing/2014/main" id="{B22D6F46-74C0-49D9-8CD8-BC125E973D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363074"/>
              <a:ext cx="14192" cy="14097"/>
            </a:xfrm>
            <a:custGeom>
              <a:avLst/>
              <a:gdLst>
                <a:gd name="connsiteX0" fmla="*/ 14192 w 14192"/>
                <a:gd name="connsiteY0" fmla="*/ 7048 h 14097"/>
                <a:gd name="connsiteX1" fmla="*/ 7144 w 14192"/>
                <a:gd name="connsiteY1" fmla="*/ 14097 h 14097"/>
                <a:gd name="connsiteX2" fmla="*/ 0 w 14192"/>
                <a:gd name="connsiteY2" fmla="*/ 7048 h 14097"/>
                <a:gd name="connsiteX3" fmla="*/ 7049 w 14192"/>
                <a:gd name="connsiteY3" fmla="*/ 0 h 14097"/>
                <a:gd name="connsiteX4" fmla="*/ 14192 w 14192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8" name="Freeform: Shape 227">
              <a:extLst>
                <a:ext uri="{FF2B5EF4-FFF2-40B4-BE49-F238E27FC236}">
                  <a16:creationId xmlns:a16="http://schemas.microsoft.com/office/drawing/2014/main" id="{C6FAA6EC-EDF6-4522-ACD8-8D4F7FF872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36307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9" name="Freeform: Shape 228">
              <a:extLst>
                <a:ext uri="{FF2B5EF4-FFF2-40B4-BE49-F238E27FC236}">
                  <a16:creationId xmlns:a16="http://schemas.microsoft.com/office/drawing/2014/main" id="{5F8364DC-ED1A-482D-A418-7941B199CB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0" name="Freeform: Shape 229">
              <a:extLst>
                <a:ext uri="{FF2B5EF4-FFF2-40B4-BE49-F238E27FC236}">
                  <a16:creationId xmlns:a16="http://schemas.microsoft.com/office/drawing/2014/main" id="{1896D361-70A8-4528-940B-F306550F88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1" name="Freeform: Shape 230">
              <a:extLst>
                <a:ext uri="{FF2B5EF4-FFF2-40B4-BE49-F238E27FC236}">
                  <a16:creationId xmlns:a16="http://schemas.microsoft.com/office/drawing/2014/main" id="{4D1CB00A-0CE1-4E25-ADCE-9562845F54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2" name="Freeform: Shape 231">
              <a:extLst>
                <a:ext uri="{FF2B5EF4-FFF2-40B4-BE49-F238E27FC236}">
                  <a16:creationId xmlns:a16="http://schemas.microsoft.com/office/drawing/2014/main" id="{E1B6761E-B7C6-4218-B95F-F6DEC0066D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363074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8 w 14097"/>
                <a:gd name="connsiteY1" fmla="*/ 14097 h 14097"/>
                <a:gd name="connsiteX2" fmla="*/ 0 w 14097"/>
                <a:gd name="connsiteY2" fmla="*/ 7048 h 14097"/>
                <a:gd name="connsiteX3" fmla="*/ 7048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3" name="Freeform: Shape 232">
              <a:extLst>
                <a:ext uri="{FF2B5EF4-FFF2-40B4-BE49-F238E27FC236}">
                  <a16:creationId xmlns:a16="http://schemas.microsoft.com/office/drawing/2014/main" id="{CA081177-DAC3-4667-91A1-4CC885D4A1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4" name="Freeform: Shape 233">
              <a:extLst>
                <a:ext uri="{FF2B5EF4-FFF2-40B4-BE49-F238E27FC236}">
                  <a16:creationId xmlns:a16="http://schemas.microsoft.com/office/drawing/2014/main" id="{435007DC-BB8D-43BA-9598-AE79AA262E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42222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5" name="Freeform: Shape 234">
              <a:extLst>
                <a:ext uri="{FF2B5EF4-FFF2-40B4-BE49-F238E27FC236}">
                  <a16:creationId xmlns:a16="http://schemas.microsoft.com/office/drawing/2014/main" id="{46628B8A-02EC-44EF-B52C-5EBAFBCF9C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6" name="Freeform: Shape 235">
              <a:extLst>
                <a:ext uri="{FF2B5EF4-FFF2-40B4-BE49-F238E27FC236}">
                  <a16:creationId xmlns:a16="http://schemas.microsoft.com/office/drawing/2014/main" id="{2DACEC99-8F4C-495C-8EAA-670A3A02ED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7" name="Freeform: Shape 236">
              <a:extLst>
                <a:ext uri="{FF2B5EF4-FFF2-40B4-BE49-F238E27FC236}">
                  <a16:creationId xmlns:a16="http://schemas.microsoft.com/office/drawing/2014/main" id="{C8EFEAD4-1425-4357-9D8A-F326DABC6E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8" name="Freeform: Shape 237">
              <a:extLst>
                <a:ext uri="{FF2B5EF4-FFF2-40B4-BE49-F238E27FC236}">
                  <a16:creationId xmlns:a16="http://schemas.microsoft.com/office/drawing/2014/main" id="{FDA70E94-A082-47D4-B4F8-142AEF1DC3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9" name="Freeform: Shape 238">
              <a:extLst>
                <a:ext uri="{FF2B5EF4-FFF2-40B4-BE49-F238E27FC236}">
                  <a16:creationId xmlns:a16="http://schemas.microsoft.com/office/drawing/2014/main" id="{10E96E8A-1EEA-4F1D-8CFE-12DC9B9E7A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0" name="Freeform: Shape 239">
              <a:extLst>
                <a:ext uri="{FF2B5EF4-FFF2-40B4-BE49-F238E27FC236}">
                  <a16:creationId xmlns:a16="http://schemas.microsoft.com/office/drawing/2014/main" id="{B12D7CC4-A548-4FF7-A6B2-9151CFA9E3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1" name="Freeform: Shape 240">
              <a:extLst>
                <a:ext uri="{FF2B5EF4-FFF2-40B4-BE49-F238E27FC236}">
                  <a16:creationId xmlns:a16="http://schemas.microsoft.com/office/drawing/2014/main" id="{CB3F1C68-B597-4669-87F8-C80124ABE0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6953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2" name="Freeform: Shape 241">
              <a:extLst>
                <a:ext uri="{FF2B5EF4-FFF2-40B4-BE49-F238E27FC236}">
                  <a16:creationId xmlns:a16="http://schemas.microsoft.com/office/drawing/2014/main" id="{A57037D2-0958-4F34-815F-C8CA7F86AE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3" name="Freeform: Shape 242">
              <a:extLst>
                <a:ext uri="{FF2B5EF4-FFF2-40B4-BE49-F238E27FC236}">
                  <a16:creationId xmlns:a16="http://schemas.microsoft.com/office/drawing/2014/main" id="{30AF3969-3F11-4157-B4B9-33B1314623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9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4" name="Freeform: Shape 243">
              <a:extLst>
                <a:ext uri="{FF2B5EF4-FFF2-40B4-BE49-F238E27FC236}">
                  <a16:creationId xmlns:a16="http://schemas.microsoft.com/office/drawing/2014/main" id="{51D613E3-18F5-4426-ADEB-DEC123E16B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5" name="Freeform: Shape 244">
              <a:extLst>
                <a:ext uri="{FF2B5EF4-FFF2-40B4-BE49-F238E27FC236}">
                  <a16:creationId xmlns:a16="http://schemas.microsoft.com/office/drawing/2014/main" id="{1DC25548-A3A9-4018-A29B-6972D353F9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6" name="Freeform: Shape 245">
              <a:extLst>
                <a:ext uri="{FF2B5EF4-FFF2-40B4-BE49-F238E27FC236}">
                  <a16:creationId xmlns:a16="http://schemas.microsoft.com/office/drawing/2014/main" id="{7EDE6372-94D2-435D-BD43-A20072D807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7" name="Freeform: Shape 246">
              <a:extLst>
                <a:ext uri="{FF2B5EF4-FFF2-40B4-BE49-F238E27FC236}">
                  <a16:creationId xmlns:a16="http://schemas.microsoft.com/office/drawing/2014/main" id="{729575A6-77E2-4199-8F0A-27C89330A0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126281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8" name="Freeform: Shape 247">
              <a:extLst>
                <a:ext uri="{FF2B5EF4-FFF2-40B4-BE49-F238E27FC236}">
                  <a16:creationId xmlns:a16="http://schemas.microsoft.com/office/drawing/2014/main" id="{12EB506D-59AD-4011-80F8-36A2BDB954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9" name="Freeform: Shape 248">
              <a:extLst>
                <a:ext uri="{FF2B5EF4-FFF2-40B4-BE49-F238E27FC236}">
                  <a16:creationId xmlns:a16="http://schemas.microsoft.com/office/drawing/2014/main" id="{92FD46FA-14EB-46A2-B4A3-ECD1F49BAC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0" name="Freeform: Shape 249">
              <a:extLst>
                <a:ext uri="{FF2B5EF4-FFF2-40B4-BE49-F238E27FC236}">
                  <a16:creationId xmlns:a16="http://schemas.microsoft.com/office/drawing/2014/main" id="{1CD84E07-49A9-40E3-B34C-91C156C9C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1" name="Freeform: Shape 250">
              <a:extLst>
                <a:ext uri="{FF2B5EF4-FFF2-40B4-BE49-F238E27FC236}">
                  <a16:creationId xmlns:a16="http://schemas.microsoft.com/office/drawing/2014/main" id="{F3090306-C384-44A0-8C38-77397133BA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2" name="Freeform: Shape 251">
              <a:extLst>
                <a:ext uri="{FF2B5EF4-FFF2-40B4-BE49-F238E27FC236}">
                  <a16:creationId xmlns:a16="http://schemas.microsoft.com/office/drawing/2014/main" id="{3515E97E-31A4-4273-AB55-8EAD74CB9E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126283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3" name="Freeform: Shape 252">
              <a:extLst>
                <a:ext uri="{FF2B5EF4-FFF2-40B4-BE49-F238E27FC236}">
                  <a16:creationId xmlns:a16="http://schemas.microsoft.com/office/drawing/2014/main" id="{792F63CA-0494-43E2-A0AA-37C35C8326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185433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4" name="Freeform: Shape 253">
              <a:extLst>
                <a:ext uri="{FF2B5EF4-FFF2-40B4-BE49-F238E27FC236}">
                  <a16:creationId xmlns:a16="http://schemas.microsoft.com/office/drawing/2014/main" id="{5389A040-E4CC-4CE7-8B9F-40ECA9ACE1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5" name="Freeform: Shape 254">
              <a:extLst>
                <a:ext uri="{FF2B5EF4-FFF2-40B4-BE49-F238E27FC236}">
                  <a16:creationId xmlns:a16="http://schemas.microsoft.com/office/drawing/2014/main" id="{1BA51B23-705C-49BE-B606-8A9B623E0A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6" name="Freeform: Shape 255">
              <a:extLst>
                <a:ext uri="{FF2B5EF4-FFF2-40B4-BE49-F238E27FC236}">
                  <a16:creationId xmlns:a16="http://schemas.microsoft.com/office/drawing/2014/main" id="{B16EF17A-F451-4B5B-9052-33A9116E9D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7" name="Freeform: Shape 256">
              <a:extLst>
                <a:ext uri="{FF2B5EF4-FFF2-40B4-BE49-F238E27FC236}">
                  <a16:creationId xmlns:a16="http://schemas.microsoft.com/office/drawing/2014/main" id="{1B20B7D1-27D7-4E1A-A317-E9E7A105A9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8" name="Freeform: Shape 257">
              <a:extLst>
                <a:ext uri="{FF2B5EF4-FFF2-40B4-BE49-F238E27FC236}">
                  <a16:creationId xmlns:a16="http://schemas.microsoft.com/office/drawing/2014/main" id="{1E3FADAF-FD1D-45B2-A40D-EBDD536E75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185432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9" name="Freeform: Shape 258">
              <a:extLst>
                <a:ext uri="{FF2B5EF4-FFF2-40B4-BE49-F238E27FC236}">
                  <a16:creationId xmlns:a16="http://schemas.microsoft.com/office/drawing/2014/main" id="{301257BA-BCE2-4479-A04F-A9DBFAF928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244676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0" name="Freeform: Shape 259">
              <a:extLst>
                <a:ext uri="{FF2B5EF4-FFF2-40B4-BE49-F238E27FC236}">
                  <a16:creationId xmlns:a16="http://schemas.microsoft.com/office/drawing/2014/main" id="{619D0ABC-04D9-405A-A52F-5EEC01762A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1" name="Freeform: Shape 260">
              <a:extLst>
                <a:ext uri="{FF2B5EF4-FFF2-40B4-BE49-F238E27FC236}">
                  <a16:creationId xmlns:a16="http://schemas.microsoft.com/office/drawing/2014/main" id="{123AE5C7-608A-47A7-B7A1-55662B70BF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2" name="Freeform: Shape 261">
              <a:extLst>
                <a:ext uri="{FF2B5EF4-FFF2-40B4-BE49-F238E27FC236}">
                  <a16:creationId xmlns:a16="http://schemas.microsoft.com/office/drawing/2014/main" id="{957BDA1A-3081-45EB-A31E-3F98EC6DC3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3" name="Freeform: Shape 262">
              <a:extLst>
                <a:ext uri="{FF2B5EF4-FFF2-40B4-BE49-F238E27FC236}">
                  <a16:creationId xmlns:a16="http://schemas.microsoft.com/office/drawing/2014/main" id="{683DDA50-C794-4DC5-8297-CFDEB8DCB4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4" name="Freeform: Shape 263">
              <a:extLst>
                <a:ext uri="{FF2B5EF4-FFF2-40B4-BE49-F238E27FC236}">
                  <a16:creationId xmlns:a16="http://schemas.microsoft.com/office/drawing/2014/main" id="{FA42024A-A832-4635-9CE6-B968232CE8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24467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5" name="Freeform: Shape 264">
              <a:extLst>
                <a:ext uri="{FF2B5EF4-FFF2-40B4-BE49-F238E27FC236}">
                  <a16:creationId xmlns:a16="http://schemas.microsoft.com/office/drawing/2014/main" id="{564D00AA-3E68-4F56-80A0-08D5DFFB61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6" name="Freeform: Shape 265">
              <a:extLst>
                <a:ext uri="{FF2B5EF4-FFF2-40B4-BE49-F238E27FC236}">
                  <a16:creationId xmlns:a16="http://schemas.microsoft.com/office/drawing/2014/main" id="{D988A711-E3E8-4172-AFE1-60E93FF10A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7" name="Freeform: Shape 266">
              <a:extLst>
                <a:ext uri="{FF2B5EF4-FFF2-40B4-BE49-F238E27FC236}">
                  <a16:creationId xmlns:a16="http://schemas.microsoft.com/office/drawing/2014/main" id="{7A89FF34-EE34-461C-A3EF-73AC3801B9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8" name="Freeform: Shape 267">
              <a:extLst>
                <a:ext uri="{FF2B5EF4-FFF2-40B4-BE49-F238E27FC236}">
                  <a16:creationId xmlns:a16="http://schemas.microsoft.com/office/drawing/2014/main" id="{80D55E43-BE59-444D-B32B-9C0306A126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9" name="Freeform: Shape 268">
              <a:extLst>
                <a:ext uri="{FF2B5EF4-FFF2-40B4-BE49-F238E27FC236}">
                  <a16:creationId xmlns:a16="http://schemas.microsoft.com/office/drawing/2014/main" id="{639C823F-B16B-4DF7-BA6E-0D832AAB27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0" name="Freeform: Shape 269">
              <a:extLst>
                <a:ext uri="{FF2B5EF4-FFF2-40B4-BE49-F238E27FC236}">
                  <a16:creationId xmlns:a16="http://schemas.microsoft.com/office/drawing/2014/main" id="{2E623C08-172F-41EA-90CB-59ED0D583B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1" name="Freeform: Shape 270">
              <a:extLst>
                <a:ext uri="{FF2B5EF4-FFF2-40B4-BE49-F238E27FC236}">
                  <a16:creationId xmlns:a16="http://schemas.microsoft.com/office/drawing/2014/main" id="{94C0577F-0FF9-47D5-8C6D-FC7B4CC318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36307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2" name="Freeform: Shape 271">
              <a:extLst>
                <a:ext uri="{FF2B5EF4-FFF2-40B4-BE49-F238E27FC236}">
                  <a16:creationId xmlns:a16="http://schemas.microsoft.com/office/drawing/2014/main" id="{30C80E9D-7909-4C52-ACAD-80FF874F99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3" name="Freeform: Shape 272">
              <a:extLst>
                <a:ext uri="{FF2B5EF4-FFF2-40B4-BE49-F238E27FC236}">
                  <a16:creationId xmlns:a16="http://schemas.microsoft.com/office/drawing/2014/main" id="{2B9598CE-4E74-4A54-BAB8-59379D2114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4" name="Freeform: Shape 273">
              <a:extLst>
                <a:ext uri="{FF2B5EF4-FFF2-40B4-BE49-F238E27FC236}">
                  <a16:creationId xmlns:a16="http://schemas.microsoft.com/office/drawing/2014/main" id="{E7188EAA-47E1-4B73-8682-C74A0421BE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5" name="Freeform: Shape 274">
              <a:extLst>
                <a:ext uri="{FF2B5EF4-FFF2-40B4-BE49-F238E27FC236}">
                  <a16:creationId xmlns:a16="http://schemas.microsoft.com/office/drawing/2014/main" id="{36900E8B-61F2-411F-B29F-A9CDC6E811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6" name="Freeform: Shape 275">
              <a:extLst>
                <a:ext uri="{FF2B5EF4-FFF2-40B4-BE49-F238E27FC236}">
                  <a16:creationId xmlns:a16="http://schemas.microsoft.com/office/drawing/2014/main" id="{0A25598A-334A-487D-9604-4753EAE81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363074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7" name="Freeform: Shape 276">
              <a:extLst>
                <a:ext uri="{FF2B5EF4-FFF2-40B4-BE49-F238E27FC236}">
                  <a16:creationId xmlns:a16="http://schemas.microsoft.com/office/drawing/2014/main" id="{C8DBE472-045A-491C-AB7C-4153EE2B00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8" name="Freeform: Shape 277">
              <a:extLst>
                <a:ext uri="{FF2B5EF4-FFF2-40B4-BE49-F238E27FC236}">
                  <a16:creationId xmlns:a16="http://schemas.microsoft.com/office/drawing/2014/main" id="{2F6DD374-5D5F-48BB-8135-8F37EE2C23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9" name="Freeform: Shape 278">
              <a:extLst>
                <a:ext uri="{FF2B5EF4-FFF2-40B4-BE49-F238E27FC236}">
                  <a16:creationId xmlns:a16="http://schemas.microsoft.com/office/drawing/2014/main" id="{386B8A5A-00D0-4291-937B-931B3F19CD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0" name="Freeform: Shape 279">
              <a:extLst>
                <a:ext uri="{FF2B5EF4-FFF2-40B4-BE49-F238E27FC236}">
                  <a16:creationId xmlns:a16="http://schemas.microsoft.com/office/drawing/2014/main" id="{89C10BFA-8067-495D-810E-1F4085F7B4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1" name="Freeform: Shape 280">
              <a:extLst>
                <a:ext uri="{FF2B5EF4-FFF2-40B4-BE49-F238E27FC236}">
                  <a16:creationId xmlns:a16="http://schemas.microsoft.com/office/drawing/2014/main" id="{51F94E69-8294-4AB3-A457-3BD4ACF085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2" name="Freeform: Shape 281">
              <a:extLst>
                <a:ext uri="{FF2B5EF4-FFF2-40B4-BE49-F238E27FC236}">
                  <a16:creationId xmlns:a16="http://schemas.microsoft.com/office/drawing/2014/main" id="{AD2859C5-45C5-4EE2-8272-0FA7A02353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4222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3" name="Freeform: Shape 282">
              <a:extLst>
                <a:ext uri="{FF2B5EF4-FFF2-40B4-BE49-F238E27FC236}">
                  <a16:creationId xmlns:a16="http://schemas.microsoft.com/office/drawing/2014/main" id="{14AFB321-1B9D-41AF-9686-8C689A3F4B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481374"/>
              <a:ext cx="14192" cy="14096"/>
            </a:xfrm>
            <a:custGeom>
              <a:avLst/>
              <a:gdLst>
                <a:gd name="connsiteX0" fmla="*/ 14192 w 14192"/>
                <a:gd name="connsiteY0" fmla="*/ 7049 h 14096"/>
                <a:gd name="connsiteX1" fmla="*/ 7144 w 14192"/>
                <a:gd name="connsiteY1" fmla="*/ 14097 h 14096"/>
                <a:gd name="connsiteX2" fmla="*/ 0 w 14192"/>
                <a:gd name="connsiteY2" fmla="*/ 7049 h 14096"/>
                <a:gd name="connsiteX3" fmla="*/ 7049 w 14192"/>
                <a:gd name="connsiteY3" fmla="*/ 0 h 14096"/>
                <a:gd name="connsiteX4" fmla="*/ 14192 w 14192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1049"/>
                    <a:pt x="0" y="7049"/>
                  </a:cubicBezTo>
                  <a:cubicBezTo>
                    <a:pt x="0" y="3048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4" name="Freeform: Shape 283">
              <a:extLst>
                <a:ext uri="{FF2B5EF4-FFF2-40B4-BE49-F238E27FC236}">
                  <a16:creationId xmlns:a16="http://schemas.microsoft.com/office/drawing/2014/main" id="{5C4403F4-D893-4E4C-8DFE-E79AE6A62A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48137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5" name="Freeform: Shape 284">
              <a:extLst>
                <a:ext uri="{FF2B5EF4-FFF2-40B4-BE49-F238E27FC236}">
                  <a16:creationId xmlns:a16="http://schemas.microsoft.com/office/drawing/2014/main" id="{BA894316-677B-4B51-AF19-0D3FAF96A7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6" name="Freeform: Shape 285">
              <a:extLst>
                <a:ext uri="{FF2B5EF4-FFF2-40B4-BE49-F238E27FC236}">
                  <a16:creationId xmlns:a16="http://schemas.microsoft.com/office/drawing/2014/main" id="{07FDE9AD-8F5A-44B0-AC7E-30148150D0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7" name="Freeform: Shape 286">
              <a:extLst>
                <a:ext uri="{FF2B5EF4-FFF2-40B4-BE49-F238E27FC236}">
                  <a16:creationId xmlns:a16="http://schemas.microsoft.com/office/drawing/2014/main" id="{A4D0E6BA-489D-4EA4-994E-225F7D078B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8" name="Freeform: Shape 287">
              <a:extLst>
                <a:ext uri="{FF2B5EF4-FFF2-40B4-BE49-F238E27FC236}">
                  <a16:creationId xmlns:a16="http://schemas.microsoft.com/office/drawing/2014/main" id="{7EDFBCCB-EC92-4860-BBDB-2EC6355FEE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48137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9" name="Freeform: Shape 288">
              <a:extLst>
                <a:ext uri="{FF2B5EF4-FFF2-40B4-BE49-F238E27FC236}">
                  <a16:creationId xmlns:a16="http://schemas.microsoft.com/office/drawing/2014/main" id="{459DBA8E-2EB0-4C51-A161-2C595B89D4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0" name="Freeform: Shape 289">
              <a:extLst>
                <a:ext uri="{FF2B5EF4-FFF2-40B4-BE49-F238E27FC236}">
                  <a16:creationId xmlns:a16="http://schemas.microsoft.com/office/drawing/2014/main" id="{FB1BA285-9A95-49B7-A098-F38400D92B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54062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1" name="Freeform: Shape 290">
              <a:extLst>
                <a:ext uri="{FF2B5EF4-FFF2-40B4-BE49-F238E27FC236}">
                  <a16:creationId xmlns:a16="http://schemas.microsoft.com/office/drawing/2014/main" id="{D29C405E-90F5-4AB5-8B5F-3CA2F1815A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540620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2" name="Freeform: Shape 291">
              <a:extLst>
                <a:ext uri="{FF2B5EF4-FFF2-40B4-BE49-F238E27FC236}">
                  <a16:creationId xmlns:a16="http://schemas.microsoft.com/office/drawing/2014/main" id="{F7214FFD-3321-412F-9CA5-4BC6E874F9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3" name="Freeform: Shape 292">
              <a:extLst>
                <a:ext uri="{FF2B5EF4-FFF2-40B4-BE49-F238E27FC236}">
                  <a16:creationId xmlns:a16="http://schemas.microsoft.com/office/drawing/2014/main" id="{5F16C3D8-64A1-443D-92A7-EA97518A63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4" name="Freeform: Shape 293">
              <a:extLst>
                <a:ext uri="{FF2B5EF4-FFF2-40B4-BE49-F238E27FC236}">
                  <a16:creationId xmlns:a16="http://schemas.microsoft.com/office/drawing/2014/main" id="{7E4EFAB9-436A-4B6B-A16B-8DA3F614A8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5" name="Freeform: Shape 294">
              <a:extLst>
                <a:ext uri="{FF2B5EF4-FFF2-40B4-BE49-F238E27FC236}">
                  <a16:creationId xmlns:a16="http://schemas.microsoft.com/office/drawing/2014/main" id="{037DDFC3-D7A5-443D-8417-D723296DA7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540620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6" name="Freeform: Shape 295">
              <a:extLst>
                <a:ext uri="{FF2B5EF4-FFF2-40B4-BE49-F238E27FC236}">
                  <a16:creationId xmlns:a16="http://schemas.microsoft.com/office/drawing/2014/main" id="{253AC142-F4B4-47E8-BBEE-F7D0F8547F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7" name="Freeform: Shape 296">
              <a:extLst>
                <a:ext uri="{FF2B5EF4-FFF2-40B4-BE49-F238E27FC236}">
                  <a16:creationId xmlns:a16="http://schemas.microsoft.com/office/drawing/2014/main" id="{890AAA82-94E2-41D0-AE92-9C87195CCB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59977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8" name="Freeform: Shape 297">
              <a:extLst>
                <a:ext uri="{FF2B5EF4-FFF2-40B4-BE49-F238E27FC236}">
                  <a16:creationId xmlns:a16="http://schemas.microsoft.com/office/drawing/2014/main" id="{FD33B856-EF4E-40FC-BDA0-9E26203D03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59977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9" name="Freeform: Shape 298">
              <a:extLst>
                <a:ext uri="{FF2B5EF4-FFF2-40B4-BE49-F238E27FC236}">
                  <a16:creationId xmlns:a16="http://schemas.microsoft.com/office/drawing/2014/main" id="{24AEBF58-C8A2-4D00-9AFB-B5012AEA36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0" name="Freeform: Shape 299">
              <a:extLst>
                <a:ext uri="{FF2B5EF4-FFF2-40B4-BE49-F238E27FC236}">
                  <a16:creationId xmlns:a16="http://schemas.microsoft.com/office/drawing/2014/main" id="{21270E55-4211-4529-BDC3-29B80BDF5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1" name="Freeform: Shape 300">
              <a:extLst>
                <a:ext uri="{FF2B5EF4-FFF2-40B4-BE49-F238E27FC236}">
                  <a16:creationId xmlns:a16="http://schemas.microsoft.com/office/drawing/2014/main" id="{16DD7E91-EFBB-4DD7-B30F-4A13C20BED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2" name="Freeform: Shape 301">
              <a:extLst>
                <a:ext uri="{FF2B5EF4-FFF2-40B4-BE49-F238E27FC236}">
                  <a16:creationId xmlns:a16="http://schemas.microsoft.com/office/drawing/2014/main" id="{96260F31-66FB-4E2C-801E-701C2B859A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59977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3" name="Freeform: Shape 302">
              <a:extLst>
                <a:ext uri="{FF2B5EF4-FFF2-40B4-BE49-F238E27FC236}">
                  <a16:creationId xmlns:a16="http://schemas.microsoft.com/office/drawing/2014/main" id="{B5FEE1C9-3961-4400-AD3E-B5AD93A474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4" name="Freeform: Shape 303">
              <a:extLst>
                <a:ext uri="{FF2B5EF4-FFF2-40B4-BE49-F238E27FC236}">
                  <a16:creationId xmlns:a16="http://schemas.microsoft.com/office/drawing/2014/main" id="{34E1BE05-269F-4A13-99FE-2A973A0E77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7" y="3659014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5" name="Freeform: Shape 304">
              <a:extLst>
                <a:ext uri="{FF2B5EF4-FFF2-40B4-BE49-F238E27FC236}">
                  <a16:creationId xmlns:a16="http://schemas.microsoft.com/office/drawing/2014/main" id="{2D591FBD-65C6-46C4-AF19-875D652DCF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2" y="3659014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6" name="Freeform: Shape 305">
              <a:extLst>
                <a:ext uri="{FF2B5EF4-FFF2-40B4-BE49-F238E27FC236}">
                  <a16:creationId xmlns:a16="http://schemas.microsoft.com/office/drawing/2014/main" id="{85F7E635-CB45-4346-BBFB-10FF0576AF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2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7" name="Freeform: Shape 306">
              <a:extLst>
                <a:ext uri="{FF2B5EF4-FFF2-40B4-BE49-F238E27FC236}">
                  <a16:creationId xmlns:a16="http://schemas.microsoft.com/office/drawing/2014/main" id="{3BDAC885-F0B3-4D66-8587-4384652983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8" name="Freeform: Shape 307">
              <a:extLst>
                <a:ext uri="{FF2B5EF4-FFF2-40B4-BE49-F238E27FC236}">
                  <a16:creationId xmlns:a16="http://schemas.microsoft.com/office/drawing/2014/main" id="{3427A7E1-71C9-42CC-9CAF-53642DC4D0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9" name="Freeform: Shape 308">
              <a:extLst>
                <a:ext uri="{FF2B5EF4-FFF2-40B4-BE49-F238E27FC236}">
                  <a16:creationId xmlns:a16="http://schemas.microsoft.com/office/drawing/2014/main" id="{20BF60C4-2E5D-473E-96B6-D22BB8536F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659014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0" name="Freeform: Shape 309">
              <a:extLst>
                <a:ext uri="{FF2B5EF4-FFF2-40B4-BE49-F238E27FC236}">
                  <a16:creationId xmlns:a16="http://schemas.microsoft.com/office/drawing/2014/main" id="{C4703732-1088-4448-ACC0-D8BD901B2C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1" name="Freeform: Shape 310">
              <a:extLst>
                <a:ext uri="{FF2B5EF4-FFF2-40B4-BE49-F238E27FC236}">
                  <a16:creationId xmlns:a16="http://schemas.microsoft.com/office/drawing/2014/main" id="{6777D706-23BF-4962-98D3-D5AE7DF4EC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9" y="371816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2" name="Freeform: Shape 311">
              <a:extLst>
                <a:ext uri="{FF2B5EF4-FFF2-40B4-BE49-F238E27FC236}">
                  <a16:creationId xmlns:a16="http://schemas.microsoft.com/office/drawing/2014/main" id="{783FF777-4C59-44D0-9441-2B40E0A70E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4" y="371816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3" name="Freeform: Shape 312">
              <a:extLst>
                <a:ext uri="{FF2B5EF4-FFF2-40B4-BE49-F238E27FC236}">
                  <a16:creationId xmlns:a16="http://schemas.microsoft.com/office/drawing/2014/main" id="{2037F33C-65F4-44B6-9CB2-D32D1552C6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4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4" name="Freeform: Shape 313">
              <a:extLst>
                <a:ext uri="{FF2B5EF4-FFF2-40B4-BE49-F238E27FC236}">
                  <a16:creationId xmlns:a16="http://schemas.microsoft.com/office/drawing/2014/main" id="{E73BA403-F3FD-4D76-A516-5698375D64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9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5" name="Freeform: Shape 314">
              <a:extLst>
                <a:ext uri="{FF2B5EF4-FFF2-40B4-BE49-F238E27FC236}">
                  <a16:creationId xmlns:a16="http://schemas.microsoft.com/office/drawing/2014/main" id="{0AF0D29B-415A-4327-A4B4-B5DC8F0AC0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9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6" name="Freeform: Shape 315">
              <a:extLst>
                <a:ext uri="{FF2B5EF4-FFF2-40B4-BE49-F238E27FC236}">
                  <a16:creationId xmlns:a16="http://schemas.microsoft.com/office/drawing/2014/main" id="{374A9388-F55E-4F94-817D-5BFF0B59E7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71816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7" name="Freeform: Shape 316">
              <a:extLst>
                <a:ext uri="{FF2B5EF4-FFF2-40B4-BE49-F238E27FC236}">
                  <a16:creationId xmlns:a16="http://schemas.microsoft.com/office/drawing/2014/main" id="{30C52183-F223-4E0A-B713-C91589CEB8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5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8" name="Freeform: Shape 317">
              <a:extLst>
                <a:ext uri="{FF2B5EF4-FFF2-40B4-BE49-F238E27FC236}">
                  <a16:creationId xmlns:a16="http://schemas.microsoft.com/office/drawing/2014/main" id="{A6BEE030-DC6B-4CB1-A01B-95CC825525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40" y="377741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9" name="Freeform: Shape 318">
              <a:extLst>
                <a:ext uri="{FF2B5EF4-FFF2-40B4-BE49-F238E27FC236}">
                  <a16:creationId xmlns:a16="http://schemas.microsoft.com/office/drawing/2014/main" id="{2D41CF67-37BB-443C-85CF-2A05174FD4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5" y="377741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0" name="Freeform: Shape 319">
              <a:extLst>
                <a:ext uri="{FF2B5EF4-FFF2-40B4-BE49-F238E27FC236}">
                  <a16:creationId xmlns:a16="http://schemas.microsoft.com/office/drawing/2014/main" id="{65A449CF-396F-45B8-B268-6824A4E89B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6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1" name="Freeform: Shape 320">
              <a:extLst>
                <a:ext uri="{FF2B5EF4-FFF2-40B4-BE49-F238E27FC236}">
                  <a16:creationId xmlns:a16="http://schemas.microsoft.com/office/drawing/2014/main" id="{9C20A7EF-7013-4D6C-ADD8-868A931DF2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83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2" name="Freeform: Shape 321">
              <a:extLst>
                <a:ext uri="{FF2B5EF4-FFF2-40B4-BE49-F238E27FC236}">
                  <a16:creationId xmlns:a16="http://schemas.microsoft.com/office/drawing/2014/main" id="{F787692C-3BA9-4D4D-82F8-E497797AAE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35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3" name="Freeform: Shape 322">
              <a:extLst>
                <a:ext uri="{FF2B5EF4-FFF2-40B4-BE49-F238E27FC236}">
                  <a16:creationId xmlns:a16="http://schemas.microsoft.com/office/drawing/2014/main" id="{A6D539D6-A55E-40F5-83AC-A773405241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82" y="377741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4" name="Freeform: Shape 323">
              <a:extLst>
                <a:ext uri="{FF2B5EF4-FFF2-40B4-BE49-F238E27FC236}">
                  <a16:creationId xmlns:a16="http://schemas.microsoft.com/office/drawing/2014/main" id="{D4D7922F-CA55-4202-B99F-ED303E7044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31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5" name="Freeform: Shape 324">
              <a:extLst>
                <a:ext uri="{FF2B5EF4-FFF2-40B4-BE49-F238E27FC236}">
                  <a16:creationId xmlns:a16="http://schemas.microsoft.com/office/drawing/2014/main" id="{4120C846-A602-4B6C-9C07-11D2B0F8A4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481374"/>
              <a:ext cx="14097" cy="14096"/>
            </a:xfrm>
            <a:custGeom>
              <a:avLst/>
              <a:gdLst>
                <a:gd name="connsiteX0" fmla="*/ 14097 w 14097"/>
                <a:gd name="connsiteY0" fmla="*/ 7049 h 14096"/>
                <a:gd name="connsiteX1" fmla="*/ 7049 w 14097"/>
                <a:gd name="connsiteY1" fmla="*/ 14097 h 14096"/>
                <a:gd name="connsiteX2" fmla="*/ 0 w 14097"/>
                <a:gd name="connsiteY2" fmla="*/ 7049 h 14096"/>
                <a:gd name="connsiteX3" fmla="*/ 7049 w 14097"/>
                <a:gd name="connsiteY3" fmla="*/ 0 h 14096"/>
                <a:gd name="connsiteX4" fmla="*/ 14097 w 14097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6" name="Freeform: Shape 325">
              <a:extLst>
                <a:ext uri="{FF2B5EF4-FFF2-40B4-BE49-F238E27FC236}">
                  <a16:creationId xmlns:a16="http://schemas.microsoft.com/office/drawing/2014/main" id="{84B5D527-4684-45F5-84CE-73642492DB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7" name="Freeform: Shape 326">
              <a:extLst>
                <a:ext uri="{FF2B5EF4-FFF2-40B4-BE49-F238E27FC236}">
                  <a16:creationId xmlns:a16="http://schemas.microsoft.com/office/drawing/2014/main" id="{FF31CF21-8169-4D45-A115-9CF8D37189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9 w 14096"/>
                <a:gd name="connsiteY1" fmla="*/ 14097 h 14096"/>
                <a:gd name="connsiteX2" fmla="*/ 0 w 14096"/>
                <a:gd name="connsiteY2" fmla="*/ 7049 h 14096"/>
                <a:gd name="connsiteX3" fmla="*/ 7049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8" name="Freeform: Shape 327">
              <a:extLst>
                <a:ext uri="{FF2B5EF4-FFF2-40B4-BE49-F238E27FC236}">
                  <a16:creationId xmlns:a16="http://schemas.microsoft.com/office/drawing/2014/main" id="{DA8762B9-9CD8-4676-93F5-6C9358A940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9" name="Freeform: Shape 328">
              <a:extLst>
                <a:ext uri="{FF2B5EF4-FFF2-40B4-BE49-F238E27FC236}">
                  <a16:creationId xmlns:a16="http://schemas.microsoft.com/office/drawing/2014/main" id="{A183E80A-70D1-4F52-A92D-D396648CCB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0" name="Freeform: Shape 329">
              <a:extLst>
                <a:ext uri="{FF2B5EF4-FFF2-40B4-BE49-F238E27FC236}">
                  <a16:creationId xmlns:a16="http://schemas.microsoft.com/office/drawing/2014/main" id="{83FBB0F7-E17E-4890-9B66-3625BA1468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481373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1" name="Freeform: Shape 330">
              <a:extLst>
                <a:ext uri="{FF2B5EF4-FFF2-40B4-BE49-F238E27FC236}">
                  <a16:creationId xmlns:a16="http://schemas.microsoft.com/office/drawing/2014/main" id="{708E7BF1-2D4D-44AB-A5CC-0ED91B8462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540622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2" name="Freeform: Shape 331">
              <a:extLst>
                <a:ext uri="{FF2B5EF4-FFF2-40B4-BE49-F238E27FC236}">
                  <a16:creationId xmlns:a16="http://schemas.microsoft.com/office/drawing/2014/main" id="{4B468C4E-6F63-4172-AE1F-8965744DBC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54062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3" name="Freeform: Shape 332">
              <a:extLst>
                <a:ext uri="{FF2B5EF4-FFF2-40B4-BE49-F238E27FC236}">
                  <a16:creationId xmlns:a16="http://schemas.microsoft.com/office/drawing/2014/main" id="{974C7149-F567-4D55-8F48-511DCF3A81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5406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4" name="Freeform: Shape 333">
              <a:extLst>
                <a:ext uri="{FF2B5EF4-FFF2-40B4-BE49-F238E27FC236}">
                  <a16:creationId xmlns:a16="http://schemas.microsoft.com/office/drawing/2014/main" id="{54A551FA-7E10-4D28-9A10-B9A06C0780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54062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5" name="Freeform: Shape 334">
              <a:extLst>
                <a:ext uri="{FF2B5EF4-FFF2-40B4-BE49-F238E27FC236}">
                  <a16:creationId xmlns:a16="http://schemas.microsoft.com/office/drawing/2014/main" id="{1D04F3C0-CE2C-4B8D-A5BD-0E994FD8D9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54063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6" name="Freeform: Shape 335">
              <a:extLst>
                <a:ext uri="{FF2B5EF4-FFF2-40B4-BE49-F238E27FC236}">
                  <a16:creationId xmlns:a16="http://schemas.microsoft.com/office/drawing/2014/main" id="{D2EA9230-DD52-48A9-B268-56744EA506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540631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7" name="Freeform: Shape 336">
              <a:extLst>
                <a:ext uri="{FF2B5EF4-FFF2-40B4-BE49-F238E27FC236}">
                  <a16:creationId xmlns:a16="http://schemas.microsoft.com/office/drawing/2014/main" id="{043A05F5-A8CF-4D01-AF12-95D1ECAE4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59978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8" name="Freeform: Shape 337">
              <a:extLst>
                <a:ext uri="{FF2B5EF4-FFF2-40B4-BE49-F238E27FC236}">
                  <a16:creationId xmlns:a16="http://schemas.microsoft.com/office/drawing/2014/main" id="{1F47C6BC-BD1A-4291-B018-05E5A72E4B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9" name="Freeform: Shape 338">
              <a:extLst>
                <a:ext uri="{FF2B5EF4-FFF2-40B4-BE49-F238E27FC236}">
                  <a16:creationId xmlns:a16="http://schemas.microsoft.com/office/drawing/2014/main" id="{E5B89844-FD17-4048-A3F5-35E390C6EF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0" name="Freeform: Shape 339">
              <a:extLst>
                <a:ext uri="{FF2B5EF4-FFF2-40B4-BE49-F238E27FC236}">
                  <a16:creationId xmlns:a16="http://schemas.microsoft.com/office/drawing/2014/main" id="{B5593F34-8B0E-4D34-9781-B594E2F5D7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1" name="Freeform: Shape 340">
              <a:extLst>
                <a:ext uri="{FF2B5EF4-FFF2-40B4-BE49-F238E27FC236}">
                  <a16:creationId xmlns:a16="http://schemas.microsoft.com/office/drawing/2014/main" id="{4428E4BB-2263-4D19-8254-C9B54B8565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59978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2" name="Freeform: Shape 341">
              <a:extLst>
                <a:ext uri="{FF2B5EF4-FFF2-40B4-BE49-F238E27FC236}">
                  <a16:creationId xmlns:a16="http://schemas.microsoft.com/office/drawing/2014/main" id="{2366216E-6EA2-4872-8370-C5EC22520F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599782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3" name="Freeform: Shape 342">
              <a:extLst>
                <a:ext uri="{FF2B5EF4-FFF2-40B4-BE49-F238E27FC236}">
                  <a16:creationId xmlns:a16="http://schemas.microsoft.com/office/drawing/2014/main" id="{D66F8E3F-BF33-4F99-A1F0-EB5885BF2C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659026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4" name="Freeform: Shape 343">
              <a:extLst>
                <a:ext uri="{FF2B5EF4-FFF2-40B4-BE49-F238E27FC236}">
                  <a16:creationId xmlns:a16="http://schemas.microsoft.com/office/drawing/2014/main" id="{EB506747-ED9D-43EA-BD67-DF7971849E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5" name="Freeform: Shape 344">
              <a:extLst>
                <a:ext uri="{FF2B5EF4-FFF2-40B4-BE49-F238E27FC236}">
                  <a16:creationId xmlns:a16="http://schemas.microsoft.com/office/drawing/2014/main" id="{AC803CE8-FFF7-40EA-AF62-102724C324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6" name="Freeform: Shape 345">
              <a:extLst>
                <a:ext uri="{FF2B5EF4-FFF2-40B4-BE49-F238E27FC236}">
                  <a16:creationId xmlns:a16="http://schemas.microsoft.com/office/drawing/2014/main" id="{7EF6FFCA-06CC-4395-AEB0-425719A42D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7" name="Freeform: Shape 346">
              <a:extLst>
                <a:ext uri="{FF2B5EF4-FFF2-40B4-BE49-F238E27FC236}">
                  <a16:creationId xmlns:a16="http://schemas.microsoft.com/office/drawing/2014/main" id="{0D95F285-AAC0-4F32-8665-2677878BD3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8" name="Freeform: Shape 347">
              <a:extLst>
                <a:ext uri="{FF2B5EF4-FFF2-40B4-BE49-F238E27FC236}">
                  <a16:creationId xmlns:a16="http://schemas.microsoft.com/office/drawing/2014/main" id="{8DFCCA2E-BF12-4D26-A5A4-A03387546A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9" name="Freeform: Shape 348">
              <a:extLst>
                <a:ext uri="{FF2B5EF4-FFF2-40B4-BE49-F238E27FC236}">
                  <a16:creationId xmlns:a16="http://schemas.microsoft.com/office/drawing/2014/main" id="{2ABEAC60-6AC3-4D6A-95F9-2E79F6BE00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718177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0" name="Freeform: Shape 349">
              <a:extLst>
                <a:ext uri="{FF2B5EF4-FFF2-40B4-BE49-F238E27FC236}">
                  <a16:creationId xmlns:a16="http://schemas.microsoft.com/office/drawing/2014/main" id="{FA6015B7-49FE-4729-B2F4-585F0F305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1" name="Freeform: Shape 350">
              <a:extLst>
                <a:ext uri="{FF2B5EF4-FFF2-40B4-BE49-F238E27FC236}">
                  <a16:creationId xmlns:a16="http://schemas.microsoft.com/office/drawing/2014/main" id="{D611DEB1-76FE-4625-9449-88E52D15F4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2" name="Freeform: Shape 351">
              <a:extLst>
                <a:ext uri="{FF2B5EF4-FFF2-40B4-BE49-F238E27FC236}">
                  <a16:creationId xmlns:a16="http://schemas.microsoft.com/office/drawing/2014/main" id="{97F031C1-1AA7-4CA7-ADD3-E0577626E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3" name="Freeform: Shape 352">
              <a:extLst>
                <a:ext uri="{FF2B5EF4-FFF2-40B4-BE49-F238E27FC236}">
                  <a16:creationId xmlns:a16="http://schemas.microsoft.com/office/drawing/2014/main" id="{96F5D0CB-22E6-4536-8403-F42527F31F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718172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4" name="Freeform: Shape 353">
              <a:extLst>
                <a:ext uri="{FF2B5EF4-FFF2-40B4-BE49-F238E27FC236}">
                  <a16:creationId xmlns:a16="http://schemas.microsoft.com/office/drawing/2014/main" id="{A32718AB-7401-4F66-9C77-E06C3CF7CD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71817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5" name="Freeform: Shape 354">
              <a:extLst>
                <a:ext uri="{FF2B5EF4-FFF2-40B4-BE49-F238E27FC236}">
                  <a16:creationId xmlns:a16="http://schemas.microsoft.com/office/drawing/2014/main" id="{85B6B5F1-D1E4-45A3-8117-348D02D2A3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2" y="3777419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6" name="Freeform: Shape 355">
              <a:extLst>
                <a:ext uri="{FF2B5EF4-FFF2-40B4-BE49-F238E27FC236}">
                  <a16:creationId xmlns:a16="http://schemas.microsoft.com/office/drawing/2014/main" id="{534869FD-184C-42DB-B9DA-293DB67E5E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2" y="377741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7" name="Freeform: Shape 356">
              <a:extLst>
                <a:ext uri="{FF2B5EF4-FFF2-40B4-BE49-F238E27FC236}">
                  <a16:creationId xmlns:a16="http://schemas.microsoft.com/office/drawing/2014/main" id="{A781504F-CAFD-4201-B288-8B4A809B43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8" y="377741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8" name="Freeform: Shape 357">
              <a:extLst>
                <a:ext uri="{FF2B5EF4-FFF2-40B4-BE49-F238E27FC236}">
                  <a16:creationId xmlns:a16="http://schemas.microsoft.com/office/drawing/2014/main" id="{D9FC8348-2BA6-4631-8AA7-D63CD898C5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4" y="3777383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9" name="Freeform: Shape 358">
              <a:extLst>
                <a:ext uri="{FF2B5EF4-FFF2-40B4-BE49-F238E27FC236}">
                  <a16:creationId xmlns:a16="http://schemas.microsoft.com/office/drawing/2014/main" id="{C1AF95A2-64EA-45E2-A43B-1EBD569109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7" y="37774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0" name="Freeform: Shape 359">
              <a:extLst>
                <a:ext uri="{FF2B5EF4-FFF2-40B4-BE49-F238E27FC236}">
                  <a16:creationId xmlns:a16="http://schemas.microsoft.com/office/drawing/2014/main" id="{CFC80050-240D-434A-BFCB-DE4DA4FAFB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4" y="37774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A49310-16EE-413B-B022-A1A0823B77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270" y="1130846"/>
            <a:ext cx="4974771" cy="4351338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pPr algn="ctr"/>
            <a:r>
              <a:rPr lang="cs-CZ" b="1" u="sng" dirty="0"/>
              <a:t>Centralizace:</a:t>
            </a:r>
            <a:endParaRPr lang="cs-CZ"/>
          </a:p>
          <a:p>
            <a:pPr algn="ctr"/>
            <a:r>
              <a:rPr lang="cs-CZ" dirty="0"/>
              <a:t>= posun příznaků z periferie k centru</a:t>
            </a:r>
          </a:p>
          <a:p>
            <a:pPr algn="ctr"/>
            <a:r>
              <a:rPr lang="cs-CZ" dirty="0"/>
              <a:t>Ubývání bolesti v důsledku opakovaného provádění pohybu</a:t>
            </a:r>
          </a:p>
          <a:p>
            <a:pPr algn="ctr"/>
            <a:r>
              <a:rPr lang="cs-CZ" dirty="0"/>
              <a:t>Dobrá prognóza</a:t>
            </a:r>
          </a:p>
          <a:p>
            <a:pPr algn="ctr"/>
            <a:r>
              <a:rPr lang="cs-CZ" dirty="0"/>
              <a:t>Fenomén pouze u </a:t>
            </a:r>
            <a:r>
              <a:rPr lang="cs-CZ" dirty="0" err="1"/>
              <a:t>Derangement</a:t>
            </a:r>
            <a:r>
              <a:rPr lang="cs-CZ" dirty="0"/>
              <a:t> syndromu (viz dále)</a:t>
            </a:r>
          </a:p>
          <a:p>
            <a:pPr algn="ctr"/>
            <a:r>
              <a:rPr lang="cs-CZ" b="1" u="sng" dirty="0" err="1"/>
              <a:t>Periferizace</a:t>
            </a:r>
            <a:r>
              <a:rPr lang="cs-CZ" b="1" u="sng" dirty="0"/>
              <a:t>:</a:t>
            </a:r>
          </a:p>
          <a:p>
            <a:pPr algn="ctr"/>
            <a:r>
              <a:rPr lang="cs-CZ" dirty="0"/>
              <a:t>= opak centralizace</a:t>
            </a:r>
          </a:p>
          <a:p>
            <a:pPr algn="ctr"/>
            <a:r>
              <a:rPr lang="cs-CZ" dirty="0"/>
              <a:t>U zhoršování potíží nutno provést znovu vyšetření a změnit terapii</a:t>
            </a:r>
          </a:p>
          <a:p>
            <a:pPr algn="ctr"/>
            <a:endParaRPr lang="cs-CZ" dirty="0"/>
          </a:p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80301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5F17139-31EE-46AC-B04F-DBBD852DD6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07A8485-9A71-4AD7-8395-54BB8D04D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95697"/>
            <a:ext cx="3200400" cy="4238118"/>
          </a:xfrm>
        </p:spPr>
        <p:txBody>
          <a:bodyPr>
            <a:normAutofit/>
          </a:bodyPr>
          <a:lstStyle/>
          <a:p>
            <a:pPr algn="ctr"/>
            <a:r>
              <a:rPr lang="cs-CZ" sz="3400" b="1"/>
              <a:t>DRUHY SYNDROMŮ DLE MCKENZIEHO</a:t>
            </a:r>
            <a:endParaRPr lang="cs-CZ"/>
          </a:p>
        </p:txBody>
      </p:sp>
      <p:grpSp>
        <p:nvGrpSpPr>
          <p:cNvPr id="11" name="Graphic 38">
            <a:extLst>
              <a:ext uri="{FF2B5EF4-FFF2-40B4-BE49-F238E27FC236}">
                <a16:creationId xmlns:a16="http://schemas.microsoft.com/office/drawing/2014/main" id="{7CF625D3-71A3-4F30-A096-8EF334E959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02912"/>
            <a:ext cx="1910252" cy="709660"/>
            <a:chOff x="2267504" y="2540250"/>
            <a:chExt cx="1990951" cy="739640"/>
          </a:xfrm>
          <a:solidFill>
            <a:schemeClr val="tx1"/>
          </a:solidFill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C6754E2F-F56E-4BA3-99DD-8EBF110E34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24A69059-7C49-49C6-B071-F2A9B558E0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5" name="Graphic 38">
            <a:extLst>
              <a:ext uri="{FF2B5EF4-FFF2-40B4-BE49-F238E27FC236}">
                <a16:creationId xmlns:a16="http://schemas.microsoft.com/office/drawing/2014/main" id="{A8630B61-2CB6-4E0C-90A1-05A307F9CD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02912"/>
            <a:ext cx="1910252" cy="709660"/>
            <a:chOff x="2267504" y="2540250"/>
            <a:chExt cx="1990951" cy="739640"/>
          </a:xfrm>
          <a:solidFill>
            <a:schemeClr val="tx1">
              <a:alpha val="60000"/>
            </a:schemeClr>
          </a:solidFill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7EB5F489-45BA-4254-B501-559099D885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8ECAADA-4087-4FFC-801E-BF007B413F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9" name="Oval 18">
            <a:extLst>
              <a:ext uri="{FF2B5EF4-FFF2-40B4-BE49-F238E27FC236}">
                <a16:creationId xmlns:a16="http://schemas.microsoft.com/office/drawing/2014/main" id="{89D16701-DA76-4F72-BB63-E2C3FFBDFE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6260" y="4752208"/>
            <a:ext cx="365021" cy="36502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1CC28BE1-9DC6-43FE-9582-39F091098D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6260" y="4752208"/>
            <a:ext cx="365021" cy="365021"/>
          </a:xfrm>
          <a:prstGeom prst="ellipse">
            <a:avLst/>
          </a:pr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23" name="Graphic 4">
            <a:extLst>
              <a:ext uri="{FF2B5EF4-FFF2-40B4-BE49-F238E27FC236}">
                <a16:creationId xmlns:a16="http://schemas.microsoft.com/office/drawing/2014/main" id="{AF9AF3F3-CE0C-4125-BDD7-346487FA0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109667" y="5539935"/>
            <a:ext cx="975169" cy="975171"/>
            <a:chOff x="5829300" y="3162300"/>
            <a:chExt cx="532256" cy="532257"/>
          </a:xfrm>
          <a:solidFill>
            <a:schemeClr val="tx1"/>
          </a:solidFill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B31DFBFA-CF4D-4940-9086-26F83E5C6B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9208" y="3192208"/>
              <a:ext cx="112966" cy="11296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27854033-BD20-4C77-8C5B-048F4B3BDD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1205" y="3164205"/>
              <a:ext cx="230314" cy="230314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C93AA74-BEB3-444F-835B-7AA6ECE617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9300" y="3162300"/>
              <a:ext cx="294131" cy="294131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00DF1C9-6952-4704-B8B3-95406E18E4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7205" y="3170110"/>
              <a:ext cx="337184" cy="337280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B34783FD-297C-40D2-964B-DBAE4DE283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3207" y="3186207"/>
              <a:ext cx="364617" cy="364617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DE621623-0357-4FD5-A1AC-4005010259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5305" y="3208305"/>
              <a:ext cx="380238" cy="380238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024F346E-10A0-458F-A9CA-8C0079472F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02832" y="3235832"/>
              <a:ext cx="385191" cy="385191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937A2F7-01A9-47F3-BED6-B61D998408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35789" y="3268313"/>
              <a:ext cx="379761" cy="380237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5B44DAF8-5073-441A-82E1-180385D35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2841" y="3305841"/>
              <a:ext cx="364807" cy="364807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52B0413D-0E36-4A90-8E6A-9EDC676A60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16370" y="3349466"/>
              <a:ext cx="337280" cy="337280"/>
            </a:xfrm>
            <a:custGeom>
              <a:avLst/>
              <a:gdLst>
                <a:gd name="connsiteX0" fmla="*/ 333470 w 337280"/>
                <a:gd name="connsiteY0" fmla="*/ 0 h 337280"/>
                <a:gd name="connsiteX1" fmla="*/ 337280 w 337280"/>
                <a:gd name="connsiteY1" fmla="*/ 13430 h 337280"/>
                <a:gd name="connsiteX2" fmla="*/ 13430 w 337280"/>
                <a:gd name="connsiteY2" fmla="*/ 337280 h 337280"/>
                <a:gd name="connsiteX3" fmla="*/ 0 w 337280"/>
                <a:gd name="connsiteY3" fmla="*/ 333470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280" h="337280">
                  <a:moveTo>
                    <a:pt x="333470" y="0"/>
                  </a:moveTo>
                  <a:cubicBezTo>
                    <a:pt x="334899" y="4382"/>
                    <a:pt x="336137" y="8858"/>
                    <a:pt x="337280" y="13430"/>
                  </a:cubicBezTo>
                  <a:lnTo>
                    <a:pt x="13430" y="337280"/>
                  </a:lnTo>
                  <a:cubicBezTo>
                    <a:pt x="8858" y="336137"/>
                    <a:pt x="4382" y="334899"/>
                    <a:pt x="0" y="3334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86059ECF-0D50-48AD-B67A-645EC29D33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67329" y="3400425"/>
              <a:ext cx="294227" cy="294132"/>
            </a:xfrm>
            <a:custGeom>
              <a:avLst/>
              <a:gdLst>
                <a:gd name="connsiteX0" fmla="*/ 292989 w 294227"/>
                <a:gd name="connsiteY0" fmla="*/ 0 h 294132"/>
                <a:gd name="connsiteX1" fmla="*/ 294227 w 294227"/>
                <a:gd name="connsiteY1" fmla="*/ 15907 h 294132"/>
                <a:gd name="connsiteX2" fmla="*/ 15907 w 294227"/>
                <a:gd name="connsiteY2" fmla="*/ 294132 h 294132"/>
                <a:gd name="connsiteX3" fmla="*/ 0 w 294227"/>
                <a:gd name="connsiteY3" fmla="*/ 292894 h 29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227" h="294132">
                  <a:moveTo>
                    <a:pt x="292989" y="0"/>
                  </a:moveTo>
                  <a:cubicBezTo>
                    <a:pt x="293561" y="5334"/>
                    <a:pt x="293942" y="10668"/>
                    <a:pt x="294227" y="15907"/>
                  </a:cubicBezTo>
                  <a:lnTo>
                    <a:pt x="15907" y="294132"/>
                  </a:lnTo>
                  <a:cubicBezTo>
                    <a:pt x="10668" y="294132"/>
                    <a:pt x="5334" y="293465"/>
                    <a:pt x="0" y="2928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B394906F-6BF2-447E-9886-F12708E128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29337" y="3462337"/>
              <a:ext cx="230314" cy="230314"/>
            </a:xfrm>
            <a:custGeom>
              <a:avLst/>
              <a:gdLst>
                <a:gd name="connsiteX0" fmla="*/ 230315 w 230314"/>
                <a:gd name="connsiteY0" fmla="*/ 0 h 230314"/>
                <a:gd name="connsiteX1" fmla="*/ 226886 w 230314"/>
                <a:gd name="connsiteY1" fmla="*/ 20574 h 230314"/>
                <a:gd name="connsiteX2" fmla="*/ 20669 w 230314"/>
                <a:gd name="connsiteY2" fmla="*/ 226790 h 230314"/>
                <a:gd name="connsiteX3" fmla="*/ 0 w 230314"/>
                <a:gd name="connsiteY3" fmla="*/ 230315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14" h="230314">
                  <a:moveTo>
                    <a:pt x="230315" y="0"/>
                  </a:moveTo>
                  <a:cubicBezTo>
                    <a:pt x="229457" y="6953"/>
                    <a:pt x="228314" y="13716"/>
                    <a:pt x="226886" y="20574"/>
                  </a:cubicBezTo>
                  <a:lnTo>
                    <a:pt x="20669" y="226790"/>
                  </a:lnTo>
                  <a:cubicBezTo>
                    <a:pt x="13811" y="228314"/>
                    <a:pt x="6953" y="229457"/>
                    <a:pt x="0" y="2303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A45EB96B-215A-4EBF-A594-2B08222339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18682" y="3551682"/>
              <a:ext cx="112871" cy="112871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08119743-68C1-4A7E-89D6-9AC821E9EE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6569800"/>
              </p:ext>
            </p:extLst>
          </p:nvPr>
        </p:nvGraphicFramePr>
        <p:xfrm>
          <a:off x="4782386" y="447277"/>
          <a:ext cx="6571413" cy="57296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759666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F98F79A4-A6C7-4101-B1E9-27E05CB7CF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3871489" cy="4096327"/>
          </a:xfrm>
          <a:custGeom>
            <a:avLst/>
            <a:gdLst>
              <a:gd name="connsiteX0" fmla="*/ 2292284 w 3871489"/>
              <a:gd name="connsiteY0" fmla="*/ 0 h 4096327"/>
              <a:gd name="connsiteX1" fmla="*/ 3500914 w 3871489"/>
              <a:gd name="connsiteY1" fmla="*/ 0 h 4096327"/>
              <a:gd name="connsiteX2" fmla="*/ 3542229 w 3871489"/>
              <a:gd name="connsiteY2" fmla="*/ 68006 h 4096327"/>
              <a:gd name="connsiteX3" fmla="*/ 3871489 w 3871489"/>
              <a:gd name="connsiteY3" fmla="*/ 1368323 h 4096327"/>
              <a:gd name="connsiteX4" fmla="*/ 1143485 w 3871489"/>
              <a:gd name="connsiteY4" fmla="*/ 4096327 h 4096327"/>
              <a:gd name="connsiteX5" fmla="*/ 81633 w 3871489"/>
              <a:gd name="connsiteY5" fmla="*/ 3881944 h 4096327"/>
              <a:gd name="connsiteX6" fmla="*/ 0 w 3871489"/>
              <a:gd name="connsiteY6" fmla="*/ 3842618 h 4096327"/>
              <a:gd name="connsiteX7" fmla="*/ 0 w 3871489"/>
              <a:gd name="connsiteY7" fmla="*/ 2741475 h 4096327"/>
              <a:gd name="connsiteX8" fmla="*/ 6615 w 3871489"/>
              <a:gd name="connsiteY8" fmla="*/ 2747487 h 4096327"/>
              <a:gd name="connsiteX9" fmla="*/ 1143485 w 3871489"/>
              <a:gd name="connsiteY9" fmla="*/ 3155655 h 4096327"/>
              <a:gd name="connsiteX10" fmla="*/ 2930817 w 3871489"/>
              <a:gd name="connsiteY10" fmla="*/ 1368323 h 4096327"/>
              <a:gd name="connsiteX11" fmla="*/ 2407287 w 3871489"/>
              <a:gd name="connsiteY11" fmla="*/ 104524 h 4096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71489" h="4096327">
                <a:moveTo>
                  <a:pt x="2292284" y="0"/>
                </a:moveTo>
                <a:lnTo>
                  <a:pt x="3500914" y="0"/>
                </a:lnTo>
                <a:lnTo>
                  <a:pt x="3542229" y="68006"/>
                </a:lnTo>
                <a:cubicBezTo>
                  <a:pt x="3752213" y="454545"/>
                  <a:pt x="3871489" y="897507"/>
                  <a:pt x="3871489" y="1368323"/>
                </a:cubicBezTo>
                <a:cubicBezTo>
                  <a:pt x="3871489" y="2874936"/>
                  <a:pt x="2650098" y="4096327"/>
                  <a:pt x="1143485" y="4096327"/>
                </a:cubicBezTo>
                <a:cubicBezTo>
                  <a:pt x="766832" y="4096327"/>
                  <a:pt x="408006" y="4019990"/>
                  <a:pt x="81633" y="3881944"/>
                </a:cubicBezTo>
                <a:lnTo>
                  <a:pt x="0" y="3842618"/>
                </a:lnTo>
                <a:lnTo>
                  <a:pt x="0" y="2741475"/>
                </a:lnTo>
                <a:lnTo>
                  <a:pt x="6615" y="2747487"/>
                </a:lnTo>
                <a:cubicBezTo>
                  <a:pt x="315579" y="3002472"/>
                  <a:pt x="711663" y="3155655"/>
                  <a:pt x="1143485" y="3155655"/>
                </a:cubicBezTo>
                <a:cubicBezTo>
                  <a:pt x="2130515" y="3155655"/>
                  <a:pt x="2930817" y="2355353"/>
                  <a:pt x="2930817" y="1368323"/>
                </a:cubicBezTo>
                <a:cubicBezTo>
                  <a:pt x="2930817" y="874812"/>
                  <a:pt x="2730741" y="427979"/>
                  <a:pt x="2407287" y="104524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31CE7A08-2184-4B99-ABC0-B40CD1D3F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871489" cy="4096327"/>
          </a:xfrm>
          <a:custGeom>
            <a:avLst/>
            <a:gdLst>
              <a:gd name="connsiteX0" fmla="*/ 2292284 w 3871489"/>
              <a:gd name="connsiteY0" fmla="*/ 0 h 4096327"/>
              <a:gd name="connsiteX1" fmla="*/ 3500914 w 3871489"/>
              <a:gd name="connsiteY1" fmla="*/ 0 h 4096327"/>
              <a:gd name="connsiteX2" fmla="*/ 3542229 w 3871489"/>
              <a:gd name="connsiteY2" fmla="*/ 68006 h 4096327"/>
              <a:gd name="connsiteX3" fmla="*/ 3871489 w 3871489"/>
              <a:gd name="connsiteY3" fmla="*/ 1368323 h 4096327"/>
              <a:gd name="connsiteX4" fmla="*/ 1143485 w 3871489"/>
              <a:gd name="connsiteY4" fmla="*/ 4096327 h 4096327"/>
              <a:gd name="connsiteX5" fmla="*/ 81633 w 3871489"/>
              <a:gd name="connsiteY5" fmla="*/ 3881944 h 4096327"/>
              <a:gd name="connsiteX6" fmla="*/ 0 w 3871489"/>
              <a:gd name="connsiteY6" fmla="*/ 3842618 h 4096327"/>
              <a:gd name="connsiteX7" fmla="*/ 0 w 3871489"/>
              <a:gd name="connsiteY7" fmla="*/ 2741475 h 4096327"/>
              <a:gd name="connsiteX8" fmla="*/ 6615 w 3871489"/>
              <a:gd name="connsiteY8" fmla="*/ 2747487 h 4096327"/>
              <a:gd name="connsiteX9" fmla="*/ 1143485 w 3871489"/>
              <a:gd name="connsiteY9" fmla="*/ 3155655 h 4096327"/>
              <a:gd name="connsiteX10" fmla="*/ 2930817 w 3871489"/>
              <a:gd name="connsiteY10" fmla="*/ 1368323 h 4096327"/>
              <a:gd name="connsiteX11" fmla="*/ 2407287 w 3871489"/>
              <a:gd name="connsiteY11" fmla="*/ 104524 h 4096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71489" h="4096327">
                <a:moveTo>
                  <a:pt x="2292284" y="0"/>
                </a:moveTo>
                <a:lnTo>
                  <a:pt x="3500914" y="0"/>
                </a:lnTo>
                <a:lnTo>
                  <a:pt x="3542229" y="68006"/>
                </a:lnTo>
                <a:cubicBezTo>
                  <a:pt x="3752213" y="454545"/>
                  <a:pt x="3871489" y="897507"/>
                  <a:pt x="3871489" y="1368323"/>
                </a:cubicBezTo>
                <a:cubicBezTo>
                  <a:pt x="3871489" y="2874936"/>
                  <a:pt x="2650098" y="4096327"/>
                  <a:pt x="1143485" y="4096327"/>
                </a:cubicBezTo>
                <a:cubicBezTo>
                  <a:pt x="766832" y="4096327"/>
                  <a:pt x="408006" y="4019990"/>
                  <a:pt x="81633" y="3881944"/>
                </a:cubicBezTo>
                <a:lnTo>
                  <a:pt x="0" y="3842618"/>
                </a:lnTo>
                <a:lnTo>
                  <a:pt x="0" y="2741475"/>
                </a:lnTo>
                <a:lnTo>
                  <a:pt x="6615" y="2747487"/>
                </a:lnTo>
                <a:cubicBezTo>
                  <a:pt x="315579" y="3002472"/>
                  <a:pt x="711663" y="3155655"/>
                  <a:pt x="1143485" y="3155655"/>
                </a:cubicBezTo>
                <a:cubicBezTo>
                  <a:pt x="2130515" y="3155655"/>
                  <a:pt x="2930817" y="2355353"/>
                  <a:pt x="2930817" y="1368323"/>
                </a:cubicBezTo>
                <a:cubicBezTo>
                  <a:pt x="2930817" y="874812"/>
                  <a:pt x="2730741" y="427979"/>
                  <a:pt x="2407287" y="104524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67D8B2A-7D66-49FD-B076-9A3835029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3306515"/>
            <a:ext cx="3826286" cy="3215373"/>
          </a:xfrm>
        </p:spPr>
        <p:txBody>
          <a:bodyPr>
            <a:normAutofit/>
          </a:bodyPr>
          <a:lstStyle/>
          <a:p>
            <a:pPr algn="ctr"/>
            <a:r>
              <a:rPr lang="cs-CZ" b="1" dirty="0"/>
              <a:t>Terapie dle </a:t>
            </a:r>
            <a:r>
              <a:rPr lang="cs-CZ" b="1" err="1"/>
              <a:t>McKenzieho</a:t>
            </a:r>
            <a:endParaRPr lang="cs-CZ" b="1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79AFCB35-9C04-4524-A0B1-57FF6865D0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479558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7963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283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7963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283"/>
                </a:lnTo>
                <a:lnTo>
                  <a:pt x="0" y="180458"/>
                </a:lnTo>
                <a:close/>
              </a:path>
            </a:pathLst>
          </a:custGeom>
          <a:solidFill>
            <a:schemeClr val="tx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11AD2AD-0BA0-4DD3-8EEA-84686A0E71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919293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8208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475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8208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475"/>
                </a:lnTo>
                <a:lnTo>
                  <a:pt x="0" y="180458"/>
                </a:lnTo>
                <a:close/>
              </a:path>
            </a:pathLst>
          </a:custGeom>
          <a:solidFill>
            <a:schemeClr val="tx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9E5C5460-229E-46C8-A712-CC31798542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00654" y="4275786"/>
            <a:ext cx="2691346" cy="2582214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552FC29-9118-466F-940E-80C84EFDF0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00654" y="4275786"/>
            <a:ext cx="2691346" cy="2582214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chemeClr val="accent3">
              <a:alpha val="2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42EB00-A2F5-4A53-A181-6B7E6FDFAB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1448" y="706508"/>
            <a:ext cx="5217173" cy="413197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 fontScale="70000" lnSpcReduction="20000"/>
          </a:bodyPr>
          <a:lstStyle/>
          <a:p>
            <a:pPr algn="ctr"/>
            <a:r>
              <a:rPr lang="cs-CZ" dirty="0"/>
              <a:t>Vychází z aktivního cvičení pohybů, které odstraňují bolest a upravují funkci pohybu.</a:t>
            </a:r>
            <a:endParaRPr lang="cs-CZ"/>
          </a:p>
          <a:p>
            <a:pPr algn="ctr"/>
            <a:r>
              <a:rPr lang="cs-CZ" dirty="0"/>
              <a:t>Počet cvičení dle reakcí pacienta na vyšetřované pohyby a nejčastěji se stanoví dle směrových preferencí</a:t>
            </a:r>
          </a:p>
          <a:p>
            <a:pPr algn="ctr"/>
            <a:r>
              <a:rPr lang="cs-CZ" dirty="0"/>
              <a:t>Terapie vždy dle vyšetření</a:t>
            </a:r>
          </a:p>
          <a:p>
            <a:pPr algn="ctr"/>
            <a:r>
              <a:rPr lang="cs-CZ" dirty="0"/>
              <a:t>Pokud pacient nereaguje na mechanickou terapii, sám </a:t>
            </a:r>
            <a:r>
              <a:rPr lang="cs-CZ" dirty="0" err="1"/>
              <a:t>McKenzie</a:t>
            </a:r>
            <a:r>
              <a:rPr lang="cs-CZ" dirty="0"/>
              <a:t> uvádí, že "jestliže žádným pohybem nebo pozicí nelze centralizovat či redukovat bolest pacienta, pak tento pacient není vhodný pro mechanickou terapii."</a:t>
            </a:r>
          </a:p>
        </p:txBody>
      </p:sp>
      <p:grpSp>
        <p:nvGrpSpPr>
          <p:cNvPr id="22" name="Graphic 185">
            <a:extLst>
              <a:ext uri="{FF2B5EF4-FFF2-40B4-BE49-F238E27FC236}">
                <a16:creationId xmlns:a16="http://schemas.microsoft.com/office/drawing/2014/main" id="{0C156BF8-7FF7-440F-BE2B-417DFFE8BF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428634" y="5987064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B7067280-C3E7-4DF6-A345-B9FEF6EF8D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A78365A8-666B-4417-9D3C-554E6E6B2C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E71CAAFA-0A31-4308-AB9F-B1C84ABDF9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96AB1D25-144D-4BB4-A45C-60B8A094F4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069F0FB4-779A-48FC-AC33-784F177C92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2629907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AEBFCD5-5356-4326-8D39-8235A46CD7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0809" y="1187311"/>
            <a:ext cx="5089552" cy="4483379"/>
          </a:xfrm>
          <a:prstGeom prst="rect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6814848-248A-47DD-88E0-95099D951E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301" y="1178924"/>
            <a:ext cx="5089552" cy="4483379"/>
          </a:xfrm>
          <a:prstGeom prst="rect">
            <a:avLst/>
          </a:prstGeom>
          <a:solidFill>
            <a:schemeClr val="accent3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718BDA89-0D2C-4C4E-99F6-D7A220FE48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3787" y="1130846"/>
            <a:ext cx="5039475" cy="4439266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aphic 38">
            <a:extLst>
              <a:ext uri="{FF2B5EF4-FFF2-40B4-BE49-F238E27FC236}">
                <a16:creationId xmlns:a16="http://schemas.microsoft.com/office/drawing/2014/main" id="{6B67BE95-96EF-433C-9F29-B0732AA6B6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3040" y="1424181"/>
            <a:ext cx="1355538" cy="503582"/>
            <a:chOff x="2267504" y="2540250"/>
            <a:chExt cx="1990951" cy="739640"/>
          </a:xfrm>
          <a:solidFill>
            <a:schemeClr val="tx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AD324976-1596-4B76-A61C-5626816B24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44DEF24-FB22-48A2-8257-B97AD7E1AA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20" name="Graphic 4">
            <a:extLst>
              <a:ext uri="{FF2B5EF4-FFF2-40B4-BE49-F238E27FC236}">
                <a16:creationId xmlns:a16="http://schemas.microsoft.com/office/drawing/2014/main" id="{D6E8B984-55B9-4A62-A043-997D00F0AE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532680" y="5188771"/>
            <a:ext cx="1076787" cy="1076789"/>
            <a:chOff x="5829300" y="3162300"/>
            <a:chExt cx="532256" cy="532257"/>
          </a:xfrm>
          <a:solidFill>
            <a:schemeClr val="tx1"/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4FAF4A8-82EB-4F6F-B601-43EBF0BD12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9208" y="3192208"/>
              <a:ext cx="112966" cy="11296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26F2473F-E069-4558-9B41-E285BBE030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1205" y="3164205"/>
              <a:ext cx="230314" cy="230314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FC9A4A76-2C9F-486C-9663-6A30A022DE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9300" y="3162300"/>
              <a:ext cx="294131" cy="294131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88431DC7-D4CB-479A-AFA4-5B0C597A2E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7205" y="3170110"/>
              <a:ext cx="337184" cy="337280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30755DA1-6F28-4612-A4A7-B915468C6D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3207" y="3186207"/>
              <a:ext cx="364617" cy="364617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4616ED79-5475-49E6-A5FE-8D9DB12FB0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5305" y="3208305"/>
              <a:ext cx="380238" cy="380238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21DCEB47-7140-4682-8DBF-7667BE28FC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02832" y="3235832"/>
              <a:ext cx="385191" cy="385191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EA931BD3-5A56-42F2-B6B5-647B28D1CF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35789" y="3268313"/>
              <a:ext cx="379761" cy="380237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820E4C8E-4190-498D-9556-6DA668A81F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2841" y="3305841"/>
              <a:ext cx="364807" cy="364807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54B2F30F-0B57-4D60-A087-CD6A471F68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16370" y="3349466"/>
              <a:ext cx="337280" cy="337280"/>
            </a:xfrm>
            <a:custGeom>
              <a:avLst/>
              <a:gdLst>
                <a:gd name="connsiteX0" fmla="*/ 333470 w 337280"/>
                <a:gd name="connsiteY0" fmla="*/ 0 h 337280"/>
                <a:gd name="connsiteX1" fmla="*/ 337280 w 337280"/>
                <a:gd name="connsiteY1" fmla="*/ 13430 h 337280"/>
                <a:gd name="connsiteX2" fmla="*/ 13430 w 337280"/>
                <a:gd name="connsiteY2" fmla="*/ 337280 h 337280"/>
                <a:gd name="connsiteX3" fmla="*/ 0 w 337280"/>
                <a:gd name="connsiteY3" fmla="*/ 333470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280" h="337280">
                  <a:moveTo>
                    <a:pt x="333470" y="0"/>
                  </a:moveTo>
                  <a:cubicBezTo>
                    <a:pt x="334899" y="4382"/>
                    <a:pt x="336137" y="8858"/>
                    <a:pt x="337280" y="13430"/>
                  </a:cubicBezTo>
                  <a:lnTo>
                    <a:pt x="13430" y="337280"/>
                  </a:lnTo>
                  <a:cubicBezTo>
                    <a:pt x="8858" y="336137"/>
                    <a:pt x="4382" y="334899"/>
                    <a:pt x="0" y="3334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FC5E8C73-ED41-4214-AEE6-3C5F493846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67329" y="3400425"/>
              <a:ext cx="294227" cy="294132"/>
            </a:xfrm>
            <a:custGeom>
              <a:avLst/>
              <a:gdLst>
                <a:gd name="connsiteX0" fmla="*/ 292989 w 294227"/>
                <a:gd name="connsiteY0" fmla="*/ 0 h 294132"/>
                <a:gd name="connsiteX1" fmla="*/ 294227 w 294227"/>
                <a:gd name="connsiteY1" fmla="*/ 15907 h 294132"/>
                <a:gd name="connsiteX2" fmla="*/ 15907 w 294227"/>
                <a:gd name="connsiteY2" fmla="*/ 294132 h 294132"/>
                <a:gd name="connsiteX3" fmla="*/ 0 w 294227"/>
                <a:gd name="connsiteY3" fmla="*/ 292894 h 29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227" h="294132">
                  <a:moveTo>
                    <a:pt x="292989" y="0"/>
                  </a:moveTo>
                  <a:cubicBezTo>
                    <a:pt x="293561" y="5334"/>
                    <a:pt x="293942" y="10668"/>
                    <a:pt x="294227" y="15907"/>
                  </a:cubicBezTo>
                  <a:lnTo>
                    <a:pt x="15907" y="294132"/>
                  </a:lnTo>
                  <a:cubicBezTo>
                    <a:pt x="10668" y="294132"/>
                    <a:pt x="5334" y="293465"/>
                    <a:pt x="0" y="2928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B1F94534-FE3E-476C-870B-E714E4A668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29337" y="3462337"/>
              <a:ext cx="230314" cy="230314"/>
            </a:xfrm>
            <a:custGeom>
              <a:avLst/>
              <a:gdLst>
                <a:gd name="connsiteX0" fmla="*/ 230315 w 230314"/>
                <a:gd name="connsiteY0" fmla="*/ 0 h 230314"/>
                <a:gd name="connsiteX1" fmla="*/ 226886 w 230314"/>
                <a:gd name="connsiteY1" fmla="*/ 20574 h 230314"/>
                <a:gd name="connsiteX2" fmla="*/ 20669 w 230314"/>
                <a:gd name="connsiteY2" fmla="*/ 226790 h 230314"/>
                <a:gd name="connsiteX3" fmla="*/ 0 w 230314"/>
                <a:gd name="connsiteY3" fmla="*/ 230315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14" h="230314">
                  <a:moveTo>
                    <a:pt x="230315" y="0"/>
                  </a:moveTo>
                  <a:cubicBezTo>
                    <a:pt x="229457" y="6953"/>
                    <a:pt x="228314" y="13716"/>
                    <a:pt x="226886" y="20574"/>
                  </a:cubicBezTo>
                  <a:lnTo>
                    <a:pt x="20669" y="226790"/>
                  </a:lnTo>
                  <a:cubicBezTo>
                    <a:pt x="13811" y="228314"/>
                    <a:pt x="6953" y="229457"/>
                    <a:pt x="0" y="2303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8DE6C1B0-4D58-4937-B2B7-B1207CA18F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18682" y="3551682"/>
              <a:ext cx="112871" cy="112871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8E3AFA32-ADF6-45F1-8453-38620393E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91619"/>
            <a:ext cx="4974771" cy="4042196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cs-CZ" dirty="0"/>
              <a:t>POSTURÁLNÍ SYNDROM</a:t>
            </a:r>
            <a:br>
              <a:rPr lang="cs-CZ" dirty="0"/>
            </a:br>
            <a:endParaRPr lang="cs-CZ" dirty="0"/>
          </a:p>
        </p:txBody>
      </p:sp>
      <p:sp>
        <p:nvSpPr>
          <p:cNvPr id="35" name="Graphic 212">
            <a:extLst>
              <a:ext uri="{FF2B5EF4-FFF2-40B4-BE49-F238E27FC236}">
                <a16:creationId xmlns:a16="http://schemas.microsoft.com/office/drawing/2014/main" id="{7CE98B01-ED41-482F-AFA1-19C7FA7C04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02502" y="629793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37" name="Graphic 212">
            <a:extLst>
              <a:ext uri="{FF2B5EF4-FFF2-40B4-BE49-F238E27FC236}">
                <a16:creationId xmlns:a16="http://schemas.microsoft.com/office/drawing/2014/main" id="{B9CABDD0-8DF6-4974-A224-9A2A817780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02502" y="629793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2111833-04B9-4D30-B988-A00E9D36C8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270" y="934573"/>
            <a:ext cx="5332680" cy="5655974"/>
          </a:xfrm>
        </p:spPr>
        <p:txBody>
          <a:bodyPr vert="horz" lIns="91440" tIns="45720" rIns="91440" bIns="45720" rtlCol="0" anchor="t">
            <a:normAutofit fontScale="62500" lnSpcReduction="20000"/>
          </a:bodyPr>
          <a:lstStyle/>
          <a:p>
            <a:r>
              <a:rPr lang="cs-CZ" b="1" u="sng" dirty="0"/>
              <a:t>CHARAKTERISTIKA:</a:t>
            </a:r>
          </a:p>
          <a:p>
            <a:pPr lvl="1"/>
            <a:r>
              <a:rPr lang="cs-CZ" dirty="0"/>
              <a:t>abnormální tlak na normální tkáň</a:t>
            </a:r>
            <a:endParaRPr lang="cs-CZ" b="1" u="sng" dirty="0"/>
          </a:p>
          <a:p>
            <a:r>
              <a:rPr lang="cs-CZ" b="1" u="sng" dirty="0"/>
              <a:t>KLINIKA:</a:t>
            </a:r>
            <a:endParaRPr lang="cs-CZ"/>
          </a:p>
          <a:p>
            <a:pPr lvl="1"/>
            <a:r>
              <a:rPr lang="cs-CZ" dirty="0"/>
              <a:t>= špatné držení těla v určité poloze</a:t>
            </a:r>
          </a:p>
          <a:p>
            <a:pPr lvl="1"/>
            <a:r>
              <a:rPr lang="cs-CZ" dirty="0"/>
              <a:t>chabé držení těla</a:t>
            </a:r>
          </a:p>
          <a:p>
            <a:pPr lvl="1"/>
            <a:r>
              <a:rPr lang="cs-CZ" dirty="0"/>
              <a:t>rozsah pohybu bez výrazného omezení</a:t>
            </a:r>
          </a:p>
          <a:p>
            <a:pPr lvl="1"/>
            <a:r>
              <a:rPr lang="cs-CZ" dirty="0"/>
              <a:t>intermitentní bolest pouze v páteři, tato bolest se při pohybu zlepšuje</a:t>
            </a:r>
          </a:p>
          <a:p>
            <a:pPr lvl="1"/>
            <a:r>
              <a:rPr lang="cs-CZ" dirty="0"/>
              <a:t>věk do 30 let</a:t>
            </a:r>
          </a:p>
          <a:p>
            <a:r>
              <a:rPr lang="cs-CZ" b="1" u="sng" dirty="0"/>
              <a:t>TEST:</a:t>
            </a:r>
            <a:endParaRPr lang="cs-CZ" dirty="0"/>
          </a:p>
          <a:p>
            <a:pPr lvl="1"/>
            <a:r>
              <a:rPr lang="cs-CZ" dirty="0"/>
              <a:t>opakované testy pohybů nezhorší </a:t>
            </a:r>
            <a:r>
              <a:rPr lang="cs-CZ" dirty="0" err="1"/>
              <a:t>sy</a:t>
            </a:r>
            <a:endParaRPr lang="cs-CZ" dirty="0"/>
          </a:p>
          <a:p>
            <a:pPr lvl="1"/>
            <a:r>
              <a:rPr lang="cs-CZ" dirty="0"/>
              <a:t>bolest pouze v ochablém držení</a:t>
            </a:r>
          </a:p>
          <a:p>
            <a:pPr lvl="1"/>
            <a:r>
              <a:rPr lang="cs-CZ" dirty="0"/>
              <a:t>není progresivní zhoršení, ale ani zlepšení potíží</a:t>
            </a:r>
          </a:p>
          <a:p>
            <a:r>
              <a:rPr lang="cs-CZ" b="1" u="sng" dirty="0"/>
              <a:t>PŘÍČINA:</a:t>
            </a:r>
          </a:p>
          <a:p>
            <a:pPr lvl="1"/>
            <a:r>
              <a:rPr lang="cs-CZ" dirty="0"/>
              <a:t>mechanický problém je díky statickému přetížení</a:t>
            </a:r>
            <a:endParaRPr lang="cs-CZ" b="1" u="sng" dirty="0"/>
          </a:p>
          <a:p>
            <a:r>
              <a:rPr lang="cs-CZ" b="1" u="sng" dirty="0"/>
              <a:t>TERAPIE:</a:t>
            </a:r>
          </a:p>
          <a:p>
            <a:pPr lvl="1"/>
            <a:r>
              <a:rPr lang="cs-CZ" dirty="0"/>
              <a:t>edukace správného držení těla a pohybových stereotypů při ADL</a:t>
            </a:r>
            <a:endParaRPr lang="cs-CZ" b="1" u="sng"/>
          </a:p>
          <a:p>
            <a:pPr lvl="1"/>
            <a:r>
              <a:rPr lang="cs-CZ" dirty="0"/>
              <a:t>rekreační sport alespoň 2x týdně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70856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E0A5C5C-2A95-428E-9F6A-0D29EBD57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395" y="1040837"/>
            <a:ext cx="4754948" cy="4754948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056F38F-7C4E-461D-8709-7D0024AE1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411" y="1029607"/>
            <a:ext cx="4754948" cy="4754948"/>
          </a:xfrm>
          <a:prstGeom prst="ellipse">
            <a:avLst/>
          </a:pr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Oval 13">
            <a:extLst>
              <a:ext uri="{FF2B5EF4-FFF2-40B4-BE49-F238E27FC236}">
                <a16:creationId xmlns:a16="http://schemas.microsoft.com/office/drawing/2014/main" id="{C7278469-3C3C-49CE-AEEE-E176A4900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60" y="934855"/>
            <a:ext cx="4754948" cy="4754948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1DCF99C-5961-4540-812B-68E8A6B24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1877492"/>
            <a:ext cx="4030132" cy="3215373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cs-CZ" dirty="0"/>
              <a:t>DYSFUNKČNÍ SYNDROM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3DC754C-7E09-422D-A8BB-AF632E90DF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tx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20" name="Graphic 212">
            <a:extLst>
              <a:ext uri="{FF2B5EF4-FFF2-40B4-BE49-F238E27FC236}">
                <a16:creationId xmlns:a16="http://schemas.microsoft.com/office/drawing/2014/main" id="{4C6598AB-1C17-4D54-951C-A082D94AC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C83B66D7-137D-4AC1-B172-53D60F08B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6B92503-6984-4D15-8B98-8718709B7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8DDF938-524E-4C18-A47D-C00627832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chemeClr val="accent3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2EA7BF-5626-4330-A915-81EEBCB749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264937"/>
            <a:ext cx="5632809" cy="6302519"/>
          </a:xfrm>
        </p:spPr>
        <p:txBody>
          <a:bodyPr vert="horz" lIns="91440" tIns="45720" rIns="91440" bIns="45720" rtlCol="0" anchor="t">
            <a:normAutofit fontScale="55000" lnSpcReduction="20000"/>
          </a:bodyPr>
          <a:lstStyle/>
          <a:p>
            <a:r>
              <a:rPr lang="cs-CZ" b="1" u="sng" dirty="0">
                <a:ea typeface="+mn-lt"/>
                <a:cs typeface="+mn-lt"/>
              </a:rPr>
              <a:t>CHARAKTERISTIKA:</a:t>
            </a:r>
            <a:endParaRPr lang="cs-CZ" dirty="0">
              <a:ea typeface="+mn-lt"/>
              <a:cs typeface="+mn-lt"/>
            </a:endParaRPr>
          </a:p>
          <a:p>
            <a:pPr lvl="1"/>
            <a:r>
              <a:rPr lang="cs-CZ" dirty="0">
                <a:ea typeface="+mn-lt"/>
                <a:cs typeface="+mn-lt"/>
              </a:rPr>
              <a:t>normální tlak na abnormální tkáň</a:t>
            </a:r>
          </a:p>
          <a:p>
            <a:r>
              <a:rPr lang="cs-CZ" b="1" u="sng" dirty="0">
                <a:ea typeface="+mn-lt"/>
                <a:cs typeface="+mn-lt"/>
              </a:rPr>
              <a:t>KLINIKA:</a:t>
            </a:r>
            <a:endParaRPr lang="cs-CZ" dirty="0">
              <a:ea typeface="+mn-lt"/>
              <a:cs typeface="+mn-lt"/>
            </a:endParaRPr>
          </a:p>
          <a:p>
            <a:pPr lvl="1"/>
            <a:r>
              <a:rPr lang="cs-CZ" dirty="0">
                <a:ea typeface="+mn-lt"/>
                <a:cs typeface="+mn-lt"/>
              </a:rPr>
              <a:t>věk nad 30 let, po traumatu či nevyřešeném </a:t>
            </a:r>
            <a:r>
              <a:rPr lang="cs-CZ" dirty="0" err="1">
                <a:ea typeface="+mn-lt"/>
                <a:cs typeface="+mn-lt"/>
              </a:rPr>
              <a:t>derangmentu</a:t>
            </a:r>
            <a:endParaRPr lang="cs-CZ" b="1" u="sng" dirty="0" err="1">
              <a:ea typeface="+mn-lt"/>
              <a:cs typeface="+mn-lt"/>
            </a:endParaRPr>
          </a:p>
          <a:p>
            <a:pPr lvl="1"/>
            <a:r>
              <a:rPr lang="cs-CZ" dirty="0">
                <a:ea typeface="+mn-lt"/>
                <a:cs typeface="+mn-lt"/>
              </a:rPr>
              <a:t>chabé držení těla</a:t>
            </a:r>
          </a:p>
          <a:p>
            <a:pPr lvl="1"/>
            <a:r>
              <a:rPr lang="cs-CZ" dirty="0">
                <a:ea typeface="+mn-lt"/>
                <a:cs typeface="+mn-lt"/>
              </a:rPr>
              <a:t>vždy ztráta ROM či funkce</a:t>
            </a:r>
          </a:p>
          <a:p>
            <a:pPr lvl="1"/>
            <a:r>
              <a:rPr lang="cs-CZ" dirty="0">
                <a:ea typeface="+mn-lt"/>
                <a:cs typeface="+mn-lt"/>
              </a:rPr>
              <a:t>intermitentní bolest provokující se na KONCI určitého pohybu</a:t>
            </a:r>
          </a:p>
          <a:p>
            <a:pPr lvl="1"/>
            <a:r>
              <a:rPr lang="cs-CZ" dirty="0">
                <a:ea typeface="+mn-lt"/>
                <a:cs typeface="+mn-lt"/>
              </a:rPr>
              <a:t>žádná bolest během dalších pohybů, žádná iritace</a:t>
            </a:r>
          </a:p>
          <a:p>
            <a:r>
              <a:rPr lang="cs-CZ" b="1" u="sng" dirty="0">
                <a:ea typeface="+mn-lt"/>
                <a:cs typeface="+mn-lt"/>
              </a:rPr>
              <a:t>TEST:</a:t>
            </a:r>
            <a:endParaRPr lang="cs-CZ" dirty="0">
              <a:ea typeface="+mn-lt"/>
              <a:cs typeface="+mn-lt"/>
            </a:endParaRPr>
          </a:p>
          <a:p>
            <a:pPr lvl="1"/>
            <a:r>
              <a:rPr lang="cs-CZ" dirty="0">
                <a:ea typeface="+mn-lt"/>
                <a:cs typeface="+mn-lt"/>
              </a:rPr>
              <a:t>opakované testy pohybů produkují B na konci ROM, ale bolest NENÍ NIKDY HORŠÍ po terapii (do daného pohybu)</a:t>
            </a:r>
          </a:p>
          <a:p>
            <a:pPr lvl="1"/>
            <a:r>
              <a:rPr lang="cs-CZ" dirty="0">
                <a:ea typeface="+mn-lt"/>
                <a:cs typeface="+mn-lt"/>
              </a:rPr>
              <a:t>žádné progresivní zhoršení</a:t>
            </a:r>
            <a:endParaRPr lang="en-US" dirty="0">
              <a:ea typeface="+mn-lt"/>
              <a:cs typeface="+mn-lt"/>
            </a:endParaRPr>
          </a:p>
          <a:p>
            <a:pPr lvl="1"/>
            <a:r>
              <a:rPr lang="cs-CZ" dirty="0">
                <a:ea typeface="+mn-lt"/>
                <a:cs typeface="+mn-lt"/>
              </a:rPr>
              <a:t>žádné rychlé změny v příznacích</a:t>
            </a:r>
          </a:p>
          <a:p>
            <a:r>
              <a:rPr lang="cs-CZ" b="1" u="sng" dirty="0">
                <a:ea typeface="+mn-lt"/>
                <a:cs typeface="+mn-lt"/>
              </a:rPr>
              <a:t>TYP POHYBU PROVOKUJÍCÍ BOLEST:</a:t>
            </a:r>
          </a:p>
          <a:p>
            <a:pPr lvl="1"/>
            <a:r>
              <a:rPr lang="cs-CZ" dirty="0">
                <a:ea typeface="+mn-lt"/>
                <a:cs typeface="+mn-lt"/>
              </a:rPr>
              <a:t>flekční = flekční dysfunkční syndrom</a:t>
            </a:r>
            <a:endParaRPr lang="cs-CZ" b="1" u="sng" dirty="0">
              <a:ea typeface="+mn-lt"/>
              <a:cs typeface="+mn-lt"/>
            </a:endParaRPr>
          </a:p>
          <a:p>
            <a:pPr lvl="1"/>
            <a:r>
              <a:rPr lang="cs-CZ" dirty="0">
                <a:ea typeface="+mn-lt"/>
                <a:cs typeface="+mn-lt"/>
              </a:rPr>
              <a:t>extenční = extenční dysfunkční syndrom</a:t>
            </a:r>
          </a:p>
          <a:p>
            <a:pPr lvl="1"/>
            <a:r>
              <a:rPr lang="cs-CZ" dirty="0" err="1">
                <a:ea typeface="+mn-lt"/>
                <a:cs typeface="+mn-lt"/>
              </a:rPr>
              <a:t>lateroflexe</a:t>
            </a:r>
            <a:r>
              <a:rPr lang="cs-CZ" dirty="0">
                <a:ea typeface="+mn-lt"/>
                <a:cs typeface="+mn-lt"/>
              </a:rPr>
              <a:t> = laterální dysfunkční syndrom</a:t>
            </a:r>
          </a:p>
          <a:p>
            <a:pPr lvl="1"/>
            <a:r>
              <a:rPr lang="cs-CZ" dirty="0">
                <a:ea typeface="+mn-lt"/>
                <a:cs typeface="+mn-lt"/>
              </a:rPr>
              <a:t>případně dysfunkce více směry</a:t>
            </a:r>
          </a:p>
          <a:p>
            <a:r>
              <a:rPr lang="cs-CZ" b="1" u="sng" dirty="0">
                <a:ea typeface="+mn-lt"/>
                <a:cs typeface="+mn-lt"/>
              </a:rPr>
              <a:t>TERAPIE:</a:t>
            </a:r>
            <a:endParaRPr lang="en-US" dirty="0">
              <a:ea typeface="+mn-lt"/>
              <a:cs typeface="+mn-lt"/>
            </a:endParaRPr>
          </a:p>
          <a:p>
            <a:pPr lvl="1"/>
            <a:r>
              <a:rPr lang="cs-CZ" dirty="0">
                <a:ea typeface="+mn-lt"/>
                <a:cs typeface="+mn-lt"/>
              </a:rPr>
              <a:t>do omezeného ROM = Protažení zkrácené tkáně</a:t>
            </a:r>
            <a:endParaRPr lang="cs-CZ" b="1" u="sng" dirty="0">
              <a:ea typeface="+mn-lt"/>
              <a:cs typeface="+mn-lt"/>
            </a:endParaRPr>
          </a:p>
          <a:p>
            <a:pPr lvl="1"/>
            <a:r>
              <a:rPr lang="cs-CZ" dirty="0">
                <a:ea typeface="+mn-lt"/>
                <a:cs typeface="+mn-lt"/>
              </a:rPr>
              <a:t>nutná velká motivace, </a:t>
            </a:r>
            <a:r>
              <a:rPr lang="cs-CZ" dirty="0" err="1">
                <a:ea typeface="+mn-lt"/>
                <a:cs typeface="+mn-lt"/>
              </a:rPr>
              <a:t>ptž</a:t>
            </a:r>
            <a:r>
              <a:rPr lang="cs-CZ" dirty="0">
                <a:ea typeface="+mn-lt"/>
                <a:cs typeface="+mn-lt"/>
              </a:rPr>
              <a:t> výsledek se dostavuje pomalu (k </a:t>
            </a:r>
            <a:r>
              <a:rPr lang="cs-CZ" dirty="0" err="1">
                <a:ea typeface="+mn-lt"/>
                <a:cs typeface="+mn-lt"/>
              </a:rPr>
              <a:t>remodelaci</a:t>
            </a:r>
            <a:r>
              <a:rPr lang="cs-CZ" dirty="0">
                <a:ea typeface="+mn-lt"/>
                <a:cs typeface="+mn-lt"/>
              </a:rPr>
              <a:t> tkáně dochází nejdříve po 3 týdnech!)</a:t>
            </a:r>
          </a:p>
          <a:p>
            <a:pPr lvl="1"/>
            <a:r>
              <a:rPr lang="cs-CZ" dirty="0">
                <a:ea typeface="+mn-lt"/>
                <a:cs typeface="+mn-lt"/>
              </a:rPr>
              <a:t>vše je doplněno posturální korekcí</a:t>
            </a:r>
          </a:p>
          <a:p>
            <a:endParaRPr lang="en-US">
              <a:ea typeface="+mn-lt"/>
              <a:cs typeface="+mn-lt"/>
            </a:endParaRPr>
          </a:p>
        </p:txBody>
      </p:sp>
      <p:grpSp>
        <p:nvGrpSpPr>
          <p:cNvPr id="28" name="Graphic 185">
            <a:extLst>
              <a:ext uri="{FF2B5EF4-FFF2-40B4-BE49-F238E27FC236}">
                <a16:creationId xmlns:a16="http://schemas.microsoft.com/office/drawing/2014/main" id="{3773FAF5-C452-4455-9411-D6AF5EBD4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581034" y="5750136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ECA0D96-F63C-4F7B-BE16-0F3FE76D7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4F83A81-0546-400A-918A-90C9C48B81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741F692-A5B6-4215-86D9-B1FD4FF26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CC0876CB-9C60-4580-8FED-CD64EC7664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879B3B7-48DB-4D3A-BB33-02766EAD3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711728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aphic 190">
            <a:extLst>
              <a:ext uri="{FF2B5EF4-FFF2-40B4-BE49-F238E27FC236}">
                <a16:creationId xmlns:a16="http://schemas.microsoft.com/office/drawing/2014/main" id="{55A100E1-E66E-4ED2-A56A-F7A819228F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491531" y="725954"/>
            <a:ext cx="1598829" cy="531293"/>
            <a:chOff x="2504802" y="1755501"/>
            <a:chExt cx="1598829" cy="531293"/>
          </a:xfrm>
          <a:solidFill>
            <a:schemeClr val="tx1"/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4AB9672F-EB60-4C69-965D-C7AD5217C2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2113855"/>
              <a:ext cx="1598614" cy="172939"/>
            </a:xfrm>
            <a:custGeom>
              <a:avLst/>
              <a:gdLst>
                <a:gd name="connsiteX0" fmla="*/ 1248648 w 1598614"/>
                <a:gd name="connsiteY0" fmla="*/ 172939 h 172939"/>
                <a:gd name="connsiteX1" fmla="*/ 1123031 w 1598614"/>
                <a:gd name="connsiteY1" fmla="*/ 92708 h 172939"/>
                <a:gd name="connsiteX2" fmla="*/ 1024085 w 1598614"/>
                <a:gd name="connsiteY2" fmla="*/ 29469 h 172939"/>
                <a:gd name="connsiteX3" fmla="*/ 925140 w 1598614"/>
                <a:gd name="connsiteY3" fmla="*/ 92708 h 172939"/>
                <a:gd name="connsiteX4" fmla="*/ 799522 w 1598614"/>
                <a:gd name="connsiteY4" fmla="*/ 172939 h 172939"/>
                <a:gd name="connsiteX5" fmla="*/ 799522 w 1598614"/>
                <a:gd name="connsiteY5" fmla="*/ 172939 h 172939"/>
                <a:gd name="connsiteX6" fmla="*/ 673905 w 1598614"/>
                <a:gd name="connsiteY6" fmla="*/ 92708 h 172939"/>
                <a:gd name="connsiteX7" fmla="*/ 574959 w 1598614"/>
                <a:gd name="connsiteY7" fmla="*/ 29469 h 172939"/>
                <a:gd name="connsiteX8" fmla="*/ 476014 w 1598614"/>
                <a:gd name="connsiteY8" fmla="*/ 92708 h 172939"/>
                <a:gd name="connsiteX9" fmla="*/ 350396 w 1598614"/>
                <a:gd name="connsiteY9" fmla="*/ 172939 h 172939"/>
                <a:gd name="connsiteX10" fmla="*/ 224778 w 1598614"/>
                <a:gd name="connsiteY10" fmla="*/ 92708 h 172939"/>
                <a:gd name="connsiteX11" fmla="*/ 125833 w 1598614"/>
                <a:gd name="connsiteY11" fmla="*/ 29469 h 172939"/>
                <a:gd name="connsiteX12" fmla="*/ 26887 w 1598614"/>
                <a:gd name="connsiteY12" fmla="*/ 92708 h 172939"/>
                <a:gd name="connsiteX13" fmla="*/ 0 w 1598614"/>
                <a:gd name="connsiteY13" fmla="*/ 80232 h 172939"/>
                <a:gd name="connsiteX14" fmla="*/ 125618 w 1598614"/>
                <a:gd name="connsiteY14" fmla="*/ 0 h 172939"/>
                <a:gd name="connsiteX15" fmla="*/ 251235 w 1598614"/>
                <a:gd name="connsiteY15" fmla="*/ 80232 h 172939"/>
                <a:gd name="connsiteX16" fmla="*/ 350181 w 1598614"/>
                <a:gd name="connsiteY16" fmla="*/ 143471 h 172939"/>
                <a:gd name="connsiteX17" fmla="*/ 449126 w 1598614"/>
                <a:gd name="connsiteY17" fmla="*/ 80232 h 172939"/>
                <a:gd name="connsiteX18" fmla="*/ 574744 w 1598614"/>
                <a:gd name="connsiteY18" fmla="*/ 0 h 172939"/>
                <a:gd name="connsiteX19" fmla="*/ 700362 w 1598614"/>
                <a:gd name="connsiteY19" fmla="*/ 80232 h 172939"/>
                <a:gd name="connsiteX20" fmla="*/ 799307 w 1598614"/>
                <a:gd name="connsiteY20" fmla="*/ 143471 h 172939"/>
                <a:gd name="connsiteX21" fmla="*/ 799307 w 1598614"/>
                <a:gd name="connsiteY21" fmla="*/ 143471 h 172939"/>
                <a:gd name="connsiteX22" fmla="*/ 898253 w 1598614"/>
                <a:gd name="connsiteY22" fmla="*/ 80232 h 172939"/>
                <a:gd name="connsiteX23" fmla="*/ 1023870 w 1598614"/>
                <a:gd name="connsiteY23" fmla="*/ 0 h 172939"/>
                <a:gd name="connsiteX24" fmla="*/ 1149488 w 1598614"/>
                <a:gd name="connsiteY24" fmla="*/ 80232 h 172939"/>
                <a:gd name="connsiteX25" fmla="*/ 1248433 w 1598614"/>
                <a:gd name="connsiteY25" fmla="*/ 143471 h 172939"/>
                <a:gd name="connsiteX26" fmla="*/ 1347379 w 1598614"/>
                <a:gd name="connsiteY26" fmla="*/ 80232 h 172939"/>
                <a:gd name="connsiteX27" fmla="*/ 1472997 w 1598614"/>
                <a:gd name="connsiteY27" fmla="*/ 0 h 172939"/>
                <a:gd name="connsiteX28" fmla="*/ 1598614 w 1598614"/>
                <a:gd name="connsiteY28" fmla="*/ 80232 h 172939"/>
                <a:gd name="connsiteX29" fmla="*/ 1571942 w 1598614"/>
                <a:gd name="connsiteY29" fmla="*/ 92708 h 172939"/>
                <a:gd name="connsiteX30" fmla="*/ 1472997 w 1598614"/>
                <a:gd name="connsiteY30" fmla="*/ 29469 h 172939"/>
                <a:gd name="connsiteX31" fmla="*/ 1374051 w 1598614"/>
                <a:gd name="connsiteY31" fmla="*/ 92708 h 172939"/>
                <a:gd name="connsiteX32" fmla="*/ 1248648 w 1598614"/>
                <a:gd name="connsiteY32" fmla="*/ 172939 h 172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614" h="172939">
                  <a:moveTo>
                    <a:pt x="1248648" y="172939"/>
                  </a:moveTo>
                  <a:cubicBezTo>
                    <a:pt x="1194229" y="172939"/>
                    <a:pt x="1146046" y="142180"/>
                    <a:pt x="1123031" y="92708"/>
                  </a:cubicBezTo>
                  <a:cubicBezTo>
                    <a:pt x="1104962" y="53775"/>
                    <a:pt x="1067105" y="29469"/>
                    <a:pt x="1024085" y="29469"/>
                  </a:cubicBezTo>
                  <a:cubicBezTo>
                    <a:pt x="981066" y="29469"/>
                    <a:pt x="943208" y="53775"/>
                    <a:pt x="925140" y="92708"/>
                  </a:cubicBezTo>
                  <a:cubicBezTo>
                    <a:pt x="902124" y="142180"/>
                    <a:pt x="853942" y="172939"/>
                    <a:pt x="799522" y="172939"/>
                  </a:cubicBezTo>
                  <a:cubicBezTo>
                    <a:pt x="799522" y="172939"/>
                    <a:pt x="799522" y="172939"/>
                    <a:pt x="799522" y="172939"/>
                  </a:cubicBezTo>
                  <a:cubicBezTo>
                    <a:pt x="744887" y="172939"/>
                    <a:pt x="696920" y="142180"/>
                    <a:pt x="673905" y="92708"/>
                  </a:cubicBezTo>
                  <a:cubicBezTo>
                    <a:pt x="655836" y="53775"/>
                    <a:pt x="617979" y="29469"/>
                    <a:pt x="574959" y="29469"/>
                  </a:cubicBezTo>
                  <a:cubicBezTo>
                    <a:pt x="531939" y="29469"/>
                    <a:pt x="494082" y="53775"/>
                    <a:pt x="476014" y="92708"/>
                  </a:cubicBezTo>
                  <a:cubicBezTo>
                    <a:pt x="452998" y="142180"/>
                    <a:pt x="405031" y="172939"/>
                    <a:pt x="350396" y="172939"/>
                  </a:cubicBezTo>
                  <a:cubicBezTo>
                    <a:pt x="295976" y="172939"/>
                    <a:pt x="247794" y="142180"/>
                    <a:pt x="224778" y="92708"/>
                  </a:cubicBezTo>
                  <a:cubicBezTo>
                    <a:pt x="206710" y="53775"/>
                    <a:pt x="168853" y="29469"/>
                    <a:pt x="125833" y="29469"/>
                  </a:cubicBezTo>
                  <a:cubicBezTo>
                    <a:pt x="82813" y="29469"/>
                    <a:pt x="44956" y="53775"/>
                    <a:pt x="26887" y="92708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268" y="30759"/>
                    <a:pt x="969235" y="0"/>
                    <a:pt x="1023870" y="0"/>
                  </a:cubicBezTo>
                  <a:cubicBezTo>
                    <a:pt x="1078505" y="0"/>
                    <a:pt x="1126472" y="30759"/>
                    <a:pt x="1149488" y="80232"/>
                  </a:cubicBezTo>
                  <a:cubicBezTo>
                    <a:pt x="1167556" y="119165"/>
                    <a:pt x="1205414" y="143471"/>
                    <a:pt x="1248433" y="143471"/>
                  </a:cubicBezTo>
                  <a:cubicBezTo>
                    <a:pt x="1291453" y="143471"/>
                    <a:pt x="1329311" y="119165"/>
                    <a:pt x="1347379" y="80232"/>
                  </a:cubicBezTo>
                  <a:cubicBezTo>
                    <a:pt x="1370394" y="30759"/>
                    <a:pt x="1418361" y="0"/>
                    <a:pt x="1472997" y="0"/>
                  </a:cubicBezTo>
                  <a:cubicBezTo>
                    <a:pt x="1527632" y="0"/>
                    <a:pt x="1575814" y="30759"/>
                    <a:pt x="1598614" y="80232"/>
                  </a:cubicBezTo>
                  <a:lnTo>
                    <a:pt x="1571942" y="92708"/>
                  </a:lnTo>
                  <a:cubicBezTo>
                    <a:pt x="1553874" y="53775"/>
                    <a:pt x="1515801" y="29469"/>
                    <a:pt x="1472997" y="29469"/>
                  </a:cubicBezTo>
                  <a:cubicBezTo>
                    <a:pt x="1429977" y="29469"/>
                    <a:pt x="1392119" y="53775"/>
                    <a:pt x="1374051" y="92708"/>
                  </a:cubicBezTo>
                  <a:cubicBezTo>
                    <a:pt x="1351251" y="142180"/>
                    <a:pt x="1303069" y="172939"/>
                    <a:pt x="1248648" y="172939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47B9190C-E3A6-476A-9BBD-79CC3E7A04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1755501"/>
              <a:ext cx="1598829" cy="172724"/>
            </a:xfrm>
            <a:custGeom>
              <a:avLst/>
              <a:gdLst>
                <a:gd name="connsiteX0" fmla="*/ 1248648 w 1598829"/>
                <a:gd name="connsiteY0" fmla="*/ 172724 h 172724"/>
                <a:gd name="connsiteX1" fmla="*/ 1123031 w 1598829"/>
                <a:gd name="connsiteY1" fmla="*/ 92492 h 172724"/>
                <a:gd name="connsiteX2" fmla="*/ 1024085 w 1598829"/>
                <a:gd name="connsiteY2" fmla="*/ 29253 h 172724"/>
                <a:gd name="connsiteX3" fmla="*/ 925140 w 1598829"/>
                <a:gd name="connsiteY3" fmla="*/ 92492 h 172724"/>
                <a:gd name="connsiteX4" fmla="*/ 799522 w 1598829"/>
                <a:gd name="connsiteY4" fmla="*/ 172724 h 172724"/>
                <a:gd name="connsiteX5" fmla="*/ 799522 w 1598829"/>
                <a:gd name="connsiteY5" fmla="*/ 172724 h 172724"/>
                <a:gd name="connsiteX6" fmla="*/ 673905 w 1598829"/>
                <a:gd name="connsiteY6" fmla="*/ 92492 h 172724"/>
                <a:gd name="connsiteX7" fmla="*/ 574959 w 1598829"/>
                <a:gd name="connsiteY7" fmla="*/ 29253 h 172724"/>
                <a:gd name="connsiteX8" fmla="*/ 476014 w 1598829"/>
                <a:gd name="connsiteY8" fmla="*/ 92492 h 172724"/>
                <a:gd name="connsiteX9" fmla="*/ 350396 w 1598829"/>
                <a:gd name="connsiteY9" fmla="*/ 172724 h 172724"/>
                <a:gd name="connsiteX10" fmla="*/ 224778 w 1598829"/>
                <a:gd name="connsiteY10" fmla="*/ 92492 h 172724"/>
                <a:gd name="connsiteX11" fmla="*/ 125833 w 1598829"/>
                <a:gd name="connsiteY11" fmla="*/ 29253 h 172724"/>
                <a:gd name="connsiteX12" fmla="*/ 26887 w 1598829"/>
                <a:gd name="connsiteY12" fmla="*/ 92492 h 172724"/>
                <a:gd name="connsiteX13" fmla="*/ 0 w 1598829"/>
                <a:gd name="connsiteY13" fmla="*/ 80232 h 172724"/>
                <a:gd name="connsiteX14" fmla="*/ 125618 w 1598829"/>
                <a:gd name="connsiteY14" fmla="*/ 0 h 172724"/>
                <a:gd name="connsiteX15" fmla="*/ 251235 w 1598829"/>
                <a:gd name="connsiteY15" fmla="*/ 80232 h 172724"/>
                <a:gd name="connsiteX16" fmla="*/ 350181 w 1598829"/>
                <a:gd name="connsiteY16" fmla="*/ 143471 h 172724"/>
                <a:gd name="connsiteX17" fmla="*/ 449126 w 1598829"/>
                <a:gd name="connsiteY17" fmla="*/ 80232 h 172724"/>
                <a:gd name="connsiteX18" fmla="*/ 574744 w 1598829"/>
                <a:gd name="connsiteY18" fmla="*/ 0 h 172724"/>
                <a:gd name="connsiteX19" fmla="*/ 700362 w 1598829"/>
                <a:gd name="connsiteY19" fmla="*/ 80232 h 172724"/>
                <a:gd name="connsiteX20" fmla="*/ 799307 w 1598829"/>
                <a:gd name="connsiteY20" fmla="*/ 143471 h 172724"/>
                <a:gd name="connsiteX21" fmla="*/ 799307 w 1598829"/>
                <a:gd name="connsiteY21" fmla="*/ 143471 h 172724"/>
                <a:gd name="connsiteX22" fmla="*/ 898253 w 1598829"/>
                <a:gd name="connsiteY22" fmla="*/ 80232 h 172724"/>
                <a:gd name="connsiteX23" fmla="*/ 1024085 w 1598829"/>
                <a:gd name="connsiteY23" fmla="*/ 0 h 172724"/>
                <a:gd name="connsiteX24" fmla="*/ 1149703 w 1598829"/>
                <a:gd name="connsiteY24" fmla="*/ 80232 h 172724"/>
                <a:gd name="connsiteX25" fmla="*/ 1248648 w 1598829"/>
                <a:gd name="connsiteY25" fmla="*/ 143471 h 172724"/>
                <a:gd name="connsiteX26" fmla="*/ 1347594 w 1598829"/>
                <a:gd name="connsiteY26" fmla="*/ 80232 h 172724"/>
                <a:gd name="connsiteX27" fmla="*/ 1473212 w 1598829"/>
                <a:gd name="connsiteY27" fmla="*/ 0 h 172724"/>
                <a:gd name="connsiteX28" fmla="*/ 1598829 w 1598829"/>
                <a:gd name="connsiteY28" fmla="*/ 80232 h 172724"/>
                <a:gd name="connsiteX29" fmla="*/ 1572157 w 1598829"/>
                <a:gd name="connsiteY29" fmla="*/ 92492 h 172724"/>
                <a:gd name="connsiteX30" fmla="*/ 1473212 w 1598829"/>
                <a:gd name="connsiteY30" fmla="*/ 29253 h 172724"/>
                <a:gd name="connsiteX31" fmla="*/ 1374266 w 1598829"/>
                <a:gd name="connsiteY31" fmla="*/ 92492 h 172724"/>
                <a:gd name="connsiteX32" fmla="*/ 1248648 w 1598829"/>
                <a:gd name="connsiteY32" fmla="*/ 172724 h 172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829" h="172724">
                  <a:moveTo>
                    <a:pt x="1248648" y="172724"/>
                  </a:moveTo>
                  <a:cubicBezTo>
                    <a:pt x="1194229" y="172724"/>
                    <a:pt x="1146046" y="141965"/>
                    <a:pt x="1123031" y="92492"/>
                  </a:cubicBezTo>
                  <a:cubicBezTo>
                    <a:pt x="1104962" y="53560"/>
                    <a:pt x="1067105" y="29253"/>
                    <a:pt x="1024085" y="29253"/>
                  </a:cubicBezTo>
                  <a:cubicBezTo>
                    <a:pt x="981066" y="29253"/>
                    <a:pt x="943208" y="53560"/>
                    <a:pt x="925140" y="92492"/>
                  </a:cubicBezTo>
                  <a:cubicBezTo>
                    <a:pt x="902124" y="141965"/>
                    <a:pt x="853942" y="172724"/>
                    <a:pt x="799522" y="172724"/>
                  </a:cubicBezTo>
                  <a:cubicBezTo>
                    <a:pt x="799522" y="172724"/>
                    <a:pt x="799522" y="172724"/>
                    <a:pt x="799522" y="172724"/>
                  </a:cubicBezTo>
                  <a:cubicBezTo>
                    <a:pt x="744887" y="172724"/>
                    <a:pt x="696920" y="141965"/>
                    <a:pt x="673905" y="92492"/>
                  </a:cubicBezTo>
                  <a:cubicBezTo>
                    <a:pt x="655836" y="53560"/>
                    <a:pt x="617979" y="29253"/>
                    <a:pt x="574959" y="29253"/>
                  </a:cubicBezTo>
                  <a:cubicBezTo>
                    <a:pt x="531939" y="29253"/>
                    <a:pt x="494082" y="53560"/>
                    <a:pt x="476014" y="92492"/>
                  </a:cubicBezTo>
                  <a:cubicBezTo>
                    <a:pt x="452998" y="141965"/>
                    <a:pt x="405031" y="172724"/>
                    <a:pt x="350396" y="172724"/>
                  </a:cubicBezTo>
                  <a:cubicBezTo>
                    <a:pt x="295976" y="172724"/>
                    <a:pt x="247794" y="141965"/>
                    <a:pt x="224778" y="92492"/>
                  </a:cubicBezTo>
                  <a:cubicBezTo>
                    <a:pt x="206710" y="53560"/>
                    <a:pt x="168853" y="29253"/>
                    <a:pt x="125833" y="29253"/>
                  </a:cubicBezTo>
                  <a:cubicBezTo>
                    <a:pt x="82813" y="29253"/>
                    <a:pt x="44956" y="53560"/>
                    <a:pt x="26887" y="92492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483" y="30759"/>
                    <a:pt x="969450" y="0"/>
                    <a:pt x="1024085" y="0"/>
                  </a:cubicBezTo>
                  <a:cubicBezTo>
                    <a:pt x="1078720" y="0"/>
                    <a:pt x="1126688" y="30759"/>
                    <a:pt x="1149703" y="80232"/>
                  </a:cubicBezTo>
                  <a:cubicBezTo>
                    <a:pt x="1167771" y="119165"/>
                    <a:pt x="1205629" y="143471"/>
                    <a:pt x="1248648" y="143471"/>
                  </a:cubicBezTo>
                  <a:cubicBezTo>
                    <a:pt x="1291668" y="143471"/>
                    <a:pt x="1329526" y="119165"/>
                    <a:pt x="1347594" y="80232"/>
                  </a:cubicBezTo>
                  <a:cubicBezTo>
                    <a:pt x="1370610" y="30759"/>
                    <a:pt x="1418792" y="0"/>
                    <a:pt x="1473212" y="0"/>
                  </a:cubicBezTo>
                  <a:cubicBezTo>
                    <a:pt x="1527847" y="0"/>
                    <a:pt x="1576029" y="30759"/>
                    <a:pt x="1598829" y="80232"/>
                  </a:cubicBezTo>
                  <a:lnTo>
                    <a:pt x="1572157" y="92492"/>
                  </a:lnTo>
                  <a:cubicBezTo>
                    <a:pt x="1554089" y="53560"/>
                    <a:pt x="1516016" y="29253"/>
                    <a:pt x="1473212" y="29253"/>
                  </a:cubicBezTo>
                  <a:cubicBezTo>
                    <a:pt x="1430192" y="29253"/>
                    <a:pt x="1392335" y="53560"/>
                    <a:pt x="1374266" y="92492"/>
                  </a:cubicBezTo>
                  <a:cubicBezTo>
                    <a:pt x="1351251" y="141965"/>
                    <a:pt x="1303069" y="172724"/>
                    <a:pt x="1248648" y="172724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14" name="Graphic 212">
            <a:extLst>
              <a:ext uri="{FF2B5EF4-FFF2-40B4-BE49-F238E27FC236}">
                <a16:creationId xmlns:a16="http://schemas.microsoft.com/office/drawing/2014/main" id="{CAB9AD4F-A248-4D49-8779-CE40E64C00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91258" y="315927"/>
            <a:ext cx="932200" cy="932200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16" name="Graphic 212">
            <a:extLst>
              <a:ext uri="{FF2B5EF4-FFF2-40B4-BE49-F238E27FC236}">
                <a16:creationId xmlns:a16="http://schemas.microsoft.com/office/drawing/2014/main" id="{3D4C1981-3D8B-446C-BFAE-E7EE5CF2DD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91258" y="315927"/>
            <a:ext cx="932200" cy="932200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3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1EB92380-E9AD-4474-9467-4DCB8EB501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731112" y="5203828"/>
            <a:ext cx="1861463" cy="1253072"/>
            <a:chOff x="9731112" y="5203828"/>
            <a:chExt cx="1861463" cy="1253072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5EA9CEFA-65DF-4773-AB16-4E08113480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731112" y="5203828"/>
              <a:ext cx="36465" cy="36221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A5B46568-197D-4462-A2AB-B32016E07D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83335" y="5203828"/>
              <a:ext cx="36221" cy="36221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3A310550-C5D3-4B44-A74F-CA522D3EA1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35314" y="5203828"/>
              <a:ext cx="36218" cy="36221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F4320944-CB85-404B-ACEB-4C621A2DE0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87538" y="5203828"/>
              <a:ext cx="36218" cy="36221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CF09ADAE-8ED7-4349-9F53-C9846B34AC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39519" y="5203828"/>
              <a:ext cx="36218" cy="36221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44A30888-D632-4303-AD63-F9F6425F67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91745" y="5203828"/>
              <a:ext cx="36221" cy="36221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C494E026-3245-4E27-8FA4-B5E5039893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643724" y="5203828"/>
              <a:ext cx="36218" cy="36221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0980A2D-E8F8-4D53-96BD-549B6E43CE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95947" y="5203828"/>
              <a:ext cx="36221" cy="36221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6953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9B2DDE9-70F9-46DE-A98D-A9E6A15B0C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7929" y="5203828"/>
              <a:ext cx="36218" cy="36221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CD6359C0-FED2-4F38-AF2C-D2CCB137CB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00152" y="5203828"/>
              <a:ext cx="36218" cy="36221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9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E731DFD6-7643-4367-B357-419597215F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252131" y="5203828"/>
              <a:ext cx="36218" cy="36221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BD5AD929-BDD1-4C17-B069-7F26DA2398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404357" y="5203828"/>
              <a:ext cx="36218" cy="36221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6A89B223-AC6D-428A-ADA0-A8107F132C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556336" y="5203828"/>
              <a:ext cx="36218" cy="36221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D55AE910-CDA0-467B-91F1-30022FC702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731112" y="5356051"/>
              <a:ext cx="36465" cy="36221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280BBB4-49D0-40C7-949B-CE40E918B3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83335" y="5356046"/>
              <a:ext cx="36221" cy="36226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25A691FB-DA8E-4CB6-B2CB-43996A8A62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35314" y="5356046"/>
              <a:ext cx="36218" cy="36226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26ABC7EF-0297-4356-A5FE-85B70C2267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87538" y="5356046"/>
              <a:ext cx="36218" cy="36226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E2A4C124-2BE2-47A7-88BD-0D0E702258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39519" y="5356046"/>
              <a:ext cx="36218" cy="36226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C77B5782-F97B-49E6-B4CF-05080D43F7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91742" y="5356051"/>
              <a:ext cx="36221" cy="36221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8 w 14097"/>
                <a:gd name="connsiteY1" fmla="*/ 14097 h 14097"/>
                <a:gd name="connsiteX2" fmla="*/ 0 w 14097"/>
                <a:gd name="connsiteY2" fmla="*/ 7049 h 14097"/>
                <a:gd name="connsiteX3" fmla="*/ 7048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8B45F28A-82A7-4E2A-AC1D-A9080F5F5A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643724" y="5356046"/>
              <a:ext cx="36218" cy="36226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904D3904-C2B3-4481-9AD0-4F4B97BF79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95947" y="5356044"/>
              <a:ext cx="36221" cy="36226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17E99BD2-8425-452F-BBC9-DA271A4D4B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7929" y="5356044"/>
              <a:ext cx="36218" cy="36226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26826B2E-CE5F-4751-AB16-2F5D38E0D5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00152" y="5356044"/>
              <a:ext cx="36218" cy="36226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73D69C59-2023-4CEC-BA7C-5EE1834EC6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252131" y="5356044"/>
              <a:ext cx="36218" cy="36226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CB90D7BC-1D4E-4E24-B1E4-700CFE90C9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404357" y="5356041"/>
              <a:ext cx="36218" cy="36226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79425F03-8DA8-4B30-8D52-0F823F557C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556336" y="5356046"/>
              <a:ext cx="36218" cy="36221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E5042418-2AFD-437C-BDFE-95057749D1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731112" y="5508030"/>
              <a:ext cx="36465" cy="36219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6F7247EC-FBD7-42B0-89E1-9814018978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83335" y="5508030"/>
              <a:ext cx="36221" cy="36221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C642B17A-8F41-4932-B0D0-CAA198A367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35314" y="5508030"/>
              <a:ext cx="36218" cy="36219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0BC09251-BDF7-47DB-8213-2FD24431C9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87538" y="5508030"/>
              <a:ext cx="36218" cy="36219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0F3F5D47-FD51-41B4-B385-72FB1B83FD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39519" y="5508030"/>
              <a:ext cx="36218" cy="36219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5FEDA36F-4DFB-4CF9-AFCB-DF2830797B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91745" y="5508030"/>
              <a:ext cx="36221" cy="36221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74B82A4E-24F2-4AF9-ACD9-032004D5C7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643724" y="5508030"/>
              <a:ext cx="36218" cy="36219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948A1B0D-4A06-45BC-B4BC-CFC5300FB0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95947" y="5508025"/>
              <a:ext cx="36221" cy="36219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E5FAD49E-FD72-4576-A940-2428587BC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7929" y="5508025"/>
              <a:ext cx="36218" cy="36219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50C5050F-FCF4-41AE-A014-DA0E79C9D0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00152" y="5508025"/>
              <a:ext cx="36218" cy="36219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C05C37E2-39BD-41F3-A48B-0D6656AFDF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252131" y="5508025"/>
              <a:ext cx="36218" cy="36219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AADE8E63-21C2-4361-9759-81558A67FB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404357" y="5508025"/>
              <a:ext cx="36218" cy="36219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1BB2F91E-6261-407E-AB8B-BC2971C5EC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556336" y="5508025"/>
              <a:ext cx="36218" cy="36221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51B8D98F-3287-4463-9C66-4D55628802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731112" y="5660254"/>
              <a:ext cx="36465" cy="36219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94B4DF75-5954-4360-BD08-C0F14F07BC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83335" y="5660248"/>
              <a:ext cx="36221" cy="36226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D9646D91-7334-4EF7-854E-31229C0EBD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35314" y="5660248"/>
              <a:ext cx="36218" cy="36226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6B52D0D3-BAB6-4E87-A7E3-042FE194E0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87538" y="5660248"/>
              <a:ext cx="36218" cy="36226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7C99FAD0-CAF0-416B-A5C2-BF67795C5B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39519" y="5660248"/>
              <a:ext cx="36218" cy="36226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0E22E26C-C150-4D82-9949-7CBE6C6E37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91742" y="5660254"/>
              <a:ext cx="36221" cy="36219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D072F62D-B9FA-4CBD-8427-DCDAE97240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643724" y="5660248"/>
              <a:ext cx="36218" cy="36226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4A5E7E19-8DF1-4E35-B975-14DB353C5C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95947" y="5660246"/>
              <a:ext cx="36221" cy="36226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F29CC129-69D0-48B1-969C-406A8EC16C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7929" y="5660246"/>
              <a:ext cx="36218" cy="36226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0863A762-C2BE-4B7F-8F77-FB38598FD6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00152" y="5660246"/>
              <a:ext cx="36218" cy="36226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875ED5B7-A269-4716-8A91-60C4640BC4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252131" y="5660246"/>
              <a:ext cx="36218" cy="36226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B53D700F-89B5-47C3-88CF-F491CCA231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404357" y="5660246"/>
              <a:ext cx="36218" cy="36226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A60B6165-C5E0-4495-B9AC-5D3FAA17C3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556336" y="5660251"/>
              <a:ext cx="36218" cy="36219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72C06BE7-B255-49E8-AFD7-16EA0DEEDA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731112" y="5812233"/>
              <a:ext cx="36465" cy="36219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A62BAA60-4FD3-4ED5-85B8-FA1AEBB543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83335" y="5812233"/>
              <a:ext cx="36221" cy="36219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7D285C5F-B15D-4C99-876E-11EA0EDDB8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35314" y="5812233"/>
              <a:ext cx="36218" cy="36219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31D3315B-6CF6-4B8A-9AD6-15E8ED774D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87538" y="5812233"/>
              <a:ext cx="36218" cy="36219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22316A1B-DF30-4B08-A25E-634088C3A8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39519" y="5812233"/>
              <a:ext cx="36218" cy="36219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13B9824C-F3A0-4BB5-BA2D-E7B2C87394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91742" y="5812233"/>
              <a:ext cx="36221" cy="36219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E74AA607-331A-4D12-9628-01D4184CA8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643724" y="5812233"/>
              <a:ext cx="36218" cy="36219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BC5FC238-AD32-4501-B2D5-55A3F14093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95947" y="5812233"/>
              <a:ext cx="36221" cy="36219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92651C95-EE88-4D97-A4BD-842E093F04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7929" y="5812233"/>
              <a:ext cx="36218" cy="36219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DD800BB2-C68A-40A6-8CD4-A733BD0DBA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00152" y="5812233"/>
              <a:ext cx="36218" cy="36219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8697780E-7DCF-4651-9953-FE1A7062C3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252131" y="5812233"/>
              <a:ext cx="36218" cy="36219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6B417FEE-0006-405F-A3EF-741EC0C607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404357" y="5812233"/>
              <a:ext cx="36218" cy="36219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ED2CA75D-333A-4FC0-A35C-1502189323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556336" y="5812230"/>
              <a:ext cx="36218" cy="36219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71FE7FEB-856E-4B91-9524-7CB608A04D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731112" y="5964459"/>
              <a:ext cx="36465" cy="36221"/>
            </a:xfrm>
            <a:custGeom>
              <a:avLst/>
              <a:gdLst>
                <a:gd name="connsiteX0" fmla="*/ 14192 w 14192"/>
                <a:gd name="connsiteY0" fmla="*/ 7048 h 14097"/>
                <a:gd name="connsiteX1" fmla="*/ 7144 w 14192"/>
                <a:gd name="connsiteY1" fmla="*/ 14097 h 14097"/>
                <a:gd name="connsiteX2" fmla="*/ 0 w 14192"/>
                <a:gd name="connsiteY2" fmla="*/ 7048 h 14097"/>
                <a:gd name="connsiteX3" fmla="*/ 7049 w 14192"/>
                <a:gd name="connsiteY3" fmla="*/ 0 h 14097"/>
                <a:gd name="connsiteX4" fmla="*/ 14192 w 14192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B815A820-71A2-4F06-909A-802956FCD9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83335" y="5964453"/>
              <a:ext cx="36221" cy="36226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4135222E-6463-4F37-A52D-8E5F48B17D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35314" y="5964453"/>
              <a:ext cx="36218" cy="36226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34C684AC-F7CB-4096-BD97-E024A22032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87538" y="5964453"/>
              <a:ext cx="36218" cy="36226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2AEB483C-20AB-4095-912D-AB52A7C322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39519" y="5964453"/>
              <a:ext cx="36218" cy="36226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2D1625C5-4D6F-4AF0-8F52-3E430AD86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91742" y="5964459"/>
              <a:ext cx="36221" cy="36221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8 w 14097"/>
                <a:gd name="connsiteY1" fmla="*/ 14097 h 14097"/>
                <a:gd name="connsiteX2" fmla="*/ 0 w 14097"/>
                <a:gd name="connsiteY2" fmla="*/ 7048 h 14097"/>
                <a:gd name="connsiteX3" fmla="*/ 7048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BE6AC22C-25A4-400A-8E40-0DA9119C5D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643724" y="5964453"/>
              <a:ext cx="36218" cy="36226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B4586291-7B87-4844-A3C7-1B10E7070A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95947" y="5964451"/>
              <a:ext cx="36221" cy="36226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7E6C849B-AC63-4611-9425-9677632806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7929" y="5964451"/>
              <a:ext cx="36218" cy="36226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D3DD2AB7-F94D-4A1E-8D17-3A8418C7D8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00152" y="5964451"/>
              <a:ext cx="36218" cy="36226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D99CE3DE-A5D3-4CBC-9771-BA0D4A71C3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252131" y="5964451"/>
              <a:ext cx="36218" cy="36226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id="{F51F4BCD-DCFB-49C5-AA53-912A2644D5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404357" y="5964448"/>
              <a:ext cx="36218" cy="36226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id="{217BD47A-2F24-467E-A016-650656A35B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556336" y="5964453"/>
              <a:ext cx="36218" cy="36221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260F5B69-D34A-4A38-AC4F-E04BB730A0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731112" y="6116440"/>
              <a:ext cx="36465" cy="36219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36D5DFC6-ED6D-4E93-BBFD-32876861C6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83335" y="6116440"/>
              <a:ext cx="36221" cy="36219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9" name="Freeform: Shape 98">
              <a:extLst>
                <a:ext uri="{FF2B5EF4-FFF2-40B4-BE49-F238E27FC236}">
                  <a16:creationId xmlns:a16="http://schemas.microsoft.com/office/drawing/2014/main" id="{046009FB-3E9E-46F5-9DC9-B225C7B7D6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35314" y="6116440"/>
              <a:ext cx="36218" cy="36219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0" name="Freeform: Shape 99">
              <a:extLst>
                <a:ext uri="{FF2B5EF4-FFF2-40B4-BE49-F238E27FC236}">
                  <a16:creationId xmlns:a16="http://schemas.microsoft.com/office/drawing/2014/main" id="{E10C4A9D-1BAD-4C1A-B643-39CEA7C56A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87538" y="6116440"/>
              <a:ext cx="36218" cy="36219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B3786231-B3C8-45C0-AB76-F0F35D7E1D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39519" y="6116440"/>
              <a:ext cx="36218" cy="36219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8E05DBD8-3FC9-47DE-88E7-849A2BE28C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91742" y="6116440"/>
              <a:ext cx="36221" cy="36219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F8B45623-D400-48AE-99CB-C50EF8208C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643724" y="6116440"/>
              <a:ext cx="36218" cy="36219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650817F4-286D-4A64-A707-3199641184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95947" y="6116435"/>
              <a:ext cx="36221" cy="36219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CE2CBB23-BC03-4233-B66D-F3E1BC3612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7929" y="6116435"/>
              <a:ext cx="36218" cy="36219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45B057C8-A242-41ED-B0DB-78B245C078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00152" y="6116435"/>
              <a:ext cx="36218" cy="36219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9CB4C1C0-5F41-4E24-A7CD-AFB1DE7B39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252131" y="6116433"/>
              <a:ext cx="36218" cy="36219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9153209C-5637-4CEC-AB94-73A0EA2C7A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404357" y="6116438"/>
              <a:ext cx="36218" cy="36219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F7A55A31-FEC9-482A-B837-9658289139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556336" y="6116440"/>
              <a:ext cx="36218" cy="36219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93BA94A3-F00C-4D17-9254-A955E4414F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731112" y="6268419"/>
              <a:ext cx="36465" cy="36219"/>
            </a:xfrm>
            <a:custGeom>
              <a:avLst/>
              <a:gdLst>
                <a:gd name="connsiteX0" fmla="*/ 14192 w 14192"/>
                <a:gd name="connsiteY0" fmla="*/ 7049 h 14096"/>
                <a:gd name="connsiteX1" fmla="*/ 7144 w 14192"/>
                <a:gd name="connsiteY1" fmla="*/ 14097 h 14096"/>
                <a:gd name="connsiteX2" fmla="*/ 0 w 14192"/>
                <a:gd name="connsiteY2" fmla="*/ 7049 h 14096"/>
                <a:gd name="connsiteX3" fmla="*/ 7049 w 14192"/>
                <a:gd name="connsiteY3" fmla="*/ 0 h 14096"/>
                <a:gd name="connsiteX4" fmla="*/ 14192 w 14192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1049"/>
                    <a:pt x="0" y="7049"/>
                  </a:cubicBezTo>
                  <a:cubicBezTo>
                    <a:pt x="0" y="3048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9A2902DE-23EF-49CE-A669-B9096A9D4B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83335" y="6268419"/>
              <a:ext cx="36221" cy="36221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35780746-7CB1-459B-ACF8-EE4C8FA2DA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35314" y="6268419"/>
              <a:ext cx="36218" cy="36219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6EC72100-CCC7-485B-AB73-AFE6263C26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87538" y="6268419"/>
              <a:ext cx="36218" cy="36219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id="{90330226-7157-4C26-8B12-849E7E40B5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39519" y="6268419"/>
              <a:ext cx="36218" cy="36219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F6FC5CE2-A4E9-48A9-A687-9D3CBDF2C8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91745" y="6268419"/>
              <a:ext cx="36221" cy="36221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971F8A61-039C-4875-ABD2-DDAD0AF611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643724" y="6268419"/>
              <a:ext cx="36218" cy="36219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5E9C48D7-E617-453A-95A7-4CBADCB709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95968" y="6268419"/>
              <a:ext cx="36221" cy="36219"/>
            </a:xfrm>
            <a:custGeom>
              <a:avLst/>
              <a:gdLst>
                <a:gd name="connsiteX0" fmla="*/ 14097 w 14097"/>
                <a:gd name="connsiteY0" fmla="*/ 7049 h 14096"/>
                <a:gd name="connsiteX1" fmla="*/ 7049 w 14097"/>
                <a:gd name="connsiteY1" fmla="*/ 14097 h 14096"/>
                <a:gd name="connsiteX2" fmla="*/ 0 w 14097"/>
                <a:gd name="connsiteY2" fmla="*/ 7049 h 14096"/>
                <a:gd name="connsiteX3" fmla="*/ 7049 w 14097"/>
                <a:gd name="connsiteY3" fmla="*/ 0 h 14096"/>
                <a:gd name="connsiteX4" fmla="*/ 14097 w 14097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6028847A-3236-456C-ABCA-F17FACC740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7950" y="6268419"/>
              <a:ext cx="36218" cy="36219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768F10DA-E024-4DFF-B71A-284CE37839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00173" y="6268419"/>
              <a:ext cx="36218" cy="36219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9 w 14096"/>
                <a:gd name="connsiteY1" fmla="*/ 14097 h 14096"/>
                <a:gd name="connsiteX2" fmla="*/ 0 w 14096"/>
                <a:gd name="connsiteY2" fmla="*/ 7049 h 14096"/>
                <a:gd name="connsiteX3" fmla="*/ 7049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5D1258F2-08D2-4674-BB2B-00DA3F0541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252154" y="6268419"/>
              <a:ext cx="36218" cy="36219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1CA4E673-ADD3-4C6A-B67D-077CD7F768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404380" y="6268419"/>
              <a:ext cx="36218" cy="36219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2" name="Freeform: Shape 121">
              <a:extLst>
                <a:ext uri="{FF2B5EF4-FFF2-40B4-BE49-F238E27FC236}">
                  <a16:creationId xmlns:a16="http://schemas.microsoft.com/office/drawing/2014/main" id="{E8412C5A-7E5C-437B-A36E-FD4ADC57EE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556357" y="6268417"/>
              <a:ext cx="36218" cy="36221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B56AC8FA-ED34-4749-9A15-E878B40889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731112" y="6420645"/>
              <a:ext cx="36465" cy="36219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EEE8845F-6312-4CB4-8345-10FAA6E91F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83335" y="6420645"/>
              <a:ext cx="36221" cy="36221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B6649974-BABE-465B-934C-798CD398A3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35314" y="6420645"/>
              <a:ext cx="36218" cy="36219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9A2E8120-B8AC-4058-AB81-44A99CF53A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87538" y="6420645"/>
              <a:ext cx="36218" cy="36219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EB3ACBEF-904A-4B73-A8B1-3A62AC125D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39519" y="6420645"/>
              <a:ext cx="36218" cy="36219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id="{F80CD75B-0C3D-4186-B1D8-E58A7580E5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91745" y="6420645"/>
              <a:ext cx="36221" cy="36221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9" name="Freeform: Shape 128">
              <a:extLst>
                <a:ext uri="{FF2B5EF4-FFF2-40B4-BE49-F238E27FC236}">
                  <a16:creationId xmlns:a16="http://schemas.microsoft.com/office/drawing/2014/main" id="{C17D40FB-488F-4EFD-9019-8E5802A73E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643724" y="6420645"/>
              <a:ext cx="36218" cy="36219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0" name="Freeform: Shape 129">
              <a:extLst>
                <a:ext uri="{FF2B5EF4-FFF2-40B4-BE49-F238E27FC236}">
                  <a16:creationId xmlns:a16="http://schemas.microsoft.com/office/drawing/2014/main" id="{7089A9FA-C815-459B-8D43-862AC2805A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95968" y="6420653"/>
              <a:ext cx="36221" cy="36219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CA360E5B-3ABC-46DD-9DFE-5D8D1D4D21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7950" y="6420661"/>
              <a:ext cx="36218" cy="36219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DBCC9121-E8F5-49AE-869E-1245398D1D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00173" y="6420668"/>
              <a:ext cx="36218" cy="36219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B190A7C8-B00C-4DCB-929A-3288110391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252154" y="6420668"/>
              <a:ext cx="36218" cy="36219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DFBC02C4-69CC-4293-9249-E28D9F2C5A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404380" y="6420673"/>
              <a:ext cx="36218" cy="36219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C4748328-B03B-4EDD-96F0-DAF6527201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556357" y="6420679"/>
              <a:ext cx="36218" cy="36221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A47C9FB7-B02A-4183-8E0B-5BBFE38E91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26992" y="1202026"/>
            <a:ext cx="4030132" cy="440650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cs-CZ" b="1" dirty="0"/>
              <a:t>REAKCE NA DRÁŽDĚNÍ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6E2E08-510A-4026-A1E0-52000E9130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3543" y="986168"/>
            <a:ext cx="5634707" cy="5760515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cs-CZ" sz="1800" dirty="0">
                <a:ea typeface="+mn-lt"/>
                <a:cs typeface="+mn-lt"/>
              </a:rPr>
              <a:t>Především bolestivé (typicky defense </a:t>
            </a:r>
            <a:r>
              <a:rPr lang="cs-CZ" sz="1800" dirty="0" err="1">
                <a:ea typeface="+mn-lt"/>
                <a:cs typeface="+mn-lt"/>
              </a:rPr>
              <a:t>musculaire</a:t>
            </a:r>
            <a:r>
              <a:rPr lang="cs-CZ" sz="1800" dirty="0">
                <a:ea typeface="+mn-lt"/>
                <a:cs typeface="+mn-lt"/>
              </a:rPr>
              <a:t>)</a:t>
            </a:r>
            <a:endParaRPr lang="cs-CZ" sz="1800" dirty="0"/>
          </a:p>
          <a:p>
            <a:pPr algn="ctr">
              <a:lnSpc>
                <a:spcPct val="100000"/>
              </a:lnSpc>
            </a:pPr>
            <a:r>
              <a:rPr lang="cs-CZ" sz="1800" dirty="0" err="1">
                <a:ea typeface="+mn-lt"/>
                <a:cs typeface="+mn-lt"/>
              </a:rPr>
              <a:t>Antalgická</a:t>
            </a:r>
            <a:r>
              <a:rPr lang="cs-CZ" sz="1800" dirty="0">
                <a:ea typeface="+mn-lt"/>
                <a:cs typeface="+mn-lt"/>
              </a:rPr>
              <a:t> skolióza, akutní úrazy</a:t>
            </a:r>
            <a:endParaRPr lang="cs-CZ" sz="1800" dirty="0"/>
          </a:p>
          <a:p>
            <a:pPr algn="ctr">
              <a:lnSpc>
                <a:spcPct val="100000"/>
              </a:lnSpc>
            </a:pPr>
            <a:r>
              <a:rPr lang="cs-CZ" sz="1800" dirty="0">
                <a:ea typeface="+mn-lt"/>
                <a:cs typeface="+mn-lt"/>
              </a:rPr>
              <a:t>Dříve se předpokládal ochranný charakter (imobilizace), nyní spíše: uvedení segmentu do nebolestivé či minimálně bolestivé polohy</a:t>
            </a:r>
            <a:endParaRPr lang="cs-CZ" sz="1800" dirty="0"/>
          </a:p>
          <a:p>
            <a:pPr algn="ctr">
              <a:lnSpc>
                <a:spcPct val="100000"/>
              </a:lnSpc>
            </a:pPr>
            <a:r>
              <a:rPr lang="cs-CZ" sz="1800" dirty="0">
                <a:ea typeface="+mn-lt"/>
                <a:cs typeface="+mn-lt"/>
              </a:rPr>
              <a:t>Akutní dráždění: přítomna klidová aktivita EMG (dráždění buněk PRM)</a:t>
            </a:r>
            <a:endParaRPr lang="cs-CZ" sz="1800" dirty="0"/>
          </a:p>
          <a:p>
            <a:pPr algn="ctr">
              <a:lnSpc>
                <a:spcPct val="100000"/>
              </a:lnSpc>
            </a:pPr>
            <a:r>
              <a:rPr lang="cs-CZ" sz="1800" b="1" dirty="0">
                <a:highlight>
                  <a:srgbClr val="FF0000"/>
                </a:highlight>
                <a:ea typeface="+mn-lt"/>
                <a:cs typeface="+mn-lt"/>
              </a:rPr>
              <a:t>Chronické dráždění: již vyčerpání buněk PRM, dochází pak k degeneraci (atrofie mm. </a:t>
            </a:r>
            <a:r>
              <a:rPr lang="cs-CZ" sz="1800" b="1" dirty="0" err="1">
                <a:highlight>
                  <a:srgbClr val="FF0000"/>
                </a:highlight>
                <a:ea typeface="+mn-lt"/>
                <a:cs typeface="+mn-lt"/>
              </a:rPr>
              <a:t>multifidi</a:t>
            </a:r>
            <a:r>
              <a:rPr lang="cs-CZ" sz="1800" b="1" dirty="0">
                <a:highlight>
                  <a:srgbClr val="FF0000"/>
                </a:highlight>
                <a:ea typeface="+mn-lt"/>
                <a:cs typeface="+mn-lt"/>
              </a:rPr>
              <a:t> při akutním lumbagu do 1 týdne).</a:t>
            </a:r>
            <a:endParaRPr lang="cs-CZ" sz="1800" b="1">
              <a:highlight>
                <a:srgbClr val="FF0000"/>
              </a:highlight>
            </a:endParaRPr>
          </a:p>
          <a:p>
            <a:pPr algn="ctr">
              <a:lnSpc>
                <a:spcPct val="100000"/>
              </a:lnSpc>
            </a:pPr>
            <a:r>
              <a:rPr lang="cs-CZ" sz="1800" u="sng" dirty="0">
                <a:highlight>
                  <a:srgbClr val="00FF00"/>
                </a:highlight>
                <a:ea typeface="+mn-lt"/>
                <a:cs typeface="+mn-lt"/>
              </a:rPr>
              <a:t>Užití FT:</a:t>
            </a:r>
            <a:endParaRPr lang="cs-CZ" sz="1800" u="sng">
              <a:highlight>
                <a:srgbClr val="00FF00"/>
              </a:highlight>
            </a:endParaRPr>
          </a:p>
          <a:p>
            <a:pPr algn="ctr">
              <a:lnSpc>
                <a:spcPct val="100000"/>
              </a:lnSpc>
            </a:pPr>
            <a:r>
              <a:rPr lang="cs-CZ" sz="1800" b="1" dirty="0">
                <a:ea typeface="+mn-lt"/>
                <a:cs typeface="+mn-lt"/>
              </a:rPr>
              <a:t>NE imobilizace!</a:t>
            </a:r>
            <a:endParaRPr lang="cs-CZ" sz="1800" b="1" dirty="0"/>
          </a:p>
          <a:p>
            <a:pPr algn="ctr">
              <a:lnSpc>
                <a:spcPct val="100000"/>
              </a:lnSpc>
            </a:pPr>
            <a:r>
              <a:rPr lang="cs-CZ" sz="1800" dirty="0">
                <a:ea typeface="+mn-lt"/>
                <a:cs typeface="+mn-lt"/>
              </a:rPr>
              <a:t>Pomalý, </a:t>
            </a:r>
            <a:r>
              <a:rPr lang="cs-CZ" sz="1800" dirty="0" err="1">
                <a:ea typeface="+mn-lt"/>
                <a:cs typeface="+mn-lt"/>
              </a:rPr>
              <a:t>dózovaný</a:t>
            </a:r>
            <a:r>
              <a:rPr lang="cs-CZ" sz="1800" dirty="0">
                <a:ea typeface="+mn-lt"/>
                <a:cs typeface="+mn-lt"/>
              </a:rPr>
              <a:t>, pasivní pohyb od samého začátku dráždění (MET, v oblasti končetinových kloubů: </a:t>
            </a:r>
            <a:r>
              <a:rPr lang="cs-CZ" sz="1800" dirty="0" err="1">
                <a:ea typeface="+mn-lt"/>
                <a:cs typeface="+mn-lt"/>
              </a:rPr>
              <a:t>motodlahy</a:t>
            </a:r>
            <a:r>
              <a:rPr lang="cs-CZ" sz="1800" dirty="0">
                <a:ea typeface="+mn-lt"/>
                <a:cs typeface="+mn-lt"/>
              </a:rPr>
              <a:t>)</a:t>
            </a:r>
            <a:endParaRPr lang="cs-CZ" sz="1800" dirty="0"/>
          </a:p>
          <a:p>
            <a:pPr algn="ctr">
              <a:lnSpc>
                <a:spcPct val="100000"/>
              </a:lnSpc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1493144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DFB04B-E7DF-418F-B3E9-7F592B698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8034"/>
            <a:ext cx="10515600" cy="829109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cs-CZ" b="1"/>
              <a:t>PORUCHOVÝ SYNDROM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581F64-0B45-418E-AA75-6299BFEE27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0715"/>
            <a:ext cx="11219872" cy="5355793"/>
          </a:xfrm>
        </p:spPr>
        <p:txBody>
          <a:bodyPr vert="horz" lIns="91440" tIns="45720" rIns="91440" bIns="45720" rtlCol="0" anchor="t">
            <a:normAutofit fontScale="55000" lnSpcReduction="20000"/>
          </a:bodyPr>
          <a:lstStyle/>
          <a:p>
            <a:pPr algn="just"/>
            <a:r>
              <a:rPr lang="cs-CZ" b="1" u="sng" dirty="0">
                <a:ea typeface="+mn-lt"/>
                <a:cs typeface="+mn-lt"/>
              </a:rPr>
              <a:t>CHARAKTERISTIKA:</a:t>
            </a:r>
            <a:endParaRPr lang="cs-CZ" dirty="0">
              <a:ea typeface="+mn-lt"/>
              <a:cs typeface="+mn-lt"/>
            </a:endParaRPr>
          </a:p>
          <a:p>
            <a:pPr lvl="1" algn="just"/>
            <a:r>
              <a:rPr lang="cs-CZ" dirty="0">
                <a:ea typeface="+mn-lt"/>
                <a:cs typeface="+mn-lt"/>
              </a:rPr>
              <a:t>7 kategorií dle symptomatologie (</a:t>
            </a:r>
            <a:r>
              <a:rPr lang="cs-CZ" dirty="0" err="1">
                <a:ea typeface="+mn-lt"/>
                <a:cs typeface="+mn-lt"/>
              </a:rPr>
              <a:t>Derangement</a:t>
            </a:r>
            <a:r>
              <a:rPr lang="cs-CZ" dirty="0">
                <a:ea typeface="+mn-lt"/>
                <a:cs typeface="+mn-lt"/>
              </a:rPr>
              <a:t> číslo 1-7)</a:t>
            </a:r>
          </a:p>
          <a:p>
            <a:pPr algn="just"/>
            <a:r>
              <a:rPr lang="cs-CZ" b="1" u="sng" dirty="0">
                <a:ea typeface="+mn-lt"/>
                <a:cs typeface="+mn-lt"/>
              </a:rPr>
              <a:t>KLINIKA:</a:t>
            </a:r>
            <a:r>
              <a:rPr lang="cs-CZ" dirty="0">
                <a:ea typeface="+mn-lt"/>
                <a:cs typeface="+mn-lt"/>
              </a:rPr>
              <a:t> liší se dle: </a:t>
            </a:r>
            <a:endParaRPr lang="cs-CZ" b="1" u="sng" dirty="0">
              <a:ea typeface="+mn-lt"/>
              <a:cs typeface="+mn-lt"/>
            </a:endParaRPr>
          </a:p>
          <a:p>
            <a:pPr lvl="1" algn="just"/>
            <a:r>
              <a:rPr lang="cs-CZ" dirty="0">
                <a:ea typeface="+mn-lt"/>
                <a:cs typeface="+mn-lt"/>
              </a:rPr>
              <a:t>lokalizace, typu a průběhu B</a:t>
            </a:r>
          </a:p>
          <a:p>
            <a:pPr lvl="1" algn="just"/>
            <a:r>
              <a:rPr lang="cs-CZ" dirty="0">
                <a:ea typeface="+mn-lt"/>
                <a:cs typeface="+mn-lt"/>
              </a:rPr>
              <a:t>dle omezeného ROM</a:t>
            </a:r>
          </a:p>
          <a:p>
            <a:pPr lvl="1" algn="just"/>
            <a:r>
              <a:rPr lang="cs-CZ" dirty="0">
                <a:ea typeface="+mn-lt"/>
                <a:cs typeface="+mn-lt"/>
              </a:rPr>
              <a:t>dle posunu </a:t>
            </a:r>
            <a:r>
              <a:rPr lang="cs-CZ" dirty="0" err="1">
                <a:ea typeface="+mn-lt"/>
                <a:cs typeface="+mn-lt"/>
              </a:rPr>
              <a:t>nucleus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pulposus</a:t>
            </a:r>
            <a:r>
              <a:rPr lang="cs-CZ" dirty="0">
                <a:ea typeface="+mn-lt"/>
                <a:cs typeface="+mn-lt"/>
              </a:rPr>
              <a:t> uvnitř ploténky</a:t>
            </a:r>
          </a:p>
          <a:p>
            <a:pPr algn="just"/>
            <a:r>
              <a:rPr lang="cs-CZ" b="1" u="sng" dirty="0">
                <a:ea typeface="+mn-lt"/>
                <a:cs typeface="+mn-lt"/>
              </a:rPr>
              <a:t>TEST:</a:t>
            </a:r>
            <a:endParaRPr lang="cs-CZ" dirty="0">
              <a:ea typeface="+mn-lt"/>
              <a:cs typeface="+mn-lt"/>
            </a:endParaRPr>
          </a:p>
          <a:p>
            <a:pPr lvl="1" algn="just"/>
            <a:r>
              <a:rPr lang="cs-CZ" dirty="0">
                <a:ea typeface="+mn-lt"/>
                <a:cs typeface="+mn-lt"/>
              </a:rPr>
              <a:t>Opakovaná flexe obyčejně zhoršuje B (všechny </a:t>
            </a:r>
            <a:r>
              <a:rPr lang="cs-CZ" dirty="0" err="1">
                <a:ea typeface="+mn-lt"/>
                <a:cs typeface="+mn-lt"/>
              </a:rPr>
              <a:t>derangementy</a:t>
            </a:r>
            <a:r>
              <a:rPr lang="cs-CZ" dirty="0">
                <a:ea typeface="+mn-lt"/>
                <a:cs typeface="+mn-lt"/>
              </a:rPr>
              <a:t> kromě čísla 7)</a:t>
            </a:r>
            <a:endParaRPr lang="en-US" dirty="0">
              <a:ea typeface="+mn-lt"/>
              <a:cs typeface="+mn-lt"/>
            </a:endParaRPr>
          </a:p>
          <a:p>
            <a:pPr lvl="1" algn="just"/>
            <a:r>
              <a:rPr lang="cs-CZ" dirty="0">
                <a:ea typeface="+mn-lt"/>
                <a:cs typeface="+mn-lt"/>
              </a:rPr>
              <a:t>B zůstává horší na konci cvičení po opakovaných flexích (všechny </a:t>
            </a:r>
            <a:r>
              <a:rPr lang="cs-CZ" dirty="0" err="1">
                <a:ea typeface="+mn-lt"/>
                <a:cs typeface="+mn-lt"/>
              </a:rPr>
              <a:t>derangementy</a:t>
            </a:r>
            <a:r>
              <a:rPr lang="cs-CZ" dirty="0">
                <a:ea typeface="+mn-lt"/>
                <a:cs typeface="+mn-lt"/>
              </a:rPr>
              <a:t> kromě čísla 7)</a:t>
            </a:r>
          </a:p>
          <a:p>
            <a:pPr lvl="1" algn="just"/>
            <a:r>
              <a:rPr lang="cs-CZ" dirty="0">
                <a:ea typeface="+mn-lt"/>
                <a:cs typeface="+mn-lt"/>
              </a:rPr>
              <a:t>Opakovaná extenze obyčejně redukuje, centralizuje a odstraňuje B (platí u většiny </a:t>
            </a:r>
            <a:r>
              <a:rPr lang="cs-CZ" dirty="0" err="1">
                <a:ea typeface="+mn-lt"/>
                <a:cs typeface="+mn-lt"/>
              </a:rPr>
              <a:t>deragementů</a:t>
            </a:r>
            <a:r>
              <a:rPr lang="cs-CZ" dirty="0">
                <a:ea typeface="+mn-lt"/>
                <a:cs typeface="+mn-lt"/>
              </a:rPr>
              <a:t>). Pokud neplatí: dle nálezu nutno nejdříve odstranit kyfotické držení, zkorigovat laterální posun.</a:t>
            </a:r>
          </a:p>
          <a:p>
            <a:pPr algn="just"/>
            <a:r>
              <a:rPr lang="cs-CZ" b="1" u="sng" dirty="0">
                <a:ea typeface="+mn-lt"/>
                <a:cs typeface="+mn-lt"/>
              </a:rPr>
              <a:t>TERAPIE:</a:t>
            </a:r>
            <a:endParaRPr lang="en-US" dirty="0">
              <a:ea typeface="+mn-lt"/>
              <a:cs typeface="+mn-lt"/>
            </a:endParaRPr>
          </a:p>
          <a:p>
            <a:pPr lvl="1" algn="just"/>
            <a:r>
              <a:rPr lang="cs-CZ" dirty="0">
                <a:ea typeface="+mn-lt"/>
                <a:cs typeface="+mn-lt"/>
              </a:rPr>
              <a:t>Dle reakce na B a fenoménu centralizace (+ nutno si uvědomit, že pro </a:t>
            </a:r>
            <a:r>
              <a:rPr lang="cs-CZ" dirty="0" err="1">
                <a:ea typeface="+mn-lt"/>
                <a:cs typeface="+mn-lt"/>
              </a:rPr>
              <a:t>Cp</a:t>
            </a:r>
            <a:r>
              <a:rPr lang="cs-CZ" dirty="0">
                <a:ea typeface="+mn-lt"/>
                <a:cs typeface="+mn-lt"/>
              </a:rPr>
              <a:t> je situace ještě o dost komplikovanější než pro </a:t>
            </a:r>
            <a:r>
              <a:rPr lang="cs-CZ" dirty="0" err="1">
                <a:ea typeface="+mn-lt"/>
                <a:cs typeface="+mn-lt"/>
              </a:rPr>
              <a:t>Lp</a:t>
            </a:r>
            <a:r>
              <a:rPr lang="cs-CZ" dirty="0">
                <a:ea typeface="+mn-lt"/>
                <a:cs typeface="+mn-lt"/>
              </a:rPr>
              <a:t>) </a:t>
            </a:r>
            <a:r>
              <a:rPr lang="cs-CZ" b="1" dirty="0">
                <a:ea typeface="+mn-lt"/>
                <a:cs typeface="+mn-lt"/>
              </a:rPr>
              <a:t>→ užití pohybu, který působí CENTRALIZACI příznaků → cvičení do extenze 10x každou hodinu během dne</a:t>
            </a:r>
            <a:endParaRPr lang="cs-CZ" dirty="0">
              <a:ea typeface="+mn-lt"/>
              <a:cs typeface="+mn-lt"/>
            </a:endParaRPr>
          </a:p>
          <a:p>
            <a:pPr lvl="1" algn="just"/>
            <a:r>
              <a:rPr lang="cs-CZ" dirty="0">
                <a:ea typeface="+mn-lt"/>
                <a:cs typeface="+mn-lt"/>
              </a:rPr>
              <a:t>Pokud je přítomno kyfotické (= flekční) držení </a:t>
            </a:r>
            <a:r>
              <a:rPr lang="cs-CZ" b="1" dirty="0">
                <a:ea typeface="+mn-lt"/>
                <a:cs typeface="+mn-lt"/>
              </a:rPr>
              <a:t>→ </a:t>
            </a:r>
            <a:r>
              <a:rPr lang="cs-CZ" dirty="0">
                <a:ea typeface="+mn-lt"/>
                <a:cs typeface="+mn-lt"/>
              </a:rPr>
              <a:t>nejdříve nutná redukce tohoto držení, tedy: LB ve flekční pozici, postupně zvyšujeme do neutrální až mírně extenční pozice dle tolerance pacienta </a:t>
            </a:r>
            <a:r>
              <a:rPr lang="cs-CZ" b="1" dirty="0">
                <a:ea typeface="+mn-lt"/>
                <a:cs typeface="+mn-lt"/>
              </a:rPr>
              <a:t>→ poté cvičení do extenze 10x každou hodinu během dne </a:t>
            </a:r>
          </a:p>
          <a:p>
            <a:pPr lvl="1" algn="just"/>
            <a:r>
              <a:rPr lang="cs-CZ" dirty="0">
                <a:ea typeface="+mn-lt"/>
                <a:cs typeface="+mn-lt"/>
              </a:rPr>
              <a:t>Pokud je přítomen laterální posun </a:t>
            </a:r>
            <a:r>
              <a:rPr lang="cs-CZ" b="1" dirty="0">
                <a:ea typeface="+mn-lt"/>
                <a:cs typeface="+mn-lt"/>
              </a:rPr>
              <a:t>→ </a:t>
            </a:r>
            <a:r>
              <a:rPr lang="cs-CZ" dirty="0">
                <a:ea typeface="+mn-lt"/>
                <a:cs typeface="+mn-lt"/>
              </a:rPr>
              <a:t>nejdříve cvičení do </a:t>
            </a:r>
            <a:r>
              <a:rPr lang="cs-CZ" dirty="0" err="1">
                <a:ea typeface="+mn-lt"/>
                <a:cs typeface="+mn-lt"/>
              </a:rPr>
              <a:t>lateroflexe</a:t>
            </a:r>
            <a:r>
              <a:rPr lang="cs-CZ" dirty="0">
                <a:ea typeface="+mn-lt"/>
                <a:cs typeface="+mn-lt"/>
              </a:rPr>
              <a:t> pro korekci laterálního posunu </a:t>
            </a:r>
            <a:r>
              <a:rPr lang="cs-CZ" b="1" dirty="0">
                <a:ea typeface="+mn-lt"/>
                <a:cs typeface="+mn-lt"/>
              </a:rPr>
              <a:t>→ poté cvičení do extenze 10x každou hodinu během dne</a:t>
            </a:r>
          </a:p>
          <a:p>
            <a:pPr lvl="1" algn="just"/>
            <a:r>
              <a:rPr lang="cs-CZ" b="1" dirty="0" err="1">
                <a:ea typeface="+mn-lt"/>
                <a:cs typeface="+mn-lt"/>
              </a:rPr>
              <a:t>Derangement</a:t>
            </a:r>
            <a:r>
              <a:rPr lang="cs-CZ" b="1" dirty="0">
                <a:ea typeface="+mn-lt"/>
                <a:cs typeface="+mn-lt"/>
              </a:rPr>
              <a:t> číslo 7: </a:t>
            </a:r>
            <a:r>
              <a:rPr lang="cs-CZ" dirty="0">
                <a:ea typeface="+mn-lt"/>
                <a:cs typeface="+mn-lt"/>
              </a:rPr>
              <a:t>zde je centralizace při flexi, provádí se tedy cvičení do flexe 10x každou 2. hodinu během dne</a:t>
            </a:r>
            <a:endParaRPr lang="cs-CZ" b="1" dirty="0">
              <a:ea typeface="+mn-lt"/>
              <a:cs typeface="+mn-lt"/>
            </a:endParaRPr>
          </a:p>
          <a:p>
            <a:pPr lvl="1" algn="just"/>
            <a:r>
              <a:rPr lang="cs-CZ" dirty="0">
                <a:ea typeface="+mn-lt"/>
                <a:cs typeface="+mn-lt"/>
              </a:rPr>
              <a:t>vše je doplněno posturální korekcí</a:t>
            </a:r>
            <a:endParaRPr lang="en-US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938467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5" name="Rectangle 364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67" name="Group 366">
            <a:extLst>
              <a:ext uri="{FF2B5EF4-FFF2-40B4-BE49-F238E27FC236}">
                <a16:creationId xmlns:a16="http://schemas.microsoft.com/office/drawing/2014/main" id="{B8CB1D39-68D4-4372-BF3B-2A33A7495E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tx1"/>
          </a:solidFill>
        </p:grpSpPr>
        <p:sp>
          <p:nvSpPr>
            <p:cNvPr id="368" name="Freeform: Shape 367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369" name="Freeform: Shape 368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371" name="Rectangle 370">
            <a:extLst>
              <a:ext uri="{FF2B5EF4-FFF2-40B4-BE49-F238E27FC236}">
                <a16:creationId xmlns:a16="http://schemas.microsoft.com/office/drawing/2014/main" id="{E0E9B1DB-5C91-41C9-8C0D-C2CD3D570C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542" y="1264801"/>
            <a:ext cx="4892216" cy="4511751"/>
          </a:xfrm>
          <a:prstGeom prst="rect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3" name="Rectangle 372">
            <a:extLst>
              <a:ext uri="{FF2B5EF4-FFF2-40B4-BE49-F238E27FC236}">
                <a16:creationId xmlns:a16="http://schemas.microsoft.com/office/drawing/2014/main" id="{402224B8-FCE1-4A12-84A7-B674B2B9E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542" y="1264801"/>
            <a:ext cx="4892216" cy="4511751"/>
          </a:xfrm>
          <a:prstGeom prst="rect">
            <a:avLst/>
          </a:prstGeom>
          <a:solidFill>
            <a:schemeClr val="accent3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75" name="Rectangle 374">
            <a:extLst>
              <a:ext uri="{FF2B5EF4-FFF2-40B4-BE49-F238E27FC236}">
                <a16:creationId xmlns:a16="http://schemas.microsoft.com/office/drawing/2014/main" id="{41E366A2-885B-4E10-A479-4A650E4C6E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59" y="1173124"/>
            <a:ext cx="4892216" cy="4511751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97BC184-193E-422A-A9FD-B7D277564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549" y="1253256"/>
            <a:ext cx="4310844" cy="4307932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cs-CZ" sz="3400" b="1"/>
              <a:t>KONTRAINDIKACE MCKENZIEHO METODY</a:t>
            </a:r>
          </a:p>
        </p:txBody>
      </p:sp>
      <p:sp>
        <p:nvSpPr>
          <p:cNvPr id="377" name="Graphic 212">
            <a:extLst>
              <a:ext uri="{FF2B5EF4-FFF2-40B4-BE49-F238E27FC236}">
                <a16:creationId xmlns:a16="http://schemas.microsoft.com/office/drawing/2014/main" id="{55C61911-45B2-48BF-AC7A-1EB579B42C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02373" y="798490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379" name="Graphic 212">
            <a:extLst>
              <a:ext uri="{FF2B5EF4-FFF2-40B4-BE49-F238E27FC236}">
                <a16:creationId xmlns:a16="http://schemas.microsoft.com/office/drawing/2014/main" id="{2DE4D4CE-6DAE-4A05-BE5B-6BCE3F4EC7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02373" y="798490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381" name="Oval 380">
            <a:extLst>
              <a:ext uri="{FF2B5EF4-FFF2-40B4-BE49-F238E27FC236}">
                <a16:creationId xmlns:a16="http://schemas.microsoft.com/office/drawing/2014/main" id="{10C23D31-5B0A-4956-A59F-A24F57D2A9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988" y="4604761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83" name="Oval 382">
            <a:extLst>
              <a:ext uri="{FF2B5EF4-FFF2-40B4-BE49-F238E27FC236}">
                <a16:creationId xmlns:a16="http://schemas.microsoft.com/office/drawing/2014/main" id="{F4C6FC6E-4AAF-4628-B7E5-85DF9D323B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988" y="4604761"/>
            <a:ext cx="319941" cy="319941"/>
          </a:xfrm>
          <a:prstGeom prst="ellipse">
            <a:avLst/>
          </a:prstGeom>
          <a:solidFill>
            <a:schemeClr val="accent3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6A3343-E7D2-49C0-939C-DDCEC64DFA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345827"/>
            <a:ext cx="5217173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b="1"/>
              <a:t>Metastáze</a:t>
            </a:r>
          </a:p>
          <a:p>
            <a:r>
              <a:rPr lang="cs-CZ" b="1"/>
              <a:t>Nemechanické obtíže</a:t>
            </a:r>
          </a:p>
          <a:p>
            <a:r>
              <a:rPr lang="cs-CZ" b="1"/>
              <a:t>Anomálie kostních struktur</a:t>
            </a:r>
          </a:p>
          <a:p>
            <a:r>
              <a:rPr lang="cs-CZ" b="1"/>
              <a:t>Akutní zánětlivé stavy</a:t>
            </a:r>
          </a:p>
          <a:p>
            <a:r>
              <a:rPr lang="cs-CZ" b="1"/>
              <a:t>Periferizace příznaků během léčby</a:t>
            </a:r>
          </a:p>
          <a:p>
            <a:r>
              <a:rPr lang="cs-CZ" b="1"/>
              <a:t>Těžký neurologický deficit</a:t>
            </a:r>
          </a:p>
          <a:p>
            <a:endParaRPr lang="cs-CZ" dirty="0"/>
          </a:p>
        </p:txBody>
      </p:sp>
      <p:grpSp>
        <p:nvGrpSpPr>
          <p:cNvPr id="385" name="Graphic 185">
            <a:extLst>
              <a:ext uri="{FF2B5EF4-FFF2-40B4-BE49-F238E27FC236}">
                <a16:creationId xmlns:a16="http://schemas.microsoft.com/office/drawing/2014/main" id="{582A903B-6B78-4F0A-B7C9-3D80499020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428634" y="5987064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386" name="Freeform: Shape 385">
              <a:extLst>
                <a:ext uri="{FF2B5EF4-FFF2-40B4-BE49-F238E27FC236}">
                  <a16:creationId xmlns:a16="http://schemas.microsoft.com/office/drawing/2014/main" id="{D510EA93-8F64-42C8-A630-D449506E95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7" name="Freeform: Shape 386">
              <a:extLst>
                <a:ext uri="{FF2B5EF4-FFF2-40B4-BE49-F238E27FC236}">
                  <a16:creationId xmlns:a16="http://schemas.microsoft.com/office/drawing/2014/main" id="{06CB53FC-E4DA-4001-928B-9998A85EA5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8" name="Freeform: Shape 387">
              <a:extLst>
                <a:ext uri="{FF2B5EF4-FFF2-40B4-BE49-F238E27FC236}">
                  <a16:creationId xmlns:a16="http://schemas.microsoft.com/office/drawing/2014/main" id="{D210B969-4FDF-4AAC-9397-63D5434958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9" name="Freeform: Shape 388">
              <a:extLst>
                <a:ext uri="{FF2B5EF4-FFF2-40B4-BE49-F238E27FC236}">
                  <a16:creationId xmlns:a16="http://schemas.microsoft.com/office/drawing/2014/main" id="{570B3EF0-84EA-4F47-86A3-1EA1F644A4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0" name="Freeform: Shape 389">
              <a:extLst>
                <a:ext uri="{FF2B5EF4-FFF2-40B4-BE49-F238E27FC236}">
                  <a16:creationId xmlns:a16="http://schemas.microsoft.com/office/drawing/2014/main" id="{259369A8-EF57-42A1-8EC8-F6A9F92A3A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1292739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BA44968-7007-4678-857F-80A4A0A62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6296" y="2789"/>
            <a:ext cx="6149459" cy="792794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b">
            <a:normAutofit/>
          </a:bodyPr>
          <a:lstStyle/>
          <a:p>
            <a:r>
              <a:rPr lang="cs-CZ" b="1"/>
              <a:t>PŘÍKLAD CVIČENÍ</a:t>
            </a:r>
            <a:endParaRPr lang="cs-CZ" b="1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AC40CBC-6B78-49DD-8AF4-520CBE97C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6008" y="348973"/>
            <a:ext cx="4256633" cy="6036681"/>
            <a:chOff x="1674895" y="1345036"/>
            <a:chExt cx="5428610" cy="4210939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545FA8D5-B7AD-453C-8175-AABE4CB213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895" y="1345036"/>
              <a:ext cx="5428610" cy="4210939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C81A8362-AB1A-4062-9FF5-0E157F9107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895" y="1345036"/>
              <a:ext cx="5428610" cy="4210939"/>
            </a:xfrm>
            <a:prstGeom prst="rect">
              <a:avLst/>
            </a:prstGeom>
            <a:solidFill>
              <a:schemeClr val="accent3">
                <a:alpha val="2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B42A737-2CE4-44D9-92BA-E9CDFA22BA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5315" y="232747"/>
            <a:ext cx="4256633" cy="6036681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Obrázek 6" descr="Obsah obrázku hmyz, sekačka na trávu&#10;&#10;Popis se vygeneroval automaticky.">
            <a:extLst>
              <a:ext uri="{FF2B5EF4-FFF2-40B4-BE49-F238E27FC236}">
                <a16:creationId xmlns:a16="http://schemas.microsoft.com/office/drawing/2014/main" id="{F680C7DD-9F4F-4A13-8EE2-DD6211A9FC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926" y="4242258"/>
            <a:ext cx="3005837" cy="1742367"/>
          </a:xfrm>
          <a:prstGeom prst="rect">
            <a:avLst/>
          </a:prstGeom>
        </p:spPr>
      </p:pic>
      <p:pic>
        <p:nvPicPr>
          <p:cNvPr id="5" name="Obrázek 5">
            <a:extLst>
              <a:ext uri="{FF2B5EF4-FFF2-40B4-BE49-F238E27FC236}">
                <a16:creationId xmlns:a16="http://schemas.microsoft.com/office/drawing/2014/main" id="{08532FB3-51E3-4204-85D3-EACCCE53A3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2117" y="2353947"/>
            <a:ext cx="3462817" cy="1742367"/>
          </a:xfrm>
          <a:prstGeom prst="rect">
            <a:avLst/>
          </a:prstGeom>
        </p:spPr>
      </p:pic>
      <p:pic>
        <p:nvPicPr>
          <p:cNvPr id="4" name="Obrázek 4">
            <a:extLst>
              <a:ext uri="{FF2B5EF4-FFF2-40B4-BE49-F238E27FC236}">
                <a16:creationId xmlns:a16="http://schemas.microsoft.com/office/drawing/2014/main" id="{6FCBA97F-7CC9-42CB-A18B-E30538C273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1299" y="594936"/>
            <a:ext cx="3822860" cy="1553036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E43D15-D918-4E20-BBCF-4630F54C9B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0862" y="862836"/>
            <a:ext cx="6144893" cy="5909973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0000"/>
              </a:lnSpc>
            </a:pPr>
            <a:r>
              <a:rPr lang="cs-CZ" sz="1600" b="1"/>
              <a:t>LEH NA BŘIŠE:</a:t>
            </a:r>
            <a:endParaRPr lang="cs-CZ" sz="1600"/>
          </a:p>
          <a:p>
            <a:pPr>
              <a:lnSpc>
                <a:spcPct val="100000"/>
              </a:lnSpc>
            </a:pPr>
            <a:r>
              <a:rPr lang="cs-CZ" sz="1600">
                <a:ea typeface="+mn-lt"/>
                <a:cs typeface="+mn-lt"/>
              </a:rPr>
              <a:t>VP: Položíme se na břicho, DKK natažené (špičky k sobě, paty od sebe – tím dosáhneme relaxovaných DKK a hýždí), paže podél těla, hlava opřena o tvář. </a:t>
            </a:r>
            <a:endParaRPr lang="cs-CZ" sz="1600" b="1">
              <a:ea typeface="+mn-lt"/>
              <a:cs typeface="+mn-lt"/>
            </a:endParaRPr>
          </a:p>
          <a:p>
            <a:pPr>
              <a:lnSpc>
                <a:spcPct val="100000"/>
              </a:lnSpc>
            </a:pPr>
            <a:r>
              <a:rPr lang="cs-CZ" sz="1600">
                <a:ea typeface="+mn-lt"/>
                <a:cs typeface="+mn-lt"/>
              </a:rPr>
              <a:t>Provedení: Pokusíme se úplně uvolnit, dýcháme volně a pravidelně. Zůstaneme v této pozici 3 minuty.</a:t>
            </a:r>
          </a:p>
          <a:p>
            <a:pPr>
              <a:lnSpc>
                <a:spcPct val="100000"/>
              </a:lnSpc>
            </a:pPr>
            <a:r>
              <a:rPr lang="cs-CZ" sz="1600" b="1"/>
              <a:t>OPŘENÍ O PŘEDLOKTÍ:</a:t>
            </a:r>
          </a:p>
          <a:p>
            <a:pPr>
              <a:lnSpc>
                <a:spcPct val="100000"/>
              </a:lnSpc>
            </a:pPr>
            <a:r>
              <a:rPr lang="cs-CZ" sz="1600">
                <a:ea typeface="+mn-lt"/>
                <a:cs typeface="+mn-lt"/>
              </a:rPr>
              <a:t>VP: Položíme se na břicho, DKK natažené (špičky k sobě, paty od sebe). Ruce opřeme o předloktí, tak aby lokty byly pod rameny a prsty směřovaly dopředu (sfinga). </a:t>
            </a:r>
            <a:endParaRPr lang="cs-CZ" sz="1600" b="1">
              <a:ea typeface="+mn-lt"/>
              <a:cs typeface="+mn-lt"/>
            </a:endParaRPr>
          </a:p>
          <a:p>
            <a:pPr>
              <a:lnSpc>
                <a:spcPct val="100000"/>
              </a:lnSpc>
            </a:pPr>
            <a:r>
              <a:rPr lang="cs-CZ" sz="1600">
                <a:ea typeface="+mn-lt"/>
                <a:cs typeface="+mn-lt"/>
              </a:rPr>
              <a:t>Provedení: díváme se před sebe, uvolníme se a volně dýcháme. V pozici setrváme 3 minuty.</a:t>
            </a:r>
          </a:p>
          <a:p>
            <a:pPr>
              <a:lnSpc>
                <a:spcPct val="100000"/>
              </a:lnSpc>
            </a:pPr>
            <a:r>
              <a:rPr lang="cs-CZ" sz="1600" b="1"/>
              <a:t>ZÁKLON:</a:t>
            </a:r>
          </a:p>
          <a:p>
            <a:pPr>
              <a:lnSpc>
                <a:spcPct val="100000"/>
              </a:lnSpc>
            </a:pPr>
            <a:r>
              <a:rPr lang="cs-CZ" sz="1600">
                <a:ea typeface="+mn-lt"/>
                <a:cs typeface="+mn-lt"/>
              </a:rPr>
              <a:t>VP: viz výše</a:t>
            </a:r>
            <a:endParaRPr lang="cs-CZ" sz="1600" b="1">
              <a:ea typeface="+mn-lt"/>
              <a:cs typeface="+mn-lt"/>
            </a:endParaRPr>
          </a:p>
          <a:p>
            <a:pPr>
              <a:lnSpc>
                <a:spcPct val="100000"/>
              </a:lnSpc>
            </a:pPr>
            <a:r>
              <a:rPr lang="cs-CZ" sz="1600">
                <a:ea typeface="+mn-lt"/>
                <a:cs typeface="+mn-lt"/>
              </a:rPr>
              <a:t>Provedení: pomalu se zvedáme do záklonu na natažené paže. Nohy by měly zůstat uvolněné, hlava v prodloužení páteře. Cvik provádíme  v akutní fázi 10x každou hodinu během dne do ústupu bolestí.</a:t>
            </a:r>
            <a:endParaRPr lang="cs-CZ" sz="1600" b="1"/>
          </a:p>
        </p:txBody>
      </p:sp>
      <p:grpSp>
        <p:nvGrpSpPr>
          <p:cNvPr id="19" name="Graphic 185">
            <a:extLst>
              <a:ext uri="{FF2B5EF4-FFF2-40B4-BE49-F238E27FC236}">
                <a16:creationId xmlns:a16="http://schemas.microsoft.com/office/drawing/2014/main" id="{582A903B-6B78-4F0A-B7C9-3D80499020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428634" y="5987064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D510EA93-8F64-42C8-A630-D449506E95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06CB53FC-E4DA-4001-928B-9998A85EA5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D210B969-4FDF-4AAC-9397-63D5434958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570B3EF0-84EA-4F47-86A3-1EA1F644A4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259369A8-EF57-42A1-8EC8-F6A9F92A3A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803740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D59B7E-4B59-4F40-B86E-12B9D755C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err="1"/>
              <a:t>McKenzie</a:t>
            </a:r>
            <a:r>
              <a:rPr lang="cs-CZ" b="1"/>
              <a:t> ukázka cvičení do extenze video</a:t>
            </a:r>
            <a:endParaRPr lang="cs-CZ"/>
          </a:p>
        </p:txBody>
      </p:sp>
      <p:pic>
        <p:nvPicPr>
          <p:cNvPr id="4" name="Obrázek 4">
            <a:hlinkClick r:id="" action="ppaction://media"/>
            <a:extLst>
              <a:ext uri="{FF2B5EF4-FFF2-40B4-BE49-F238E27FC236}">
                <a16:creationId xmlns:a16="http://schemas.microsoft.com/office/drawing/2014/main" id="{98B64AE7-822C-4D48-B2A4-797066F23C2E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048000" y="1824976"/>
            <a:ext cx="6199909" cy="4525818"/>
          </a:xfrm>
        </p:spPr>
      </p:pic>
    </p:spTree>
    <p:extLst>
      <p:ext uri="{BB962C8B-B14F-4D97-AF65-F5344CB8AC3E}">
        <p14:creationId xmlns:p14="http://schemas.microsoft.com/office/powerpoint/2010/main" val="1572795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B17F0D-E1D5-4123-96B8-A64474B45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4" y="342034"/>
            <a:ext cx="12004963" cy="1648835"/>
          </a:xfrm>
        </p:spPr>
        <p:txBody>
          <a:bodyPr/>
          <a:lstStyle/>
          <a:p>
            <a:pPr algn="ctr"/>
            <a:r>
              <a:rPr lang="cs-CZ" b="1" err="1">
                <a:ea typeface="+mj-lt"/>
                <a:cs typeface="+mj-lt"/>
              </a:rPr>
              <a:t>McKenzie</a:t>
            </a:r>
            <a:r>
              <a:rPr lang="cs-CZ" b="1" dirty="0">
                <a:ea typeface="+mj-lt"/>
                <a:cs typeface="+mj-lt"/>
              </a:rPr>
              <a:t> ukázka cvičení do extenze ve </a:t>
            </a:r>
            <a:r>
              <a:rPr lang="cs-CZ" b="1">
                <a:ea typeface="+mj-lt"/>
                <a:cs typeface="+mj-lt"/>
              </a:rPr>
              <a:t>stoji video</a:t>
            </a:r>
            <a:endParaRPr lang="cs-CZ" b="1" dirty="0">
              <a:ea typeface="+mj-lt"/>
              <a:cs typeface="+mj-lt"/>
            </a:endParaRPr>
          </a:p>
        </p:txBody>
      </p:sp>
      <p:pic>
        <p:nvPicPr>
          <p:cNvPr id="4" name="Obrázek 4">
            <a:hlinkClick r:id="" action="ppaction://media"/>
            <a:extLst>
              <a:ext uri="{FF2B5EF4-FFF2-40B4-BE49-F238E27FC236}">
                <a16:creationId xmlns:a16="http://schemas.microsoft.com/office/drawing/2014/main" id="{84112127-7A4A-465E-904C-ADAC0B3F228E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013364" y="2263703"/>
            <a:ext cx="5218545" cy="4271817"/>
          </a:xfrm>
        </p:spPr>
      </p:pic>
    </p:spTree>
    <p:extLst>
      <p:ext uri="{BB962C8B-B14F-4D97-AF65-F5344CB8AC3E}">
        <p14:creationId xmlns:p14="http://schemas.microsoft.com/office/powerpoint/2010/main" val="41115122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F13B38-C054-4C21-92A3-50EA8D8F8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/>
              <a:t>Extenze bederní páteře při výhřezu </a:t>
            </a:r>
            <a:r>
              <a:rPr lang="cs-CZ" b="1" dirty="0"/>
              <a:t>meziobratlové ploténky s dopomocí druhé osoby video</a:t>
            </a:r>
            <a:endParaRPr lang="cs-CZ"/>
          </a:p>
        </p:txBody>
      </p:sp>
      <p:pic>
        <p:nvPicPr>
          <p:cNvPr id="4" name="Obrázek 4">
            <a:hlinkClick r:id="" action="ppaction://media"/>
            <a:extLst>
              <a:ext uri="{FF2B5EF4-FFF2-40B4-BE49-F238E27FC236}">
                <a16:creationId xmlns:a16="http://schemas.microsoft.com/office/drawing/2014/main" id="{672B18E9-CD62-43AA-A10F-5EF9738DADF9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452092" y="2229067"/>
            <a:ext cx="5276272" cy="4248727"/>
          </a:xfrm>
        </p:spPr>
      </p:pic>
    </p:spTree>
    <p:extLst>
      <p:ext uri="{BB962C8B-B14F-4D97-AF65-F5344CB8AC3E}">
        <p14:creationId xmlns:p14="http://schemas.microsoft.com/office/powerpoint/2010/main" val="25739252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D3E27A-8B67-42E1-A30C-076E897A8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58618" y="284307"/>
            <a:ext cx="13067144" cy="1637290"/>
          </a:xfrm>
        </p:spPr>
        <p:txBody>
          <a:bodyPr/>
          <a:lstStyle/>
          <a:p>
            <a:pPr algn="ctr"/>
            <a:r>
              <a:rPr lang="cs-CZ" b="1" dirty="0"/>
              <a:t>Korekce </a:t>
            </a:r>
            <a:r>
              <a:rPr lang="cs-CZ" b="1" err="1"/>
              <a:t>lateroflexe</a:t>
            </a:r>
            <a:r>
              <a:rPr lang="cs-CZ" b="1" dirty="0"/>
              <a:t> při výhřezu ploténky video</a:t>
            </a:r>
            <a:endParaRPr lang="cs-CZ"/>
          </a:p>
        </p:txBody>
      </p:sp>
      <p:pic>
        <p:nvPicPr>
          <p:cNvPr id="4" name="Obrázek 4">
            <a:hlinkClick r:id="" action="ppaction://media"/>
            <a:extLst>
              <a:ext uri="{FF2B5EF4-FFF2-40B4-BE49-F238E27FC236}">
                <a16:creationId xmlns:a16="http://schemas.microsoft.com/office/drawing/2014/main" id="{01A30E9C-887E-453A-B1CF-DEAF1773DE9E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336637" y="2067431"/>
            <a:ext cx="5668817" cy="4237181"/>
          </a:xfrm>
        </p:spPr>
      </p:pic>
    </p:spTree>
    <p:extLst>
      <p:ext uri="{BB962C8B-B14F-4D97-AF65-F5344CB8AC3E}">
        <p14:creationId xmlns:p14="http://schemas.microsoft.com/office/powerpoint/2010/main" val="5238562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A2A30A-A32A-4130-99EC-17BD84BB8A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16297D-FD2C-4245-A266-8D2341AD2F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47500" lnSpcReduction="20000"/>
          </a:bodyPr>
          <a:lstStyle/>
          <a:p>
            <a:r>
              <a:rPr lang="sk">
                <a:ea typeface="+mn-lt"/>
                <a:cs typeface="+mn-lt"/>
              </a:rPr>
              <a:t>Dvořák, M., Horný,V., Matúšová,I., et al. (?). Neoperačná liečba diskopatií v lumbálnej oblasti. Bratislava, Petrus, s.325, ISBN 80-88939-40-2.</a:t>
            </a:r>
            <a:r>
              <a:rPr lang="cs-CZ" dirty="0">
                <a:ea typeface="+mn-lt"/>
                <a:cs typeface="+mn-lt"/>
              </a:rPr>
              <a:t> </a:t>
            </a:r>
            <a:endParaRPr lang="cs-CZ" dirty="0"/>
          </a:p>
          <a:p>
            <a:r>
              <a:rPr lang="cs-CZ">
                <a:ea typeface="+mn-lt"/>
                <a:cs typeface="+mn-lt"/>
              </a:rPr>
              <a:t>Lewit, K. (1970). Bolesti v zádech - rady nemocným.</a:t>
            </a:r>
            <a:endParaRPr lang="cs-CZ" dirty="0">
              <a:ea typeface="+mn-lt"/>
              <a:cs typeface="+mn-lt"/>
            </a:endParaRPr>
          </a:p>
          <a:p>
            <a:r>
              <a:rPr lang="cs-CZ">
                <a:ea typeface="+mn-lt"/>
                <a:cs typeface="+mn-lt"/>
              </a:rPr>
              <a:t>Lewit, K. (2003). Manipulační léčba.</a:t>
            </a:r>
            <a:endParaRPr lang="cs-CZ" dirty="0">
              <a:ea typeface="+mn-lt"/>
              <a:cs typeface="+mn-lt"/>
            </a:endParaRPr>
          </a:p>
          <a:p>
            <a:r>
              <a:rPr lang="sk">
                <a:ea typeface="+mn-lt"/>
                <a:cs typeface="+mn-lt"/>
              </a:rPr>
              <a:t>McKenzie, R. (2005). Léčíme si záda sami, ISBN 80-239-4861-X.</a:t>
            </a:r>
            <a:endParaRPr lang="cs-CZ" dirty="0">
              <a:ea typeface="+mn-lt"/>
              <a:cs typeface="+mn-lt"/>
            </a:endParaRPr>
          </a:p>
          <a:p>
            <a:r>
              <a:rPr lang="cs-CZ">
                <a:ea typeface="+mn-lt"/>
                <a:cs typeface="+mn-lt"/>
              </a:rPr>
              <a:t>Smékal, D. (2010). Funkční indirektivní techniky. FTK UP Olomouc, přednáška.</a:t>
            </a:r>
            <a:endParaRPr lang="sk">
              <a:ea typeface="+mn-lt"/>
              <a:cs typeface="+mn-lt"/>
            </a:endParaRPr>
          </a:p>
          <a:p>
            <a:r>
              <a:rPr lang="sk">
                <a:ea typeface="+mn-lt"/>
                <a:cs typeface="+mn-lt"/>
              </a:rPr>
              <a:t>The  McKenzie  Institute  International. (2010). Centrum pro postgraduální studium mechanické terapie pohybového aparátu Část A Bederní páteř.</a:t>
            </a:r>
            <a:endParaRPr lang="cs-CZ"/>
          </a:p>
          <a:p>
            <a:r>
              <a:rPr lang="sk"/>
              <a:t>Cviky: </a:t>
            </a:r>
            <a:r>
              <a:rPr lang="sk" dirty="0">
                <a:ea typeface="+mn-lt"/>
                <a:cs typeface="+mn-lt"/>
                <a:hlinkClick r:id="rId2"/>
              </a:rPr>
              <a:t>https://www.fyziodomu.cz/mckenzie-metoda/</a:t>
            </a:r>
            <a:r>
              <a:rPr lang="sk" dirty="0">
                <a:ea typeface="+mn-lt"/>
                <a:cs typeface="+mn-lt"/>
              </a:rPr>
              <a:t> </a:t>
            </a:r>
            <a:endParaRPr lang="sk" dirty="0"/>
          </a:p>
          <a:p>
            <a:r>
              <a:rPr lang="cs-CZ" dirty="0"/>
              <a:t>Videa:</a:t>
            </a:r>
          </a:p>
          <a:p>
            <a:r>
              <a:rPr lang="cs-CZ" dirty="0">
                <a:ea typeface="+mn-lt"/>
                <a:cs typeface="+mn-lt"/>
                <a:hlinkClick r:id="rId3"/>
              </a:rPr>
              <a:t>https://www.youtube.com/watch?v=l1bDTKOEEWo</a:t>
            </a:r>
            <a:endParaRPr lang="cs-CZ" dirty="0">
              <a:ea typeface="+mn-lt"/>
              <a:cs typeface="+mn-lt"/>
            </a:endParaRPr>
          </a:p>
          <a:p>
            <a:r>
              <a:rPr lang="cs-CZ" dirty="0">
                <a:ea typeface="+mn-lt"/>
                <a:cs typeface="+mn-lt"/>
                <a:hlinkClick r:id="rId4"/>
              </a:rPr>
              <a:t>https://www.youtube.com/watch?v=8jhetkdMG10</a:t>
            </a:r>
            <a:endParaRPr lang="cs-CZ" dirty="0">
              <a:ea typeface="+mn-lt"/>
              <a:cs typeface="+mn-lt"/>
            </a:endParaRPr>
          </a:p>
          <a:p>
            <a:r>
              <a:rPr lang="cs-CZ" dirty="0">
                <a:ea typeface="+mn-lt"/>
                <a:cs typeface="+mn-lt"/>
                <a:hlinkClick r:id="rId5"/>
              </a:rPr>
              <a:t>https://www.youtube.com/watch?v=ckXdB2Uyhe0</a:t>
            </a:r>
            <a:r>
              <a:rPr lang="cs-CZ" dirty="0">
                <a:ea typeface="+mn-lt"/>
                <a:cs typeface="+mn-lt"/>
              </a:rPr>
              <a:t> </a:t>
            </a:r>
          </a:p>
          <a:p>
            <a:r>
              <a:rPr lang="cs-CZ" dirty="0">
                <a:ea typeface="+mn-lt"/>
                <a:cs typeface="+mn-lt"/>
                <a:hlinkClick r:id="rId6"/>
              </a:rPr>
              <a:t>https://www.youtube.com/watch?v=eWvDlffKxpk</a:t>
            </a:r>
            <a:r>
              <a:rPr lang="cs-CZ" dirty="0">
                <a:ea typeface="+mn-lt"/>
                <a:cs typeface="+mn-lt"/>
              </a:rPr>
              <a:t> 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40816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85">
            <a:extLst>
              <a:ext uri="{FF2B5EF4-FFF2-40B4-BE49-F238E27FC236}">
                <a16:creationId xmlns:a16="http://schemas.microsoft.com/office/drawing/2014/main" id="{8A351602-3772-4279-B0D3-A523F6F6EA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99576" y="5987064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A5AAAA75-5FFB-4C07-AD4A-3146773E6C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1479895E-3847-44BB-8404-28F14219F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0E02F68-8149-4236-8D9F-6B550F78B9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56FCAAB-F073-4561-A484-42C7DD10DC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6CF8DB94-87A3-43E9-9BBB-301CFF0FB0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6" name="Oval 15">
            <a:extLst>
              <a:ext uri="{FF2B5EF4-FFF2-40B4-BE49-F238E27FC236}">
                <a16:creationId xmlns:a16="http://schemas.microsoft.com/office/drawing/2014/main" id="{7D6BF779-0B8C-4CC2-9268-9506AD0C53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489B7BFD-8F45-4093-AD9C-91B15B0503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741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pic>
        <p:nvPicPr>
          <p:cNvPr id="4" name="Obrázek 4" descr="Obsah obrázku text, budova, exteriér, ulice&#10;&#10;Popis se vygeneroval automaticky.">
            <a:extLst>
              <a:ext uri="{FF2B5EF4-FFF2-40B4-BE49-F238E27FC236}">
                <a16:creationId xmlns:a16="http://schemas.microsoft.com/office/drawing/2014/main" id="{B73C34A6-611C-4E45-ABFF-F5D9E6D685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750" b="1498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5C7FA6E3-5183-4E37-B15B-91038FE1FB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588045" y="0"/>
            <a:ext cx="7603955" cy="6858000"/>
          </a:xfrm>
          <a:prstGeom prst="rect">
            <a:avLst/>
          </a:prstGeom>
          <a:gradFill>
            <a:gsLst>
              <a:gs pos="0">
                <a:schemeClr val="tx1">
                  <a:alpha val="0"/>
                </a:schemeClr>
              </a:gs>
              <a:gs pos="100000">
                <a:schemeClr val="tx1">
                  <a:alpha val="3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2" name="Graphic 190">
            <a:extLst>
              <a:ext uri="{FF2B5EF4-FFF2-40B4-BE49-F238E27FC236}">
                <a16:creationId xmlns:a16="http://schemas.microsoft.com/office/drawing/2014/main" id="{F3F5D407-83EF-4D7F-9DAF-4C3CEB778F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525182" y="827494"/>
            <a:ext cx="1291642" cy="429215"/>
            <a:chOff x="2504802" y="1755501"/>
            <a:chExt cx="1598829" cy="531293"/>
          </a:xfrm>
          <a:solidFill>
            <a:schemeClr val="tx1"/>
          </a:solidFill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CC07906A-A83F-47F2-975A-C1756F4454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2113855"/>
              <a:ext cx="1598614" cy="172939"/>
            </a:xfrm>
            <a:custGeom>
              <a:avLst/>
              <a:gdLst>
                <a:gd name="connsiteX0" fmla="*/ 1248648 w 1598614"/>
                <a:gd name="connsiteY0" fmla="*/ 172939 h 172939"/>
                <a:gd name="connsiteX1" fmla="*/ 1123031 w 1598614"/>
                <a:gd name="connsiteY1" fmla="*/ 92708 h 172939"/>
                <a:gd name="connsiteX2" fmla="*/ 1024085 w 1598614"/>
                <a:gd name="connsiteY2" fmla="*/ 29469 h 172939"/>
                <a:gd name="connsiteX3" fmla="*/ 925140 w 1598614"/>
                <a:gd name="connsiteY3" fmla="*/ 92708 h 172939"/>
                <a:gd name="connsiteX4" fmla="*/ 799522 w 1598614"/>
                <a:gd name="connsiteY4" fmla="*/ 172939 h 172939"/>
                <a:gd name="connsiteX5" fmla="*/ 799522 w 1598614"/>
                <a:gd name="connsiteY5" fmla="*/ 172939 h 172939"/>
                <a:gd name="connsiteX6" fmla="*/ 673905 w 1598614"/>
                <a:gd name="connsiteY6" fmla="*/ 92708 h 172939"/>
                <a:gd name="connsiteX7" fmla="*/ 574959 w 1598614"/>
                <a:gd name="connsiteY7" fmla="*/ 29469 h 172939"/>
                <a:gd name="connsiteX8" fmla="*/ 476014 w 1598614"/>
                <a:gd name="connsiteY8" fmla="*/ 92708 h 172939"/>
                <a:gd name="connsiteX9" fmla="*/ 350396 w 1598614"/>
                <a:gd name="connsiteY9" fmla="*/ 172939 h 172939"/>
                <a:gd name="connsiteX10" fmla="*/ 224778 w 1598614"/>
                <a:gd name="connsiteY10" fmla="*/ 92708 h 172939"/>
                <a:gd name="connsiteX11" fmla="*/ 125833 w 1598614"/>
                <a:gd name="connsiteY11" fmla="*/ 29469 h 172939"/>
                <a:gd name="connsiteX12" fmla="*/ 26887 w 1598614"/>
                <a:gd name="connsiteY12" fmla="*/ 92708 h 172939"/>
                <a:gd name="connsiteX13" fmla="*/ 0 w 1598614"/>
                <a:gd name="connsiteY13" fmla="*/ 80232 h 172939"/>
                <a:gd name="connsiteX14" fmla="*/ 125618 w 1598614"/>
                <a:gd name="connsiteY14" fmla="*/ 0 h 172939"/>
                <a:gd name="connsiteX15" fmla="*/ 251235 w 1598614"/>
                <a:gd name="connsiteY15" fmla="*/ 80232 h 172939"/>
                <a:gd name="connsiteX16" fmla="*/ 350181 w 1598614"/>
                <a:gd name="connsiteY16" fmla="*/ 143471 h 172939"/>
                <a:gd name="connsiteX17" fmla="*/ 449126 w 1598614"/>
                <a:gd name="connsiteY17" fmla="*/ 80232 h 172939"/>
                <a:gd name="connsiteX18" fmla="*/ 574744 w 1598614"/>
                <a:gd name="connsiteY18" fmla="*/ 0 h 172939"/>
                <a:gd name="connsiteX19" fmla="*/ 700362 w 1598614"/>
                <a:gd name="connsiteY19" fmla="*/ 80232 h 172939"/>
                <a:gd name="connsiteX20" fmla="*/ 799307 w 1598614"/>
                <a:gd name="connsiteY20" fmla="*/ 143471 h 172939"/>
                <a:gd name="connsiteX21" fmla="*/ 799307 w 1598614"/>
                <a:gd name="connsiteY21" fmla="*/ 143471 h 172939"/>
                <a:gd name="connsiteX22" fmla="*/ 898253 w 1598614"/>
                <a:gd name="connsiteY22" fmla="*/ 80232 h 172939"/>
                <a:gd name="connsiteX23" fmla="*/ 1023870 w 1598614"/>
                <a:gd name="connsiteY23" fmla="*/ 0 h 172939"/>
                <a:gd name="connsiteX24" fmla="*/ 1149488 w 1598614"/>
                <a:gd name="connsiteY24" fmla="*/ 80232 h 172939"/>
                <a:gd name="connsiteX25" fmla="*/ 1248433 w 1598614"/>
                <a:gd name="connsiteY25" fmla="*/ 143471 h 172939"/>
                <a:gd name="connsiteX26" fmla="*/ 1347379 w 1598614"/>
                <a:gd name="connsiteY26" fmla="*/ 80232 h 172939"/>
                <a:gd name="connsiteX27" fmla="*/ 1472997 w 1598614"/>
                <a:gd name="connsiteY27" fmla="*/ 0 h 172939"/>
                <a:gd name="connsiteX28" fmla="*/ 1598614 w 1598614"/>
                <a:gd name="connsiteY28" fmla="*/ 80232 h 172939"/>
                <a:gd name="connsiteX29" fmla="*/ 1571942 w 1598614"/>
                <a:gd name="connsiteY29" fmla="*/ 92708 h 172939"/>
                <a:gd name="connsiteX30" fmla="*/ 1472997 w 1598614"/>
                <a:gd name="connsiteY30" fmla="*/ 29469 h 172939"/>
                <a:gd name="connsiteX31" fmla="*/ 1374051 w 1598614"/>
                <a:gd name="connsiteY31" fmla="*/ 92708 h 172939"/>
                <a:gd name="connsiteX32" fmla="*/ 1248648 w 1598614"/>
                <a:gd name="connsiteY32" fmla="*/ 172939 h 172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614" h="172939">
                  <a:moveTo>
                    <a:pt x="1248648" y="172939"/>
                  </a:moveTo>
                  <a:cubicBezTo>
                    <a:pt x="1194229" y="172939"/>
                    <a:pt x="1146046" y="142180"/>
                    <a:pt x="1123031" y="92708"/>
                  </a:cubicBezTo>
                  <a:cubicBezTo>
                    <a:pt x="1104962" y="53775"/>
                    <a:pt x="1067105" y="29469"/>
                    <a:pt x="1024085" y="29469"/>
                  </a:cubicBezTo>
                  <a:cubicBezTo>
                    <a:pt x="981066" y="29469"/>
                    <a:pt x="943208" y="53775"/>
                    <a:pt x="925140" y="92708"/>
                  </a:cubicBezTo>
                  <a:cubicBezTo>
                    <a:pt x="902124" y="142180"/>
                    <a:pt x="853942" y="172939"/>
                    <a:pt x="799522" y="172939"/>
                  </a:cubicBezTo>
                  <a:cubicBezTo>
                    <a:pt x="799522" y="172939"/>
                    <a:pt x="799522" y="172939"/>
                    <a:pt x="799522" y="172939"/>
                  </a:cubicBezTo>
                  <a:cubicBezTo>
                    <a:pt x="744887" y="172939"/>
                    <a:pt x="696920" y="142180"/>
                    <a:pt x="673905" y="92708"/>
                  </a:cubicBezTo>
                  <a:cubicBezTo>
                    <a:pt x="655836" y="53775"/>
                    <a:pt x="617979" y="29469"/>
                    <a:pt x="574959" y="29469"/>
                  </a:cubicBezTo>
                  <a:cubicBezTo>
                    <a:pt x="531939" y="29469"/>
                    <a:pt x="494082" y="53775"/>
                    <a:pt x="476014" y="92708"/>
                  </a:cubicBezTo>
                  <a:cubicBezTo>
                    <a:pt x="452998" y="142180"/>
                    <a:pt x="405031" y="172939"/>
                    <a:pt x="350396" y="172939"/>
                  </a:cubicBezTo>
                  <a:cubicBezTo>
                    <a:pt x="295976" y="172939"/>
                    <a:pt x="247794" y="142180"/>
                    <a:pt x="224778" y="92708"/>
                  </a:cubicBezTo>
                  <a:cubicBezTo>
                    <a:pt x="206710" y="53775"/>
                    <a:pt x="168853" y="29469"/>
                    <a:pt x="125833" y="29469"/>
                  </a:cubicBezTo>
                  <a:cubicBezTo>
                    <a:pt x="82813" y="29469"/>
                    <a:pt x="44956" y="53775"/>
                    <a:pt x="26887" y="92708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268" y="30759"/>
                    <a:pt x="969235" y="0"/>
                    <a:pt x="1023870" y="0"/>
                  </a:cubicBezTo>
                  <a:cubicBezTo>
                    <a:pt x="1078505" y="0"/>
                    <a:pt x="1126472" y="30759"/>
                    <a:pt x="1149488" y="80232"/>
                  </a:cubicBezTo>
                  <a:cubicBezTo>
                    <a:pt x="1167556" y="119165"/>
                    <a:pt x="1205414" y="143471"/>
                    <a:pt x="1248433" y="143471"/>
                  </a:cubicBezTo>
                  <a:cubicBezTo>
                    <a:pt x="1291453" y="143471"/>
                    <a:pt x="1329311" y="119165"/>
                    <a:pt x="1347379" y="80232"/>
                  </a:cubicBezTo>
                  <a:cubicBezTo>
                    <a:pt x="1370394" y="30759"/>
                    <a:pt x="1418361" y="0"/>
                    <a:pt x="1472997" y="0"/>
                  </a:cubicBezTo>
                  <a:cubicBezTo>
                    <a:pt x="1527632" y="0"/>
                    <a:pt x="1575814" y="30759"/>
                    <a:pt x="1598614" y="80232"/>
                  </a:cubicBezTo>
                  <a:lnTo>
                    <a:pt x="1571942" y="92708"/>
                  </a:lnTo>
                  <a:cubicBezTo>
                    <a:pt x="1553874" y="53775"/>
                    <a:pt x="1515801" y="29469"/>
                    <a:pt x="1472997" y="29469"/>
                  </a:cubicBezTo>
                  <a:cubicBezTo>
                    <a:pt x="1429977" y="29469"/>
                    <a:pt x="1392119" y="53775"/>
                    <a:pt x="1374051" y="92708"/>
                  </a:cubicBezTo>
                  <a:cubicBezTo>
                    <a:pt x="1351251" y="142180"/>
                    <a:pt x="1303069" y="172939"/>
                    <a:pt x="1248648" y="172939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0C38730D-4164-41D4-81C0-E9A070EA84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1755501"/>
              <a:ext cx="1598829" cy="172724"/>
            </a:xfrm>
            <a:custGeom>
              <a:avLst/>
              <a:gdLst>
                <a:gd name="connsiteX0" fmla="*/ 1248648 w 1598829"/>
                <a:gd name="connsiteY0" fmla="*/ 172724 h 172724"/>
                <a:gd name="connsiteX1" fmla="*/ 1123031 w 1598829"/>
                <a:gd name="connsiteY1" fmla="*/ 92492 h 172724"/>
                <a:gd name="connsiteX2" fmla="*/ 1024085 w 1598829"/>
                <a:gd name="connsiteY2" fmla="*/ 29253 h 172724"/>
                <a:gd name="connsiteX3" fmla="*/ 925140 w 1598829"/>
                <a:gd name="connsiteY3" fmla="*/ 92492 h 172724"/>
                <a:gd name="connsiteX4" fmla="*/ 799522 w 1598829"/>
                <a:gd name="connsiteY4" fmla="*/ 172724 h 172724"/>
                <a:gd name="connsiteX5" fmla="*/ 799522 w 1598829"/>
                <a:gd name="connsiteY5" fmla="*/ 172724 h 172724"/>
                <a:gd name="connsiteX6" fmla="*/ 673905 w 1598829"/>
                <a:gd name="connsiteY6" fmla="*/ 92492 h 172724"/>
                <a:gd name="connsiteX7" fmla="*/ 574959 w 1598829"/>
                <a:gd name="connsiteY7" fmla="*/ 29253 h 172724"/>
                <a:gd name="connsiteX8" fmla="*/ 476014 w 1598829"/>
                <a:gd name="connsiteY8" fmla="*/ 92492 h 172724"/>
                <a:gd name="connsiteX9" fmla="*/ 350396 w 1598829"/>
                <a:gd name="connsiteY9" fmla="*/ 172724 h 172724"/>
                <a:gd name="connsiteX10" fmla="*/ 224778 w 1598829"/>
                <a:gd name="connsiteY10" fmla="*/ 92492 h 172724"/>
                <a:gd name="connsiteX11" fmla="*/ 125833 w 1598829"/>
                <a:gd name="connsiteY11" fmla="*/ 29253 h 172724"/>
                <a:gd name="connsiteX12" fmla="*/ 26887 w 1598829"/>
                <a:gd name="connsiteY12" fmla="*/ 92492 h 172724"/>
                <a:gd name="connsiteX13" fmla="*/ 0 w 1598829"/>
                <a:gd name="connsiteY13" fmla="*/ 80232 h 172724"/>
                <a:gd name="connsiteX14" fmla="*/ 125618 w 1598829"/>
                <a:gd name="connsiteY14" fmla="*/ 0 h 172724"/>
                <a:gd name="connsiteX15" fmla="*/ 251235 w 1598829"/>
                <a:gd name="connsiteY15" fmla="*/ 80232 h 172724"/>
                <a:gd name="connsiteX16" fmla="*/ 350181 w 1598829"/>
                <a:gd name="connsiteY16" fmla="*/ 143471 h 172724"/>
                <a:gd name="connsiteX17" fmla="*/ 449126 w 1598829"/>
                <a:gd name="connsiteY17" fmla="*/ 80232 h 172724"/>
                <a:gd name="connsiteX18" fmla="*/ 574744 w 1598829"/>
                <a:gd name="connsiteY18" fmla="*/ 0 h 172724"/>
                <a:gd name="connsiteX19" fmla="*/ 700362 w 1598829"/>
                <a:gd name="connsiteY19" fmla="*/ 80232 h 172724"/>
                <a:gd name="connsiteX20" fmla="*/ 799307 w 1598829"/>
                <a:gd name="connsiteY20" fmla="*/ 143471 h 172724"/>
                <a:gd name="connsiteX21" fmla="*/ 799307 w 1598829"/>
                <a:gd name="connsiteY21" fmla="*/ 143471 h 172724"/>
                <a:gd name="connsiteX22" fmla="*/ 898253 w 1598829"/>
                <a:gd name="connsiteY22" fmla="*/ 80232 h 172724"/>
                <a:gd name="connsiteX23" fmla="*/ 1024085 w 1598829"/>
                <a:gd name="connsiteY23" fmla="*/ 0 h 172724"/>
                <a:gd name="connsiteX24" fmla="*/ 1149703 w 1598829"/>
                <a:gd name="connsiteY24" fmla="*/ 80232 h 172724"/>
                <a:gd name="connsiteX25" fmla="*/ 1248648 w 1598829"/>
                <a:gd name="connsiteY25" fmla="*/ 143471 h 172724"/>
                <a:gd name="connsiteX26" fmla="*/ 1347594 w 1598829"/>
                <a:gd name="connsiteY26" fmla="*/ 80232 h 172724"/>
                <a:gd name="connsiteX27" fmla="*/ 1473212 w 1598829"/>
                <a:gd name="connsiteY27" fmla="*/ 0 h 172724"/>
                <a:gd name="connsiteX28" fmla="*/ 1598829 w 1598829"/>
                <a:gd name="connsiteY28" fmla="*/ 80232 h 172724"/>
                <a:gd name="connsiteX29" fmla="*/ 1572157 w 1598829"/>
                <a:gd name="connsiteY29" fmla="*/ 92492 h 172724"/>
                <a:gd name="connsiteX30" fmla="*/ 1473212 w 1598829"/>
                <a:gd name="connsiteY30" fmla="*/ 29253 h 172724"/>
                <a:gd name="connsiteX31" fmla="*/ 1374266 w 1598829"/>
                <a:gd name="connsiteY31" fmla="*/ 92492 h 172724"/>
                <a:gd name="connsiteX32" fmla="*/ 1248648 w 1598829"/>
                <a:gd name="connsiteY32" fmla="*/ 172724 h 172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829" h="172724">
                  <a:moveTo>
                    <a:pt x="1248648" y="172724"/>
                  </a:moveTo>
                  <a:cubicBezTo>
                    <a:pt x="1194229" y="172724"/>
                    <a:pt x="1146046" y="141965"/>
                    <a:pt x="1123031" y="92492"/>
                  </a:cubicBezTo>
                  <a:cubicBezTo>
                    <a:pt x="1104962" y="53560"/>
                    <a:pt x="1067105" y="29253"/>
                    <a:pt x="1024085" y="29253"/>
                  </a:cubicBezTo>
                  <a:cubicBezTo>
                    <a:pt x="981066" y="29253"/>
                    <a:pt x="943208" y="53560"/>
                    <a:pt x="925140" y="92492"/>
                  </a:cubicBezTo>
                  <a:cubicBezTo>
                    <a:pt x="902124" y="141965"/>
                    <a:pt x="853942" y="172724"/>
                    <a:pt x="799522" y="172724"/>
                  </a:cubicBezTo>
                  <a:cubicBezTo>
                    <a:pt x="799522" y="172724"/>
                    <a:pt x="799522" y="172724"/>
                    <a:pt x="799522" y="172724"/>
                  </a:cubicBezTo>
                  <a:cubicBezTo>
                    <a:pt x="744887" y="172724"/>
                    <a:pt x="696920" y="141965"/>
                    <a:pt x="673905" y="92492"/>
                  </a:cubicBezTo>
                  <a:cubicBezTo>
                    <a:pt x="655836" y="53560"/>
                    <a:pt x="617979" y="29253"/>
                    <a:pt x="574959" y="29253"/>
                  </a:cubicBezTo>
                  <a:cubicBezTo>
                    <a:pt x="531939" y="29253"/>
                    <a:pt x="494082" y="53560"/>
                    <a:pt x="476014" y="92492"/>
                  </a:cubicBezTo>
                  <a:cubicBezTo>
                    <a:pt x="452998" y="141965"/>
                    <a:pt x="405031" y="172724"/>
                    <a:pt x="350396" y="172724"/>
                  </a:cubicBezTo>
                  <a:cubicBezTo>
                    <a:pt x="295976" y="172724"/>
                    <a:pt x="247794" y="141965"/>
                    <a:pt x="224778" y="92492"/>
                  </a:cubicBezTo>
                  <a:cubicBezTo>
                    <a:pt x="206710" y="53560"/>
                    <a:pt x="168853" y="29253"/>
                    <a:pt x="125833" y="29253"/>
                  </a:cubicBezTo>
                  <a:cubicBezTo>
                    <a:pt x="82813" y="29253"/>
                    <a:pt x="44956" y="53560"/>
                    <a:pt x="26887" y="92492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483" y="30759"/>
                    <a:pt x="969450" y="0"/>
                    <a:pt x="1024085" y="0"/>
                  </a:cubicBezTo>
                  <a:cubicBezTo>
                    <a:pt x="1078720" y="0"/>
                    <a:pt x="1126688" y="30759"/>
                    <a:pt x="1149703" y="80232"/>
                  </a:cubicBezTo>
                  <a:cubicBezTo>
                    <a:pt x="1167771" y="119165"/>
                    <a:pt x="1205629" y="143471"/>
                    <a:pt x="1248648" y="143471"/>
                  </a:cubicBezTo>
                  <a:cubicBezTo>
                    <a:pt x="1291668" y="143471"/>
                    <a:pt x="1329526" y="119165"/>
                    <a:pt x="1347594" y="80232"/>
                  </a:cubicBezTo>
                  <a:cubicBezTo>
                    <a:pt x="1370610" y="30759"/>
                    <a:pt x="1418792" y="0"/>
                    <a:pt x="1473212" y="0"/>
                  </a:cubicBezTo>
                  <a:cubicBezTo>
                    <a:pt x="1527847" y="0"/>
                    <a:pt x="1576029" y="30759"/>
                    <a:pt x="1598829" y="80232"/>
                  </a:cubicBezTo>
                  <a:lnTo>
                    <a:pt x="1572157" y="92492"/>
                  </a:lnTo>
                  <a:cubicBezTo>
                    <a:pt x="1554089" y="53560"/>
                    <a:pt x="1516016" y="29253"/>
                    <a:pt x="1473212" y="29253"/>
                  </a:cubicBezTo>
                  <a:cubicBezTo>
                    <a:pt x="1430192" y="29253"/>
                    <a:pt x="1392335" y="53560"/>
                    <a:pt x="1374266" y="92492"/>
                  </a:cubicBezTo>
                  <a:cubicBezTo>
                    <a:pt x="1351251" y="141965"/>
                    <a:pt x="1303069" y="172724"/>
                    <a:pt x="1248648" y="172724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D2539C73-C848-4608-957A-D6C0169139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624467" y="533549"/>
            <a:ext cx="5356040" cy="5343028"/>
            <a:chOff x="739960" y="1925092"/>
            <a:chExt cx="4376696" cy="4366063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253EEDFE-1D2D-4938-9DF2-97FB4F709D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8562" y="2003061"/>
              <a:ext cx="4288094" cy="4288094"/>
            </a:xfrm>
            <a:prstGeom prst="ellipse">
              <a:avLst/>
            </a:prstGeom>
            <a:solidFill>
              <a:srgbClr val="FFFFFF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5EA4CF2D-570F-4529-ADDA-B37CF05B61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7929" y="2003061"/>
              <a:ext cx="4288094" cy="4288094"/>
            </a:xfrm>
            <a:prstGeom prst="ellipse">
              <a:avLst/>
            </a:prstGeom>
            <a:solidFill>
              <a:schemeClr val="accent3">
                <a:alpha val="2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 useBgFill="1">
          <p:nvSpPr>
            <p:cNvPr id="29" name="Oval 28">
              <a:extLst>
                <a:ext uri="{FF2B5EF4-FFF2-40B4-BE49-F238E27FC236}">
                  <a16:creationId xmlns:a16="http://schemas.microsoft.com/office/drawing/2014/main" id="{CBE92B83-AFA7-40B1-9D3C-502840BADC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39960" y="1925092"/>
              <a:ext cx="4288094" cy="4288094"/>
            </a:xfrm>
            <a:prstGeom prst="ellips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F4B0B5AF-9157-42F2-87D6-051B1A602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5617" y="3433374"/>
            <a:ext cx="3940883" cy="986987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1900" b="1" cap="all" spc="1500">
                <a:solidFill>
                  <a:schemeClr val="tx1"/>
                </a:solidFill>
                <a:latin typeface="+mj-lt"/>
                <a:ea typeface="Source Sans Pro SemiBold" panose="020B0603030403020204" pitchFamily="34" charset="0"/>
                <a:cs typeface="+mj-cs"/>
              </a:rPr>
              <a:t>DĚKUJI ZA POZORNOST!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20046D4B-EE93-4EAF-9717-C56B1E6814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09032" y="5254879"/>
            <a:ext cx="474046" cy="474046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9A3B4D80-4945-4E47-8FA7-BA0541CB6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09032" y="5254879"/>
            <a:ext cx="474046" cy="474046"/>
          </a:xfrm>
          <a:prstGeom prst="ellipse">
            <a:avLst/>
          </a:pr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419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6" name="Rectangle 365">
            <a:extLst>
              <a:ext uri="{FF2B5EF4-FFF2-40B4-BE49-F238E27FC236}">
                <a16:creationId xmlns:a16="http://schemas.microsoft.com/office/drawing/2014/main" id="{E5F17139-31EE-46AC-B04F-DBBD852DD6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76075DA-0CB1-401C-9869-81432651D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1088" y="565739"/>
            <a:ext cx="9745883" cy="1124949"/>
          </a:xfrm>
        </p:spPr>
        <p:txBody>
          <a:bodyPr>
            <a:normAutofit/>
          </a:bodyPr>
          <a:lstStyle/>
          <a:p>
            <a:r>
              <a:rPr lang="cs-CZ" dirty="0"/>
              <a:t>INDIREKTIVNÍ TECHNIKY</a:t>
            </a:r>
            <a:endParaRPr lang="cs-CZ"/>
          </a:p>
        </p:txBody>
      </p:sp>
      <p:sp>
        <p:nvSpPr>
          <p:cNvPr id="368" name="Freeform: Shape 367">
            <a:extLst>
              <a:ext uri="{FF2B5EF4-FFF2-40B4-BE49-F238E27FC236}">
                <a16:creationId xmlns:a16="http://schemas.microsoft.com/office/drawing/2014/main" id="{AAD42DD4-86F6-4FD2-869F-32D35E310C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81037"/>
            <a:ext cx="1170294" cy="274629"/>
          </a:xfrm>
          <a:custGeom>
            <a:avLst/>
            <a:gdLst>
              <a:gd name="connsiteX0" fmla="*/ 453342 w 1170294"/>
              <a:gd name="connsiteY0" fmla="*/ 0 h 274629"/>
              <a:gd name="connsiteX1" fmla="*/ 689085 w 1170294"/>
              <a:gd name="connsiteY1" fmla="*/ 235744 h 274629"/>
              <a:gd name="connsiteX2" fmla="*/ 924829 w 1170294"/>
              <a:gd name="connsiteY2" fmla="*/ 0 h 274629"/>
              <a:gd name="connsiteX3" fmla="*/ 1170294 w 1170294"/>
              <a:gd name="connsiteY3" fmla="*/ 245465 h 274629"/>
              <a:gd name="connsiteX4" fmla="*/ 1153282 w 1170294"/>
              <a:gd name="connsiteY4" fmla="*/ 264908 h 274629"/>
              <a:gd name="connsiteX5" fmla="*/ 924829 w 1170294"/>
              <a:gd name="connsiteY5" fmla="*/ 38885 h 274629"/>
              <a:gd name="connsiteX6" fmla="*/ 689085 w 1170294"/>
              <a:gd name="connsiteY6" fmla="*/ 274629 h 274629"/>
              <a:gd name="connsiteX7" fmla="*/ 453342 w 1170294"/>
              <a:gd name="connsiteY7" fmla="*/ 38885 h 274629"/>
              <a:gd name="connsiteX8" fmla="*/ 215168 w 1170294"/>
              <a:gd name="connsiteY8" fmla="*/ 274629 h 274629"/>
              <a:gd name="connsiteX9" fmla="*/ 0 w 1170294"/>
              <a:gd name="connsiteY9" fmla="*/ 59462 h 274629"/>
              <a:gd name="connsiteX10" fmla="*/ 0 w 1170294"/>
              <a:gd name="connsiteY10" fmla="*/ 20577 h 274629"/>
              <a:gd name="connsiteX11" fmla="*/ 215168 w 1170294"/>
              <a:gd name="connsiteY11" fmla="*/ 235744 h 274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70294" h="274629">
                <a:moveTo>
                  <a:pt x="453342" y="0"/>
                </a:moveTo>
                <a:lnTo>
                  <a:pt x="689085" y="235744"/>
                </a:lnTo>
                <a:lnTo>
                  <a:pt x="924829" y="0"/>
                </a:lnTo>
                <a:lnTo>
                  <a:pt x="1170294" y="245465"/>
                </a:lnTo>
                <a:lnTo>
                  <a:pt x="1153282" y="264908"/>
                </a:lnTo>
                <a:lnTo>
                  <a:pt x="924829" y="38885"/>
                </a:lnTo>
                <a:lnTo>
                  <a:pt x="689085" y="274629"/>
                </a:lnTo>
                <a:lnTo>
                  <a:pt x="453342" y="38885"/>
                </a:lnTo>
                <a:lnTo>
                  <a:pt x="215168" y="274629"/>
                </a:lnTo>
                <a:lnTo>
                  <a:pt x="0" y="59462"/>
                </a:lnTo>
                <a:lnTo>
                  <a:pt x="0" y="20577"/>
                </a:lnTo>
                <a:lnTo>
                  <a:pt x="215168" y="235744"/>
                </a:lnTo>
                <a:close/>
              </a:path>
            </a:pathLst>
          </a:custGeom>
          <a:solidFill>
            <a:schemeClr val="tx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370" name="Freeform: Shape 369">
            <a:extLst>
              <a:ext uri="{FF2B5EF4-FFF2-40B4-BE49-F238E27FC236}">
                <a16:creationId xmlns:a16="http://schemas.microsoft.com/office/drawing/2014/main" id="{4C36B8C5-0DEB-41B5-911D-572E2E835E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116069"/>
            <a:ext cx="1170294" cy="274629"/>
          </a:xfrm>
          <a:custGeom>
            <a:avLst/>
            <a:gdLst>
              <a:gd name="connsiteX0" fmla="*/ 453342 w 1170294"/>
              <a:gd name="connsiteY0" fmla="*/ 0 h 274629"/>
              <a:gd name="connsiteX1" fmla="*/ 689085 w 1170294"/>
              <a:gd name="connsiteY1" fmla="*/ 238174 h 274629"/>
              <a:gd name="connsiteX2" fmla="*/ 924829 w 1170294"/>
              <a:gd name="connsiteY2" fmla="*/ 0 h 274629"/>
              <a:gd name="connsiteX3" fmla="*/ 1170294 w 1170294"/>
              <a:gd name="connsiteY3" fmla="*/ 247895 h 274629"/>
              <a:gd name="connsiteX4" fmla="*/ 1153282 w 1170294"/>
              <a:gd name="connsiteY4" fmla="*/ 264908 h 274629"/>
              <a:gd name="connsiteX5" fmla="*/ 924829 w 1170294"/>
              <a:gd name="connsiteY5" fmla="*/ 38885 h 274629"/>
              <a:gd name="connsiteX6" fmla="*/ 689085 w 1170294"/>
              <a:gd name="connsiteY6" fmla="*/ 274629 h 274629"/>
              <a:gd name="connsiteX7" fmla="*/ 453342 w 1170294"/>
              <a:gd name="connsiteY7" fmla="*/ 38885 h 274629"/>
              <a:gd name="connsiteX8" fmla="*/ 215168 w 1170294"/>
              <a:gd name="connsiteY8" fmla="*/ 274629 h 274629"/>
              <a:gd name="connsiteX9" fmla="*/ 0 w 1170294"/>
              <a:gd name="connsiteY9" fmla="*/ 59462 h 274629"/>
              <a:gd name="connsiteX10" fmla="*/ 0 w 1170294"/>
              <a:gd name="connsiteY10" fmla="*/ 20789 h 274629"/>
              <a:gd name="connsiteX11" fmla="*/ 215168 w 1170294"/>
              <a:gd name="connsiteY11" fmla="*/ 238174 h 274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70294" h="274629">
                <a:moveTo>
                  <a:pt x="453342" y="0"/>
                </a:moveTo>
                <a:lnTo>
                  <a:pt x="689085" y="238174"/>
                </a:lnTo>
                <a:lnTo>
                  <a:pt x="924829" y="0"/>
                </a:lnTo>
                <a:lnTo>
                  <a:pt x="1170294" y="247895"/>
                </a:lnTo>
                <a:lnTo>
                  <a:pt x="1153282" y="264908"/>
                </a:lnTo>
                <a:lnTo>
                  <a:pt x="924829" y="38885"/>
                </a:lnTo>
                <a:lnTo>
                  <a:pt x="689085" y="274629"/>
                </a:lnTo>
                <a:lnTo>
                  <a:pt x="453342" y="38885"/>
                </a:lnTo>
                <a:lnTo>
                  <a:pt x="215168" y="274629"/>
                </a:lnTo>
                <a:lnTo>
                  <a:pt x="0" y="59462"/>
                </a:lnTo>
                <a:lnTo>
                  <a:pt x="0" y="20789"/>
                </a:lnTo>
                <a:lnTo>
                  <a:pt x="215168" y="23817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2" name="Oval 371">
            <a:extLst>
              <a:ext uri="{FF2B5EF4-FFF2-40B4-BE49-F238E27FC236}">
                <a16:creationId xmlns:a16="http://schemas.microsoft.com/office/drawing/2014/main" id="{5D1FF148-6725-4278-A9A8-A9A6A3F261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90389" y="4752208"/>
            <a:ext cx="365021" cy="36502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74" name="Oval 373">
            <a:extLst>
              <a:ext uri="{FF2B5EF4-FFF2-40B4-BE49-F238E27FC236}">
                <a16:creationId xmlns:a16="http://schemas.microsoft.com/office/drawing/2014/main" id="{B247507B-4D21-4FF7-B49C-239309CF2A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90389" y="4752208"/>
            <a:ext cx="365021" cy="365021"/>
          </a:xfrm>
          <a:prstGeom prst="ellipse">
            <a:avLst/>
          </a:pr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362" name="Zástupný obsah 2">
            <a:extLst>
              <a:ext uri="{FF2B5EF4-FFF2-40B4-BE49-F238E27FC236}">
                <a16:creationId xmlns:a16="http://schemas.microsoft.com/office/drawing/2014/main" id="{31D80A85-9A49-4F55-BCF5-59002256FF6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815066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42051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E5F17139-31EE-46AC-B04F-DBBD852DD6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131DCBDB-1D4A-4E79-8172-CF12FCDE57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3871489" cy="4096327"/>
          </a:xfrm>
          <a:custGeom>
            <a:avLst/>
            <a:gdLst>
              <a:gd name="connsiteX0" fmla="*/ 2292284 w 3871489"/>
              <a:gd name="connsiteY0" fmla="*/ 0 h 4096327"/>
              <a:gd name="connsiteX1" fmla="*/ 3500914 w 3871489"/>
              <a:gd name="connsiteY1" fmla="*/ 0 h 4096327"/>
              <a:gd name="connsiteX2" fmla="*/ 3542229 w 3871489"/>
              <a:gd name="connsiteY2" fmla="*/ 68006 h 4096327"/>
              <a:gd name="connsiteX3" fmla="*/ 3871489 w 3871489"/>
              <a:gd name="connsiteY3" fmla="*/ 1368323 h 4096327"/>
              <a:gd name="connsiteX4" fmla="*/ 1143485 w 3871489"/>
              <a:gd name="connsiteY4" fmla="*/ 4096327 h 4096327"/>
              <a:gd name="connsiteX5" fmla="*/ 81633 w 3871489"/>
              <a:gd name="connsiteY5" fmla="*/ 3881944 h 4096327"/>
              <a:gd name="connsiteX6" fmla="*/ 0 w 3871489"/>
              <a:gd name="connsiteY6" fmla="*/ 3842618 h 4096327"/>
              <a:gd name="connsiteX7" fmla="*/ 0 w 3871489"/>
              <a:gd name="connsiteY7" fmla="*/ 2741475 h 4096327"/>
              <a:gd name="connsiteX8" fmla="*/ 6615 w 3871489"/>
              <a:gd name="connsiteY8" fmla="*/ 2747487 h 4096327"/>
              <a:gd name="connsiteX9" fmla="*/ 1143485 w 3871489"/>
              <a:gd name="connsiteY9" fmla="*/ 3155655 h 4096327"/>
              <a:gd name="connsiteX10" fmla="*/ 2930817 w 3871489"/>
              <a:gd name="connsiteY10" fmla="*/ 1368323 h 4096327"/>
              <a:gd name="connsiteX11" fmla="*/ 2407287 w 3871489"/>
              <a:gd name="connsiteY11" fmla="*/ 104524 h 4096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71489" h="4096327">
                <a:moveTo>
                  <a:pt x="2292284" y="0"/>
                </a:moveTo>
                <a:lnTo>
                  <a:pt x="3500914" y="0"/>
                </a:lnTo>
                <a:lnTo>
                  <a:pt x="3542229" y="68006"/>
                </a:lnTo>
                <a:cubicBezTo>
                  <a:pt x="3752213" y="454545"/>
                  <a:pt x="3871489" y="897507"/>
                  <a:pt x="3871489" y="1368323"/>
                </a:cubicBezTo>
                <a:cubicBezTo>
                  <a:pt x="3871489" y="2874936"/>
                  <a:pt x="2650098" y="4096327"/>
                  <a:pt x="1143485" y="4096327"/>
                </a:cubicBezTo>
                <a:cubicBezTo>
                  <a:pt x="766832" y="4096327"/>
                  <a:pt x="408006" y="4019990"/>
                  <a:pt x="81633" y="3881944"/>
                </a:cubicBezTo>
                <a:lnTo>
                  <a:pt x="0" y="3842618"/>
                </a:lnTo>
                <a:lnTo>
                  <a:pt x="0" y="2741475"/>
                </a:lnTo>
                <a:lnTo>
                  <a:pt x="6615" y="2747487"/>
                </a:lnTo>
                <a:cubicBezTo>
                  <a:pt x="315579" y="3002472"/>
                  <a:pt x="711663" y="3155655"/>
                  <a:pt x="1143485" y="3155655"/>
                </a:cubicBezTo>
                <a:cubicBezTo>
                  <a:pt x="2130515" y="3155655"/>
                  <a:pt x="2930817" y="2355353"/>
                  <a:pt x="2930817" y="1368323"/>
                </a:cubicBezTo>
                <a:cubicBezTo>
                  <a:pt x="2930817" y="874812"/>
                  <a:pt x="2730741" y="427979"/>
                  <a:pt x="2407287" y="104524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EF578ED8-0692-496C-9844-F1CFDEAAF2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871489" cy="4096327"/>
          </a:xfrm>
          <a:custGeom>
            <a:avLst/>
            <a:gdLst>
              <a:gd name="connsiteX0" fmla="*/ 2292284 w 3871489"/>
              <a:gd name="connsiteY0" fmla="*/ 0 h 4096327"/>
              <a:gd name="connsiteX1" fmla="*/ 3500914 w 3871489"/>
              <a:gd name="connsiteY1" fmla="*/ 0 h 4096327"/>
              <a:gd name="connsiteX2" fmla="*/ 3542229 w 3871489"/>
              <a:gd name="connsiteY2" fmla="*/ 68006 h 4096327"/>
              <a:gd name="connsiteX3" fmla="*/ 3871489 w 3871489"/>
              <a:gd name="connsiteY3" fmla="*/ 1368323 h 4096327"/>
              <a:gd name="connsiteX4" fmla="*/ 1143485 w 3871489"/>
              <a:gd name="connsiteY4" fmla="*/ 4096327 h 4096327"/>
              <a:gd name="connsiteX5" fmla="*/ 81633 w 3871489"/>
              <a:gd name="connsiteY5" fmla="*/ 3881944 h 4096327"/>
              <a:gd name="connsiteX6" fmla="*/ 0 w 3871489"/>
              <a:gd name="connsiteY6" fmla="*/ 3842618 h 4096327"/>
              <a:gd name="connsiteX7" fmla="*/ 0 w 3871489"/>
              <a:gd name="connsiteY7" fmla="*/ 2741475 h 4096327"/>
              <a:gd name="connsiteX8" fmla="*/ 6615 w 3871489"/>
              <a:gd name="connsiteY8" fmla="*/ 2747487 h 4096327"/>
              <a:gd name="connsiteX9" fmla="*/ 1143485 w 3871489"/>
              <a:gd name="connsiteY9" fmla="*/ 3155655 h 4096327"/>
              <a:gd name="connsiteX10" fmla="*/ 2930817 w 3871489"/>
              <a:gd name="connsiteY10" fmla="*/ 1368323 h 4096327"/>
              <a:gd name="connsiteX11" fmla="*/ 2407287 w 3871489"/>
              <a:gd name="connsiteY11" fmla="*/ 104524 h 4096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71489" h="4096327">
                <a:moveTo>
                  <a:pt x="2292284" y="0"/>
                </a:moveTo>
                <a:lnTo>
                  <a:pt x="3500914" y="0"/>
                </a:lnTo>
                <a:lnTo>
                  <a:pt x="3542229" y="68006"/>
                </a:lnTo>
                <a:cubicBezTo>
                  <a:pt x="3752213" y="454545"/>
                  <a:pt x="3871489" y="897507"/>
                  <a:pt x="3871489" y="1368323"/>
                </a:cubicBezTo>
                <a:cubicBezTo>
                  <a:pt x="3871489" y="2874936"/>
                  <a:pt x="2650098" y="4096327"/>
                  <a:pt x="1143485" y="4096327"/>
                </a:cubicBezTo>
                <a:cubicBezTo>
                  <a:pt x="766832" y="4096327"/>
                  <a:pt x="408006" y="4019990"/>
                  <a:pt x="81633" y="3881944"/>
                </a:cubicBezTo>
                <a:lnTo>
                  <a:pt x="0" y="3842618"/>
                </a:lnTo>
                <a:lnTo>
                  <a:pt x="0" y="2741475"/>
                </a:lnTo>
                <a:lnTo>
                  <a:pt x="6615" y="2747487"/>
                </a:lnTo>
                <a:cubicBezTo>
                  <a:pt x="315579" y="3002472"/>
                  <a:pt x="711663" y="3155655"/>
                  <a:pt x="1143485" y="3155655"/>
                </a:cubicBezTo>
                <a:cubicBezTo>
                  <a:pt x="2130515" y="3155655"/>
                  <a:pt x="2930817" y="2355353"/>
                  <a:pt x="2930817" y="1368323"/>
                </a:cubicBezTo>
                <a:cubicBezTo>
                  <a:pt x="2930817" y="874812"/>
                  <a:pt x="2730741" y="427979"/>
                  <a:pt x="2407287" y="104524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EFE915F-C743-4706-B880-46378ACBB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27602"/>
            <a:ext cx="3784947" cy="3010319"/>
          </a:xfrm>
        </p:spPr>
        <p:txBody>
          <a:bodyPr>
            <a:normAutofit/>
          </a:bodyPr>
          <a:lstStyle/>
          <a:p>
            <a:r>
              <a:rPr lang="cs-CZ" sz="3600" b="1" dirty="0"/>
              <a:t>FUNKČNÍ INDIREKTIVNÍ </a:t>
            </a:r>
            <a:br>
              <a:rPr lang="cs-CZ" sz="3600" b="1" dirty="0"/>
            </a:br>
            <a:r>
              <a:rPr lang="cs-CZ" sz="3600" b="1" dirty="0"/>
              <a:t>TECHNIKY</a:t>
            </a:r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E89EC82A-BD1A-426B-955B-77D53704B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479558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7963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283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7963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283"/>
                </a:lnTo>
                <a:lnTo>
                  <a:pt x="0" y="180458"/>
                </a:lnTo>
                <a:close/>
              </a:path>
            </a:pathLst>
          </a:custGeom>
          <a:solidFill>
            <a:schemeClr val="tx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947D6136-395D-4D9F-9898-604E6BDE8E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919293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8208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475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8208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475"/>
                </a:lnTo>
                <a:lnTo>
                  <a:pt x="0" y="180458"/>
                </a:lnTo>
                <a:close/>
              </a:path>
            </a:pathLst>
          </a:custGeom>
          <a:solidFill>
            <a:schemeClr val="tx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graphicFrame>
        <p:nvGraphicFramePr>
          <p:cNvPr id="29" name="Zástupný obsah 2">
            <a:extLst>
              <a:ext uri="{FF2B5EF4-FFF2-40B4-BE49-F238E27FC236}">
                <a16:creationId xmlns:a16="http://schemas.microsoft.com/office/drawing/2014/main" id="{DFD62093-E937-4B9A-89DF-30191DC20A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5861250"/>
              </p:ext>
            </p:extLst>
          </p:nvPr>
        </p:nvGraphicFramePr>
        <p:xfrm>
          <a:off x="4782386" y="447277"/>
          <a:ext cx="6571413" cy="57296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48793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E0A5C5C-2A95-428E-9F6A-0D29EBD57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395" y="1040837"/>
            <a:ext cx="4754948" cy="4754948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056F38F-7C4E-461D-8709-7D0024AE1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411" y="1029607"/>
            <a:ext cx="4754948" cy="4754948"/>
          </a:xfrm>
          <a:prstGeom prst="ellipse">
            <a:avLst/>
          </a:pr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Oval 13">
            <a:extLst>
              <a:ext uri="{FF2B5EF4-FFF2-40B4-BE49-F238E27FC236}">
                <a16:creationId xmlns:a16="http://schemas.microsoft.com/office/drawing/2014/main" id="{C7278469-3C3C-49CE-AEEE-E176A4900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60" y="934855"/>
            <a:ext cx="4754948" cy="4754948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A2FB897-5790-4BAB-B1A0-FFE1337D6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4916" y="1887930"/>
            <a:ext cx="4458104" cy="3225811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cs-CZ" b="1" dirty="0"/>
              <a:t>Charakteristika </a:t>
            </a:r>
            <a:r>
              <a:rPr lang="cs-CZ" b="1" dirty="0" err="1"/>
              <a:t>indirektivních</a:t>
            </a:r>
            <a:r>
              <a:rPr lang="cs-CZ" b="1" dirty="0"/>
              <a:t> technik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3DC754C-7E09-422D-A8BB-AF632E90DF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tx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20" name="Graphic 212">
            <a:extLst>
              <a:ext uri="{FF2B5EF4-FFF2-40B4-BE49-F238E27FC236}">
                <a16:creationId xmlns:a16="http://schemas.microsoft.com/office/drawing/2014/main" id="{4C6598AB-1C17-4D54-951C-A082D94AC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C83B66D7-137D-4AC1-B172-53D60F08B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6B92503-6984-4D15-8B98-8718709B7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8DDF938-524E-4C18-A47D-C00627832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chemeClr val="accent3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386003-F371-443D-8676-0D8C49DE5E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096210"/>
            <a:ext cx="5217173" cy="5124883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pPr algn="ctr"/>
            <a:r>
              <a:rPr lang="cs-CZ" dirty="0"/>
              <a:t>Obnovují funkci v oblasti somatické dysfunkce</a:t>
            </a:r>
            <a:endParaRPr lang="cs-CZ"/>
          </a:p>
          <a:p>
            <a:pPr algn="ctr"/>
            <a:r>
              <a:rPr lang="cs-CZ" dirty="0"/>
              <a:t>Sledujeme spíše KVALITU pohybu, než jeho kvantitu (ne ROM, ale rychlost nárůstu odporu, jak se chovají segmenty vůči sobě apod.)</a:t>
            </a:r>
          </a:p>
          <a:p>
            <a:pPr algn="ctr"/>
            <a:r>
              <a:rPr lang="cs-CZ" dirty="0"/>
              <a:t>Pozorujeme funkční chování dysfunkčního segmentu při pohybu</a:t>
            </a:r>
          </a:p>
          <a:p>
            <a:pPr algn="ctr"/>
            <a:r>
              <a:rPr lang="cs-CZ" dirty="0"/>
              <a:t>Naším úkolem je najít úlevovou polohu, ve které se upravuje patologické napětí a tím dochází k ústupu bolesti.</a:t>
            </a:r>
          </a:p>
          <a:p>
            <a:pPr algn="ctr"/>
            <a:r>
              <a:rPr lang="cs-CZ" dirty="0"/>
              <a:t>Maximální volnost </a:t>
            </a:r>
            <a:r>
              <a:rPr lang="cs-CZ" b="1" dirty="0">
                <a:ea typeface="+mn-lt"/>
                <a:cs typeface="+mn-lt"/>
              </a:rPr>
              <a:t>→ </a:t>
            </a:r>
            <a:r>
              <a:rPr lang="cs-CZ" dirty="0">
                <a:ea typeface="+mn-lt"/>
                <a:cs typeface="+mn-lt"/>
              </a:rPr>
              <a:t>postupná úprava napětí</a:t>
            </a:r>
            <a:r>
              <a:rPr lang="cs-CZ" dirty="0"/>
              <a:t> ve všech postaveních a polohách </a:t>
            </a:r>
            <a:r>
              <a:rPr lang="cs-CZ" b="1" dirty="0">
                <a:ea typeface="+mn-lt"/>
                <a:cs typeface="+mn-lt"/>
              </a:rPr>
              <a:t>→ </a:t>
            </a:r>
            <a:r>
              <a:rPr lang="cs-CZ" dirty="0">
                <a:ea typeface="+mn-lt"/>
                <a:cs typeface="+mn-lt"/>
              </a:rPr>
              <a:t>tenze se upravuje</a:t>
            </a:r>
            <a:r>
              <a:rPr lang="cs-CZ" dirty="0"/>
              <a:t> </a:t>
            </a:r>
          </a:p>
        </p:txBody>
      </p:sp>
      <p:grpSp>
        <p:nvGrpSpPr>
          <p:cNvPr id="28" name="Graphic 185">
            <a:extLst>
              <a:ext uri="{FF2B5EF4-FFF2-40B4-BE49-F238E27FC236}">
                <a16:creationId xmlns:a16="http://schemas.microsoft.com/office/drawing/2014/main" id="{3773FAF5-C452-4455-9411-D6AF5EBD4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581034" y="5750136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ECA0D96-F63C-4F7B-BE16-0F3FE76D7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4F83A81-0546-400A-918A-90C9C48B81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741F692-A5B6-4215-86D9-B1FD4FF26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CC0876CB-9C60-4580-8FED-CD64EC7664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879B3B7-48DB-4D3A-BB33-02766EAD3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28151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8CB1D39-68D4-4372-BF3B-2A33A7495E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tx1"/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0E9B1DB-5C91-41C9-8C0D-C2CD3D570C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542" y="1264801"/>
            <a:ext cx="4892216" cy="4511751"/>
          </a:xfrm>
          <a:prstGeom prst="rect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02224B8-FCE1-4A12-84A7-B674B2B9E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542" y="1264801"/>
            <a:ext cx="4892216" cy="4511751"/>
          </a:xfrm>
          <a:prstGeom prst="rect">
            <a:avLst/>
          </a:prstGeom>
          <a:solidFill>
            <a:schemeClr val="accent3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41E366A2-885B-4E10-A479-4A650E4C6E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59" y="1173124"/>
            <a:ext cx="4892216" cy="4511751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F89EE0D-0D54-4B3C-AD66-F75F69BC6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7" y="1264801"/>
            <a:ext cx="4114571" cy="4296387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cs-CZ" dirty="0"/>
              <a:t>Princip </a:t>
            </a:r>
            <a:r>
              <a:rPr lang="cs-CZ" dirty="0" err="1"/>
              <a:t>indirektivních</a:t>
            </a:r>
            <a:r>
              <a:rPr lang="cs-CZ" dirty="0"/>
              <a:t> technik</a:t>
            </a:r>
          </a:p>
        </p:txBody>
      </p:sp>
      <p:sp>
        <p:nvSpPr>
          <p:cNvPr id="20" name="Graphic 212">
            <a:extLst>
              <a:ext uri="{FF2B5EF4-FFF2-40B4-BE49-F238E27FC236}">
                <a16:creationId xmlns:a16="http://schemas.microsoft.com/office/drawing/2014/main" id="{55C61911-45B2-48BF-AC7A-1EB579B42C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02373" y="798490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2DE4D4CE-6DAE-4A05-BE5B-6BCE3F4EC7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02373" y="798490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10C23D31-5B0A-4956-A59F-A24F57D2A9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988" y="4604761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F4C6FC6E-4AAF-4628-B7E5-85DF9D323B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988" y="4604761"/>
            <a:ext cx="319941" cy="319941"/>
          </a:xfrm>
          <a:prstGeom prst="ellipse">
            <a:avLst/>
          </a:prstGeom>
          <a:solidFill>
            <a:schemeClr val="accent3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008041-C9A9-448D-8281-7566664D18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345827"/>
            <a:ext cx="5217173" cy="4351338"/>
          </a:xfrm>
        </p:spPr>
        <p:txBody>
          <a:bodyPr vert="horz" lIns="91440" tIns="45720" rIns="91440" bIns="45720" rtlCol="0" anchor="t">
            <a:normAutofit fontScale="85000" lnSpcReduction="10000"/>
          </a:bodyPr>
          <a:lstStyle/>
          <a:p>
            <a:pPr algn="just"/>
            <a:r>
              <a:rPr lang="cs-CZ" dirty="0"/>
              <a:t>Vzájemný vztah struktury &amp; funkce v lidském organismu: </a:t>
            </a:r>
            <a:endParaRPr lang="cs-CZ"/>
          </a:p>
          <a:p>
            <a:pPr lvl="1" algn="just"/>
            <a:r>
              <a:rPr lang="cs-CZ" dirty="0"/>
              <a:t>paměť na ten tvar umožní obnovit funkci </a:t>
            </a:r>
            <a:r>
              <a:rPr lang="cs-CZ" b="1" dirty="0">
                <a:ea typeface="+mn-lt"/>
                <a:cs typeface="+mn-lt"/>
              </a:rPr>
              <a:t>→ </a:t>
            </a:r>
            <a:r>
              <a:rPr lang="cs-CZ" dirty="0">
                <a:ea typeface="+mn-lt"/>
                <a:cs typeface="+mn-lt"/>
              </a:rPr>
              <a:t>snažíme se znovu nastavit systém v předchozích - fyziologických podmínkách</a:t>
            </a:r>
            <a:endParaRPr lang="cs-CZ" dirty="0"/>
          </a:p>
          <a:p>
            <a:pPr algn="just"/>
            <a:r>
              <a:rPr lang="cs-CZ" dirty="0" err="1"/>
              <a:t>Autoreparabilní</a:t>
            </a:r>
            <a:r>
              <a:rPr lang="cs-CZ" dirty="0"/>
              <a:t> </a:t>
            </a:r>
            <a:r>
              <a:rPr lang="cs-CZ" dirty="0">
                <a:ea typeface="+mn-lt"/>
                <a:cs typeface="+mn-lt"/>
              </a:rPr>
              <a:t>&amp; autoregulační schopnosti organismu: </a:t>
            </a:r>
          </a:p>
          <a:p>
            <a:pPr lvl="1" algn="just"/>
            <a:r>
              <a:rPr lang="cs-CZ" dirty="0">
                <a:ea typeface="+mn-lt"/>
                <a:cs typeface="+mn-lt"/>
              </a:rPr>
              <a:t>tyto schopnosti organismu </a:t>
            </a:r>
            <a:r>
              <a:rPr lang="cs-CZ" dirty="0" err="1">
                <a:ea typeface="+mn-lt"/>
                <a:cs typeface="+mn-lt"/>
              </a:rPr>
              <a:t>indirektivní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tchch</a:t>
            </a:r>
            <a:r>
              <a:rPr lang="cs-CZ" dirty="0">
                <a:ea typeface="+mn-lt"/>
                <a:cs typeface="+mn-lt"/>
              </a:rPr>
              <a:t> využívají</a:t>
            </a:r>
          </a:p>
          <a:p>
            <a:pPr lvl="1" algn="just"/>
            <a:r>
              <a:rPr lang="cs-CZ" dirty="0">
                <a:ea typeface="+mn-lt"/>
                <a:cs typeface="+mn-lt"/>
              </a:rPr>
              <a:t>dochází pak k obnově normální </a:t>
            </a:r>
            <a:r>
              <a:rPr lang="cs-CZ" dirty="0" err="1">
                <a:ea typeface="+mn-lt"/>
                <a:cs typeface="+mn-lt"/>
              </a:rPr>
              <a:t>afferentní</a:t>
            </a:r>
            <a:r>
              <a:rPr lang="cs-CZ" dirty="0">
                <a:ea typeface="+mn-lt"/>
                <a:cs typeface="+mn-lt"/>
              </a:rPr>
              <a:t> &amp; </a:t>
            </a:r>
            <a:r>
              <a:rPr lang="cs-CZ" dirty="0" err="1">
                <a:ea typeface="+mn-lt"/>
                <a:cs typeface="+mn-lt"/>
              </a:rPr>
              <a:t>efferentní</a:t>
            </a:r>
            <a:r>
              <a:rPr lang="cs-CZ" dirty="0">
                <a:ea typeface="+mn-lt"/>
                <a:cs typeface="+mn-lt"/>
              </a:rPr>
              <a:t> informace</a:t>
            </a:r>
            <a:endParaRPr lang="cs-CZ"/>
          </a:p>
        </p:txBody>
      </p:sp>
      <p:grpSp>
        <p:nvGrpSpPr>
          <p:cNvPr id="28" name="Graphic 185">
            <a:extLst>
              <a:ext uri="{FF2B5EF4-FFF2-40B4-BE49-F238E27FC236}">
                <a16:creationId xmlns:a16="http://schemas.microsoft.com/office/drawing/2014/main" id="{582A903B-6B78-4F0A-B7C9-3D80499020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428634" y="5987064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D510EA93-8F64-42C8-A630-D449506E95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06CB53FC-E4DA-4001-928B-9998A85EA5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D210B969-4FDF-4AAC-9397-63D5434958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570B3EF0-84EA-4F47-86A3-1EA1F644A4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259369A8-EF57-42A1-8EC8-F6A9F92A3A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097707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F98F79A4-A6C7-4101-B1E9-27E05CB7CF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3871489" cy="4096327"/>
          </a:xfrm>
          <a:custGeom>
            <a:avLst/>
            <a:gdLst>
              <a:gd name="connsiteX0" fmla="*/ 2292284 w 3871489"/>
              <a:gd name="connsiteY0" fmla="*/ 0 h 4096327"/>
              <a:gd name="connsiteX1" fmla="*/ 3500914 w 3871489"/>
              <a:gd name="connsiteY1" fmla="*/ 0 h 4096327"/>
              <a:gd name="connsiteX2" fmla="*/ 3542229 w 3871489"/>
              <a:gd name="connsiteY2" fmla="*/ 68006 h 4096327"/>
              <a:gd name="connsiteX3" fmla="*/ 3871489 w 3871489"/>
              <a:gd name="connsiteY3" fmla="*/ 1368323 h 4096327"/>
              <a:gd name="connsiteX4" fmla="*/ 1143485 w 3871489"/>
              <a:gd name="connsiteY4" fmla="*/ 4096327 h 4096327"/>
              <a:gd name="connsiteX5" fmla="*/ 81633 w 3871489"/>
              <a:gd name="connsiteY5" fmla="*/ 3881944 h 4096327"/>
              <a:gd name="connsiteX6" fmla="*/ 0 w 3871489"/>
              <a:gd name="connsiteY6" fmla="*/ 3842618 h 4096327"/>
              <a:gd name="connsiteX7" fmla="*/ 0 w 3871489"/>
              <a:gd name="connsiteY7" fmla="*/ 2741475 h 4096327"/>
              <a:gd name="connsiteX8" fmla="*/ 6615 w 3871489"/>
              <a:gd name="connsiteY8" fmla="*/ 2747487 h 4096327"/>
              <a:gd name="connsiteX9" fmla="*/ 1143485 w 3871489"/>
              <a:gd name="connsiteY9" fmla="*/ 3155655 h 4096327"/>
              <a:gd name="connsiteX10" fmla="*/ 2930817 w 3871489"/>
              <a:gd name="connsiteY10" fmla="*/ 1368323 h 4096327"/>
              <a:gd name="connsiteX11" fmla="*/ 2407287 w 3871489"/>
              <a:gd name="connsiteY11" fmla="*/ 104524 h 4096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71489" h="4096327">
                <a:moveTo>
                  <a:pt x="2292284" y="0"/>
                </a:moveTo>
                <a:lnTo>
                  <a:pt x="3500914" y="0"/>
                </a:lnTo>
                <a:lnTo>
                  <a:pt x="3542229" y="68006"/>
                </a:lnTo>
                <a:cubicBezTo>
                  <a:pt x="3752213" y="454545"/>
                  <a:pt x="3871489" y="897507"/>
                  <a:pt x="3871489" y="1368323"/>
                </a:cubicBezTo>
                <a:cubicBezTo>
                  <a:pt x="3871489" y="2874936"/>
                  <a:pt x="2650098" y="4096327"/>
                  <a:pt x="1143485" y="4096327"/>
                </a:cubicBezTo>
                <a:cubicBezTo>
                  <a:pt x="766832" y="4096327"/>
                  <a:pt x="408006" y="4019990"/>
                  <a:pt x="81633" y="3881944"/>
                </a:cubicBezTo>
                <a:lnTo>
                  <a:pt x="0" y="3842618"/>
                </a:lnTo>
                <a:lnTo>
                  <a:pt x="0" y="2741475"/>
                </a:lnTo>
                <a:lnTo>
                  <a:pt x="6615" y="2747487"/>
                </a:lnTo>
                <a:cubicBezTo>
                  <a:pt x="315579" y="3002472"/>
                  <a:pt x="711663" y="3155655"/>
                  <a:pt x="1143485" y="3155655"/>
                </a:cubicBezTo>
                <a:cubicBezTo>
                  <a:pt x="2130515" y="3155655"/>
                  <a:pt x="2930817" y="2355353"/>
                  <a:pt x="2930817" y="1368323"/>
                </a:cubicBezTo>
                <a:cubicBezTo>
                  <a:pt x="2930817" y="874812"/>
                  <a:pt x="2730741" y="427979"/>
                  <a:pt x="2407287" y="104524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31CE7A08-2184-4B99-ABC0-B40CD1D3F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871489" cy="4096327"/>
          </a:xfrm>
          <a:custGeom>
            <a:avLst/>
            <a:gdLst>
              <a:gd name="connsiteX0" fmla="*/ 2292284 w 3871489"/>
              <a:gd name="connsiteY0" fmla="*/ 0 h 4096327"/>
              <a:gd name="connsiteX1" fmla="*/ 3500914 w 3871489"/>
              <a:gd name="connsiteY1" fmla="*/ 0 h 4096327"/>
              <a:gd name="connsiteX2" fmla="*/ 3542229 w 3871489"/>
              <a:gd name="connsiteY2" fmla="*/ 68006 h 4096327"/>
              <a:gd name="connsiteX3" fmla="*/ 3871489 w 3871489"/>
              <a:gd name="connsiteY3" fmla="*/ 1368323 h 4096327"/>
              <a:gd name="connsiteX4" fmla="*/ 1143485 w 3871489"/>
              <a:gd name="connsiteY4" fmla="*/ 4096327 h 4096327"/>
              <a:gd name="connsiteX5" fmla="*/ 81633 w 3871489"/>
              <a:gd name="connsiteY5" fmla="*/ 3881944 h 4096327"/>
              <a:gd name="connsiteX6" fmla="*/ 0 w 3871489"/>
              <a:gd name="connsiteY6" fmla="*/ 3842618 h 4096327"/>
              <a:gd name="connsiteX7" fmla="*/ 0 w 3871489"/>
              <a:gd name="connsiteY7" fmla="*/ 2741475 h 4096327"/>
              <a:gd name="connsiteX8" fmla="*/ 6615 w 3871489"/>
              <a:gd name="connsiteY8" fmla="*/ 2747487 h 4096327"/>
              <a:gd name="connsiteX9" fmla="*/ 1143485 w 3871489"/>
              <a:gd name="connsiteY9" fmla="*/ 3155655 h 4096327"/>
              <a:gd name="connsiteX10" fmla="*/ 2930817 w 3871489"/>
              <a:gd name="connsiteY10" fmla="*/ 1368323 h 4096327"/>
              <a:gd name="connsiteX11" fmla="*/ 2407287 w 3871489"/>
              <a:gd name="connsiteY11" fmla="*/ 104524 h 4096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71489" h="4096327">
                <a:moveTo>
                  <a:pt x="2292284" y="0"/>
                </a:moveTo>
                <a:lnTo>
                  <a:pt x="3500914" y="0"/>
                </a:lnTo>
                <a:lnTo>
                  <a:pt x="3542229" y="68006"/>
                </a:lnTo>
                <a:cubicBezTo>
                  <a:pt x="3752213" y="454545"/>
                  <a:pt x="3871489" y="897507"/>
                  <a:pt x="3871489" y="1368323"/>
                </a:cubicBezTo>
                <a:cubicBezTo>
                  <a:pt x="3871489" y="2874936"/>
                  <a:pt x="2650098" y="4096327"/>
                  <a:pt x="1143485" y="4096327"/>
                </a:cubicBezTo>
                <a:cubicBezTo>
                  <a:pt x="766832" y="4096327"/>
                  <a:pt x="408006" y="4019990"/>
                  <a:pt x="81633" y="3881944"/>
                </a:cubicBezTo>
                <a:lnTo>
                  <a:pt x="0" y="3842618"/>
                </a:lnTo>
                <a:lnTo>
                  <a:pt x="0" y="2741475"/>
                </a:lnTo>
                <a:lnTo>
                  <a:pt x="6615" y="2747487"/>
                </a:lnTo>
                <a:cubicBezTo>
                  <a:pt x="315579" y="3002472"/>
                  <a:pt x="711663" y="3155655"/>
                  <a:pt x="1143485" y="3155655"/>
                </a:cubicBezTo>
                <a:cubicBezTo>
                  <a:pt x="2130515" y="3155655"/>
                  <a:pt x="2930817" y="2355353"/>
                  <a:pt x="2930817" y="1368323"/>
                </a:cubicBezTo>
                <a:cubicBezTo>
                  <a:pt x="2930817" y="874812"/>
                  <a:pt x="2730741" y="427979"/>
                  <a:pt x="2407287" y="104524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FCD2C3A-3560-47D0-A6F4-EC84AC18BB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657" y="3306515"/>
            <a:ext cx="4890997" cy="3215373"/>
          </a:xfrm>
        </p:spPr>
        <p:txBody>
          <a:bodyPr>
            <a:normAutofit/>
          </a:bodyPr>
          <a:lstStyle/>
          <a:p>
            <a:pPr algn="ctr"/>
            <a:r>
              <a:rPr lang="cs-CZ" b="1" dirty="0"/>
              <a:t>INDIKACE INDIREKTIVNÍCH TECHNIK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79AFCB35-9C04-4524-A0B1-57FF6865D0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479558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7963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283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7963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283"/>
                </a:lnTo>
                <a:lnTo>
                  <a:pt x="0" y="180458"/>
                </a:lnTo>
                <a:close/>
              </a:path>
            </a:pathLst>
          </a:custGeom>
          <a:solidFill>
            <a:schemeClr val="tx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11AD2AD-0BA0-4DD3-8EEA-84686A0E71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919293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8208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475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8208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475"/>
                </a:lnTo>
                <a:lnTo>
                  <a:pt x="0" y="180458"/>
                </a:lnTo>
                <a:close/>
              </a:path>
            </a:pathLst>
          </a:custGeom>
          <a:solidFill>
            <a:schemeClr val="tx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9E5C5460-229E-46C8-A712-CC31798542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00654" y="4275786"/>
            <a:ext cx="2691346" cy="2582214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552FC29-9118-466F-940E-80C84EFDF0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00654" y="4275786"/>
            <a:ext cx="2691346" cy="2582214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chemeClr val="accent3">
              <a:alpha val="2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BDF7AD-1A5E-42F2-8C6F-C14AD44181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1448" y="706508"/>
            <a:ext cx="5843474" cy="5269913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 fontScale="85000" lnSpcReduction="10000"/>
          </a:bodyPr>
          <a:lstStyle/>
          <a:p>
            <a:pPr algn="ctr"/>
            <a:r>
              <a:rPr lang="cs-CZ" b="1" dirty="0"/>
              <a:t>Akutní pacienti</a:t>
            </a:r>
            <a:endParaRPr lang="cs-CZ"/>
          </a:p>
          <a:p>
            <a:pPr algn="ctr"/>
            <a:r>
              <a:rPr lang="cs-CZ" b="1" dirty="0"/>
              <a:t>Fragilní pacienti: staří, </a:t>
            </a:r>
            <a:r>
              <a:rPr lang="cs-CZ" b="1" dirty="0" err="1"/>
              <a:t>osteoporotičtí</a:t>
            </a:r>
            <a:r>
              <a:rPr lang="cs-CZ" b="1" dirty="0"/>
              <a:t>, pacienti po frakturách</a:t>
            </a:r>
          </a:p>
          <a:p>
            <a:pPr algn="ctr"/>
            <a:r>
              <a:rPr lang="cs-CZ" b="1" dirty="0"/>
              <a:t>Ženy v těhotenství</a:t>
            </a:r>
          </a:p>
          <a:p>
            <a:pPr algn="ctr"/>
            <a:r>
              <a:rPr lang="cs-CZ" b="1" dirty="0"/>
              <a:t>Děti: např. akutní krční ústřel, hypermobilita</a:t>
            </a:r>
          </a:p>
          <a:p>
            <a:pPr algn="ctr"/>
            <a:r>
              <a:rPr lang="cs-CZ" b="1" dirty="0"/>
              <a:t>Pacienti se značně omezeným ROM (kupř. adhezivní </a:t>
            </a:r>
            <a:r>
              <a:rPr lang="cs-CZ" b="1" dirty="0" err="1"/>
              <a:t>kapsulitida</a:t>
            </a:r>
            <a:r>
              <a:rPr lang="cs-CZ" b="1" dirty="0"/>
              <a:t>)</a:t>
            </a:r>
          </a:p>
          <a:p>
            <a:pPr algn="ctr"/>
            <a:r>
              <a:rPr lang="cs-CZ" b="1" dirty="0" err="1"/>
              <a:t>Hypermobilní</a:t>
            </a:r>
            <a:r>
              <a:rPr lang="cs-CZ" b="1" dirty="0"/>
              <a:t> pacienti</a:t>
            </a:r>
          </a:p>
          <a:p>
            <a:pPr algn="ctr"/>
            <a:r>
              <a:rPr lang="cs-CZ" b="1" dirty="0"/>
              <a:t>Zvýšení efektivity terapie v kombinaci s direktivními technikami</a:t>
            </a:r>
          </a:p>
        </p:txBody>
      </p:sp>
      <p:grpSp>
        <p:nvGrpSpPr>
          <p:cNvPr id="22" name="Graphic 185">
            <a:extLst>
              <a:ext uri="{FF2B5EF4-FFF2-40B4-BE49-F238E27FC236}">
                <a16:creationId xmlns:a16="http://schemas.microsoft.com/office/drawing/2014/main" id="{0C156BF8-7FF7-440F-BE2B-417DFFE8BF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428634" y="5987064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B7067280-C3E7-4DF6-A345-B9FEF6EF8D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A78365A8-666B-4417-9D3C-554E6E6B2C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E71CAAFA-0A31-4308-AB9F-B1C84ABDF9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96AB1D25-144D-4BB4-A45C-60B8A094F4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069F0FB4-779A-48FC-AC33-784F177C92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23283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AEBFCD5-5356-4326-8D39-8235A46CD7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0809" y="1187311"/>
            <a:ext cx="5089552" cy="4483379"/>
          </a:xfrm>
          <a:prstGeom prst="rect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6814848-248A-47DD-88E0-95099D951E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301" y="1178924"/>
            <a:ext cx="5089552" cy="4483379"/>
          </a:xfrm>
          <a:prstGeom prst="rect">
            <a:avLst/>
          </a:prstGeom>
          <a:solidFill>
            <a:schemeClr val="accent3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718BDA89-0D2C-4C4E-99F6-D7A220FE48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3787" y="1130846"/>
            <a:ext cx="5039475" cy="4439266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aphic 38">
            <a:extLst>
              <a:ext uri="{FF2B5EF4-FFF2-40B4-BE49-F238E27FC236}">
                <a16:creationId xmlns:a16="http://schemas.microsoft.com/office/drawing/2014/main" id="{6B67BE95-96EF-433C-9F29-B0732AA6B6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3040" y="1424181"/>
            <a:ext cx="1355538" cy="503582"/>
            <a:chOff x="2267504" y="2540250"/>
            <a:chExt cx="1990951" cy="739640"/>
          </a:xfrm>
          <a:solidFill>
            <a:schemeClr val="tx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AD324976-1596-4B76-A61C-5626816B24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44DEF24-FB22-48A2-8257-B97AD7E1AA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20" name="Graphic 4">
            <a:extLst>
              <a:ext uri="{FF2B5EF4-FFF2-40B4-BE49-F238E27FC236}">
                <a16:creationId xmlns:a16="http://schemas.microsoft.com/office/drawing/2014/main" id="{D6E8B984-55B9-4A62-A043-997D00F0AE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532680" y="5188771"/>
            <a:ext cx="1076787" cy="1076789"/>
            <a:chOff x="5829300" y="3162300"/>
            <a:chExt cx="532256" cy="532257"/>
          </a:xfrm>
          <a:solidFill>
            <a:schemeClr val="tx1"/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4FAF4A8-82EB-4F6F-B601-43EBF0BD12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9208" y="3192208"/>
              <a:ext cx="112966" cy="11296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26F2473F-E069-4558-9B41-E285BBE030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1205" y="3164205"/>
              <a:ext cx="230314" cy="230314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FC9A4A76-2C9F-486C-9663-6A30A022DE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9300" y="3162300"/>
              <a:ext cx="294131" cy="294131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88431DC7-D4CB-479A-AFA4-5B0C597A2E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7205" y="3170110"/>
              <a:ext cx="337184" cy="337280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30755DA1-6F28-4612-A4A7-B915468C6D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3207" y="3186207"/>
              <a:ext cx="364617" cy="364617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4616ED79-5475-49E6-A5FE-8D9DB12FB0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5305" y="3208305"/>
              <a:ext cx="380238" cy="380238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21DCEB47-7140-4682-8DBF-7667BE28FC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02832" y="3235832"/>
              <a:ext cx="385191" cy="385191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EA931BD3-5A56-42F2-B6B5-647B28D1CF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35789" y="3268313"/>
              <a:ext cx="379761" cy="380237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820E4C8E-4190-498D-9556-6DA668A81F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2841" y="3305841"/>
              <a:ext cx="364807" cy="364807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54B2F30F-0B57-4D60-A087-CD6A471F68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16370" y="3349466"/>
              <a:ext cx="337280" cy="337280"/>
            </a:xfrm>
            <a:custGeom>
              <a:avLst/>
              <a:gdLst>
                <a:gd name="connsiteX0" fmla="*/ 333470 w 337280"/>
                <a:gd name="connsiteY0" fmla="*/ 0 h 337280"/>
                <a:gd name="connsiteX1" fmla="*/ 337280 w 337280"/>
                <a:gd name="connsiteY1" fmla="*/ 13430 h 337280"/>
                <a:gd name="connsiteX2" fmla="*/ 13430 w 337280"/>
                <a:gd name="connsiteY2" fmla="*/ 337280 h 337280"/>
                <a:gd name="connsiteX3" fmla="*/ 0 w 337280"/>
                <a:gd name="connsiteY3" fmla="*/ 333470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280" h="337280">
                  <a:moveTo>
                    <a:pt x="333470" y="0"/>
                  </a:moveTo>
                  <a:cubicBezTo>
                    <a:pt x="334899" y="4382"/>
                    <a:pt x="336137" y="8858"/>
                    <a:pt x="337280" y="13430"/>
                  </a:cubicBezTo>
                  <a:lnTo>
                    <a:pt x="13430" y="337280"/>
                  </a:lnTo>
                  <a:cubicBezTo>
                    <a:pt x="8858" y="336137"/>
                    <a:pt x="4382" y="334899"/>
                    <a:pt x="0" y="3334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FC5E8C73-ED41-4214-AEE6-3C5F493846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67329" y="3400425"/>
              <a:ext cx="294227" cy="294132"/>
            </a:xfrm>
            <a:custGeom>
              <a:avLst/>
              <a:gdLst>
                <a:gd name="connsiteX0" fmla="*/ 292989 w 294227"/>
                <a:gd name="connsiteY0" fmla="*/ 0 h 294132"/>
                <a:gd name="connsiteX1" fmla="*/ 294227 w 294227"/>
                <a:gd name="connsiteY1" fmla="*/ 15907 h 294132"/>
                <a:gd name="connsiteX2" fmla="*/ 15907 w 294227"/>
                <a:gd name="connsiteY2" fmla="*/ 294132 h 294132"/>
                <a:gd name="connsiteX3" fmla="*/ 0 w 294227"/>
                <a:gd name="connsiteY3" fmla="*/ 292894 h 29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227" h="294132">
                  <a:moveTo>
                    <a:pt x="292989" y="0"/>
                  </a:moveTo>
                  <a:cubicBezTo>
                    <a:pt x="293561" y="5334"/>
                    <a:pt x="293942" y="10668"/>
                    <a:pt x="294227" y="15907"/>
                  </a:cubicBezTo>
                  <a:lnTo>
                    <a:pt x="15907" y="294132"/>
                  </a:lnTo>
                  <a:cubicBezTo>
                    <a:pt x="10668" y="294132"/>
                    <a:pt x="5334" y="293465"/>
                    <a:pt x="0" y="2928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B1F94534-FE3E-476C-870B-E714E4A668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29337" y="3462337"/>
              <a:ext cx="230314" cy="230314"/>
            </a:xfrm>
            <a:custGeom>
              <a:avLst/>
              <a:gdLst>
                <a:gd name="connsiteX0" fmla="*/ 230315 w 230314"/>
                <a:gd name="connsiteY0" fmla="*/ 0 h 230314"/>
                <a:gd name="connsiteX1" fmla="*/ 226886 w 230314"/>
                <a:gd name="connsiteY1" fmla="*/ 20574 h 230314"/>
                <a:gd name="connsiteX2" fmla="*/ 20669 w 230314"/>
                <a:gd name="connsiteY2" fmla="*/ 226790 h 230314"/>
                <a:gd name="connsiteX3" fmla="*/ 0 w 230314"/>
                <a:gd name="connsiteY3" fmla="*/ 230315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14" h="230314">
                  <a:moveTo>
                    <a:pt x="230315" y="0"/>
                  </a:moveTo>
                  <a:cubicBezTo>
                    <a:pt x="229457" y="6953"/>
                    <a:pt x="228314" y="13716"/>
                    <a:pt x="226886" y="20574"/>
                  </a:cubicBezTo>
                  <a:lnTo>
                    <a:pt x="20669" y="226790"/>
                  </a:lnTo>
                  <a:cubicBezTo>
                    <a:pt x="13811" y="228314"/>
                    <a:pt x="6953" y="229457"/>
                    <a:pt x="0" y="2303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8DE6C1B0-4D58-4937-B2B7-B1207CA18F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18682" y="3551682"/>
              <a:ext cx="112871" cy="112871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72A6BC66-91D1-47CB-A08D-6626CF013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91619"/>
            <a:ext cx="4974771" cy="4042196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cs-CZ" b="1" dirty="0"/>
              <a:t>INDIREKTIVNÍ TECHNIKY</a:t>
            </a:r>
          </a:p>
        </p:txBody>
      </p:sp>
      <p:sp>
        <p:nvSpPr>
          <p:cNvPr id="35" name="Graphic 212">
            <a:extLst>
              <a:ext uri="{FF2B5EF4-FFF2-40B4-BE49-F238E27FC236}">
                <a16:creationId xmlns:a16="http://schemas.microsoft.com/office/drawing/2014/main" id="{7CE98B01-ED41-482F-AFA1-19C7FA7C04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02502" y="629793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37" name="Graphic 212">
            <a:extLst>
              <a:ext uri="{FF2B5EF4-FFF2-40B4-BE49-F238E27FC236}">
                <a16:creationId xmlns:a16="http://schemas.microsoft.com/office/drawing/2014/main" id="{B9CABDD0-8DF6-4974-A224-9A2A817780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02502" y="629793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A38EA7-9441-405A-9023-4CD0ABD70E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270" y="2049421"/>
            <a:ext cx="4974771" cy="3432763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cs-CZ" b="1" dirty="0"/>
              <a:t>Dynamická funkční technika</a:t>
            </a:r>
            <a:endParaRPr lang="cs-CZ"/>
          </a:p>
          <a:p>
            <a:pPr algn="ctr"/>
            <a:r>
              <a:rPr lang="cs-CZ" b="1" dirty="0"/>
              <a:t>Balance and hold</a:t>
            </a:r>
          </a:p>
          <a:p>
            <a:pPr algn="ctr"/>
            <a:r>
              <a:rPr lang="cs-CZ" b="1" dirty="0" err="1"/>
              <a:t>Release</a:t>
            </a:r>
            <a:r>
              <a:rPr lang="cs-CZ" b="1" dirty="0"/>
              <a:t> by positioning (= </a:t>
            </a:r>
            <a:r>
              <a:rPr lang="cs-CZ" b="1" dirty="0" err="1"/>
              <a:t>strain</a:t>
            </a:r>
            <a:r>
              <a:rPr lang="cs-CZ" b="1" dirty="0"/>
              <a:t> and </a:t>
            </a:r>
            <a:r>
              <a:rPr lang="cs-CZ" b="1" dirty="0" err="1"/>
              <a:t>counterstrain</a:t>
            </a:r>
            <a:r>
              <a:rPr lang="cs-CZ" b="1" dirty="0"/>
              <a:t>)</a:t>
            </a:r>
          </a:p>
          <a:p>
            <a:pPr algn="ctr"/>
            <a:r>
              <a:rPr lang="cs-CZ" b="1" dirty="0" err="1"/>
              <a:t>Kraniosakrální</a:t>
            </a:r>
            <a:r>
              <a:rPr lang="cs-CZ" b="1" dirty="0"/>
              <a:t> terapie </a:t>
            </a:r>
          </a:p>
        </p:txBody>
      </p:sp>
    </p:spTree>
    <p:extLst>
      <p:ext uri="{BB962C8B-B14F-4D97-AF65-F5344CB8AC3E}">
        <p14:creationId xmlns:p14="http://schemas.microsoft.com/office/powerpoint/2010/main" val="27908049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E5F17139-31EE-46AC-B04F-DBBD852DD6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131DCBDB-1D4A-4E79-8172-CF12FCDE57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3871489" cy="4096327"/>
          </a:xfrm>
          <a:custGeom>
            <a:avLst/>
            <a:gdLst>
              <a:gd name="connsiteX0" fmla="*/ 2292284 w 3871489"/>
              <a:gd name="connsiteY0" fmla="*/ 0 h 4096327"/>
              <a:gd name="connsiteX1" fmla="*/ 3500914 w 3871489"/>
              <a:gd name="connsiteY1" fmla="*/ 0 h 4096327"/>
              <a:gd name="connsiteX2" fmla="*/ 3542229 w 3871489"/>
              <a:gd name="connsiteY2" fmla="*/ 68006 h 4096327"/>
              <a:gd name="connsiteX3" fmla="*/ 3871489 w 3871489"/>
              <a:gd name="connsiteY3" fmla="*/ 1368323 h 4096327"/>
              <a:gd name="connsiteX4" fmla="*/ 1143485 w 3871489"/>
              <a:gd name="connsiteY4" fmla="*/ 4096327 h 4096327"/>
              <a:gd name="connsiteX5" fmla="*/ 81633 w 3871489"/>
              <a:gd name="connsiteY5" fmla="*/ 3881944 h 4096327"/>
              <a:gd name="connsiteX6" fmla="*/ 0 w 3871489"/>
              <a:gd name="connsiteY6" fmla="*/ 3842618 h 4096327"/>
              <a:gd name="connsiteX7" fmla="*/ 0 w 3871489"/>
              <a:gd name="connsiteY7" fmla="*/ 2741475 h 4096327"/>
              <a:gd name="connsiteX8" fmla="*/ 6615 w 3871489"/>
              <a:gd name="connsiteY8" fmla="*/ 2747487 h 4096327"/>
              <a:gd name="connsiteX9" fmla="*/ 1143485 w 3871489"/>
              <a:gd name="connsiteY9" fmla="*/ 3155655 h 4096327"/>
              <a:gd name="connsiteX10" fmla="*/ 2930817 w 3871489"/>
              <a:gd name="connsiteY10" fmla="*/ 1368323 h 4096327"/>
              <a:gd name="connsiteX11" fmla="*/ 2407287 w 3871489"/>
              <a:gd name="connsiteY11" fmla="*/ 104524 h 4096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71489" h="4096327">
                <a:moveTo>
                  <a:pt x="2292284" y="0"/>
                </a:moveTo>
                <a:lnTo>
                  <a:pt x="3500914" y="0"/>
                </a:lnTo>
                <a:lnTo>
                  <a:pt x="3542229" y="68006"/>
                </a:lnTo>
                <a:cubicBezTo>
                  <a:pt x="3752213" y="454545"/>
                  <a:pt x="3871489" y="897507"/>
                  <a:pt x="3871489" y="1368323"/>
                </a:cubicBezTo>
                <a:cubicBezTo>
                  <a:pt x="3871489" y="2874936"/>
                  <a:pt x="2650098" y="4096327"/>
                  <a:pt x="1143485" y="4096327"/>
                </a:cubicBezTo>
                <a:cubicBezTo>
                  <a:pt x="766832" y="4096327"/>
                  <a:pt x="408006" y="4019990"/>
                  <a:pt x="81633" y="3881944"/>
                </a:cubicBezTo>
                <a:lnTo>
                  <a:pt x="0" y="3842618"/>
                </a:lnTo>
                <a:lnTo>
                  <a:pt x="0" y="2741475"/>
                </a:lnTo>
                <a:lnTo>
                  <a:pt x="6615" y="2747487"/>
                </a:lnTo>
                <a:cubicBezTo>
                  <a:pt x="315579" y="3002472"/>
                  <a:pt x="711663" y="3155655"/>
                  <a:pt x="1143485" y="3155655"/>
                </a:cubicBezTo>
                <a:cubicBezTo>
                  <a:pt x="2130515" y="3155655"/>
                  <a:pt x="2930817" y="2355353"/>
                  <a:pt x="2930817" y="1368323"/>
                </a:cubicBezTo>
                <a:cubicBezTo>
                  <a:pt x="2930817" y="874812"/>
                  <a:pt x="2730741" y="427979"/>
                  <a:pt x="2407287" y="104524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EF578ED8-0692-496C-9844-F1CFDEAAF2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871489" cy="4096327"/>
          </a:xfrm>
          <a:custGeom>
            <a:avLst/>
            <a:gdLst>
              <a:gd name="connsiteX0" fmla="*/ 2292284 w 3871489"/>
              <a:gd name="connsiteY0" fmla="*/ 0 h 4096327"/>
              <a:gd name="connsiteX1" fmla="*/ 3500914 w 3871489"/>
              <a:gd name="connsiteY1" fmla="*/ 0 h 4096327"/>
              <a:gd name="connsiteX2" fmla="*/ 3542229 w 3871489"/>
              <a:gd name="connsiteY2" fmla="*/ 68006 h 4096327"/>
              <a:gd name="connsiteX3" fmla="*/ 3871489 w 3871489"/>
              <a:gd name="connsiteY3" fmla="*/ 1368323 h 4096327"/>
              <a:gd name="connsiteX4" fmla="*/ 1143485 w 3871489"/>
              <a:gd name="connsiteY4" fmla="*/ 4096327 h 4096327"/>
              <a:gd name="connsiteX5" fmla="*/ 81633 w 3871489"/>
              <a:gd name="connsiteY5" fmla="*/ 3881944 h 4096327"/>
              <a:gd name="connsiteX6" fmla="*/ 0 w 3871489"/>
              <a:gd name="connsiteY6" fmla="*/ 3842618 h 4096327"/>
              <a:gd name="connsiteX7" fmla="*/ 0 w 3871489"/>
              <a:gd name="connsiteY7" fmla="*/ 2741475 h 4096327"/>
              <a:gd name="connsiteX8" fmla="*/ 6615 w 3871489"/>
              <a:gd name="connsiteY8" fmla="*/ 2747487 h 4096327"/>
              <a:gd name="connsiteX9" fmla="*/ 1143485 w 3871489"/>
              <a:gd name="connsiteY9" fmla="*/ 3155655 h 4096327"/>
              <a:gd name="connsiteX10" fmla="*/ 2930817 w 3871489"/>
              <a:gd name="connsiteY10" fmla="*/ 1368323 h 4096327"/>
              <a:gd name="connsiteX11" fmla="*/ 2407287 w 3871489"/>
              <a:gd name="connsiteY11" fmla="*/ 104524 h 4096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71489" h="4096327">
                <a:moveTo>
                  <a:pt x="2292284" y="0"/>
                </a:moveTo>
                <a:lnTo>
                  <a:pt x="3500914" y="0"/>
                </a:lnTo>
                <a:lnTo>
                  <a:pt x="3542229" y="68006"/>
                </a:lnTo>
                <a:cubicBezTo>
                  <a:pt x="3752213" y="454545"/>
                  <a:pt x="3871489" y="897507"/>
                  <a:pt x="3871489" y="1368323"/>
                </a:cubicBezTo>
                <a:cubicBezTo>
                  <a:pt x="3871489" y="2874936"/>
                  <a:pt x="2650098" y="4096327"/>
                  <a:pt x="1143485" y="4096327"/>
                </a:cubicBezTo>
                <a:cubicBezTo>
                  <a:pt x="766832" y="4096327"/>
                  <a:pt x="408006" y="4019990"/>
                  <a:pt x="81633" y="3881944"/>
                </a:cubicBezTo>
                <a:lnTo>
                  <a:pt x="0" y="3842618"/>
                </a:lnTo>
                <a:lnTo>
                  <a:pt x="0" y="2741475"/>
                </a:lnTo>
                <a:lnTo>
                  <a:pt x="6615" y="2747487"/>
                </a:lnTo>
                <a:cubicBezTo>
                  <a:pt x="315579" y="3002472"/>
                  <a:pt x="711663" y="3155655"/>
                  <a:pt x="1143485" y="3155655"/>
                </a:cubicBezTo>
                <a:cubicBezTo>
                  <a:pt x="2130515" y="3155655"/>
                  <a:pt x="2930817" y="2355353"/>
                  <a:pt x="2930817" y="1368323"/>
                </a:cubicBezTo>
                <a:cubicBezTo>
                  <a:pt x="2930817" y="874812"/>
                  <a:pt x="2730741" y="427979"/>
                  <a:pt x="2407287" y="104524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3D18F05-CC78-4714-A06D-320C0236B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98999"/>
            <a:ext cx="3200400" cy="2477964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sz="3700" b="1"/>
              <a:t>DYNAMICKÁ FUNKČNÍ TECHNIKA</a:t>
            </a:r>
            <a:endParaRPr lang="cs-CZ" sz="3700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E89EC82A-BD1A-426B-955B-77D53704B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479558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7963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283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7963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283"/>
                </a:lnTo>
                <a:lnTo>
                  <a:pt x="0" y="180458"/>
                </a:lnTo>
                <a:close/>
              </a:path>
            </a:pathLst>
          </a:custGeom>
          <a:solidFill>
            <a:schemeClr val="tx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947D6136-395D-4D9F-9898-604E6BDE8E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919293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8208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475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8208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475"/>
                </a:lnTo>
                <a:lnTo>
                  <a:pt x="0" y="180458"/>
                </a:lnTo>
                <a:close/>
              </a:path>
            </a:pathLst>
          </a:custGeom>
          <a:solidFill>
            <a:schemeClr val="tx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graphicFrame>
        <p:nvGraphicFramePr>
          <p:cNvPr id="29" name="Zástupný obsah 2">
            <a:extLst>
              <a:ext uri="{FF2B5EF4-FFF2-40B4-BE49-F238E27FC236}">
                <a16:creationId xmlns:a16="http://schemas.microsoft.com/office/drawing/2014/main" id="{73396CED-F841-4A14-997E-C3646B4CB9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018435"/>
              </p:ext>
            </p:extLst>
          </p:nvPr>
        </p:nvGraphicFramePr>
        <p:xfrm>
          <a:off x="4782386" y="447277"/>
          <a:ext cx="6571413" cy="57296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50561769"/>
      </p:ext>
    </p:extLst>
  </p:cSld>
  <p:clrMapOvr>
    <a:masterClrMapping/>
  </p:clrMapOvr>
</p:sld>
</file>

<file path=ppt/theme/theme1.xml><?xml version="1.0" encoding="utf-8"?>
<a:theme xmlns:a="http://schemas.openxmlformats.org/drawingml/2006/main" name="FunkyShapesVTI">
  <a:themeElements>
    <a:clrScheme name="Custom 15">
      <a:dk1>
        <a:sysClr val="windowText" lastClr="000000"/>
      </a:dk1>
      <a:lt1>
        <a:sysClr val="window" lastClr="FFFFFF"/>
      </a:lt1>
      <a:dk2>
        <a:srgbClr val="2D2D2D"/>
      </a:dk2>
      <a:lt2>
        <a:srgbClr val="F3FFF8"/>
      </a:lt2>
      <a:accent1>
        <a:srgbClr val="FF80BD"/>
      </a:accent1>
      <a:accent2>
        <a:srgbClr val="1EB9D3"/>
      </a:accent2>
      <a:accent3>
        <a:srgbClr val="21C46B"/>
      </a:accent3>
      <a:accent4>
        <a:srgbClr val="EA9600"/>
      </a:accent4>
      <a:accent5>
        <a:srgbClr val="F43B56"/>
      </a:accent5>
      <a:accent6>
        <a:srgbClr val="4B56E8"/>
      </a:accent6>
      <a:hlink>
        <a:srgbClr val="8F61FF"/>
      </a:hlink>
      <a:folHlink>
        <a:srgbClr val="F900A0"/>
      </a:folHlink>
    </a:clrScheme>
    <a:fontScheme name="Source Sans Pro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unkyShapesVTI" id="{A7F40C41-3FB2-45B0-B0D6-DFB7FDD9B7AD}" vid="{C49381A0-09CD-46EE-B141-E2CDD87ABFE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Širokoúhlá obrazovka</PresentationFormat>
  <Paragraphs>0</Paragraphs>
  <Slides>28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29" baseType="lpstr">
      <vt:lpstr>FunkyShapesVTI</vt:lpstr>
      <vt:lpstr>TERAPIE U AKUTNÍCH PACIENTŮ</vt:lpstr>
      <vt:lpstr>REAKCE NA DRÁŽDĚNÍ</vt:lpstr>
      <vt:lpstr>INDIREKTIVNÍ TECHNIKY</vt:lpstr>
      <vt:lpstr>FUNKČNÍ INDIREKTIVNÍ  TECHNIKY</vt:lpstr>
      <vt:lpstr>Charakteristika indirektivních technik</vt:lpstr>
      <vt:lpstr>Princip indirektivních technik</vt:lpstr>
      <vt:lpstr>INDIKACE INDIREKTIVNÍCH TECHNIK</vt:lpstr>
      <vt:lpstr>INDIREKTIVNÍ TECHNIKY</vt:lpstr>
      <vt:lpstr>DYNAMICKÁ FUNKČNÍ TECHNIKA</vt:lpstr>
      <vt:lpstr>BALANCE &amp; HOLD</vt:lpstr>
      <vt:lpstr>RELEASE BY POSITIONING</vt:lpstr>
      <vt:lpstr>MCKENZIE KONCEPT</vt:lpstr>
      <vt:lpstr>Terapie McKenzie</vt:lpstr>
      <vt:lpstr>KONCEPT DIAGNOSTIKY DLE MCKENZIEHO</vt:lpstr>
      <vt:lpstr>POJEM CENTRALIZACE &amp; PERIFERIZACE</vt:lpstr>
      <vt:lpstr>DRUHY SYNDROMŮ DLE MCKENZIEHO</vt:lpstr>
      <vt:lpstr>Terapie dle McKenzieho</vt:lpstr>
      <vt:lpstr>POSTURÁLNÍ SYNDROM </vt:lpstr>
      <vt:lpstr>DYSFUNKČNÍ SYNDROM</vt:lpstr>
      <vt:lpstr>PORUCHOVÝ SYNDROM</vt:lpstr>
      <vt:lpstr>KONTRAINDIKACE MCKENZIEHO METODY</vt:lpstr>
      <vt:lpstr>PŘÍKLAD CVIČENÍ</vt:lpstr>
      <vt:lpstr>McKenzie ukázka cvičení do extenze video</vt:lpstr>
      <vt:lpstr>McKenzie ukázka cvičení do extenze ve stoji video</vt:lpstr>
      <vt:lpstr>Extenze bederní páteře při výhřezu meziobratlové ploténky s dopomocí druhé osoby video</vt:lpstr>
      <vt:lpstr>Korekce lateroflexe při výhřezu ploténky video</vt:lpstr>
      <vt:lpstr>LITERATURA</vt:lpstr>
      <vt:lpstr>DĚKUJI ZA POZORNOST!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/>
  <cp:lastModifiedBy/>
  <cp:revision>940</cp:revision>
  <dcterms:created xsi:type="dcterms:W3CDTF">2021-04-06T06:45:38Z</dcterms:created>
  <dcterms:modified xsi:type="dcterms:W3CDTF">2021-05-16T10:36:45Z</dcterms:modified>
</cp:coreProperties>
</file>