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673" r:id="rId2"/>
  </p:sldMasterIdLst>
  <p:sldIdLst>
    <p:sldId id="256" r:id="rId3"/>
    <p:sldId id="258" r:id="rId4"/>
    <p:sldId id="274" r:id="rId5"/>
    <p:sldId id="275" r:id="rId6"/>
    <p:sldId id="259" r:id="rId7"/>
    <p:sldId id="260" r:id="rId8"/>
    <p:sldId id="261" r:id="rId9"/>
    <p:sldId id="269" r:id="rId10"/>
    <p:sldId id="262" r:id="rId11"/>
    <p:sldId id="263" r:id="rId12"/>
    <p:sldId id="268" r:id="rId13"/>
    <p:sldId id="264" r:id="rId14"/>
    <p:sldId id="265" r:id="rId15"/>
    <p:sldId id="266" r:id="rId16"/>
    <p:sldId id="267" r:id="rId17"/>
    <p:sldId id="271" r:id="rId18"/>
    <p:sldId id="270" r:id="rId19"/>
    <p:sldId id="272" r:id="rId20"/>
    <p:sldId id="273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E5FF45-7A6E-44D1-B488-D69CF3E15202}" v="989" dt="2021-02-21T06:47:17.294"/>
    <p1510:client id="{BCA32276-C5DD-12B0-CB50-227D3D432E2A}" v="3835" dt="2021-02-21T22:09:20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57D72A-8C9B-43D3-91C6-A6EA3B34509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B84F5F-B407-4940-AF0F-48042E3DC20C}">
      <dgm:prSet/>
      <dgm:spPr/>
      <dgm:t>
        <a:bodyPr/>
        <a:lstStyle/>
        <a:p>
          <a:r>
            <a:rPr lang="cs-CZ"/>
            <a:t>NDT = Neurodevelopmental treatment</a:t>
          </a:r>
          <a:endParaRPr lang="en-US"/>
        </a:p>
      </dgm:t>
    </dgm:pt>
    <dgm:pt modelId="{DC227275-2A57-4277-A7F7-003465FB244C}" type="parTrans" cxnId="{ADD00A52-2650-4892-AD64-1039E1ABB371}">
      <dgm:prSet/>
      <dgm:spPr/>
      <dgm:t>
        <a:bodyPr/>
        <a:lstStyle/>
        <a:p>
          <a:endParaRPr lang="en-US"/>
        </a:p>
      </dgm:t>
    </dgm:pt>
    <dgm:pt modelId="{7AAF96FC-7CB1-497C-9313-92B02BC4E56C}" type="sibTrans" cxnId="{ADD00A52-2650-4892-AD64-1039E1ABB371}">
      <dgm:prSet/>
      <dgm:spPr/>
      <dgm:t>
        <a:bodyPr/>
        <a:lstStyle/>
        <a:p>
          <a:endParaRPr lang="en-US"/>
        </a:p>
      </dgm:t>
    </dgm:pt>
    <dgm:pt modelId="{197382E1-F6D5-4F66-A180-F52058250006}">
      <dgm:prSet/>
      <dgm:spPr/>
      <dgm:t>
        <a:bodyPr/>
        <a:lstStyle/>
        <a:p>
          <a:r>
            <a:rPr lang="cs-CZ"/>
            <a:t>Založen Bertou a Karlem Bobathovými ve 40. letech 20. století</a:t>
          </a:r>
          <a:endParaRPr lang="en-US"/>
        </a:p>
      </dgm:t>
    </dgm:pt>
    <dgm:pt modelId="{DB98BA79-F2E5-4C36-9898-CCFA9269CE96}" type="parTrans" cxnId="{76B5BA7F-5FE1-44C8-A857-02E0193A688C}">
      <dgm:prSet/>
      <dgm:spPr/>
      <dgm:t>
        <a:bodyPr/>
        <a:lstStyle/>
        <a:p>
          <a:endParaRPr lang="en-US"/>
        </a:p>
      </dgm:t>
    </dgm:pt>
    <dgm:pt modelId="{F16B4E40-9711-4FBC-B954-978B35E2DAEB}" type="sibTrans" cxnId="{76B5BA7F-5FE1-44C8-A857-02E0193A688C}">
      <dgm:prSet/>
      <dgm:spPr/>
      <dgm:t>
        <a:bodyPr/>
        <a:lstStyle/>
        <a:p>
          <a:endParaRPr lang="en-US"/>
        </a:p>
      </dgm:t>
    </dgm:pt>
    <dgm:pt modelId="{623C89B9-F061-4CE0-AAD2-27D8E42E31B5}">
      <dgm:prSet/>
      <dgm:spPr/>
      <dgm:t>
        <a:bodyPr/>
        <a:lstStyle/>
        <a:p>
          <a:r>
            <a:rPr lang="cs-CZ"/>
            <a:t>Neustále se vyvíjející koncept</a:t>
          </a:r>
          <a:endParaRPr lang="en-US"/>
        </a:p>
      </dgm:t>
    </dgm:pt>
    <dgm:pt modelId="{D1116866-39BB-44F0-9133-214A1FC22CDE}" type="parTrans" cxnId="{548AE4C7-42A6-455B-BBF2-607DA5FA696B}">
      <dgm:prSet/>
      <dgm:spPr/>
      <dgm:t>
        <a:bodyPr/>
        <a:lstStyle/>
        <a:p>
          <a:endParaRPr lang="en-US"/>
        </a:p>
      </dgm:t>
    </dgm:pt>
    <dgm:pt modelId="{72F315E0-CB85-4836-8FD7-0FA0D050F2E2}" type="sibTrans" cxnId="{548AE4C7-42A6-455B-BBF2-607DA5FA696B}">
      <dgm:prSet/>
      <dgm:spPr/>
      <dgm:t>
        <a:bodyPr/>
        <a:lstStyle/>
        <a:p>
          <a:endParaRPr lang="en-US"/>
        </a:p>
      </dgm:t>
    </dgm:pt>
    <dgm:pt modelId="{F1BEFB19-2624-4215-B266-726981877BD1}">
      <dgm:prSet phldr="0"/>
      <dgm:spPr/>
      <dgm:t>
        <a:bodyPr/>
        <a:lstStyle/>
        <a:p>
          <a:pPr rtl="0"/>
          <a:r>
            <a:rPr lang="cs-CZ" dirty="0">
              <a:latin typeface="Neue Haas Grotesk Text Pro"/>
            </a:rPr>
            <a:t>Účelově orientovaný přístup, tzv. Task Oriented Approach</a:t>
          </a:r>
        </a:p>
      </dgm:t>
    </dgm:pt>
    <dgm:pt modelId="{02DAD4EA-CDD8-4B84-86A9-52D5E65A7D36}" type="parTrans" cxnId="{AF4C1F04-D320-4C26-BD7C-DA7FEA668C20}">
      <dgm:prSet/>
      <dgm:spPr/>
    </dgm:pt>
    <dgm:pt modelId="{87FA7F97-3CA9-47B2-9D86-8EA9E74CC422}" type="sibTrans" cxnId="{AF4C1F04-D320-4C26-BD7C-DA7FEA668C20}">
      <dgm:prSet/>
      <dgm:spPr/>
      <dgm:t>
        <a:bodyPr/>
        <a:lstStyle/>
        <a:p>
          <a:endParaRPr lang="cs-CZ"/>
        </a:p>
      </dgm:t>
    </dgm:pt>
    <dgm:pt modelId="{8048F1D1-329E-432A-9A1C-81EB7B7A4AD7}">
      <dgm:prSet phldr="0"/>
      <dgm:spPr/>
      <dgm:t>
        <a:bodyPr/>
        <a:lstStyle/>
        <a:p>
          <a:pPr rtl="0"/>
          <a:r>
            <a:rPr lang="cs-CZ" dirty="0">
              <a:latin typeface="Neue Haas Grotesk Text Pro"/>
            </a:rPr>
            <a:t>Přístup motorické kontroly či motorického učení</a:t>
          </a:r>
        </a:p>
      </dgm:t>
    </dgm:pt>
    <dgm:pt modelId="{47111766-6F0F-4C09-A2A7-C6F6BF55ABFF}" type="parTrans" cxnId="{1C00AA37-4EB5-4802-AF8D-9599AA4F510A}">
      <dgm:prSet/>
      <dgm:spPr/>
    </dgm:pt>
    <dgm:pt modelId="{138E7FB2-7E80-4FCA-B795-CB7BB4519F2F}" type="sibTrans" cxnId="{1C00AA37-4EB5-4802-AF8D-9599AA4F510A}">
      <dgm:prSet/>
      <dgm:spPr/>
    </dgm:pt>
    <dgm:pt modelId="{EDF76BCB-8E22-4BE8-A8FE-23152CFB88D0}" type="pres">
      <dgm:prSet presAssocID="{9757D72A-8C9B-43D3-91C6-A6EA3B34509A}" presName="outerComposite" presStyleCnt="0">
        <dgm:presLayoutVars>
          <dgm:chMax val="5"/>
          <dgm:dir/>
          <dgm:resizeHandles val="exact"/>
        </dgm:presLayoutVars>
      </dgm:prSet>
      <dgm:spPr/>
    </dgm:pt>
    <dgm:pt modelId="{BF96397C-AAE1-4157-A86F-4DDBD6D43E50}" type="pres">
      <dgm:prSet presAssocID="{9757D72A-8C9B-43D3-91C6-A6EA3B34509A}" presName="dummyMaxCanvas" presStyleCnt="0">
        <dgm:presLayoutVars/>
      </dgm:prSet>
      <dgm:spPr/>
    </dgm:pt>
    <dgm:pt modelId="{0ACC1F38-A6DC-4287-B976-3ED1E389E698}" type="pres">
      <dgm:prSet presAssocID="{9757D72A-8C9B-43D3-91C6-A6EA3B34509A}" presName="FiveNodes_1" presStyleLbl="node1" presStyleIdx="0" presStyleCnt="5">
        <dgm:presLayoutVars>
          <dgm:bulletEnabled val="1"/>
        </dgm:presLayoutVars>
      </dgm:prSet>
      <dgm:spPr/>
    </dgm:pt>
    <dgm:pt modelId="{4DDC3BFC-6977-4A50-96E6-771FB74DC97D}" type="pres">
      <dgm:prSet presAssocID="{9757D72A-8C9B-43D3-91C6-A6EA3B34509A}" presName="FiveNodes_2" presStyleLbl="node1" presStyleIdx="1" presStyleCnt="5">
        <dgm:presLayoutVars>
          <dgm:bulletEnabled val="1"/>
        </dgm:presLayoutVars>
      </dgm:prSet>
      <dgm:spPr/>
    </dgm:pt>
    <dgm:pt modelId="{C5BD7ADD-ED3E-423E-8C2F-F8C122678AB7}" type="pres">
      <dgm:prSet presAssocID="{9757D72A-8C9B-43D3-91C6-A6EA3B34509A}" presName="FiveNodes_3" presStyleLbl="node1" presStyleIdx="2" presStyleCnt="5">
        <dgm:presLayoutVars>
          <dgm:bulletEnabled val="1"/>
        </dgm:presLayoutVars>
      </dgm:prSet>
      <dgm:spPr/>
    </dgm:pt>
    <dgm:pt modelId="{3E411296-E5EA-4B08-97FA-3E6681657F26}" type="pres">
      <dgm:prSet presAssocID="{9757D72A-8C9B-43D3-91C6-A6EA3B34509A}" presName="FiveNodes_4" presStyleLbl="node1" presStyleIdx="3" presStyleCnt="5">
        <dgm:presLayoutVars>
          <dgm:bulletEnabled val="1"/>
        </dgm:presLayoutVars>
      </dgm:prSet>
      <dgm:spPr/>
    </dgm:pt>
    <dgm:pt modelId="{2B935C9D-480C-433C-B07B-7095659B754B}" type="pres">
      <dgm:prSet presAssocID="{9757D72A-8C9B-43D3-91C6-A6EA3B34509A}" presName="FiveNodes_5" presStyleLbl="node1" presStyleIdx="4" presStyleCnt="5">
        <dgm:presLayoutVars>
          <dgm:bulletEnabled val="1"/>
        </dgm:presLayoutVars>
      </dgm:prSet>
      <dgm:spPr/>
    </dgm:pt>
    <dgm:pt modelId="{1D3778A0-A759-4205-8F05-B2A3CB64A884}" type="pres">
      <dgm:prSet presAssocID="{9757D72A-8C9B-43D3-91C6-A6EA3B34509A}" presName="FiveConn_1-2" presStyleLbl="fgAccFollowNode1" presStyleIdx="0" presStyleCnt="4">
        <dgm:presLayoutVars>
          <dgm:bulletEnabled val="1"/>
        </dgm:presLayoutVars>
      </dgm:prSet>
      <dgm:spPr/>
    </dgm:pt>
    <dgm:pt modelId="{1B85B607-A430-4C3B-A8C1-842D0C9957C5}" type="pres">
      <dgm:prSet presAssocID="{9757D72A-8C9B-43D3-91C6-A6EA3B34509A}" presName="FiveConn_2-3" presStyleLbl="fgAccFollowNode1" presStyleIdx="1" presStyleCnt="4">
        <dgm:presLayoutVars>
          <dgm:bulletEnabled val="1"/>
        </dgm:presLayoutVars>
      </dgm:prSet>
      <dgm:spPr/>
    </dgm:pt>
    <dgm:pt modelId="{47125B97-F518-4103-B044-000E4F41959E}" type="pres">
      <dgm:prSet presAssocID="{9757D72A-8C9B-43D3-91C6-A6EA3B34509A}" presName="FiveConn_3-4" presStyleLbl="fgAccFollowNode1" presStyleIdx="2" presStyleCnt="4">
        <dgm:presLayoutVars>
          <dgm:bulletEnabled val="1"/>
        </dgm:presLayoutVars>
      </dgm:prSet>
      <dgm:spPr/>
    </dgm:pt>
    <dgm:pt modelId="{6FA68741-C74B-4107-A216-60655553FAED}" type="pres">
      <dgm:prSet presAssocID="{9757D72A-8C9B-43D3-91C6-A6EA3B34509A}" presName="FiveConn_4-5" presStyleLbl="fgAccFollowNode1" presStyleIdx="3" presStyleCnt="4">
        <dgm:presLayoutVars>
          <dgm:bulletEnabled val="1"/>
        </dgm:presLayoutVars>
      </dgm:prSet>
      <dgm:spPr/>
    </dgm:pt>
    <dgm:pt modelId="{36DC5537-329F-4C1A-BCE3-A3A3CD321413}" type="pres">
      <dgm:prSet presAssocID="{9757D72A-8C9B-43D3-91C6-A6EA3B34509A}" presName="FiveNodes_1_text" presStyleLbl="node1" presStyleIdx="4" presStyleCnt="5">
        <dgm:presLayoutVars>
          <dgm:bulletEnabled val="1"/>
        </dgm:presLayoutVars>
      </dgm:prSet>
      <dgm:spPr/>
    </dgm:pt>
    <dgm:pt modelId="{E7C39F85-E408-4580-B7C3-2BA85A7F8344}" type="pres">
      <dgm:prSet presAssocID="{9757D72A-8C9B-43D3-91C6-A6EA3B34509A}" presName="FiveNodes_2_text" presStyleLbl="node1" presStyleIdx="4" presStyleCnt="5">
        <dgm:presLayoutVars>
          <dgm:bulletEnabled val="1"/>
        </dgm:presLayoutVars>
      </dgm:prSet>
      <dgm:spPr/>
    </dgm:pt>
    <dgm:pt modelId="{804F1663-6823-4BFC-90CD-EE6618644301}" type="pres">
      <dgm:prSet presAssocID="{9757D72A-8C9B-43D3-91C6-A6EA3B34509A}" presName="FiveNodes_3_text" presStyleLbl="node1" presStyleIdx="4" presStyleCnt="5">
        <dgm:presLayoutVars>
          <dgm:bulletEnabled val="1"/>
        </dgm:presLayoutVars>
      </dgm:prSet>
      <dgm:spPr/>
    </dgm:pt>
    <dgm:pt modelId="{2B964296-0345-4923-89FE-B58DE47C1847}" type="pres">
      <dgm:prSet presAssocID="{9757D72A-8C9B-43D3-91C6-A6EA3B34509A}" presName="FiveNodes_4_text" presStyleLbl="node1" presStyleIdx="4" presStyleCnt="5">
        <dgm:presLayoutVars>
          <dgm:bulletEnabled val="1"/>
        </dgm:presLayoutVars>
      </dgm:prSet>
      <dgm:spPr/>
    </dgm:pt>
    <dgm:pt modelId="{329FCF22-48DC-4A07-8CAC-9CAD5E0F3DA4}" type="pres">
      <dgm:prSet presAssocID="{9757D72A-8C9B-43D3-91C6-A6EA3B34509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F4C1F04-D320-4C26-BD7C-DA7FEA668C20}" srcId="{9757D72A-8C9B-43D3-91C6-A6EA3B34509A}" destId="{F1BEFB19-2624-4215-B266-726981877BD1}" srcOrd="3" destOrd="0" parTransId="{02DAD4EA-CDD8-4B84-86A9-52D5E65A7D36}" sibTransId="{87FA7F97-3CA9-47B2-9D86-8EA9E74CC422}"/>
    <dgm:cxn modelId="{F14EFF07-9334-4115-8B38-0E365C72625C}" type="presOf" srcId="{8048F1D1-329E-432A-9A1C-81EB7B7A4AD7}" destId="{2B935C9D-480C-433C-B07B-7095659B754B}" srcOrd="0" destOrd="0" presId="urn:microsoft.com/office/officeart/2005/8/layout/vProcess5"/>
    <dgm:cxn modelId="{5EC5300A-9238-4BDB-9D82-C570A56C147E}" type="presOf" srcId="{F1BEFB19-2624-4215-B266-726981877BD1}" destId="{3E411296-E5EA-4B08-97FA-3E6681657F26}" srcOrd="0" destOrd="0" presId="urn:microsoft.com/office/officeart/2005/8/layout/vProcess5"/>
    <dgm:cxn modelId="{7D22A825-2A4E-468E-86CC-461F2B127197}" type="presOf" srcId="{F16B4E40-9711-4FBC-B954-978B35E2DAEB}" destId="{1B85B607-A430-4C3B-A8C1-842D0C9957C5}" srcOrd="0" destOrd="0" presId="urn:microsoft.com/office/officeart/2005/8/layout/vProcess5"/>
    <dgm:cxn modelId="{8FCB7D27-C3E8-4D16-887F-6854D9628E90}" type="presOf" srcId="{87FA7F97-3CA9-47B2-9D86-8EA9E74CC422}" destId="{6FA68741-C74B-4107-A216-60655553FAED}" srcOrd="0" destOrd="0" presId="urn:microsoft.com/office/officeart/2005/8/layout/vProcess5"/>
    <dgm:cxn modelId="{A4441C2E-D93B-4E42-B0E0-D0433AE882A2}" type="presOf" srcId="{7AAF96FC-7CB1-497C-9313-92B02BC4E56C}" destId="{1D3778A0-A759-4205-8F05-B2A3CB64A884}" srcOrd="0" destOrd="0" presId="urn:microsoft.com/office/officeart/2005/8/layout/vProcess5"/>
    <dgm:cxn modelId="{1C00AA37-4EB5-4802-AF8D-9599AA4F510A}" srcId="{9757D72A-8C9B-43D3-91C6-A6EA3B34509A}" destId="{8048F1D1-329E-432A-9A1C-81EB7B7A4AD7}" srcOrd="4" destOrd="0" parTransId="{47111766-6F0F-4C09-A2A7-C6F6BF55ABFF}" sibTransId="{138E7FB2-7E80-4FCA-B795-CB7BB4519F2F}"/>
    <dgm:cxn modelId="{FE49A160-85DE-4433-9A8F-0C7AB293AB47}" type="presOf" srcId="{197382E1-F6D5-4F66-A180-F52058250006}" destId="{4DDC3BFC-6977-4A50-96E6-771FB74DC97D}" srcOrd="0" destOrd="0" presId="urn:microsoft.com/office/officeart/2005/8/layout/vProcess5"/>
    <dgm:cxn modelId="{FBD8D865-9D36-4121-94A9-5B8B5036FEAA}" type="presOf" srcId="{623C89B9-F061-4CE0-AAD2-27D8E42E31B5}" destId="{C5BD7ADD-ED3E-423E-8C2F-F8C122678AB7}" srcOrd="0" destOrd="0" presId="urn:microsoft.com/office/officeart/2005/8/layout/vProcess5"/>
    <dgm:cxn modelId="{ADD00A52-2650-4892-AD64-1039E1ABB371}" srcId="{9757D72A-8C9B-43D3-91C6-A6EA3B34509A}" destId="{16B84F5F-B407-4940-AF0F-48042E3DC20C}" srcOrd="0" destOrd="0" parTransId="{DC227275-2A57-4277-A7F7-003465FB244C}" sibTransId="{7AAF96FC-7CB1-497C-9313-92B02BC4E56C}"/>
    <dgm:cxn modelId="{8FBFEA77-754C-42B1-AF17-080498C8D4BE}" type="presOf" srcId="{9757D72A-8C9B-43D3-91C6-A6EA3B34509A}" destId="{EDF76BCB-8E22-4BE8-A8FE-23152CFB88D0}" srcOrd="0" destOrd="0" presId="urn:microsoft.com/office/officeart/2005/8/layout/vProcess5"/>
    <dgm:cxn modelId="{803FE178-7C55-45DF-82A8-12149F8CCED7}" type="presOf" srcId="{16B84F5F-B407-4940-AF0F-48042E3DC20C}" destId="{0ACC1F38-A6DC-4287-B976-3ED1E389E698}" srcOrd="0" destOrd="0" presId="urn:microsoft.com/office/officeart/2005/8/layout/vProcess5"/>
    <dgm:cxn modelId="{76B5BA7F-5FE1-44C8-A857-02E0193A688C}" srcId="{9757D72A-8C9B-43D3-91C6-A6EA3B34509A}" destId="{197382E1-F6D5-4F66-A180-F52058250006}" srcOrd="1" destOrd="0" parTransId="{DB98BA79-F2E5-4C36-9898-CCFA9269CE96}" sibTransId="{F16B4E40-9711-4FBC-B954-978B35E2DAEB}"/>
    <dgm:cxn modelId="{CC5E49A7-4EAC-4830-B615-CB8CFA486FC6}" type="presOf" srcId="{623C89B9-F061-4CE0-AAD2-27D8E42E31B5}" destId="{804F1663-6823-4BFC-90CD-EE6618644301}" srcOrd="1" destOrd="0" presId="urn:microsoft.com/office/officeart/2005/8/layout/vProcess5"/>
    <dgm:cxn modelId="{96E7DBB2-2EA7-4902-B435-EF8B33464D3C}" type="presOf" srcId="{72F315E0-CB85-4836-8FD7-0FA0D050F2E2}" destId="{47125B97-F518-4103-B044-000E4F41959E}" srcOrd="0" destOrd="0" presId="urn:microsoft.com/office/officeart/2005/8/layout/vProcess5"/>
    <dgm:cxn modelId="{120805B9-BD45-4C47-ADCE-56FF61B0CB0A}" type="presOf" srcId="{197382E1-F6D5-4F66-A180-F52058250006}" destId="{E7C39F85-E408-4580-B7C3-2BA85A7F8344}" srcOrd="1" destOrd="0" presId="urn:microsoft.com/office/officeart/2005/8/layout/vProcess5"/>
    <dgm:cxn modelId="{9F5A83BC-991E-422B-B05A-27855F07A0F3}" type="presOf" srcId="{16B84F5F-B407-4940-AF0F-48042E3DC20C}" destId="{36DC5537-329F-4C1A-BCE3-A3A3CD321413}" srcOrd="1" destOrd="0" presId="urn:microsoft.com/office/officeart/2005/8/layout/vProcess5"/>
    <dgm:cxn modelId="{548AE4C7-42A6-455B-BBF2-607DA5FA696B}" srcId="{9757D72A-8C9B-43D3-91C6-A6EA3B34509A}" destId="{623C89B9-F061-4CE0-AAD2-27D8E42E31B5}" srcOrd="2" destOrd="0" parTransId="{D1116866-39BB-44F0-9133-214A1FC22CDE}" sibTransId="{72F315E0-CB85-4836-8FD7-0FA0D050F2E2}"/>
    <dgm:cxn modelId="{62490DC8-2FA4-432F-8649-17F60698C58A}" type="presOf" srcId="{8048F1D1-329E-432A-9A1C-81EB7B7A4AD7}" destId="{329FCF22-48DC-4A07-8CAC-9CAD5E0F3DA4}" srcOrd="1" destOrd="0" presId="urn:microsoft.com/office/officeart/2005/8/layout/vProcess5"/>
    <dgm:cxn modelId="{C75C6EFD-2092-4724-9D61-EFAC803F4983}" type="presOf" srcId="{F1BEFB19-2624-4215-B266-726981877BD1}" destId="{2B964296-0345-4923-89FE-B58DE47C1847}" srcOrd="1" destOrd="0" presId="urn:microsoft.com/office/officeart/2005/8/layout/vProcess5"/>
    <dgm:cxn modelId="{761EA875-C450-440A-A47A-54B3060A991B}" type="presParOf" srcId="{EDF76BCB-8E22-4BE8-A8FE-23152CFB88D0}" destId="{BF96397C-AAE1-4157-A86F-4DDBD6D43E50}" srcOrd="0" destOrd="0" presId="urn:microsoft.com/office/officeart/2005/8/layout/vProcess5"/>
    <dgm:cxn modelId="{C732F45C-3D74-43AE-AEEF-5D36055E3347}" type="presParOf" srcId="{EDF76BCB-8E22-4BE8-A8FE-23152CFB88D0}" destId="{0ACC1F38-A6DC-4287-B976-3ED1E389E698}" srcOrd="1" destOrd="0" presId="urn:microsoft.com/office/officeart/2005/8/layout/vProcess5"/>
    <dgm:cxn modelId="{24E197D2-FDF7-4549-9ADB-922B7E07B3E7}" type="presParOf" srcId="{EDF76BCB-8E22-4BE8-A8FE-23152CFB88D0}" destId="{4DDC3BFC-6977-4A50-96E6-771FB74DC97D}" srcOrd="2" destOrd="0" presId="urn:microsoft.com/office/officeart/2005/8/layout/vProcess5"/>
    <dgm:cxn modelId="{2454FDD5-6688-4F35-9E6E-90F4C9BAE164}" type="presParOf" srcId="{EDF76BCB-8E22-4BE8-A8FE-23152CFB88D0}" destId="{C5BD7ADD-ED3E-423E-8C2F-F8C122678AB7}" srcOrd="3" destOrd="0" presId="urn:microsoft.com/office/officeart/2005/8/layout/vProcess5"/>
    <dgm:cxn modelId="{3EA1F9C1-2DDC-43D9-86AB-5ADC441B7DA8}" type="presParOf" srcId="{EDF76BCB-8E22-4BE8-A8FE-23152CFB88D0}" destId="{3E411296-E5EA-4B08-97FA-3E6681657F26}" srcOrd="4" destOrd="0" presId="urn:microsoft.com/office/officeart/2005/8/layout/vProcess5"/>
    <dgm:cxn modelId="{18D8064F-EDDA-4AE6-B22E-F75A18E00DF8}" type="presParOf" srcId="{EDF76BCB-8E22-4BE8-A8FE-23152CFB88D0}" destId="{2B935C9D-480C-433C-B07B-7095659B754B}" srcOrd="5" destOrd="0" presId="urn:microsoft.com/office/officeart/2005/8/layout/vProcess5"/>
    <dgm:cxn modelId="{DD1A63A5-44DF-499E-8661-78D83080D1C1}" type="presParOf" srcId="{EDF76BCB-8E22-4BE8-A8FE-23152CFB88D0}" destId="{1D3778A0-A759-4205-8F05-B2A3CB64A884}" srcOrd="6" destOrd="0" presId="urn:microsoft.com/office/officeart/2005/8/layout/vProcess5"/>
    <dgm:cxn modelId="{1DB821CC-952F-4649-B251-B70357E3B1D1}" type="presParOf" srcId="{EDF76BCB-8E22-4BE8-A8FE-23152CFB88D0}" destId="{1B85B607-A430-4C3B-A8C1-842D0C9957C5}" srcOrd="7" destOrd="0" presId="urn:microsoft.com/office/officeart/2005/8/layout/vProcess5"/>
    <dgm:cxn modelId="{7B8875C4-6552-46D1-8BF7-3D9C03410C9E}" type="presParOf" srcId="{EDF76BCB-8E22-4BE8-A8FE-23152CFB88D0}" destId="{47125B97-F518-4103-B044-000E4F41959E}" srcOrd="8" destOrd="0" presId="urn:microsoft.com/office/officeart/2005/8/layout/vProcess5"/>
    <dgm:cxn modelId="{AEEE00AE-9497-4894-B210-D70BBA60B39D}" type="presParOf" srcId="{EDF76BCB-8E22-4BE8-A8FE-23152CFB88D0}" destId="{6FA68741-C74B-4107-A216-60655553FAED}" srcOrd="9" destOrd="0" presId="urn:microsoft.com/office/officeart/2005/8/layout/vProcess5"/>
    <dgm:cxn modelId="{B39F765C-52E7-41B0-9EEA-B286403A425D}" type="presParOf" srcId="{EDF76BCB-8E22-4BE8-A8FE-23152CFB88D0}" destId="{36DC5537-329F-4C1A-BCE3-A3A3CD321413}" srcOrd="10" destOrd="0" presId="urn:microsoft.com/office/officeart/2005/8/layout/vProcess5"/>
    <dgm:cxn modelId="{36042AAC-D15C-403D-8B9A-3CF85EEEF9ED}" type="presParOf" srcId="{EDF76BCB-8E22-4BE8-A8FE-23152CFB88D0}" destId="{E7C39F85-E408-4580-B7C3-2BA85A7F8344}" srcOrd="11" destOrd="0" presId="urn:microsoft.com/office/officeart/2005/8/layout/vProcess5"/>
    <dgm:cxn modelId="{DC70C58A-464F-48BE-9E0C-E79FB90C6DA2}" type="presParOf" srcId="{EDF76BCB-8E22-4BE8-A8FE-23152CFB88D0}" destId="{804F1663-6823-4BFC-90CD-EE6618644301}" srcOrd="12" destOrd="0" presId="urn:microsoft.com/office/officeart/2005/8/layout/vProcess5"/>
    <dgm:cxn modelId="{B1B3B023-8C95-4548-B948-08CF89FD1C10}" type="presParOf" srcId="{EDF76BCB-8E22-4BE8-A8FE-23152CFB88D0}" destId="{2B964296-0345-4923-89FE-B58DE47C1847}" srcOrd="13" destOrd="0" presId="urn:microsoft.com/office/officeart/2005/8/layout/vProcess5"/>
    <dgm:cxn modelId="{45536291-1750-4D6E-863F-E039F3C26469}" type="presParOf" srcId="{EDF76BCB-8E22-4BE8-A8FE-23152CFB88D0}" destId="{329FCF22-48DC-4A07-8CAC-9CAD5E0F3DA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448E01-C9FB-4BEE-9D8C-DE9F9E41CAC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39905A-DA27-4579-B560-D7A268964077}">
      <dgm:prSet/>
      <dgm:spPr/>
      <dgm:t>
        <a:bodyPr/>
        <a:lstStyle/>
        <a:p>
          <a:r>
            <a:rPr lang="cs-CZ"/>
            <a:t>Mechanismus centrální posturální kontroly: = řada dynamických posturálních reakcí sledující společný cíl - udržet rovnováhu a přizpůsobit posturu před pohybem, během pohybu &amp; po jeho dokončení.</a:t>
          </a:r>
          <a:endParaRPr lang="en-US"/>
        </a:p>
      </dgm:t>
    </dgm:pt>
    <dgm:pt modelId="{65E30422-901E-47EA-AA52-8DAF15665480}" type="parTrans" cxnId="{9462B62B-213F-48A4-993F-CE802947499E}">
      <dgm:prSet/>
      <dgm:spPr/>
      <dgm:t>
        <a:bodyPr/>
        <a:lstStyle/>
        <a:p>
          <a:endParaRPr lang="en-US"/>
        </a:p>
      </dgm:t>
    </dgm:pt>
    <dgm:pt modelId="{A848B798-316B-4667-BE83-139749E5C9C8}" type="sibTrans" cxnId="{9462B62B-213F-48A4-993F-CE802947499E}">
      <dgm:prSet/>
      <dgm:spPr/>
      <dgm:t>
        <a:bodyPr/>
        <a:lstStyle/>
        <a:p>
          <a:endParaRPr lang="en-US"/>
        </a:p>
      </dgm:t>
    </dgm:pt>
    <dgm:pt modelId="{DF2D0FB1-BB6A-4353-B027-1E9154A9817E}">
      <dgm:prSet/>
      <dgm:spPr/>
      <dgm:t>
        <a:bodyPr/>
        <a:lstStyle/>
        <a:p>
          <a:r>
            <a:rPr lang="cs-CZ"/>
            <a:t>Automatické reakce: vzpřimovací, rovnovážné, obranné. U dítěte se postupně vyvíjejí - postupná kontrola postury ve vztahu k okolí (prostoru, gravitaci, povrchu...) </a:t>
          </a:r>
          <a:endParaRPr lang="en-US"/>
        </a:p>
      </dgm:t>
    </dgm:pt>
    <dgm:pt modelId="{18044815-F1C6-4361-A847-1E16F4D62A36}" type="parTrans" cxnId="{11A6AF46-1B50-41E7-8758-B81E17619545}">
      <dgm:prSet/>
      <dgm:spPr/>
      <dgm:t>
        <a:bodyPr/>
        <a:lstStyle/>
        <a:p>
          <a:endParaRPr lang="en-US"/>
        </a:p>
      </dgm:t>
    </dgm:pt>
    <dgm:pt modelId="{504860F8-1701-4187-ABCC-985C3C90CF53}" type="sibTrans" cxnId="{11A6AF46-1B50-41E7-8758-B81E17619545}">
      <dgm:prSet/>
      <dgm:spPr/>
      <dgm:t>
        <a:bodyPr/>
        <a:lstStyle/>
        <a:p>
          <a:endParaRPr lang="en-US"/>
        </a:p>
      </dgm:t>
    </dgm:pt>
    <dgm:pt modelId="{072FDF75-58C9-41F5-9F31-1B9E09DE714A}" type="pres">
      <dgm:prSet presAssocID="{F0448E01-C9FB-4BEE-9D8C-DE9F9E41CAC3}" presName="outerComposite" presStyleCnt="0">
        <dgm:presLayoutVars>
          <dgm:chMax val="5"/>
          <dgm:dir/>
          <dgm:resizeHandles val="exact"/>
        </dgm:presLayoutVars>
      </dgm:prSet>
      <dgm:spPr/>
    </dgm:pt>
    <dgm:pt modelId="{25F518A3-2CDC-4860-A92D-38C9F8A08FF4}" type="pres">
      <dgm:prSet presAssocID="{F0448E01-C9FB-4BEE-9D8C-DE9F9E41CAC3}" presName="dummyMaxCanvas" presStyleCnt="0">
        <dgm:presLayoutVars/>
      </dgm:prSet>
      <dgm:spPr/>
    </dgm:pt>
    <dgm:pt modelId="{092C3C13-57A7-4272-8692-DE8C13B6CBB1}" type="pres">
      <dgm:prSet presAssocID="{F0448E01-C9FB-4BEE-9D8C-DE9F9E41CAC3}" presName="TwoNodes_1" presStyleLbl="node1" presStyleIdx="0" presStyleCnt="2">
        <dgm:presLayoutVars>
          <dgm:bulletEnabled val="1"/>
        </dgm:presLayoutVars>
      </dgm:prSet>
      <dgm:spPr/>
    </dgm:pt>
    <dgm:pt modelId="{E0234FBA-9FCD-47DD-BD7B-5CBFD21278D6}" type="pres">
      <dgm:prSet presAssocID="{F0448E01-C9FB-4BEE-9D8C-DE9F9E41CAC3}" presName="TwoNodes_2" presStyleLbl="node1" presStyleIdx="1" presStyleCnt="2">
        <dgm:presLayoutVars>
          <dgm:bulletEnabled val="1"/>
        </dgm:presLayoutVars>
      </dgm:prSet>
      <dgm:spPr/>
    </dgm:pt>
    <dgm:pt modelId="{1528B313-5246-4A06-A498-BF226407DA99}" type="pres">
      <dgm:prSet presAssocID="{F0448E01-C9FB-4BEE-9D8C-DE9F9E41CAC3}" presName="TwoConn_1-2" presStyleLbl="fgAccFollowNode1" presStyleIdx="0" presStyleCnt="1">
        <dgm:presLayoutVars>
          <dgm:bulletEnabled val="1"/>
        </dgm:presLayoutVars>
      </dgm:prSet>
      <dgm:spPr/>
    </dgm:pt>
    <dgm:pt modelId="{0C30072B-AF31-491A-8D3F-72D37E65FBC0}" type="pres">
      <dgm:prSet presAssocID="{F0448E01-C9FB-4BEE-9D8C-DE9F9E41CAC3}" presName="TwoNodes_1_text" presStyleLbl="node1" presStyleIdx="1" presStyleCnt="2">
        <dgm:presLayoutVars>
          <dgm:bulletEnabled val="1"/>
        </dgm:presLayoutVars>
      </dgm:prSet>
      <dgm:spPr/>
    </dgm:pt>
    <dgm:pt modelId="{F42B1874-3DA8-4C25-B892-3B4E701D23B0}" type="pres">
      <dgm:prSet presAssocID="{F0448E01-C9FB-4BEE-9D8C-DE9F9E41CAC3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7AD17801-6113-4C9C-9B97-9E88B832FFAF}" type="presOf" srcId="{F0448E01-C9FB-4BEE-9D8C-DE9F9E41CAC3}" destId="{072FDF75-58C9-41F5-9F31-1B9E09DE714A}" srcOrd="0" destOrd="0" presId="urn:microsoft.com/office/officeart/2005/8/layout/vProcess5"/>
    <dgm:cxn modelId="{FC93A902-0542-4233-89CC-191BAEDCA743}" type="presOf" srcId="{F139905A-DA27-4579-B560-D7A268964077}" destId="{0C30072B-AF31-491A-8D3F-72D37E65FBC0}" srcOrd="1" destOrd="0" presId="urn:microsoft.com/office/officeart/2005/8/layout/vProcess5"/>
    <dgm:cxn modelId="{9462B62B-213F-48A4-993F-CE802947499E}" srcId="{F0448E01-C9FB-4BEE-9D8C-DE9F9E41CAC3}" destId="{F139905A-DA27-4579-B560-D7A268964077}" srcOrd="0" destOrd="0" parTransId="{65E30422-901E-47EA-AA52-8DAF15665480}" sibTransId="{A848B798-316B-4667-BE83-139749E5C9C8}"/>
    <dgm:cxn modelId="{BBAD535B-E5C8-4E6C-94A8-6EA962E520B9}" type="presOf" srcId="{DF2D0FB1-BB6A-4353-B027-1E9154A9817E}" destId="{F42B1874-3DA8-4C25-B892-3B4E701D23B0}" srcOrd="1" destOrd="0" presId="urn:microsoft.com/office/officeart/2005/8/layout/vProcess5"/>
    <dgm:cxn modelId="{11A6AF46-1B50-41E7-8758-B81E17619545}" srcId="{F0448E01-C9FB-4BEE-9D8C-DE9F9E41CAC3}" destId="{DF2D0FB1-BB6A-4353-B027-1E9154A9817E}" srcOrd="1" destOrd="0" parTransId="{18044815-F1C6-4361-A847-1E16F4D62A36}" sibTransId="{504860F8-1701-4187-ABCC-985C3C90CF53}"/>
    <dgm:cxn modelId="{23398D6F-AB34-4C4C-8D6B-D7032D80D425}" type="presOf" srcId="{F139905A-DA27-4579-B560-D7A268964077}" destId="{092C3C13-57A7-4272-8692-DE8C13B6CBB1}" srcOrd="0" destOrd="0" presId="urn:microsoft.com/office/officeart/2005/8/layout/vProcess5"/>
    <dgm:cxn modelId="{467FAB70-8E87-4416-96FF-A75FC5746B2A}" type="presOf" srcId="{DF2D0FB1-BB6A-4353-B027-1E9154A9817E}" destId="{E0234FBA-9FCD-47DD-BD7B-5CBFD21278D6}" srcOrd="0" destOrd="0" presId="urn:microsoft.com/office/officeart/2005/8/layout/vProcess5"/>
    <dgm:cxn modelId="{7780B0DC-D9BF-42F4-BF97-1ADDB9E92661}" type="presOf" srcId="{A848B798-316B-4667-BE83-139749E5C9C8}" destId="{1528B313-5246-4A06-A498-BF226407DA99}" srcOrd="0" destOrd="0" presId="urn:microsoft.com/office/officeart/2005/8/layout/vProcess5"/>
    <dgm:cxn modelId="{F420C740-9505-4FD8-9429-DA0AED49F856}" type="presParOf" srcId="{072FDF75-58C9-41F5-9F31-1B9E09DE714A}" destId="{25F518A3-2CDC-4860-A92D-38C9F8A08FF4}" srcOrd="0" destOrd="0" presId="urn:microsoft.com/office/officeart/2005/8/layout/vProcess5"/>
    <dgm:cxn modelId="{A09F6FC4-DA39-4F31-B5E9-16FC428D8DD6}" type="presParOf" srcId="{072FDF75-58C9-41F5-9F31-1B9E09DE714A}" destId="{092C3C13-57A7-4272-8692-DE8C13B6CBB1}" srcOrd="1" destOrd="0" presId="urn:microsoft.com/office/officeart/2005/8/layout/vProcess5"/>
    <dgm:cxn modelId="{B34C2B97-4CF2-4C75-A0E8-633104D408DA}" type="presParOf" srcId="{072FDF75-58C9-41F5-9F31-1B9E09DE714A}" destId="{E0234FBA-9FCD-47DD-BD7B-5CBFD21278D6}" srcOrd="2" destOrd="0" presId="urn:microsoft.com/office/officeart/2005/8/layout/vProcess5"/>
    <dgm:cxn modelId="{8E5808F3-7D2C-4598-A700-679B3E2F5F45}" type="presParOf" srcId="{072FDF75-58C9-41F5-9F31-1B9E09DE714A}" destId="{1528B313-5246-4A06-A498-BF226407DA99}" srcOrd="3" destOrd="0" presId="urn:microsoft.com/office/officeart/2005/8/layout/vProcess5"/>
    <dgm:cxn modelId="{D45A3778-9B9D-4506-BDE8-C85985C276DD}" type="presParOf" srcId="{072FDF75-58C9-41F5-9F31-1B9E09DE714A}" destId="{0C30072B-AF31-491A-8D3F-72D37E65FBC0}" srcOrd="4" destOrd="0" presId="urn:microsoft.com/office/officeart/2005/8/layout/vProcess5"/>
    <dgm:cxn modelId="{EF776135-CA80-4B27-BECA-020C74403167}" type="presParOf" srcId="{072FDF75-58C9-41F5-9F31-1B9E09DE714A}" destId="{F42B1874-3DA8-4C25-B892-3B4E701D23B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5649C1-F12A-4CBF-87BB-21403960851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1A821F1-69E9-422A-81C8-FF8F1903E8B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Koncept = myšlenky, principy</a:t>
          </a:r>
          <a:endParaRPr lang="en-US"/>
        </a:p>
      </dgm:t>
    </dgm:pt>
    <dgm:pt modelId="{6C923896-1418-45A4-968C-41DA78797936}" type="parTrans" cxnId="{5E32ADA0-4FB8-4414-AA65-09EED256F005}">
      <dgm:prSet/>
      <dgm:spPr/>
      <dgm:t>
        <a:bodyPr/>
        <a:lstStyle/>
        <a:p>
          <a:endParaRPr lang="en-US"/>
        </a:p>
      </dgm:t>
    </dgm:pt>
    <dgm:pt modelId="{E3BDBC9A-58A7-44D4-8A9A-75358A75A3ED}" type="sibTrans" cxnId="{5E32ADA0-4FB8-4414-AA65-09EED256F005}">
      <dgm:prSet/>
      <dgm:spPr/>
      <dgm:t>
        <a:bodyPr/>
        <a:lstStyle/>
        <a:p>
          <a:endParaRPr lang="en-US"/>
        </a:p>
      </dgm:t>
    </dgm:pt>
    <dgm:pt modelId="{4111C3CB-A50F-4663-8574-2701FDE19CB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BK je perspektivní, interdisciplinární, problémy řešící přístup k hodnocení, léčbě &amp; individuálnímu vedení pacienta s omezenou schopností plně </a:t>
          </a:r>
          <a:r>
            <a:rPr lang="cs-CZ" b="1"/>
            <a:t>PARTICIPOVAT </a:t>
          </a:r>
          <a:r>
            <a:rPr lang="cs-CZ"/>
            <a:t>na </a:t>
          </a:r>
          <a:r>
            <a:rPr lang="cs-CZ">
              <a:latin typeface="Neue Haas Grotesk Text Pro"/>
            </a:rPr>
            <a:t>každodenním</a:t>
          </a:r>
          <a:r>
            <a:rPr lang="cs-CZ"/>
            <a:t> životě díky poruše motorických, senzorických, percepčních &amp; kognitivních funkcí, vyplývající z poruchy CNS. </a:t>
          </a:r>
          <a:endParaRPr lang="en-US"/>
        </a:p>
      </dgm:t>
    </dgm:pt>
    <dgm:pt modelId="{CF10BF93-4E5E-46D4-A108-F0A519B214FE}" type="parTrans" cxnId="{32DF16AD-30E3-4ECD-AE6F-EF685D2B987A}">
      <dgm:prSet/>
      <dgm:spPr/>
      <dgm:t>
        <a:bodyPr/>
        <a:lstStyle/>
        <a:p>
          <a:endParaRPr lang="en-US"/>
        </a:p>
      </dgm:t>
    </dgm:pt>
    <dgm:pt modelId="{BC7FBADB-EA4C-4346-8005-36440A81A11B}" type="sibTrans" cxnId="{32DF16AD-30E3-4ECD-AE6F-EF685D2B987A}">
      <dgm:prSet/>
      <dgm:spPr/>
      <dgm:t>
        <a:bodyPr/>
        <a:lstStyle/>
        <a:p>
          <a:endParaRPr lang="en-US"/>
        </a:p>
      </dgm:t>
    </dgm:pt>
    <dgm:pt modelId="{DA824870-BC4F-41F0-A320-32441660543B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Motorické chování člověka: vykonání určitého úkolu - CÍLE, NE jednotlivých komponent.</a:t>
          </a:r>
        </a:p>
      </dgm:t>
    </dgm:pt>
    <dgm:pt modelId="{4A5FC83E-B636-4375-AFE2-DDE49B48FB0D}" type="parTrans" cxnId="{5F43B150-601C-4FC5-B43E-E7272CB8B97F}">
      <dgm:prSet/>
      <dgm:spPr/>
    </dgm:pt>
    <dgm:pt modelId="{A22F49BC-9222-4869-BA27-A02B8E498EB8}" type="sibTrans" cxnId="{5F43B150-601C-4FC5-B43E-E7272CB8B97F}">
      <dgm:prSet/>
      <dgm:spPr/>
    </dgm:pt>
    <dgm:pt modelId="{BBA9E612-8E74-4DCF-A6DD-8D7FF204763A}" type="pres">
      <dgm:prSet presAssocID="{7A5649C1-F12A-4CBF-87BB-21403960851E}" presName="root" presStyleCnt="0">
        <dgm:presLayoutVars>
          <dgm:dir/>
          <dgm:resizeHandles val="exact"/>
        </dgm:presLayoutVars>
      </dgm:prSet>
      <dgm:spPr/>
    </dgm:pt>
    <dgm:pt modelId="{45E1D21E-2BDD-460B-A57F-F4CC31E493B7}" type="pres">
      <dgm:prSet presAssocID="{41A821F1-69E9-422A-81C8-FF8F1903E8BB}" presName="compNode" presStyleCnt="0"/>
      <dgm:spPr/>
    </dgm:pt>
    <dgm:pt modelId="{8A1A7BE6-7921-42B9-96D8-EAC753C83181}" type="pres">
      <dgm:prSet presAssocID="{41A821F1-69E9-422A-81C8-FF8F1903E8BB}" presName="bgRect" presStyleLbl="bgShp" presStyleIdx="0" presStyleCnt="3"/>
      <dgm:spPr/>
    </dgm:pt>
    <dgm:pt modelId="{2DE0EDD3-9537-4259-AD63-80712873065E}" type="pres">
      <dgm:prSet presAssocID="{41A821F1-69E9-422A-81C8-FF8F1903E8B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2FA5E4CB-011C-4A6F-AE0A-038AD0BD2140}" type="pres">
      <dgm:prSet presAssocID="{41A821F1-69E9-422A-81C8-FF8F1903E8BB}" presName="spaceRect" presStyleCnt="0"/>
      <dgm:spPr/>
    </dgm:pt>
    <dgm:pt modelId="{78C677B2-E843-4AB0-8BF8-1B66BEEC3024}" type="pres">
      <dgm:prSet presAssocID="{41A821F1-69E9-422A-81C8-FF8F1903E8BB}" presName="parTx" presStyleLbl="revTx" presStyleIdx="0" presStyleCnt="3">
        <dgm:presLayoutVars>
          <dgm:chMax val="0"/>
          <dgm:chPref val="0"/>
        </dgm:presLayoutVars>
      </dgm:prSet>
      <dgm:spPr/>
    </dgm:pt>
    <dgm:pt modelId="{0AA3EA1B-CFDF-47FB-9B67-0B26B613F401}" type="pres">
      <dgm:prSet presAssocID="{E3BDBC9A-58A7-44D4-8A9A-75358A75A3ED}" presName="sibTrans" presStyleCnt="0"/>
      <dgm:spPr/>
    </dgm:pt>
    <dgm:pt modelId="{23285020-8A2A-4293-B7C2-AE3B683CDE0F}" type="pres">
      <dgm:prSet presAssocID="{4111C3CB-A50F-4663-8574-2701FDE19CBC}" presName="compNode" presStyleCnt="0"/>
      <dgm:spPr/>
    </dgm:pt>
    <dgm:pt modelId="{EBEFC834-B94F-4E0D-BF9B-552942AD46F5}" type="pres">
      <dgm:prSet presAssocID="{4111C3CB-A50F-4663-8574-2701FDE19CBC}" presName="bgRect" presStyleLbl="bgShp" presStyleIdx="1" presStyleCnt="3"/>
      <dgm:spPr/>
    </dgm:pt>
    <dgm:pt modelId="{BD7F71C3-EDAA-4906-87A0-4F017B856DF4}" type="pres">
      <dgm:prSet presAssocID="{4111C3CB-A50F-4663-8574-2701FDE19CB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mocnice"/>
        </a:ext>
      </dgm:extLst>
    </dgm:pt>
    <dgm:pt modelId="{E0E5A131-2E39-4F5A-B621-38B514C7CB83}" type="pres">
      <dgm:prSet presAssocID="{4111C3CB-A50F-4663-8574-2701FDE19CBC}" presName="spaceRect" presStyleCnt="0"/>
      <dgm:spPr/>
    </dgm:pt>
    <dgm:pt modelId="{53438108-3733-48B2-A168-F41A20091F60}" type="pres">
      <dgm:prSet presAssocID="{4111C3CB-A50F-4663-8574-2701FDE19CBC}" presName="parTx" presStyleLbl="revTx" presStyleIdx="1" presStyleCnt="3">
        <dgm:presLayoutVars>
          <dgm:chMax val="0"/>
          <dgm:chPref val="0"/>
        </dgm:presLayoutVars>
      </dgm:prSet>
      <dgm:spPr/>
    </dgm:pt>
    <dgm:pt modelId="{08B32F43-5131-4F67-A372-CEAA285007B5}" type="pres">
      <dgm:prSet presAssocID="{BC7FBADB-EA4C-4346-8005-36440A81A11B}" presName="sibTrans" presStyleCnt="0"/>
      <dgm:spPr/>
    </dgm:pt>
    <dgm:pt modelId="{5A67706F-38CE-48D4-971B-93708FC594D6}" type="pres">
      <dgm:prSet presAssocID="{DA824870-BC4F-41F0-A320-32441660543B}" presName="compNode" presStyleCnt="0"/>
      <dgm:spPr/>
    </dgm:pt>
    <dgm:pt modelId="{917C1A34-F593-456A-88A2-842B737375DC}" type="pres">
      <dgm:prSet presAssocID="{DA824870-BC4F-41F0-A320-32441660543B}" presName="bgRect" presStyleLbl="bgShp" presStyleIdx="2" presStyleCnt="3"/>
      <dgm:spPr/>
    </dgm:pt>
    <dgm:pt modelId="{5775FA2D-6573-4CFE-9C4E-523FF527BD6D}" type="pres">
      <dgm:prSet presAssocID="{DA824870-BC4F-41F0-A320-32441660543B}" presName="iconRect" presStyleLbl="node1" presStyleIdx="2" presStyleCnt="3"/>
      <dgm:spPr/>
    </dgm:pt>
    <dgm:pt modelId="{E00CE851-B073-404F-9E73-EF3A7B99DAD3}" type="pres">
      <dgm:prSet presAssocID="{DA824870-BC4F-41F0-A320-32441660543B}" presName="spaceRect" presStyleCnt="0"/>
      <dgm:spPr/>
    </dgm:pt>
    <dgm:pt modelId="{BD4E21DA-3515-454C-9038-86481E03FCA3}" type="pres">
      <dgm:prSet presAssocID="{DA824870-BC4F-41F0-A320-32441660543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D9D934D-688F-4F05-840D-008D3EBA0525}" type="presOf" srcId="{7A5649C1-F12A-4CBF-87BB-21403960851E}" destId="{BBA9E612-8E74-4DCF-A6DD-8D7FF204763A}" srcOrd="0" destOrd="0" presId="urn:microsoft.com/office/officeart/2018/2/layout/IconVerticalSolidList"/>
    <dgm:cxn modelId="{DB9F6B4F-1853-45A2-8C84-0E1D565FC5B1}" type="presOf" srcId="{DA824870-BC4F-41F0-A320-32441660543B}" destId="{BD4E21DA-3515-454C-9038-86481E03FCA3}" srcOrd="0" destOrd="0" presId="urn:microsoft.com/office/officeart/2018/2/layout/IconVerticalSolidList"/>
    <dgm:cxn modelId="{5F43B150-601C-4FC5-B43E-E7272CB8B97F}" srcId="{7A5649C1-F12A-4CBF-87BB-21403960851E}" destId="{DA824870-BC4F-41F0-A320-32441660543B}" srcOrd="2" destOrd="0" parTransId="{4A5FC83E-B636-4375-AFE2-DDE49B48FB0D}" sibTransId="{A22F49BC-9222-4869-BA27-A02B8E498EB8}"/>
    <dgm:cxn modelId="{5E32ADA0-4FB8-4414-AA65-09EED256F005}" srcId="{7A5649C1-F12A-4CBF-87BB-21403960851E}" destId="{41A821F1-69E9-422A-81C8-FF8F1903E8BB}" srcOrd="0" destOrd="0" parTransId="{6C923896-1418-45A4-968C-41DA78797936}" sibTransId="{E3BDBC9A-58A7-44D4-8A9A-75358A75A3ED}"/>
    <dgm:cxn modelId="{32DF16AD-30E3-4ECD-AE6F-EF685D2B987A}" srcId="{7A5649C1-F12A-4CBF-87BB-21403960851E}" destId="{4111C3CB-A50F-4663-8574-2701FDE19CBC}" srcOrd="1" destOrd="0" parTransId="{CF10BF93-4E5E-46D4-A108-F0A519B214FE}" sibTransId="{BC7FBADB-EA4C-4346-8005-36440A81A11B}"/>
    <dgm:cxn modelId="{C31F84C1-452C-4A36-BC81-A8E5EA27D2CE}" type="presOf" srcId="{41A821F1-69E9-422A-81C8-FF8F1903E8BB}" destId="{78C677B2-E843-4AB0-8BF8-1B66BEEC3024}" srcOrd="0" destOrd="0" presId="urn:microsoft.com/office/officeart/2018/2/layout/IconVerticalSolidList"/>
    <dgm:cxn modelId="{1769F3D5-D810-4D80-95DA-236D5CDE00DA}" type="presOf" srcId="{4111C3CB-A50F-4663-8574-2701FDE19CBC}" destId="{53438108-3733-48B2-A168-F41A20091F60}" srcOrd="0" destOrd="0" presId="urn:microsoft.com/office/officeart/2018/2/layout/IconVerticalSolidList"/>
    <dgm:cxn modelId="{54FDD51A-34C9-4E3B-BCDA-CAA0E4D2D797}" type="presParOf" srcId="{BBA9E612-8E74-4DCF-A6DD-8D7FF204763A}" destId="{45E1D21E-2BDD-460B-A57F-F4CC31E493B7}" srcOrd="0" destOrd="0" presId="urn:microsoft.com/office/officeart/2018/2/layout/IconVerticalSolidList"/>
    <dgm:cxn modelId="{EC2BBF48-FD72-426A-AD77-6B8F9C779143}" type="presParOf" srcId="{45E1D21E-2BDD-460B-A57F-F4CC31E493B7}" destId="{8A1A7BE6-7921-42B9-96D8-EAC753C83181}" srcOrd="0" destOrd="0" presId="urn:microsoft.com/office/officeart/2018/2/layout/IconVerticalSolidList"/>
    <dgm:cxn modelId="{625EAD6D-2AEA-4222-9AE5-7E32962CC9E1}" type="presParOf" srcId="{45E1D21E-2BDD-460B-A57F-F4CC31E493B7}" destId="{2DE0EDD3-9537-4259-AD63-80712873065E}" srcOrd="1" destOrd="0" presId="urn:microsoft.com/office/officeart/2018/2/layout/IconVerticalSolidList"/>
    <dgm:cxn modelId="{77E6B184-9030-4106-BFF2-8ED49555E3BE}" type="presParOf" srcId="{45E1D21E-2BDD-460B-A57F-F4CC31E493B7}" destId="{2FA5E4CB-011C-4A6F-AE0A-038AD0BD2140}" srcOrd="2" destOrd="0" presId="urn:microsoft.com/office/officeart/2018/2/layout/IconVerticalSolidList"/>
    <dgm:cxn modelId="{3ED1B148-3323-44CF-A320-914C9156F027}" type="presParOf" srcId="{45E1D21E-2BDD-460B-A57F-F4CC31E493B7}" destId="{78C677B2-E843-4AB0-8BF8-1B66BEEC3024}" srcOrd="3" destOrd="0" presId="urn:microsoft.com/office/officeart/2018/2/layout/IconVerticalSolidList"/>
    <dgm:cxn modelId="{9055B570-E958-4C35-BB27-F5F88E8719C0}" type="presParOf" srcId="{BBA9E612-8E74-4DCF-A6DD-8D7FF204763A}" destId="{0AA3EA1B-CFDF-47FB-9B67-0B26B613F401}" srcOrd="1" destOrd="0" presId="urn:microsoft.com/office/officeart/2018/2/layout/IconVerticalSolidList"/>
    <dgm:cxn modelId="{9838A9D4-036A-457E-A48D-A4860259C00D}" type="presParOf" srcId="{BBA9E612-8E74-4DCF-A6DD-8D7FF204763A}" destId="{23285020-8A2A-4293-B7C2-AE3B683CDE0F}" srcOrd="2" destOrd="0" presId="urn:microsoft.com/office/officeart/2018/2/layout/IconVerticalSolidList"/>
    <dgm:cxn modelId="{AF111A92-9290-42A8-A54D-58F0B5B92830}" type="presParOf" srcId="{23285020-8A2A-4293-B7C2-AE3B683CDE0F}" destId="{EBEFC834-B94F-4E0D-BF9B-552942AD46F5}" srcOrd="0" destOrd="0" presId="urn:microsoft.com/office/officeart/2018/2/layout/IconVerticalSolidList"/>
    <dgm:cxn modelId="{2B4E7671-B33A-4356-998F-E2BB401C82DE}" type="presParOf" srcId="{23285020-8A2A-4293-B7C2-AE3B683CDE0F}" destId="{BD7F71C3-EDAA-4906-87A0-4F017B856DF4}" srcOrd="1" destOrd="0" presId="urn:microsoft.com/office/officeart/2018/2/layout/IconVerticalSolidList"/>
    <dgm:cxn modelId="{5224C9E5-8786-4F88-829A-81B1C3D7CF45}" type="presParOf" srcId="{23285020-8A2A-4293-B7C2-AE3B683CDE0F}" destId="{E0E5A131-2E39-4F5A-B621-38B514C7CB83}" srcOrd="2" destOrd="0" presId="urn:microsoft.com/office/officeart/2018/2/layout/IconVerticalSolidList"/>
    <dgm:cxn modelId="{3554269F-3B0F-47E6-BE61-0E7D3EC1A371}" type="presParOf" srcId="{23285020-8A2A-4293-B7C2-AE3B683CDE0F}" destId="{53438108-3733-48B2-A168-F41A20091F60}" srcOrd="3" destOrd="0" presId="urn:microsoft.com/office/officeart/2018/2/layout/IconVerticalSolidList"/>
    <dgm:cxn modelId="{6FE1072B-88A0-4AD5-A395-233E7B64A426}" type="presParOf" srcId="{BBA9E612-8E74-4DCF-A6DD-8D7FF204763A}" destId="{08B32F43-5131-4F67-A372-CEAA285007B5}" srcOrd="3" destOrd="0" presId="urn:microsoft.com/office/officeart/2018/2/layout/IconVerticalSolidList"/>
    <dgm:cxn modelId="{2B4576BA-E49A-4E16-A6A7-3D6E42931909}" type="presParOf" srcId="{BBA9E612-8E74-4DCF-A6DD-8D7FF204763A}" destId="{5A67706F-38CE-48D4-971B-93708FC594D6}" srcOrd="4" destOrd="0" presId="urn:microsoft.com/office/officeart/2018/2/layout/IconVerticalSolidList"/>
    <dgm:cxn modelId="{D4212451-535C-45CA-A4DC-A547568277D6}" type="presParOf" srcId="{5A67706F-38CE-48D4-971B-93708FC594D6}" destId="{917C1A34-F593-456A-88A2-842B737375DC}" srcOrd="0" destOrd="0" presId="urn:microsoft.com/office/officeart/2018/2/layout/IconVerticalSolidList"/>
    <dgm:cxn modelId="{6C3CB6DC-4811-4D95-99F4-6AE67B21761C}" type="presParOf" srcId="{5A67706F-38CE-48D4-971B-93708FC594D6}" destId="{5775FA2D-6573-4CFE-9C4E-523FF527BD6D}" srcOrd="1" destOrd="0" presId="urn:microsoft.com/office/officeart/2018/2/layout/IconVerticalSolidList"/>
    <dgm:cxn modelId="{E1220FC3-7BEE-41D1-9636-F627D3C7A0F7}" type="presParOf" srcId="{5A67706F-38CE-48D4-971B-93708FC594D6}" destId="{E00CE851-B073-404F-9E73-EF3A7B99DAD3}" srcOrd="2" destOrd="0" presId="urn:microsoft.com/office/officeart/2018/2/layout/IconVerticalSolidList"/>
    <dgm:cxn modelId="{6CA942E8-E30C-4B0B-A66E-E8BEE1C594E8}" type="presParOf" srcId="{5A67706F-38CE-48D4-971B-93708FC594D6}" destId="{BD4E21DA-3515-454C-9038-86481E03FCA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C0F1C4-8795-4560-9CF3-A86A4A65F09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4255F6D-06DA-4EF6-93EE-3ABABC8D3640}">
      <dgm:prSet/>
      <dgm:spPr/>
      <dgm:t>
        <a:bodyPr/>
        <a:lstStyle/>
        <a:p>
          <a:r>
            <a:rPr lang="cs-CZ"/>
            <a:t>Předpoklad: centrálně podmíněné poruchy motoriky se projeví těmito patologickými známkami:</a:t>
          </a:r>
          <a:endParaRPr lang="en-US"/>
        </a:p>
      </dgm:t>
    </dgm:pt>
    <dgm:pt modelId="{9F36528E-FE53-4783-96BE-76C2B943CA01}" type="parTrans" cxnId="{28E7D2AE-19B3-45AA-B0A5-F2898B7626A6}">
      <dgm:prSet/>
      <dgm:spPr/>
      <dgm:t>
        <a:bodyPr/>
        <a:lstStyle/>
        <a:p>
          <a:endParaRPr lang="en-US"/>
        </a:p>
      </dgm:t>
    </dgm:pt>
    <dgm:pt modelId="{2B17BF7D-69C8-4380-88CC-EE0F8F48A457}" type="sibTrans" cxnId="{28E7D2AE-19B3-45AA-B0A5-F2898B7626A6}">
      <dgm:prSet/>
      <dgm:spPr/>
      <dgm:t>
        <a:bodyPr/>
        <a:lstStyle/>
        <a:p>
          <a:endParaRPr lang="en-US"/>
        </a:p>
      </dgm:t>
    </dgm:pt>
    <dgm:pt modelId="{0B90ADF4-7847-4F1D-8F2D-72A81E6A4C88}">
      <dgm:prSet/>
      <dgm:spPr/>
      <dgm:t>
        <a:bodyPr/>
        <a:lstStyle/>
        <a:p>
          <a:r>
            <a:rPr lang="cs-CZ"/>
            <a:t>Abnormální svalový tonus: zvýšený či snížený, může kolísat</a:t>
          </a:r>
          <a:endParaRPr lang="en-US"/>
        </a:p>
      </dgm:t>
    </dgm:pt>
    <dgm:pt modelId="{2F0FF5FD-48A2-4EE5-B96C-F14ECCA9E1FF}" type="parTrans" cxnId="{9A884586-FCA6-4476-AB1B-AF3B47A858C5}">
      <dgm:prSet/>
      <dgm:spPr/>
      <dgm:t>
        <a:bodyPr/>
        <a:lstStyle/>
        <a:p>
          <a:endParaRPr lang="en-US"/>
        </a:p>
      </dgm:t>
    </dgm:pt>
    <dgm:pt modelId="{2B2452E0-39B3-4E89-883D-BBA691DAD09E}" type="sibTrans" cxnId="{9A884586-FCA6-4476-AB1B-AF3B47A858C5}">
      <dgm:prSet/>
      <dgm:spPr/>
      <dgm:t>
        <a:bodyPr/>
        <a:lstStyle/>
        <a:p>
          <a:endParaRPr lang="en-US"/>
        </a:p>
      </dgm:t>
    </dgm:pt>
    <dgm:pt modelId="{1A422B6E-3F3B-4B54-A435-D9955690EEC1}">
      <dgm:prSet/>
      <dgm:spPr/>
      <dgm:t>
        <a:bodyPr/>
        <a:lstStyle/>
        <a:p>
          <a:r>
            <a:rPr lang="cs-CZ"/>
            <a:t>Přítomnost vývojově nižších tonických reflexů + s tím spojených patologických pohybových vzorců</a:t>
          </a:r>
          <a:endParaRPr lang="en-US"/>
        </a:p>
      </dgm:t>
    </dgm:pt>
    <dgm:pt modelId="{860599DC-5D79-42F9-86E7-6BCCCAD12B1A}" type="parTrans" cxnId="{5A2115FF-E104-4AA1-A332-EA3BA9D28DF9}">
      <dgm:prSet/>
      <dgm:spPr/>
      <dgm:t>
        <a:bodyPr/>
        <a:lstStyle/>
        <a:p>
          <a:endParaRPr lang="en-US"/>
        </a:p>
      </dgm:t>
    </dgm:pt>
    <dgm:pt modelId="{027E9EF3-A8F0-4AEB-ABF8-C1C047EF69A2}" type="sibTrans" cxnId="{5A2115FF-E104-4AA1-A332-EA3BA9D28DF9}">
      <dgm:prSet/>
      <dgm:spPr/>
      <dgm:t>
        <a:bodyPr/>
        <a:lstStyle/>
        <a:p>
          <a:endParaRPr lang="en-US"/>
        </a:p>
      </dgm:t>
    </dgm:pt>
    <dgm:pt modelId="{79EEEB23-3DFF-4E9B-A00C-E4E9B97F7EC6}">
      <dgm:prSet/>
      <dgm:spPr/>
      <dgm:t>
        <a:bodyPr/>
        <a:lstStyle/>
        <a:p>
          <a:r>
            <a:rPr lang="cs-CZ"/>
            <a:t>Poruchy reciproční inervace: hypertonické pchch – kokontrakce, hypotonické pchch – athetosa</a:t>
          </a:r>
          <a:endParaRPr lang="en-US"/>
        </a:p>
      </dgm:t>
    </dgm:pt>
    <dgm:pt modelId="{25FAD3E6-87B1-4EC7-A8DA-27586915268C}" type="parTrans" cxnId="{11FF893A-3651-4A16-A2CB-074645742329}">
      <dgm:prSet/>
      <dgm:spPr/>
      <dgm:t>
        <a:bodyPr/>
        <a:lstStyle/>
        <a:p>
          <a:endParaRPr lang="en-US"/>
        </a:p>
      </dgm:t>
    </dgm:pt>
    <dgm:pt modelId="{9F4D80EE-6B76-4D89-B593-891EC9169F94}" type="sibTrans" cxnId="{11FF893A-3651-4A16-A2CB-074645742329}">
      <dgm:prSet/>
      <dgm:spPr/>
      <dgm:t>
        <a:bodyPr/>
        <a:lstStyle/>
        <a:p>
          <a:endParaRPr lang="en-US"/>
        </a:p>
      </dgm:t>
    </dgm:pt>
    <dgm:pt modelId="{900292B8-FFC5-4AFD-8CC6-979A09E907B1}">
      <dgm:prSet/>
      <dgm:spPr/>
      <dgm:t>
        <a:bodyPr/>
        <a:lstStyle/>
        <a:p>
          <a:r>
            <a:rPr lang="cs-CZ"/>
            <a:t>Výskyt asociovaných reakcí při volních pohybech ve smyslu nežádoucích synchronních pohybů i ve vzdálenějších oblastech</a:t>
          </a:r>
          <a:endParaRPr lang="en-US"/>
        </a:p>
      </dgm:t>
    </dgm:pt>
    <dgm:pt modelId="{3698156A-47F4-4287-9A2C-393BBF76FA96}" type="parTrans" cxnId="{5D19472F-0A38-44DB-9200-7597E8AB1300}">
      <dgm:prSet/>
      <dgm:spPr/>
      <dgm:t>
        <a:bodyPr/>
        <a:lstStyle/>
        <a:p>
          <a:endParaRPr lang="en-US"/>
        </a:p>
      </dgm:t>
    </dgm:pt>
    <dgm:pt modelId="{043B4EAB-5D1F-4A9C-B913-66827F6F3C7A}" type="sibTrans" cxnId="{5D19472F-0A38-44DB-9200-7597E8AB1300}">
      <dgm:prSet/>
      <dgm:spPr/>
      <dgm:t>
        <a:bodyPr/>
        <a:lstStyle/>
        <a:p>
          <a:endParaRPr lang="en-US"/>
        </a:p>
      </dgm:t>
    </dgm:pt>
    <dgm:pt modelId="{6CB1B16B-E2E1-427C-AA7B-D69B5FBA0CBF}" type="pres">
      <dgm:prSet presAssocID="{3FC0F1C4-8795-4560-9CF3-A86A4A65F096}" presName="diagram" presStyleCnt="0">
        <dgm:presLayoutVars>
          <dgm:dir/>
          <dgm:resizeHandles val="exact"/>
        </dgm:presLayoutVars>
      </dgm:prSet>
      <dgm:spPr/>
    </dgm:pt>
    <dgm:pt modelId="{4EAF6A59-4711-432F-B91E-A282FCAA5993}" type="pres">
      <dgm:prSet presAssocID="{74255F6D-06DA-4EF6-93EE-3ABABC8D3640}" presName="node" presStyleLbl="node1" presStyleIdx="0" presStyleCnt="5">
        <dgm:presLayoutVars>
          <dgm:bulletEnabled val="1"/>
        </dgm:presLayoutVars>
      </dgm:prSet>
      <dgm:spPr/>
    </dgm:pt>
    <dgm:pt modelId="{9DEEA202-7C72-4443-9337-F86D32324379}" type="pres">
      <dgm:prSet presAssocID="{2B17BF7D-69C8-4380-88CC-EE0F8F48A457}" presName="sibTrans" presStyleCnt="0"/>
      <dgm:spPr/>
    </dgm:pt>
    <dgm:pt modelId="{C47D987D-5D7C-4339-86FF-8342EECB5B60}" type="pres">
      <dgm:prSet presAssocID="{0B90ADF4-7847-4F1D-8F2D-72A81E6A4C88}" presName="node" presStyleLbl="node1" presStyleIdx="1" presStyleCnt="5">
        <dgm:presLayoutVars>
          <dgm:bulletEnabled val="1"/>
        </dgm:presLayoutVars>
      </dgm:prSet>
      <dgm:spPr/>
    </dgm:pt>
    <dgm:pt modelId="{3CF230FA-76DC-43C2-AA61-ED36C77CC82E}" type="pres">
      <dgm:prSet presAssocID="{2B2452E0-39B3-4E89-883D-BBA691DAD09E}" presName="sibTrans" presStyleCnt="0"/>
      <dgm:spPr/>
    </dgm:pt>
    <dgm:pt modelId="{77B2D29E-47BC-497B-8C06-EB8C71745703}" type="pres">
      <dgm:prSet presAssocID="{1A422B6E-3F3B-4B54-A435-D9955690EEC1}" presName="node" presStyleLbl="node1" presStyleIdx="2" presStyleCnt="5">
        <dgm:presLayoutVars>
          <dgm:bulletEnabled val="1"/>
        </dgm:presLayoutVars>
      </dgm:prSet>
      <dgm:spPr/>
    </dgm:pt>
    <dgm:pt modelId="{E9B647F8-F18F-45F7-9474-9FB0D9D62518}" type="pres">
      <dgm:prSet presAssocID="{027E9EF3-A8F0-4AEB-ABF8-C1C047EF69A2}" presName="sibTrans" presStyleCnt="0"/>
      <dgm:spPr/>
    </dgm:pt>
    <dgm:pt modelId="{8C7EE350-D76E-46ED-998A-9ADAA9E3A899}" type="pres">
      <dgm:prSet presAssocID="{79EEEB23-3DFF-4E9B-A00C-E4E9B97F7EC6}" presName="node" presStyleLbl="node1" presStyleIdx="3" presStyleCnt="5">
        <dgm:presLayoutVars>
          <dgm:bulletEnabled val="1"/>
        </dgm:presLayoutVars>
      </dgm:prSet>
      <dgm:spPr/>
    </dgm:pt>
    <dgm:pt modelId="{DA1BDDFF-7A29-4C2D-A5A1-74F9F14D54A9}" type="pres">
      <dgm:prSet presAssocID="{9F4D80EE-6B76-4D89-B593-891EC9169F94}" presName="sibTrans" presStyleCnt="0"/>
      <dgm:spPr/>
    </dgm:pt>
    <dgm:pt modelId="{4929B0D9-B8BA-499B-8EDF-E5A8D35CF963}" type="pres">
      <dgm:prSet presAssocID="{900292B8-FFC5-4AFD-8CC6-979A09E907B1}" presName="node" presStyleLbl="node1" presStyleIdx="4" presStyleCnt="5">
        <dgm:presLayoutVars>
          <dgm:bulletEnabled val="1"/>
        </dgm:presLayoutVars>
      </dgm:prSet>
      <dgm:spPr/>
    </dgm:pt>
  </dgm:ptLst>
  <dgm:cxnLst>
    <dgm:cxn modelId="{2CB2CF1D-D42F-4358-92D1-15EC13405234}" type="presOf" srcId="{0B90ADF4-7847-4F1D-8F2D-72A81E6A4C88}" destId="{C47D987D-5D7C-4339-86FF-8342EECB5B60}" srcOrd="0" destOrd="0" presId="urn:microsoft.com/office/officeart/2005/8/layout/default"/>
    <dgm:cxn modelId="{5D19472F-0A38-44DB-9200-7597E8AB1300}" srcId="{3FC0F1C4-8795-4560-9CF3-A86A4A65F096}" destId="{900292B8-FFC5-4AFD-8CC6-979A09E907B1}" srcOrd="4" destOrd="0" parTransId="{3698156A-47F4-4287-9A2C-393BBF76FA96}" sibTransId="{043B4EAB-5D1F-4A9C-B913-66827F6F3C7A}"/>
    <dgm:cxn modelId="{11FF893A-3651-4A16-A2CB-074645742329}" srcId="{3FC0F1C4-8795-4560-9CF3-A86A4A65F096}" destId="{79EEEB23-3DFF-4E9B-A00C-E4E9B97F7EC6}" srcOrd="3" destOrd="0" parTransId="{25FAD3E6-87B1-4EC7-A8DA-27586915268C}" sibTransId="{9F4D80EE-6B76-4D89-B593-891EC9169F94}"/>
    <dgm:cxn modelId="{6B072041-9ACC-437A-9372-6D8DF4212E7C}" type="presOf" srcId="{3FC0F1C4-8795-4560-9CF3-A86A4A65F096}" destId="{6CB1B16B-E2E1-427C-AA7B-D69B5FBA0CBF}" srcOrd="0" destOrd="0" presId="urn:microsoft.com/office/officeart/2005/8/layout/default"/>
    <dgm:cxn modelId="{8774FE62-6C86-4A46-8F53-7AEDD5FC9865}" type="presOf" srcId="{1A422B6E-3F3B-4B54-A435-D9955690EEC1}" destId="{77B2D29E-47BC-497B-8C06-EB8C71745703}" srcOrd="0" destOrd="0" presId="urn:microsoft.com/office/officeart/2005/8/layout/default"/>
    <dgm:cxn modelId="{A25F4F50-C910-4E83-B65D-8D6A86EC65F6}" type="presOf" srcId="{74255F6D-06DA-4EF6-93EE-3ABABC8D3640}" destId="{4EAF6A59-4711-432F-B91E-A282FCAA5993}" srcOrd="0" destOrd="0" presId="urn:microsoft.com/office/officeart/2005/8/layout/default"/>
    <dgm:cxn modelId="{60A4CC70-F0E0-4071-90B6-EE489299F7D5}" type="presOf" srcId="{900292B8-FFC5-4AFD-8CC6-979A09E907B1}" destId="{4929B0D9-B8BA-499B-8EDF-E5A8D35CF963}" srcOrd="0" destOrd="0" presId="urn:microsoft.com/office/officeart/2005/8/layout/default"/>
    <dgm:cxn modelId="{9A884586-FCA6-4476-AB1B-AF3B47A858C5}" srcId="{3FC0F1C4-8795-4560-9CF3-A86A4A65F096}" destId="{0B90ADF4-7847-4F1D-8F2D-72A81E6A4C88}" srcOrd="1" destOrd="0" parTransId="{2F0FF5FD-48A2-4EE5-B96C-F14ECCA9E1FF}" sibTransId="{2B2452E0-39B3-4E89-883D-BBA691DAD09E}"/>
    <dgm:cxn modelId="{28E7D2AE-19B3-45AA-B0A5-F2898B7626A6}" srcId="{3FC0F1C4-8795-4560-9CF3-A86A4A65F096}" destId="{74255F6D-06DA-4EF6-93EE-3ABABC8D3640}" srcOrd="0" destOrd="0" parTransId="{9F36528E-FE53-4783-96BE-76C2B943CA01}" sibTransId="{2B17BF7D-69C8-4380-88CC-EE0F8F48A457}"/>
    <dgm:cxn modelId="{ADC44ED0-BAA5-455C-80D1-07319D8E447E}" type="presOf" srcId="{79EEEB23-3DFF-4E9B-A00C-E4E9B97F7EC6}" destId="{8C7EE350-D76E-46ED-998A-9ADAA9E3A899}" srcOrd="0" destOrd="0" presId="urn:microsoft.com/office/officeart/2005/8/layout/default"/>
    <dgm:cxn modelId="{5A2115FF-E104-4AA1-A332-EA3BA9D28DF9}" srcId="{3FC0F1C4-8795-4560-9CF3-A86A4A65F096}" destId="{1A422B6E-3F3B-4B54-A435-D9955690EEC1}" srcOrd="2" destOrd="0" parTransId="{860599DC-5D79-42F9-86E7-6BCCCAD12B1A}" sibTransId="{027E9EF3-A8F0-4AEB-ABF8-C1C047EF69A2}"/>
    <dgm:cxn modelId="{E87870EF-AB9D-4C24-A533-55CED1495ADA}" type="presParOf" srcId="{6CB1B16B-E2E1-427C-AA7B-D69B5FBA0CBF}" destId="{4EAF6A59-4711-432F-B91E-A282FCAA5993}" srcOrd="0" destOrd="0" presId="urn:microsoft.com/office/officeart/2005/8/layout/default"/>
    <dgm:cxn modelId="{2EBEC9E1-2455-487A-AE14-331184066997}" type="presParOf" srcId="{6CB1B16B-E2E1-427C-AA7B-D69B5FBA0CBF}" destId="{9DEEA202-7C72-4443-9337-F86D32324379}" srcOrd="1" destOrd="0" presId="urn:microsoft.com/office/officeart/2005/8/layout/default"/>
    <dgm:cxn modelId="{52D6CD49-9E99-472E-A632-C28F3A75EEA6}" type="presParOf" srcId="{6CB1B16B-E2E1-427C-AA7B-D69B5FBA0CBF}" destId="{C47D987D-5D7C-4339-86FF-8342EECB5B60}" srcOrd="2" destOrd="0" presId="urn:microsoft.com/office/officeart/2005/8/layout/default"/>
    <dgm:cxn modelId="{2CB5319D-E1FE-494F-912F-D102E16AD378}" type="presParOf" srcId="{6CB1B16B-E2E1-427C-AA7B-D69B5FBA0CBF}" destId="{3CF230FA-76DC-43C2-AA61-ED36C77CC82E}" srcOrd="3" destOrd="0" presId="urn:microsoft.com/office/officeart/2005/8/layout/default"/>
    <dgm:cxn modelId="{5A592CC8-DC6C-4D63-9BA6-B408726D6E7D}" type="presParOf" srcId="{6CB1B16B-E2E1-427C-AA7B-D69B5FBA0CBF}" destId="{77B2D29E-47BC-497B-8C06-EB8C71745703}" srcOrd="4" destOrd="0" presId="urn:microsoft.com/office/officeart/2005/8/layout/default"/>
    <dgm:cxn modelId="{D6BF9A9A-01D2-47C7-8053-9D6E2D33E463}" type="presParOf" srcId="{6CB1B16B-E2E1-427C-AA7B-D69B5FBA0CBF}" destId="{E9B647F8-F18F-45F7-9474-9FB0D9D62518}" srcOrd="5" destOrd="0" presId="urn:microsoft.com/office/officeart/2005/8/layout/default"/>
    <dgm:cxn modelId="{459708FF-B5D5-4FD7-A5B9-24CEFA545517}" type="presParOf" srcId="{6CB1B16B-E2E1-427C-AA7B-D69B5FBA0CBF}" destId="{8C7EE350-D76E-46ED-998A-9ADAA9E3A899}" srcOrd="6" destOrd="0" presId="urn:microsoft.com/office/officeart/2005/8/layout/default"/>
    <dgm:cxn modelId="{478B1449-010A-4958-85A2-AAEC947A886B}" type="presParOf" srcId="{6CB1B16B-E2E1-427C-AA7B-D69B5FBA0CBF}" destId="{DA1BDDFF-7A29-4C2D-A5A1-74F9F14D54A9}" srcOrd="7" destOrd="0" presId="urn:microsoft.com/office/officeart/2005/8/layout/default"/>
    <dgm:cxn modelId="{016D3DA4-BCA6-4578-A967-CDED8139C590}" type="presParOf" srcId="{6CB1B16B-E2E1-427C-AA7B-D69B5FBA0CBF}" destId="{4929B0D9-B8BA-499B-8EDF-E5A8D35CF96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C1F38-A6DC-4287-B976-3ED1E389E698}">
      <dsp:nvSpPr>
        <dsp:cNvPr id="0" name=""/>
        <dsp:cNvSpPr/>
      </dsp:nvSpPr>
      <dsp:spPr>
        <a:xfrm>
          <a:off x="0" y="0"/>
          <a:ext cx="8461501" cy="8882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NDT = Neurodevelopmental treatment</a:t>
          </a:r>
          <a:endParaRPr lang="en-US" sz="2300" kern="1200"/>
        </a:p>
      </dsp:txBody>
      <dsp:txXfrm>
        <a:off x="26016" y="26016"/>
        <a:ext cx="7399070" cy="836231"/>
      </dsp:txXfrm>
    </dsp:sp>
    <dsp:sp modelId="{4DDC3BFC-6977-4A50-96E6-771FB74DC97D}">
      <dsp:nvSpPr>
        <dsp:cNvPr id="0" name=""/>
        <dsp:cNvSpPr/>
      </dsp:nvSpPr>
      <dsp:spPr>
        <a:xfrm>
          <a:off x="631865" y="1011633"/>
          <a:ext cx="8461501" cy="888263"/>
        </a:xfrm>
        <a:prstGeom prst="roundRect">
          <a:avLst>
            <a:gd name="adj" fmla="val 10000"/>
          </a:avLst>
        </a:prstGeom>
        <a:solidFill>
          <a:schemeClr val="accent2">
            <a:hueOff val="383112"/>
            <a:satOff val="-1566"/>
            <a:lumOff val="3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Založen Bertou a Karlem Bobathovými ve 40. letech 20. století</a:t>
          </a:r>
          <a:endParaRPr lang="en-US" sz="2300" kern="1200"/>
        </a:p>
      </dsp:txBody>
      <dsp:txXfrm>
        <a:off x="657881" y="1037649"/>
        <a:ext cx="7200233" cy="836231"/>
      </dsp:txXfrm>
    </dsp:sp>
    <dsp:sp modelId="{C5BD7ADD-ED3E-423E-8C2F-F8C122678AB7}">
      <dsp:nvSpPr>
        <dsp:cNvPr id="0" name=""/>
        <dsp:cNvSpPr/>
      </dsp:nvSpPr>
      <dsp:spPr>
        <a:xfrm>
          <a:off x="1263730" y="2023266"/>
          <a:ext cx="8461501" cy="888263"/>
        </a:xfrm>
        <a:prstGeom prst="roundRect">
          <a:avLst>
            <a:gd name="adj" fmla="val 10000"/>
          </a:avLst>
        </a:prstGeom>
        <a:solidFill>
          <a:schemeClr val="accent2">
            <a:hueOff val="766223"/>
            <a:satOff val="-3132"/>
            <a:lumOff val="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Neustále se vyvíjející koncept</a:t>
          </a:r>
          <a:endParaRPr lang="en-US" sz="2300" kern="1200"/>
        </a:p>
      </dsp:txBody>
      <dsp:txXfrm>
        <a:off x="1289746" y="2049282"/>
        <a:ext cx="7200233" cy="836231"/>
      </dsp:txXfrm>
    </dsp:sp>
    <dsp:sp modelId="{3E411296-E5EA-4B08-97FA-3E6681657F26}">
      <dsp:nvSpPr>
        <dsp:cNvPr id="0" name=""/>
        <dsp:cNvSpPr/>
      </dsp:nvSpPr>
      <dsp:spPr>
        <a:xfrm>
          <a:off x="1895596" y="3034899"/>
          <a:ext cx="8461501" cy="888263"/>
        </a:xfrm>
        <a:prstGeom prst="roundRect">
          <a:avLst>
            <a:gd name="adj" fmla="val 10000"/>
          </a:avLst>
        </a:prstGeom>
        <a:solidFill>
          <a:schemeClr val="accent2">
            <a:hueOff val="1149335"/>
            <a:satOff val="-4698"/>
            <a:lumOff val="10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latin typeface="Neue Haas Grotesk Text Pro"/>
            </a:rPr>
            <a:t>Účelově orientovaný přístup, tzv. Task Oriented Approach</a:t>
          </a:r>
        </a:p>
      </dsp:txBody>
      <dsp:txXfrm>
        <a:off x="1921612" y="3060915"/>
        <a:ext cx="7200233" cy="836231"/>
      </dsp:txXfrm>
    </dsp:sp>
    <dsp:sp modelId="{2B935C9D-480C-433C-B07B-7095659B754B}">
      <dsp:nvSpPr>
        <dsp:cNvPr id="0" name=""/>
        <dsp:cNvSpPr/>
      </dsp:nvSpPr>
      <dsp:spPr>
        <a:xfrm>
          <a:off x="2527461" y="4046532"/>
          <a:ext cx="8461501" cy="888263"/>
        </a:xfrm>
        <a:prstGeom prst="roundRect">
          <a:avLst>
            <a:gd name="adj" fmla="val 10000"/>
          </a:avLst>
        </a:prstGeom>
        <a:solidFill>
          <a:schemeClr val="accent2">
            <a:hueOff val="1532446"/>
            <a:satOff val="-6264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latin typeface="Neue Haas Grotesk Text Pro"/>
            </a:rPr>
            <a:t>Přístup motorické kontroly či motorického učení</a:t>
          </a:r>
        </a:p>
      </dsp:txBody>
      <dsp:txXfrm>
        <a:off x="2553477" y="4072548"/>
        <a:ext cx="7200233" cy="836231"/>
      </dsp:txXfrm>
    </dsp:sp>
    <dsp:sp modelId="{1D3778A0-A759-4205-8F05-B2A3CB64A884}">
      <dsp:nvSpPr>
        <dsp:cNvPr id="0" name=""/>
        <dsp:cNvSpPr/>
      </dsp:nvSpPr>
      <dsp:spPr>
        <a:xfrm>
          <a:off x="7884130" y="648925"/>
          <a:ext cx="577371" cy="5773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8014038" y="648925"/>
        <a:ext cx="317555" cy="434472"/>
      </dsp:txXfrm>
    </dsp:sp>
    <dsp:sp modelId="{1B85B607-A430-4C3B-A8C1-842D0C9957C5}">
      <dsp:nvSpPr>
        <dsp:cNvPr id="0" name=""/>
        <dsp:cNvSpPr/>
      </dsp:nvSpPr>
      <dsp:spPr>
        <a:xfrm>
          <a:off x="8515995" y="1660558"/>
          <a:ext cx="577371" cy="5773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81843"/>
            <a:satOff val="-1481"/>
            <a:lumOff val="2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81843"/>
              <a:satOff val="-1481"/>
              <a:lumOff val="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8645903" y="1660558"/>
        <a:ext cx="317555" cy="434472"/>
      </dsp:txXfrm>
    </dsp:sp>
    <dsp:sp modelId="{47125B97-F518-4103-B044-000E4F41959E}">
      <dsp:nvSpPr>
        <dsp:cNvPr id="0" name=""/>
        <dsp:cNvSpPr/>
      </dsp:nvSpPr>
      <dsp:spPr>
        <a:xfrm>
          <a:off x="9147861" y="2657387"/>
          <a:ext cx="577371" cy="5773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63687"/>
            <a:satOff val="-2963"/>
            <a:lumOff val="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63687"/>
              <a:satOff val="-2963"/>
              <a:lumOff val="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9277769" y="2657387"/>
        <a:ext cx="317555" cy="434472"/>
      </dsp:txXfrm>
    </dsp:sp>
    <dsp:sp modelId="{6FA68741-C74B-4107-A216-60655553FAED}">
      <dsp:nvSpPr>
        <dsp:cNvPr id="0" name=""/>
        <dsp:cNvSpPr/>
      </dsp:nvSpPr>
      <dsp:spPr>
        <a:xfrm>
          <a:off x="9779726" y="3678890"/>
          <a:ext cx="577371" cy="5773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445530"/>
            <a:satOff val="-4444"/>
            <a:lumOff val="7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45530"/>
              <a:satOff val="-4444"/>
              <a:lumOff val="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/>
        </a:p>
      </dsp:txBody>
      <dsp:txXfrm>
        <a:off x="9909634" y="3678890"/>
        <a:ext cx="317555" cy="434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C3C13-57A7-4272-8692-DE8C13B6CBB1}">
      <dsp:nvSpPr>
        <dsp:cNvPr id="0" name=""/>
        <dsp:cNvSpPr/>
      </dsp:nvSpPr>
      <dsp:spPr>
        <a:xfrm>
          <a:off x="0" y="0"/>
          <a:ext cx="9332846" cy="23437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Mechanismus centrální posturální kontroly: = řada dynamických posturálních reakcí sledující společný cíl - udržet rovnováhu a přizpůsobit posturu před pohybem, během pohybu &amp; po jeho dokončení.</a:t>
          </a:r>
          <a:endParaRPr lang="en-US" sz="2600" kern="1200"/>
        </a:p>
      </dsp:txBody>
      <dsp:txXfrm>
        <a:off x="68647" y="68647"/>
        <a:ext cx="6910366" cy="2206486"/>
      </dsp:txXfrm>
    </dsp:sp>
    <dsp:sp modelId="{E0234FBA-9FCD-47DD-BD7B-5CBFD21278D6}">
      <dsp:nvSpPr>
        <dsp:cNvPr id="0" name=""/>
        <dsp:cNvSpPr/>
      </dsp:nvSpPr>
      <dsp:spPr>
        <a:xfrm>
          <a:off x="1646972" y="2864620"/>
          <a:ext cx="9332846" cy="23437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Automatické reakce: vzpřimovací, rovnovážné, obranné. U dítěte se postupně vyvíjejí - postupná kontrola postury ve vztahu k okolí (prostoru, gravitaci, povrchu...) </a:t>
          </a:r>
          <a:endParaRPr lang="en-US" sz="2600" kern="1200"/>
        </a:p>
      </dsp:txBody>
      <dsp:txXfrm>
        <a:off x="1715619" y="2933267"/>
        <a:ext cx="6025122" cy="2206486"/>
      </dsp:txXfrm>
    </dsp:sp>
    <dsp:sp modelId="{1528B313-5246-4A06-A498-BF226407DA99}">
      <dsp:nvSpPr>
        <dsp:cNvPr id="0" name=""/>
        <dsp:cNvSpPr/>
      </dsp:nvSpPr>
      <dsp:spPr>
        <a:xfrm>
          <a:off x="7809389" y="1842471"/>
          <a:ext cx="1523457" cy="15234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152167" y="1842471"/>
        <a:ext cx="837901" cy="1146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A7BE6-7921-42B9-96D8-EAC753C83181}">
      <dsp:nvSpPr>
        <dsp:cNvPr id="0" name=""/>
        <dsp:cNvSpPr/>
      </dsp:nvSpPr>
      <dsp:spPr>
        <a:xfrm>
          <a:off x="0" y="636"/>
          <a:ext cx="11940277" cy="14903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0EDD3-9537-4259-AD63-80712873065E}">
      <dsp:nvSpPr>
        <dsp:cNvPr id="0" name=""/>
        <dsp:cNvSpPr/>
      </dsp:nvSpPr>
      <dsp:spPr>
        <a:xfrm>
          <a:off x="450824" y="335960"/>
          <a:ext cx="819680" cy="8196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677B2-E843-4AB0-8BF8-1B66BEEC3024}">
      <dsp:nvSpPr>
        <dsp:cNvPr id="0" name=""/>
        <dsp:cNvSpPr/>
      </dsp:nvSpPr>
      <dsp:spPr>
        <a:xfrm>
          <a:off x="1721329" y="636"/>
          <a:ext cx="10218947" cy="1490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726" tIns="157726" rIns="157726" bIns="15772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Koncept = myšlenky, principy</a:t>
          </a:r>
          <a:endParaRPr lang="en-US" sz="1800" kern="1200"/>
        </a:p>
      </dsp:txBody>
      <dsp:txXfrm>
        <a:off x="1721329" y="636"/>
        <a:ext cx="10218947" cy="1490328"/>
      </dsp:txXfrm>
    </dsp:sp>
    <dsp:sp modelId="{EBEFC834-B94F-4E0D-BF9B-552942AD46F5}">
      <dsp:nvSpPr>
        <dsp:cNvPr id="0" name=""/>
        <dsp:cNvSpPr/>
      </dsp:nvSpPr>
      <dsp:spPr>
        <a:xfrm>
          <a:off x="0" y="1863547"/>
          <a:ext cx="11940277" cy="14903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F71C3-EDAA-4906-87A0-4F017B856DF4}">
      <dsp:nvSpPr>
        <dsp:cNvPr id="0" name=""/>
        <dsp:cNvSpPr/>
      </dsp:nvSpPr>
      <dsp:spPr>
        <a:xfrm>
          <a:off x="450824" y="2198871"/>
          <a:ext cx="819680" cy="8196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38108-3733-48B2-A168-F41A20091F60}">
      <dsp:nvSpPr>
        <dsp:cNvPr id="0" name=""/>
        <dsp:cNvSpPr/>
      </dsp:nvSpPr>
      <dsp:spPr>
        <a:xfrm>
          <a:off x="1721329" y="1863547"/>
          <a:ext cx="10218947" cy="1490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726" tIns="157726" rIns="157726" bIns="15772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BK je perspektivní, interdisciplinární, problémy řešící přístup k hodnocení, léčbě &amp; individuálnímu vedení pacienta s omezenou schopností plně </a:t>
          </a:r>
          <a:r>
            <a:rPr lang="cs-CZ" sz="1800" b="1" kern="1200"/>
            <a:t>PARTICIPOVAT </a:t>
          </a:r>
          <a:r>
            <a:rPr lang="cs-CZ" sz="1800" kern="1200"/>
            <a:t>na </a:t>
          </a:r>
          <a:r>
            <a:rPr lang="cs-CZ" sz="1800" kern="1200">
              <a:latin typeface="Neue Haas Grotesk Text Pro"/>
            </a:rPr>
            <a:t>každodenním</a:t>
          </a:r>
          <a:r>
            <a:rPr lang="cs-CZ" sz="1800" kern="1200"/>
            <a:t> životě díky poruše motorických, senzorických, percepčních &amp; kognitivních funkcí, vyplývající z poruchy CNS. </a:t>
          </a:r>
          <a:endParaRPr lang="en-US" sz="1800" kern="1200"/>
        </a:p>
      </dsp:txBody>
      <dsp:txXfrm>
        <a:off x="1721329" y="1863547"/>
        <a:ext cx="10218947" cy="1490328"/>
      </dsp:txXfrm>
    </dsp:sp>
    <dsp:sp modelId="{917C1A34-F593-456A-88A2-842B737375DC}">
      <dsp:nvSpPr>
        <dsp:cNvPr id="0" name=""/>
        <dsp:cNvSpPr/>
      </dsp:nvSpPr>
      <dsp:spPr>
        <a:xfrm>
          <a:off x="0" y="3726457"/>
          <a:ext cx="11940277" cy="14903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5FA2D-6573-4CFE-9C4E-523FF527BD6D}">
      <dsp:nvSpPr>
        <dsp:cNvPr id="0" name=""/>
        <dsp:cNvSpPr/>
      </dsp:nvSpPr>
      <dsp:spPr>
        <a:xfrm>
          <a:off x="450824" y="4061781"/>
          <a:ext cx="819680" cy="81968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E21DA-3515-454C-9038-86481E03FCA3}">
      <dsp:nvSpPr>
        <dsp:cNvPr id="0" name=""/>
        <dsp:cNvSpPr/>
      </dsp:nvSpPr>
      <dsp:spPr>
        <a:xfrm>
          <a:off x="1721329" y="3726457"/>
          <a:ext cx="10218947" cy="1490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726" tIns="157726" rIns="157726" bIns="15772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Motorické chování člověka: vykonání určitého úkolu - CÍLE, NE jednotlivých komponent.</a:t>
          </a:r>
        </a:p>
      </dsp:txBody>
      <dsp:txXfrm>
        <a:off x="1721329" y="3726457"/>
        <a:ext cx="10218947" cy="14903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F6A59-4711-432F-B91E-A282FCAA5993}">
      <dsp:nvSpPr>
        <dsp:cNvPr id="0" name=""/>
        <dsp:cNvSpPr/>
      </dsp:nvSpPr>
      <dsp:spPr>
        <a:xfrm>
          <a:off x="0" y="175192"/>
          <a:ext cx="3784022" cy="22704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Předpoklad: centrálně podmíněné poruchy motoriky se projeví těmito patologickými známkami:</a:t>
          </a:r>
          <a:endParaRPr lang="en-US" sz="2400" kern="1200"/>
        </a:p>
      </dsp:txBody>
      <dsp:txXfrm>
        <a:off x="0" y="175192"/>
        <a:ext cx="3784022" cy="2270413"/>
      </dsp:txXfrm>
    </dsp:sp>
    <dsp:sp modelId="{C47D987D-5D7C-4339-86FF-8342EECB5B60}">
      <dsp:nvSpPr>
        <dsp:cNvPr id="0" name=""/>
        <dsp:cNvSpPr/>
      </dsp:nvSpPr>
      <dsp:spPr>
        <a:xfrm>
          <a:off x="4162424" y="175192"/>
          <a:ext cx="3784022" cy="22704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Abnormální svalový tonus: zvýšený či snížený, může kolísat</a:t>
          </a:r>
          <a:endParaRPr lang="en-US" sz="2400" kern="1200"/>
        </a:p>
      </dsp:txBody>
      <dsp:txXfrm>
        <a:off x="4162424" y="175192"/>
        <a:ext cx="3784022" cy="2270413"/>
      </dsp:txXfrm>
    </dsp:sp>
    <dsp:sp modelId="{77B2D29E-47BC-497B-8C06-EB8C71745703}">
      <dsp:nvSpPr>
        <dsp:cNvPr id="0" name=""/>
        <dsp:cNvSpPr/>
      </dsp:nvSpPr>
      <dsp:spPr>
        <a:xfrm>
          <a:off x="8324849" y="175192"/>
          <a:ext cx="3784022" cy="22704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Přítomnost vývojově nižších tonických reflexů + s tím spojených patologických pohybových vzorců</a:t>
          </a:r>
          <a:endParaRPr lang="en-US" sz="2400" kern="1200"/>
        </a:p>
      </dsp:txBody>
      <dsp:txXfrm>
        <a:off x="8324849" y="175192"/>
        <a:ext cx="3784022" cy="2270413"/>
      </dsp:txXfrm>
    </dsp:sp>
    <dsp:sp modelId="{8C7EE350-D76E-46ED-998A-9ADAA9E3A899}">
      <dsp:nvSpPr>
        <dsp:cNvPr id="0" name=""/>
        <dsp:cNvSpPr/>
      </dsp:nvSpPr>
      <dsp:spPr>
        <a:xfrm>
          <a:off x="2081212" y="2824008"/>
          <a:ext cx="3784022" cy="22704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Poruchy reciproční inervace: hypertonické pchch – kokontrakce, hypotonické pchch – athetosa</a:t>
          </a:r>
          <a:endParaRPr lang="en-US" sz="2400" kern="1200"/>
        </a:p>
      </dsp:txBody>
      <dsp:txXfrm>
        <a:off x="2081212" y="2824008"/>
        <a:ext cx="3784022" cy="2270413"/>
      </dsp:txXfrm>
    </dsp:sp>
    <dsp:sp modelId="{4929B0D9-B8BA-499B-8EDF-E5A8D35CF963}">
      <dsp:nvSpPr>
        <dsp:cNvPr id="0" name=""/>
        <dsp:cNvSpPr/>
      </dsp:nvSpPr>
      <dsp:spPr>
        <a:xfrm>
          <a:off x="6243637" y="2824008"/>
          <a:ext cx="3784022" cy="227041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Výskyt asociovaných reakcí při volních pohybech ve smyslu nežádoucích synchronních pohybů i ve vzdálenějších oblastech</a:t>
          </a:r>
          <a:endParaRPr lang="en-US" sz="2400" kern="1200"/>
        </a:p>
      </dsp:txBody>
      <dsp:txXfrm>
        <a:off x="6243637" y="2824008"/>
        <a:ext cx="3784022" cy="2270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48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16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144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479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0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35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92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82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38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00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8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7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08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64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5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4/9/2021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5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626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5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5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0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9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1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01" r:id="rId4"/>
    <p:sldLayoutId id="2147483702" r:id="rId5"/>
    <p:sldLayoutId id="2147483707" r:id="rId6"/>
    <p:sldLayoutId id="2147483703" r:id="rId7"/>
    <p:sldLayoutId id="2147483704" r:id="rId8"/>
    <p:sldLayoutId id="2147483705" r:id="rId9"/>
    <p:sldLayoutId id="2147483706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1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lideslive.com/38896046/ndt-bobath-koncept-v-pediatricke-praxi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8A7FA5-71BD-4BCF-9F8A-DA3A8A65A6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82" r="6" b="6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90750" y="1346268"/>
            <a:ext cx="7810500" cy="3125338"/>
          </a:xfrm>
        </p:spPr>
        <p:txBody>
          <a:bodyPr anchor="b">
            <a:normAutofit/>
          </a:bodyPr>
          <a:lstStyle/>
          <a:p>
            <a:pPr algn="ctr"/>
            <a:r>
              <a:rPr lang="cs-CZ" sz="7200" dirty="0">
                <a:ea typeface="Meiryo"/>
              </a:rPr>
              <a:t>BOBATH KONCEPT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19375" y="4471607"/>
            <a:ext cx="6953250" cy="862394"/>
          </a:xfrm>
        </p:spPr>
        <p:txBody>
          <a:bodyPr anchor="t">
            <a:normAutofit/>
          </a:bodyPr>
          <a:lstStyle/>
          <a:p>
            <a:pPr algn="ctr"/>
            <a:r>
              <a:rPr lang="cs-CZ" dirty="0">
                <a:ea typeface="Meiryo"/>
              </a:rPr>
              <a:t>Mgr. Marie Krejčová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F72BCA-EE24-40BE-9ECA-E10C9BA55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8915A4-38CB-47A8-812C-0836A5A56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75" y="650435"/>
            <a:ext cx="10948738" cy="699471"/>
          </a:xfrm>
        </p:spPr>
        <p:txBody>
          <a:bodyPr anchor="b">
            <a:normAutofit fontScale="90000"/>
          </a:bodyPr>
          <a:lstStyle/>
          <a:p>
            <a:r>
              <a:rPr lang="cs-CZ" sz="3600"/>
              <a:t>VYUŽÍVANÉ TERAPEUTICKÉ PRVKY &amp; TECHNIKY</a:t>
            </a:r>
          </a:p>
        </p:txBody>
      </p:sp>
      <p:pic>
        <p:nvPicPr>
          <p:cNvPr id="4" name="Obrázek 4" descr="Obsah obrázku osoba, žena&#10;&#10;Popis se vygeneroval automaticky.">
            <a:extLst>
              <a:ext uri="{FF2B5EF4-FFF2-40B4-BE49-F238E27FC236}">
                <a16:creationId xmlns:a16="http://schemas.microsoft.com/office/drawing/2014/main" id="{1C8159CF-C0BC-4F08-A1D7-6468D6893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30" r="9624" b="1"/>
          <a:stretch/>
        </p:blipFill>
        <p:spPr>
          <a:xfrm>
            <a:off x="838199" y="1987018"/>
            <a:ext cx="3286853" cy="333405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3F1318-79A9-4CF5-8285-68A45A17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941" y="1599379"/>
            <a:ext cx="7573817" cy="426138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b="1" u="sng" dirty="0"/>
              <a:t>PLACING:</a:t>
            </a:r>
            <a:r>
              <a:rPr lang="cs-CZ" sz="2000"/>
              <a:t> = je </a:t>
            </a:r>
            <a:r>
              <a:rPr lang="cs-CZ" sz="2000">
                <a:highlight>
                  <a:srgbClr val="00FFFF"/>
                </a:highlight>
              </a:rPr>
              <a:t>automatická schopnost pacienta sledovat a udržovat pohyb,</a:t>
            </a:r>
            <a:r>
              <a:rPr lang="cs-CZ" sz="2000"/>
              <a:t> který provádí terapeut s končetinou či trupem (+ vyšetření a terapie posturálních reakcí: míra antigravitační kontroly? Míra svalového napětí?)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b="1" u="sng">
                <a:ea typeface="+mn-lt"/>
                <a:cs typeface="+mn-lt"/>
              </a:rPr>
              <a:t>HOLDING:</a:t>
            </a:r>
            <a:r>
              <a:rPr lang="cs-CZ" sz="2000">
                <a:ea typeface="+mn-lt"/>
                <a:cs typeface="+mn-lt"/>
              </a:rPr>
              <a:t> = </a:t>
            </a:r>
            <a:r>
              <a:rPr lang="cs-CZ" sz="2000">
                <a:highlight>
                  <a:srgbClr val="00FFFF"/>
                </a:highlight>
                <a:ea typeface="+mn-lt"/>
                <a:cs typeface="+mn-lt"/>
              </a:rPr>
              <a:t>zastavení pohybu</a:t>
            </a:r>
            <a:r>
              <a:rPr lang="cs-CZ" sz="2000">
                <a:ea typeface="+mn-lt"/>
                <a:cs typeface="+mn-lt"/>
              </a:rPr>
              <a:t> v určitém okamžiku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b="1" u="sng"/>
              <a:t>GUIDING:</a:t>
            </a:r>
            <a:r>
              <a:rPr lang="cs-CZ" sz="2000"/>
              <a:t> = </a:t>
            </a:r>
            <a:r>
              <a:rPr lang="cs-CZ" sz="2000">
                <a:highlight>
                  <a:srgbClr val="00FFFF"/>
                </a:highlight>
              </a:rPr>
              <a:t>vedení pacienta normálním pohybem</a:t>
            </a:r>
            <a:r>
              <a:rPr lang="cs-CZ" sz="2000" dirty="0"/>
              <a:t> </a:t>
            </a:r>
            <a:r>
              <a:rPr lang="cs-CZ" sz="2000">
                <a:ea typeface="+mn-lt"/>
                <a:cs typeface="+mn-lt"/>
              </a:rPr>
              <a:t>dávající pacientovi </a:t>
            </a:r>
            <a:r>
              <a:rPr lang="cs-CZ" sz="2000">
                <a:highlight>
                  <a:srgbClr val="00FFFF"/>
                </a:highlight>
                <a:ea typeface="+mn-lt"/>
                <a:cs typeface="+mn-lt"/>
              </a:rPr>
              <a:t>vjem normálního pohybu</a:t>
            </a:r>
            <a:r>
              <a:rPr lang="cs-CZ" sz="2000">
                <a:highlight>
                  <a:srgbClr val="00FFFF"/>
                </a:highlight>
              </a:rPr>
              <a:t>, způsob aktivního učení</a:t>
            </a:r>
            <a:r>
              <a:rPr lang="cs-CZ" sz="2000" dirty="0"/>
              <a:t>  </a:t>
            </a:r>
            <a:r>
              <a:rPr lang="cs-CZ" sz="2000" b="1" u="sng">
                <a:ea typeface="+mn-lt"/>
                <a:cs typeface="+mn-lt"/>
              </a:rPr>
              <a:t>&amp; HANDLING:</a:t>
            </a:r>
            <a:r>
              <a:rPr lang="cs-CZ" sz="2000">
                <a:ea typeface="+mn-lt"/>
                <a:cs typeface="+mn-lt"/>
              </a:rPr>
              <a:t> = způsob držení, využití terapeutových rukou – tzv. </a:t>
            </a:r>
            <a:r>
              <a:rPr lang="cs-CZ" sz="2000">
                <a:highlight>
                  <a:srgbClr val="00FFFF"/>
                </a:highlight>
                <a:ea typeface="+mn-lt"/>
                <a:cs typeface="+mn-lt"/>
              </a:rPr>
              <a:t>alignment: </a:t>
            </a:r>
            <a:r>
              <a:rPr lang="cs-CZ" sz="2000">
                <a:ea typeface="+mn-lt"/>
                <a:cs typeface="+mn-lt"/>
              </a:rPr>
              <a:t>seřazení segmentů vůči sobě: </a:t>
            </a:r>
            <a:r>
              <a:rPr lang="cs-CZ" sz="2000">
                <a:highlight>
                  <a:srgbClr val="00FFFF"/>
                </a:highlight>
                <a:ea typeface="+mn-lt"/>
                <a:cs typeface="+mn-lt"/>
              </a:rPr>
              <a:t>vždy facilitovat tam, kde má pacient největší problém </a:t>
            </a:r>
          </a:p>
          <a:p>
            <a:pPr>
              <a:lnSpc>
                <a:spcPct val="100000"/>
              </a:lnSpc>
            </a:pPr>
            <a:r>
              <a:rPr lang="cs-CZ" sz="2000" b="1" u="sng" dirty="0"/>
              <a:t>ZEVNÍ OPORA:</a:t>
            </a:r>
            <a:r>
              <a:rPr lang="cs-CZ" sz="2000" dirty="0"/>
              <a:t> = </a:t>
            </a:r>
            <a:r>
              <a:rPr lang="cs-CZ" sz="2000" dirty="0">
                <a:highlight>
                  <a:srgbClr val="00FFFF"/>
                </a:highlight>
              </a:rPr>
              <a:t>pasivní opora usnadňující pohyb</a:t>
            </a:r>
            <a:r>
              <a:rPr lang="cs-CZ" sz="2000" dirty="0"/>
              <a:t>, kupř. ortéza, opora o stůl, či aktivní opora, kupř. tělo terapeuta jako opora (pacientovi umožní provést pohyb ekonomičtěji)</a:t>
            </a:r>
          </a:p>
          <a:p>
            <a:pPr lvl="1">
              <a:lnSpc>
                <a:spcPct val="100000"/>
              </a:lnSpc>
            </a:pPr>
            <a:r>
              <a:rPr lang="cs-CZ" sz="1600"/>
              <a:t>Podpůrné pomůcky pro rozvoj pohybové koordinace: klíny, válce, gymnastické míče, různé labilní plochy, podpůrné funkční dlahy, lokomoční pomůcky...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3C4597-DD46-4BFC-B999-C52879B95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2B59AC-0160-4F1D-934F-B7D8B6AE4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034272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92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47781C-23EC-4656-BA52-429BE507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04" y="941185"/>
            <a:ext cx="11619058" cy="782919"/>
          </a:xfrm>
        </p:spPr>
        <p:txBody>
          <a:bodyPr>
            <a:normAutofit fontScale="90000"/>
          </a:bodyPr>
          <a:lstStyle/>
          <a:p>
            <a:r>
              <a:rPr lang="cs-CZ">
                <a:ea typeface="+mj-lt"/>
                <a:cs typeface="+mj-lt"/>
              </a:rPr>
              <a:t>VYUŽÍVANÉ TERAPEUTICKÉ PRVKY &amp; TECHNIKY</a:t>
            </a:r>
            <a:endParaRPr lang="cs-CZ" b="0">
              <a:ea typeface="+mj-lt"/>
              <a:cs typeface="+mj-lt"/>
            </a:endParaRP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07BC6F-8374-4B8C-8EFB-1FC69BD7E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32" y="1831479"/>
            <a:ext cx="11022491" cy="502190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b="1" u="sng">
                <a:ea typeface="+mn-lt"/>
                <a:cs typeface="+mn-lt"/>
              </a:rPr>
              <a:t>STUPNĚ VOLNOSTI:</a:t>
            </a:r>
            <a:r>
              <a:rPr lang="cs-CZ">
                <a:ea typeface="+mn-lt"/>
                <a:cs typeface="+mn-lt"/>
              </a:rPr>
              <a:t> snížit či zvýšit dle schopností pacienta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cs-CZ" b="1" u="sng">
                <a:ea typeface="+mn-lt"/>
                <a:cs typeface="+mn-lt"/>
              </a:rPr>
              <a:t>DYNAMICKÁ STABILITA &amp; APROXIMACE:</a:t>
            </a:r>
            <a:r>
              <a:rPr lang="cs-CZ">
                <a:ea typeface="+mn-lt"/>
                <a:cs typeface="+mn-lt"/>
              </a:rPr>
              <a:t> = tlak do kloubu spojený s pohybem = zlepšení propriocepce i tonu</a:t>
            </a:r>
          </a:p>
          <a:p>
            <a:r>
              <a:rPr lang="cs-CZ" b="1" u="sng">
                <a:ea typeface="+mn-lt"/>
                <a:cs typeface="+mn-lt"/>
              </a:rPr>
              <a:t>STIMULACE SOMATOSENZORICKÝCH VSTUPŮ: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cs-CZ">
                <a:highlight>
                  <a:srgbClr val="00FFFF"/>
                </a:highlight>
                <a:ea typeface="+mn-lt"/>
                <a:cs typeface="+mn-lt"/>
              </a:rPr>
              <a:t>Aproximace: </a:t>
            </a:r>
            <a:r>
              <a:rPr lang="cs-CZ">
                <a:ea typeface="+mn-lt"/>
                <a:cs typeface="+mn-lt"/>
              </a:rPr>
              <a:t>= optimalizace svalového tonu, propriocepce</a:t>
            </a:r>
          </a:p>
          <a:p>
            <a:pPr lvl="1"/>
            <a:r>
              <a:rPr lang="cs-CZ">
                <a:highlight>
                  <a:srgbClr val="00FFFF"/>
                </a:highlight>
                <a:ea typeface="+mn-lt"/>
                <a:cs typeface="+mn-lt"/>
              </a:rPr>
              <a:t>Trakce: </a:t>
            </a:r>
            <a:r>
              <a:rPr lang="cs-CZ">
                <a:ea typeface="+mn-lt"/>
                <a:cs typeface="+mn-lt"/>
              </a:rPr>
              <a:t>= většinou facilituje Flx-ory, proto spíše sporadicky</a:t>
            </a:r>
          </a:p>
          <a:p>
            <a:pPr lvl="1"/>
            <a:r>
              <a:rPr lang="cs-CZ">
                <a:highlight>
                  <a:srgbClr val="00FFFF"/>
                </a:highlight>
                <a:ea typeface="+mn-lt"/>
                <a:cs typeface="+mn-lt"/>
              </a:rPr>
              <a:t>Tapping:</a:t>
            </a:r>
            <a:r>
              <a:rPr lang="cs-CZ">
                <a:ea typeface="+mn-lt"/>
                <a:cs typeface="+mn-lt"/>
              </a:rPr>
              <a:t> = krátké rychlé tahy nad svalem, který je oslabený</a:t>
            </a:r>
          </a:p>
          <a:p>
            <a:r>
              <a:rPr lang="cs-CZ" b="1" u="sng"/>
              <a:t>KLÍČOVÉ BODY KONTROLY:</a:t>
            </a:r>
            <a:r>
              <a:rPr lang="cs-CZ"/>
              <a:t> místa na těle pacienta či jednotlivé tělesné segmenty, z nichž můžeme normalizovat svalový tonus a provedení normálního pohybu (nastavovat zejm. proximální segmenty: RAK, KYK, hlava..., později akrum)</a:t>
            </a:r>
          </a:p>
          <a:p>
            <a:r>
              <a:rPr lang="cs-CZ" b="1" u="sng"/>
              <a:t>VYUŽITÍ CKC:</a:t>
            </a:r>
            <a:r>
              <a:rPr lang="cs-CZ">
                <a:highlight>
                  <a:srgbClr val="00FFFF"/>
                </a:highlight>
              </a:rPr>
              <a:t> jednodušší (než OKC) z hlediska kontroly pohybu.</a:t>
            </a:r>
            <a:r>
              <a:rPr lang="cs-CZ"/>
              <a:t> U OKC nutná kvalitní kontrola dynamické stability proximálních částí</a:t>
            </a:r>
          </a:p>
        </p:txBody>
      </p:sp>
    </p:spTree>
    <p:extLst>
      <p:ext uri="{BB962C8B-B14F-4D97-AF65-F5344CB8AC3E}">
        <p14:creationId xmlns:p14="http://schemas.microsoft.com/office/powerpoint/2010/main" val="2078432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57790-B179-4E69-9B6B-81404AE5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NDT VÝHODY &amp; NEVÝHODY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3DE476-9129-46CA-AEBB-A3B204411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341309" cy="40520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highlight>
                  <a:srgbClr val="00FF00"/>
                </a:highlight>
              </a:rPr>
              <a:t>VÝHODY: </a:t>
            </a:r>
            <a:endParaRPr lang="cs-CZ"/>
          </a:p>
          <a:p>
            <a:pPr lvl="1"/>
            <a:r>
              <a:rPr lang="cs-CZ"/>
              <a:t>Prevence vzniku abnormálních pohybových vzorců a deformit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r>
              <a:rPr lang="cs-CZ">
                <a:highlight>
                  <a:srgbClr val="FF0000"/>
                </a:highlight>
              </a:rPr>
              <a:t>NEVÝHODY: </a:t>
            </a:r>
          </a:p>
          <a:p>
            <a:pPr lvl="1"/>
            <a:r>
              <a:rPr lang="cs-CZ"/>
              <a:t>Nutno správně provést + dostatečná intenzita + spolupráce týmu + nutnost speciálního výcviku u většiny technik + praxe + riziko zvýšené pacientovy frustrace (návrat funkce trvá dlouho)</a:t>
            </a:r>
          </a:p>
        </p:txBody>
      </p:sp>
    </p:spTree>
    <p:extLst>
      <p:ext uri="{BB962C8B-B14F-4D97-AF65-F5344CB8AC3E}">
        <p14:creationId xmlns:p14="http://schemas.microsoft.com/office/powerpoint/2010/main" val="2221584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32CA51-E8A4-484F-88AF-5D3EBC09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cs-CZ" dirty="0"/>
              <a:t>INDIKACE BOBATH KONCEPTU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950F81-4368-4FC1-A499-63C859603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Centrální poruchy hybnosti u dětí </a:t>
            </a:r>
            <a:endParaRPr lang="cs-CZ" dirty="0"/>
          </a:p>
          <a:p>
            <a:r>
              <a:rPr lang="cs-CZ"/>
              <a:t>Poruchy centrálního motoneuronu u dospělých: </a:t>
            </a:r>
            <a:endParaRPr lang="cs-CZ" dirty="0"/>
          </a:p>
          <a:p>
            <a:pPr lvl="1"/>
            <a:r>
              <a:rPr lang="cs-CZ" sz="2400"/>
              <a:t>Hemiplegie (CMP)</a:t>
            </a:r>
            <a:endParaRPr lang="cs-CZ" sz="2400" dirty="0"/>
          </a:p>
          <a:p>
            <a:pPr lvl="1"/>
            <a:r>
              <a:rPr lang="cs-CZ" sz="2400" err="1"/>
              <a:t>Sclerosis</a:t>
            </a:r>
            <a:r>
              <a:rPr lang="cs-CZ" sz="2400" dirty="0"/>
              <a:t> multiplex</a:t>
            </a:r>
          </a:p>
        </p:txBody>
      </p:sp>
    </p:spTree>
    <p:extLst>
      <p:ext uri="{BB962C8B-B14F-4D97-AF65-F5344CB8AC3E}">
        <p14:creationId xmlns:p14="http://schemas.microsoft.com/office/powerpoint/2010/main" val="3509807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1319B6-8FD3-45B5-85D0-569ACD3CE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cs-CZ" dirty="0"/>
              <a:t>PODSTATA BOBATH KONCEPTU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E92B403-62B8-4E12-9251-E0AE667BB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209234"/>
              </p:ext>
            </p:extLst>
          </p:nvPr>
        </p:nvGraphicFramePr>
        <p:xfrm>
          <a:off x="6928" y="1591448"/>
          <a:ext cx="12108872" cy="5269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6768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6F848-66D8-492E-84DB-7830DDF29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TERAPIE DLE BOBATH KONCEPTU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A93AF5-9635-4395-8DF0-1FA935598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cs-CZ" b="1">
                <a:highlight>
                  <a:srgbClr val="00FFFF"/>
                </a:highlight>
              </a:rPr>
              <a:t>Optimalizace svalového tonu</a:t>
            </a:r>
            <a:endParaRPr lang="cs-CZ" b="1" dirty="0">
              <a:highlight>
                <a:srgbClr val="00FFFF"/>
              </a:highlight>
            </a:endParaRPr>
          </a:p>
          <a:p>
            <a:pPr lvl="1" algn="just"/>
            <a:r>
              <a:rPr lang="cs-CZ">
                <a:ea typeface="+mn-lt"/>
                <a:cs typeface="+mn-lt"/>
              </a:rPr>
              <a:t>Stimulace ke zlepšení vnímání polohy, žádoucího zvýšení svalového tonu: klíčové body kontroly = segmenty, z kterých může terapeut ovlivňovat svalový tonus: hlava-šíje, pletenec pažní, pletenec pánevní</a:t>
            </a:r>
          </a:p>
          <a:p>
            <a:pPr algn="just"/>
            <a:r>
              <a:rPr lang="cs-CZ" b="1">
                <a:highlight>
                  <a:srgbClr val="00FFFF"/>
                </a:highlight>
              </a:rPr>
              <a:t>Zefektivnění kompenzačních strategií k provedení funkčních aktivit</a:t>
            </a:r>
            <a:r>
              <a:rPr lang="cs-CZ"/>
              <a:t> (v mnoha variantách)</a:t>
            </a:r>
            <a:endParaRPr lang="cs-CZ" dirty="0"/>
          </a:p>
          <a:p>
            <a:pPr algn="just"/>
            <a:r>
              <a:rPr lang="cs-CZ" b="1">
                <a:highlight>
                  <a:srgbClr val="00FFFF"/>
                </a:highlight>
              </a:rPr>
              <a:t>Automatické balanční reakce</a:t>
            </a:r>
          </a:p>
          <a:p>
            <a:pPr algn="just"/>
            <a:r>
              <a:rPr lang="cs-CZ" b="1">
                <a:highlight>
                  <a:srgbClr val="00FFFF"/>
                </a:highlight>
              </a:rPr>
              <a:t>Využití principů motorického učení</a:t>
            </a:r>
            <a:r>
              <a:rPr lang="cs-CZ"/>
              <a:t> (princip variability </a:t>
            </a:r>
            <a:r>
              <a:rPr lang="cs-CZ">
                <a:ea typeface="+mn-lt"/>
                <a:cs typeface="+mn-lt"/>
              </a:rPr>
              <a:t>&amp; adaptability)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8924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Obsah obrázku interiér, patro, dítě, dívka&#10;&#10;Popis se vygeneroval automaticky.">
            <a:extLst>
              <a:ext uri="{FF2B5EF4-FFF2-40B4-BE49-F238E27FC236}">
                <a16:creationId xmlns:a16="http://schemas.microsoft.com/office/drawing/2014/main" id="{89EF88CD-70BC-41A6-9BBE-D6E3EABBC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93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6" name="Obrázek 6" descr="Obsah obrázku osoba, vsedě, interiér&#10;&#10;Popis se vygeneroval automaticky.">
            <a:extLst>
              <a:ext uri="{FF2B5EF4-FFF2-40B4-BE49-F238E27FC236}">
                <a16:creationId xmlns:a16="http://schemas.microsoft.com/office/drawing/2014/main" id="{C9540F0E-C663-427F-ACAC-F5D4659D7F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13" b="1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Obrázek 4" descr="Obsah obrázku interiér, osoba, zeď&#10;&#10;Popis se vygeneroval automaticky.">
            <a:extLst>
              <a:ext uri="{FF2B5EF4-FFF2-40B4-BE49-F238E27FC236}">
                <a16:creationId xmlns:a16="http://schemas.microsoft.com/office/drawing/2014/main" id="{70518EA0-61FF-40C7-A164-ACFEEE076F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674" r="2" b="2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6A7DAB-66B0-4BA6-95AE-E78CA6BA0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02" y="581891"/>
            <a:ext cx="2807208" cy="1325563"/>
          </a:xfrm>
        </p:spPr>
        <p:txBody>
          <a:bodyPr>
            <a:normAutofit/>
          </a:bodyPr>
          <a:lstStyle/>
          <a:p>
            <a:r>
              <a:rPr lang="cs-CZ" sz="2800"/>
              <a:t>CÍLE BOBATH TERAPIE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F7A070-CD55-4989-9CBC-18153424A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9" y="2708840"/>
            <a:ext cx="3650025" cy="40035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/>
              <a:t>Obnova, příp. zachování funkčních schopností a dovedností pacienta</a:t>
            </a:r>
          </a:p>
          <a:p>
            <a:endParaRPr lang="cs-CZ" sz="2000" dirty="0"/>
          </a:p>
          <a:p>
            <a:r>
              <a:rPr lang="cs-CZ" sz="2000"/>
              <a:t>Snaha maximálního využití potenciálu daného konkrétního jedince (BB: snaha o obnovu "normálního" pohybu)</a:t>
            </a:r>
          </a:p>
        </p:txBody>
      </p:sp>
    </p:spTree>
    <p:extLst>
      <p:ext uri="{BB962C8B-B14F-4D97-AF65-F5344CB8AC3E}">
        <p14:creationId xmlns:p14="http://schemas.microsoft.com/office/powerpoint/2010/main" val="1073815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90EDA9-2517-46EC-B6D4-3918D0478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C16B0D-7E77-4DA2-9B4E-17CAB33D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74902"/>
            <a:ext cx="6838511" cy="1605464"/>
          </a:xfrm>
        </p:spPr>
        <p:txBody>
          <a:bodyPr anchor="b">
            <a:normAutofit/>
          </a:bodyPr>
          <a:lstStyle/>
          <a:p>
            <a:r>
              <a:rPr lang="cs-CZ" sz="3300"/>
              <a:t>BOBATH KONCEPT U CENTRÁLNÍCH HEMIPARÉZ DOSPĚLÝCH - ZÁSADY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49B1F2-532C-44C7-8AC7-28EA15EE0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5" descr="Obsah obrázku osoba, interiér, muž&#10;&#10;Popis se vygeneroval automaticky.">
            <a:extLst>
              <a:ext uri="{FF2B5EF4-FFF2-40B4-BE49-F238E27FC236}">
                <a16:creationId xmlns:a16="http://schemas.microsoft.com/office/drawing/2014/main" id="{5F6E56C9-7468-4F29-8A63-0962416492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6" r="2" b="2"/>
          <a:stretch/>
        </p:blipFill>
        <p:spPr>
          <a:xfrm>
            <a:off x="7684008" y="10"/>
            <a:ext cx="4507992" cy="29345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7D3784-5CF9-4282-9B1C-52395785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AEFF06-D710-44E8-933A-ADDCEEC8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97939"/>
            <a:ext cx="6965511" cy="3864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1600"/>
              <a:t>Maximální snaha o </a:t>
            </a:r>
            <a:r>
              <a:rPr lang="cs-CZ" sz="1600" b="1">
                <a:highlight>
                  <a:srgbClr val="00FFFF"/>
                </a:highlight>
              </a:rPr>
              <a:t>systematické zlepšování funkce paretické</a:t>
            </a:r>
            <a:r>
              <a:rPr lang="cs-CZ" sz="1600" dirty="0"/>
              <a:t> </a:t>
            </a:r>
            <a:r>
              <a:rPr lang="cs-CZ" sz="1600"/>
              <a:t>strany: vše umístěno na straně paretické</a:t>
            </a:r>
            <a:endParaRPr lang="cs-CZ"/>
          </a:p>
          <a:p>
            <a:pPr algn="just">
              <a:lnSpc>
                <a:spcPct val="100000"/>
              </a:lnSpc>
            </a:pPr>
            <a:r>
              <a:rPr lang="cs-CZ" sz="1600"/>
              <a:t>Maximální eliminace kompenzace ztracené hybné funkce pomocí zdravé strany</a:t>
            </a:r>
          </a:p>
          <a:p>
            <a:pPr algn="just">
              <a:lnSpc>
                <a:spcPct val="100000"/>
              </a:lnSpc>
            </a:pPr>
            <a:r>
              <a:rPr lang="cs-CZ" sz="1600">
                <a:highlight>
                  <a:srgbClr val="00FFFF"/>
                </a:highlight>
              </a:rPr>
              <a:t>Činnosti schopen či neschopen vykonávat, nalézt kompenzaci jen v menší míře či vhodnějším způsobem?</a:t>
            </a:r>
          </a:p>
          <a:p>
            <a:pPr algn="just">
              <a:lnSpc>
                <a:spcPct val="100000"/>
              </a:lnSpc>
            </a:pPr>
            <a:r>
              <a:rPr lang="cs-CZ" sz="1600"/>
              <a:t>Často nutné odstranit spasticitu (brání normálním účelným pohybům), lépe prevence masových pohybových reakcí a nežádoucích asociovaných pohybů (obojí přispívá k rozvoji spasticity)</a:t>
            </a:r>
          </a:p>
          <a:p>
            <a:pPr algn="just">
              <a:lnSpc>
                <a:spcPct val="100000"/>
              </a:lnSpc>
            </a:pPr>
            <a:r>
              <a:rPr lang="cs-CZ" sz="1600"/>
              <a:t>Důležitým aspektem </a:t>
            </a:r>
            <a:r>
              <a:rPr lang="cs-CZ" sz="1600" b="1">
                <a:highlight>
                  <a:srgbClr val="00FFFF"/>
                </a:highlight>
              </a:rPr>
              <a:t>ROVNOVÁŽNÉ REAKCE (= tzv. oporové reakce paže a ruky)</a:t>
            </a:r>
            <a:r>
              <a:rPr lang="cs-CZ" sz="1600"/>
              <a:t>: stimulace a facilitace přenosem váhy a některých pohybových činností na postiženou stranu, tedy utváření úplného a správného tělesného schématu paretické strany</a:t>
            </a:r>
          </a:p>
        </p:txBody>
      </p:sp>
      <p:pic>
        <p:nvPicPr>
          <p:cNvPr id="4" name="Obrázek 4" descr="Obsah obrázku osoba, zeď, patro, interiér&#10;&#10;Popis se vygeneroval automaticky.">
            <a:extLst>
              <a:ext uri="{FF2B5EF4-FFF2-40B4-BE49-F238E27FC236}">
                <a16:creationId xmlns:a16="http://schemas.microsoft.com/office/drawing/2014/main" id="{3D62B293-C48B-492F-B151-36FDB512D2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43" r="1206" b="-2"/>
          <a:stretch/>
        </p:blipFill>
        <p:spPr>
          <a:xfrm>
            <a:off x="7684008" y="3172968"/>
            <a:ext cx="4507992" cy="36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42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EDAB3-FD36-43BA-9981-1DC61D9B1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813772-AC77-47F7-81D4-C64EF1F16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>
                <a:ea typeface="+mn-lt"/>
                <a:cs typeface="+mn-lt"/>
              </a:rPr>
              <a:t>Dvořák, R. (2003). </a:t>
            </a:r>
            <a:r>
              <a:rPr lang="cs-CZ" i="1">
                <a:ea typeface="+mn-lt"/>
                <a:cs typeface="+mn-lt"/>
              </a:rPr>
              <a:t>Základy kinezioterapie. </a:t>
            </a:r>
            <a:r>
              <a:rPr lang="cs-CZ">
                <a:ea typeface="+mn-lt"/>
                <a:cs typeface="+mn-lt"/>
              </a:rPr>
              <a:t>FTK UP, Olomouc.</a:t>
            </a:r>
          </a:p>
          <a:p>
            <a:r>
              <a:rPr lang="cs-CZ">
                <a:ea typeface="+mn-lt"/>
                <a:cs typeface="+mn-lt"/>
              </a:rPr>
              <a:t>Kolář et. Al., (2010). </a:t>
            </a:r>
            <a:r>
              <a:rPr lang="cs-CZ" i="1">
                <a:ea typeface="+mn-lt"/>
                <a:cs typeface="+mn-lt"/>
              </a:rPr>
              <a:t>Rehabilitace v klinické praxi. Praha: Galén.</a:t>
            </a:r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Kristková, V. (2016). </a:t>
            </a:r>
            <a:r>
              <a:rPr lang="cs-CZ" i="1">
                <a:ea typeface="+mn-lt"/>
                <a:cs typeface="+mn-lt"/>
              </a:rPr>
              <a:t>NDT - Bobath koncept v pediatrické praxi.</a:t>
            </a:r>
            <a:r>
              <a:rPr lang="cs-CZ">
                <a:ea typeface="+mn-lt"/>
                <a:cs typeface="+mn-lt"/>
              </a:rPr>
              <a:t> Přednáška, dostupná na: </a:t>
            </a:r>
            <a:r>
              <a:rPr lang="cs-CZ" dirty="0">
                <a:ea typeface="+mn-lt"/>
                <a:cs typeface="+mn-lt"/>
                <a:hlinkClick r:id="rId2"/>
              </a:rPr>
              <a:t>https://slideslive.com/38896046/ndt-bobath-koncept-v-pediatricke-praxi</a:t>
            </a:r>
            <a:endParaRPr lang="cs-CZ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-CZ">
                <a:ea typeface="+mn-lt"/>
                <a:cs typeface="+mn-lt"/>
              </a:rPr>
              <a:t>Krivošíková, M. (2011). </a:t>
            </a:r>
            <a:r>
              <a:rPr lang="cs-CZ" i="1">
                <a:ea typeface="+mn-lt"/>
                <a:cs typeface="+mn-lt"/>
              </a:rPr>
              <a:t>Úvod do ergoterapie</a:t>
            </a:r>
            <a:r>
              <a:rPr lang="cs-CZ">
                <a:ea typeface="+mn-lt"/>
                <a:cs typeface="+mn-lt"/>
              </a:rPr>
              <a:t>. Praha, Czech Republic: Grada a.s.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-CZ">
                <a:ea typeface="+mn-lt"/>
                <a:cs typeface="+mn-lt"/>
              </a:rPr>
              <a:t>Švestková, O., Svěcená, K. (2013). </a:t>
            </a:r>
            <a:r>
              <a:rPr lang="cs-CZ" i="1">
                <a:ea typeface="+mn-lt"/>
                <a:cs typeface="+mn-lt"/>
              </a:rPr>
              <a:t>Ergoterapie.</a:t>
            </a:r>
            <a:r>
              <a:rPr lang="cs-CZ">
                <a:ea typeface="+mn-lt"/>
                <a:cs typeface="+mn-lt"/>
              </a:rPr>
              <a:t> Praha, FTVS UK</a:t>
            </a:r>
            <a:endParaRPr lang="en-US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675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32BB7B-2BC5-492D-A1ED-3442E6D06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DĚKUJI ZA POZORNOST!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4" descr="Obsah obrázku květina, růžová, barevné, fialová&#10;&#10;Popis se vygeneroval automaticky.">
            <a:extLst>
              <a:ext uri="{FF2B5EF4-FFF2-40B4-BE49-F238E27FC236}">
                <a16:creationId xmlns:a16="http://schemas.microsoft.com/office/drawing/2014/main" id="{7C4C1AAC-AD16-4794-9E64-9B80EB570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31" r="19586" b="1"/>
          <a:stretch/>
        </p:blipFill>
        <p:spPr>
          <a:xfrm>
            <a:off x="4864608" y="729279"/>
            <a:ext cx="6846363" cy="524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8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78EC6A-9E86-436E-94F1-330DAC727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cs-CZ"/>
              <a:t>KONCEPT DLE BOBATHA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6B1B88D-7855-422A-80C9-0C326D6D7D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824640"/>
              </p:ext>
            </p:extLst>
          </p:nvPr>
        </p:nvGraphicFramePr>
        <p:xfrm>
          <a:off x="838200" y="1926266"/>
          <a:ext cx="10988963" cy="4934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48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5538A3-B599-412D-A524-A6EF75BB1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cs-CZ"/>
              <a:t>TEORETICKÝ ZÁKLAD KONCEPTU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0E185A9-6CDF-4713-BB0E-8221E91FF4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701319"/>
              </p:ext>
            </p:extLst>
          </p:nvPr>
        </p:nvGraphicFramePr>
        <p:xfrm>
          <a:off x="838200" y="1650222"/>
          <a:ext cx="10979819" cy="52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914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36AD02-0960-447B-901B-7D116A04B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cs-CZ"/>
              <a:t>PROJEVY PORUCHY CENTRÁLNÍ POSTURÁLNÍ KONTROLY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B48613-6F53-49C3-9A8A-8305B9F94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3240" y="932688"/>
            <a:ext cx="6667057" cy="56045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2000" b="1"/>
              <a:t>Abnormální svalový tonus:</a:t>
            </a:r>
            <a:r>
              <a:rPr lang="cs-CZ" sz="2000"/>
              <a:t> spasticita, hypotonie, kolísající tonus</a:t>
            </a:r>
            <a:endParaRPr lang="cs-CZ"/>
          </a:p>
          <a:p>
            <a:pPr algn="just">
              <a:lnSpc>
                <a:spcPct val="100000"/>
              </a:lnSpc>
            </a:pPr>
            <a:r>
              <a:rPr lang="cs-CZ" sz="2000" b="1"/>
              <a:t>Abnormální reciproční interakce svalů:</a:t>
            </a:r>
            <a:r>
              <a:rPr lang="cs-CZ" sz="2000" dirty="0"/>
              <a:t> </a:t>
            </a:r>
            <a:r>
              <a:rPr lang="cs-CZ" sz="2000">
                <a:highlight>
                  <a:srgbClr val="00FFFF"/>
                </a:highlight>
              </a:rPr>
              <a:t>nezajištění automatické adaptace svalů během posturálních změn plynulou kontrolou</a:t>
            </a:r>
            <a:r>
              <a:rPr lang="cs-CZ" sz="2000"/>
              <a:t> agonistů a antagonistů k provedení plynulého, správně načasovaného a nasměrovaného pohybu</a:t>
            </a:r>
            <a:endParaRPr lang="cs-CZ" sz="2000" b="1"/>
          </a:p>
          <a:p>
            <a:pPr algn="just">
              <a:lnSpc>
                <a:spcPct val="100000"/>
              </a:lnSpc>
            </a:pPr>
            <a:r>
              <a:rPr lang="cs-CZ" sz="2000" b="1"/>
              <a:t>Snížená různorodost posturálních a pohybových vzorů:</a:t>
            </a:r>
            <a:r>
              <a:rPr lang="cs-CZ" sz="2000"/>
              <a:t> redukovaná pohybová selektivita</a:t>
            </a:r>
            <a:endParaRPr lang="cs-CZ" sz="2000" b="1"/>
          </a:p>
          <a:p>
            <a:pPr algn="just">
              <a:lnSpc>
                <a:spcPct val="100000"/>
              </a:lnSpc>
            </a:pPr>
            <a:r>
              <a:rPr lang="cs-CZ" sz="2000" b="1"/>
              <a:t>Přítomnost asociovaných reakcí:</a:t>
            </a:r>
            <a:r>
              <a:rPr lang="cs-CZ" sz="2000" dirty="0"/>
              <a:t> </a:t>
            </a:r>
            <a:r>
              <a:rPr lang="cs-CZ" sz="2000">
                <a:highlight>
                  <a:srgbClr val="00FFFF"/>
                </a:highlight>
              </a:rPr>
              <a:t>nežádoucí synchronní pohyby</a:t>
            </a:r>
            <a:r>
              <a:rPr lang="cs-CZ" sz="2000"/>
              <a:t> i ve vzdálenějších oblastech</a:t>
            </a:r>
            <a:endParaRPr lang="cs-CZ" sz="2000" b="1"/>
          </a:p>
        </p:txBody>
      </p:sp>
    </p:spTree>
    <p:extLst>
      <p:ext uri="{BB962C8B-B14F-4D97-AF65-F5344CB8AC3E}">
        <p14:creationId xmlns:p14="http://schemas.microsoft.com/office/powerpoint/2010/main" val="819740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DC64BD-8898-4D2B-A705-AE3C86E8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cs-CZ"/>
              <a:t>BOBATH KONCEPT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B52CCB9-40D6-42C1-AECF-8C5084F7E1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849380"/>
              </p:ext>
            </p:extLst>
          </p:nvPr>
        </p:nvGraphicFramePr>
        <p:xfrm>
          <a:off x="121749" y="1591447"/>
          <a:ext cx="11940277" cy="5217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287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revné pastelové křídy">
            <a:extLst>
              <a:ext uri="{FF2B5EF4-FFF2-40B4-BE49-F238E27FC236}">
                <a16:creationId xmlns:a16="http://schemas.microsoft.com/office/drawing/2014/main" id="{0BBFEB49-4253-4A1B-8542-2D73A308A0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32" b="18268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E11B7E-69B9-423D-92A4-C625A4DA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ZÁKLADNÍ PRINCIPY BOBATH KONCEPTU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06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D4B0F-E561-40B5-8A93-9AAFE8FD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86822"/>
            <a:ext cx="10168128" cy="902486"/>
          </a:xfrm>
        </p:spPr>
        <p:txBody>
          <a:bodyPr/>
          <a:lstStyle/>
          <a:p>
            <a:r>
              <a:rPr lang="cs-CZ"/>
              <a:t>BOBATH KONCEPT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DE066-D891-4DB9-9F4E-AFD22905D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68" y="988661"/>
            <a:ext cx="11276491" cy="615335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 b="1">
                <a:highlight>
                  <a:srgbClr val="00FF00"/>
                </a:highlight>
              </a:rPr>
              <a:t>24 hodinový přístup</a:t>
            </a:r>
            <a:r>
              <a:rPr lang="cs-CZ"/>
              <a:t> vyžadující spolupráci interprofesionálního týmu</a:t>
            </a:r>
          </a:p>
          <a:p>
            <a:r>
              <a:rPr lang="cs-CZ"/>
              <a:t>Důležitý je </a:t>
            </a:r>
            <a:r>
              <a:rPr lang="cs-CZ" b="1">
                <a:highlight>
                  <a:srgbClr val="00FF00"/>
                </a:highlight>
              </a:rPr>
              <a:t>FEEDFORWARD</a:t>
            </a:r>
            <a:endParaRPr lang="cs-CZ">
              <a:highlight>
                <a:srgbClr val="00FF00"/>
              </a:highlight>
            </a:endParaRPr>
          </a:p>
          <a:p>
            <a:r>
              <a:rPr lang="cs-CZ"/>
              <a:t>Využívá polohování, zatěžování, inhibici reflexů &amp; senzorické facilitace</a:t>
            </a:r>
          </a:p>
          <a:p>
            <a:r>
              <a:rPr lang="cs-CZ"/>
              <a:t>Vyhýbá se patologickým vzorcům:</a:t>
            </a:r>
            <a:endParaRPr lang="cs-CZ" dirty="0"/>
          </a:p>
          <a:p>
            <a:pPr lvl="1"/>
            <a:r>
              <a:rPr lang="cs-CZ"/>
              <a:t>Flekčním na HKK</a:t>
            </a:r>
          </a:p>
          <a:p>
            <a:pPr lvl="1"/>
            <a:r>
              <a:rPr lang="cs-CZ"/>
              <a:t>Extenčním na DKK</a:t>
            </a:r>
          </a:p>
          <a:p>
            <a:r>
              <a:rPr lang="cs-CZ"/>
              <a:t>Snaha o co </a:t>
            </a:r>
            <a:r>
              <a:rPr lang="cs-CZ" b="1">
                <a:highlight>
                  <a:srgbClr val="00FF00"/>
                </a:highlight>
              </a:rPr>
              <a:t>největší stimulaci CNS k rozvíjení tvorby</a:t>
            </a:r>
            <a:r>
              <a:rPr lang="cs-CZ"/>
              <a:t> nových neuronových sítí a náhradních center v mozku +</a:t>
            </a:r>
            <a:r>
              <a:rPr lang="cs-CZ" b="1">
                <a:highlight>
                  <a:srgbClr val="00FF00"/>
                </a:highlight>
              </a:rPr>
              <a:t> využití plasticity</a:t>
            </a:r>
            <a:r>
              <a:rPr lang="cs-CZ"/>
              <a:t> mozku</a:t>
            </a:r>
          </a:p>
          <a:p>
            <a:r>
              <a:rPr lang="cs-CZ" b="1">
                <a:highlight>
                  <a:srgbClr val="00FFFF"/>
                </a:highlight>
              </a:rPr>
              <a:t>Cílem konceptu je obnova či zachování funkčních schopností &amp; dovedností pacienta (normální pohyb a tím i normální funkce).</a:t>
            </a:r>
          </a:p>
          <a:p>
            <a:r>
              <a:rPr lang="cs-CZ"/>
              <a:t>Normální pohyb je interakce mnoha procesů (motorické, percepční, kognitivní) mezi individuem, úkolem &amp; prostředím. Úkol, který nemotivuje = odlišný výstup (prostředí omezující </a:t>
            </a:r>
            <a:r>
              <a:rPr lang="cs-CZ">
                <a:ea typeface="+mn-lt"/>
                <a:cs typeface="+mn-lt"/>
              </a:rPr>
              <a:t>&amp; facilitující)</a:t>
            </a:r>
            <a:endParaRPr lang="cs-CZ" dirty="0">
              <a:ea typeface="+mn-lt"/>
              <a:cs typeface="+mn-lt"/>
            </a:endParaRPr>
          </a:p>
          <a:p>
            <a:r>
              <a:rPr lang="cs-CZ"/>
              <a:t>ALE! Snaha </a:t>
            </a:r>
            <a:r>
              <a:rPr lang="cs-CZ" b="1">
                <a:highlight>
                  <a:srgbClr val="00FF00"/>
                </a:highlight>
              </a:rPr>
              <a:t>maximálně využít potenciálu</a:t>
            </a:r>
            <a:r>
              <a:rPr lang="cs-CZ"/>
              <a:t> daného konkrétního jedince (nikdy ne kvalita nad funkcí!)</a:t>
            </a:r>
            <a:endParaRPr lang="cs-CZ" dirty="0"/>
          </a:p>
          <a:p>
            <a:r>
              <a:rPr lang="cs-CZ"/>
              <a:t>Cílem terapie je </a:t>
            </a:r>
            <a:r>
              <a:rPr lang="cs-CZ" b="1">
                <a:highlight>
                  <a:srgbClr val="00FFFF"/>
                </a:highlight>
              </a:rPr>
              <a:t>optimalizace funkce zlepšením posturální kontroly a selektivního pohybu</a:t>
            </a:r>
            <a:r>
              <a:rPr lang="cs-CZ"/>
              <a:t> s využitím facilitace, tedy zefektivnění kompenzačních strategií k provedení funkčních aktivit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5568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31A17E-5D32-46E0-8ACB-8DE10F1CF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884693" cy="842325"/>
          </a:xfrm>
        </p:spPr>
        <p:txBody>
          <a:bodyPr anchor="b">
            <a:normAutofit fontScale="90000"/>
          </a:bodyPr>
          <a:lstStyle/>
          <a:p>
            <a:r>
              <a:rPr lang="cs-CZ" sz="3300">
                <a:ea typeface="+mj-lt"/>
                <a:cs typeface="+mj-lt"/>
              </a:rPr>
              <a:t>VYŠETŘENÍ &amp; TERAPIE BOBATH KONCEPTU</a:t>
            </a:r>
            <a:endParaRPr lang="cs-CZ" sz="3300" b="0">
              <a:ea typeface="+mj-lt"/>
              <a:cs typeface="+mj-lt"/>
            </a:endParaRPr>
          </a:p>
          <a:p>
            <a:endParaRPr lang="cs-CZ" sz="3300"/>
          </a:p>
        </p:txBody>
      </p:sp>
      <p:pic>
        <p:nvPicPr>
          <p:cNvPr id="4" name="Obrázek 4" descr="Obsah obrázku osoba&#10;&#10;Popis se vygeneroval automaticky.">
            <a:extLst>
              <a:ext uri="{FF2B5EF4-FFF2-40B4-BE49-F238E27FC236}">
                <a16:creationId xmlns:a16="http://schemas.microsoft.com/office/drawing/2014/main" id="{747E175B-2D60-4F18-BD7C-08D0E43FE3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5" r="13073" b="-1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888C10-CE84-44AB-B0A6-5283E1C1D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1804186"/>
            <a:ext cx="6826965" cy="49038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1800"/>
              <a:t>Při vyšetření je u dětí důležité </a:t>
            </a:r>
            <a:r>
              <a:rPr lang="cs-CZ" sz="1800" b="1">
                <a:highlight>
                  <a:srgbClr val="00FFFF"/>
                </a:highlight>
              </a:rPr>
              <a:t>navázání kontaktu. Hravost</a:t>
            </a:r>
            <a:r>
              <a:rPr lang="cs-CZ" sz="1800" dirty="0"/>
              <a:t> </a:t>
            </a:r>
            <a:r>
              <a:rPr lang="cs-CZ" sz="1800"/>
              <a:t>na prvním místě!</a:t>
            </a:r>
          </a:p>
          <a:p>
            <a:pPr>
              <a:lnSpc>
                <a:spcPct val="100000"/>
              </a:lnSpc>
            </a:pPr>
            <a:endParaRPr lang="cs-CZ" sz="1800" b="1" dirty="0"/>
          </a:p>
          <a:p>
            <a:pPr>
              <a:lnSpc>
                <a:spcPct val="100000"/>
              </a:lnSpc>
            </a:pPr>
            <a:r>
              <a:rPr lang="cs-CZ" sz="1800" b="1"/>
              <a:t>MOTORICKÝ PROJEV PACIENTA:</a:t>
            </a:r>
            <a:r>
              <a:rPr lang="cs-CZ" sz="1800"/>
              <a:t> Sledovat způsob pohybu - plynulost, bezpečnost?</a:t>
            </a:r>
            <a:endParaRPr lang="cs-CZ"/>
          </a:p>
          <a:p>
            <a:pPr>
              <a:lnSpc>
                <a:spcPct val="100000"/>
              </a:lnSpc>
            </a:pPr>
            <a:r>
              <a:rPr lang="cs-CZ" sz="1800" b="1"/>
              <a:t>PACIENT, CO BY CHTĚL ZLEPŠIT?</a:t>
            </a:r>
          </a:p>
          <a:p>
            <a:pPr>
              <a:lnSpc>
                <a:spcPct val="100000"/>
              </a:lnSpc>
            </a:pPr>
            <a:r>
              <a:rPr lang="cs-CZ" sz="1800" b="1"/>
              <a:t>VYŠETŘENÁ FUNKCE V CO NEJREALISTIČTĚJŠÍCH PODMÍNKÁCH:</a:t>
            </a:r>
            <a:r>
              <a:rPr lang="cs-CZ" sz="1800" dirty="0"/>
              <a:t> </a:t>
            </a:r>
            <a:r>
              <a:rPr lang="cs-CZ" sz="1800" b="1">
                <a:highlight>
                  <a:srgbClr val="00FFFF"/>
                </a:highlight>
              </a:rPr>
              <a:t>Co dítě naopak neumí a proč, co chybí, je nedostatečné, je potřebné, jak dítě kompenzuje?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/>
              <a:t>Vyšetření </a:t>
            </a:r>
            <a:r>
              <a:rPr lang="cs-CZ" sz="1800" b="1"/>
              <a:t>povrchového a hlubokého čití</a:t>
            </a:r>
            <a:endParaRPr lang="cs-CZ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/>
              <a:t>Všímat si </a:t>
            </a:r>
            <a:r>
              <a:rPr lang="cs-CZ" sz="1800" b="1"/>
              <a:t>kognitivních schopností dítěte</a:t>
            </a:r>
            <a:r>
              <a:rPr lang="cs-CZ" sz="1800"/>
              <a:t> (adaptace vůči okolí, porozumění zadaným úkolům, koncentrace, schopnost zodpovědět otázku...)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621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C9F64E8-8F1D-4A06-B1A4-685E72C0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4" y="633619"/>
            <a:ext cx="4520912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F73B07-D720-4871-8B79-F3390BBFD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46" y="632045"/>
            <a:ext cx="4460516" cy="1452787"/>
          </a:xfrm>
        </p:spPr>
        <p:txBody>
          <a:bodyPr>
            <a:normAutofit/>
          </a:bodyPr>
          <a:lstStyle/>
          <a:p>
            <a:r>
              <a:rPr lang="cs-CZ" sz="2800" dirty="0"/>
              <a:t>VYŠETŘENÍ &amp; TERAPIE </a:t>
            </a:r>
            <a:r>
              <a:rPr lang="cs-CZ" sz="2800"/>
              <a:t>BOBATH KONCEPTU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366674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038D3F-BE44-45CB-A811-A86340614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46" y="2368296"/>
            <a:ext cx="4460516" cy="4310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/>
              <a:t>Stanovení hlavního problému</a:t>
            </a:r>
          </a:p>
          <a:p>
            <a:r>
              <a:rPr lang="cs-CZ" sz="2000"/>
              <a:t>Stanovení cíle: </a:t>
            </a:r>
            <a:r>
              <a:rPr lang="cs-CZ" sz="2000" b="1">
                <a:highlight>
                  <a:srgbClr val="00FF00"/>
                </a:highlight>
              </a:rPr>
              <a:t>S.M.A.R.T.</a:t>
            </a:r>
            <a:r>
              <a:rPr lang="cs-CZ" sz="2000"/>
              <a:t> ve spolupráci s klientem a jeho rodinou</a:t>
            </a:r>
          </a:p>
          <a:p>
            <a:pPr lvl="1"/>
            <a:r>
              <a:rPr lang="cs-CZ" sz="1600" b="1">
                <a:highlight>
                  <a:srgbClr val="00FF00"/>
                </a:highlight>
              </a:rPr>
              <a:t>Specifický, měřitelný, dosažitelný, realistický, časově ohraničený</a:t>
            </a:r>
          </a:p>
          <a:p>
            <a:r>
              <a:rPr lang="cs-CZ" sz="2000"/>
              <a:t>Zhodnocení a vyhodnocování efektu terapie</a:t>
            </a:r>
          </a:p>
        </p:txBody>
      </p:sp>
      <p:pic>
        <p:nvPicPr>
          <p:cNvPr id="4" name="Obrázek 4" descr="Obsah obrázku osoba, interiér, dítě, chlapec&#10;&#10;Popis se vygeneroval automaticky.">
            <a:extLst>
              <a:ext uri="{FF2B5EF4-FFF2-40B4-BE49-F238E27FC236}">
                <a16:creationId xmlns:a16="http://schemas.microsoft.com/office/drawing/2014/main" id="{7FB037E1-14E3-4EA0-AC2B-58846F119C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83" r="16183" b="-5"/>
          <a:stretch/>
        </p:blipFill>
        <p:spPr>
          <a:xfrm>
            <a:off x="5171033" y="633618"/>
            <a:ext cx="2651760" cy="2679192"/>
          </a:xfrm>
          <a:prstGeom prst="rect">
            <a:avLst/>
          </a:prstGeom>
        </p:spPr>
      </p:pic>
      <p:pic>
        <p:nvPicPr>
          <p:cNvPr id="6" name="Obrázek 6" descr="Obsah obrázku zeď, patro, osoba, interiér&#10;&#10;Popis se vygeneroval automaticky.">
            <a:extLst>
              <a:ext uri="{FF2B5EF4-FFF2-40B4-BE49-F238E27FC236}">
                <a16:creationId xmlns:a16="http://schemas.microsoft.com/office/drawing/2014/main" id="{9C36A35C-1E3F-400A-9FA7-A66442A25E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97" r="16383" b="-1"/>
          <a:stretch/>
        </p:blipFill>
        <p:spPr>
          <a:xfrm>
            <a:off x="5171033" y="3450349"/>
            <a:ext cx="2651760" cy="2679192"/>
          </a:xfrm>
          <a:prstGeom prst="rect">
            <a:avLst/>
          </a:prstGeom>
        </p:spPr>
      </p:pic>
      <p:pic>
        <p:nvPicPr>
          <p:cNvPr id="5" name="Obrázek 5" descr="Obsah obrázku osoba, interiér, zeď, mladý&#10;&#10;Popis se vygeneroval automaticky.">
            <a:extLst>
              <a:ext uri="{FF2B5EF4-FFF2-40B4-BE49-F238E27FC236}">
                <a16:creationId xmlns:a16="http://schemas.microsoft.com/office/drawing/2014/main" id="{E5108BC9-82E5-468E-8AFD-0BACA8685F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36" r="-2" b="6009"/>
          <a:stretch/>
        </p:blipFill>
        <p:spPr>
          <a:xfrm>
            <a:off x="8001000" y="633616"/>
            <a:ext cx="3781427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4980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DarkSeedLeftStep">
      <a:dk1>
        <a:srgbClr val="000000"/>
      </a:dk1>
      <a:lt1>
        <a:srgbClr val="FFFFFF"/>
      </a:lt1>
      <a:dk2>
        <a:srgbClr val="1B2F30"/>
      </a:dk2>
      <a:lt2>
        <a:srgbClr val="F2F3F0"/>
      </a:lt2>
      <a:accent1>
        <a:srgbClr val="6D4DC3"/>
      </a:accent1>
      <a:accent2>
        <a:srgbClr val="3F50B3"/>
      </a:accent2>
      <a:accent3>
        <a:srgbClr val="4D8FC3"/>
      </a:accent3>
      <a:accent4>
        <a:srgbClr val="3BAFB1"/>
      </a:accent4>
      <a:accent5>
        <a:srgbClr val="4CC293"/>
      </a:accent5>
      <a:accent6>
        <a:srgbClr val="3BB151"/>
      </a:accent6>
      <a:hlink>
        <a:srgbClr val="349C84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203929"/>
      </a:dk2>
      <a:lt2>
        <a:srgbClr val="E6E2E8"/>
      </a:lt2>
      <a:accent1>
        <a:srgbClr val="7DAC6B"/>
      </a:accent1>
      <a:accent2>
        <a:srgbClr val="5DB369"/>
      </a:accent2>
      <a:accent3>
        <a:srgbClr val="69AE90"/>
      </a:accent3>
      <a:accent4>
        <a:srgbClr val="5AADAB"/>
      </a:accent4>
      <a:accent5>
        <a:srgbClr val="6CA7CE"/>
      </a:accent5>
      <a:accent6>
        <a:srgbClr val="6B7DCE"/>
      </a:accent6>
      <a:hlink>
        <a:srgbClr val="9C69AE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SketchLinesVTI</vt:lpstr>
      <vt:lpstr>AccentBoxVTI</vt:lpstr>
      <vt:lpstr>BOBATH KONCEPT</vt:lpstr>
      <vt:lpstr>KONCEPT DLE BOBATHA</vt:lpstr>
      <vt:lpstr>TEORETICKÝ ZÁKLAD KONCEPTU</vt:lpstr>
      <vt:lpstr>PROJEVY PORUCHY CENTRÁLNÍ POSTURÁLNÍ KONTROLY</vt:lpstr>
      <vt:lpstr>BOBATH KONCEPT</vt:lpstr>
      <vt:lpstr>ZÁKLADNÍ PRINCIPY BOBATH KONCEPTU</vt:lpstr>
      <vt:lpstr>BOBATH KONCEPT</vt:lpstr>
      <vt:lpstr>VYŠETŘENÍ &amp; TERAPIE BOBATH KONCEPTU </vt:lpstr>
      <vt:lpstr>VYŠETŘENÍ &amp; TERAPIE BOBATH KONCEPTU</vt:lpstr>
      <vt:lpstr>VYUŽÍVANÉ TERAPEUTICKÉ PRVKY &amp; TECHNIKY</vt:lpstr>
      <vt:lpstr>VYUŽÍVANÉ TERAPEUTICKÉ PRVKY &amp; TECHNIKY </vt:lpstr>
      <vt:lpstr>NDT VÝHODY &amp; NEVÝHODY</vt:lpstr>
      <vt:lpstr>INDIKACE BOBATH KONCEPTU</vt:lpstr>
      <vt:lpstr>PODSTATA BOBATH KONCEPTU</vt:lpstr>
      <vt:lpstr>TERAPIE DLE BOBATH KONCEPTU</vt:lpstr>
      <vt:lpstr>CÍLE BOBATH TERAPIE</vt:lpstr>
      <vt:lpstr>BOBATH KONCEPT U CENTRÁLNÍCH HEMIPARÉZ DOSPĚLÝCH - ZÁSADY</vt:lpstr>
      <vt:lpstr>LITERATURA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625</cp:revision>
  <dcterms:created xsi:type="dcterms:W3CDTF">2021-02-21T06:17:56Z</dcterms:created>
  <dcterms:modified xsi:type="dcterms:W3CDTF">2021-04-09T15:17:36Z</dcterms:modified>
</cp:coreProperties>
</file>