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8" r:id="rId3"/>
    <p:sldId id="259" r:id="rId4"/>
    <p:sldId id="260" r:id="rId5"/>
    <p:sldId id="276" r:id="rId6"/>
    <p:sldId id="277" r:id="rId7"/>
    <p:sldId id="278" r:id="rId8"/>
    <p:sldId id="261" r:id="rId9"/>
    <p:sldId id="262" r:id="rId10"/>
    <p:sldId id="279" r:id="rId11"/>
    <p:sldId id="280" r:id="rId12"/>
    <p:sldId id="281" r:id="rId13"/>
    <p:sldId id="284" r:id="rId14"/>
    <p:sldId id="289" r:id="rId15"/>
    <p:sldId id="263" r:id="rId16"/>
    <p:sldId id="265" r:id="rId17"/>
    <p:sldId id="266" r:id="rId18"/>
    <p:sldId id="264" r:id="rId19"/>
    <p:sldId id="282" r:id="rId20"/>
    <p:sldId id="283" r:id="rId21"/>
    <p:sldId id="285" r:id="rId22"/>
    <p:sldId id="288" r:id="rId23"/>
    <p:sldId id="295" r:id="rId24"/>
    <p:sldId id="290" r:id="rId25"/>
    <p:sldId id="286" r:id="rId26"/>
    <p:sldId id="287" r:id="rId27"/>
    <p:sldId id="291" r:id="rId28"/>
    <p:sldId id="292" r:id="rId29"/>
    <p:sldId id="293" r:id="rId30"/>
    <p:sldId id="294" r:id="rId31"/>
    <p:sldId id="296" r:id="rId32"/>
    <p:sldId id="267" r:id="rId33"/>
    <p:sldId id="268" r:id="rId34"/>
    <p:sldId id="269" r:id="rId35"/>
    <p:sldId id="275" r:id="rId36"/>
    <p:sldId id="297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ECBC9F-1019-2000-9FF9-2BF4903344DC}" v="601" dt="2021-04-10T16:58:12.591"/>
    <p1510:client id="{3DB8BE9F-10CC-2000-D140-7E16F439117E}" v="169" dt="2021-04-16T07:14:16.657"/>
    <p1510:client id="{885262B7-32E6-8DBF-DAC6-00180C31A8C8}" v="1038" dt="2021-04-08T13:14:16.319"/>
    <p1510:client id="{90B9073C-795C-4EBF-A725-F98D6865F308}" v="61" dt="2021-03-28T19:25:37.620"/>
    <p1510:client id="{9988BA84-3D96-42BD-9597-16DE3F12B588}" v="3903" dt="2021-04-08T21:40:19.176"/>
    <p1510:client id="{E9DCC3C4-9456-A1FE-CE55-D7A441FC8574}" v="1436" dt="2021-04-06T20:58:58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276011-25DA-4778-B848-97259370B43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20C497E-61B2-4A52-957A-CFC6AF10E96C}">
      <dgm:prSet/>
      <dgm:spPr/>
      <dgm:t>
        <a:bodyPr/>
        <a:lstStyle/>
        <a:p>
          <a:pPr rtl="0"/>
          <a:r>
            <a:rPr lang="cs-CZ" b="1" dirty="0"/>
            <a:t>porucha = jakákoli ztráta nebo abnormalita psychické, fyziologické nebo anatomické struktury či funkce</a:t>
          </a:r>
          <a:r>
            <a:rPr lang="cs-CZ" b="1" dirty="0">
              <a:latin typeface="Modern Love"/>
            </a:rPr>
            <a:t> </a:t>
          </a:r>
          <a:endParaRPr lang="en-US" dirty="0"/>
        </a:p>
      </dgm:t>
    </dgm:pt>
    <dgm:pt modelId="{05425309-E83F-4316-A3A6-6D08799BB3FB}" type="parTrans" cxnId="{8CB43785-6BF4-4F69-898E-9FDF04EAB348}">
      <dgm:prSet/>
      <dgm:spPr/>
      <dgm:t>
        <a:bodyPr/>
        <a:lstStyle/>
        <a:p>
          <a:endParaRPr lang="en-US"/>
        </a:p>
      </dgm:t>
    </dgm:pt>
    <dgm:pt modelId="{C3A948E7-B65A-4241-A8BB-1D99918300A3}" type="sibTrans" cxnId="{8CB43785-6BF4-4F69-898E-9FDF04EAB348}">
      <dgm:prSet/>
      <dgm:spPr/>
      <dgm:t>
        <a:bodyPr/>
        <a:lstStyle/>
        <a:p>
          <a:endParaRPr lang="en-US"/>
        </a:p>
      </dgm:t>
    </dgm:pt>
    <dgm:pt modelId="{A0F60AE5-4B84-40B4-B585-3BF4973C3CFE}">
      <dgm:prSet/>
      <dgm:spPr/>
      <dgm:t>
        <a:bodyPr/>
        <a:lstStyle/>
        <a:p>
          <a:pPr rtl="0"/>
          <a:r>
            <a:rPr lang="cs-CZ" b="1" dirty="0"/>
            <a:t>postižení = </a:t>
          </a:r>
          <a:r>
            <a:rPr lang="cs-CZ" b="1" dirty="0">
              <a:latin typeface="Modern Love"/>
            </a:rPr>
            <a:t>jakékoliv </a:t>
          </a:r>
          <a:r>
            <a:rPr lang="cs-CZ" b="1" dirty="0"/>
            <a:t>omezení nebo nedostatek schopnosti (jako důsledek poruchy) jednat či vykonat činnost způsobem nebo v rozsahu považovaném za normální</a:t>
          </a:r>
          <a:r>
            <a:rPr lang="cs-CZ" b="1" dirty="0">
              <a:latin typeface="Modern Love"/>
            </a:rPr>
            <a:t> </a:t>
          </a:r>
          <a:endParaRPr lang="en-US" dirty="0"/>
        </a:p>
      </dgm:t>
    </dgm:pt>
    <dgm:pt modelId="{3FE4ACCC-A666-4138-95C9-4490C28320CE}" type="parTrans" cxnId="{4AF4E06C-1BD0-454A-AC86-F69E5D20CD3F}">
      <dgm:prSet/>
      <dgm:spPr/>
      <dgm:t>
        <a:bodyPr/>
        <a:lstStyle/>
        <a:p>
          <a:endParaRPr lang="en-US"/>
        </a:p>
      </dgm:t>
    </dgm:pt>
    <dgm:pt modelId="{EC5FD1FF-5096-40E7-978B-73A83F6F87A9}" type="sibTrans" cxnId="{4AF4E06C-1BD0-454A-AC86-F69E5D20CD3F}">
      <dgm:prSet/>
      <dgm:spPr/>
      <dgm:t>
        <a:bodyPr/>
        <a:lstStyle/>
        <a:p>
          <a:endParaRPr lang="en-US"/>
        </a:p>
      </dgm:t>
    </dgm:pt>
    <dgm:pt modelId="{6E6D9603-AEA2-4AF6-B680-C10105C35747}">
      <dgm:prSet/>
      <dgm:spPr/>
      <dgm:t>
        <a:bodyPr/>
        <a:lstStyle/>
        <a:p>
          <a:r>
            <a:rPr lang="cs-CZ" b="1" dirty="0"/>
            <a:t>handicap = znevýhodnění určitého jedince, vyplývající z jeho poruchy či postižení, které pak omezuje nebo zabraňuje splnění určité normální role, která se od tohoto jedince očekává </a:t>
          </a:r>
          <a:endParaRPr lang="en-US" dirty="0"/>
        </a:p>
      </dgm:t>
    </dgm:pt>
    <dgm:pt modelId="{18EC1942-F72D-4DFB-9FAA-9896BE987CEC}" type="parTrans" cxnId="{1C1935F7-8CF9-48B2-ADE5-284ACA274B0F}">
      <dgm:prSet/>
      <dgm:spPr/>
      <dgm:t>
        <a:bodyPr/>
        <a:lstStyle/>
        <a:p>
          <a:endParaRPr lang="en-US"/>
        </a:p>
      </dgm:t>
    </dgm:pt>
    <dgm:pt modelId="{C865F15E-B02B-4651-B4FC-732C7CD9F772}" type="sibTrans" cxnId="{1C1935F7-8CF9-48B2-ADE5-284ACA274B0F}">
      <dgm:prSet/>
      <dgm:spPr/>
      <dgm:t>
        <a:bodyPr/>
        <a:lstStyle/>
        <a:p>
          <a:endParaRPr lang="en-US"/>
        </a:p>
      </dgm:t>
    </dgm:pt>
    <dgm:pt modelId="{8F43BC76-B488-4D47-936A-1A5F7EBDC222}" type="pres">
      <dgm:prSet presAssocID="{57276011-25DA-4778-B848-97259370B43E}" presName="linear" presStyleCnt="0">
        <dgm:presLayoutVars>
          <dgm:animLvl val="lvl"/>
          <dgm:resizeHandles val="exact"/>
        </dgm:presLayoutVars>
      </dgm:prSet>
      <dgm:spPr/>
    </dgm:pt>
    <dgm:pt modelId="{6DEFC117-9CBB-4047-AFF1-FAD0EC859C17}" type="pres">
      <dgm:prSet presAssocID="{120C497E-61B2-4A52-957A-CFC6AF10E96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824E08C-8E52-4017-A893-650197F808A1}" type="pres">
      <dgm:prSet presAssocID="{C3A948E7-B65A-4241-A8BB-1D99918300A3}" presName="spacer" presStyleCnt="0"/>
      <dgm:spPr/>
    </dgm:pt>
    <dgm:pt modelId="{5AA90881-4CE9-42B3-B4CB-5DE2EEA765A9}" type="pres">
      <dgm:prSet presAssocID="{A0F60AE5-4B84-40B4-B585-3BF4973C3CF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3E8F413-7701-4280-9640-0BA26393CE86}" type="pres">
      <dgm:prSet presAssocID="{EC5FD1FF-5096-40E7-978B-73A83F6F87A9}" presName="spacer" presStyleCnt="0"/>
      <dgm:spPr/>
    </dgm:pt>
    <dgm:pt modelId="{31B554E5-4E00-4523-8857-819625EE0C41}" type="pres">
      <dgm:prSet presAssocID="{6E6D9603-AEA2-4AF6-B680-C10105C3574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13AEC3C-52ED-44E7-88E0-32998FCE2B0E}" type="presOf" srcId="{120C497E-61B2-4A52-957A-CFC6AF10E96C}" destId="{6DEFC117-9CBB-4047-AFF1-FAD0EC859C17}" srcOrd="0" destOrd="0" presId="urn:microsoft.com/office/officeart/2005/8/layout/vList2"/>
    <dgm:cxn modelId="{E2EE034B-595C-4C7A-8F7A-96646724B4E4}" type="presOf" srcId="{57276011-25DA-4778-B848-97259370B43E}" destId="{8F43BC76-B488-4D47-936A-1A5F7EBDC222}" srcOrd="0" destOrd="0" presId="urn:microsoft.com/office/officeart/2005/8/layout/vList2"/>
    <dgm:cxn modelId="{4AF4E06C-1BD0-454A-AC86-F69E5D20CD3F}" srcId="{57276011-25DA-4778-B848-97259370B43E}" destId="{A0F60AE5-4B84-40B4-B585-3BF4973C3CFE}" srcOrd="1" destOrd="0" parTransId="{3FE4ACCC-A666-4138-95C9-4490C28320CE}" sibTransId="{EC5FD1FF-5096-40E7-978B-73A83F6F87A9}"/>
    <dgm:cxn modelId="{AF7C654E-3D31-4C0C-A08C-C7A2A691229D}" type="presOf" srcId="{6E6D9603-AEA2-4AF6-B680-C10105C35747}" destId="{31B554E5-4E00-4523-8857-819625EE0C41}" srcOrd="0" destOrd="0" presId="urn:microsoft.com/office/officeart/2005/8/layout/vList2"/>
    <dgm:cxn modelId="{8CB43785-6BF4-4F69-898E-9FDF04EAB348}" srcId="{57276011-25DA-4778-B848-97259370B43E}" destId="{120C497E-61B2-4A52-957A-CFC6AF10E96C}" srcOrd="0" destOrd="0" parTransId="{05425309-E83F-4316-A3A6-6D08799BB3FB}" sibTransId="{C3A948E7-B65A-4241-A8BB-1D99918300A3}"/>
    <dgm:cxn modelId="{7C5124A2-5656-429E-BFFF-F17C25330A19}" type="presOf" srcId="{A0F60AE5-4B84-40B4-B585-3BF4973C3CFE}" destId="{5AA90881-4CE9-42B3-B4CB-5DE2EEA765A9}" srcOrd="0" destOrd="0" presId="urn:microsoft.com/office/officeart/2005/8/layout/vList2"/>
    <dgm:cxn modelId="{1C1935F7-8CF9-48B2-ADE5-284ACA274B0F}" srcId="{57276011-25DA-4778-B848-97259370B43E}" destId="{6E6D9603-AEA2-4AF6-B680-C10105C35747}" srcOrd="2" destOrd="0" parTransId="{18EC1942-F72D-4DFB-9FAA-9896BE987CEC}" sibTransId="{C865F15E-B02B-4651-B4FC-732C7CD9F772}"/>
    <dgm:cxn modelId="{7DA8AE87-8EB4-48A2-93CA-50E6EE56181E}" type="presParOf" srcId="{8F43BC76-B488-4D47-936A-1A5F7EBDC222}" destId="{6DEFC117-9CBB-4047-AFF1-FAD0EC859C17}" srcOrd="0" destOrd="0" presId="urn:microsoft.com/office/officeart/2005/8/layout/vList2"/>
    <dgm:cxn modelId="{3141B5EE-9B52-4F50-BCFE-C51037B1E832}" type="presParOf" srcId="{8F43BC76-B488-4D47-936A-1A5F7EBDC222}" destId="{3824E08C-8E52-4017-A893-650197F808A1}" srcOrd="1" destOrd="0" presId="urn:microsoft.com/office/officeart/2005/8/layout/vList2"/>
    <dgm:cxn modelId="{FDAAC4D9-130E-487B-BAA2-483310D00646}" type="presParOf" srcId="{8F43BC76-B488-4D47-936A-1A5F7EBDC222}" destId="{5AA90881-4CE9-42B3-B4CB-5DE2EEA765A9}" srcOrd="2" destOrd="0" presId="urn:microsoft.com/office/officeart/2005/8/layout/vList2"/>
    <dgm:cxn modelId="{328C50CC-19DB-4D08-BE22-E692AC5912B3}" type="presParOf" srcId="{8F43BC76-B488-4D47-936A-1A5F7EBDC222}" destId="{43E8F413-7701-4280-9640-0BA26393CE86}" srcOrd="3" destOrd="0" presId="urn:microsoft.com/office/officeart/2005/8/layout/vList2"/>
    <dgm:cxn modelId="{1DAD9558-1804-40AA-92B7-6922BF49241C}" type="presParOf" srcId="{8F43BC76-B488-4D47-936A-1A5F7EBDC222}" destId="{31B554E5-4E00-4523-8857-819625EE0C4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259B58-C697-4BDE-9F8F-9B11EF359BD8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DFAD16B-EBD8-4B3C-96EA-592B41B545C6}">
      <dgm:prSet/>
      <dgm:spPr/>
      <dgm:t>
        <a:bodyPr/>
        <a:lstStyle/>
        <a:p>
          <a:r>
            <a:rPr lang="cs-CZ" b="1"/>
            <a:t>vždy definován: </a:t>
          </a:r>
          <a:endParaRPr lang="en-US"/>
        </a:p>
      </dgm:t>
    </dgm:pt>
    <dgm:pt modelId="{7FF6D8F9-F036-4591-88CC-0CA0857C209F}" type="parTrans" cxnId="{81A04332-93B9-4923-A29F-0EF87A02D98F}">
      <dgm:prSet/>
      <dgm:spPr/>
      <dgm:t>
        <a:bodyPr/>
        <a:lstStyle/>
        <a:p>
          <a:endParaRPr lang="en-US"/>
        </a:p>
      </dgm:t>
    </dgm:pt>
    <dgm:pt modelId="{E7A6ACFF-1737-4F8A-AECE-EFB44431FD1D}" type="sibTrans" cxnId="{81A04332-93B9-4923-A29F-0EF87A02D98F}">
      <dgm:prSet/>
      <dgm:spPr/>
      <dgm:t>
        <a:bodyPr/>
        <a:lstStyle/>
        <a:p>
          <a:endParaRPr lang="en-US"/>
        </a:p>
      </dgm:t>
    </dgm:pt>
    <dgm:pt modelId="{1F465AB6-13F0-4F5D-869A-4D7B409CCA12}">
      <dgm:prSet/>
      <dgm:spPr/>
      <dgm:t>
        <a:bodyPr/>
        <a:lstStyle/>
        <a:p>
          <a:r>
            <a:rPr lang="cs-CZ" b="1"/>
            <a:t>typ cvičení / zátěže </a:t>
          </a:r>
          <a:endParaRPr lang="en-US"/>
        </a:p>
      </dgm:t>
    </dgm:pt>
    <dgm:pt modelId="{EDF9B3D0-8BF0-4E7A-9ED5-9226EA4BDE65}" type="parTrans" cxnId="{E36052D2-B3E8-4040-9817-285F85F367F2}">
      <dgm:prSet/>
      <dgm:spPr/>
      <dgm:t>
        <a:bodyPr/>
        <a:lstStyle/>
        <a:p>
          <a:endParaRPr lang="en-US"/>
        </a:p>
      </dgm:t>
    </dgm:pt>
    <dgm:pt modelId="{9C341AE1-FAF7-4A5B-A6DB-98F573A278A7}" type="sibTrans" cxnId="{E36052D2-B3E8-4040-9817-285F85F367F2}">
      <dgm:prSet/>
      <dgm:spPr/>
      <dgm:t>
        <a:bodyPr/>
        <a:lstStyle/>
        <a:p>
          <a:endParaRPr lang="en-US"/>
        </a:p>
      </dgm:t>
    </dgm:pt>
    <dgm:pt modelId="{5B123E0A-CA4B-446A-B89B-24E0D7348C04}">
      <dgm:prSet/>
      <dgm:spPr/>
      <dgm:t>
        <a:bodyPr/>
        <a:lstStyle/>
        <a:p>
          <a:r>
            <a:rPr lang="cs-CZ" b="1"/>
            <a:t>intenzita </a:t>
          </a:r>
          <a:endParaRPr lang="en-US"/>
        </a:p>
      </dgm:t>
    </dgm:pt>
    <dgm:pt modelId="{AC3AE073-B936-40D7-9316-4EE01DFA081E}" type="parTrans" cxnId="{A86E70FB-D0AB-4B1A-95E9-27DE2B292730}">
      <dgm:prSet/>
      <dgm:spPr/>
      <dgm:t>
        <a:bodyPr/>
        <a:lstStyle/>
        <a:p>
          <a:endParaRPr lang="en-US"/>
        </a:p>
      </dgm:t>
    </dgm:pt>
    <dgm:pt modelId="{67F26F7E-8ACE-40A3-BED7-9037F24194A9}" type="sibTrans" cxnId="{A86E70FB-D0AB-4B1A-95E9-27DE2B292730}">
      <dgm:prSet/>
      <dgm:spPr/>
      <dgm:t>
        <a:bodyPr/>
        <a:lstStyle/>
        <a:p>
          <a:endParaRPr lang="en-US"/>
        </a:p>
      </dgm:t>
    </dgm:pt>
    <dgm:pt modelId="{6AA26EF0-DDA9-4B37-AE3D-5C623892DD66}">
      <dgm:prSet/>
      <dgm:spPr/>
      <dgm:t>
        <a:bodyPr/>
        <a:lstStyle/>
        <a:p>
          <a:r>
            <a:rPr lang="cs-CZ" b="1"/>
            <a:t>délka trvání </a:t>
          </a:r>
          <a:endParaRPr lang="en-US"/>
        </a:p>
      </dgm:t>
    </dgm:pt>
    <dgm:pt modelId="{ADD55BD2-FEFE-4E19-B227-3F54763802E6}" type="parTrans" cxnId="{EB6CB565-3120-4A8A-A14F-4B79B17BDB0A}">
      <dgm:prSet/>
      <dgm:spPr/>
      <dgm:t>
        <a:bodyPr/>
        <a:lstStyle/>
        <a:p>
          <a:endParaRPr lang="en-US"/>
        </a:p>
      </dgm:t>
    </dgm:pt>
    <dgm:pt modelId="{B6147525-D9E9-4CE7-995E-E9CCC4C90C83}" type="sibTrans" cxnId="{EB6CB565-3120-4A8A-A14F-4B79B17BDB0A}">
      <dgm:prSet/>
      <dgm:spPr/>
      <dgm:t>
        <a:bodyPr/>
        <a:lstStyle/>
        <a:p>
          <a:endParaRPr lang="en-US"/>
        </a:p>
      </dgm:t>
    </dgm:pt>
    <dgm:pt modelId="{7AC25B6B-9A31-474B-859B-8D9EDDFA1A19}">
      <dgm:prSet/>
      <dgm:spPr/>
      <dgm:t>
        <a:bodyPr/>
        <a:lstStyle/>
        <a:p>
          <a:r>
            <a:rPr lang="cs-CZ" b="1"/>
            <a:t>frekvence </a:t>
          </a:r>
          <a:endParaRPr lang="en-US"/>
        </a:p>
      </dgm:t>
    </dgm:pt>
    <dgm:pt modelId="{32EA99B1-0E23-4B06-963E-10E6E0BFB8AC}" type="parTrans" cxnId="{7D9622BF-BB83-4091-B25B-814ED830243B}">
      <dgm:prSet/>
      <dgm:spPr/>
      <dgm:t>
        <a:bodyPr/>
        <a:lstStyle/>
        <a:p>
          <a:endParaRPr lang="en-US"/>
        </a:p>
      </dgm:t>
    </dgm:pt>
    <dgm:pt modelId="{62E55607-B142-4951-8369-CB432D3455D4}" type="sibTrans" cxnId="{7D9622BF-BB83-4091-B25B-814ED830243B}">
      <dgm:prSet/>
      <dgm:spPr/>
      <dgm:t>
        <a:bodyPr/>
        <a:lstStyle/>
        <a:p>
          <a:endParaRPr lang="en-US"/>
        </a:p>
      </dgm:t>
    </dgm:pt>
    <dgm:pt modelId="{EA9879BF-CF04-482B-8687-87B089A3ACE1}">
      <dgm:prSet/>
      <dgm:spPr/>
      <dgm:t>
        <a:bodyPr/>
        <a:lstStyle/>
        <a:p>
          <a:r>
            <a:rPr lang="cs-CZ" b="1"/>
            <a:t>stejné principy jako v tréninku běžné populace : </a:t>
          </a:r>
          <a:endParaRPr lang="en-US"/>
        </a:p>
      </dgm:t>
    </dgm:pt>
    <dgm:pt modelId="{195BFA54-9BA2-46DC-8898-30AA838A71E1}" type="parTrans" cxnId="{68F7F413-7829-40C6-841C-CC15AD11DDAE}">
      <dgm:prSet/>
      <dgm:spPr/>
      <dgm:t>
        <a:bodyPr/>
        <a:lstStyle/>
        <a:p>
          <a:endParaRPr lang="en-US"/>
        </a:p>
      </dgm:t>
    </dgm:pt>
    <dgm:pt modelId="{C15D7EE7-580C-41E1-80CF-78C3E22579AD}" type="sibTrans" cxnId="{68F7F413-7829-40C6-841C-CC15AD11DDAE}">
      <dgm:prSet/>
      <dgm:spPr/>
      <dgm:t>
        <a:bodyPr/>
        <a:lstStyle/>
        <a:p>
          <a:endParaRPr lang="en-US"/>
        </a:p>
      </dgm:t>
    </dgm:pt>
    <dgm:pt modelId="{4D47EA2A-EF12-4BFC-8F34-F8EB78E4301D}">
      <dgm:prSet/>
      <dgm:spPr/>
      <dgm:t>
        <a:bodyPr/>
        <a:lstStyle/>
        <a:p>
          <a:r>
            <a:rPr lang="cs-CZ" b="1"/>
            <a:t>adekvátnost </a:t>
          </a:r>
          <a:endParaRPr lang="en-US"/>
        </a:p>
      </dgm:t>
    </dgm:pt>
    <dgm:pt modelId="{75BC8B79-8B30-437B-8BA8-D207963F83D4}" type="parTrans" cxnId="{1EF5BF40-D65B-4353-B42D-4D76DF8F5B4D}">
      <dgm:prSet/>
      <dgm:spPr/>
      <dgm:t>
        <a:bodyPr/>
        <a:lstStyle/>
        <a:p>
          <a:endParaRPr lang="en-US"/>
        </a:p>
      </dgm:t>
    </dgm:pt>
    <dgm:pt modelId="{36E1F02F-99B1-4525-94BF-A3A51DB05D4E}" type="sibTrans" cxnId="{1EF5BF40-D65B-4353-B42D-4D76DF8F5B4D}">
      <dgm:prSet/>
      <dgm:spPr/>
      <dgm:t>
        <a:bodyPr/>
        <a:lstStyle/>
        <a:p>
          <a:endParaRPr lang="en-US"/>
        </a:p>
      </dgm:t>
    </dgm:pt>
    <dgm:pt modelId="{0550E63C-2367-474E-8200-97EAD9ABB232}">
      <dgm:prSet/>
      <dgm:spPr/>
      <dgm:t>
        <a:bodyPr/>
        <a:lstStyle/>
        <a:p>
          <a:r>
            <a:rPr lang="cs-CZ" b="1"/>
            <a:t>dlouhodobě </a:t>
          </a:r>
          <a:endParaRPr lang="en-US"/>
        </a:p>
      </dgm:t>
    </dgm:pt>
    <dgm:pt modelId="{3559799A-E92B-4513-949E-6F49741F4F6F}" type="parTrans" cxnId="{9163F7CF-51A7-4FBE-91EF-99EBB849C21D}">
      <dgm:prSet/>
      <dgm:spPr/>
      <dgm:t>
        <a:bodyPr/>
        <a:lstStyle/>
        <a:p>
          <a:endParaRPr lang="en-US"/>
        </a:p>
      </dgm:t>
    </dgm:pt>
    <dgm:pt modelId="{05BE944C-1799-4A53-87CE-A222432031C8}" type="sibTrans" cxnId="{9163F7CF-51A7-4FBE-91EF-99EBB849C21D}">
      <dgm:prSet/>
      <dgm:spPr/>
      <dgm:t>
        <a:bodyPr/>
        <a:lstStyle/>
        <a:p>
          <a:endParaRPr lang="en-US"/>
        </a:p>
      </dgm:t>
    </dgm:pt>
    <dgm:pt modelId="{1889088C-B0AE-4890-97EC-8EC31CA95822}">
      <dgm:prSet/>
      <dgm:spPr/>
      <dgm:t>
        <a:bodyPr/>
        <a:lstStyle/>
        <a:p>
          <a:r>
            <a:rPr lang="cs-CZ" b="1"/>
            <a:t>postupnost </a:t>
          </a:r>
          <a:endParaRPr lang="en-US"/>
        </a:p>
      </dgm:t>
    </dgm:pt>
    <dgm:pt modelId="{4D50B0AB-753F-48C3-A170-4855CD73B62D}" type="parTrans" cxnId="{37A628FD-6C60-4382-915B-75191E157291}">
      <dgm:prSet/>
      <dgm:spPr/>
      <dgm:t>
        <a:bodyPr/>
        <a:lstStyle/>
        <a:p>
          <a:endParaRPr lang="en-US"/>
        </a:p>
      </dgm:t>
    </dgm:pt>
    <dgm:pt modelId="{83140EC2-902E-4EC8-828D-F6B6C0E2FB1D}" type="sibTrans" cxnId="{37A628FD-6C60-4382-915B-75191E157291}">
      <dgm:prSet/>
      <dgm:spPr/>
      <dgm:t>
        <a:bodyPr/>
        <a:lstStyle/>
        <a:p>
          <a:endParaRPr lang="en-US"/>
        </a:p>
      </dgm:t>
    </dgm:pt>
    <dgm:pt modelId="{C347A6A6-BAD3-41B7-B4A1-03D7BF88F62D}">
      <dgm:prSet/>
      <dgm:spPr/>
      <dgm:t>
        <a:bodyPr/>
        <a:lstStyle/>
        <a:p>
          <a:r>
            <a:rPr lang="cs-CZ" b="1"/>
            <a:t>všestrannost </a:t>
          </a:r>
          <a:endParaRPr lang="en-US"/>
        </a:p>
      </dgm:t>
    </dgm:pt>
    <dgm:pt modelId="{21D509A7-A03E-4800-BFBE-4550FF3ECF97}" type="parTrans" cxnId="{5CE3E79F-60A8-47A2-9EEC-5579E991DC3F}">
      <dgm:prSet/>
      <dgm:spPr/>
      <dgm:t>
        <a:bodyPr/>
        <a:lstStyle/>
        <a:p>
          <a:endParaRPr lang="en-US"/>
        </a:p>
      </dgm:t>
    </dgm:pt>
    <dgm:pt modelId="{E7D6743A-AD1E-4980-B020-1B5145BC7E27}" type="sibTrans" cxnId="{5CE3E79F-60A8-47A2-9EEC-5579E991DC3F}">
      <dgm:prSet/>
      <dgm:spPr/>
      <dgm:t>
        <a:bodyPr/>
        <a:lstStyle/>
        <a:p>
          <a:endParaRPr lang="en-US"/>
        </a:p>
      </dgm:t>
    </dgm:pt>
    <dgm:pt modelId="{841E5B47-F3D6-49C0-8F46-6A7F558F0358}">
      <dgm:prSet/>
      <dgm:spPr/>
      <dgm:t>
        <a:bodyPr/>
        <a:lstStyle/>
        <a:p>
          <a:r>
            <a:rPr lang="cs-CZ" b="1"/>
            <a:t>ale rozdíly: adaptace, zátěž (často maximální), delší technická příprava, riziko přetížení, většinou provozují více sportů → INDIVIDUÁLNÍ PŘÍSTUP</a:t>
          </a:r>
          <a:endParaRPr lang="en-US"/>
        </a:p>
      </dgm:t>
    </dgm:pt>
    <dgm:pt modelId="{19767E1C-2B81-4E04-AB85-C015D4758499}" type="parTrans" cxnId="{FAEFDF47-C011-4A8B-BDF5-B0A254B1C92C}">
      <dgm:prSet/>
      <dgm:spPr/>
      <dgm:t>
        <a:bodyPr/>
        <a:lstStyle/>
        <a:p>
          <a:endParaRPr lang="en-US"/>
        </a:p>
      </dgm:t>
    </dgm:pt>
    <dgm:pt modelId="{718E7BD9-2317-4A7A-843C-D52FD32F72E8}" type="sibTrans" cxnId="{FAEFDF47-C011-4A8B-BDF5-B0A254B1C92C}">
      <dgm:prSet/>
      <dgm:spPr/>
      <dgm:t>
        <a:bodyPr/>
        <a:lstStyle/>
        <a:p>
          <a:endParaRPr lang="en-US"/>
        </a:p>
      </dgm:t>
    </dgm:pt>
    <dgm:pt modelId="{9796AFE4-E393-4CD7-B4EE-751CA5C9E170}" type="pres">
      <dgm:prSet presAssocID="{7D259B58-C697-4BDE-9F8F-9B11EF359BD8}" presName="Name0" presStyleCnt="0">
        <dgm:presLayoutVars>
          <dgm:dir/>
          <dgm:animLvl val="lvl"/>
          <dgm:resizeHandles val="exact"/>
        </dgm:presLayoutVars>
      </dgm:prSet>
      <dgm:spPr/>
    </dgm:pt>
    <dgm:pt modelId="{54EB894D-7A76-4A13-AEE8-722A2517FECD}" type="pres">
      <dgm:prSet presAssocID="{841E5B47-F3D6-49C0-8F46-6A7F558F0358}" presName="boxAndChildren" presStyleCnt="0"/>
      <dgm:spPr/>
    </dgm:pt>
    <dgm:pt modelId="{B596FF5C-D9B5-42FD-BEBF-2EBA8EEDF6FA}" type="pres">
      <dgm:prSet presAssocID="{841E5B47-F3D6-49C0-8F46-6A7F558F0358}" presName="parentTextBox" presStyleLbl="node1" presStyleIdx="0" presStyleCnt="3"/>
      <dgm:spPr/>
    </dgm:pt>
    <dgm:pt modelId="{25732831-D116-4B9B-8953-7C374E286FEA}" type="pres">
      <dgm:prSet presAssocID="{C15D7EE7-580C-41E1-80CF-78C3E22579AD}" presName="sp" presStyleCnt="0"/>
      <dgm:spPr/>
    </dgm:pt>
    <dgm:pt modelId="{0B1C2833-6352-47D4-854B-C415E88F56FB}" type="pres">
      <dgm:prSet presAssocID="{EA9879BF-CF04-482B-8687-87B089A3ACE1}" presName="arrowAndChildren" presStyleCnt="0"/>
      <dgm:spPr/>
    </dgm:pt>
    <dgm:pt modelId="{0F576F97-9B69-490F-B8D0-6EF472B0F8C5}" type="pres">
      <dgm:prSet presAssocID="{EA9879BF-CF04-482B-8687-87B089A3ACE1}" presName="parentTextArrow" presStyleLbl="node1" presStyleIdx="0" presStyleCnt="3"/>
      <dgm:spPr/>
    </dgm:pt>
    <dgm:pt modelId="{3DC36CC5-D923-4A50-9A23-ECBBD3F81F1D}" type="pres">
      <dgm:prSet presAssocID="{EA9879BF-CF04-482B-8687-87B089A3ACE1}" presName="arrow" presStyleLbl="node1" presStyleIdx="1" presStyleCnt="3"/>
      <dgm:spPr/>
    </dgm:pt>
    <dgm:pt modelId="{A52B7BAD-2286-4A36-8627-08F083E35652}" type="pres">
      <dgm:prSet presAssocID="{EA9879BF-CF04-482B-8687-87B089A3ACE1}" presName="descendantArrow" presStyleCnt="0"/>
      <dgm:spPr/>
    </dgm:pt>
    <dgm:pt modelId="{8ECCF0EC-B9BF-4B72-B875-F31E33C9BD47}" type="pres">
      <dgm:prSet presAssocID="{4D47EA2A-EF12-4BFC-8F34-F8EB78E4301D}" presName="childTextArrow" presStyleLbl="fgAccFollowNode1" presStyleIdx="0" presStyleCnt="8">
        <dgm:presLayoutVars>
          <dgm:bulletEnabled val="1"/>
        </dgm:presLayoutVars>
      </dgm:prSet>
      <dgm:spPr/>
    </dgm:pt>
    <dgm:pt modelId="{A4FD3563-6F99-463B-95F4-6FC7FF3F7D61}" type="pres">
      <dgm:prSet presAssocID="{0550E63C-2367-474E-8200-97EAD9ABB232}" presName="childTextArrow" presStyleLbl="fgAccFollowNode1" presStyleIdx="1" presStyleCnt="8">
        <dgm:presLayoutVars>
          <dgm:bulletEnabled val="1"/>
        </dgm:presLayoutVars>
      </dgm:prSet>
      <dgm:spPr/>
    </dgm:pt>
    <dgm:pt modelId="{8501AAD5-FBA5-4B5A-9657-10187E120BD1}" type="pres">
      <dgm:prSet presAssocID="{1889088C-B0AE-4890-97EC-8EC31CA95822}" presName="childTextArrow" presStyleLbl="fgAccFollowNode1" presStyleIdx="2" presStyleCnt="8">
        <dgm:presLayoutVars>
          <dgm:bulletEnabled val="1"/>
        </dgm:presLayoutVars>
      </dgm:prSet>
      <dgm:spPr/>
    </dgm:pt>
    <dgm:pt modelId="{7A4BDB77-7847-42AB-9E5F-D191B656EC80}" type="pres">
      <dgm:prSet presAssocID="{C347A6A6-BAD3-41B7-B4A1-03D7BF88F62D}" presName="childTextArrow" presStyleLbl="fgAccFollowNode1" presStyleIdx="3" presStyleCnt="8">
        <dgm:presLayoutVars>
          <dgm:bulletEnabled val="1"/>
        </dgm:presLayoutVars>
      </dgm:prSet>
      <dgm:spPr/>
    </dgm:pt>
    <dgm:pt modelId="{B5184BE3-37FA-487F-8705-CB242F111906}" type="pres">
      <dgm:prSet presAssocID="{E7A6ACFF-1737-4F8A-AECE-EFB44431FD1D}" presName="sp" presStyleCnt="0"/>
      <dgm:spPr/>
    </dgm:pt>
    <dgm:pt modelId="{8C0CDA73-0527-43D2-90ED-7A8ED6FC5C69}" type="pres">
      <dgm:prSet presAssocID="{BDFAD16B-EBD8-4B3C-96EA-592B41B545C6}" presName="arrowAndChildren" presStyleCnt="0"/>
      <dgm:spPr/>
    </dgm:pt>
    <dgm:pt modelId="{BBE3B133-5FDF-460B-825A-6D6927A716F7}" type="pres">
      <dgm:prSet presAssocID="{BDFAD16B-EBD8-4B3C-96EA-592B41B545C6}" presName="parentTextArrow" presStyleLbl="node1" presStyleIdx="1" presStyleCnt="3"/>
      <dgm:spPr/>
    </dgm:pt>
    <dgm:pt modelId="{52153D62-6B2D-4A2C-AAD5-9347F076A1ED}" type="pres">
      <dgm:prSet presAssocID="{BDFAD16B-EBD8-4B3C-96EA-592B41B545C6}" presName="arrow" presStyleLbl="node1" presStyleIdx="2" presStyleCnt="3"/>
      <dgm:spPr/>
    </dgm:pt>
    <dgm:pt modelId="{77DF75D8-345A-49D4-86F1-E54B1B33E678}" type="pres">
      <dgm:prSet presAssocID="{BDFAD16B-EBD8-4B3C-96EA-592B41B545C6}" presName="descendantArrow" presStyleCnt="0"/>
      <dgm:spPr/>
    </dgm:pt>
    <dgm:pt modelId="{E3439E93-E878-4FE4-92D9-4708845B013C}" type="pres">
      <dgm:prSet presAssocID="{1F465AB6-13F0-4F5D-869A-4D7B409CCA12}" presName="childTextArrow" presStyleLbl="fgAccFollowNode1" presStyleIdx="4" presStyleCnt="8">
        <dgm:presLayoutVars>
          <dgm:bulletEnabled val="1"/>
        </dgm:presLayoutVars>
      </dgm:prSet>
      <dgm:spPr/>
    </dgm:pt>
    <dgm:pt modelId="{479ABEA2-3B55-4EE4-AAB6-8F20BE210D90}" type="pres">
      <dgm:prSet presAssocID="{5B123E0A-CA4B-446A-B89B-24E0D7348C04}" presName="childTextArrow" presStyleLbl="fgAccFollowNode1" presStyleIdx="5" presStyleCnt="8">
        <dgm:presLayoutVars>
          <dgm:bulletEnabled val="1"/>
        </dgm:presLayoutVars>
      </dgm:prSet>
      <dgm:spPr/>
    </dgm:pt>
    <dgm:pt modelId="{1721B23A-B719-4F87-B0B6-0BA877C87D6A}" type="pres">
      <dgm:prSet presAssocID="{6AA26EF0-DDA9-4B37-AE3D-5C623892DD66}" presName="childTextArrow" presStyleLbl="fgAccFollowNode1" presStyleIdx="6" presStyleCnt="8">
        <dgm:presLayoutVars>
          <dgm:bulletEnabled val="1"/>
        </dgm:presLayoutVars>
      </dgm:prSet>
      <dgm:spPr/>
    </dgm:pt>
    <dgm:pt modelId="{2F566CED-7B44-4D9F-B33A-7402863C2392}" type="pres">
      <dgm:prSet presAssocID="{7AC25B6B-9A31-474B-859B-8D9EDDFA1A19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0FF3270E-4942-4EDD-86A9-FA409B8DC65F}" type="presOf" srcId="{4D47EA2A-EF12-4BFC-8F34-F8EB78E4301D}" destId="{8ECCF0EC-B9BF-4B72-B875-F31E33C9BD47}" srcOrd="0" destOrd="0" presId="urn:microsoft.com/office/officeart/2005/8/layout/process4"/>
    <dgm:cxn modelId="{68F7F413-7829-40C6-841C-CC15AD11DDAE}" srcId="{7D259B58-C697-4BDE-9F8F-9B11EF359BD8}" destId="{EA9879BF-CF04-482B-8687-87B089A3ACE1}" srcOrd="1" destOrd="0" parTransId="{195BFA54-9BA2-46DC-8898-30AA838A71E1}" sibTransId="{C15D7EE7-580C-41E1-80CF-78C3E22579AD}"/>
    <dgm:cxn modelId="{93B1B523-DACC-4637-AE44-893923A7DBB7}" type="presOf" srcId="{BDFAD16B-EBD8-4B3C-96EA-592B41B545C6}" destId="{52153D62-6B2D-4A2C-AAD5-9347F076A1ED}" srcOrd="1" destOrd="0" presId="urn:microsoft.com/office/officeart/2005/8/layout/process4"/>
    <dgm:cxn modelId="{C1C6C426-169A-4388-9B22-451AB8A5196D}" type="presOf" srcId="{C347A6A6-BAD3-41B7-B4A1-03D7BF88F62D}" destId="{7A4BDB77-7847-42AB-9E5F-D191B656EC80}" srcOrd="0" destOrd="0" presId="urn:microsoft.com/office/officeart/2005/8/layout/process4"/>
    <dgm:cxn modelId="{81A04332-93B9-4923-A29F-0EF87A02D98F}" srcId="{7D259B58-C697-4BDE-9F8F-9B11EF359BD8}" destId="{BDFAD16B-EBD8-4B3C-96EA-592B41B545C6}" srcOrd="0" destOrd="0" parTransId="{7FF6D8F9-F036-4591-88CC-0CA0857C209F}" sibTransId="{E7A6ACFF-1737-4F8A-AECE-EFB44431FD1D}"/>
    <dgm:cxn modelId="{1EF5BF40-D65B-4353-B42D-4D76DF8F5B4D}" srcId="{EA9879BF-CF04-482B-8687-87B089A3ACE1}" destId="{4D47EA2A-EF12-4BFC-8F34-F8EB78E4301D}" srcOrd="0" destOrd="0" parTransId="{75BC8B79-8B30-437B-8BA8-D207963F83D4}" sibTransId="{36E1F02F-99B1-4525-94BF-A3A51DB05D4E}"/>
    <dgm:cxn modelId="{EB6CB565-3120-4A8A-A14F-4B79B17BDB0A}" srcId="{BDFAD16B-EBD8-4B3C-96EA-592B41B545C6}" destId="{6AA26EF0-DDA9-4B37-AE3D-5C623892DD66}" srcOrd="2" destOrd="0" parTransId="{ADD55BD2-FEFE-4E19-B227-3F54763802E6}" sibTransId="{B6147525-D9E9-4CE7-995E-E9CCC4C90C83}"/>
    <dgm:cxn modelId="{FAEFDF47-C011-4A8B-BDF5-B0A254B1C92C}" srcId="{7D259B58-C697-4BDE-9F8F-9B11EF359BD8}" destId="{841E5B47-F3D6-49C0-8F46-6A7F558F0358}" srcOrd="2" destOrd="0" parTransId="{19767E1C-2B81-4E04-AB85-C015D4758499}" sibTransId="{718E7BD9-2317-4A7A-843C-D52FD32F72E8}"/>
    <dgm:cxn modelId="{FEF4EF71-0632-473E-9CCC-46C4A121D9E7}" type="presOf" srcId="{BDFAD16B-EBD8-4B3C-96EA-592B41B545C6}" destId="{BBE3B133-5FDF-460B-825A-6D6927A716F7}" srcOrd="0" destOrd="0" presId="urn:microsoft.com/office/officeart/2005/8/layout/process4"/>
    <dgm:cxn modelId="{6F0A7072-8182-425E-B2E6-B6C61F1F3FC3}" type="presOf" srcId="{0550E63C-2367-474E-8200-97EAD9ABB232}" destId="{A4FD3563-6F99-463B-95F4-6FC7FF3F7D61}" srcOrd="0" destOrd="0" presId="urn:microsoft.com/office/officeart/2005/8/layout/process4"/>
    <dgm:cxn modelId="{4E382776-AC4A-47E0-914A-59443B03A737}" type="presOf" srcId="{EA9879BF-CF04-482B-8687-87B089A3ACE1}" destId="{0F576F97-9B69-490F-B8D0-6EF472B0F8C5}" srcOrd="0" destOrd="0" presId="urn:microsoft.com/office/officeart/2005/8/layout/process4"/>
    <dgm:cxn modelId="{16A13D77-6E5E-47E6-BB6C-7BCF2CA298A8}" type="presOf" srcId="{5B123E0A-CA4B-446A-B89B-24E0D7348C04}" destId="{479ABEA2-3B55-4EE4-AAB6-8F20BE210D90}" srcOrd="0" destOrd="0" presId="urn:microsoft.com/office/officeart/2005/8/layout/process4"/>
    <dgm:cxn modelId="{BF41B488-07A5-4602-87A8-B73F8E95A840}" type="presOf" srcId="{6AA26EF0-DDA9-4B37-AE3D-5C623892DD66}" destId="{1721B23A-B719-4F87-B0B6-0BA877C87D6A}" srcOrd="0" destOrd="0" presId="urn:microsoft.com/office/officeart/2005/8/layout/process4"/>
    <dgm:cxn modelId="{FD688689-CB5A-48AD-A290-154DE2921B9C}" type="presOf" srcId="{841E5B47-F3D6-49C0-8F46-6A7F558F0358}" destId="{B596FF5C-D9B5-42FD-BEBF-2EBA8EEDF6FA}" srcOrd="0" destOrd="0" presId="urn:microsoft.com/office/officeart/2005/8/layout/process4"/>
    <dgm:cxn modelId="{1461B789-D45D-480B-8A6B-0F2F75F3F01C}" type="presOf" srcId="{7D259B58-C697-4BDE-9F8F-9B11EF359BD8}" destId="{9796AFE4-E393-4CD7-B4EE-751CA5C9E170}" srcOrd="0" destOrd="0" presId="urn:microsoft.com/office/officeart/2005/8/layout/process4"/>
    <dgm:cxn modelId="{4AFFB58F-7C2A-4A2A-9007-E89F72DAB9F1}" type="presOf" srcId="{1F465AB6-13F0-4F5D-869A-4D7B409CCA12}" destId="{E3439E93-E878-4FE4-92D9-4708845B013C}" srcOrd="0" destOrd="0" presId="urn:microsoft.com/office/officeart/2005/8/layout/process4"/>
    <dgm:cxn modelId="{5CE3E79F-60A8-47A2-9EEC-5579E991DC3F}" srcId="{EA9879BF-CF04-482B-8687-87B089A3ACE1}" destId="{C347A6A6-BAD3-41B7-B4A1-03D7BF88F62D}" srcOrd="3" destOrd="0" parTransId="{21D509A7-A03E-4800-BFBE-4550FF3ECF97}" sibTransId="{E7D6743A-AD1E-4980-B020-1B5145BC7E27}"/>
    <dgm:cxn modelId="{A67BB3A8-F0AB-4426-87CC-5B3F0ACA6221}" type="presOf" srcId="{1889088C-B0AE-4890-97EC-8EC31CA95822}" destId="{8501AAD5-FBA5-4B5A-9657-10187E120BD1}" srcOrd="0" destOrd="0" presId="urn:microsoft.com/office/officeart/2005/8/layout/process4"/>
    <dgm:cxn modelId="{439A13A9-6D0B-4B72-A7C4-51C0C0AA1874}" type="presOf" srcId="{7AC25B6B-9A31-474B-859B-8D9EDDFA1A19}" destId="{2F566CED-7B44-4D9F-B33A-7402863C2392}" srcOrd="0" destOrd="0" presId="urn:microsoft.com/office/officeart/2005/8/layout/process4"/>
    <dgm:cxn modelId="{ED9580AB-7815-4094-91EE-E718A4D4EA3F}" type="presOf" srcId="{EA9879BF-CF04-482B-8687-87B089A3ACE1}" destId="{3DC36CC5-D923-4A50-9A23-ECBBD3F81F1D}" srcOrd="1" destOrd="0" presId="urn:microsoft.com/office/officeart/2005/8/layout/process4"/>
    <dgm:cxn modelId="{7D9622BF-BB83-4091-B25B-814ED830243B}" srcId="{BDFAD16B-EBD8-4B3C-96EA-592B41B545C6}" destId="{7AC25B6B-9A31-474B-859B-8D9EDDFA1A19}" srcOrd="3" destOrd="0" parTransId="{32EA99B1-0E23-4B06-963E-10E6E0BFB8AC}" sibTransId="{62E55607-B142-4951-8369-CB432D3455D4}"/>
    <dgm:cxn modelId="{9163F7CF-51A7-4FBE-91EF-99EBB849C21D}" srcId="{EA9879BF-CF04-482B-8687-87B089A3ACE1}" destId="{0550E63C-2367-474E-8200-97EAD9ABB232}" srcOrd="1" destOrd="0" parTransId="{3559799A-E92B-4513-949E-6F49741F4F6F}" sibTransId="{05BE944C-1799-4A53-87CE-A222432031C8}"/>
    <dgm:cxn modelId="{E36052D2-B3E8-4040-9817-285F85F367F2}" srcId="{BDFAD16B-EBD8-4B3C-96EA-592B41B545C6}" destId="{1F465AB6-13F0-4F5D-869A-4D7B409CCA12}" srcOrd="0" destOrd="0" parTransId="{EDF9B3D0-8BF0-4E7A-9ED5-9226EA4BDE65}" sibTransId="{9C341AE1-FAF7-4A5B-A6DB-98F573A278A7}"/>
    <dgm:cxn modelId="{A86E70FB-D0AB-4B1A-95E9-27DE2B292730}" srcId="{BDFAD16B-EBD8-4B3C-96EA-592B41B545C6}" destId="{5B123E0A-CA4B-446A-B89B-24E0D7348C04}" srcOrd="1" destOrd="0" parTransId="{AC3AE073-B936-40D7-9316-4EE01DFA081E}" sibTransId="{67F26F7E-8ACE-40A3-BED7-9037F24194A9}"/>
    <dgm:cxn modelId="{37A628FD-6C60-4382-915B-75191E157291}" srcId="{EA9879BF-CF04-482B-8687-87B089A3ACE1}" destId="{1889088C-B0AE-4890-97EC-8EC31CA95822}" srcOrd="2" destOrd="0" parTransId="{4D50B0AB-753F-48C3-A170-4855CD73B62D}" sibTransId="{83140EC2-902E-4EC8-828D-F6B6C0E2FB1D}"/>
    <dgm:cxn modelId="{BA2411B0-F4F7-476F-B236-68BD44BDEFA2}" type="presParOf" srcId="{9796AFE4-E393-4CD7-B4EE-751CA5C9E170}" destId="{54EB894D-7A76-4A13-AEE8-722A2517FECD}" srcOrd="0" destOrd="0" presId="urn:microsoft.com/office/officeart/2005/8/layout/process4"/>
    <dgm:cxn modelId="{ED52AA81-62E6-47F5-ACDB-375AE55BA2FC}" type="presParOf" srcId="{54EB894D-7A76-4A13-AEE8-722A2517FECD}" destId="{B596FF5C-D9B5-42FD-BEBF-2EBA8EEDF6FA}" srcOrd="0" destOrd="0" presId="urn:microsoft.com/office/officeart/2005/8/layout/process4"/>
    <dgm:cxn modelId="{D9B2D856-007F-464B-B59A-9714D341F4B9}" type="presParOf" srcId="{9796AFE4-E393-4CD7-B4EE-751CA5C9E170}" destId="{25732831-D116-4B9B-8953-7C374E286FEA}" srcOrd="1" destOrd="0" presId="urn:microsoft.com/office/officeart/2005/8/layout/process4"/>
    <dgm:cxn modelId="{C40A0B97-9F2B-4CDE-8D56-9CBB8C003CAA}" type="presParOf" srcId="{9796AFE4-E393-4CD7-B4EE-751CA5C9E170}" destId="{0B1C2833-6352-47D4-854B-C415E88F56FB}" srcOrd="2" destOrd="0" presId="urn:microsoft.com/office/officeart/2005/8/layout/process4"/>
    <dgm:cxn modelId="{847D0CB9-5172-467D-9ACE-5C7FEC778580}" type="presParOf" srcId="{0B1C2833-6352-47D4-854B-C415E88F56FB}" destId="{0F576F97-9B69-490F-B8D0-6EF472B0F8C5}" srcOrd="0" destOrd="0" presId="urn:microsoft.com/office/officeart/2005/8/layout/process4"/>
    <dgm:cxn modelId="{C6AB71CB-0995-4C07-839E-FBA943A12FCB}" type="presParOf" srcId="{0B1C2833-6352-47D4-854B-C415E88F56FB}" destId="{3DC36CC5-D923-4A50-9A23-ECBBD3F81F1D}" srcOrd="1" destOrd="0" presId="urn:microsoft.com/office/officeart/2005/8/layout/process4"/>
    <dgm:cxn modelId="{22E9D18D-5186-4D1A-BD1E-5B04CDEB74F6}" type="presParOf" srcId="{0B1C2833-6352-47D4-854B-C415E88F56FB}" destId="{A52B7BAD-2286-4A36-8627-08F083E35652}" srcOrd="2" destOrd="0" presId="urn:microsoft.com/office/officeart/2005/8/layout/process4"/>
    <dgm:cxn modelId="{5BC0677A-022B-428F-861C-381F10A51E6F}" type="presParOf" srcId="{A52B7BAD-2286-4A36-8627-08F083E35652}" destId="{8ECCF0EC-B9BF-4B72-B875-F31E33C9BD47}" srcOrd="0" destOrd="0" presId="urn:microsoft.com/office/officeart/2005/8/layout/process4"/>
    <dgm:cxn modelId="{48B0CAA4-D7AA-47E2-8685-6938F4338DC3}" type="presParOf" srcId="{A52B7BAD-2286-4A36-8627-08F083E35652}" destId="{A4FD3563-6F99-463B-95F4-6FC7FF3F7D61}" srcOrd="1" destOrd="0" presId="urn:microsoft.com/office/officeart/2005/8/layout/process4"/>
    <dgm:cxn modelId="{1A73EB69-6527-469C-8D0A-7A368F537636}" type="presParOf" srcId="{A52B7BAD-2286-4A36-8627-08F083E35652}" destId="{8501AAD5-FBA5-4B5A-9657-10187E120BD1}" srcOrd="2" destOrd="0" presId="urn:microsoft.com/office/officeart/2005/8/layout/process4"/>
    <dgm:cxn modelId="{AD07D905-ECED-4078-9707-91AA58057909}" type="presParOf" srcId="{A52B7BAD-2286-4A36-8627-08F083E35652}" destId="{7A4BDB77-7847-42AB-9E5F-D191B656EC80}" srcOrd="3" destOrd="0" presId="urn:microsoft.com/office/officeart/2005/8/layout/process4"/>
    <dgm:cxn modelId="{A943F02D-7B3A-4A4B-8AAC-A0CEAB42FA4D}" type="presParOf" srcId="{9796AFE4-E393-4CD7-B4EE-751CA5C9E170}" destId="{B5184BE3-37FA-487F-8705-CB242F111906}" srcOrd="3" destOrd="0" presId="urn:microsoft.com/office/officeart/2005/8/layout/process4"/>
    <dgm:cxn modelId="{040451FC-FD86-4867-9536-E611CE708925}" type="presParOf" srcId="{9796AFE4-E393-4CD7-B4EE-751CA5C9E170}" destId="{8C0CDA73-0527-43D2-90ED-7A8ED6FC5C69}" srcOrd="4" destOrd="0" presId="urn:microsoft.com/office/officeart/2005/8/layout/process4"/>
    <dgm:cxn modelId="{2E813317-42CA-43F6-B947-5748C6287606}" type="presParOf" srcId="{8C0CDA73-0527-43D2-90ED-7A8ED6FC5C69}" destId="{BBE3B133-5FDF-460B-825A-6D6927A716F7}" srcOrd="0" destOrd="0" presId="urn:microsoft.com/office/officeart/2005/8/layout/process4"/>
    <dgm:cxn modelId="{DBA8DCFE-9FF2-4C09-B1E2-B3D370056FF6}" type="presParOf" srcId="{8C0CDA73-0527-43D2-90ED-7A8ED6FC5C69}" destId="{52153D62-6B2D-4A2C-AAD5-9347F076A1ED}" srcOrd="1" destOrd="0" presId="urn:microsoft.com/office/officeart/2005/8/layout/process4"/>
    <dgm:cxn modelId="{8B4BEE2F-49B3-462A-B959-A89D0BA6881C}" type="presParOf" srcId="{8C0CDA73-0527-43D2-90ED-7A8ED6FC5C69}" destId="{77DF75D8-345A-49D4-86F1-E54B1B33E678}" srcOrd="2" destOrd="0" presId="urn:microsoft.com/office/officeart/2005/8/layout/process4"/>
    <dgm:cxn modelId="{ABB61868-4A15-41A6-95AB-4F11E79089B6}" type="presParOf" srcId="{77DF75D8-345A-49D4-86F1-E54B1B33E678}" destId="{E3439E93-E878-4FE4-92D9-4708845B013C}" srcOrd="0" destOrd="0" presId="urn:microsoft.com/office/officeart/2005/8/layout/process4"/>
    <dgm:cxn modelId="{0240B86E-B3F2-43F1-8405-788FD2B8D52C}" type="presParOf" srcId="{77DF75D8-345A-49D4-86F1-E54B1B33E678}" destId="{479ABEA2-3B55-4EE4-AAB6-8F20BE210D90}" srcOrd="1" destOrd="0" presId="urn:microsoft.com/office/officeart/2005/8/layout/process4"/>
    <dgm:cxn modelId="{092BA001-2679-4DFD-AE91-3FBDB2498182}" type="presParOf" srcId="{77DF75D8-345A-49D4-86F1-E54B1B33E678}" destId="{1721B23A-B719-4F87-B0B6-0BA877C87D6A}" srcOrd="2" destOrd="0" presId="urn:microsoft.com/office/officeart/2005/8/layout/process4"/>
    <dgm:cxn modelId="{EBD97856-53A5-43E1-A8E1-9520C0115BC2}" type="presParOf" srcId="{77DF75D8-345A-49D4-86F1-E54B1B33E678}" destId="{2F566CED-7B44-4D9F-B33A-7402863C2392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FC117-9CBB-4047-AFF1-FAD0EC859C17}">
      <dsp:nvSpPr>
        <dsp:cNvPr id="0" name=""/>
        <dsp:cNvSpPr/>
      </dsp:nvSpPr>
      <dsp:spPr>
        <a:xfrm>
          <a:off x="0" y="13691"/>
          <a:ext cx="10515600" cy="13332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/>
            <a:t>porucha = jakákoli ztráta nebo abnormalita psychické, fyziologické nebo anatomické struktury či funkce</a:t>
          </a:r>
          <a:r>
            <a:rPr lang="cs-CZ" sz="2600" b="1" kern="1200" dirty="0">
              <a:latin typeface="Modern Love"/>
            </a:rPr>
            <a:t> </a:t>
          </a:r>
          <a:endParaRPr lang="en-US" sz="2600" kern="1200" dirty="0"/>
        </a:p>
      </dsp:txBody>
      <dsp:txXfrm>
        <a:off x="65084" y="78775"/>
        <a:ext cx="10385432" cy="1203083"/>
      </dsp:txXfrm>
    </dsp:sp>
    <dsp:sp modelId="{5AA90881-4CE9-42B3-B4CB-5DE2EEA765A9}">
      <dsp:nvSpPr>
        <dsp:cNvPr id="0" name=""/>
        <dsp:cNvSpPr/>
      </dsp:nvSpPr>
      <dsp:spPr>
        <a:xfrm>
          <a:off x="0" y="1421822"/>
          <a:ext cx="10515600" cy="13332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/>
            <a:t>postižení = </a:t>
          </a:r>
          <a:r>
            <a:rPr lang="cs-CZ" sz="2600" b="1" kern="1200" dirty="0">
              <a:latin typeface="Modern Love"/>
            </a:rPr>
            <a:t>jakékoliv </a:t>
          </a:r>
          <a:r>
            <a:rPr lang="cs-CZ" sz="2600" b="1" kern="1200" dirty="0"/>
            <a:t>omezení nebo nedostatek schopnosti (jako důsledek poruchy) jednat či vykonat činnost způsobem nebo v rozsahu považovaném za normální</a:t>
          </a:r>
          <a:r>
            <a:rPr lang="cs-CZ" sz="2600" b="1" kern="1200" dirty="0">
              <a:latin typeface="Modern Love"/>
            </a:rPr>
            <a:t> </a:t>
          </a:r>
          <a:endParaRPr lang="en-US" sz="2600" kern="1200" dirty="0"/>
        </a:p>
      </dsp:txBody>
      <dsp:txXfrm>
        <a:off x="65084" y="1486906"/>
        <a:ext cx="10385432" cy="1203083"/>
      </dsp:txXfrm>
    </dsp:sp>
    <dsp:sp modelId="{31B554E5-4E00-4523-8857-819625EE0C41}">
      <dsp:nvSpPr>
        <dsp:cNvPr id="0" name=""/>
        <dsp:cNvSpPr/>
      </dsp:nvSpPr>
      <dsp:spPr>
        <a:xfrm>
          <a:off x="0" y="2829954"/>
          <a:ext cx="10515600" cy="13332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/>
            <a:t>handicap = znevýhodnění určitého jedince, vyplývající z jeho poruchy či postižení, které pak omezuje nebo zabraňuje splnění určité normální role, která se od tohoto jedince očekává </a:t>
          </a:r>
          <a:endParaRPr lang="en-US" sz="2600" kern="1200" dirty="0"/>
        </a:p>
      </dsp:txBody>
      <dsp:txXfrm>
        <a:off x="65084" y="2895038"/>
        <a:ext cx="10385432" cy="1203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6FF5C-D9B5-42FD-BEBF-2EBA8EEDF6FA}">
      <dsp:nvSpPr>
        <dsp:cNvPr id="0" name=""/>
        <dsp:cNvSpPr/>
      </dsp:nvSpPr>
      <dsp:spPr>
        <a:xfrm>
          <a:off x="0" y="4167346"/>
          <a:ext cx="6900512" cy="13678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ale rozdíly: adaptace, zátěž (často maximální), delší technická příprava, riziko přetížení, většinou provozují více sportů → INDIVIDUÁLNÍ PŘÍSTUP</a:t>
          </a:r>
          <a:endParaRPr lang="en-US" sz="2600" kern="1200"/>
        </a:p>
      </dsp:txBody>
      <dsp:txXfrm>
        <a:off x="0" y="4167346"/>
        <a:ext cx="6900512" cy="1367816"/>
      </dsp:txXfrm>
    </dsp:sp>
    <dsp:sp modelId="{3DC36CC5-D923-4A50-9A23-ECBBD3F81F1D}">
      <dsp:nvSpPr>
        <dsp:cNvPr id="0" name=""/>
        <dsp:cNvSpPr/>
      </dsp:nvSpPr>
      <dsp:spPr>
        <a:xfrm rot="10800000">
          <a:off x="0" y="2084162"/>
          <a:ext cx="6900512" cy="2103701"/>
        </a:xfrm>
        <a:prstGeom prst="upArrowCallout">
          <a:avLst/>
        </a:prstGeom>
        <a:solidFill>
          <a:schemeClr val="accent2">
            <a:hueOff val="1517146"/>
            <a:satOff val="14608"/>
            <a:lumOff val="8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stejné principy jako v tréninku běžné populace : </a:t>
          </a:r>
          <a:endParaRPr lang="en-US" sz="2600" kern="1200"/>
        </a:p>
      </dsp:txBody>
      <dsp:txXfrm rot="-10800000">
        <a:off x="0" y="2084162"/>
        <a:ext cx="6900512" cy="738399"/>
      </dsp:txXfrm>
    </dsp:sp>
    <dsp:sp modelId="{8ECCF0EC-B9BF-4B72-B875-F31E33C9BD47}">
      <dsp:nvSpPr>
        <dsp:cNvPr id="0" name=""/>
        <dsp:cNvSpPr/>
      </dsp:nvSpPr>
      <dsp:spPr>
        <a:xfrm>
          <a:off x="0" y="2822561"/>
          <a:ext cx="1725127" cy="62900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adekvátnost </a:t>
          </a:r>
          <a:endParaRPr lang="en-US" sz="2100" kern="1200"/>
        </a:p>
      </dsp:txBody>
      <dsp:txXfrm>
        <a:off x="0" y="2822561"/>
        <a:ext cx="1725127" cy="629006"/>
      </dsp:txXfrm>
    </dsp:sp>
    <dsp:sp modelId="{A4FD3563-6F99-463B-95F4-6FC7FF3F7D61}">
      <dsp:nvSpPr>
        <dsp:cNvPr id="0" name=""/>
        <dsp:cNvSpPr/>
      </dsp:nvSpPr>
      <dsp:spPr>
        <a:xfrm>
          <a:off x="1725128" y="2822561"/>
          <a:ext cx="1725127" cy="629006"/>
        </a:xfrm>
        <a:prstGeom prst="rect">
          <a:avLst/>
        </a:prstGeom>
        <a:solidFill>
          <a:schemeClr val="accent2">
            <a:tint val="40000"/>
            <a:alpha val="90000"/>
            <a:hueOff val="481160"/>
            <a:satOff val="4681"/>
            <a:lumOff val="63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81160"/>
              <a:satOff val="4681"/>
              <a:lumOff val="6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dlouhodobě </a:t>
          </a:r>
          <a:endParaRPr lang="en-US" sz="2100" kern="1200"/>
        </a:p>
      </dsp:txBody>
      <dsp:txXfrm>
        <a:off x="1725128" y="2822561"/>
        <a:ext cx="1725127" cy="629006"/>
      </dsp:txXfrm>
    </dsp:sp>
    <dsp:sp modelId="{8501AAD5-FBA5-4B5A-9657-10187E120BD1}">
      <dsp:nvSpPr>
        <dsp:cNvPr id="0" name=""/>
        <dsp:cNvSpPr/>
      </dsp:nvSpPr>
      <dsp:spPr>
        <a:xfrm>
          <a:off x="3450256" y="2822561"/>
          <a:ext cx="1725127" cy="629006"/>
        </a:xfrm>
        <a:prstGeom prst="rect">
          <a:avLst/>
        </a:prstGeom>
        <a:solidFill>
          <a:schemeClr val="accent2">
            <a:tint val="40000"/>
            <a:alpha val="90000"/>
            <a:hueOff val="962321"/>
            <a:satOff val="9363"/>
            <a:lumOff val="127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62321"/>
              <a:satOff val="9363"/>
              <a:lumOff val="12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postupnost </a:t>
          </a:r>
          <a:endParaRPr lang="en-US" sz="2100" kern="1200"/>
        </a:p>
      </dsp:txBody>
      <dsp:txXfrm>
        <a:off x="3450256" y="2822561"/>
        <a:ext cx="1725127" cy="629006"/>
      </dsp:txXfrm>
    </dsp:sp>
    <dsp:sp modelId="{7A4BDB77-7847-42AB-9E5F-D191B656EC80}">
      <dsp:nvSpPr>
        <dsp:cNvPr id="0" name=""/>
        <dsp:cNvSpPr/>
      </dsp:nvSpPr>
      <dsp:spPr>
        <a:xfrm>
          <a:off x="5175384" y="2822561"/>
          <a:ext cx="1725127" cy="629006"/>
        </a:xfrm>
        <a:prstGeom prst="rect">
          <a:avLst/>
        </a:prstGeom>
        <a:solidFill>
          <a:schemeClr val="accent2">
            <a:tint val="40000"/>
            <a:alpha val="90000"/>
            <a:hueOff val="1443481"/>
            <a:satOff val="14044"/>
            <a:lumOff val="191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43481"/>
              <a:satOff val="14044"/>
              <a:lumOff val="19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všestrannost </a:t>
          </a:r>
          <a:endParaRPr lang="en-US" sz="2100" kern="1200"/>
        </a:p>
      </dsp:txBody>
      <dsp:txXfrm>
        <a:off x="5175384" y="2822561"/>
        <a:ext cx="1725127" cy="629006"/>
      </dsp:txXfrm>
    </dsp:sp>
    <dsp:sp modelId="{52153D62-6B2D-4A2C-AAD5-9347F076A1ED}">
      <dsp:nvSpPr>
        <dsp:cNvPr id="0" name=""/>
        <dsp:cNvSpPr/>
      </dsp:nvSpPr>
      <dsp:spPr>
        <a:xfrm rot="10800000">
          <a:off x="0" y="978"/>
          <a:ext cx="6900512" cy="2103701"/>
        </a:xfrm>
        <a:prstGeom prst="upArrowCallout">
          <a:avLst/>
        </a:prstGeom>
        <a:solidFill>
          <a:schemeClr val="accent2">
            <a:hueOff val="3034292"/>
            <a:satOff val="29217"/>
            <a:lumOff val="1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vždy definován: </a:t>
          </a:r>
          <a:endParaRPr lang="en-US" sz="2600" kern="1200"/>
        </a:p>
      </dsp:txBody>
      <dsp:txXfrm rot="-10800000">
        <a:off x="0" y="978"/>
        <a:ext cx="6900512" cy="738399"/>
      </dsp:txXfrm>
    </dsp:sp>
    <dsp:sp modelId="{E3439E93-E878-4FE4-92D9-4708845B013C}">
      <dsp:nvSpPr>
        <dsp:cNvPr id="0" name=""/>
        <dsp:cNvSpPr/>
      </dsp:nvSpPr>
      <dsp:spPr>
        <a:xfrm>
          <a:off x="0" y="739377"/>
          <a:ext cx="1725127" cy="629006"/>
        </a:xfrm>
        <a:prstGeom prst="rect">
          <a:avLst/>
        </a:prstGeom>
        <a:solidFill>
          <a:schemeClr val="accent2">
            <a:tint val="40000"/>
            <a:alpha val="90000"/>
            <a:hueOff val="1924641"/>
            <a:satOff val="18726"/>
            <a:lumOff val="255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24641"/>
              <a:satOff val="18726"/>
              <a:lumOff val="25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typ cvičení / zátěže </a:t>
          </a:r>
          <a:endParaRPr lang="en-US" sz="2100" kern="1200"/>
        </a:p>
      </dsp:txBody>
      <dsp:txXfrm>
        <a:off x="0" y="739377"/>
        <a:ext cx="1725127" cy="629006"/>
      </dsp:txXfrm>
    </dsp:sp>
    <dsp:sp modelId="{479ABEA2-3B55-4EE4-AAB6-8F20BE210D90}">
      <dsp:nvSpPr>
        <dsp:cNvPr id="0" name=""/>
        <dsp:cNvSpPr/>
      </dsp:nvSpPr>
      <dsp:spPr>
        <a:xfrm>
          <a:off x="1725128" y="739377"/>
          <a:ext cx="1725127" cy="629006"/>
        </a:xfrm>
        <a:prstGeom prst="rect">
          <a:avLst/>
        </a:prstGeom>
        <a:solidFill>
          <a:schemeClr val="accent2">
            <a:tint val="40000"/>
            <a:alpha val="90000"/>
            <a:hueOff val="2405802"/>
            <a:satOff val="23407"/>
            <a:lumOff val="319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405802"/>
              <a:satOff val="23407"/>
              <a:lumOff val="3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intenzita </a:t>
          </a:r>
          <a:endParaRPr lang="en-US" sz="2100" kern="1200"/>
        </a:p>
      </dsp:txBody>
      <dsp:txXfrm>
        <a:off x="1725128" y="739377"/>
        <a:ext cx="1725127" cy="629006"/>
      </dsp:txXfrm>
    </dsp:sp>
    <dsp:sp modelId="{1721B23A-B719-4F87-B0B6-0BA877C87D6A}">
      <dsp:nvSpPr>
        <dsp:cNvPr id="0" name=""/>
        <dsp:cNvSpPr/>
      </dsp:nvSpPr>
      <dsp:spPr>
        <a:xfrm>
          <a:off x="3450256" y="739377"/>
          <a:ext cx="1725127" cy="629006"/>
        </a:xfrm>
        <a:prstGeom prst="rect">
          <a:avLst/>
        </a:prstGeom>
        <a:solidFill>
          <a:schemeClr val="accent2">
            <a:tint val="40000"/>
            <a:alpha val="90000"/>
            <a:hueOff val="2886962"/>
            <a:satOff val="28089"/>
            <a:lumOff val="383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886962"/>
              <a:satOff val="28089"/>
              <a:lumOff val="38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délka trvání </a:t>
          </a:r>
          <a:endParaRPr lang="en-US" sz="2100" kern="1200"/>
        </a:p>
      </dsp:txBody>
      <dsp:txXfrm>
        <a:off x="3450256" y="739377"/>
        <a:ext cx="1725127" cy="629006"/>
      </dsp:txXfrm>
    </dsp:sp>
    <dsp:sp modelId="{2F566CED-7B44-4D9F-B33A-7402863C2392}">
      <dsp:nvSpPr>
        <dsp:cNvPr id="0" name=""/>
        <dsp:cNvSpPr/>
      </dsp:nvSpPr>
      <dsp:spPr>
        <a:xfrm>
          <a:off x="5175384" y="739377"/>
          <a:ext cx="1725127" cy="629006"/>
        </a:xfrm>
        <a:prstGeom prst="rect">
          <a:avLst/>
        </a:prstGeom>
        <a:solidFill>
          <a:schemeClr val="accent2">
            <a:tint val="40000"/>
            <a:alpha val="90000"/>
            <a:hueOff val="3368123"/>
            <a:satOff val="32770"/>
            <a:lumOff val="447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368123"/>
              <a:satOff val="32770"/>
              <a:lumOff val="44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frekvence </a:t>
          </a:r>
          <a:endParaRPr lang="en-US" sz="2100" kern="1200"/>
        </a:p>
      </dsp:txBody>
      <dsp:txXfrm>
        <a:off x="5175384" y="739377"/>
        <a:ext cx="1725127" cy="629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9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0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8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4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4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8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5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0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4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9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6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Kw9kavRFbU?feature=oembed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Kw9kavRFbU" TargetMode="External"/><Relationship Id="rId2" Type="http://schemas.openxmlformats.org/officeDocument/2006/relationships/hyperlink" Target="https://cs.wikipedia.org/wiki/Bocci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player.cz/108963200-Testovani-a-pohybovy-rezim-zdravotne-postizenych.html" TargetMode="External"/><Relationship Id="rId4" Type="http://schemas.openxmlformats.org/officeDocument/2006/relationships/hyperlink" Target="https://docplayer.cz/105761956-Telesna-vychova-a-sport-zdravotne-postizenych.html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stelová barva – design s kapalinou">
            <a:extLst>
              <a:ext uri="{FF2B5EF4-FFF2-40B4-BE49-F238E27FC236}">
                <a16:creationId xmlns:a16="http://schemas.microsoft.com/office/drawing/2014/main" id="{FFC1F5A4-FA2A-406B-A61D-DB79E8350B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6" b="6248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15503" y="1528803"/>
            <a:ext cx="9144000" cy="306324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Fyzioterapie &amp; sport handicapovaných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sz="3200" dirty="0"/>
              <a:t>Mgr. Marie Krejčová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181574-7F4D-4724-AB19-5E656339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800"/>
              <a:t>PSYCHOLOGIE OSOB S TĚLESNÝM POSTIŽENÍM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4DACD9"/>
          </a:solidFill>
          <a:ln w="41275" cap="rnd">
            <a:solidFill>
              <a:srgbClr val="4DACD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757699-4415-4714-A7AE-2A71D3E09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95" y="182637"/>
            <a:ext cx="6502430" cy="650526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b="1" dirty="0">
                <a:ea typeface="+mn-lt"/>
                <a:cs typeface="+mn-lt"/>
              </a:rPr>
              <a:t>významné snížení kvality života postiženého = náročná životní situace</a:t>
            </a:r>
            <a:endParaRPr lang="cs-CZ" sz="2400" b="1"/>
          </a:p>
          <a:p>
            <a:pPr>
              <a:lnSpc>
                <a:spcPct val="100000"/>
              </a:lnSpc>
            </a:pPr>
            <a:r>
              <a:rPr lang="cs-CZ" sz="2400" b="1" dirty="0">
                <a:ea typeface="+mn-lt"/>
                <a:cs typeface="+mn-lt"/>
              </a:rPr>
              <a:t>klade zvýšené nároky na adaptaci člověka, na jeho volní úsilí a motivaci </a:t>
            </a:r>
          </a:p>
          <a:p>
            <a:pPr>
              <a:lnSpc>
                <a:spcPct val="100000"/>
              </a:lnSpc>
            </a:pPr>
            <a:r>
              <a:rPr lang="cs-CZ" sz="2400" b="1" dirty="0">
                <a:ea typeface="+mn-lt"/>
                <a:cs typeface="+mn-lt"/>
              </a:rPr>
              <a:t>motivace ke sportu je pro zdravotně postižené důležitější než pro zdravé </a:t>
            </a:r>
          </a:p>
          <a:p>
            <a:pPr>
              <a:lnSpc>
                <a:spcPct val="100000"/>
              </a:lnSpc>
            </a:pPr>
            <a:r>
              <a:rPr lang="cs-CZ" sz="2400" b="1" u="sng" dirty="0">
                <a:ea typeface="+mn-lt"/>
                <a:cs typeface="+mn-lt"/>
              </a:rPr>
              <a:t>1) Motivace pro vstup do pohybových aktivit:</a:t>
            </a:r>
            <a:endParaRPr lang="cs-CZ" sz="2400" b="1" u="sng"/>
          </a:p>
          <a:p>
            <a:pPr lvl="1">
              <a:lnSpc>
                <a:spcPct val="100000"/>
              </a:lnSpc>
            </a:pPr>
            <a:r>
              <a:rPr lang="cs-CZ" b="1" dirty="0">
                <a:ea typeface="+mn-lt"/>
                <a:cs typeface="+mn-lt"/>
              </a:rPr>
              <a:t>85 % setkávání s přáteli</a:t>
            </a:r>
          </a:p>
          <a:p>
            <a:pPr lvl="1">
              <a:lnSpc>
                <a:spcPct val="100000"/>
              </a:lnSpc>
            </a:pPr>
            <a:r>
              <a:rPr lang="cs-CZ" b="1" dirty="0">
                <a:ea typeface="+mn-lt"/>
                <a:cs typeface="+mn-lt"/>
              </a:rPr>
              <a:t>55 % radost z pohybu, uspokojení z činnosti, zábava</a:t>
            </a:r>
          </a:p>
          <a:p>
            <a:pPr lvl="1">
              <a:lnSpc>
                <a:spcPct val="100000"/>
              </a:lnSpc>
            </a:pPr>
            <a:r>
              <a:rPr lang="cs-CZ" b="1" dirty="0">
                <a:ea typeface="+mn-lt"/>
                <a:cs typeface="+mn-lt"/>
              </a:rPr>
              <a:t>25 % zlepšení kondice, získání síly</a:t>
            </a:r>
          </a:p>
          <a:p>
            <a:pPr lvl="1">
              <a:lnSpc>
                <a:spcPct val="100000"/>
              </a:lnSpc>
            </a:pPr>
            <a:r>
              <a:rPr lang="cs-CZ" b="1" dirty="0">
                <a:ea typeface="+mn-lt"/>
                <a:cs typeface="+mn-lt"/>
              </a:rPr>
              <a:t>15 % zlepšení psychiky, odreagování se, získání důvěry</a:t>
            </a:r>
          </a:p>
          <a:p>
            <a:pPr lvl="1">
              <a:lnSpc>
                <a:spcPct val="100000"/>
              </a:lnSpc>
            </a:pPr>
            <a:r>
              <a:rPr lang="cs-CZ" b="1" dirty="0">
                <a:ea typeface="+mn-lt"/>
                <a:cs typeface="+mn-lt"/>
              </a:rPr>
              <a:t>12 % vyrovnání se s handicapem, ctižádost</a:t>
            </a:r>
          </a:p>
          <a:p>
            <a:pPr lvl="1">
              <a:lnSpc>
                <a:spcPct val="100000"/>
              </a:lnSpc>
            </a:pPr>
            <a:r>
              <a:rPr lang="cs-CZ" b="1" dirty="0">
                <a:ea typeface="+mn-lt"/>
                <a:cs typeface="+mn-lt"/>
              </a:rPr>
              <a:t>8 % zdraví, životní styl</a:t>
            </a:r>
          </a:p>
          <a:p>
            <a:pPr lvl="1">
              <a:lnSpc>
                <a:spcPct val="100000"/>
              </a:lnSpc>
            </a:pPr>
            <a:r>
              <a:rPr lang="cs-CZ" b="1" dirty="0">
                <a:ea typeface="+mn-lt"/>
                <a:cs typeface="+mn-lt"/>
              </a:rPr>
              <a:t>6 % náplň volného času</a:t>
            </a:r>
          </a:p>
          <a:p>
            <a:pPr>
              <a:lnSpc>
                <a:spcPct val="100000"/>
              </a:lnSpc>
            </a:pPr>
            <a:r>
              <a:rPr lang="cs-CZ" sz="2400" b="1" u="sng" dirty="0">
                <a:ea typeface="+mn-lt"/>
                <a:cs typeface="+mn-lt"/>
              </a:rPr>
              <a:t>2) Motivace pro udržení v pohybových aktivitách (adherence) </a:t>
            </a:r>
            <a:endParaRPr lang="cs-CZ" sz="2400" b="1" u="sng"/>
          </a:p>
        </p:txBody>
      </p:sp>
    </p:spTree>
    <p:extLst>
      <p:ext uri="{BB962C8B-B14F-4D97-AF65-F5344CB8AC3E}">
        <p14:creationId xmlns:p14="http://schemas.microsoft.com/office/powerpoint/2010/main" val="3866276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4DACD9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5ADE30-3457-4E5F-B0E7-B9B05BBC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 fontScale="90000"/>
          </a:bodyPr>
          <a:lstStyle/>
          <a:p>
            <a:r>
              <a:rPr lang="cs-CZ" sz="6800" dirty="0">
                <a:solidFill>
                  <a:schemeClr val="bg1"/>
                </a:solidFill>
              </a:rPr>
              <a:t>MOTIVACE PRO UDRŽENÍ SE V POHYBOVÝCH AKTIVITÁCH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BFFE0A-8988-47F0-AA2C-DA2CFDF18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8461"/>
            <a:ext cx="11225408" cy="436261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 b="1" dirty="0">
                <a:ea typeface="+mn-lt"/>
                <a:cs typeface="+mn-lt"/>
              </a:rPr>
              <a:t>pozitivní hodnocení (pozor, nepřehánět), je důležité prožít úspěšnost </a:t>
            </a:r>
            <a:endParaRPr lang="cs-CZ" b="1"/>
          </a:p>
          <a:p>
            <a:r>
              <a:rPr lang="cs-CZ" b="1" dirty="0">
                <a:ea typeface="+mn-lt"/>
                <a:cs typeface="+mn-lt"/>
              </a:rPr>
              <a:t>realistický přístup (realistické možnosti, cíle) </a:t>
            </a:r>
          </a:p>
          <a:p>
            <a:r>
              <a:rPr lang="cs-CZ" b="1" dirty="0">
                <a:ea typeface="+mn-lt"/>
                <a:cs typeface="+mn-lt"/>
              </a:rPr>
              <a:t>zkušenost (profesionalita), dobrá metodika </a:t>
            </a:r>
          </a:p>
          <a:p>
            <a:r>
              <a:rPr lang="cs-CZ" b="1" dirty="0">
                <a:ea typeface="+mn-lt"/>
                <a:cs typeface="+mn-lt"/>
              </a:rPr>
              <a:t>krátkodobé a dlouhodobé cíle (pokud mám cíl, mám se pro co snažit) </a:t>
            </a:r>
          </a:p>
          <a:p>
            <a:r>
              <a:rPr lang="cs-CZ" b="1" dirty="0">
                <a:ea typeface="+mn-lt"/>
                <a:cs typeface="+mn-lt"/>
              </a:rPr>
              <a:t>neustálá komunikace, naslouchání (nejen zjišťování potřeb, ale zároveň zpětná vazba typu „zajímáš mě“) </a:t>
            </a:r>
          </a:p>
          <a:p>
            <a:r>
              <a:rPr lang="cs-CZ" b="1" dirty="0">
                <a:ea typeface="+mn-lt"/>
                <a:cs typeface="+mn-lt"/>
              </a:rPr>
              <a:t>nabídka alternativ (ne vše musí být direktivní, předem dané) </a:t>
            </a:r>
          </a:p>
          <a:p>
            <a:r>
              <a:rPr lang="cs-CZ" b="1" dirty="0">
                <a:ea typeface="+mn-lt"/>
                <a:cs typeface="+mn-lt"/>
              </a:rPr>
              <a:t>daná pravidla (bezpečí) </a:t>
            </a:r>
          </a:p>
          <a:p>
            <a:r>
              <a:rPr lang="cs-CZ" b="1" dirty="0">
                <a:ea typeface="+mn-lt"/>
                <a:cs typeface="+mn-lt"/>
              </a:rPr>
              <a:t>prostředí: vstřícné, akceptující, otevřené, uvolněné, příjemné („dobrá parta“) odměny, závody </a:t>
            </a:r>
          </a:p>
          <a:p>
            <a:r>
              <a:rPr lang="cs-CZ" b="1" dirty="0">
                <a:ea typeface="+mn-lt"/>
                <a:cs typeface="+mn-lt"/>
              </a:rPr>
              <a:t>motivace skrze ostatní sportovce ( vždy je větší motivace, pokud je ve skupině někdo lepší)  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192900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AD3AEB8-FFD0-4560-A42B-D0A33E1D6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0 h 5722227"/>
              <a:gd name="connsiteX1" fmla="*/ 910872 w 11040872"/>
              <a:gd name="connsiteY1" fmla="*/ 0 h 5722227"/>
              <a:gd name="connsiteX2" fmla="*/ 1821744 w 11040872"/>
              <a:gd name="connsiteY2" fmla="*/ 0 h 5722227"/>
              <a:gd name="connsiteX3" fmla="*/ 2511798 w 11040872"/>
              <a:gd name="connsiteY3" fmla="*/ 0 h 5722227"/>
              <a:gd name="connsiteX4" fmla="*/ 3312262 w 11040872"/>
              <a:gd name="connsiteY4" fmla="*/ 0 h 5722227"/>
              <a:gd name="connsiteX5" fmla="*/ 4002316 w 11040872"/>
              <a:gd name="connsiteY5" fmla="*/ 0 h 5722227"/>
              <a:gd name="connsiteX6" fmla="*/ 4692371 w 11040872"/>
              <a:gd name="connsiteY6" fmla="*/ 0 h 5722227"/>
              <a:gd name="connsiteX7" fmla="*/ 5382425 w 11040872"/>
              <a:gd name="connsiteY7" fmla="*/ 0 h 5722227"/>
              <a:gd name="connsiteX8" fmla="*/ 5741253 w 11040872"/>
              <a:gd name="connsiteY8" fmla="*/ 0 h 5722227"/>
              <a:gd name="connsiteX9" fmla="*/ 6541717 w 11040872"/>
              <a:gd name="connsiteY9" fmla="*/ 0 h 5722227"/>
              <a:gd name="connsiteX10" fmla="*/ 6900545 w 11040872"/>
              <a:gd name="connsiteY10" fmla="*/ 0 h 5722227"/>
              <a:gd name="connsiteX11" fmla="*/ 7590600 w 11040872"/>
              <a:gd name="connsiteY11" fmla="*/ 0 h 5722227"/>
              <a:gd name="connsiteX12" fmla="*/ 8501471 w 11040872"/>
              <a:gd name="connsiteY12" fmla="*/ 0 h 5722227"/>
              <a:gd name="connsiteX13" fmla="*/ 9412343 w 11040872"/>
              <a:gd name="connsiteY13" fmla="*/ 0 h 5722227"/>
              <a:gd name="connsiteX14" fmla="*/ 10212807 w 11040872"/>
              <a:gd name="connsiteY14" fmla="*/ 0 h 5722227"/>
              <a:gd name="connsiteX15" fmla="*/ 11040872 w 11040872"/>
              <a:gd name="connsiteY15" fmla="*/ 0 h 5722227"/>
              <a:gd name="connsiteX16" fmla="*/ 11040872 w 11040872"/>
              <a:gd name="connsiteY16" fmla="*/ 464136 h 5722227"/>
              <a:gd name="connsiteX17" fmla="*/ 11040872 w 11040872"/>
              <a:gd name="connsiteY17" fmla="*/ 1099939 h 5722227"/>
              <a:gd name="connsiteX18" fmla="*/ 11040872 w 11040872"/>
              <a:gd name="connsiteY18" fmla="*/ 1735742 h 5722227"/>
              <a:gd name="connsiteX19" fmla="*/ 11040872 w 11040872"/>
              <a:gd name="connsiteY19" fmla="*/ 2314323 h 5722227"/>
              <a:gd name="connsiteX20" fmla="*/ 11040872 w 11040872"/>
              <a:gd name="connsiteY20" fmla="*/ 3064570 h 5722227"/>
              <a:gd name="connsiteX21" fmla="*/ 11040872 w 11040872"/>
              <a:gd name="connsiteY21" fmla="*/ 3585929 h 5722227"/>
              <a:gd name="connsiteX22" fmla="*/ 11040872 w 11040872"/>
              <a:gd name="connsiteY22" fmla="*/ 4336176 h 5722227"/>
              <a:gd name="connsiteX23" fmla="*/ 11040872 w 11040872"/>
              <a:gd name="connsiteY23" fmla="*/ 4857535 h 5722227"/>
              <a:gd name="connsiteX24" fmla="*/ 11040872 w 11040872"/>
              <a:gd name="connsiteY24" fmla="*/ 5722227 h 5722227"/>
              <a:gd name="connsiteX25" fmla="*/ 10130000 w 11040872"/>
              <a:gd name="connsiteY25" fmla="*/ 5722227 h 5722227"/>
              <a:gd name="connsiteX26" fmla="*/ 9550354 w 11040872"/>
              <a:gd name="connsiteY26" fmla="*/ 5722227 h 5722227"/>
              <a:gd name="connsiteX27" fmla="*/ 8749891 w 11040872"/>
              <a:gd name="connsiteY27" fmla="*/ 5722227 h 5722227"/>
              <a:gd name="connsiteX28" fmla="*/ 8391063 w 11040872"/>
              <a:gd name="connsiteY28" fmla="*/ 5722227 h 5722227"/>
              <a:gd name="connsiteX29" fmla="*/ 7480191 w 11040872"/>
              <a:gd name="connsiteY29" fmla="*/ 5722227 h 5722227"/>
              <a:gd name="connsiteX30" fmla="*/ 6900545 w 11040872"/>
              <a:gd name="connsiteY30" fmla="*/ 5722227 h 5722227"/>
              <a:gd name="connsiteX31" fmla="*/ 6210491 w 11040872"/>
              <a:gd name="connsiteY31" fmla="*/ 5722227 h 5722227"/>
              <a:gd name="connsiteX32" fmla="*/ 5741253 w 11040872"/>
              <a:gd name="connsiteY32" fmla="*/ 5722227 h 5722227"/>
              <a:gd name="connsiteX33" fmla="*/ 4940790 w 11040872"/>
              <a:gd name="connsiteY33" fmla="*/ 5722227 h 5722227"/>
              <a:gd name="connsiteX34" fmla="*/ 4029918 w 11040872"/>
              <a:gd name="connsiteY34" fmla="*/ 5722227 h 5722227"/>
              <a:gd name="connsiteX35" fmla="*/ 3450273 w 11040872"/>
              <a:gd name="connsiteY35" fmla="*/ 5722227 h 5722227"/>
              <a:gd name="connsiteX36" fmla="*/ 2539401 w 11040872"/>
              <a:gd name="connsiteY36" fmla="*/ 5722227 h 5722227"/>
              <a:gd name="connsiteX37" fmla="*/ 1849346 w 11040872"/>
              <a:gd name="connsiteY37" fmla="*/ 5722227 h 5722227"/>
              <a:gd name="connsiteX38" fmla="*/ 938474 w 11040872"/>
              <a:gd name="connsiteY38" fmla="*/ 5722227 h 5722227"/>
              <a:gd name="connsiteX39" fmla="*/ 0 w 11040872"/>
              <a:gd name="connsiteY39" fmla="*/ 5722227 h 5722227"/>
              <a:gd name="connsiteX40" fmla="*/ 0 w 11040872"/>
              <a:gd name="connsiteY40" fmla="*/ 5200869 h 5722227"/>
              <a:gd name="connsiteX41" fmla="*/ 0 w 11040872"/>
              <a:gd name="connsiteY41" fmla="*/ 4507843 h 5722227"/>
              <a:gd name="connsiteX42" fmla="*/ 0 w 11040872"/>
              <a:gd name="connsiteY42" fmla="*/ 3814818 h 5722227"/>
              <a:gd name="connsiteX43" fmla="*/ 0 w 11040872"/>
              <a:gd name="connsiteY43" fmla="*/ 3064570 h 5722227"/>
              <a:gd name="connsiteX44" fmla="*/ 0 w 11040872"/>
              <a:gd name="connsiteY44" fmla="*/ 2600434 h 5722227"/>
              <a:gd name="connsiteX45" fmla="*/ 0 w 11040872"/>
              <a:gd name="connsiteY45" fmla="*/ 2136298 h 5722227"/>
              <a:gd name="connsiteX46" fmla="*/ 0 w 11040872"/>
              <a:gd name="connsiteY46" fmla="*/ 1386051 h 5722227"/>
              <a:gd name="connsiteX47" fmla="*/ 0 w 11040872"/>
              <a:gd name="connsiteY47" fmla="*/ 807470 h 5722227"/>
              <a:gd name="connsiteX48" fmla="*/ 0 w 11040872"/>
              <a:gd name="connsiteY48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0"/>
                </a:moveTo>
                <a:cubicBezTo>
                  <a:pt x="193592" y="6224"/>
                  <a:pt x="601481" y="42917"/>
                  <a:pt x="910872" y="0"/>
                </a:cubicBezTo>
                <a:cubicBezTo>
                  <a:pt x="1220263" y="-42917"/>
                  <a:pt x="1370975" y="12188"/>
                  <a:pt x="1821744" y="0"/>
                </a:cubicBezTo>
                <a:cubicBezTo>
                  <a:pt x="2272513" y="-12188"/>
                  <a:pt x="2243945" y="-6271"/>
                  <a:pt x="2511798" y="0"/>
                </a:cubicBezTo>
                <a:cubicBezTo>
                  <a:pt x="2779651" y="6271"/>
                  <a:pt x="2961954" y="-6589"/>
                  <a:pt x="3312262" y="0"/>
                </a:cubicBezTo>
                <a:cubicBezTo>
                  <a:pt x="3662570" y="6589"/>
                  <a:pt x="3695138" y="3008"/>
                  <a:pt x="4002316" y="0"/>
                </a:cubicBezTo>
                <a:cubicBezTo>
                  <a:pt x="4309494" y="-3008"/>
                  <a:pt x="4393447" y="-11115"/>
                  <a:pt x="4692371" y="0"/>
                </a:cubicBezTo>
                <a:cubicBezTo>
                  <a:pt x="4991295" y="11115"/>
                  <a:pt x="5213542" y="-5299"/>
                  <a:pt x="5382425" y="0"/>
                </a:cubicBezTo>
                <a:cubicBezTo>
                  <a:pt x="5551308" y="5299"/>
                  <a:pt x="5648021" y="11335"/>
                  <a:pt x="5741253" y="0"/>
                </a:cubicBezTo>
                <a:cubicBezTo>
                  <a:pt x="5834485" y="-11335"/>
                  <a:pt x="6259648" y="-13136"/>
                  <a:pt x="6541717" y="0"/>
                </a:cubicBezTo>
                <a:cubicBezTo>
                  <a:pt x="6823786" y="13136"/>
                  <a:pt x="6733802" y="-6108"/>
                  <a:pt x="6900545" y="0"/>
                </a:cubicBezTo>
                <a:cubicBezTo>
                  <a:pt x="7067288" y="6108"/>
                  <a:pt x="7323355" y="24168"/>
                  <a:pt x="7590600" y="0"/>
                </a:cubicBezTo>
                <a:cubicBezTo>
                  <a:pt x="7857845" y="-24168"/>
                  <a:pt x="8117504" y="38708"/>
                  <a:pt x="8501471" y="0"/>
                </a:cubicBezTo>
                <a:cubicBezTo>
                  <a:pt x="8885438" y="-38708"/>
                  <a:pt x="8998654" y="-37342"/>
                  <a:pt x="9412343" y="0"/>
                </a:cubicBezTo>
                <a:cubicBezTo>
                  <a:pt x="9826032" y="37342"/>
                  <a:pt x="9895725" y="7712"/>
                  <a:pt x="10212807" y="0"/>
                </a:cubicBezTo>
                <a:cubicBezTo>
                  <a:pt x="10529889" y="-7712"/>
                  <a:pt x="10868714" y="4378"/>
                  <a:pt x="11040872" y="0"/>
                </a:cubicBezTo>
                <a:cubicBezTo>
                  <a:pt x="11043731" y="126419"/>
                  <a:pt x="11023020" y="340205"/>
                  <a:pt x="11040872" y="464136"/>
                </a:cubicBezTo>
                <a:cubicBezTo>
                  <a:pt x="11058724" y="588067"/>
                  <a:pt x="11029141" y="954408"/>
                  <a:pt x="11040872" y="1099939"/>
                </a:cubicBezTo>
                <a:cubicBezTo>
                  <a:pt x="11052603" y="1245470"/>
                  <a:pt x="11062638" y="1462876"/>
                  <a:pt x="11040872" y="1735742"/>
                </a:cubicBezTo>
                <a:cubicBezTo>
                  <a:pt x="11019106" y="2008608"/>
                  <a:pt x="11024038" y="2070917"/>
                  <a:pt x="11040872" y="2314323"/>
                </a:cubicBezTo>
                <a:cubicBezTo>
                  <a:pt x="11057706" y="2557729"/>
                  <a:pt x="11069457" y="2766692"/>
                  <a:pt x="11040872" y="3064570"/>
                </a:cubicBezTo>
                <a:cubicBezTo>
                  <a:pt x="11012287" y="3362448"/>
                  <a:pt x="11046770" y="3457258"/>
                  <a:pt x="11040872" y="3585929"/>
                </a:cubicBezTo>
                <a:cubicBezTo>
                  <a:pt x="11034974" y="3714600"/>
                  <a:pt x="11008593" y="4061907"/>
                  <a:pt x="11040872" y="4336176"/>
                </a:cubicBezTo>
                <a:cubicBezTo>
                  <a:pt x="11073151" y="4610445"/>
                  <a:pt x="11024061" y="4741691"/>
                  <a:pt x="11040872" y="4857535"/>
                </a:cubicBezTo>
                <a:cubicBezTo>
                  <a:pt x="11057683" y="4973379"/>
                  <a:pt x="11061382" y="5390575"/>
                  <a:pt x="11040872" y="5722227"/>
                </a:cubicBezTo>
                <a:cubicBezTo>
                  <a:pt x="10705289" y="5754948"/>
                  <a:pt x="10500356" y="5715132"/>
                  <a:pt x="10130000" y="5722227"/>
                </a:cubicBezTo>
                <a:cubicBezTo>
                  <a:pt x="9759644" y="5729322"/>
                  <a:pt x="9690200" y="5718288"/>
                  <a:pt x="9550354" y="5722227"/>
                </a:cubicBezTo>
                <a:cubicBezTo>
                  <a:pt x="9410508" y="5726166"/>
                  <a:pt x="9085883" y="5714152"/>
                  <a:pt x="8749891" y="5722227"/>
                </a:cubicBezTo>
                <a:cubicBezTo>
                  <a:pt x="8413899" y="5730302"/>
                  <a:pt x="8487114" y="5705710"/>
                  <a:pt x="8391063" y="5722227"/>
                </a:cubicBezTo>
                <a:cubicBezTo>
                  <a:pt x="8295012" y="5738744"/>
                  <a:pt x="7670612" y="5701988"/>
                  <a:pt x="7480191" y="5722227"/>
                </a:cubicBezTo>
                <a:cubicBezTo>
                  <a:pt x="7289770" y="5742466"/>
                  <a:pt x="7167607" y="5741605"/>
                  <a:pt x="6900545" y="5722227"/>
                </a:cubicBezTo>
                <a:cubicBezTo>
                  <a:pt x="6633483" y="5702849"/>
                  <a:pt x="6439920" y="5728897"/>
                  <a:pt x="6210491" y="5722227"/>
                </a:cubicBezTo>
                <a:cubicBezTo>
                  <a:pt x="5981062" y="5715557"/>
                  <a:pt x="5915480" y="5731659"/>
                  <a:pt x="5741253" y="5722227"/>
                </a:cubicBezTo>
                <a:cubicBezTo>
                  <a:pt x="5567026" y="5712795"/>
                  <a:pt x="5278617" y="5707418"/>
                  <a:pt x="4940790" y="5722227"/>
                </a:cubicBezTo>
                <a:cubicBezTo>
                  <a:pt x="4602963" y="5737036"/>
                  <a:pt x="4321539" y="5753746"/>
                  <a:pt x="4029918" y="5722227"/>
                </a:cubicBezTo>
                <a:cubicBezTo>
                  <a:pt x="3738297" y="5690708"/>
                  <a:pt x="3717506" y="5732521"/>
                  <a:pt x="3450273" y="5722227"/>
                </a:cubicBezTo>
                <a:cubicBezTo>
                  <a:pt x="3183041" y="5711933"/>
                  <a:pt x="2913596" y="5698063"/>
                  <a:pt x="2539401" y="5722227"/>
                </a:cubicBezTo>
                <a:cubicBezTo>
                  <a:pt x="2165206" y="5746391"/>
                  <a:pt x="2032456" y="5707324"/>
                  <a:pt x="1849346" y="5722227"/>
                </a:cubicBezTo>
                <a:cubicBezTo>
                  <a:pt x="1666237" y="5737130"/>
                  <a:pt x="1209225" y="5720784"/>
                  <a:pt x="938474" y="5722227"/>
                </a:cubicBezTo>
                <a:cubicBezTo>
                  <a:pt x="667723" y="5723670"/>
                  <a:pt x="389175" y="5759320"/>
                  <a:pt x="0" y="5722227"/>
                </a:cubicBezTo>
                <a:cubicBezTo>
                  <a:pt x="-10554" y="5514969"/>
                  <a:pt x="-3520" y="5347189"/>
                  <a:pt x="0" y="5200869"/>
                </a:cubicBezTo>
                <a:cubicBezTo>
                  <a:pt x="3520" y="5054549"/>
                  <a:pt x="11246" y="4701970"/>
                  <a:pt x="0" y="4507843"/>
                </a:cubicBezTo>
                <a:cubicBezTo>
                  <a:pt x="-11246" y="4313716"/>
                  <a:pt x="10271" y="4091344"/>
                  <a:pt x="0" y="3814818"/>
                </a:cubicBezTo>
                <a:cubicBezTo>
                  <a:pt x="-10271" y="3538293"/>
                  <a:pt x="31723" y="3330628"/>
                  <a:pt x="0" y="3064570"/>
                </a:cubicBezTo>
                <a:cubicBezTo>
                  <a:pt x="-31723" y="2798512"/>
                  <a:pt x="-5483" y="2770126"/>
                  <a:pt x="0" y="2600434"/>
                </a:cubicBezTo>
                <a:cubicBezTo>
                  <a:pt x="5483" y="2430742"/>
                  <a:pt x="10642" y="2318769"/>
                  <a:pt x="0" y="2136298"/>
                </a:cubicBezTo>
                <a:cubicBezTo>
                  <a:pt x="-10642" y="1953827"/>
                  <a:pt x="-10005" y="1555188"/>
                  <a:pt x="0" y="1386051"/>
                </a:cubicBezTo>
                <a:cubicBezTo>
                  <a:pt x="10005" y="1216914"/>
                  <a:pt x="-22640" y="953234"/>
                  <a:pt x="0" y="807470"/>
                </a:cubicBezTo>
                <a:cubicBezTo>
                  <a:pt x="22640" y="661706"/>
                  <a:pt x="-32744" y="287432"/>
                  <a:pt x="0" y="0"/>
                </a:cubicBezTo>
                <a:close/>
              </a:path>
              <a:path w="11040872" h="5722227" stroke="0" extrusionOk="0">
                <a:moveTo>
                  <a:pt x="0" y="0"/>
                </a:moveTo>
                <a:cubicBezTo>
                  <a:pt x="169384" y="-10635"/>
                  <a:pt x="370826" y="9208"/>
                  <a:pt x="579646" y="0"/>
                </a:cubicBezTo>
                <a:cubicBezTo>
                  <a:pt x="788466" y="-9208"/>
                  <a:pt x="775343" y="6784"/>
                  <a:pt x="938474" y="0"/>
                </a:cubicBezTo>
                <a:cubicBezTo>
                  <a:pt x="1101605" y="-6784"/>
                  <a:pt x="1565487" y="3846"/>
                  <a:pt x="1849346" y="0"/>
                </a:cubicBezTo>
                <a:cubicBezTo>
                  <a:pt x="2133205" y="-3846"/>
                  <a:pt x="2146701" y="-4656"/>
                  <a:pt x="2428992" y="0"/>
                </a:cubicBezTo>
                <a:cubicBezTo>
                  <a:pt x="2711283" y="4656"/>
                  <a:pt x="2812175" y="-11466"/>
                  <a:pt x="3008638" y="0"/>
                </a:cubicBezTo>
                <a:cubicBezTo>
                  <a:pt x="3205101" y="11466"/>
                  <a:pt x="3727763" y="-32961"/>
                  <a:pt x="3919510" y="0"/>
                </a:cubicBezTo>
                <a:cubicBezTo>
                  <a:pt x="4111257" y="32961"/>
                  <a:pt x="4220253" y="-16430"/>
                  <a:pt x="4388747" y="0"/>
                </a:cubicBezTo>
                <a:cubicBezTo>
                  <a:pt x="4557241" y="16430"/>
                  <a:pt x="4940065" y="-21977"/>
                  <a:pt x="5299619" y="0"/>
                </a:cubicBezTo>
                <a:cubicBezTo>
                  <a:pt x="5659173" y="21977"/>
                  <a:pt x="5814444" y="26556"/>
                  <a:pt x="6210491" y="0"/>
                </a:cubicBezTo>
                <a:cubicBezTo>
                  <a:pt x="6606538" y="-26556"/>
                  <a:pt x="6659560" y="23104"/>
                  <a:pt x="6900545" y="0"/>
                </a:cubicBezTo>
                <a:cubicBezTo>
                  <a:pt x="7141530" y="-23104"/>
                  <a:pt x="7601869" y="-1869"/>
                  <a:pt x="7811417" y="0"/>
                </a:cubicBezTo>
                <a:cubicBezTo>
                  <a:pt x="8020965" y="1869"/>
                  <a:pt x="8256088" y="4201"/>
                  <a:pt x="8391063" y="0"/>
                </a:cubicBezTo>
                <a:cubicBezTo>
                  <a:pt x="8526038" y="-4201"/>
                  <a:pt x="8809082" y="7677"/>
                  <a:pt x="8970709" y="0"/>
                </a:cubicBezTo>
                <a:cubicBezTo>
                  <a:pt x="9132336" y="-7677"/>
                  <a:pt x="9528709" y="5380"/>
                  <a:pt x="9771172" y="0"/>
                </a:cubicBezTo>
                <a:cubicBezTo>
                  <a:pt x="10013635" y="-5380"/>
                  <a:pt x="10199269" y="-15922"/>
                  <a:pt x="10350818" y="0"/>
                </a:cubicBezTo>
                <a:cubicBezTo>
                  <a:pt x="10502367" y="15922"/>
                  <a:pt x="10835478" y="-34311"/>
                  <a:pt x="11040872" y="0"/>
                </a:cubicBezTo>
                <a:cubicBezTo>
                  <a:pt x="11027923" y="269490"/>
                  <a:pt x="11030065" y="500130"/>
                  <a:pt x="11040872" y="750248"/>
                </a:cubicBezTo>
                <a:cubicBezTo>
                  <a:pt x="11051679" y="1000366"/>
                  <a:pt x="11044602" y="1104921"/>
                  <a:pt x="11040872" y="1443273"/>
                </a:cubicBezTo>
                <a:cubicBezTo>
                  <a:pt x="11037142" y="1781626"/>
                  <a:pt x="11028369" y="1985731"/>
                  <a:pt x="11040872" y="2136298"/>
                </a:cubicBezTo>
                <a:cubicBezTo>
                  <a:pt x="11053375" y="2286866"/>
                  <a:pt x="11023547" y="2489209"/>
                  <a:pt x="11040872" y="2600434"/>
                </a:cubicBezTo>
                <a:cubicBezTo>
                  <a:pt x="11058197" y="2711659"/>
                  <a:pt x="11064151" y="2890371"/>
                  <a:pt x="11040872" y="3121793"/>
                </a:cubicBezTo>
                <a:cubicBezTo>
                  <a:pt x="11017593" y="3353215"/>
                  <a:pt x="11033741" y="3662012"/>
                  <a:pt x="11040872" y="3814818"/>
                </a:cubicBezTo>
                <a:cubicBezTo>
                  <a:pt x="11048003" y="3967624"/>
                  <a:pt x="11043927" y="4184559"/>
                  <a:pt x="11040872" y="4393399"/>
                </a:cubicBezTo>
                <a:cubicBezTo>
                  <a:pt x="11037817" y="4602239"/>
                  <a:pt x="11027191" y="4773425"/>
                  <a:pt x="11040872" y="4914757"/>
                </a:cubicBezTo>
                <a:cubicBezTo>
                  <a:pt x="11054553" y="5056089"/>
                  <a:pt x="11025188" y="5370964"/>
                  <a:pt x="11040872" y="5722227"/>
                </a:cubicBezTo>
                <a:cubicBezTo>
                  <a:pt x="10837462" y="5714031"/>
                  <a:pt x="10531754" y="5749541"/>
                  <a:pt x="10350818" y="5722227"/>
                </a:cubicBezTo>
                <a:cubicBezTo>
                  <a:pt x="10169882" y="5694913"/>
                  <a:pt x="9832506" y="5739195"/>
                  <a:pt x="9660763" y="5722227"/>
                </a:cubicBezTo>
                <a:cubicBezTo>
                  <a:pt x="9489020" y="5705259"/>
                  <a:pt x="9334558" y="5741830"/>
                  <a:pt x="9191526" y="5722227"/>
                </a:cubicBezTo>
                <a:cubicBezTo>
                  <a:pt x="9048494" y="5702624"/>
                  <a:pt x="8640605" y="5761665"/>
                  <a:pt x="8391063" y="5722227"/>
                </a:cubicBezTo>
                <a:cubicBezTo>
                  <a:pt x="8141521" y="5682789"/>
                  <a:pt x="8132030" y="5733336"/>
                  <a:pt x="7921826" y="5722227"/>
                </a:cubicBezTo>
                <a:cubicBezTo>
                  <a:pt x="7711622" y="5711118"/>
                  <a:pt x="7445489" y="5693555"/>
                  <a:pt x="7121362" y="5722227"/>
                </a:cubicBezTo>
                <a:cubicBezTo>
                  <a:pt x="6797235" y="5750899"/>
                  <a:pt x="6940489" y="5715190"/>
                  <a:pt x="6762534" y="5722227"/>
                </a:cubicBezTo>
                <a:cubicBezTo>
                  <a:pt x="6584579" y="5729264"/>
                  <a:pt x="6249483" y="5715060"/>
                  <a:pt x="5962071" y="5722227"/>
                </a:cubicBezTo>
                <a:cubicBezTo>
                  <a:pt x="5674659" y="5729394"/>
                  <a:pt x="5697457" y="5741242"/>
                  <a:pt x="5492834" y="5722227"/>
                </a:cubicBezTo>
                <a:cubicBezTo>
                  <a:pt x="5288211" y="5703212"/>
                  <a:pt x="5223354" y="5727530"/>
                  <a:pt x="5134005" y="5722227"/>
                </a:cubicBezTo>
                <a:cubicBezTo>
                  <a:pt x="5044656" y="5716924"/>
                  <a:pt x="4805771" y="5744749"/>
                  <a:pt x="4664768" y="5722227"/>
                </a:cubicBezTo>
                <a:cubicBezTo>
                  <a:pt x="4523765" y="5699705"/>
                  <a:pt x="4188901" y="5702568"/>
                  <a:pt x="3864305" y="5722227"/>
                </a:cubicBezTo>
                <a:cubicBezTo>
                  <a:pt x="3539709" y="5741886"/>
                  <a:pt x="3626652" y="5738369"/>
                  <a:pt x="3395068" y="5722227"/>
                </a:cubicBezTo>
                <a:cubicBezTo>
                  <a:pt x="3163484" y="5706085"/>
                  <a:pt x="3169858" y="5716523"/>
                  <a:pt x="3036240" y="5722227"/>
                </a:cubicBezTo>
                <a:cubicBezTo>
                  <a:pt x="2902622" y="5727931"/>
                  <a:pt x="2693943" y="5714168"/>
                  <a:pt x="2567003" y="5722227"/>
                </a:cubicBezTo>
                <a:cubicBezTo>
                  <a:pt x="2440063" y="5730286"/>
                  <a:pt x="2221419" y="5730788"/>
                  <a:pt x="1987357" y="5722227"/>
                </a:cubicBezTo>
                <a:cubicBezTo>
                  <a:pt x="1753295" y="5713666"/>
                  <a:pt x="1455082" y="5742374"/>
                  <a:pt x="1297302" y="5722227"/>
                </a:cubicBezTo>
                <a:cubicBezTo>
                  <a:pt x="1139522" y="5702080"/>
                  <a:pt x="1004973" y="5737277"/>
                  <a:pt x="828065" y="5722227"/>
                </a:cubicBezTo>
                <a:cubicBezTo>
                  <a:pt x="651157" y="5707177"/>
                  <a:pt x="277792" y="5734769"/>
                  <a:pt x="0" y="5722227"/>
                </a:cubicBezTo>
                <a:cubicBezTo>
                  <a:pt x="-17642" y="5580983"/>
                  <a:pt x="-4355" y="5260240"/>
                  <a:pt x="0" y="5086424"/>
                </a:cubicBezTo>
                <a:cubicBezTo>
                  <a:pt x="4355" y="4912608"/>
                  <a:pt x="-9208" y="4615040"/>
                  <a:pt x="0" y="4450621"/>
                </a:cubicBezTo>
                <a:cubicBezTo>
                  <a:pt x="9208" y="4286202"/>
                  <a:pt x="21220" y="3942849"/>
                  <a:pt x="0" y="3814818"/>
                </a:cubicBezTo>
                <a:cubicBezTo>
                  <a:pt x="-21220" y="3686787"/>
                  <a:pt x="24895" y="3410535"/>
                  <a:pt x="0" y="3179015"/>
                </a:cubicBezTo>
                <a:cubicBezTo>
                  <a:pt x="-24895" y="2947495"/>
                  <a:pt x="-4041" y="2734935"/>
                  <a:pt x="0" y="2600434"/>
                </a:cubicBezTo>
                <a:cubicBezTo>
                  <a:pt x="4041" y="2465933"/>
                  <a:pt x="-17582" y="2241550"/>
                  <a:pt x="0" y="1907409"/>
                </a:cubicBezTo>
                <a:cubicBezTo>
                  <a:pt x="17582" y="1573269"/>
                  <a:pt x="21210" y="1537696"/>
                  <a:pt x="0" y="1271606"/>
                </a:cubicBezTo>
                <a:cubicBezTo>
                  <a:pt x="-21210" y="1005516"/>
                  <a:pt x="13869" y="478336"/>
                  <a:pt x="0" y="0"/>
                </a:cubicBezTo>
                <a:close/>
              </a:path>
            </a:pathLst>
          </a:custGeom>
          <a:solidFill>
            <a:srgbClr val="4DACD9"/>
          </a:solidFill>
          <a:ln w="25400">
            <a:solidFill>
              <a:srgbClr val="4DACD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EE0EF9-0EB1-4C57-B550-7B37EE80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591" y="303425"/>
            <a:ext cx="10150025" cy="928906"/>
          </a:xfrm>
        </p:spPr>
        <p:txBody>
          <a:bodyPr>
            <a:normAutofit fontScale="90000"/>
          </a:bodyPr>
          <a:lstStyle/>
          <a:p>
            <a:r>
              <a:rPr lang="cs-CZ" sz="6600" dirty="0">
                <a:solidFill>
                  <a:srgbClr val="FFC000"/>
                </a:solidFill>
              </a:rPr>
              <a:t>OCHRANNĚ LÉČEBNÝ REŽIM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FE57AE-0EBE-4AB5-9DF3-270A8ED9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153" y="1511707"/>
            <a:ext cx="10369229" cy="485081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b="1" dirty="0">
                <a:solidFill>
                  <a:schemeClr val="bg1"/>
                </a:solidFill>
                <a:ea typeface="+mn-lt"/>
                <a:cs typeface="+mn-lt"/>
              </a:rPr>
              <a:t>Ochranně léčebný režim je souhrn praktických opatření, který byl vytvořen na základě poznatků o jednotě organismu a prostředí. Tato opatření pečují o centrální nervovou soustavu nemocného nebo postiženého, šetří ji a posilují v procesu útlumu</a:t>
            </a:r>
          </a:p>
          <a:p>
            <a:r>
              <a:rPr lang="cs-CZ" b="1" u="sng" dirty="0">
                <a:solidFill>
                  <a:schemeClr val="bg1"/>
                </a:solidFill>
              </a:rPr>
              <a:t>ZÁSADY OCHRANNĚ LÉČEBNÉHO REŽIMU:</a:t>
            </a:r>
          </a:p>
          <a:p>
            <a:pPr lvl="1"/>
            <a:r>
              <a:rPr lang="cs-CZ" b="1" dirty="0">
                <a:solidFill>
                  <a:schemeClr val="bg1"/>
                </a:solidFill>
                <a:ea typeface="+mn-lt"/>
                <a:cs typeface="+mn-lt"/>
              </a:rPr>
              <a:t>laskavý přístup k postiženému </a:t>
            </a:r>
          </a:p>
          <a:p>
            <a:pPr lvl="1"/>
            <a:r>
              <a:rPr lang="cs-CZ" b="1" dirty="0">
                <a:solidFill>
                  <a:schemeClr val="bg1"/>
                </a:solidFill>
                <a:ea typeface="+mn-lt"/>
                <a:cs typeface="+mn-lt"/>
              </a:rPr>
              <a:t>zajištění maximálního možného odpočinku v denním režimu </a:t>
            </a:r>
            <a:endParaRPr lang="cs-CZ" b="1">
              <a:solidFill>
                <a:schemeClr val="bg1"/>
              </a:solidFill>
              <a:ea typeface="+mn-lt"/>
              <a:cs typeface="+mn-lt"/>
            </a:endParaRPr>
          </a:p>
          <a:p>
            <a:pPr lvl="1"/>
            <a:r>
              <a:rPr lang="cs-CZ" b="1" dirty="0">
                <a:solidFill>
                  <a:schemeClr val="bg1"/>
                </a:solidFill>
                <a:ea typeface="+mn-lt"/>
                <a:cs typeface="+mn-lt"/>
              </a:rPr>
              <a:t>odstranění bolesti </a:t>
            </a:r>
          </a:p>
          <a:p>
            <a:pPr lvl="1"/>
            <a:r>
              <a:rPr lang="cs-CZ" b="1" dirty="0">
                <a:solidFill>
                  <a:schemeClr val="bg1"/>
                </a:solidFill>
                <a:ea typeface="+mn-lt"/>
                <a:cs typeface="+mn-lt"/>
              </a:rPr>
              <a:t>nevytvářet pohybovou činností novou bolest </a:t>
            </a:r>
          </a:p>
          <a:p>
            <a:pPr lvl="1"/>
            <a:r>
              <a:rPr lang="cs-CZ" b="1" dirty="0">
                <a:solidFill>
                  <a:schemeClr val="bg1"/>
                </a:solidFill>
                <a:ea typeface="+mn-lt"/>
                <a:cs typeface="+mn-lt"/>
              </a:rPr>
              <a:t>odstranění všech rušivých elementů z nejbližšího okolí </a:t>
            </a:r>
            <a:endParaRPr lang="cs-CZ" b="1">
              <a:solidFill>
                <a:schemeClr val="bg1"/>
              </a:solidFill>
              <a:ea typeface="+mn-lt"/>
              <a:cs typeface="+mn-lt"/>
            </a:endParaRPr>
          </a:p>
          <a:p>
            <a:pPr lvl="1"/>
            <a:r>
              <a:rPr lang="cs-CZ" b="1" dirty="0">
                <a:solidFill>
                  <a:schemeClr val="bg1"/>
                </a:solidFill>
                <a:ea typeface="+mn-lt"/>
                <a:cs typeface="+mn-lt"/>
              </a:rPr>
              <a:t>úprava prostředí po stránce hygienické a estetické </a:t>
            </a:r>
          </a:p>
          <a:p>
            <a:pPr lvl="1"/>
            <a:r>
              <a:rPr lang="cs-CZ" b="1" dirty="0">
                <a:solidFill>
                  <a:schemeClr val="bg1"/>
                </a:solidFill>
                <a:ea typeface="+mn-lt"/>
                <a:cs typeface="+mn-lt"/>
              </a:rPr>
              <a:t>navázání kontaktu s postiženým a zajištění jeho aktivní účasti při cvičení 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0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4DACD9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59A47F-8322-495F-8131-D07E60C5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cs-CZ" sz="6800" dirty="0">
                <a:solidFill>
                  <a:schemeClr val="bg1"/>
                </a:solidFill>
              </a:rPr>
              <a:t>KOMPLEXNÍ RHB PÉČE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691A8B-8D9B-4E38-847F-61D8D4CBB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2954"/>
            <a:ext cx="10515600" cy="463400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b="1" dirty="0">
                <a:ea typeface="+mn-lt"/>
                <a:cs typeface="+mn-lt"/>
              </a:rPr>
              <a:t>= souhrn všech opatření k socializaci, resocializaci postižených osob </a:t>
            </a:r>
          </a:p>
          <a:p>
            <a:r>
              <a:rPr lang="cs-CZ" b="1" dirty="0">
                <a:ea typeface="+mn-lt"/>
                <a:cs typeface="+mn-lt"/>
              </a:rPr>
              <a:t>Léčebná rehabilitace – např. fyzioterapie, léčebná TV, ergoterapie apod. </a:t>
            </a:r>
          </a:p>
          <a:p>
            <a:r>
              <a:rPr lang="cs-CZ" b="1" dirty="0">
                <a:ea typeface="+mn-lt"/>
                <a:cs typeface="+mn-lt"/>
              </a:rPr>
              <a:t>Výchovně vzdělávací rehabilitace – ve speciálních školách a zařízeních pro tělesně postižené </a:t>
            </a:r>
          </a:p>
          <a:p>
            <a:r>
              <a:rPr lang="cs-CZ" b="1" dirty="0">
                <a:ea typeface="+mn-lt"/>
                <a:cs typeface="+mn-lt"/>
              </a:rPr>
              <a:t>Pracovní rehabilitace - výchovně vzdělávací rehabilitace dospělých osob - střediska pro pracovní výcvik, rekvalifikace apod. </a:t>
            </a:r>
          </a:p>
          <a:p>
            <a:r>
              <a:rPr lang="cs-CZ" b="1" dirty="0">
                <a:ea typeface="+mn-lt"/>
                <a:cs typeface="+mn-lt"/>
              </a:rPr>
              <a:t>Sociální rehabilitace – zajištění pracovního místa, bydlení, doprava, zájmy, společenské organizace </a:t>
            </a:r>
          </a:p>
          <a:p>
            <a:r>
              <a:rPr lang="cs-CZ" b="1" u="sng" dirty="0">
                <a:ea typeface="+mn-lt"/>
                <a:cs typeface="+mn-lt"/>
              </a:rPr>
              <a:t>4 základní složky: </a:t>
            </a:r>
            <a:endParaRPr lang="cs-CZ" b="1" u="sng">
              <a:ea typeface="+mn-lt"/>
              <a:cs typeface="+mn-lt"/>
            </a:endParaRPr>
          </a:p>
          <a:p>
            <a:pPr lvl="1"/>
            <a:r>
              <a:rPr lang="cs-CZ" b="1" dirty="0">
                <a:ea typeface="+mn-lt"/>
                <a:cs typeface="+mn-lt"/>
              </a:rPr>
              <a:t>psychologická péče – psychodiagnostické a psychoterapeutické metody, důraz na psychologické aspekty </a:t>
            </a:r>
          </a:p>
          <a:p>
            <a:pPr lvl="1"/>
            <a:r>
              <a:rPr lang="cs-CZ" b="1" dirty="0">
                <a:ea typeface="+mn-lt"/>
                <a:cs typeface="+mn-lt"/>
              </a:rPr>
              <a:t>technická péče – kompenzační pomůcky, odstraňování bariér, technických zábran apod. </a:t>
            </a:r>
          </a:p>
          <a:p>
            <a:pPr lvl="1"/>
            <a:r>
              <a:rPr lang="cs-CZ" b="1" dirty="0">
                <a:ea typeface="+mn-lt"/>
                <a:cs typeface="+mn-lt"/>
              </a:rPr>
              <a:t>právnická péče – právní normy a opatření k zajištění lidských práv postižených </a:t>
            </a:r>
          </a:p>
          <a:p>
            <a:pPr lvl="1"/>
            <a:r>
              <a:rPr lang="cs-CZ" b="1" dirty="0">
                <a:ea typeface="+mn-lt"/>
                <a:cs typeface="+mn-lt"/>
              </a:rPr>
              <a:t>ekonomická péče – organizace pracovní činnosti osob se ZPS, příprava na zaměstnání apod.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2215113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4DACD9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EC14F9-CD21-48A4-80FA-21673176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cs-CZ" sz="6800" dirty="0">
                <a:solidFill>
                  <a:schemeClr val="bg1"/>
                </a:solidFill>
              </a:rPr>
              <a:t>Cíle TV &amp; sportu vozíčkářů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BBCD8D-E76D-485C-8805-DC1750F24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1803"/>
            <a:ext cx="10515600" cy="450874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b="1" dirty="0">
                <a:ea typeface="+mn-lt"/>
                <a:cs typeface="+mn-lt"/>
              </a:rPr>
              <a:t>rozvíjení základních pohybových schopností a dovedností:</a:t>
            </a:r>
          </a:p>
          <a:p>
            <a:pPr lvl="1"/>
            <a:r>
              <a:rPr lang="cs-CZ" b="1" dirty="0">
                <a:ea typeface="+mn-lt"/>
                <a:cs typeface="+mn-lt"/>
              </a:rPr>
              <a:t>obratnosti, síly, vytrvalosti, udržení rovnováhy, prostorové orientace, rychlosti reakce, bravurní zvládnutí jízdy na vozíku ve smyslu „vozíku jako součásti těla“, manuální zručnosti, hygienických návyků </a:t>
            </a:r>
          </a:p>
          <a:p>
            <a:r>
              <a:rPr lang="cs-CZ" b="1" dirty="0">
                <a:ea typeface="+mn-lt"/>
                <a:cs typeface="+mn-lt"/>
              </a:rPr>
              <a:t>osvojení žádoucích regeneračních a kompenzačních metod, </a:t>
            </a:r>
            <a:r>
              <a:rPr lang="cs-CZ" b="1" dirty="0" err="1">
                <a:ea typeface="+mn-lt"/>
                <a:cs typeface="+mn-lt"/>
              </a:rPr>
              <a:t>psychorelaxační</a:t>
            </a:r>
            <a:r>
              <a:rPr lang="cs-CZ" b="1" dirty="0">
                <a:ea typeface="+mn-lt"/>
                <a:cs typeface="+mn-lt"/>
              </a:rPr>
              <a:t> techniky, automasáž, kompenzační cvičení, posilování, strečink formování psychických vlastností, volního úsilí, schopnost koncentrace, zvládání emocí, adaptace a kooperace, vyrovnávání se s konfliktními situacemi, kompenzace pocitů méněcennosti </a:t>
            </a:r>
          </a:p>
          <a:p>
            <a:r>
              <a:rPr lang="cs-CZ" b="1" dirty="0">
                <a:ea typeface="+mn-lt"/>
                <a:cs typeface="+mn-lt"/>
              </a:rPr>
              <a:t>překonávání sociálních bariér, přijetí sociálních rolí, navazování kontaktů uvnitř subpopulace zdravotně postižených, společenské kontakty zdravých a postižených, pozitivní příklad pro dosud nesportující vozíčkáře, možnost výměny zkušeností a informací, propagace dosažených výsledků, sportovní diváctví </a:t>
            </a:r>
          </a:p>
          <a:p>
            <a:r>
              <a:rPr lang="cs-CZ" b="1" dirty="0">
                <a:ea typeface="+mn-lt"/>
                <a:cs typeface="+mn-lt"/>
              </a:rPr>
              <a:t>Prevence hypokineze, nevhodné životosprávy (pití alkoholu, kouření či ignorování racionální výživy), časté </a:t>
            </a:r>
            <a:r>
              <a:rPr lang="cs-CZ" b="1" dirty="0" err="1">
                <a:ea typeface="+mn-lt"/>
                <a:cs typeface="+mn-lt"/>
              </a:rPr>
              <a:t>neurotizace</a:t>
            </a:r>
            <a:r>
              <a:rPr lang="cs-CZ" b="1" dirty="0">
                <a:ea typeface="+mn-lt"/>
                <a:cs typeface="+mn-lt"/>
              </a:rPr>
              <a:t>, snížení vlivu </a:t>
            </a:r>
            <a:r>
              <a:rPr lang="cs-CZ" b="1" dirty="0" err="1">
                <a:ea typeface="+mn-lt"/>
                <a:cs typeface="+mn-lt"/>
              </a:rPr>
              <a:t>stresogenních</a:t>
            </a:r>
            <a:r>
              <a:rPr lang="cs-CZ" b="1" dirty="0">
                <a:ea typeface="+mn-lt"/>
                <a:cs typeface="+mn-lt"/>
              </a:rPr>
              <a:t> faktorů...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10726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4DACD9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31A054-5AC9-4E4C-B812-6C6C049B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ea typeface="+mj-lt"/>
                <a:cs typeface="+mj-lt"/>
              </a:rPr>
              <a:t>Sport zdravotně postižených = aplikované pohybové aktivity (APA)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5EEBEC-7D9C-4C75-82AA-9D64D92E5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9951"/>
            <a:ext cx="10762735" cy="423890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b="1" dirty="0">
                <a:ea typeface="+mn-lt"/>
                <a:cs typeface="+mn-lt"/>
              </a:rPr>
              <a:t>Tělesná výchova i sport mají do určité míry užší pole působnosti, pravděpodobně proto se celosvětově ujímá v oblasti pohybu zdravotně postižených termín </a:t>
            </a:r>
            <a:r>
              <a:rPr lang="cs-CZ" b="1" dirty="0">
                <a:solidFill>
                  <a:srgbClr val="00B050"/>
                </a:solidFill>
                <a:highlight>
                  <a:srgbClr val="FFFF00"/>
                </a:highlight>
                <a:ea typeface="+mn-lt"/>
                <a:cs typeface="+mn-lt"/>
              </a:rPr>
              <a:t>A</a:t>
            </a:r>
            <a:r>
              <a:rPr lang="cs-CZ" b="1" dirty="0">
                <a:highlight>
                  <a:srgbClr val="FFFF00"/>
                </a:highlight>
                <a:ea typeface="+mn-lt"/>
                <a:cs typeface="+mn-lt"/>
              </a:rPr>
              <a:t>DAPTED </a:t>
            </a:r>
            <a:r>
              <a:rPr lang="cs-CZ" b="1" dirty="0">
                <a:solidFill>
                  <a:srgbClr val="00B050"/>
                </a:solidFill>
                <a:highlight>
                  <a:srgbClr val="FFFF00"/>
                </a:highlight>
                <a:ea typeface="+mn-lt"/>
                <a:cs typeface="+mn-lt"/>
              </a:rPr>
              <a:t>P</a:t>
            </a:r>
            <a:r>
              <a:rPr lang="cs-CZ" b="1" dirty="0">
                <a:highlight>
                  <a:srgbClr val="FFFF00"/>
                </a:highlight>
                <a:ea typeface="+mn-lt"/>
                <a:cs typeface="+mn-lt"/>
              </a:rPr>
              <a:t>HYSICAL </a:t>
            </a:r>
            <a:r>
              <a:rPr lang="cs-CZ" b="1" dirty="0">
                <a:solidFill>
                  <a:srgbClr val="00B050"/>
                </a:solidFill>
                <a:highlight>
                  <a:srgbClr val="FFFF00"/>
                </a:highlight>
                <a:ea typeface="+mn-lt"/>
                <a:cs typeface="+mn-lt"/>
              </a:rPr>
              <a:t>A</a:t>
            </a:r>
            <a:r>
              <a:rPr lang="cs-CZ" b="1" dirty="0">
                <a:highlight>
                  <a:srgbClr val="FFFF00"/>
                </a:highlight>
                <a:ea typeface="+mn-lt"/>
                <a:cs typeface="+mn-lt"/>
              </a:rPr>
              <a:t>CTIVITIES</a:t>
            </a:r>
            <a:r>
              <a:rPr lang="cs-CZ" b="1" dirty="0">
                <a:ea typeface="+mn-lt"/>
                <a:cs typeface="+mn-lt"/>
              </a:rPr>
              <a:t> (v ČR překládané jako Aplikované pohybové / tělesné aktivity) </a:t>
            </a:r>
          </a:p>
          <a:p>
            <a:endParaRPr lang="cs-CZ" b="1" u="sng" dirty="0">
              <a:ea typeface="+mn-lt"/>
              <a:cs typeface="+mn-lt"/>
            </a:endParaRPr>
          </a:p>
          <a:p>
            <a:r>
              <a:rPr lang="cs-CZ" b="1" u="sng" dirty="0">
                <a:ea typeface="+mn-lt"/>
                <a:cs typeface="+mn-lt"/>
              </a:rPr>
              <a:t>Dvě ze základních definic APA:</a:t>
            </a:r>
            <a:r>
              <a:rPr lang="cs-CZ" b="1" dirty="0">
                <a:ea typeface="+mn-lt"/>
                <a:cs typeface="+mn-lt"/>
              </a:rPr>
              <a:t> </a:t>
            </a:r>
            <a:endParaRPr lang="cs-CZ" b="1"/>
          </a:p>
          <a:p>
            <a:r>
              <a:rPr lang="cs-CZ" b="1" dirty="0">
                <a:highlight>
                  <a:srgbClr val="00FFFF"/>
                </a:highlight>
                <a:ea typeface="+mn-lt"/>
                <a:cs typeface="+mn-lt"/>
              </a:rPr>
              <a:t>APA se týká pohybových aktivit a sportu, kde je zvláštní důraz kladen na zájmy a schopnosti jedinců s limitovanými podmínkami, danými postižením, nemocí nebo věkem... (Gudrun </a:t>
            </a:r>
            <a:r>
              <a:rPr lang="cs-CZ" b="1" dirty="0" err="1">
                <a:highlight>
                  <a:srgbClr val="00FFFF"/>
                </a:highlight>
                <a:ea typeface="+mn-lt"/>
                <a:cs typeface="+mn-lt"/>
              </a:rPr>
              <a:t>Doll-Tepper</a:t>
            </a:r>
            <a:r>
              <a:rPr lang="cs-CZ" b="1" dirty="0">
                <a:highlight>
                  <a:srgbClr val="00FFFF"/>
                </a:highlight>
                <a:ea typeface="+mn-lt"/>
                <a:cs typeface="+mn-lt"/>
              </a:rPr>
              <a:t> 1990) </a:t>
            </a:r>
          </a:p>
          <a:p>
            <a:r>
              <a:rPr lang="cs-CZ" b="1" dirty="0">
                <a:solidFill>
                  <a:srgbClr val="00B050"/>
                </a:solidFill>
                <a:highlight>
                  <a:srgbClr val="C0C0C0"/>
                </a:highlight>
                <a:ea typeface="+mn-lt"/>
                <a:cs typeface="+mn-lt"/>
              </a:rPr>
              <a:t>APA definována jako </a:t>
            </a:r>
            <a:r>
              <a:rPr lang="cs-CZ" b="1" dirty="0" err="1">
                <a:solidFill>
                  <a:srgbClr val="00B050"/>
                </a:solidFill>
                <a:highlight>
                  <a:srgbClr val="C0C0C0"/>
                </a:highlight>
                <a:ea typeface="+mn-lt"/>
                <a:cs typeface="+mn-lt"/>
              </a:rPr>
              <a:t>krosdisciplinární</a:t>
            </a:r>
            <a:r>
              <a:rPr lang="cs-CZ" b="1" dirty="0">
                <a:solidFill>
                  <a:srgbClr val="00B050"/>
                </a:solidFill>
                <a:highlight>
                  <a:srgbClr val="C0C0C0"/>
                </a:highlight>
                <a:ea typeface="+mn-lt"/>
                <a:cs typeface="+mn-lt"/>
              </a:rPr>
              <a:t> teorie a praxe vztahující se k celoživotním aktivitám osob, jejichž jedinečnost funkce, struktury nebo vzhledu vyžaduje profesionální přístup jednak v hodnocení a adaptování ekosystému, a jednak v usnadnění změn důležitých pro rovnocenný přístup pro všechny, integraci, celoživotní wellness, pohybovou úspěšnost, sebeaktualizaci. (</a:t>
            </a:r>
            <a:r>
              <a:rPr lang="cs-CZ" b="1" dirty="0" err="1">
                <a:solidFill>
                  <a:srgbClr val="00B050"/>
                </a:solidFill>
                <a:highlight>
                  <a:srgbClr val="C0C0C0"/>
                </a:highlight>
                <a:ea typeface="+mn-lt"/>
                <a:cs typeface="+mn-lt"/>
              </a:rPr>
              <a:t>Claudine</a:t>
            </a:r>
            <a:r>
              <a:rPr lang="cs-CZ" b="1" dirty="0">
                <a:solidFill>
                  <a:srgbClr val="00B050"/>
                </a:solidFill>
                <a:highlight>
                  <a:srgbClr val="C0C0C0"/>
                </a:highlight>
                <a:ea typeface="+mn-lt"/>
                <a:cs typeface="+mn-lt"/>
              </a:rPr>
              <a:t> </a:t>
            </a:r>
            <a:r>
              <a:rPr lang="cs-CZ" b="1" dirty="0" err="1">
                <a:solidFill>
                  <a:srgbClr val="00B050"/>
                </a:solidFill>
                <a:highlight>
                  <a:srgbClr val="C0C0C0"/>
                </a:highlight>
                <a:ea typeface="+mn-lt"/>
                <a:cs typeface="+mn-lt"/>
              </a:rPr>
              <a:t>Sherill</a:t>
            </a:r>
            <a:r>
              <a:rPr lang="cs-CZ" b="1" dirty="0">
                <a:solidFill>
                  <a:srgbClr val="00B050"/>
                </a:solidFill>
                <a:highlight>
                  <a:srgbClr val="C0C0C0"/>
                </a:highlight>
                <a:ea typeface="+mn-lt"/>
                <a:cs typeface="+mn-lt"/>
              </a:rPr>
              <a:t> 1994)</a:t>
            </a:r>
            <a:endParaRPr lang="cs-CZ" b="1">
              <a:solidFill>
                <a:srgbClr val="00B050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13937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rgbClr val="4DACD9"/>
          </a:solidFill>
          <a:ln w="25400">
            <a:solidFill>
              <a:srgbClr val="4DACD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5D6497-4F0A-4C92-887E-7F9907D1C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>
            <a:normAutofit fontScale="90000"/>
          </a:bodyPr>
          <a:lstStyle/>
          <a:p>
            <a:r>
              <a:rPr lang="cs-CZ" sz="6600">
                <a:solidFill>
                  <a:schemeClr val="bg1"/>
                </a:solidFill>
              </a:rPr>
              <a:t>PROČ JSOU APA DŮLEŽITÉ?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5A7D4D-6EDC-476D-B942-E7828E984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152" y="2607733"/>
            <a:ext cx="10108272" cy="328506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 b="1">
                <a:ea typeface="+mn-lt"/>
                <a:cs typeface="+mn-lt"/>
              </a:rPr>
              <a:t>každý má právo účastnit se pohybových aktivit </a:t>
            </a:r>
            <a:endParaRPr lang="cs-CZ" b="1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cs-CZ" b="1">
                <a:ea typeface="+mn-lt"/>
                <a:cs typeface="+mn-lt"/>
              </a:rPr>
              <a:t>hodnota sportu jako takového (přináší nové kvality do života...) </a:t>
            </a:r>
            <a:endParaRPr lang="cs-CZ" b="1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cs-CZ" b="1">
                <a:ea typeface="+mn-lt"/>
                <a:cs typeface="+mn-lt"/>
              </a:rPr>
              <a:t>pohybové aktivity mohou být prospěšné v oblasti </a:t>
            </a:r>
            <a:endParaRPr lang="cs-CZ" b="1">
              <a:solidFill>
                <a:srgbClr val="FFFFFF"/>
              </a:solidFill>
              <a:ea typeface="+mn-lt"/>
              <a:cs typeface="+mn-lt"/>
            </a:endParaRPr>
          </a:p>
          <a:p>
            <a:pPr lvl="1"/>
            <a:r>
              <a:rPr lang="cs-CZ" b="1">
                <a:ea typeface="+mn-lt"/>
                <a:cs typeface="+mn-lt"/>
              </a:rPr>
              <a:t>fyziologické </a:t>
            </a:r>
            <a:endParaRPr lang="cs-CZ" b="1">
              <a:solidFill>
                <a:srgbClr val="FFFFFF"/>
              </a:solidFill>
              <a:ea typeface="+mn-lt"/>
              <a:cs typeface="+mn-lt"/>
            </a:endParaRPr>
          </a:p>
          <a:p>
            <a:pPr lvl="1"/>
            <a:r>
              <a:rPr lang="cs-CZ" b="1">
                <a:ea typeface="+mn-lt"/>
                <a:cs typeface="+mn-lt"/>
              </a:rPr>
              <a:t>psychologické </a:t>
            </a:r>
            <a:endParaRPr lang="cs-CZ" b="1">
              <a:solidFill>
                <a:srgbClr val="FFFFFF"/>
              </a:solidFill>
              <a:ea typeface="+mn-lt"/>
              <a:cs typeface="+mn-lt"/>
            </a:endParaRPr>
          </a:p>
          <a:p>
            <a:pPr lvl="1"/>
            <a:r>
              <a:rPr lang="cs-CZ" b="1">
                <a:ea typeface="+mn-lt"/>
                <a:cs typeface="+mn-lt"/>
              </a:rPr>
              <a:t>sociální </a:t>
            </a:r>
            <a:endParaRPr lang="cs-CZ" b="1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cs-CZ" b="1">
                <a:ea typeface="+mn-lt"/>
                <a:cs typeface="+mn-lt"/>
              </a:rPr>
              <a:t>možnost dosažení vrcholové úrovně, profesionalita </a:t>
            </a:r>
            <a:endParaRPr lang="cs-CZ" b="1">
              <a:solidFill>
                <a:srgbClr val="FFFFFF"/>
              </a:solidFill>
              <a:ea typeface="+mn-lt"/>
              <a:cs typeface="+mn-lt"/>
            </a:endParaRPr>
          </a:p>
          <a:p>
            <a:pPr algn="r"/>
            <a:r>
              <a:rPr lang="cs-CZ" b="1">
                <a:ea typeface="+mn-lt"/>
                <a:cs typeface="+mn-lt"/>
              </a:rPr>
              <a:t>NEZÁVISLOSTI SOBĚSTAČNOSTI SEBEAKTUALIZACE = kvality života (QOL)</a:t>
            </a:r>
            <a:endParaRPr lang="cs-CZ" b="1">
              <a:solidFill>
                <a:schemeClr val="bg1"/>
              </a:solidFill>
            </a:endParaRPr>
          </a:p>
        </p:txBody>
      </p:sp>
      <p:sp>
        <p:nvSpPr>
          <p:cNvPr id="4" name="Šipka: nahoru 3">
            <a:extLst>
              <a:ext uri="{FF2B5EF4-FFF2-40B4-BE49-F238E27FC236}">
                <a16:creationId xmlns:a16="http://schemas.microsoft.com/office/drawing/2014/main" id="{EE493057-625B-4C63-BD9C-402105F6C872}"/>
              </a:ext>
            </a:extLst>
          </p:cNvPr>
          <p:cNvSpPr/>
          <p:nvPr/>
        </p:nvSpPr>
        <p:spPr>
          <a:xfrm>
            <a:off x="5550972" y="4975274"/>
            <a:ext cx="480164" cy="981205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095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rgbClr val="4DACD9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D57E1C-3F49-4AE4-B277-DACE8AE53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62" y="-4723"/>
            <a:ext cx="3915886" cy="2414488"/>
          </a:xfrm>
        </p:spPr>
        <p:txBody>
          <a:bodyPr anchor="t">
            <a:normAutofit fontScale="90000"/>
          </a:bodyPr>
          <a:lstStyle/>
          <a:p>
            <a:r>
              <a:rPr lang="cs-CZ" sz="6600">
                <a:ea typeface="+mj-lt"/>
                <a:cs typeface="+mj-lt"/>
              </a:rPr>
              <a:t>Některé příklady pozitivního působení APA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293EB-732A-4C37-ADAB-5A618972C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933247" cy="5294647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cs-CZ" b="1">
                <a:ea typeface="+mn-lt"/>
                <a:cs typeface="+mn-lt"/>
              </a:rPr>
              <a:t>zlepšení vytrvalosti </a:t>
            </a:r>
          </a:p>
          <a:p>
            <a:r>
              <a:rPr lang="cs-CZ" b="1">
                <a:ea typeface="+mn-lt"/>
                <a:cs typeface="+mn-lt"/>
              </a:rPr>
              <a:t>zvýšení svalové síly </a:t>
            </a:r>
          </a:p>
          <a:p>
            <a:r>
              <a:rPr lang="cs-CZ" b="1">
                <a:ea typeface="+mn-lt"/>
                <a:cs typeface="+mn-lt"/>
              </a:rPr>
              <a:t>zvýšení kloubní pohyblivosti a rozsahu pohybu </a:t>
            </a:r>
          </a:p>
          <a:p>
            <a:r>
              <a:rPr lang="cs-CZ" b="1">
                <a:ea typeface="+mn-lt"/>
                <a:cs typeface="+mn-lt"/>
              </a:rPr>
              <a:t>snížení patologicky zvýšeného svalového tonu </a:t>
            </a:r>
          </a:p>
          <a:p>
            <a:r>
              <a:rPr lang="cs-CZ" b="1">
                <a:ea typeface="+mn-lt"/>
                <a:cs typeface="+mn-lt"/>
              </a:rPr>
              <a:t>zlepšení koordinace </a:t>
            </a:r>
          </a:p>
          <a:p>
            <a:r>
              <a:rPr lang="cs-CZ" b="1">
                <a:ea typeface="+mn-lt"/>
                <a:cs typeface="+mn-lt"/>
              </a:rPr>
              <a:t>zlepšení motorických schopností včetně kontroly polohy těla a stability trupu (důležité např. u jedinců po poranění míchy, s DMO apod.) </a:t>
            </a:r>
          </a:p>
          <a:p>
            <a:r>
              <a:rPr lang="cs-CZ" b="1">
                <a:ea typeface="+mn-lt"/>
                <a:cs typeface="+mn-lt"/>
              </a:rPr>
              <a:t>zlepšení mobility (schopnost pohybu) včetně základních pohybových vzorců jako chůze, pohánění vozíku, úchop, uvolnění a např. prostorové orientace (posledně jmenované důležité zejména u nevidomých) zlepšení psychického stavu a adaptace na změněnou životní situaci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2600967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2DBBF-3881-4919-8660-250D3848F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APLIKOVANÉ POHYBOVÉ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6D12E6-89AF-431C-80A8-553DFCD31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cs-CZ" b="1" u="sng">
                <a:ea typeface="+mn-lt"/>
                <a:cs typeface="+mn-lt"/>
              </a:rPr>
              <a:t>Do APA zahrnujeme v podstatě 4 základní oblasti pohybových činností:</a:t>
            </a:r>
            <a:r>
              <a:rPr lang="cs-CZ" b="1" dirty="0">
                <a:ea typeface="+mn-lt"/>
                <a:cs typeface="+mn-lt"/>
              </a:rPr>
              <a:t> </a:t>
            </a:r>
          </a:p>
          <a:p>
            <a:pPr algn="ctr"/>
            <a:r>
              <a:rPr lang="cs-CZ" b="1">
                <a:solidFill>
                  <a:schemeClr val="bg1"/>
                </a:solidFill>
                <a:highlight>
                  <a:srgbClr val="0000FF"/>
                </a:highlight>
                <a:ea typeface="+mn-lt"/>
                <a:cs typeface="+mn-lt"/>
              </a:rPr>
              <a:t>vrcholový sport (mezinárodní úroveň) </a:t>
            </a:r>
          </a:p>
          <a:p>
            <a:pPr algn="ctr"/>
            <a:r>
              <a:rPr lang="cs-CZ" b="1">
                <a:solidFill>
                  <a:schemeClr val="bg1"/>
                </a:solidFill>
                <a:highlight>
                  <a:srgbClr val="0000FF"/>
                </a:highlight>
                <a:ea typeface="+mn-lt"/>
                <a:cs typeface="+mn-lt"/>
              </a:rPr>
              <a:t>závodní sport (klubová úroveň) </a:t>
            </a:r>
          </a:p>
          <a:p>
            <a:pPr algn="ctr"/>
            <a:r>
              <a:rPr lang="cs-CZ" b="1">
                <a:solidFill>
                  <a:schemeClr val="bg1"/>
                </a:solidFill>
                <a:highlight>
                  <a:srgbClr val="0000FF"/>
                </a:highlight>
                <a:ea typeface="+mn-lt"/>
                <a:cs typeface="+mn-lt"/>
              </a:rPr>
              <a:t>rekreační sport </a:t>
            </a:r>
          </a:p>
          <a:p>
            <a:pPr algn="ctr"/>
            <a:r>
              <a:rPr lang="cs-CZ" b="1">
                <a:solidFill>
                  <a:schemeClr val="bg1"/>
                </a:solidFill>
                <a:highlight>
                  <a:srgbClr val="0000FF"/>
                </a:highlight>
                <a:ea typeface="+mn-lt"/>
                <a:cs typeface="+mn-lt"/>
              </a:rPr>
              <a:t>fyzioterapie a pohybové aktivity léčebného a kondičního charakteru </a:t>
            </a:r>
          </a:p>
          <a:p>
            <a:r>
              <a:rPr lang="cs-CZ" b="1">
                <a:highlight>
                  <a:srgbClr val="C0C0C0"/>
                </a:highlight>
                <a:ea typeface="+mn-lt"/>
                <a:cs typeface="+mn-lt"/>
              </a:rPr>
              <a:t>Specifické zdravotní problémy přinášejí různá omezení pro schopnost jedince vykonávat pohybovou aktivitu a jedním z cílů APA je tedy tyto limity překonat a tak zvýšit schopnosti jedince a jeho účast na různých úrovních aktivity v průběhu celého života. </a:t>
            </a:r>
          </a:p>
          <a:p>
            <a:r>
              <a:rPr lang="cs-CZ" b="1">
                <a:highlight>
                  <a:srgbClr val="00FF00"/>
                </a:highlight>
                <a:ea typeface="+mn-lt"/>
                <a:cs typeface="+mn-lt"/>
              </a:rPr>
              <a:t>Aplikovaná tělesná výchova (Adapted Physical Education APE) zahrnuje tělesnou výchovu, která s využitím různých modifikací nabízí vhodnou stimulaci a účast všem dětem s i bez postižení (tedy přímý opak osvobozování z tělesné výchovy). Je součástí APA.</a:t>
            </a:r>
            <a:endParaRPr lang="cs-CZ" b="1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47534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B61F6F-DDD3-468E-BBA3-D72F279F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</a:t>
            </a:r>
            <a:r>
              <a:rPr lang="cs-CZ" dirty="0">
                <a:ea typeface="+mj-lt"/>
                <a:cs typeface="+mj-lt"/>
              </a:rPr>
              <a:t>roveň </a:t>
            </a:r>
            <a:r>
              <a:rPr lang="cs-CZ" dirty="0" err="1">
                <a:ea typeface="+mj-lt"/>
                <a:cs typeface="+mj-lt"/>
              </a:rPr>
              <a:t>Tv</a:t>
            </a:r>
            <a:r>
              <a:rPr lang="cs-CZ" dirty="0">
                <a:ea typeface="+mj-lt"/>
                <a:cs typeface="+mj-lt"/>
              </a:rPr>
              <a:t> a sportu u osob s tělesným postižením 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F66778-32DE-4726-9A16-E5F390CAE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818312" cy="466949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cs-CZ" b="1" dirty="0">
                <a:solidFill>
                  <a:srgbClr val="FFC000"/>
                </a:solidFill>
                <a:highlight>
                  <a:srgbClr val="008000"/>
                </a:highlight>
                <a:ea typeface="+mn-lt"/>
                <a:cs typeface="+mn-lt"/>
              </a:rPr>
              <a:t>Vrcholový sport </a:t>
            </a:r>
            <a:r>
              <a:rPr lang="cs-CZ" b="1" dirty="0">
                <a:solidFill>
                  <a:srgbClr val="FFC000"/>
                </a:solidFill>
                <a:ea typeface="+mn-lt"/>
                <a:cs typeface="+mn-lt"/>
              </a:rPr>
              <a:t>–</a:t>
            </a:r>
            <a:r>
              <a:rPr lang="cs-CZ" b="1" dirty="0">
                <a:ea typeface="+mn-lt"/>
                <a:cs typeface="+mn-lt"/>
              </a:rPr>
              <a:t> zpravidla na úrovni reprezentace, jehož cílem je individuálně maximální výkon, vyžaduje profesionální, ekonomické, časové a sociální zabezpečení a vysoce odborné individuální vedení. MČR – oddělené sporty, řídí svaz tělesně postižených sportovců, ME, MS, Paralympiády. Klasifikace – medicínská, funkční </a:t>
            </a:r>
            <a:endParaRPr lang="cs-CZ" b="1"/>
          </a:p>
          <a:p>
            <a:pPr algn="just"/>
            <a:r>
              <a:rPr lang="cs-CZ" b="1" dirty="0">
                <a:solidFill>
                  <a:srgbClr val="FFC000"/>
                </a:solidFill>
                <a:highlight>
                  <a:srgbClr val="008000"/>
                </a:highlight>
                <a:ea typeface="+mn-lt"/>
                <a:cs typeface="+mn-lt"/>
              </a:rPr>
              <a:t>Výkonnostní sport </a:t>
            </a:r>
            <a:r>
              <a:rPr lang="cs-CZ" b="1" dirty="0">
                <a:ea typeface="+mn-lt"/>
                <a:cs typeface="+mn-lt"/>
              </a:rPr>
              <a:t>– zpravidla organizovaný více či méně pravidelnou přípravou, cílem je výkon přinášející uspokojení, předpokládá možnost sdružování v kluby, optimální materiální a finanční zabezpečení </a:t>
            </a:r>
          </a:p>
          <a:p>
            <a:pPr algn="just"/>
            <a:r>
              <a:rPr lang="cs-CZ" b="1" dirty="0">
                <a:solidFill>
                  <a:srgbClr val="FFC000"/>
                </a:solidFill>
                <a:highlight>
                  <a:srgbClr val="008000"/>
                </a:highlight>
                <a:ea typeface="+mn-lt"/>
                <a:cs typeface="+mn-lt"/>
              </a:rPr>
              <a:t>Rekreační sport </a:t>
            </a:r>
            <a:r>
              <a:rPr lang="cs-CZ" b="1" dirty="0">
                <a:ea typeface="+mn-lt"/>
                <a:cs typeface="+mn-lt"/>
              </a:rPr>
              <a:t>– jako zájmová činnost ve volném čase, hlavním cílem je prožívání. Zpravidla neorganizovaná činnost, využívající ale nabízené možnosti v kruhu přátel, rodiny či individuálně. Základním předpokladem je dostatek informací, dopravní možnosti a využívání stávajících zařízení. </a:t>
            </a:r>
          </a:p>
          <a:p>
            <a:pPr algn="just"/>
            <a:r>
              <a:rPr lang="cs-CZ" b="1" dirty="0">
                <a:solidFill>
                  <a:srgbClr val="FFC000"/>
                </a:solidFill>
                <a:highlight>
                  <a:srgbClr val="008000"/>
                </a:highlight>
                <a:ea typeface="+mn-lt"/>
                <a:cs typeface="+mn-lt"/>
              </a:rPr>
              <a:t>Pohybová činnost rehabilitačního charakteru</a:t>
            </a:r>
            <a:r>
              <a:rPr lang="cs-CZ" b="1" dirty="0">
                <a:ea typeface="+mn-lt"/>
                <a:cs typeface="+mn-lt"/>
              </a:rPr>
              <a:t> – prováděná zejména ze zdravotních důvodů a pro zlepšení fyzické kondice. Patří sem i rehabilitační a regenerační procedury, zvláštní a zdravotní tělesná výchova.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1853321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45DEEED-BE3A-4307-800A-45F555B51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5C73706-35AD-4797-B796-D806B8F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5006297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rgbClr val="4DACD9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508ED3-6C4E-4A33-A177-2AF97E07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4652"/>
            <a:ext cx="3182112" cy="5568696"/>
          </a:xfrm>
        </p:spPr>
        <p:txBody>
          <a:bodyPr>
            <a:normAutofit/>
          </a:bodyPr>
          <a:lstStyle/>
          <a:p>
            <a:r>
              <a:rPr lang="cs-CZ" sz="6600" b="1" dirty="0">
                <a:solidFill>
                  <a:srgbClr val="FFFFFF"/>
                </a:solidFill>
              </a:rPr>
              <a:t>ÚVOD</a:t>
            </a:r>
            <a:endParaRPr lang="cs-CZ" sz="66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BD841D-4F55-4A07-AD94-DC8C06C17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350" y="644652"/>
            <a:ext cx="5856401" cy="5568696"/>
          </a:xfrm>
        </p:spPr>
        <p:txBody>
          <a:bodyPr anchor="ctr">
            <a:normAutofit fontScale="85000" lnSpcReduction="10000"/>
          </a:bodyPr>
          <a:lstStyle/>
          <a:p>
            <a:pPr algn="ctr"/>
            <a:r>
              <a:rPr lang="cs-CZ" b="1" dirty="0">
                <a:ea typeface="+mn-lt"/>
                <a:cs typeface="+mn-lt"/>
              </a:rPr>
              <a:t> Pohyb je základní vlastností živé hmoty. Zatímco pro zdravého člověka je tělesná aktivita spíše denní potřebou, pro zdravotně postiženého může být aktivní pohybová činnost dokonce každodenní nutností v pravidelném režimu jejich života. Navíc, lidé se zdravotním postižením potřebují a také mají rádi pohyb a potažmo sportovní aktivity stejně jako ostatní lidé. To v určitém smyslu vyjadřuje i následující citát od jedné z největších osobností sportu zdravotně postižených. Také připomíná, že pohybová aktivita může mít pro člověka se zdravotním postižením velký význam z hlediska rehabilitačního. </a:t>
            </a:r>
            <a:endParaRPr lang="cs-CZ" b="1"/>
          </a:p>
          <a:p>
            <a:pPr marL="0" indent="0" algn="ctr">
              <a:buNone/>
            </a:pPr>
            <a:r>
              <a:rPr lang="cs-CZ" b="1" i="1" dirty="0">
                <a:ea typeface="+mn-lt"/>
                <a:cs typeface="+mn-lt"/>
              </a:rPr>
              <a:t>"Široce pojato, cíle sportu jsou vyjádřením principů, které platí pro postižené i pro nepostižené osoby. K tomu navíc přistupuje obrovská terapeutická hodnota sportu a jeho nezastupitelná role v procesu fyzické, psychické a sociální rehabilitace postižených." </a:t>
            </a:r>
            <a:endParaRPr lang="cs-CZ" i="1">
              <a:ea typeface="+mn-lt"/>
              <a:cs typeface="+mn-lt"/>
            </a:endParaRPr>
          </a:p>
          <a:p>
            <a:pPr marL="0" indent="0" algn="r">
              <a:buNone/>
            </a:pPr>
            <a:r>
              <a:rPr lang="cs-CZ" dirty="0">
                <a:ea typeface="+mn-lt"/>
                <a:cs typeface="+mn-lt"/>
              </a:rPr>
              <a:t>Sir Ludwig </a:t>
            </a:r>
            <a:r>
              <a:rPr lang="cs-CZ" dirty="0" err="1">
                <a:ea typeface="+mn-lt"/>
                <a:cs typeface="+mn-lt"/>
              </a:rPr>
              <a:t>Guttmann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044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45DEEED-BE3A-4307-800A-45F555B51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5C73706-35AD-4797-B796-D806B8F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5006297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rgbClr val="4DACD9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2AA28B-5D4A-4146-B507-6EDD238C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4652"/>
            <a:ext cx="3182112" cy="55686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100">
                <a:solidFill>
                  <a:srgbClr val="FFFFFF"/>
                </a:solidFill>
              </a:rPr>
              <a:t>Organizace sportu u osob s tělesným postižením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CF9B4C-58BC-4E28-96F3-B48457253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214" y="70543"/>
            <a:ext cx="6712345" cy="671691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1600" b="1" dirty="0">
                <a:highlight>
                  <a:srgbClr val="00FFFF"/>
                </a:highlight>
                <a:ea typeface="+mn-lt"/>
                <a:cs typeface="+mn-lt"/>
              </a:rPr>
              <a:t>Mezinárodní paralympijský výbor</a:t>
            </a:r>
            <a:r>
              <a:rPr lang="cs-CZ" sz="1600" b="1" dirty="0">
                <a:ea typeface="+mn-lt"/>
                <a:cs typeface="+mn-lt"/>
              </a:rPr>
              <a:t> – International </a:t>
            </a:r>
            <a:r>
              <a:rPr lang="cs-CZ" sz="1600" b="1" dirty="0" err="1">
                <a:ea typeface="+mn-lt"/>
                <a:cs typeface="+mn-lt"/>
              </a:rPr>
              <a:t>Paralympic</a:t>
            </a:r>
            <a:r>
              <a:rPr lang="cs-CZ" sz="1600" b="1" dirty="0">
                <a:ea typeface="+mn-lt"/>
                <a:cs typeface="+mn-lt"/>
              </a:rPr>
              <a:t> </a:t>
            </a:r>
            <a:r>
              <a:rPr lang="cs-CZ" sz="1600" b="1" dirty="0" err="1">
                <a:ea typeface="+mn-lt"/>
                <a:cs typeface="+mn-lt"/>
              </a:rPr>
              <a:t>Comitee</a:t>
            </a:r>
            <a:r>
              <a:rPr lang="cs-CZ" sz="1600" b="1" dirty="0">
                <a:ea typeface="+mn-lt"/>
                <a:cs typeface="+mn-lt"/>
              </a:rPr>
              <a:t> – IPC sdružuje tyto mezinárodní federace: </a:t>
            </a:r>
          </a:p>
          <a:p>
            <a:pPr>
              <a:lnSpc>
                <a:spcPct val="100000"/>
              </a:lnSpc>
            </a:pPr>
            <a:r>
              <a:rPr lang="cs-CZ" sz="1600" b="1" dirty="0">
                <a:highlight>
                  <a:srgbClr val="00FFFF"/>
                </a:highlight>
                <a:ea typeface="+mn-lt"/>
                <a:cs typeface="+mn-lt"/>
              </a:rPr>
              <a:t>ISOD</a:t>
            </a:r>
            <a:r>
              <a:rPr lang="cs-CZ" sz="1600" b="1" dirty="0">
                <a:ea typeface="+mn-lt"/>
                <a:cs typeface="+mn-lt"/>
              </a:rPr>
              <a:t> – International Sport </a:t>
            </a:r>
            <a:r>
              <a:rPr lang="cs-CZ" sz="1600" b="1" dirty="0" err="1">
                <a:ea typeface="+mn-lt"/>
                <a:cs typeface="+mn-lt"/>
              </a:rPr>
              <a:t>Organization</a:t>
            </a:r>
            <a:r>
              <a:rPr lang="cs-CZ" sz="1600" b="1" dirty="0">
                <a:ea typeface="+mn-lt"/>
                <a:cs typeface="+mn-lt"/>
              </a:rPr>
              <a:t> </a:t>
            </a:r>
            <a:r>
              <a:rPr lang="cs-CZ" sz="1600" b="1" dirty="0" err="1">
                <a:ea typeface="+mn-lt"/>
                <a:cs typeface="+mn-lt"/>
              </a:rPr>
              <a:t>for</a:t>
            </a:r>
            <a:r>
              <a:rPr lang="cs-CZ" sz="1600" b="1" dirty="0">
                <a:ea typeface="+mn-lt"/>
                <a:cs typeface="+mn-lt"/>
              </a:rPr>
              <a:t> </a:t>
            </a:r>
            <a:r>
              <a:rPr lang="cs-CZ" sz="1600" b="1" dirty="0" err="1">
                <a:ea typeface="+mn-lt"/>
                <a:cs typeface="+mn-lt"/>
              </a:rPr>
              <a:t>the</a:t>
            </a:r>
            <a:r>
              <a:rPr lang="cs-CZ" sz="1600" b="1" dirty="0">
                <a:ea typeface="+mn-lt"/>
                <a:cs typeface="+mn-lt"/>
              </a:rPr>
              <a:t> </a:t>
            </a:r>
            <a:r>
              <a:rPr lang="cs-CZ" sz="1600" b="1" dirty="0" err="1">
                <a:ea typeface="+mn-lt"/>
                <a:cs typeface="+mn-lt"/>
              </a:rPr>
              <a:t>Disabled</a:t>
            </a:r>
            <a:r>
              <a:rPr lang="cs-CZ" sz="1600" b="1" dirty="0">
                <a:ea typeface="+mn-lt"/>
                <a:cs typeface="+mn-lt"/>
              </a:rPr>
              <a:t> - tělesně postižení (</a:t>
            </a:r>
            <a:r>
              <a:rPr lang="cs-CZ" sz="1600" b="1" dirty="0" err="1">
                <a:ea typeface="+mn-lt"/>
                <a:cs typeface="+mn-lt"/>
              </a:rPr>
              <a:t>amputáři</a:t>
            </a:r>
            <a:r>
              <a:rPr lang="cs-CZ" sz="1600" b="1" dirty="0">
                <a:ea typeface="+mn-lt"/>
                <a:cs typeface="+mn-lt"/>
              </a:rPr>
              <a:t>), 1964 </a:t>
            </a:r>
          </a:p>
          <a:p>
            <a:pPr>
              <a:lnSpc>
                <a:spcPct val="100000"/>
              </a:lnSpc>
            </a:pPr>
            <a:r>
              <a:rPr lang="cs-CZ" sz="1600" b="1" dirty="0">
                <a:highlight>
                  <a:srgbClr val="00FFFF"/>
                </a:highlight>
                <a:ea typeface="+mn-lt"/>
                <a:cs typeface="+mn-lt"/>
              </a:rPr>
              <a:t>ISMWSF</a:t>
            </a:r>
            <a:r>
              <a:rPr lang="cs-CZ" sz="1600" b="1" dirty="0">
                <a:ea typeface="+mn-lt"/>
                <a:cs typeface="+mn-lt"/>
              </a:rPr>
              <a:t> – International </a:t>
            </a:r>
            <a:r>
              <a:rPr lang="cs-CZ" sz="1600" b="1" dirty="0" err="1">
                <a:ea typeface="+mn-lt"/>
                <a:cs typeface="+mn-lt"/>
              </a:rPr>
              <a:t>Stoke</a:t>
            </a:r>
            <a:r>
              <a:rPr lang="cs-CZ" sz="1600" b="1" dirty="0">
                <a:ea typeface="+mn-lt"/>
                <a:cs typeface="+mn-lt"/>
              </a:rPr>
              <a:t> </a:t>
            </a:r>
            <a:r>
              <a:rPr lang="cs-CZ" sz="1600" b="1" dirty="0" err="1">
                <a:ea typeface="+mn-lt"/>
                <a:cs typeface="+mn-lt"/>
              </a:rPr>
              <a:t>Mandeville</a:t>
            </a:r>
            <a:r>
              <a:rPr lang="cs-CZ" sz="1600" b="1" dirty="0">
                <a:ea typeface="+mn-lt"/>
                <a:cs typeface="+mn-lt"/>
              </a:rPr>
              <a:t> </a:t>
            </a:r>
            <a:r>
              <a:rPr lang="cs-CZ" sz="1600" b="1" dirty="0" err="1">
                <a:ea typeface="+mn-lt"/>
                <a:cs typeface="+mn-lt"/>
              </a:rPr>
              <a:t>Wheelchair</a:t>
            </a:r>
            <a:r>
              <a:rPr lang="cs-CZ" sz="1600" b="1" dirty="0">
                <a:ea typeface="+mn-lt"/>
                <a:cs typeface="+mn-lt"/>
              </a:rPr>
              <a:t> Sport </a:t>
            </a:r>
            <a:r>
              <a:rPr lang="cs-CZ" sz="1600" b="1" dirty="0" err="1">
                <a:ea typeface="+mn-lt"/>
                <a:cs typeface="+mn-lt"/>
              </a:rPr>
              <a:t>Federation</a:t>
            </a:r>
            <a:r>
              <a:rPr lang="cs-CZ" sz="1600" b="1" dirty="0">
                <a:ea typeface="+mn-lt"/>
                <a:cs typeface="+mn-lt"/>
              </a:rPr>
              <a:t> (vozíčkáři) </a:t>
            </a:r>
          </a:p>
          <a:p>
            <a:pPr>
              <a:lnSpc>
                <a:spcPct val="100000"/>
              </a:lnSpc>
            </a:pPr>
            <a:r>
              <a:rPr lang="cs-CZ" sz="1600" b="1" dirty="0">
                <a:highlight>
                  <a:srgbClr val="00FFFF"/>
                </a:highlight>
                <a:ea typeface="+mn-lt"/>
                <a:cs typeface="+mn-lt"/>
              </a:rPr>
              <a:t>CP ISRA</a:t>
            </a:r>
            <a:r>
              <a:rPr lang="cs-CZ" sz="1600" b="1" dirty="0">
                <a:ea typeface="+mn-lt"/>
                <a:cs typeface="+mn-lt"/>
              </a:rPr>
              <a:t> – </a:t>
            </a:r>
            <a:r>
              <a:rPr lang="cs-CZ" sz="1600" b="1" dirty="0" err="1">
                <a:ea typeface="+mn-lt"/>
                <a:cs typeface="+mn-lt"/>
              </a:rPr>
              <a:t>Cerebral</a:t>
            </a:r>
            <a:r>
              <a:rPr lang="cs-CZ" sz="1600" b="1" dirty="0">
                <a:ea typeface="+mn-lt"/>
                <a:cs typeface="+mn-lt"/>
              </a:rPr>
              <a:t> </a:t>
            </a:r>
            <a:r>
              <a:rPr lang="cs-CZ" sz="1600" b="1" dirty="0" err="1">
                <a:ea typeface="+mn-lt"/>
                <a:cs typeface="+mn-lt"/>
              </a:rPr>
              <a:t>Palsy</a:t>
            </a:r>
            <a:r>
              <a:rPr lang="cs-CZ" sz="1600" b="1" dirty="0">
                <a:ea typeface="+mn-lt"/>
                <a:cs typeface="+mn-lt"/>
              </a:rPr>
              <a:t> International Sport and </a:t>
            </a:r>
            <a:r>
              <a:rPr lang="cs-CZ" sz="1600" b="1" dirty="0" err="1">
                <a:ea typeface="+mn-lt"/>
                <a:cs typeface="+mn-lt"/>
              </a:rPr>
              <a:t>Receration</a:t>
            </a:r>
            <a:r>
              <a:rPr lang="cs-CZ" sz="1600" b="1" dirty="0">
                <a:ea typeface="+mn-lt"/>
                <a:cs typeface="+mn-lt"/>
              </a:rPr>
              <a:t> </a:t>
            </a:r>
            <a:r>
              <a:rPr lang="cs-CZ" sz="1600" b="1" dirty="0" err="1">
                <a:ea typeface="+mn-lt"/>
                <a:cs typeface="+mn-lt"/>
              </a:rPr>
              <a:t>Association</a:t>
            </a:r>
            <a:r>
              <a:rPr lang="cs-CZ" sz="1600" b="1" dirty="0">
                <a:ea typeface="+mn-lt"/>
                <a:cs typeface="+mn-lt"/>
              </a:rPr>
              <a:t> (sportovci s centrálními poruchami hybnosti), 1978 </a:t>
            </a:r>
          </a:p>
          <a:p>
            <a:pPr>
              <a:lnSpc>
                <a:spcPct val="100000"/>
              </a:lnSpc>
            </a:pPr>
            <a:r>
              <a:rPr lang="cs-CZ" sz="1600" b="1" u="sng" dirty="0">
                <a:ea typeface="+mn-lt"/>
                <a:cs typeface="+mn-lt"/>
              </a:rPr>
              <a:t>Další mezinárodní federace:</a:t>
            </a:r>
            <a:r>
              <a:rPr lang="cs-CZ" sz="1600" b="1" dirty="0">
                <a:ea typeface="+mn-lt"/>
                <a:cs typeface="+mn-lt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cs-CZ" sz="1600" b="1" dirty="0">
                <a:highlight>
                  <a:srgbClr val="00FFFF"/>
                </a:highlight>
                <a:ea typeface="+mn-lt"/>
                <a:cs typeface="+mn-lt"/>
              </a:rPr>
              <a:t>IWBF</a:t>
            </a:r>
            <a:r>
              <a:rPr lang="cs-CZ" sz="1600" b="1" dirty="0">
                <a:ea typeface="+mn-lt"/>
                <a:cs typeface="+mn-lt"/>
              </a:rPr>
              <a:t> – International </a:t>
            </a:r>
            <a:r>
              <a:rPr lang="cs-CZ" sz="1600" b="1" dirty="0" err="1">
                <a:ea typeface="+mn-lt"/>
                <a:cs typeface="+mn-lt"/>
              </a:rPr>
              <a:t>Wheeelchair</a:t>
            </a:r>
            <a:r>
              <a:rPr lang="cs-CZ" sz="1600" b="1" dirty="0">
                <a:ea typeface="+mn-lt"/>
                <a:cs typeface="+mn-lt"/>
              </a:rPr>
              <a:t> Basketball </a:t>
            </a:r>
            <a:r>
              <a:rPr lang="cs-CZ" sz="1600" b="1" dirty="0" err="1">
                <a:ea typeface="+mn-lt"/>
                <a:cs typeface="+mn-lt"/>
              </a:rPr>
              <a:t>Federation</a:t>
            </a:r>
            <a:r>
              <a:rPr lang="cs-CZ" sz="1600" b="1" dirty="0">
                <a:ea typeface="+mn-lt"/>
                <a:cs typeface="+mn-lt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cs-CZ" sz="1600" b="1" dirty="0">
                <a:highlight>
                  <a:srgbClr val="00FFFF"/>
                </a:highlight>
                <a:ea typeface="+mn-lt"/>
                <a:cs typeface="+mn-lt"/>
              </a:rPr>
              <a:t>IWTF</a:t>
            </a:r>
            <a:r>
              <a:rPr lang="cs-CZ" sz="1600" b="1" dirty="0">
                <a:ea typeface="+mn-lt"/>
                <a:cs typeface="+mn-lt"/>
              </a:rPr>
              <a:t> - International </a:t>
            </a:r>
            <a:r>
              <a:rPr lang="cs-CZ" sz="1600" b="1" dirty="0" err="1">
                <a:ea typeface="+mn-lt"/>
                <a:cs typeface="+mn-lt"/>
              </a:rPr>
              <a:t>Wheeelchair</a:t>
            </a:r>
            <a:r>
              <a:rPr lang="cs-CZ" sz="1600" b="1" dirty="0">
                <a:ea typeface="+mn-lt"/>
                <a:cs typeface="+mn-lt"/>
              </a:rPr>
              <a:t> </a:t>
            </a:r>
            <a:r>
              <a:rPr lang="cs-CZ" sz="1600" b="1" dirty="0" err="1">
                <a:ea typeface="+mn-lt"/>
                <a:cs typeface="+mn-lt"/>
              </a:rPr>
              <a:t>Tennis</a:t>
            </a:r>
            <a:r>
              <a:rPr lang="cs-CZ" sz="1600" b="1" dirty="0">
                <a:ea typeface="+mn-lt"/>
                <a:cs typeface="+mn-lt"/>
              </a:rPr>
              <a:t> </a:t>
            </a:r>
            <a:r>
              <a:rPr lang="cs-CZ" sz="1600" b="1" dirty="0" err="1">
                <a:ea typeface="+mn-lt"/>
                <a:cs typeface="+mn-lt"/>
              </a:rPr>
              <a:t>Federation</a:t>
            </a:r>
            <a:r>
              <a:rPr lang="cs-CZ" sz="1600" b="1" dirty="0">
                <a:ea typeface="+mn-lt"/>
                <a:cs typeface="+mn-lt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cs-CZ" sz="1600" b="1" u="sng" dirty="0">
                <a:ea typeface="+mn-lt"/>
                <a:cs typeface="+mn-lt"/>
              </a:rPr>
              <a:t>Dokumenty:</a:t>
            </a:r>
            <a:r>
              <a:rPr lang="cs-CZ" sz="1600" b="1" dirty="0">
                <a:ea typeface="+mn-lt"/>
                <a:cs typeface="+mn-lt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cs-CZ" sz="1600" b="1" dirty="0">
                <a:ea typeface="+mn-lt"/>
                <a:cs typeface="+mn-lt"/>
              </a:rPr>
              <a:t>Rada Evropy: Evropská charta sportu: Postižené osoby, Štrasburk, 1987 </a:t>
            </a:r>
          </a:p>
          <a:p>
            <a:pPr>
              <a:lnSpc>
                <a:spcPct val="100000"/>
              </a:lnSpc>
            </a:pPr>
            <a:r>
              <a:rPr lang="cs-CZ" sz="1600" b="1" dirty="0">
                <a:ea typeface="+mn-lt"/>
                <a:cs typeface="+mn-lt"/>
              </a:rPr>
              <a:t>OSN: Standardní pravidla pro vyrovnání příležitosti pro osoby se zdravotním postižením. OSN, 28.10.1993 </a:t>
            </a:r>
          </a:p>
          <a:p>
            <a:pPr>
              <a:lnSpc>
                <a:spcPct val="100000"/>
              </a:lnSpc>
            </a:pPr>
            <a:r>
              <a:rPr lang="cs-CZ" sz="1600" b="1" dirty="0">
                <a:ea typeface="+mn-lt"/>
                <a:cs typeface="+mn-lt"/>
              </a:rPr>
              <a:t>Vláda ČR:</a:t>
            </a:r>
          </a:p>
          <a:p>
            <a:pPr lvl="1">
              <a:lnSpc>
                <a:spcPct val="100000"/>
              </a:lnSpc>
            </a:pPr>
            <a:r>
              <a:rPr lang="cs-CZ" sz="1400" b="1" dirty="0">
                <a:ea typeface="+mn-lt"/>
                <a:cs typeface="+mn-lt"/>
              </a:rPr>
              <a:t>Národní plán opatření pro snížení negativních důsledků zdravotních postižení, Usnesení vlády ČR č.993 u 8.9.1993 </a:t>
            </a:r>
          </a:p>
          <a:p>
            <a:pPr lvl="1">
              <a:lnSpc>
                <a:spcPct val="100000"/>
              </a:lnSpc>
            </a:pPr>
            <a:r>
              <a:rPr lang="cs-CZ" sz="1400" b="1" dirty="0">
                <a:ea typeface="+mn-lt"/>
                <a:cs typeface="+mn-lt"/>
              </a:rPr>
              <a:t>Opatření k péči orgánu státu o sportovní prezentaci státu. Usnesení č.731 ze 7.6.1993 Hlavní změny státní politiky v tělovýchově a sportu </a:t>
            </a:r>
          </a:p>
          <a:p>
            <a:pPr>
              <a:lnSpc>
                <a:spcPct val="100000"/>
              </a:lnSpc>
            </a:pPr>
            <a:r>
              <a:rPr lang="cs-CZ" sz="1600" b="1" u="sng" dirty="0">
                <a:ea typeface="+mn-lt"/>
                <a:cs typeface="+mn-lt"/>
              </a:rPr>
              <a:t>Soutěže</a:t>
            </a:r>
            <a:r>
              <a:rPr lang="cs-CZ" sz="1600" b="1" dirty="0">
                <a:ea typeface="+mn-lt"/>
                <a:cs typeface="+mn-lt"/>
              </a:rPr>
              <a:t> </a:t>
            </a:r>
          </a:p>
          <a:p>
            <a:pPr lvl="1">
              <a:lnSpc>
                <a:spcPct val="100000"/>
              </a:lnSpc>
            </a:pPr>
            <a:r>
              <a:rPr lang="cs-CZ" sz="1400" b="1" dirty="0">
                <a:ea typeface="+mn-lt"/>
                <a:cs typeface="+mn-lt"/>
              </a:rPr>
              <a:t>Letní paralympijské hry </a:t>
            </a:r>
          </a:p>
          <a:p>
            <a:pPr lvl="1">
              <a:lnSpc>
                <a:spcPct val="100000"/>
              </a:lnSpc>
            </a:pPr>
            <a:r>
              <a:rPr lang="cs-CZ" sz="1400" b="1" dirty="0" err="1">
                <a:ea typeface="+mn-lt"/>
                <a:cs typeface="+mn-lt"/>
              </a:rPr>
              <a:t>Zimné</a:t>
            </a:r>
            <a:r>
              <a:rPr lang="cs-CZ" sz="1400" b="1" dirty="0">
                <a:ea typeface="+mn-lt"/>
                <a:cs typeface="+mn-lt"/>
              </a:rPr>
              <a:t> paralympijské hry </a:t>
            </a:r>
          </a:p>
          <a:p>
            <a:pPr lvl="1">
              <a:lnSpc>
                <a:spcPct val="100000"/>
              </a:lnSpc>
            </a:pPr>
            <a:r>
              <a:rPr lang="cs-CZ" sz="1400" b="1" dirty="0">
                <a:ea typeface="+mn-lt"/>
                <a:cs typeface="+mn-lt"/>
              </a:rPr>
              <a:t>Mistrovství světa a Evropy </a:t>
            </a:r>
          </a:p>
          <a:p>
            <a:pPr lvl="1">
              <a:lnSpc>
                <a:spcPct val="100000"/>
              </a:lnSpc>
            </a:pPr>
            <a:r>
              <a:rPr lang="cs-CZ" sz="1400" b="1" dirty="0">
                <a:ea typeface="+mn-lt"/>
                <a:cs typeface="+mn-lt"/>
              </a:rPr>
              <a:t>Soutěže na Národní úrovni </a:t>
            </a:r>
            <a:endParaRPr lang="cs-CZ" sz="1400" b="1"/>
          </a:p>
        </p:txBody>
      </p:sp>
    </p:spTree>
    <p:extLst>
      <p:ext uri="{BB962C8B-B14F-4D97-AF65-F5344CB8AC3E}">
        <p14:creationId xmlns:p14="http://schemas.microsoft.com/office/powerpoint/2010/main" val="1109961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4DACD9"/>
          </a:solidFill>
          <a:ln w="38100" cap="rnd">
            <a:solidFill>
              <a:srgbClr val="4DACD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52D7C4-23CE-4547-87BB-DDB85B3B5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358"/>
            <a:ext cx="10755682" cy="615755"/>
          </a:xfrm>
        </p:spPr>
        <p:txBody>
          <a:bodyPr>
            <a:normAutofit fontScale="90000"/>
          </a:bodyPr>
          <a:lstStyle/>
          <a:p>
            <a:r>
              <a:rPr lang="cs-CZ" sz="6600" dirty="0"/>
              <a:t>Sporty jedinců s amputacemi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E1D952-03FC-45DD-BD48-FCDDDE73F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0015"/>
            <a:ext cx="11277600" cy="583858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1600" b="1" dirty="0">
                <a:ea typeface="+mn-lt"/>
                <a:cs typeface="+mn-lt"/>
              </a:rPr>
              <a:t>Baseball - amputovaní nad kolenem mohou hrát jakoukoliv pozici, amputace nad kolenem (většinou chytač, nadhazovač, 1.meta)</a:t>
            </a:r>
          </a:p>
          <a:p>
            <a:r>
              <a:rPr lang="cs-CZ" sz="1600" b="1" dirty="0">
                <a:ea typeface="+mn-lt"/>
                <a:cs typeface="+mn-lt"/>
              </a:rPr>
              <a:t>Cyklistika – s protézou i bez, klipsny, může se použít protetická pata na pedál </a:t>
            </a:r>
          </a:p>
          <a:p>
            <a:r>
              <a:rPr lang="cs-CZ" sz="1600" b="1" dirty="0">
                <a:ea typeface="+mn-lt"/>
                <a:cs typeface="+mn-lt"/>
              </a:rPr>
              <a:t>Kajaky </a:t>
            </a:r>
          </a:p>
          <a:p>
            <a:r>
              <a:rPr lang="cs-CZ" sz="1600" b="1" dirty="0">
                <a:ea typeface="+mn-lt"/>
                <a:cs typeface="+mn-lt"/>
              </a:rPr>
              <a:t>Kanoistika – nižší sedátko - lepší stabilita, může být opěrátko. Jeden z mála sportů, kde postižený může být rovnocenným soupeřem ostatním. Amputovaní mají výhodu lehčího těla – větší rychlost </a:t>
            </a:r>
          </a:p>
          <a:p>
            <a:r>
              <a:rPr lang="cs-CZ" sz="1600" b="1" dirty="0">
                <a:ea typeface="+mn-lt"/>
                <a:cs typeface="+mn-lt"/>
              </a:rPr>
              <a:t>Fotbal – </a:t>
            </a:r>
            <a:r>
              <a:rPr lang="cs-CZ" sz="1600" b="1" dirty="0" err="1">
                <a:ea typeface="+mn-lt"/>
                <a:cs typeface="+mn-lt"/>
              </a:rPr>
              <a:t>wheelchair</a:t>
            </a:r>
            <a:r>
              <a:rPr lang="cs-CZ" sz="1600" b="1" dirty="0">
                <a:ea typeface="+mn-lt"/>
                <a:cs typeface="+mn-lt"/>
              </a:rPr>
              <a:t> </a:t>
            </a:r>
            <a:r>
              <a:rPr lang="cs-CZ" sz="1600" b="1" dirty="0" err="1">
                <a:ea typeface="+mn-lt"/>
                <a:cs typeface="+mn-lt"/>
              </a:rPr>
              <a:t>football</a:t>
            </a:r>
            <a:r>
              <a:rPr lang="cs-CZ" sz="1600" b="1" dirty="0">
                <a:ea typeface="+mn-lt"/>
                <a:cs typeface="+mn-lt"/>
              </a:rPr>
              <a:t> - </a:t>
            </a:r>
            <a:r>
              <a:rPr lang="cs-CZ" sz="1600" b="1" dirty="0" err="1">
                <a:ea typeface="+mn-lt"/>
                <a:cs typeface="+mn-lt"/>
              </a:rPr>
              <a:t>crutch</a:t>
            </a:r>
            <a:r>
              <a:rPr lang="cs-CZ" sz="1600" b="1" dirty="0">
                <a:ea typeface="+mn-lt"/>
                <a:cs typeface="+mn-lt"/>
              </a:rPr>
              <a:t> </a:t>
            </a:r>
            <a:r>
              <a:rPr lang="cs-CZ" sz="1600" b="1" dirty="0" err="1">
                <a:ea typeface="+mn-lt"/>
                <a:cs typeface="+mn-lt"/>
              </a:rPr>
              <a:t>soccer</a:t>
            </a:r>
            <a:r>
              <a:rPr lang="cs-CZ" sz="1600" b="1" dirty="0">
                <a:ea typeface="+mn-lt"/>
                <a:cs typeface="+mn-lt"/>
              </a:rPr>
              <a:t> – je hrán amputovanými i zdravými – užívá se jedné nohy a páru berlí. Neužívá se protéz, úder do míče holí je přestupek. Neamputovaní hráči užívají berlí, zvolí si nezatěžovanou nohu, kterou nesmí během hry vyměnit. Brankář (obvykle s amputací paže) hraje 1 paží a oběma nohama. Brankář s amputací obou paží užívá jen nohou k zastavení míče. Neamputovaný brankář má jednu ruku pod tričkem </a:t>
            </a:r>
          </a:p>
          <a:p>
            <a:r>
              <a:rPr lang="cs-CZ" sz="1600" b="1" dirty="0" err="1">
                <a:ea typeface="+mn-lt"/>
                <a:cs typeface="+mn-lt"/>
              </a:rPr>
              <a:t>Sitting</a:t>
            </a:r>
            <a:r>
              <a:rPr lang="cs-CZ" sz="1600" b="1" dirty="0">
                <a:ea typeface="+mn-lt"/>
                <a:cs typeface="+mn-lt"/>
              </a:rPr>
              <a:t> </a:t>
            </a:r>
            <a:r>
              <a:rPr lang="cs-CZ" sz="1600" b="1" dirty="0" err="1">
                <a:ea typeface="+mn-lt"/>
                <a:cs typeface="+mn-lt"/>
              </a:rPr>
              <a:t>voleyball</a:t>
            </a:r>
            <a:r>
              <a:rPr lang="cs-CZ" sz="1600" b="1" dirty="0">
                <a:ea typeface="+mn-lt"/>
                <a:cs typeface="+mn-lt"/>
              </a:rPr>
              <a:t>; Basketball vozíčkářů </a:t>
            </a:r>
          </a:p>
          <a:p>
            <a:r>
              <a:rPr lang="cs-CZ" sz="1600" b="1" dirty="0">
                <a:ea typeface="+mn-lt"/>
                <a:cs typeface="+mn-lt"/>
              </a:rPr>
              <a:t>Běhy – speciální protézy grafitové jádro pro překonání otřesů. Styl – 1 krok </a:t>
            </a:r>
            <a:r>
              <a:rPr lang="cs-CZ" sz="1600" b="1" dirty="0" err="1">
                <a:ea typeface="+mn-lt"/>
                <a:cs typeface="+mn-lt"/>
              </a:rPr>
              <a:t>protézovanou</a:t>
            </a:r>
            <a:r>
              <a:rPr lang="cs-CZ" sz="1600" b="1" dirty="0">
                <a:ea typeface="+mn-lt"/>
                <a:cs typeface="+mn-lt"/>
              </a:rPr>
              <a:t> nohou a 2 kroky zdravou nohou, nebo berle, skok, skok, berle, skok, skok </a:t>
            </a:r>
          </a:p>
          <a:p>
            <a:r>
              <a:rPr lang="cs-CZ" sz="1600" b="1" dirty="0">
                <a:ea typeface="+mn-lt"/>
                <a:cs typeface="+mn-lt"/>
              </a:rPr>
              <a:t>Golf – zhoršená rovnováha a rytmus, problém rotace nohy </a:t>
            </a:r>
          </a:p>
          <a:p>
            <a:r>
              <a:rPr lang="cs-CZ" sz="1600" b="1" dirty="0">
                <a:ea typeface="+mn-lt"/>
                <a:cs typeface="+mn-lt"/>
              </a:rPr>
              <a:t>Turistika; Jezdectví </a:t>
            </a:r>
          </a:p>
          <a:p>
            <a:r>
              <a:rPr lang="cs-CZ" sz="1600" b="1" dirty="0">
                <a:ea typeface="+mn-lt"/>
                <a:cs typeface="+mn-lt"/>
              </a:rPr>
              <a:t>Bruslení, hokej – speciální protézy pro bruslení, </a:t>
            </a:r>
            <a:r>
              <a:rPr lang="cs-CZ" sz="1600" b="1" dirty="0" err="1">
                <a:ea typeface="+mn-lt"/>
                <a:cs typeface="+mn-lt"/>
              </a:rPr>
              <a:t>skating</a:t>
            </a:r>
            <a:r>
              <a:rPr lang="cs-CZ" sz="1600" b="1" dirty="0">
                <a:ea typeface="+mn-lt"/>
                <a:cs typeface="+mn-lt"/>
              </a:rPr>
              <a:t> </a:t>
            </a:r>
            <a:r>
              <a:rPr lang="cs-CZ" sz="1600" b="1" dirty="0" err="1">
                <a:ea typeface="+mn-lt"/>
                <a:cs typeface="+mn-lt"/>
              </a:rPr>
              <a:t>cage</a:t>
            </a:r>
            <a:r>
              <a:rPr lang="cs-CZ" sz="1600" b="1" dirty="0">
                <a:ea typeface="+mn-lt"/>
                <a:cs typeface="+mn-lt"/>
              </a:rPr>
              <a:t> (vozíčky) – pro bruslení bez protéz </a:t>
            </a:r>
          </a:p>
          <a:p>
            <a:r>
              <a:rPr lang="cs-CZ" sz="1600" b="1" dirty="0">
                <a:ea typeface="+mn-lt"/>
                <a:cs typeface="+mn-lt"/>
              </a:rPr>
              <a:t>Lyžování – </a:t>
            </a:r>
            <a:r>
              <a:rPr lang="cs-CZ" sz="1600" b="1" dirty="0" err="1">
                <a:ea typeface="+mn-lt"/>
                <a:cs typeface="+mn-lt"/>
              </a:rPr>
              <a:t>monoski</a:t>
            </a:r>
            <a:r>
              <a:rPr lang="cs-CZ" sz="1600" b="1" dirty="0">
                <a:ea typeface="+mn-lt"/>
                <a:cs typeface="+mn-lt"/>
              </a:rPr>
              <a:t> </a:t>
            </a:r>
          </a:p>
          <a:p>
            <a:r>
              <a:rPr lang="cs-CZ" sz="1600" b="1" dirty="0">
                <a:ea typeface="+mn-lt"/>
                <a:cs typeface="+mn-lt"/>
              </a:rPr>
              <a:t>Kolečkové brusle, skateboardy </a:t>
            </a:r>
          </a:p>
          <a:p>
            <a:r>
              <a:rPr lang="cs-CZ" sz="1600" b="1" dirty="0">
                <a:ea typeface="+mn-lt"/>
                <a:cs typeface="+mn-lt"/>
              </a:rPr>
              <a:t>Plavání – HK – prsa, znak, DK – kraul, znak. Znak je obvykle nejjednodušší, kraul a prsa mohou být únavné. Možné je i plavání na boku (nezávodní styl) </a:t>
            </a:r>
            <a:endParaRPr lang="cs-CZ" sz="1600" b="1"/>
          </a:p>
        </p:txBody>
      </p:sp>
    </p:spTree>
    <p:extLst>
      <p:ext uri="{BB962C8B-B14F-4D97-AF65-F5344CB8AC3E}">
        <p14:creationId xmlns:p14="http://schemas.microsoft.com/office/powerpoint/2010/main" val="2326896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92850B-F0A5-4A37-A175-C6DD3264D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KOMPLIKACE VE SPORTU U MÍŠNÍ LÉZE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DB204E-127E-4EE6-B7F0-E0A21453C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78431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cs-CZ" b="1" dirty="0">
                <a:ea typeface="+mn-lt"/>
                <a:cs typeface="+mn-lt"/>
              </a:rPr>
              <a:t>Výši míšní léze odpovídá i funkční zdatnost organismu. Neochrnuté svaly, především na HKK a zčásti i na trupu, fungují zcela normálně a naopak jsou díky pravidelnému pohybu na vozíku hypertrofické, zvláště pak vlivem sportovního tréninku. </a:t>
            </a:r>
          </a:p>
          <a:p>
            <a:r>
              <a:rPr lang="cs-CZ" b="1" dirty="0">
                <a:ea typeface="+mn-lt"/>
                <a:cs typeface="+mn-lt"/>
              </a:rPr>
              <a:t>ALE! Při zatěžování HKK týmž výkonem nastává asi o padesát procent větší zatížení srdce než při zatěžování DKK. </a:t>
            </a:r>
          </a:p>
          <a:p>
            <a:r>
              <a:rPr lang="cs-CZ" b="1" dirty="0">
                <a:ea typeface="+mn-lt"/>
                <a:cs typeface="+mn-lt"/>
              </a:rPr>
              <a:t>Častá částečná až úplná inkontinence → nutno brát ohled při dlouhodobých sportovních výkonech</a:t>
            </a:r>
          </a:p>
          <a:p>
            <a:r>
              <a:rPr lang="cs-CZ" b="1" dirty="0">
                <a:ea typeface="+mn-lt"/>
                <a:cs typeface="+mn-lt"/>
              </a:rPr>
              <a:t>tendence k zácpě → sportovní zátěž ji může zvýraznit či naopak vést k </a:t>
            </a:r>
            <a:r>
              <a:rPr lang="cs-CZ" b="1" dirty="0" err="1">
                <a:ea typeface="+mn-lt"/>
                <a:cs typeface="+mn-lt"/>
              </a:rPr>
              <a:t>mimovolnímu</a:t>
            </a:r>
            <a:r>
              <a:rPr lang="cs-CZ" b="1" dirty="0">
                <a:ea typeface="+mn-lt"/>
                <a:cs typeface="+mn-lt"/>
              </a:rPr>
              <a:t> uvolnění stolice </a:t>
            </a:r>
          </a:p>
          <a:p>
            <a:r>
              <a:rPr lang="cs-CZ" b="1" dirty="0">
                <a:ea typeface="+mn-lt"/>
                <a:cs typeface="+mn-lt"/>
              </a:rPr>
              <a:t>Velké riziko vzniku proleženin (</a:t>
            </a:r>
            <a:r>
              <a:rPr lang="cs-CZ" b="1" dirty="0" err="1">
                <a:ea typeface="+mn-lt"/>
                <a:cs typeface="+mn-lt"/>
              </a:rPr>
              <a:t>decubitů</a:t>
            </a:r>
            <a:r>
              <a:rPr lang="cs-CZ" b="1" dirty="0">
                <a:ea typeface="+mn-lt"/>
                <a:cs typeface="+mn-lt"/>
              </a:rPr>
              <a:t>), zejména v oblasti sedacích hrbolů a křížové kosti</a:t>
            </a:r>
          </a:p>
          <a:p>
            <a:r>
              <a:rPr lang="cs-CZ" b="1" dirty="0">
                <a:ea typeface="+mn-lt"/>
                <a:cs typeface="+mn-lt"/>
              </a:rPr>
              <a:t>DKK: spontánně či různými podněty snadno </a:t>
            </a:r>
            <a:r>
              <a:rPr lang="cs-CZ" b="1" dirty="0" err="1">
                <a:ea typeface="+mn-lt"/>
                <a:cs typeface="+mn-lt"/>
              </a:rPr>
              <a:t>vyprovokovatelné</a:t>
            </a:r>
            <a:r>
              <a:rPr lang="cs-CZ" b="1" dirty="0">
                <a:ea typeface="+mn-lt"/>
                <a:cs typeface="+mn-lt"/>
              </a:rPr>
              <a:t> svalové spasmy + případné zvýšené napětí velkého počtu svalů může vyvolat až mimovolní pohyb končetin → postižený sportovec může ztratit rovnováhu </a:t>
            </a:r>
          </a:p>
          <a:p>
            <a:r>
              <a:rPr lang="cs-CZ" b="1" dirty="0">
                <a:ea typeface="+mn-lt"/>
                <a:cs typeface="+mn-lt"/>
              </a:rPr>
              <a:t>Sportovní výsledky záleží na:</a:t>
            </a:r>
          </a:p>
          <a:p>
            <a:pPr lvl="1"/>
            <a:r>
              <a:rPr lang="cs-CZ" b="1" dirty="0">
                <a:ea typeface="+mn-lt"/>
                <a:cs typeface="+mn-lt"/>
              </a:rPr>
              <a:t>vlastní zdatnosti = míra funkčního postižení a míry případných zdravotních komplikací</a:t>
            </a:r>
          </a:p>
          <a:p>
            <a:pPr lvl="1"/>
            <a:r>
              <a:rPr lang="cs-CZ" b="1" dirty="0">
                <a:ea typeface="+mn-lt"/>
                <a:cs typeface="+mn-lt"/>
              </a:rPr>
              <a:t>technickém vybavení</a:t>
            </a:r>
          </a:p>
          <a:p>
            <a:pPr lvl="1"/>
            <a:r>
              <a:rPr lang="cs-CZ" b="1" dirty="0">
                <a:ea typeface="+mn-lt"/>
                <a:cs typeface="+mn-lt"/>
              </a:rPr>
              <a:t>typu vozíku: běžný vozík nelze použít pro hry (například basketbal) ani pro atletické jízdy → užívají se vozíky speciální konstrukce (takzvané „formule“). Jsou odlehčené s minimálním zatížením předních malých kol, zadní kola jsou kvůli stabilitě odkloněna dovnitř a mají malé hnací kruhy.  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71067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7EDEA10-087E-4352-A848-7D9888DC6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5F795C-FFE7-4273-986E-155E1E82A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2090"/>
            <a:ext cx="10515600" cy="12702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/>
              <a:t>SPORTOVNÍ VOZÍKY</a:t>
            </a:r>
          </a:p>
        </p:txBody>
      </p:sp>
      <p:pic>
        <p:nvPicPr>
          <p:cNvPr id="4" name="Obrázek 4" descr="Obsah obrázku osoba, silnice, exteriér, kolo&#10;&#10;Popis se vygeneroval automaticky.">
            <a:extLst>
              <a:ext uri="{FF2B5EF4-FFF2-40B4-BE49-F238E27FC236}">
                <a16:creationId xmlns:a16="http://schemas.microsoft.com/office/drawing/2014/main" id="{42EDC337-C5B1-4062-BA39-E1F2AA000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00" r="10247" b="-3"/>
          <a:stretch/>
        </p:blipFill>
        <p:spPr>
          <a:xfrm>
            <a:off x="510365" y="400051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2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0" y="60"/>
                </a:cubicBezTo>
                <a:close/>
              </a:path>
            </a:pathLst>
          </a:custGeom>
        </p:spPr>
      </p:pic>
      <p:pic>
        <p:nvPicPr>
          <p:cNvPr id="6" name="Obrázek 6" descr="Obsah obrázku silnice, exteriér, osoba, kolo&#10;&#10;Popis se vygeneroval automaticky.">
            <a:extLst>
              <a:ext uri="{FF2B5EF4-FFF2-40B4-BE49-F238E27FC236}">
                <a16:creationId xmlns:a16="http://schemas.microsoft.com/office/drawing/2014/main" id="{3EAF241A-B079-40BC-86F3-5D9EBBF1C8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42" r="14005" b="-3"/>
          <a:stretch/>
        </p:blipFill>
        <p:spPr>
          <a:xfrm>
            <a:off x="4333556" y="400051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7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9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9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5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6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8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8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</p:spPr>
      </p:pic>
      <p:pic>
        <p:nvPicPr>
          <p:cNvPr id="5" name="Obrázek 5" descr="Obsah obrázku osoba, interiér, patro, skupina&#10;&#10;Popis se vygeneroval automaticky.">
            <a:extLst>
              <a:ext uri="{FF2B5EF4-FFF2-40B4-BE49-F238E27FC236}">
                <a16:creationId xmlns:a16="http://schemas.microsoft.com/office/drawing/2014/main" id="{3E2EED8C-F352-4F16-AECD-DE01D1132A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39" r="44732" b="1"/>
          <a:stretch/>
        </p:blipFill>
        <p:spPr>
          <a:xfrm>
            <a:off x="8156747" y="400052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8" y="18018"/>
                  <a:pt x="2192263" y="13196"/>
                </a:cubicBezTo>
                <a:cubicBezTo>
                  <a:pt x="2323253" y="7660"/>
                  <a:pt x="2454242" y="2928"/>
                  <a:pt x="2585113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4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3" y="516245"/>
                  <a:pt x="3512114" y="559861"/>
                </a:cubicBezTo>
                <a:cubicBezTo>
                  <a:pt x="3491119" y="656469"/>
                  <a:pt x="3485617" y="754605"/>
                  <a:pt x="3495724" y="852186"/>
                </a:cubicBezTo>
                <a:cubicBezTo>
                  <a:pt x="3504577" y="948437"/>
                  <a:pt x="3505176" y="1044867"/>
                  <a:pt x="3502664" y="1141386"/>
                </a:cubicBezTo>
                <a:cubicBezTo>
                  <a:pt x="3500391" y="1228440"/>
                  <a:pt x="3500749" y="1315584"/>
                  <a:pt x="3507210" y="1402639"/>
                </a:cubicBezTo>
                <a:cubicBezTo>
                  <a:pt x="3514626" y="1500407"/>
                  <a:pt x="3520966" y="1598176"/>
                  <a:pt x="3506251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4" y="2292381"/>
                </a:cubicBezTo>
                <a:cubicBezTo>
                  <a:pt x="3514746" y="2447918"/>
                  <a:pt x="3522760" y="2603544"/>
                  <a:pt x="3508405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5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7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19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3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1" y="9535"/>
                </a:cubicBezTo>
                <a:cubicBezTo>
                  <a:pt x="769618" y="4223"/>
                  <a:pt x="828414" y="562"/>
                  <a:pt x="887180" y="6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12432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4DACD9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56CF40-E392-4C49-8FF6-D2C1983FE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4300" b="1" dirty="0">
                <a:solidFill>
                  <a:schemeClr val="bg1"/>
                </a:solidFill>
              </a:rPr>
              <a:t>Vliv TV</a:t>
            </a:r>
            <a:r>
              <a:rPr lang="cs-CZ" sz="4300" b="1" dirty="0">
                <a:solidFill>
                  <a:schemeClr val="bg1"/>
                </a:solidFill>
                <a:ea typeface="+mj-lt"/>
                <a:cs typeface="+mj-lt"/>
              </a:rPr>
              <a:t> &amp; sportu na vozíčkáře</a:t>
            </a:r>
            <a:endParaRPr lang="cs-CZ" sz="4300" b="1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7FA88E-B0CB-42A8-A09D-A557B2E04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233"/>
            <a:ext cx="11139054" cy="452535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sz="1800" b="1" dirty="0">
                <a:ea typeface="+mn-lt"/>
                <a:cs typeface="+mn-lt"/>
              </a:rPr>
              <a:t>Svaly rukou a paží jsou ve srovnání se svaly DKK nedostatečně vybaveny kapacitně pro lokomoci celého těla → i mírný pohyb na vozíku je nutno hodnotit jako značnou fyzickou zátěž, která vyvolává únavu. </a:t>
            </a:r>
          </a:p>
          <a:p>
            <a:pPr>
              <a:lnSpc>
                <a:spcPct val="100000"/>
              </a:lnSpc>
            </a:pPr>
            <a:r>
              <a:rPr lang="cs-CZ" sz="1800" b="1" dirty="0">
                <a:ea typeface="+mn-lt"/>
                <a:cs typeface="+mn-lt"/>
              </a:rPr>
              <a:t>U netrénovaných: nadměrná kardiopulmonální zátěž může omezovat či brzdit rehabilitační účinky nebo dokonce být rizikovým faktorem pro vozíčkáře, kteří trpí insuficiencí srdce či plic. </a:t>
            </a:r>
          </a:p>
          <a:p>
            <a:pPr>
              <a:lnSpc>
                <a:spcPct val="100000"/>
              </a:lnSpc>
            </a:pPr>
            <a:r>
              <a:rPr lang="cs-CZ" sz="1800" b="1" dirty="0">
                <a:ea typeface="+mn-lt"/>
                <a:cs typeface="+mn-lt"/>
              </a:rPr>
              <a:t>vozíčkáři mají omezenou schopnost oxygenace a použití síly HKK → snížená svalová a kardiopulmonální zdatnost = výsledek života na vozíku (tedy sedavého životního způsobu) </a:t>
            </a:r>
          </a:p>
          <a:p>
            <a:pPr>
              <a:lnSpc>
                <a:spcPct val="100000"/>
              </a:lnSpc>
            </a:pPr>
            <a:r>
              <a:rPr lang="cs-CZ" sz="1800" b="1" dirty="0">
                <a:ea typeface="+mn-lt"/>
                <a:cs typeface="+mn-lt"/>
              </a:rPr>
              <a:t>trénink horních končetin nepřináší odpovídající užitek a přitom je pro oběhový a dýchací systém zatěžující</a:t>
            </a:r>
          </a:p>
          <a:p>
            <a:pPr>
              <a:lnSpc>
                <a:spcPct val="100000"/>
              </a:lnSpc>
            </a:pPr>
            <a:r>
              <a:rPr lang="cs-CZ" sz="1800" b="1" dirty="0">
                <a:ea typeface="+mn-lt"/>
                <a:cs typeface="+mn-lt"/>
              </a:rPr>
              <a:t>Další faktory: velká míra statické práce, nepříznivé histochemické poměry svalů HKK: celkově větší poměr </a:t>
            </a:r>
            <a:r>
              <a:rPr lang="cs-CZ" sz="1800" b="1" dirty="0" err="1">
                <a:ea typeface="+mn-lt"/>
                <a:cs typeface="+mn-lt"/>
              </a:rPr>
              <a:t>fázických</a:t>
            </a:r>
            <a:r>
              <a:rPr lang="cs-CZ" sz="1800" b="1" dirty="0">
                <a:ea typeface="+mn-lt"/>
                <a:cs typeface="+mn-lt"/>
              </a:rPr>
              <a:t> vláken ( = svalů vyžadují více energie k dané práci) → rychleji se unaví ve srovnání se svalstvem DKK </a:t>
            </a:r>
          </a:p>
          <a:p>
            <a:pPr>
              <a:lnSpc>
                <a:spcPct val="100000"/>
              </a:lnSpc>
            </a:pPr>
            <a:r>
              <a:rPr lang="cs-CZ" sz="1800" b="1" dirty="0">
                <a:ea typeface="+mn-lt"/>
                <a:cs typeface="+mn-lt"/>
              </a:rPr>
              <a:t>společenská integrace a socializace: </a:t>
            </a:r>
          </a:p>
          <a:p>
            <a:pPr lvl="1">
              <a:lnSpc>
                <a:spcPct val="100000"/>
              </a:lnSpc>
            </a:pPr>
            <a:r>
              <a:rPr lang="cs-CZ" sz="1600" b="1" dirty="0">
                <a:ea typeface="+mn-lt"/>
                <a:cs typeface="+mn-lt"/>
              </a:rPr>
              <a:t>tělovýchovné aktivity pozitivně ovlivňují plnohodnotné zapojení do společnosti, posilují rodinnou soudržnost a významně rozšiřují zónu sociálních kontaktů</a:t>
            </a:r>
          </a:p>
          <a:p>
            <a:pPr lvl="1">
              <a:lnSpc>
                <a:spcPct val="100000"/>
              </a:lnSpc>
            </a:pPr>
            <a:r>
              <a:rPr lang="cs-CZ" sz="1600" b="1" dirty="0">
                <a:ea typeface="+mn-lt"/>
                <a:cs typeface="+mn-lt"/>
              </a:rPr>
              <a:t>vhodná kompenzace pro pocity méněcennosti a životní zbytečnosti, poruchy seberealizace</a:t>
            </a:r>
          </a:p>
          <a:p>
            <a:pPr>
              <a:lnSpc>
                <a:spcPct val="100000"/>
              </a:lnSpc>
            </a:pPr>
            <a:r>
              <a:rPr lang="cs-CZ" sz="1800" b="1" dirty="0">
                <a:ea typeface="+mn-lt"/>
                <a:cs typeface="+mn-lt"/>
              </a:rPr>
              <a:t>společná participace zdravých a postižených: praxe školní TV, kde vozíčkáři nejsou osvobozováni či nějakým způsobem zvýhodňováni nebo diskriminováni ve srovnání se zdravými spolužáky. V rámci hodin TV a činnosti sportovních kroužků společně cvičí a sportují zdraví a postižení.</a:t>
            </a:r>
          </a:p>
          <a:p>
            <a:pPr>
              <a:lnSpc>
                <a:spcPct val="100000"/>
              </a:lnSpc>
            </a:pPr>
            <a:r>
              <a:rPr lang="cs-CZ" sz="1800" b="1" dirty="0">
                <a:ea typeface="+mn-lt"/>
                <a:cs typeface="+mn-lt"/>
              </a:rPr>
              <a:t>Rozdíl: zdraví sportovci: vliv rodiny výrazně patrný X rodina u vozíčkáře nehraje významnou roli, tu představují učitelé TV, rehabilitační pracovníci (fyzioterapeuti, ergoterapeuti) a sportovní terapeuti v rehabilitačních ústavech </a:t>
            </a:r>
            <a:endParaRPr lang="cs-CZ" sz="1800" b="1"/>
          </a:p>
        </p:txBody>
      </p:sp>
    </p:spTree>
    <p:extLst>
      <p:ext uri="{BB962C8B-B14F-4D97-AF65-F5344CB8AC3E}">
        <p14:creationId xmlns:p14="http://schemas.microsoft.com/office/powerpoint/2010/main" val="4161409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E5DB67-26A6-4253-BA42-BB9E4E84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KLASIFIKACE TĚLESNĚ POSTIŽENÝCH NA VOZÍKU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032BE6-D7B9-46E9-B217-E61990E1C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974888" cy="480519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just"/>
            <a:r>
              <a:rPr lang="cs-CZ" b="1" dirty="0">
                <a:solidFill>
                  <a:srgbClr val="FFC000"/>
                </a:solidFill>
                <a:highlight>
                  <a:srgbClr val="008080"/>
                </a:highlight>
                <a:ea typeface="+mn-lt"/>
                <a:cs typeface="+mn-lt"/>
              </a:rPr>
              <a:t>Kvadruplegie C4-C5</a:t>
            </a:r>
            <a:r>
              <a:rPr lang="cs-CZ" b="1" dirty="0">
                <a:ea typeface="+mn-lt"/>
                <a:cs typeface="+mn-lt"/>
              </a:rPr>
              <a:t> – brániční dýchání, úplná centrální plegie HK i DK, úplná závislost na okolí, elektrický vozík pro postižené nezbytný, ovládání automobilu nemožné </a:t>
            </a:r>
            <a:endParaRPr lang="cs-CZ"/>
          </a:p>
          <a:p>
            <a:pPr algn="just"/>
            <a:r>
              <a:rPr lang="cs-CZ" b="1" dirty="0">
                <a:solidFill>
                  <a:srgbClr val="FFC000"/>
                </a:solidFill>
                <a:highlight>
                  <a:srgbClr val="008080"/>
                </a:highlight>
                <a:ea typeface="+mn-lt"/>
                <a:cs typeface="+mn-lt"/>
              </a:rPr>
              <a:t>Kvadruplegie C6 – C7</a:t>
            </a:r>
            <a:r>
              <a:rPr lang="cs-CZ" b="1" dirty="0">
                <a:ea typeface="+mn-lt"/>
                <a:cs typeface="+mn-lt"/>
              </a:rPr>
              <a:t> – brániční dýchání, periferní či smíšená paréze HK, nesoběstačnost těžkého stupně, vozík nezbytný, kompenzační pomůcky pro ruce nezbytné, ovládání automobilu eventuelně možné.</a:t>
            </a:r>
          </a:p>
          <a:p>
            <a:pPr algn="just"/>
            <a:r>
              <a:rPr lang="cs-CZ" b="1" dirty="0">
                <a:solidFill>
                  <a:srgbClr val="FFC000"/>
                </a:solidFill>
                <a:highlight>
                  <a:srgbClr val="008080"/>
                </a:highlight>
                <a:ea typeface="+mn-lt"/>
                <a:cs typeface="+mn-lt"/>
              </a:rPr>
              <a:t>Kvadruplegie C8 – Th1 </a:t>
            </a:r>
            <a:r>
              <a:rPr lang="cs-CZ" b="1" dirty="0">
                <a:ea typeface="+mn-lt"/>
                <a:cs typeface="+mn-lt"/>
              </a:rPr>
              <a:t>– brániční dýchání, periferní či smíšená paréza HK, nesoběstačnost středního až lehkého stupně, vozík nezbytný, řízení automobilu možné při ovládání rukama a automatické spojce </a:t>
            </a:r>
          </a:p>
          <a:p>
            <a:pPr algn="just"/>
            <a:r>
              <a:rPr lang="cs-CZ" b="1" dirty="0">
                <a:solidFill>
                  <a:srgbClr val="FFC000"/>
                </a:solidFill>
                <a:highlight>
                  <a:srgbClr val="008080"/>
                </a:highlight>
                <a:ea typeface="+mn-lt"/>
                <a:cs typeface="+mn-lt"/>
              </a:rPr>
              <a:t>Paraplegie Th2 – Th5</a:t>
            </a:r>
            <a:r>
              <a:rPr lang="cs-CZ" b="1" dirty="0">
                <a:ea typeface="+mn-lt"/>
                <a:cs typeface="+mn-lt"/>
              </a:rPr>
              <a:t> – zmenšený dechový objem, úplná nezávislost ve všech denních činnostech, vozík nezbytný, chůze přísunem s aparáty na DK, řízení automobilu možné při ovládání rukama. </a:t>
            </a:r>
          </a:p>
          <a:p>
            <a:pPr algn="just"/>
            <a:r>
              <a:rPr lang="cs-CZ" b="1" dirty="0">
                <a:solidFill>
                  <a:srgbClr val="FFC000"/>
                </a:solidFill>
                <a:highlight>
                  <a:srgbClr val="008080"/>
                </a:highlight>
                <a:ea typeface="+mn-lt"/>
                <a:cs typeface="+mn-lt"/>
              </a:rPr>
              <a:t>Paraplegie Th6 – Th10</a:t>
            </a:r>
            <a:r>
              <a:rPr lang="cs-CZ" b="1" dirty="0">
                <a:ea typeface="+mn-lt"/>
                <a:cs typeface="+mn-lt"/>
              </a:rPr>
              <a:t> – úplná nezávislost, vozík nezbytný, chůze švihem možná s aparáty na DK a francouzskými berlemi, řízení automobilu možné při ovládání rukama </a:t>
            </a:r>
          </a:p>
          <a:p>
            <a:pPr algn="just"/>
            <a:r>
              <a:rPr lang="cs-CZ" b="1" dirty="0">
                <a:solidFill>
                  <a:srgbClr val="FFC000"/>
                </a:solidFill>
                <a:highlight>
                  <a:srgbClr val="008080"/>
                </a:highlight>
                <a:ea typeface="+mn-lt"/>
                <a:cs typeface="+mn-lt"/>
              </a:rPr>
              <a:t>Paraplegie Th11 – L3 </a:t>
            </a:r>
            <a:r>
              <a:rPr lang="cs-CZ" b="1" dirty="0">
                <a:ea typeface="+mn-lt"/>
                <a:cs typeface="+mn-lt"/>
              </a:rPr>
              <a:t>- úplná nezávislost, chůze švihem a čtyřdobá chůze možná při použití aparátů a berlí, vozík nezbytný, řízení automobilu možné při ovládání rukama </a:t>
            </a:r>
          </a:p>
          <a:p>
            <a:pPr algn="just"/>
            <a:r>
              <a:rPr lang="cs-CZ" b="1" dirty="0">
                <a:solidFill>
                  <a:srgbClr val="FFC000"/>
                </a:solidFill>
                <a:highlight>
                  <a:srgbClr val="008080"/>
                </a:highlight>
                <a:ea typeface="+mn-lt"/>
                <a:cs typeface="+mn-lt"/>
              </a:rPr>
              <a:t>Paraplegie L4 – S2</a:t>
            </a:r>
            <a:r>
              <a:rPr lang="cs-CZ" b="1" dirty="0">
                <a:ea typeface="+mn-lt"/>
                <a:cs typeface="+mn-lt"/>
              </a:rPr>
              <a:t> - úplná nezávislost doma i mimo dům, vozík není nutný, chůze se dvěma berlemi možná, řízení automobilu možné při ovládání rukama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1315851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EF780F-306E-4E40-BFAE-5BFE7C75D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" y="281618"/>
            <a:ext cx="12603270" cy="134643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800" dirty="0">
                <a:ea typeface="+mj-lt"/>
                <a:cs typeface="+mj-lt"/>
              </a:rPr>
              <a:t>Klasifikace míšních poranění ISMGF (International </a:t>
            </a:r>
            <a:r>
              <a:rPr lang="cs-CZ" sz="3800" dirty="0" err="1">
                <a:ea typeface="+mj-lt"/>
                <a:cs typeface="+mj-lt"/>
              </a:rPr>
              <a:t>Stoke</a:t>
            </a:r>
            <a:r>
              <a:rPr lang="cs-CZ" sz="3800" dirty="0">
                <a:ea typeface="+mj-lt"/>
                <a:cs typeface="+mj-lt"/>
              </a:rPr>
              <a:t> </a:t>
            </a:r>
            <a:r>
              <a:rPr lang="cs-CZ" sz="3800" dirty="0" err="1">
                <a:ea typeface="+mj-lt"/>
                <a:cs typeface="+mj-lt"/>
              </a:rPr>
              <a:t>Mandeville</a:t>
            </a:r>
            <a:r>
              <a:rPr lang="cs-CZ" sz="3800" dirty="0">
                <a:ea typeface="+mj-lt"/>
                <a:cs typeface="+mj-lt"/>
              </a:rPr>
              <a:t> </a:t>
            </a:r>
            <a:r>
              <a:rPr lang="cs-CZ" sz="3800" dirty="0" err="1">
                <a:ea typeface="+mj-lt"/>
                <a:cs typeface="+mj-lt"/>
              </a:rPr>
              <a:t>Games</a:t>
            </a:r>
            <a:r>
              <a:rPr lang="cs-CZ" sz="3800" dirty="0">
                <a:ea typeface="+mj-lt"/>
                <a:cs typeface="+mj-lt"/>
              </a:rPr>
              <a:t> </a:t>
            </a:r>
            <a:r>
              <a:rPr lang="cs-CZ" sz="3800" dirty="0" err="1">
                <a:ea typeface="+mj-lt"/>
                <a:cs typeface="+mj-lt"/>
              </a:rPr>
              <a:t>Federation</a:t>
            </a:r>
            <a:r>
              <a:rPr lang="cs-CZ" sz="3800" dirty="0">
                <a:ea typeface="+mj-lt"/>
                <a:cs typeface="+mj-lt"/>
              </a:rPr>
              <a:t>) </a:t>
            </a:r>
            <a:endParaRPr lang="cs-CZ" sz="380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CC0AF9FC-91E2-45BA-8B95-3B8AFBAE0C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855283"/>
              </p:ext>
            </p:extLst>
          </p:nvPr>
        </p:nvGraphicFramePr>
        <p:xfrm>
          <a:off x="838200" y="2711690"/>
          <a:ext cx="10515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172697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6248516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2436806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5753462"/>
                    </a:ext>
                  </a:extLst>
                </a:gridCol>
              </a:tblGrid>
              <a:tr h="36302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cs-CZ" sz="1800" b="1" i="0" u="none" strike="noStrike" noProof="0" dirty="0">
                        <a:latin typeface="The Ha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800" b="1" i="0" u="none" strike="noStrike" noProof="0" dirty="0">
                          <a:latin typeface="The Hand"/>
                        </a:rPr>
                        <a:t>TŘÍDA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 i="0" u="none" strike="noStrike" noProof="0" dirty="0">
                          <a:latin typeface="The Hand"/>
                        </a:rPr>
                        <a:t>VÝŠKA LÉZE (SEGMENT)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 i="0" u="none" strike="noStrike" noProof="0" dirty="0">
                          <a:latin typeface="The Hand"/>
                        </a:rPr>
                        <a:t>PROVOZOVÁNÍ SPORTU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750987"/>
                  </a:ext>
                </a:extLst>
              </a:tr>
              <a:tr h="363029">
                <a:tc rowSpan="3">
                  <a:txBody>
                    <a:bodyPr/>
                    <a:lstStyle/>
                    <a:p>
                      <a:r>
                        <a:rPr lang="cs-CZ" b="1" dirty="0"/>
                        <a:t>KVADRUPLEGICI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C4-C5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cs-CZ" b="1" dirty="0"/>
                        <a:t>Jen velmi omezeně, např. boccia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273609"/>
                  </a:ext>
                </a:extLst>
              </a:tr>
              <a:tr h="36302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C6-C7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39910"/>
                  </a:ext>
                </a:extLst>
              </a:tr>
              <a:tr h="36302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C8-Th1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794210"/>
                  </a:ext>
                </a:extLst>
              </a:tr>
              <a:tr h="363029">
                <a:tc rowSpan="6">
                  <a:txBody>
                    <a:bodyPr/>
                    <a:lstStyle/>
                    <a:p>
                      <a:r>
                        <a:rPr lang="cs-CZ" b="1" dirty="0"/>
                        <a:t>PARAPLEGICI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Th2-Th5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cs-CZ" b="1" dirty="0"/>
                        <a:t>MOŽNÉ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145367"/>
                  </a:ext>
                </a:extLst>
              </a:tr>
              <a:tr h="36302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Th6-Th10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450427"/>
                  </a:ext>
                </a:extLst>
              </a:tr>
              <a:tr h="36302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Th11-L3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031795"/>
                  </a:ext>
                </a:extLst>
              </a:tr>
              <a:tr h="36302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L4-S2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047383"/>
                  </a:ext>
                </a:extLst>
              </a:tr>
              <a:tr h="36302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b="1" dirty="0"/>
                        <a:t>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b="1" dirty="0"/>
                        <a:t>L3-L4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57494"/>
                  </a:ext>
                </a:extLst>
              </a:tr>
              <a:tr h="36302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b="1" dirty="0"/>
                        <a:t>6a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b="1" dirty="0"/>
                        <a:t>L5-S5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619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680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FB3AC-009C-449B-95D9-CF088C07D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Centrální </a:t>
            </a:r>
            <a:r>
              <a:rPr lang="cs-CZ" dirty="0" err="1"/>
              <a:t>pchch</a:t>
            </a:r>
            <a:r>
              <a:rPr lang="cs-CZ" dirty="0"/>
              <a:t> hybnosti a klasifikace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67776F-59C0-4B18-9304-5E858B239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1104418" cy="4563687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just"/>
            <a:r>
              <a:rPr lang="cs-CZ" b="1" dirty="0">
                <a:ea typeface="+mn-lt"/>
                <a:cs typeface="+mn-lt"/>
              </a:rPr>
              <a:t>Mozková obrna je postižení mozku, které je neprogresivní a způsobuje variabilní poruchy koordinace, svalového tonu a svalové síly </a:t>
            </a:r>
            <a:endParaRPr lang="cs-CZ" b="1"/>
          </a:p>
          <a:p>
            <a:pPr algn="just"/>
            <a:r>
              <a:rPr lang="cs-CZ" b="1" dirty="0">
                <a:ea typeface="+mn-lt"/>
                <a:cs typeface="+mn-lt"/>
              </a:rPr>
              <a:t>Diagnózou kvalifikovaných účastníků musí být </a:t>
            </a:r>
            <a:r>
              <a:rPr lang="cs-CZ" b="1" dirty="0">
                <a:solidFill>
                  <a:srgbClr val="FFC000"/>
                </a:solidFill>
                <a:highlight>
                  <a:srgbClr val="008080"/>
                </a:highlight>
                <a:ea typeface="+mn-lt"/>
                <a:cs typeface="+mn-lt"/>
              </a:rPr>
              <a:t>neprogresivní poškození mozku s pohybovou dysfunkcí , </a:t>
            </a:r>
            <a:r>
              <a:rPr lang="cs-CZ" b="1" dirty="0">
                <a:ea typeface="+mn-lt"/>
                <a:cs typeface="+mn-lt"/>
              </a:rPr>
              <a:t>např. DMO, traumatické poranění mozku, CMP... </a:t>
            </a:r>
          </a:p>
          <a:p>
            <a:pPr algn="just"/>
            <a:r>
              <a:rPr lang="cs-CZ" b="1" dirty="0">
                <a:ea typeface="+mn-lt"/>
                <a:cs typeface="+mn-lt"/>
              </a:rPr>
              <a:t>Tyto jedince sjednocuje CP ISRA – </a:t>
            </a:r>
            <a:r>
              <a:rPr lang="cs-CZ" b="1" dirty="0" err="1">
                <a:ea typeface="+mn-lt"/>
                <a:cs typeface="+mn-lt"/>
              </a:rPr>
              <a:t>Cerebral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Palsy</a:t>
            </a:r>
            <a:r>
              <a:rPr lang="cs-CZ" b="1" dirty="0">
                <a:ea typeface="+mn-lt"/>
                <a:cs typeface="+mn-lt"/>
              </a:rPr>
              <a:t> International Sport and </a:t>
            </a:r>
            <a:r>
              <a:rPr lang="cs-CZ" b="1" dirty="0" err="1">
                <a:ea typeface="+mn-lt"/>
                <a:cs typeface="+mn-lt"/>
              </a:rPr>
              <a:t>Receration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Association</a:t>
            </a:r>
            <a:r>
              <a:rPr lang="cs-CZ" b="1" dirty="0">
                <a:ea typeface="+mn-lt"/>
                <a:cs typeface="+mn-lt"/>
              </a:rPr>
              <a:t> (sportovci s centrálními poruchami hybnosti) </a:t>
            </a:r>
          </a:p>
          <a:p>
            <a:pPr algn="just"/>
            <a:r>
              <a:rPr lang="cs-CZ" b="1" dirty="0">
                <a:solidFill>
                  <a:srgbClr val="FFC000"/>
                </a:solidFill>
                <a:highlight>
                  <a:srgbClr val="008080"/>
                </a:highlight>
                <a:ea typeface="+mn-lt"/>
                <a:cs typeface="+mn-lt"/>
              </a:rPr>
              <a:t>Klasifikace:</a:t>
            </a:r>
            <a:r>
              <a:rPr lang="cs-CZ" b="1" dirty="0">
                <a:ea typeface="+mn-lt"/>
                <a:cs typeface="+mn-lt"/>
              </a:rPr>
              <a:t> </a:t>
            </a:r>
          </a:p>
          <a:p>
            <a:pPr algn="just"/>
            <a:r>
              <a:rPr lang="cs-CZ" b="1" dirty="0">
                <a:ea typeface="+mn-lt"/>
                <a:cs typeface="+mn-lt"/>
              </a:rPr>
              <a:t>Účel: poskytnout všem sportovcům spravedlivý výchozí bod pro soutěžení a předcházet, aby bylo sportovcům zabráněno v dosažení úspěchu pouze kvůli neurologickému postižení. </a:t>
            </a:r>
          </a:p>
          <a:p>
            <a:pPr algn="just"/>
            <a:r>
              <a:rPr lang="cs-CZ" b="1" dirty="0">
                <a:ea typeface="+mn-lt"/>
                <a:cs typeface="+mn-lt"/>
              </a:rPr>
              <a:t>Cíl: zajistit, aby rozhodující faktor sportovního výkonu závisel na tréninku, úrovni dovedností a sportovních zkušeností spíše než na neurologických schopnostech. Hodnotí neurologické funkce sportovce ve vztahu k jeho sportovní disciplíně způsobem, který mu umožní soupeřit s jedinci s podobným postižením. 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3033944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D7993FA-482D-40A2-BD7B-EBB6AE1CA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97D236-00AC-47A5-AC0F-A01B073F6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3464" y="643467"/>
            <a:ext cx="3447288" cy="5571066"/>
          </a:xfrm>
        </p:spPr>
        <p:txBody>
          <a:bodyPr anchor="ctr">
            <a:normAutofit/>
          </a:bodyPr>
          <a:lstStyle/>
          <a:p>
            <a:pPr algn="ctr"/>
            <a:r>
              <a:rPr lang="cs-CZ" sz="3600" b="1" dirty="0">
                <a:solidFill>
                  <a:srgbClr val="4DACD9"/>
                </a:solidFill>
              </a:rPr>
              <a:t>KLASIFIKAČNÍ TŘÍDY U CENTRÁLNÍCH PORUCH HYBNOSTI (8)</a:t>
            </a:r>
            <a:endParaRPr lang="cs-CZ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E8634F-51AB-499B-BC73-009FB463E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84987" cy="6858000"/>
          </a:xfrm>
          <a:custGeom>
            <a:avLst/>
            <a:gdLst>
              <a:gd name="connsiteX0" fmla="*/ 0 w 7384987"/>
              <a:gd name="connsiteY0" fmla="*/ 0 h 6858000"/>
              <a:gd name="connsiteX1" fmla="*/ 7366172 w 7384987"/>
              <a:gd name="connsiteY1" fmla="*/ 0 h 6858000"/>
              <a:gd name="connsiteX2" fmla="*/ 7359733 w 7384987"/>
              <a:gd name="connsiteY2" fmla="*/ 160754 h 6858000"/>
              <a:gd name="connsiteX3" fmla="*/ 7363789 w 7384987"/>
              <a:gd name="connsiteY3" fmla="*/ 350870 h 6858000"/>
              <a:gd name="connsiteX4" fmla="*/ 7364804 w 7384987"/>
              <a:gd name="connsiteY4" fmla="*/ 738248 h 6858000"/>
              <a:gd name="connsiteX5" fmla="*/ 7363917 w 7384987"/>
              <a:gd name="connsiteY5" fmla="*/ 1051329 h 6858000"/>
              <a:gd name="connsiteX6" fmla="*/ 7369069 w 7384987"/>
              <a:gd name="connsiteY6" fmla="*/ 1216617 h 6858000"/>
              <a:gd name="connsiteX7" fmla="*/ 7370433 w 7384987"/>
              <a:gd name="connsiteY7" fmla="*/ 1216617 h 6858000"/>
              <a:gd name="connsiteX8" fmla="*/ 7370810 w 7384987"/>
              <a:gd name="connsiteY8" fmla="*/ 1241159 h 6858000"/>
              <a:gd name="connsiteX9" fmla="*/ 7368946 w 7384987"/>
              <a:gd name="connsiteY9" fmla="*/ 1298998 h 6858000"/>
              <a:gd name="connsiteX10" fmla="*/ 7368583 w 7384987"/>
              <a:gd name="connsiteY10" fmla="*/ 1314450 h 6858000"/>
              <a:gd name="connsiteX11" fmla="*/ 7368448 w 7384987"/>
              <a:gd name="connsiteY11" fmla="*/ 1314450 h 6858000"/>
              <a:gd name="connsiteX12" fmla="*/ 7364030 w 7384987"/>
              <a:gd name="connsiteY12" fmla="*/ 1451529 h 6858000"/>
              <a:gd name="connsiteX13" fmla="*/ 7372921 w 7384987"/>
              <a:gd name="connsiteY13" fmla="*/ 1777349 h 6858000"/>
              <a:gd name="connsiteX14" fmla="*/ 7360218 w 7384987"/>
              <a:gd name="connsiteY14" fmla="*/ 2237181 h 6858000"/>
              <a:gd name="connsiteX15" fmla="*/ 7363394 w 7384987"/>
              <a:gd name="connsiteY15" fmla="*/ 2901271 h 6858000"/>
              <a:gd name="connsiteX16" fmla="*/ 7384987 w 7384987"/>
              <a:gd name="connsiteY16" fmla="*/ 3385366 h 6858000"/>
              <a:gd name="connsiteX17" fmla="*/ 7362505 w 7384987"/>
              <a:gd name="connsiteY17" fmla="*/ 3749928 h 6858000"/>
              <a:gd name="connsiteX18" fmla="*/ 7361488 w 7384987"/>
              <a:gd name="connsiteY18" fmla="*/ 4167080 h 6858000"/>
              <a:gd name="connsiteX19" fmla="*/ 7366315 w 7384987"/>
              <a:gd name="connsiteY19" fmla="*/ 4538757 h 6858000"/>
              <a:gd name="connsiteX20" fmla="*/ 7373684 w 7384987"/>
              <a:gd name="connsiteY20" fmla="*/ 4950193 h 6858000"/>
              <a:gd name="connsiteX21" fmla="*/ 7356280 w 7384987"/>
              <a:gd name="connsiteY21" fmla="*/ 5366074 h 6858000"/>
              <a:gd name="connsiteX22" fmla="*/ 7356280 w 7384987"/>
              <a:gd name="connsiteY22" fmla="*/ 5739911 h 6858000"/>
              <a:gd name="connsiteX23" fmla="*/ 7376478 w 7384987"/>
              <a:gd name="connsiteY23" fmla="*/ 6321306 h 6858000"/>
              <a:gd name="connsiteX24" fmla="*/ 7367793 w 7384987"/>
              <a:gd name="connsiteY24" fmla="*/ 6858000 h 6858000"/>
              <a:gd name="connsiteX25" fmla="*/ 0 w 7384987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84987" h="6858000">
                <a:moveTo>
                  <a:pt x="0" y="0"/>
                </a:moveTo>
                <a:lnTo>
                  <a:pt x="7366172" y="0"/>
                </a:lnTo>
                <a:lnTo>
                  <a:pt x="7359733" y="160754"/>
                </a:lnTo>
                <a:cubicBezTo>
                  <a:pt x="7359139" y="224139"/>
                  <a:pt x="7360491" y="287545"/>
                  <a:pt x="7363789" y="350870"/>
                </a:cubicBezTo>
                <a:cubicBezTo>
                  <a:pt x="7372315" y="479826"/>
                  <a:pt x="7372646" y="609245"/>
                  <a:pt x="7364804" y="738248"/>
                </a:cubicBezTo>
                <a:cubicBezTo>
                  <a:pt x="7358232" y="842483"/>
                  <a:pt x="7357929" y="947053"/>
                  <a:pt x="7363917" y="1051329"/>
                </a:cubicBezTo>
                <a:lnTo>
                  <a:pt x="7369069" y="1216617"/>
                </a:lnTo>
                <a:lnTo>
                  <a:pt x="7370433" y="1216617"/>
                </a:lnTo>
                <a:lnTo>
                  <a:pt x="7370810" y="1241159"/>
                </a:lnTo>
                <a:lnTo>
                  <a:pt x="7368946" y="1298998"/>
                </a:lnTo>
                <a:lnTo>
                  <a:pt x="7368583" y="1314450"/>
                </a:lnTo>
                <a:lnTo>
                  <a:pt x="7368448" y="1314450"/>
                </a:lnTo>
                <a:lnTo>
                  <a:pt x="7364030" y="1451529"/>
                </a:lnTo>
                <a:cubicBezTo>
                  <a:pt x="7358313" y="1560263"/>
                  <a:pt x="7366950" y="1668870"/>
                  <a:pt x="7372921" y="1777349"/>
                </a:cubicBezTo>
                <a:cubicBezTo>
                  <a:pt x="7381432" y="1931051"/>
                  <a:pt x="7371270" y="2084116"/>
                  <a:pt x="7360218" y="2237181"/>
                </a:cubicBezTo>
                <a:cubicBezTo>
                  <a:pt x="7344975" y="2458587"/>
                  <a:pt x="7353486" y="2679992"/>
                  <a:pt x="7363394" y="2901271"/>
                </a:cubicBezTo>
                <a:cubicBezTo>
                  <a:pt x="7370635" y="3062594"/>
                  <a:pt x="7383210" y="3223789"/>
                  <a:pt x="7384987" y="3385366"/>
                </a:cubicBezTo>
                <a:cubicBezTo>
                  <a:pt x="7385051" y="3507234"/>
                  <a:pt x="7377544" y="3628988"/>
                  <a:pt x="7362505" y="3749928"/>
                </a:cubicBezTo>
                <a:cubicBezTo>
                  <a:pt x="7346880" y="3888895"/>
                  <a:pt x="7353613" y="4027988"/>
                  <a:pt x="7361488" y="4167080"/>
                </a:cubicBezTo>
                <a:cubicBezTo>
                  <a:pt x="7368348" y="4290930"/>
                  <a:pt x="7368729" y="4414907"/>
                  <a:pt x="7366315" y="4538757"/>
                </a:cubicBezTo>
                <a:cubicBezTo>
                  <a:pt x="7363648" y="4676072"/>
                  <a:pt x="7364283" y="4813259"/>
                  <a:pt x="7373684" y="4950193"/>
                </a:cubicBezTo>
                <a:cubicBezTo>
                  <a:pt x="7384416" y="5089018"/>
                  <a:pt x="7378574" y="5228633"/>
                  <a:pt x="7356280" y="5366074"/>
                </a:cubicBezTo>
                <a:cubicBezTo>
                  <a:pt x="7335448" y="5490178"/>
                  <a:pt x="7341165" y="5615552"/>
                  <a:pt x="7356280" y="5739911"/>
                </a:cubicBezTo>
                <a:cubicBezTo>
                  <a:pt x="7379526" y="5933243"/>
                  <a:pt x="7379526" y="6127211"/>
                  <a:pt x="7376478" y="6321306"/>
                </a:cubicBezTo>
                <a:lnTo>
                  <a:pt x="736779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D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A7EB05-B351-4595-9599-D59B57ACB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30" y="112377"/>
            <a:ext cx="7058151" cy="65639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2200" b="1" dirty="0">
                <a:solidFill>
                  <a:schemeClr val="bg1"/>
                </a:solidFill>
                <a:ea typeface="+mn-lt"/>
                <a:cs typeface="+mn-lt"/>
              </a:rPr>
              <a:t>CP1 - sportovci s tímto postižením se nemohou pohybovat pomocí mechanického vozíku a užívají vozík elektrický. Mají výrazně postiženou hybnost HKK, DKK a trupu. </a:t>
            </a:r>
            <a:endParaRPr lang="cs-CZ"/>
          </a:p>
          <a:p>
            <a:pPr algn="just">
              <a:lnSpc>
                <a:spcPct val="100000"/>
              </a:lnSpc>
            </a:pPr>
            <a:r>
              <a:rPr lang="cs-CZ" sz="2200" b="1" dirty="0">
                <a:solidFill>
                  <a:schemeClr val="bg1"/>
                </a:solidFill>
                <a:ea typeface="+mn-lt"/>
                <a:cs typeface="+mn-lt"/>
              </a:rPr>
              <a:t>CP2 – sportovci s velkým omezením hybnosti trupu, HKK i DKK, kteří jsou schopni ovládat mechanický vozík </a:t>
            </a:r>
          </a:p>
          <a:p>
            <a:pPr algn="just">
              <a:lnSpc>
                <a:spcPct val="100000"/>
              </a:lnSpc>
            </a:pPr>
            <a:r>
              <a:rPr lang="cs-CZ" sz="2200" b="1" dirty="0">
                <a:solidFill>
                  <a:schemeClr val="bg1"/>
                </a:solidFill>
                <a:ea typeface="+mn-lt"/>
                <a:cs typeface="+mn-lt"/>
              </a:rPr>
              <a:t>CP3 – sportovci s omezenou hybností trupu, kteří se pohybují pomocí mechanických vozíků převážně silou HKK </a:t>
            </a:r>
          </a:p>
          <a:p>
            <a:pPr algn="just">
              <a:lnSpc>
                <a:spcPct val="100000"/>
              </a:lnSpc>
            </a:pPr>
            <a:r>
              <a:rPr lang="cs-CZ" sz="2200" b="1" dirty="0">
                <a:solidFill>
                  <a:schemeClr val="bg1"/>
                </a:solidFill>
                <a:ea typeface="+mn-lt"/>
                <a:cs typeface="+mn-lt"/>
              </a:rPr>
              <a:t>CP4 – sportovci s dobrou hybností, ale s omezenou koordinací pohybu HKK a trupu, kteří špatně udržují rovnováhu </a:t>
            </a:r>
            <a:endParaRPr lang="cs-CZ" sz="2200" b="1">
              <a:solidFill>
                <a:schemeClr val="bg1"/>
              </a:solidFill>
              <a:ea typeface="+mn-lt"/>
              <a:cs typeface="+mn-lt"/>
            </a:endParaRPr>
          </a:p>
          <a:p>
            <a:pPr algn="just">
              <a:lnSpc>
                <a:spcPct val="100000"/>
              </a:lnSpc>
            </a:pPr>
            <a:r>
              <a:rPr lang="cs-CZ" sz="2200" b="1" dirty="0">
                <a:solidFill>
                  <a:schemeClr val="bg1"/>
                </a:solidFill>
                <a:ea typeface="+mn-lt"/>
                <a:cs typeface="+mn-lt"/>
              </a:rPr>
              <a:t>CP5 – sportovci mají problémy s dynamickou rovnováhou. Potřebují oporu při chůzi. </a:t>
            </a:r>
          </a:p>
          <a:p>
            <a:pPr algn="just">
              <a:lnSpc>
                <a:spcPct val="100000"/>
              </a:lnSpc>
            </a:pPr>
            <a:r>
              <a:rPr lang="cs-CZ" sz="2200" b="1" dirty="0">
                <a:solidFill>
                  <a:schemeClr val="bg1"/>
                </a:solidFill>
                <a:ea typeface="+mn-lt"/>
                <a:cs typeface="+mn-lt"/>
              </a:rPr>
              <a:t>CP6 – sportovci mají problémy s dynamickou rovnováhou (převážně postiženi atetózou). Lepší funkce DKK než u CP5, ale zpravidla problémy s kontrolou HKK.</a:t>
            </a:r>
          </a:p>
          <a:p>
            <a:pPr algn="just">
              <a:lnSpc>
                <a:spcPct val="100000"/>
              </a:lnSpc>
            </a:pPr>
            <a:r>
              <a:rPr lang="cs-CZ" sz="2200" b="1" dirty="0">
                <a:solidFill>
                  <a:schemeClr val="bg1"/>
                </a:solidFill>
                <a:ea typeface="+mn-lt"/>
                <a:cs typeface="+mn-lt"/>
              </a:rPr>
              <a:t>CP7 – sportovci s hemiplegickými postiženími. V dominantní polovině těla mají sportovci dobré funkční schopnosti.</a:t>
            </a:r>
          </a:p>
          <a:p>
            <a:pPr algn="just">
              <a:lnSpc>
                <a:spcPct val="100000"/>
              </a:lnSpc>
            </a:pPr>
            <a:r>
              <a:rPr lang="cs-CZ" sz="2200" b="1" dirty="0">
                <a:solidFill>
                  <a:schemeClr val="bg1"/>
                </a:solidFill>
                <a:ea typeface="+mn-lt"/>
                <a:cs typeface="+mn-lt"/>
              </a:rPr>
              <a:t>CP8 - sportovci s minimálním postižením. Projevují se u nich viditelné, přestože drobné nedostatky v koordinaci. Obvykle nemají problémy s rovnováhou.</a:t>
            </a:r>
            <a:endParaRPr lang="cs-CZ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65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5BB14A-248B-4407-858C-901945B6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19" y="365125"/>
            <a:ext cx="11727871" cy="89838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OMEZENÍ VE SPORTU U LIDÍ S DMO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09D4CC-0D87-48B4-87E0-1B763C13F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9" y="1213566"/>
            <a:ext cx="11843327" cy="552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ea typeface="+mn-lt"/>
                <a:cs typeface="+mn-lt"/>
              </a:rPr>
              <a:t>vlastní paréza</a:t>
            </a:r>
          </a:p>
          <a:p>
            <a:r>
              <a:rPr lang="cs-CZ" b="1" dirty="0">
                <a:ea typeface="+mn-lt"/>
                <a:cs typeface="+mn-lt"/>
              </a:rPr>
              <a:t>spasticita některých nebo všech končetin</a:t>
            </a:r>
          </a:p>
          <a:p>
            <a:r>
              <a:rPr lang="cs-CZ" b="1" dirty="0">
                <a:ea typeface="+mn-lt"/>
                <a:cs typeface="+mn-lt"/>
              </a:rPr>
              <a:t>mimovolní pohyby</a:t>
            </a:r>
          </a:p>
          <a:p>
            <a:r>
              <a:rPr lang="cs-CZ" b="1" dirty="0">
                <a:ea typeface="+mn-lt"/>
                <a:cs typeface="+mn-lt"/>
              </a:rPr>
              <a:t>Volní pohyby bývají často pomalé a neobratné</a:t>
            </a:r>
          </a:p>
          <a:p>
            <a:r>
              <a:rPr lang="cs-CZ" b="1" dirty="0">
                <a:ea typeface="+mn-lt"/>
                <a:cs typeface="+mn-lt"/>
              </a:rPr>
              <a:t>přidružená postižení: epilepsie, mentální deficit, porucha sluchu</a:t>
            </a:r>
          </a:p>
          <a:p>
            <a:r>
              <a:rPr lang="cs-CZ" b="1" dirty="0">
                <a:ea typeface="+mn-lt"/>
                <a:cs typeface="+mn-lt"/>
              </a:rPr>
              <a:t>u jedinců postižených DMO je zapotřebí pro dosažení určitého sportovního výkonu vydat podstatně větší množství energie i duševního úsilí, než je tomu u člověka nepostiženého </a:t>
            </a:r>
          </a:p>
          <a:p>
            <a:r>
              <a:rPr lang="cs-CZ" b="1" u="sng" dirty="0">
                <a:solidFill>
                  <a:srgbClr val="FFC000"/>
                </a:solidFill>
                <a:highlight>
                  <a:srgbClr val="008080"/>
                </a:highlight>
                <a:ea typeface="+mn-lt"/>
                <a:cs typeface="+mn-lt"/>
              </a:rPr>
              <a:t>Soutěží se:</a:t>
            </a:r>
            <a:endParaRPr lang="cs-CZ" b="1" u="sng">
              <a:solidFill>
                <a:srgbClr val="FFC000"/>
              </a:solidFill>
              <a:highlight>
                <a:srgbClr val="008080"/>
              </a:highlight>
              <a:ea typeface="+mn-lt"/>
              <a:cs typeface="+mn-lt"/>
            </a:endParaRPr>
          </a:p>
          <a:p>
            <a:pPr lvl="1"/>
            <a:r>
              <a:rPr lang="cs-CZ" b="1" dirty="0">
                <a:ea typeface="+mn-lt"/>
                <a:cs typeface="+mn-lt"/>
              </a:rPr>
              <a:t>v individuálních sportech: lukostřelba, bowling, cyklistika, atletika, jezdectví, plavání, střelba a vzpírání</a:t>
            </a:r>
          </a:p>
          <a:p>
            <a:pPr lvl="1"/>
            <a:r>
              <a:rPr lang="cs-CZ" b="1" dirty="0">
                <a:ea typeface="+mn-lt"/>
                <a:cs typeface="+mn-lt"/>
              </a:rPr>
              <a:t>ve sportovních hrách: fotbal, házená, stolní tenis a boccia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102989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36718-0C93-43DA-B593-5F90F89DE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34" y="135481"/>
            <a:ext cx="11736886" cy="866276"/>
          </a:xfrm>
        </p:spPr>
        <p:txBody>
          <a:bodyPr>
            <a:normAutofit fontScale="90000"/>
          </a:bodyPr>
          <a:lstStyle/>
          <a:p>
            <a:r>
              <a:rPr lang="cs-CZ" dirty="0">
                <a:ea typeface="+mj-lt"/>
                <a:cs typeface="+mj-lt"/>
              </a:rPr>
              <a:t>Zdravotní postižení a možné způsoby dělení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A84271D-DB92-44E9-AA19-405A170B3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97" y="1176528"/>
            <a:ext cx="12036663" cy="107443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cs-CZ" dirty="0">
                <a:highlight>
                  <a:srgbClr val="00FF00"/>
                </a:highlight>
                <a:ea typeface="+mn-lt"/>
                <a:cs typeface="+mn-lt"/>
              </a:rPr>
              <a:t>dle odhadů je v Evropě cca 10% jedinců se zdravotním postižením.</a:t>
            </a:r>
          </a:p>
          <a:p>
            <a:pPr algn="ctr"/>
            <a:r>
              <a:rPr lang="cs-CZ" dirty="0">
                <a:highlight>
                  <a:srgbClr val="00FF00"/>
                </a:highlight>
                <a:ea typeface="+mn-lt"/>
                <a:cs typeface="+mn-lt"/>
              </a:rPr>
              <a:t>...Ale jen cca 3% osob se zdravotním postižením provozují sport!</a:t>
            </a:r>
            <a:endParaRPr lang="cs-CZ" dirty="0">
              <a:highlight>
                <a:srgbClr val="00FF00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E2BCB5-A6A0-4415-BA0C-1F71B8843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7495978" cy="389070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cs-CZ" b="1" dirty="0">
                <a:highlight>
                  <a:srgbClr val="0000FF"/>
                </a:highlight>
              </a:rPr>
              <a:t>Tělesné </a:t>
            </a:r>
          </a:p>
          <a:p>
            <a:r>
              <a:rPr lang="cs-CZ" b="1" dirty="0">
                <a:highlight>
                  <a:srgbClr val="0000FF"/>
                </a:highlight>
              </a:rPr>
              <a:t>Senzorické</a:t>
            </a:r>
          </a:p>
          <a:p>
            <a:r>
              <a:rPr lang="cs-CZ" b="1" dirty="0">
                <a:highlight>
                  <a:srgbClr val="0000FF"/>
                </a:highlight>
              </a:rPr>
              <a:t>Mentální </a:t>
            </a:r>
          </a:p>
          <a:p>
            <a:r>
              <a:rPr lang="cs-CZ" b="1" dirty="0">
                <a:highlight>
                  <a:srgbClr val="0000FF"/>
                </a:highlight>
              </a:rPr>
              <a:t>Kombinované</a:t>
            </a:r>
          </a:p>
          <a:p>
            <a:endParaRPr lang="cs-CZ" dirty="0"/>
          </a:p>
          <a:p>
            <a:pPr algn="r"/>
            <a:r>
              <a:rPr lang="cs-CZ" b="1" dirty="0"/>
              <a:t>Dočasné </a:t>
            </a:r>
          </a:p>
          <a:p>
            <a:pPr algn="r"/>
            <a:r>
              <a:rPr lang="cs-CZ" b="1" dirty="0"/>
              <a:t>Trvalé 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5199F00-D367-46A0-AB19-88D49BA81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113762" y="3942692"/>
            <a:ext cx="2187381" cy="1157940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highlight>
                  <a:srgbClr val="FF0000"/>
                </a:highlight>
              </a:rPr>
              <a:t>Viditelné</a:t>
            </a:r>
          </a:p>
          <a:p>
            <a:r>
              <a:rPr lang="cs-CZ" dirty="0">
                <a:highlight>
                  <a:srgbClr val="FF0000"/>
                </a:highlight>
              </a:rPr>
              <a:t>Skryté 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441B7F6-05BB-425D-A49C-6CF9F7758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06858" y="2665122"/>
            <a:ext cx="6258338" cy="409947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ctr"/>
            <a:r>
              <a:rPr lang="cs-CZ" b="1" dirty="0">
                <a:highlight>
                  <a:srgbClr val="00FFFF"/>
                </a:highlight>
              </a:rPr>
              <a:t>Mírné</a:t>
            </a:r>
          </a:p>
          <a:p>
            <a:pPr algn="ctr"/>
            <a:r>
              <a:rPr lang="cs-CZ" b="1" dirty="0">
                <a:highlight>
                  <a:srgbClr val="00FFFF"/>
                </a:highlight>
              </a:rPr>
              <a:t>Střední</a:t>
            </a:r>
          </a:p>
          <a:p>
            <a:pPr algn="ctr"/>
            <a:r>
              <a:rPr lang="cs-CZ" b="1" dirty="0">
                <a:highlight>
                  <a:srgbClr val="00FFFF"/>
                </a:highlight>
              </a:rPr>
              <a:t>těžké</a:t>
            </a:r>
          </a:p>
          <a:p>
            <a:endParaRPr lang="cs-CZ" dirty="0"/>
          </a:p>
          <a:p>
            <a:r>
              <a:rPr lang="cs-CZ" b="1" dirty="0">
                <a:highlight>
                  <a:srgbClr val="FF00FF"/>
                </a:highlight>
              </a:rPr>
              <a:t>Vrozené </a:t>
            </a:r>
            <a:r>
              <a:rPr lang="cs-CZ" b="1" dirty="0">
                <a:highlight>
                  <a:srgbClr val="FF00FF"/>
                </a:highlight>
                <a:ea typeface="+mn-lt"/>
                <a:cs typeface="+mn-lt"/>
              </a:rPr>
              <a:t>&amp; získané</a:t>
            </a:r>
            <a:endParaRPr lang="cs-CZ" b="1" dirty="0">
              <a:highlight>
                <a:srgbClr val="FF00FF"/>
              </a:highlight>
            </a:endParaRPr>
          </a:p>
          <a:p>
            <a:endParaRPr lang="cs-CZ" dirty="0"/>
          </a:p>
          <a:p>
            <a:pPr algn="r"/>
            <a:r>
              <a:rPr lang="cs-CZ" b="1" dirty="0" err="1">
                <a:highlight>
                  <a:srgbClr val="FFFF00"/>
                </a:highlight>
              </a:rPr>
              <a:t>Senzorimotorické</a:t>
            </a:r>
            <a:endParaRPr lang="cs-CZ" b="1" dirty="0">
              <a:highlight>
                <a:srgbClr val="FFFF00"/>
              </a:highlight>
            </a:endParaRPr>
          </a:p>
          <a:p>
            <a:pPr algn="r"/>
            <a:r>
              <a:rPr lang="cs-CZ" b="1" dirty="0">
                <a:highlight>
                  <a:srgbClr val="FFFF00"/>
                </a:highlight>
              </a:rPr>
              <a:t>Psychosociální</a:t>
            </a:r>
          </a:p>
          <a:p>
            <a:pPr algn="r"/>
            <a:r>
              <a:rPr lang="cs-CZ" b="1" dirty="0">
                <a:highlight>
                  <a:srgbClr val="FFFF00"/>
                </a:highlight>
              </a:rPr>
              <a:t>Vnitřní </a:t>
            </a:r>
          </a:p>
        </p:txBody>
      </p:sp>
    </p:spTree>
    <p:extLst>
      <p:ext uri="{BB962C8B-B14F-4D97-AF65-F5344CB8AC3E}">
        <p14:creationId xmlns:p14="http://schemas.microsoft.com/office/powerpoint/2010/main" val="614680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rgbClr val="4DACD9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E427A2-A42D-47A0-8DF2-D63E35F5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cs-CZ" sz="6600">
                <a:solidFill>
                  <a:schemeClr val="bg1"/>
                </a:solidFill>
              </a:rPr>
              <a:t>BOCCIA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8DB764-39E1-4C6A-A89C-3066273B7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818" y="836133"/>
            <a:ext cx="6559389" cy="587191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cs-CZ" sz="2000" b="1" dirty="0">
                <a:ea typeface="+mn-lt"/>
                <a:cs typeface="+mn-lt"/>
              </a:rPr>
              <a:t>sportovní disciplína pro sportovce z řad jedinců s DMO, traumatickým poškozením mozku či po mozkové mrtvici, případně i pro jiná postižení s těžkými pohybovými dysfunkcemi končetin</a:t>
            </a:r>
            <a:endParaRPr lang="cs-CZ" sz="2000"/>
          </a:p>
          <a:p>
            <a:pPr algn="just">
              <a:lnSpc>
                <a:spcPct val="100000"/>
              </a:lnSpc>
            </a:pPr>
            <a:r>
              <a:rPr lang="cs-CZ" sz="2000" b="1" dirty="0">
                <a:ea typeface="+mn-lt"/>
                <a:cs typeface="+mn-lt"/>
              </a:rPr>
              <a:t>určena pro nejvíce postižené třídy (C1 a C2) dle klasifikace CPOSRA</a:t>
            </a:r>
            <a:endParaRPr lang="cs-CZ" sz="2000">
              <a:ea typeface="+mn-lt"/>
              <a:cs typeface="+mn-lt"/>
            </a:endParaRPr>
          </a:p>
          <a:p>
            <a:pPr algn="just">
              <a:lnSpc>
                <a:spcPct val="100000"/>
              </a:lnSpc>
            </a:pPr>
            <a:r>
              <a:rPr lang="cs-CZ" sz="2000" b="1" dirty="0">
                <a:ea typeface="+mn-lt"/>
                <a:cs typeface="+mn-lt"/>
              </a:rPr>
              <a:t>modifikace klasické hry Boccia, která původně vznikla z římských zábav v Itálii, stejně jako ve Francii (</a:t>
            </a:r>
            <a:r>
              <a:rPr lang="cs-CZ" sz="2000" b="1" dirty="0" err="1">
                <a:ea typeface="+mn-lt"/>
                <a:cs typeface="+mn-lt"/>
              </a:rPr>
              <a:t>boules</a:t>
            </a:r>
            <a:r>
              <a:rPr lang="cs-CZ" sz="2000" b="1" dirty="0">
                <a:ea typeface="+mn-lt"/>
                <a:cs typeface="+mn-lt"/>
              </a:rPr>
              <a:t> a </a:t>
            </a:r>
            <a:r>
              <a:rPr lang="cs-CZ" sz="2000" b="1" dirty="0" err="1">
                <a:ea typeface="+mn-lt"/>
                <a:cs typeface="+mn-lt"/>
              </a:rPr>
              <a:t>petanque</a:t>
            </a:r>
            <a:r>
              <a:rPr lang="cs-CZ" sz="2000" b="1" dirty="0">
                <a:ea typeface="+mn-lt"/>
                <a:cs typeface="+mn-lt"/>
              </a:rPr>
              <a:t>) a v Anglii (</a:t>
            </a:r>
            <a:r>
              <a:rPr lang="cs-CZ" sz="2000" b="1" dirty="0" err="1">
                <a:ea typeface="+mn-lt"/>
                <a:cs typeface="+mn-lt"/>
              </a:rPr>
              <a:t>lawn</a:t>
            </a:r>
            <a:r>
              <a:rPr lang="cs-CZ" sz="2000" b="1" dirty="0">
                <a:ea typeface="+mn-lt"/>
                <a:cs typeface="+mn-lt"/>
              </a:rPr>
              <a:t> bowling)</a:t>
            </a:r>
            <a:endParaRPr lang="cs-CZ" sz="2000">
              <a:ea typeface="+mn-lt"/>
              <a:cs typeface="+mn-lt"/>
            </a:endParaRPr>
          </a:p>
          <a:p>
            <a:pPr algn="just">
              <a:lnSpc>
                <a:spcPct val="100000"/>
              </a:lnSpc>
            </a:pPr>
            <a:r>
              <a:rPr lang="cs-CZ" sz="2000" b="1" dirty="0">
                <a:ea typeface="+mn-lt"/>
                <a:cs typeface="+mn-lt"/>
              </a:rPr>
              <a:t>soutěžní disciplína Boccia je součástí Speciálních Olympiád pro sportovce s mentálním postižením</a:t>
            </a:r>
            <a:endParaRPr lang="cs-CZ" sz="2000"/>
          </a:p>
          <a:p>
            <a:pPr algn="just">
              <a:lnSpc>
                <a:spcPct val="100000"/>
              </a:lnSpc>
            </a:pPr>
            <a:r>
              <a:rPr lang="cs-CZ" sz="2000" b="1" dirty="0">
                <a:ea typeface="+mn-lt"/>
                <a:cs typeface="+mn-lt"/>
              </a:rPr>
              <a:t>1984 Boccia se stává paralympijským sportem s jasně danými pravidly</a:t>
            </a:r>
          </a:p>
          <a:p>
            <a:pPr algn="just">
              <a:lnSpc>
                <a:spcPct val="100000"/>
              </a:lnSpc>
            </a:pPr>
            <a:r>
              <a:rPr lang="cs-CZ" sz="2000" b="1" dirty="0">
                <a:ea typeface="+mn-lt"/>
                <a:cs typeface="+mn-lt"/>
              </a:rPr>
              <a:t>Boccia je jedním ze tří paralympijských sportů, jež nemají protějšek v programu letních olympijských her</a:t>
            </a:r>
          </a:p>
          <a:p>
            <a:pPr algn="just">
              <a:lnSpc>
                <a:spcPct val="100000"/>
              </a:lnSpc>
            </a:pPr>
            <a:r>
              <a:rPr lang="cs-CZ" sz="2000" b="1" u="sng" dirty="0">
                <a:solidFill>
                  <a:srgbClr val="FFC000"/>
                </a:solidFill>
                <a:highlight>
                  <a:srgbClr val="008080"/>
                </a:highlight>
                <a:ea typeface="+mn-lt"/>
                <a:cs typeface="+mn-lt"/>
              </a:rPr>
              <a:t>PRAVIDLA HRY:</a:t>
            </a:r>
          </a:p>
          <a:p>
            <a:pPr algn="just">
              <a:lnSpc>
                <a:spcPct val="100000"/>
              </a:lnSpc>
            </a:pPr>
            <a:r>
              <a:rPr lang="cs-CZ" sz="2000" b="1" dirty="0">
                <a:ea typeface="+mn-lt"/>
                <a:cs typeface="+mn-lt"/>
              </a:rPr>
              <a:t>Hráči mají k dispozici dobře uchopitelné kožené míčky červené a modré barvy, podle nichž jsou rozděleni v družstvech. </a:t>
            </a:r>
            <a:endParaRPr lang="cs-CZ" sz="2000">
              <a:ea typeface="+mn-lt"/>
              <a:cs typeface="+mn-lt"/>
            </a:endParaRPr>
          </a:p>
          <a:p>
            <a:pPr algn="just">
              <a:lnSpc>
                <a:spcPct val="100000"/>
              </a:lnSpc>
            </a:pPr>
            <a:r>
              <a:rPr lang="cs-CZ" sz="2000" b="1" dirty="0">
                <a:ea typeface="+mn-lt"/>
                <a:cs typeface="+mn-lt"/>
              </a:rPr>
              <a:t>Důležitou roli hraje bílý míček, tzv. „Jack“, jeho vhozením do pole určený hráč zahajuje hru, ostatní se pak postupně snaží dostat míčky své barvy co nejblíže k Jacku. </a:t>
            </a:r>
            <a:endParaRPr lang="cs-CZ" sz="2000">
              <a:ea typeface="+mn-lt"/>
              <a:cs typeface="+mn-lt"/>
            </a:endParaRPr>
          </a:p>
          <a:p>
            <a:pPr algn="just">
              <a:lnSpc>
                <a:spcPct val="100000"/>
              </a:lnSpc>
            </a:pPr>
            <a:r>
              <a:rPr lang="cs-CZ" sz="2000" b="1" dirty="0">
                <a:ea typeface="+mn-lt"/>
                <a:cs typeface="+mn-lt"/>
              </a:rPr>
              <a:t>Vyhrává ten, jehož míčky jsou u Jacka v početní převaze. Boccii je možné hrát v tříčlenných družstvech, párech i jednotlivcích.</a:t>
            </a:r>
            <a:endParaRPr lang="cs-CZ" sz="2000"/>
          </a:p>
          <a:p>
            <a:pPr marL="0" indent="0" algn="just">
              <a:lnSpc>
                <a:spcPct val="100000"/>
              </a:lnSpc>
              <a:buNone/>
            </a:pPr>
            <a:endParaRPr lang="cs-CZ" sz="2000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</a:pPr>
            <a:endParaRPr lang="cs-CZ" sz="2000" b="1" dirty="0"/>
          </a:p>
          <a:p>
            <a:pPr algn="just">
              <a:lnSpc>
                <a:spcPct val="100000"/>
              </a:lnSpc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651042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FAB0E6-3F3B-4872-8317-024C1E0E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BOCCIA VIDEO PRAVIDLA</a:t>
            </a:r>
            <a:endParaRPr lang="cs-CZ"/>
          </a:p>
        </p:txBody>
      </p:sp>
      <p:pic>
        <p:nvPicPr>
          <p:cNvPr id="4" name="Obrázek 4">
            <a:hlinkClick r:id="" action="ppaction://media"/>
            <a:extLst>
              <a:ext uri="{FF2B5EF4-FFF2-40B4-BE49-F238E27FC236}">
                <a16:creationId xmlns:a16="http://schemas.microsoft.com/office/drawing/2014/main" id="{35D6000B-9161-49EF-8492-DD52B452202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340769"/>
            <a:ext cx="5715000" cy="4144817"/>
          </a:xfrm>
        </p:spPr>
      </p:pic>
    </p:spTree>
    <p:extLst>
      <p:ext uri="{BB962C8B-B14F-4D97-AF65-F5344CB8AC3E}">
        <p14:creationId xmlns:p14="http://schemas.microsoft.com/office/powerpoint/2010/main" val="896565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6BFCB-57EB-48FE-A86D-13017BB2F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PLÁNOVÁNÍ POHYBOVÉHO REŽIMU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78440C-BE0A-478E-A812-503F69DE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1035145" cy="470223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7030A0"/>
                </a:solidFill>
                <a:highlight>
                  <a:srgbClr val="C0C0C0"/>
                </a:highlight>
                <a:ea typeface="+mn-lt"/>
                <a:cs typeface="+mn-lt"/>
              </a:rPr>
              <a:t>Pohybový režim = souhrn pohybových aktivit v určitém časovém období (pravidelně provozovaných) </a:t>
            </a:r>
            <a:endParaRPr lang="cs-CZ" b="1">
              <a:solidFill>
                <a:srgbClr val="7030A0"/>
              </a:solidFill>
              <a:highlight>
                <a:srgbClr val="C0C0C0"/>
              </a:highlight>
            </a:endParaRPr>
          </a:p>
          <a:p>
            <a:r>
              <a:rPr lang="cs-CZ" b="1" dirty="0">
                <a:ea typeface="+mn-lt"/>
                <a:cs typeface="+mn-lt"/>
              </a:rPr>
              <a:t>vzhledem k času: denní režim / týdenní režim.. atd. </a:t>
            </a:r>
          </a:p>
          <a:p>
            <a:r>
              <a:rPr lang="cs-CZ" b="1" dirty="0">
                <a:ea typeface="+mn-lt"/>
                <a:cs typeface="+mn-lt"/>
              </a:rPr>
              <a:t>závisí na: věku, pohlaví, druhu a stupni postižení, motivaci jedince, aktuálním stavu, úrovni zdatnosti a schopnostech</a:t>
            </a:r>
          </a:p>
          <a:p>
            <a:endParaRPr lang="cs-CZ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b="1" dirty="0">
                <a:highlight>
                  <a:srgbClr val="00FFFF"/>
                </a:highlight>
                <a:ea typeface="+mn-lt"/>
                <a:cs typeface="+mn-lt"/>
              </a:rPr>
              <a:t>Specifické cíle pohybového režimu</a:t>
            </a:r>
            <a:r>
              <a:rPr lang="cs-CZ" b="1" dirty="0">
                <a:ea typeface="+mn-lt"/>
                <a:cs typeface="+mn-lt"/>
              </a:rPr>
              <a:t>: </a:t>
            </a:r>
          </a:p>
          <a:p>
            <a:r>
              <a:rPr lang="cs-CZ" dirty="0"/>
              <a:t>↑</a:t>
            </a:r>
            <a:r>
              <a:rPr lang="cs-CZ" b="1" dirty="0">
                <a:ea typeface="+mn-lt"/>
                <a:cs typeface="+mn-lt"/>
              </a:rPr>
              <a:t>zdatnosti, prevence kardiovaskulárních chorob a obezity </a:t>
            </a:r>
            <a:endParaRPr lang="cs-CZ" b="1">
              <a:ea typeface="+mn-lt"/>
              <a:cs typeface="+mn-lt"/>
            </a:endParaRPr>
          </a:p>
          <a:p>
            <a:r>
              <a:rPr lang="cs-CZ" dirty="0"/>
              <a:t>↑ </a:t>
            </a:r>
            <a:r>
              <a:rPr lang="cs-CZ" b="1" dirty="0">
                <a:ea typeface="+mn-lt"/>
                <a:cs typeface="+mn-lt"/>
              </a:rPr>
              <a:t>rozsahu pohyblivosti, </a:t>
            </a:r>
            <a:r>
              <a:rPr lang="cs-CZ" dirty="0"/>
              <a:t>↓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b="1" dirty="0">
                <a:ea typeface="+mn-lt"/>
                <a:cs typeface="+mn-lt"/>
              </a:rPr>
              <a:t>spasticity </a:t>
            </a:r>
            <a:endParaRPr lang="cs-CZ" dirty="0"/>
          </a:p>
          <a:p>
            <a:r>
              <a:rPr lang="cs-CZ" dirty="0"/>
              <a:t>↑ </a:t>
            </a:r>
            <a:r>
              <a:rPr lang="cs-CZ" b="1" dirty="0">
                <a:ea typeface="+mn-lt"/>
                <a:cs typeface="+mn-lt"/>
              </a:rPr>
              <a:t>svalové síly, koordinace, stability </a:t>
            </a:r>
          </a:p>
          <a:p>
            <a:r>
              <a:rPr lang="cs-CZ" b="1" dirty="0">
                <a:ea typeface="+mn-lt"/>
                <a:cs typeface="+mn-lt"/>
              </a:rPr>
              <a:t>rozvoj základních / speciálních dovedností, techniky jízdy na vozíku atd. </a:t>
            </a:r>
            <a:endParaRPr lang="cs-CZ" b="1">
              <a:ea typeface="+mn-lt"/>
              <a:cs typeface="+mn-lt"/>
            </a:endParaRPr>
          </a:p>
          <a:p>
            <a:r>
              <a:rPr lang="cs-CZ" dirty="0"/>
              <a:t>↑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b="1" dirty="0">
                <a:ea typeface="+mn-lt"/>
                <a:cs typeface="+mn-lt"/>
              </a:rPr>
              <a:t>ADL (</a:t>
            </a:r>
            <a:r>
              <a:rPr lang="cs-CZ" b="1" dirty="0" err="1">
                <a:ea typeface="+mn-lt"/>
                <a:cs typeface="+mn-lt"/>
              </a:rPr>
              <a:t>activities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of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daily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living</a:t>
            </a:r>
            <a:r>
              <a:rPr lang="cs-CZ" b="1" dirty="0">
                <a:ea typeface="+mn-lt"/>
                <a:cs typeface="+mn-lt"/>
              </a:rPr>
              <a:t>) = nezávislosti </a:t>
            </a:r>
          </a:p>
          <a:p>
            <a:r>
              <a:rPr lang="cs-CZ" b="1" dirty="0">
                <a:ea typeface="+mn-lt"/>
                <a:cs typeface="+mn-lt"/>
              </a:rPr>
              <a:t>ovlivnění psychického stavu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52703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4DACD9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55D708-33B0-4640-9774-B58608F7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 fontScale="90000"/>
          </a:bodyPr>
          <a:lstStyle/>
          <a:p>
            <a:r>
              <a:rPr lang="cs-CZ" sz="6800" dirty="0">
                <a:solidFill>
                  <a:schemeClr val="bg1"/>
                </a:solidFill>
              </a:rPr>
              <a:t>ZÁKLADNÍ FORMY POHYBOVÉHO REŽIMU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C00818-61FC-4E71-92A9-92BA1B709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4335"/>
            <a:ext cx="10942781" cy="430599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 b="1" dirty="0">
                <a:ea typeface="+mn-lt"/>
                <a:cs typeface="+mn-lt"/>
              </a:rPr>
              <a:t>habituální aktivity (ADL): sebeobsluha, doprava… </a:t>
            </a:r>
            <a:endParaRPr lang="cs-CZ" b="1">
              <a:ea typeface="+mn-lt"/>
              <a:cs typeface="+mn-lt"/>
            </a:endParaRPr>
          </a:p>
          <a:p>
            <a:r>
              <a:rPr lang="cs-CZ" b="1" dirty="0">
                <a:ea typeface="+mn-lt"/>
                <a:cs typeface="+mn-lt"/>
              </a:rPr>
              <a:t>domácí cvičení </a:t>
            </a:r>
            <a:endParaRPr lang="cs-CZ" b="1">
              <a:ea typeface="+mn-lt"/>
              <a:cs typeface="+mn-lt"/>
            </a:endParaRPr>
          </a:p>
          <a:p>
            <a:r>
              <a:rPr lang="cs-CZ" b="1" dirty="0">
                <a:ea typeface="+mn-lt"/>
                <a:cs typeface="+mn-lt"/>
              </a:rPr>
              <a:t>rehabilitační cvičení </a:t>
            </a:r>
          </a:p>
          <a:p>
            <a:r>
              <a:rPr lang="cs-CZ" b="1" dirty="0">
                <a:ea typeface="+mn-lt"/>
                <a:cs typeface="+mn-lt"/>
              </a:rPr>
              <a:t>vlastní cvičební program: </a:t>
            </a:r>
            <a:endParaRPr lang="cs-CZ" b="1">
              <a:ea typeface="+mn-lt"/>
              <a:cs typeface="+mn-lt"/>
            </a:endParaRPr>
          </a:p>
          <a:p>
            <a:pPr lvl="1"/>
            <a:r>
              <a:rPr lang="cs-CZ" b="1" dirty="0">
                <a:ea typeface="+mn-lt"/>
                <a:cs typeface="+mn-lt"/>
              </a:rPr>
              <a:t>kondiční </a:t>
            </a:r>
          </a:p>
          <a:p>
            <a:pPr lvl="1"/>
            <a:r>
              <a:rPr lang="cs-CZ" b="1" dirty="0">
                <a:ea typeface="+mn-lt"/>
                <a:cs typeface="+mn-lt"/>
              </a:rPr>
              <a:t>specializovaný trénink (sportovně-specifický) </a:t>
            </a:r>
          </a:p>
          <a:p>
            <a:r>
              <a:rPr lang="cs-CZ" b="1" u="sng" dirty="0">
                <a:highlight>
                  <a:srgbClr val="FF0000"/>
                </a:highlight>
                <a:ea typeface="+mn-lt"/>
                <a:cs typeface="+mn-lt"/>
              </a:rPr>
              <a:t>Důležité připomínky: </a:t>
            </a:r>
            <a:endParaRPr lang="cs-CZ" b="1">
              <a:highlight>
                <a:srgbClr val="FF0000"/>
              </a:highlight>
              <a:ea typeface="+mn-lt"/>
              <a:cs typeface="+mn-lt"/>
            </a:endParaRPr>
          </a:p>
          <a:p>
            <a:r>
              <a:rPr lang="cs-CZ" b="1" dirty="0">
                <a:ea typeface="+mn-lt"/>
                <a:cs typeface="+mn-lt"/>
              </a:rPr>
              <a:t>vždy vzhledem k aktuálnímu zdravotnímu stavu </a:t>
            </a:r>
          </a:p>
          <a:p>
            <a:r>
              <a:rPr lang="cs-CZ" b="1" dirty="0">
                <a:ea typeface="+mn-lt"/>
                <a:cs typeface="+mn-lt"/>
              </a:rPr>
              <a:t>pozor na rizika, bezpečnost a kontraindikace </a:t>
            </a:r>
          </a:p>
          <a:p>
            <a:r>
              <a:rPr lang="cs-CZ" b="1" dirty="0">
                <a:ea typeface="+mn-lt"/>
                <a:cs typeface="+mn-lt"/>
              </a:rPr>
              <a:t>? intenzita, brzká únava, důležitost adekvátního zahřátí a zklidnění, vliv počasí atd.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1314412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F6A700-DB76-4B35-BFA4-4F03F6C4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600"/>
              <a:t>CVIČEBNÍ PROGRAM</a:t>
            </a: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4DACD9"/>
          </a:solidFill>
          <a:ln w="34925">
            <a:solidFill>
              <a:srgbClr val="4DACD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F7006AF7-4120-4458-83F1-6DB500DC5F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74932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6333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9F6F15-B6A4-4CBA-B974-450C3405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39A34C-CBBD-4FCD-AAE9-EBB33481C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  <a:hlinkClick r:id="rId2"/>
              </a:rPr>
              <a:t>https://cs.wikipedia.org/wiki/Boccia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r>
              <a:rPr lang="cs-CZ" dirty="0">
                <a:ea typeface="+mn-lt"/>
                <a:cs typeface="+mn-lt"/>
                <a:hlinkClick r:id="rId3"/>
              </a:rPr>
              <a:t>https://www.youtube.com/watch?v=rKw9kavRFbU</a:t>
            </a:r>
          </a:p>
          <a:p>
            <a:r>
              <a:rPr lang="cs-CZ" dirty="0">
                <a:ea typeface="+mn-lt"/>
                <a:cs typeface="+mn-lt"/>
                <a:hlinkClick r:id="rId4"/>
              </a:rPr>
              <a:t>https://docplayer.cz/105761956-Telesna-vychova-a-sport-zdravotne-postizenych.html</a:t>
            </a:r>
            <a:r>
              <a:rPr lang="cs-CZ" dirty="0">
                <a:ea typeface="+mn-lt"/>
                <a:cs typeface="+mn-lt"/>
              </a:rPr>
              <a:t> </a:t>
            </a:r>
            <a:endParaRPr lang="en-US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  <a:hlinkClick r:id="rId5"/>
              </a:rPr>
              <a:t>https://docplayer.cz/108963200-Testovani-a-pohybovy-rezim-zdravotne-postizenych.html</a:t>
            </a:r>
            <a:endParaRPr lang="cs-CZ" dirty="0">
              <a:ea typeface="+mn-lt"/>
              <a:cs typeface="+mn-lt"/>
            </a:endParaRPr>
          </a:p>
          <a:p>
            <a:r>
              <a:rPr lang="cs-CZ" dirty="0" err="1">
                <a:ea typeface="+mn-lt"/>
                <a:cs typeface="+mn-lt"/>
              </a:rPr>
              <a:t>Daďová</a:t>
            </a:r>
            <a:r>
              <a:rPr lang="cs-CZ" dirty="0">
                <a:ea typeface="+mn-lt"/>
                <a:cs typeface="+mn-lt"/>
              </a:rPr>
              <a:t>, K. (?). Tělesná výchova a sport zdravotně postižených. FTVS UK, Praha.</a:t>
            </a:r>
            <a:endParaRPr lang="cs-CZ" dirty="0"/>
          </a:p>
          <a:p>
            <a:r>
              <a:rPr lang="cs-CZ" dirty="0" err="1"/>
              <a:t>Daďová</a:t>
            </a:r>
            <a:r>
              <a:rPr lang="cs-CZ" dirty="0"/>
              <a:t>, K. (?). Testování a pohybový režim zdravotně postižených. FTVS UK, Praha.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32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osoba, oranžová, ruka&#10;&#10;Popis se vygeneroval automaticky.">
            <a:extLst>
              <a:ext uri="{FF2B5EF4-FFF2-40B4-BE49-F238E27FC236}">
                <a16:creationId xmlns:a16="http://schemas.microsoft.com/office/drawing/2014/main" id="{4A165DA7-9E36-48DC-A1C2-5AB986475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DB9476-F01A-491C-89CF-0964511B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133348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891FF5-9359-4D07-9B77-286879CD6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7200" b="1">
                <a:ea typeface="+mj-lt"/>
                <a:cs typeface="+mj-lt"/>
              </a:rPr>
              <a:t>Co je vůbec postižení?</a:t>
            </a:r>
            <a:endParaRPr lang="cs-CZ" sz="7200" b="1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3B7ACF63-620E-47B4-AF76-433F186E1E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437909"/>
              </p:ext>
            </p:extLst>
          </p:nvPr>
        </p:nvGraphicFramePr>
        <p:xfrm>
          <a:off x="838200" y="2004446"/>
          <a:ext cx="105156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8989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4DACD9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09657A-4B01-4791-8AE7-B8F78A8A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61" y="192454"/>
            <a:ext cx="11789079" cy="1400257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chemeClr val="bg1"/>
                </a:solidFill>
              </a:rPr>
              <a:t>VÝVOJ TĚLESNÝCH CVIČENÍ U NÁS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3F710F-579D-4203-A351-38E516F2B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461" y="2805994"/>
            <a:ext cx="11528119" cy="38511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ea typeface="+mn-lt"/>
                <a:cs typeface="+mn-lt"/>
              </a:rPr>
              <a:t>J. E. Purkyně a I. </a:t>
            </a:r>
            <a:r>
              <a:rPr lang="cs-CZ" b="1" dirty="0" err="1">
                <a:ea typeface="+mn-lt"/>
                <a:cs typeface="+mn-lt"/>
              </a:rPr>
              <a:t>Kodym</a:t>
            </a:r>
            <a:r>
              <a:rPr lang="cs-CZ" b="1" dirty="0">
                <a:ea typeface="+mn-lt"/>
                <a:cs typeface="+mn-lt"/>
              </a:rPr>
              <a:t>: nadčasové "desatero" a "Úvod do tělovědy"</a:t>
            </a:r>
          </a:p>
          <a:p>
            <a:r>
              <a:rPr lang="cs-CZ" b="1" dirty="0">
                <a:ea typeface="+mn-lt"/>
                <a:cs typeface="+mn-lt"/>
              </a:rPr>
              <a:t>léčitelný a vodoléčebný tělocvik propagovali </a:t>
            </a:r>
            <a:r>
              <a:rPr lang="cs-CZ" b="1" dirty="0" err="1">
                <a:ea typeface="+mn-lt"/>
                <a:cs typeface="+mn-lt"/>
              </a:rPr>
              <a:t>Spott</a:t>
            </a:r>
            <a:r>
              <a:rPr lang="cs-CZ" b="1" dirty="0">
                <a:ea typeface="+mn-lt"/>
                <a:cs typeface="+mn-lt"/>
              </a:rPr>
              <a:t>, Hirsch a Kučera</a:t>
            </a:r>
          </a:p>
          <a:p>
            <a:r>
              <a:rPr lang="cs-CZ" b="1" dirty="0">
                <a:ea typeface="+mn-lt"/>
                <a:cs typeface="+mn-lt"/>
              </a:rPr>
              <a:t>1908 založen "Spolek pro léčbu a výchovu mrzáků v Praze" pod vedením P. Jedličky</a:t>
            </a:r>
          </a:p>
          <a:p>
            <a:pPr lvl="1"/>
            <a:r>
              <a:rPr lang="cs-CZ" b="1" dirty="0">
                <a:ea typeface="+mn-lt"/>
                <a:cs typeface="+mn-lt"/>
              </a:rPr>
              <a:t>Ten r. 1913 vybudoval ústav, který slouží dodnes. Tehdy byl tento ústav základem rehabilitace. </a:t>
            </a:r>
          </a:p>
          <a:p>
            <a:r>
              <a:rPr lang="cs-CZ" b="1" dirty="0">
                <a:ea typeface="+mn-lt"/>
                <a:cs typeface="+mn-lt"/>
              </a:rPr>
              <a:t>léčebná TV se začíná praktikovat ambulantně v některých nemocnicích (ortoped. odd.) v Brně, B. </a:t>
            </a:r>
            <a:r>
              <a:rPr lang="cs-CZ" b="1" dirty="0" err="1">
                <a:ea typeface="+mn-lt"/>
                <a:cs typeface="+mn-lt"/>
              </a:rPr>
              <a:t>Štiavnici</a:t>
            </a:r>
            <a:r>
              <a:rPr lang="cs-CZ" b="1" dirty="0">
                <a:ea typeface="+mn-lt"/>
                <a:cs typeface="+mn-lt"/>
              </a:rPr>
              <a:t>. </a:t>
            </a:r>
          </a:p>
          <a:p>
            <a:r>
              <a:rPr lang="cs-CZ" b="1" dirty="0">
                <a:ea typeface="+mn-lt"/>
                <a:cs typeface="+mn-lt"/>
              </a:rPr>
              <a:t>1938 byl založen Státní rehabilitační ústav v Kladrubech, později v J. Lázních, Chuchelné, V. Losinách, Vráži, Železnici, Hrabyni atd.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8587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45DEEED-BE3A-4307-800A-45F555B51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5C73706-35AD-4797-B796-D806B8F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5006297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rgbClr val="4DACD9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1E9846-B4F0-4454-9FCC-C0DF10D6A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4652"/>
            <a:ext cx="3182112" cy="55686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100" b="1">
                <a:solidFill>
                  <a:srgbClr val="FFFFFF"/>
                </a:solidFill>
              </a:rPr>
              <a:t>VÝVOJ TĚLESNÝCH CVIČENÍ VE 20. STOLETÍ</a:t>
            </a:r>
            <a:endParaRPr lang="cs-CZ" sz="41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EE6046-7F6C-4695-855F-38CFE0BBE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350" y="644652"/>
            <a:ext cx="5856401" cy="5568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dirty="0">
                <a:ea typeface="+mn-lt"/>
                <a:cs typeface="+mn-lt"/>
              </a:rPr>
              <a:t>Specializované ústavy a vyspělá metodika v Německu, Austrálii a Skandinávii: idea vracení z cesty "</a:t>
            </a:r>
            <a:r>
              <a:rPr lang="cs-CZ" b="1" dirty="0" err="1">
                <a:ea typeface="+mn-lt"/>
                <a:cs typeface="+mn-lt"/>
              </a:rPr>
              <a:t>invalidizace</a:t>
            </a:r>
            <a:r>
              <a:rPr lang="cs-CZ" b="1" dirty="0">
                <a:ea typeface="+mn-lt"/>
                <a:cs typeface="+mn-lt"/>
              </a:rPr>
              <a:t>" směrem k samostatnému životu</a:t>
            </a:r>
          </a:p>
          <a:p>
            <a:r>
              <a:rPr lang="cs-CZ" b="1" dirty="0">
                <a:ea typeface="+mn-lt"/>
                <a:cs typeface="+mn-lt"/>
              </a:rPr>
              <a:t>USA: vznikají Školy pro </a:t>
            </a:r>
            <a:r>
              <a:rPr lang="cs-CZ" b="1" dirty="0" err="1">
                <a:ea typeface="+mn-lt"/>
                <a:cs typeface="+mn-lt"/>
              </a:rPr>
              <a:t>reedukci</a:t>
            </a:r>
            <a:r>
              <a:rPr lang="cs-CZ" b="1" dirty="0">
                <a:ea typeface="+mn-lt"/>
                <a:cs typeface="+mn-lt"/>
              </a:rPr>
              <a:t> a rehabilitaci válečných invalidů (v r. 1918 senát přijal první legislativní úpravu)</a:t>
            </a:r>
          </a:p>
          <a:p>
            <a:r>
              <a:rPr lang="cs-CZ" b="1" dirty="0">
                <a:ea typeface="+mn-lt"/>
                <a:cs typeface="+mn-lt"/>
              </a:rPr>
              <a:t>Výrazný rozvoj po druhé světové válce (západ). </a:t>
            </a:r>
          </a:p>
          <a:p>
            <a:r>
              <a:rPr lang="cs-CZ" b="1" dirty="0">
                <a:ea typeface="+mn-lt"/>
                <a:cs typeface="+mn-lt"/>
              </a:rPr>
              <a:t>české země: rozvoj až v 70. Letech: rehabilitačně se začíná využívat sportu a sportovních soutěží jako metody znovunabývání zdraví a psychické rovnováhy. 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527459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C03703-E946-486D-A17F-939F5B7F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DŮLEŽITÁ HISTORICKÁ DATA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10A652-703D-456A-A147-C4F1E3C31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 b="1" dirty="0">
                <a:ea typeface="+mn-lt"/>
                <a:cs typeface="+mn-lt"/>
              </a:rPr>
              <a:t>1948 – Kladrubské hry (stolní tenis, plavání, vybrané atletické disciplíny, vzpírání, šachy, kuželky) </a:t>
            </a:r>
            <a:endParaRPr lang="cs-CZ" b="1">
              <a:ea typeface="+mn-lt"/>
              <a:cs typeface="+mn-lt"/>
            </a:endParaRPr>
          </a:p>
          <a:p>
            <a:r>
              <a:rPr lang="cs-CZ" b="1" dirty="0">
                <a:ea typeface="+mn-lt"/>
                <a:cs typeface="+mn-lt"/>
              </a:rPr>
              <a:t>1960 – I. mezinárodní hry pro postižené Řím </a:t>
            </a:r>
          </a:p>
          <a:p>
            <a:r>
              <a:rPr lang="cs-CZ" b="1" dirty="0">
                <a:ea typeface="+mn-lt"/>
                <a:cs typeface="+mn-lt"/>
              </a:rPr>
              <a:t>1961 –nově vytvořena komise tělesně postižených sportovců byla začleněna do tzv. sekce defektních sportovců při ČSTV </a:t>
            </a:r>
          </a:p>
          <a:p>
            <a:r>
              <a:rPr lang="cs-CZ" b="1" dirty="0">
                <a:ea typeface="+mn-lt"/>
                <a:cs typeface="+mn-lt"/>
              </a:rPr>
              <a:t>1961 – z komise tělesně postižených sportovců se stal Svaz tělesně postižených sportovců </a:t>
            </a:r>
          </a:p>
          <a:p>
            <a:r>
              <a:rPr lang="cs-CZ" b="1" dirty="0">
                <a:ea typeface="+mn-lt"/>
                <a:cs typeface="+mn-lt"/>
              </a:rPr>
              <a:t>1963 – mezinárodní organizace TP sportovců - ISOD </a:t>
            </a:r>
          </a:p>
          <a:p>
            <a:r>
              <a:rPr lang="cs-CZ" b="1" dirty="0">
                <a:ea typeface="+mn-lt"/>
                <a:cs typeface="+mn-lt"/>
              </a:rPr>
              <a:t>1976 – II. letní paralympijské hry, Toronto </a:t>
            </a:r>
          </a:p>
          <a:p>
            <a:r>
              <a:rPr lang="cs-CZ" b="1" dirty="0">
                <a:ea typeface="+mn-lt"/>
                <a:cs typeface="+mn-lt"/>
              </a:rPr>
              <a:t>1976 – I. zimní paralympijské hry tělesně a zrakově postižených sportovců ve švédském městečku </a:t>
            </a:r>
            <a:r>
              <a:rPr lang="cs-CZ" b="1" dirty="0" err="1">
                <a:ea typeface="+mn-lt"/>
                <a:cs typeface="+mn-lt"/>
              </a:rPr>
              <a:t>Örnsköldsvik</a:t>
            </a:r>
            <a:endParaRPr lang="cs-CZ" b="1" dirty="0">
              <a:ea typeface="+mn-lt"/>
              <a:cs typeface="+mn-lt"/>
            </a:endParaRPr>
          </a:p>
          <a:p>
            <a:r>
              <a:rPr lang="cs-CZ" b="1" dirty="0">
                <a:ea typeface="+mn-lt"/>
                <a:cs typeface="+mn-lt"/>
              </a:rPr>
              <a:t>1978 – mezinárodní organizace spastiků (</a:t>
            </a:r>
            <a:r>
              <a:rPr lang="cs-CZ" b="1" dirty="0" err="1">
                <a:ea typeface="+mn-lt"/>
                <a:cs typeface="+mn-lt"/>
              </a:rPr>
              <a:t>cerebral</a:t>
            </a:r>
            <a:r>
              <a:rPr lang="cs-CZ" b="1" dirty="0">
                <a:ea typeface="+mn-lt"/>
                <a:cs typeface="+mn-lt"/>
              </a:rPr>
              <a:t> </a:t>
            </a:r>
            <a:r>
              <a:rPr lang="cs-CZ" b="1" dirty="0" err="1">
                <a:ea typeface="+mn-lt"/>
                <a:cs typeface="+mn-lt"/>
              </a:rPr>
              <a:t>palsy</a:t>
            </a:r>
            <a:r>
              <a:rPr lang="cs-CZ" b="1" dirty="0">
                <a:ea typeface="+mn-lt"/>
                <a:cs typeface="+mn-lt"/>
              </a:rPr>
              <a:t>) </a:t>
            </a:r>
          </a:p>
          <a:p>
            <a:r>
              <a:rPr lang="cs-CZ" b="1" dirty="0">
                <a:ea typeface="+mn-lt"/>
                <a:cs typeface="+mn-lt"/>
              </a:rPr>
              <a:t>1980 – III. letní paralympijské hry, Nizozemí </a:t>
            </a:r>
          </a:p>
          <a:p>
            <a:r>
              <a:rPr lang="cs-CZ" b="1" dirty="0">
                <a:ea typeface="+mn-lt"/>
                <a:cs typeface="+mn-lt"/>
              </a:rPr>
              <a:t>1990 – Český svaz tělesně postižených sportovců je sdružený v Unii zdravotně postižených sportovců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5823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45DEEED-BE3A-4307-800A-45F555B51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5C73706-35AD-4797-B796-D806B8F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5006297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rgbClr val="4DACD9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9CD5A2-0249-45FD-9E9B-9B403451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4" y="644652"/>
            <a:ext cx="4706111" cy="5568696"/>
          </a:xfrm>
        </p:spPr>
        <p:txBody>
          <a:bodyPr>
            <a:normAutofit/>
          </a:bodyPr>
          <a:lstStyle/>
          <a:p>
            <a:r>
              <a:rPr lang="cs-CZ" sz="6600" dirty="0">
                <a:ea typeface="+mj-lt"/>
                <a:cs typeface="+mj-lt"/>
              </a:rPr>
              <a:t>Přístupy k LIDEM s postižením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783F18-4B4D-4794-B4E8-8A676DC17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350" y="644652"/>
            <a:ext cx="5856401" cy="5568696"/>
          </a:xfrm>
        </p:spPr>
        <p:txBody>
          <a:bodyPr anchor="ctr">
            <a:normAutofit/>
          </a:bodyPr>
          <a:lstStyle/>
          <a:p>
            <a:r>
              <a:rPr lang="cs-CZ" b="1" dirty="0">
                <a:ea typeface="+mn-lt"/>
                <a:cs typeface="+mn-lt"/>
              </a:rPr>
              <a:t>Nejčastější přístupy: </a:t>
            </a:r>
          </a:p>
          <a:p>
            <a:r>
              <a:rPr lang="cs-CZ" b="1" dirty="0">
                <a:highlight>
                  <a:srgbClr val="00FFFF"/>
                </a:highlight>
                <a:ea typeface="+mn-lt"/>
                <a:cs typeface="+mn-lt"/>
              </a:rPr>
              <a:t>lítost - strach - předsudky - nezájem - </a:t>
            </a:r>
            <a:r>
              <a:rPr lang="cs-CZ" b="1" dirty="0" err="1">
                <a:highlight>
                  <a:srgbClr val="00FFFF"/>
                </a:highlight>
                <a:ea typeface="+mn-lt"/>
                <a:cs typeface="+mn-lt"/>
              </a:rPr>
              <a:t>protektivita</a:t>
            </a:r>
            <a:r>
              <a:rPr lang="cs-CZ" b="1" dirty="0">
                <a:highlight>
                  <a:srgbClr val="00FFFF"/>
                </a:highlight>
                <a:ea typeface="+mn-lt"/>
                <a:cs typeface="+mn-lt"/>
              </a:rPr>
              <a:t> </a:t>
            </a:r>
          </a:p>
          <a:p>
            <a:r>
              <a:rPr lang="cs-CZ" b="1" dirty="0">
                <a:ea typeface="+mn-lt"/>
                <a:cs typeface="+mn-lt"/>
              </a:rPr>
              <a:t>terminologie odráží přístup...→  </a:t>
            </a:r>
            <a:r>
              <a:rPr lang="cs-CZ" b="1" dirty="0" err="1">
                <a:ea typeface="+mn-lt"/>
                <a:cs typeface="+mn-lt"/>
              </a:rPr>
              <a:t>DISability</a:t>
            </a:r>
            <a:r>
              <a:rPr lang="cs-CZ" b="1" dirty="0">
                <a:ea typeface="+mn-lt"/>
                <a:cs typeface="+mn-lt"/>
              </a:rPr>
              <a:t> nebo </a:t>
            </a:r>
            <a:r>
              <a:rPr lang="cs-CZ" b="1" dirty="0" err="1">
                <a:ea typeface="+mn-lt"/>
                <a:cs typeface="+mn-lt"/>
              </a:rPr>
              <a:t>disABILITY</a:t>
            </a:r>
            <a:r>
              <a:rPr lang="cs-CZ" b="1" dirty="0">
                <a:ea typeface="+mn-lt"/>
                <a:cs typeface="+mn-lt"/>
              </a:rPr>
              <a:t>?</a:t>
            </a:r>
          </a:p>
          <a:p>
            <a:endParaRPr lang="cs-CZ" b="1" dirty="0">
              <a:ea typeface="+mn-lt"/>
              <a:cs typeface="+mn-lt"/>
            </a:endParaRPr>
          </a:p>
          <a:p>
            <a:r>
              <a:rPr lang="cs-CZ" b="1" dirty="0">
                <a:ea typeface="+mn-lt"/>
                <a:cs typeface="+mn-lt"/>
              </a:rPr>
              <a:t>...PŘIJMOUT REALITU POSTIŽENÍ A POMOCI VYTVOŘIT PODMÍNKY A PŘÍLEŽITOSTI ŽÍT NORMÁLNÍ ŽIVOT včetně sportování... </a:t>
            </a:r>
          </a:p>
          <a:p>
            <a:pPr marL="0" indent="0" algn="r">
              <a:buNone/>
            </a:pPr>
            <a:r>
              <a:rPr lang="cs-CZ" b="1" dirty="0">
                <a:ea typeface="+mn-lt"/>
                <a:cs typeface="+mn-lt"/>
              </a:rPr>
              <a:t>vždy to tak ale nebylo...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4241069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C6311F-AD5B-4E8C-9880-03CAFF7E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511372"/>
          </a:xfrm>
        </p:spPr>
        <p:txBody>
          <a:bodyPr>
            <a:normAutofit fontScale="90000"/>
          </a:bodyPr>
          <a:lstStyle/>
          <a:p>
            <a:endParaRPr lang="cs-CZ" sz="6000"/>
          </a:p>
          <a:p>
            <a:r>
              <a:rPr lang="cs-CZ" dirty="0">
                <a:ea typeface="+mj-lt"/>
                <a:cs typeface="+mj-lt"/>
              </a:rPr>
              <a:t>Vývoj přístupu k lidem se zdravotním postižením v ČR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2E4564B-6197-472A-ACFA-7C561EC895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SEGREGACE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DB6E16-8A17-4FAC-9F8E-71D0A106CF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cs-CZ" b="1" dirty="0">
                <a:highlight>
                  <a:srgbClr val="FF0000"/>
                </a:highlight>
                <a:ea typeface="+mn-lt"/>
                <a:cs typeface="+mn-lt"/>
              </a:rPr>
              <a:t>charitativní přístup </a:t>
            </a:r>
          </a:p>
          <a:p>
            <a:r>
              <a:rPr lang="cs-CZ" b="1" dirty="0">
                <a:highlight>
                  <a:srgbClr val="FF0000"/>
                </a:highlight>
                <a:ea typeface="+mn-lt"/>
                <a:cs typeface="+mn-lt"/>
              </a:rPr>
              <a:t>institucionální péče </a:t>
            </a:r>
          </a:p>
          <a:p>
            <a:r>
              <a:rPr lang="cs-CZ" b="1" dirty="0">
                <a:highlight>
                  <a:srgbClr val="FF0000"/>
                </a:highlight>
                <a:ea typeface="+mn-lt"/>
                <a:cs typeface="+mn-lt"/>
              </a:rPr>
              <a:t>architektonické, psychologické a sociální bariéry </a:t>
            </a:r>
            <a:endParaRPr lang="cs-CZ" b="1">
              <a:highlight>
                <a:srgbClr val="FF0000"/>
              </a:highlight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76FC9D3-820F-4C56-A805-31E2A466EC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INTEGRACE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D6274F-0A9B-426F-8E43-516AF2604A0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highlight>
                  <a:srgbClr val="00FFFF"/>
                </a:highlight>
                <a:ea typeface="+mn-lt"/>
                <a:cs typeface="+mn-lt"/>
              </a:rPr>
              <a:t>změny v legislativě, vzdělávání, zaměstnávání a sociální podpoře </a:t>
            </a:r>
            <a:endParaRPr lang="cs-CZ" b="1" dirty="0">
              <a:highlight>
                <a:srgbClr val="00FFFF"/>
              </a:highlight>
            </a:endParaRPr>
          </a:p>
          <a:p>
            <a:r>
              <a:rPr lang="cs-CZ" b="1" dirty="0">
                <a:highlight>
                  <a:srgbClr val="00FFFF"/>
                </a:highlight>
                <a:ea typeface="+mn-lt"/>
                <a:cs typeface="+mn-lt"/>
              </a:rPr>
              <a:t>změny postojů </a:t>
            </a:r>
          </a:p>
          <a:p>
            <a:r>
              <a:rPr lang="cs-CZ" b="1" dirty="0">
                <a:highlight>
                  <a:srgbClr val="00FFFF"/>
                </a:highlight>
                <a:ea typeface="+mn-lt"/>
                <a:cs typeface="+mn-lt"/>
              </a:rPr>
              <a:t>zvýšení zájmu veřejnosti a médií </a:t>
            </a:r>
          </a:p>
          <a:p>
            <a:r>
              <a:rPr lang="cs-CZ" b="1" dirty="0">
                <a:highlight>
                  <a:srgbClr val="00FFFF"/>
                </a:highlight>
                <a:ea typeface="+mn-lt"/>
                <a:cs typeface="+mn-lt"/>
              </a:rPr>
              <a:t>pomalu se snižují bariéry</a:t>
            </a:r>
            <a:endParaRPr lang="cs-CZ" b="1" dirty="0">
              <a:highlight>
                <a:srgbClr val="00FFFF"/>
              </a:highlight>
            </a:endParaRPr>
          </a:p>
          <a:p>
            <a:endParaRPr lang="cs-CZ" b="1" dirty="0">
              <a:highlight>
                <a:srgbClr val="00FFFF"/>
              </a:highlight>
            </a:endParaRP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8873F484-01CF-46F2-8428-EFF00410E0BE}"/>
              </a:ext>
            </a:extLst>
          </p:cNvPr>
          <p:cNvSpPr/>
          <p:nvPr/>
        </p:nvSpPr>
        <p:spPr>
          <a:xfrm>
            <a:off x="3947097" y="2111533"/>
            <a:ext cx="1346547" cy="824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09390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_2SEEDS">
      <a:dk1>
        <a:srgbClr val="000000"/>
      </a:dk1>
      <a:lt1>
        <a:srgbClr val="FFFFFF"/>
      </a:lt1>
      <a:dk2>
        <a:srgbClr val="243741"/>
      </a:dk2>
      <a:lt2>
        <a:srgbClr val="E8E4E2"/>
      </a:lt2>
      <a:accent1>
        <a:srgbClr val="4DACD9"/>
      </a:accent1>
      <a:accent2>
        <a:srgbClr val="55AFA6"/>
      </a:accent2>
      <a:accent3>
        <a:srgbClr val="7A95E3"/>
      </a:accent3>
      <a:accent4>
        <a:srgbClr val="955CDC"/>
      </a:accent4>
      <a:accent5>
        <a:srgbClr val="D47AE3"/>
      </a:accent5>
      <a:accent6>
        <a:srgbClr val="DC5CB9"/>
      </a:accent6>
      <a:hlink>
        <a:srgbClr val="A8765E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SketchyVTI</vt:lpstr>
      <vt:lpstr>Fyzioterapie &amp; sport handicapovaných</vt:lpstr>
      <vt:lpstr>ÚVOD</vt:lpstr>
      <vt:lpstr>Zdravotní postižení a možné způsoby dělení</vt:lpstr>
      <vt:lpstr>Co je vůbec postižení?</vt:lpstr>
      <vt:lpstr>VÝVOJ TĚLESNÝCH CVIČENÍ U NÁS</vt:lpstr>
      <vt:lpstr>VÝVOJ TĚLESNÝCH CVIČENÍ VE 20. STOLETÍ</vt:lpstr>
      <vt:lpstr>DŮLEŽITÁ HISTORICKÁ DATA</vt:lpstr>
      <vt:lpstr>Přístupy k LIDEM s postižením</vt:lpstr>
      <vt:lpstr> Vývoj přístupu k lidem se zdravotním postižením v ČR</vt:lpstr>
      <vt:lpstr>PSYCHOLOGIE OSOB S TĚLESNÝM POSTIŽENÍM</vt:lpstr>
      <vt:lpstr>MOTIVACE PRO UDRŽENÍ SE V POHYBOVÝCH AKTIVITÁCH</vt:lpstr>
      <vt:lpstr>OCHRANNĚ LÉČEBNÝ REŽIM</vt:lpstr>
      <vt:lpstr>KOMPLEXNÍ RHB PÉČE</vt:lpstr>
      <vt:lpstr>Cíle TV &amp; sportu vozíčkářů</vt:lpstr>
      <vt:lpstr>Sport zdravotně postižených = aplikované pohybové aktivity (APA)</vt:lpstr>
      <vt:lpstr>PROČ JSOU APA DŮLEŽITÉ?</vt:lpstr>
      <vt:lpstr>Některé příklady pozitivního působení APA</vt:lpstr>
      <vt:lpstr>APLIKOVANÉ POHYBOVÉ AKTIVITY</vt:lpstr>
      <vt:lpstr>Úroveň Tv a sportu u osob s tělesným postižením </vt:lpstr>
      <vt:lpstr>Organizace sportu u osob s tělesným postižením </vt:lpstr>
      <vt:lpstr>Sporty jedinců s amputacemi</vt:lpstr>
      <vt:lpstr>KOMPLIKACE VE SPORTU U MÍŠNÍ LÉZE</vt:lpstr>
      <vt:lpstr>SPORTOVNÍ VOZÍKY</vt:lpstr>
      <vt:lpstr>Vliv TV &amp; sportu na vozíčkáře</vt:lpstr>
      <vt:lpstr>KLASIFIKACE TĚLESNĚ POSTIŽENÝCH NA VOZÍKU</vt:lpstr>
      <vt:lpstr>Klasifikace míšních poranění ISMGF (International Stoke Mandeville Games Federation) </vt:lpstr>
      <vt:lpstr>Centrální pchch hybnosti a klasifikace</vt:lpstr>
      <vt:lpstr>KLASIFIKAČNÍ TŘÍDY U CENTRÁLNÍCH PORUCH HYBNOSTI (8)</vt:lpstr>
      <vt:lpstr>OMEZENÍ VE SPORTU U LIDÍ S DMO</vt:lpstr>
      <vt:lpstr>BOCCIA</vt:lpstr>
      <vt:lpstr>BOCCIA VIDEO PRAVIDLA</vt:lpstr>
      <vt:lpstr>PLÁNOVÁNÍ POHYBOVÉHO REŽIMU</vt:lpstr>
      <vt:lpstr>ZÁKLADNÍ FORMY POHYBOVÉHO REŽIMU</vt:lpstr>
      <vt:lpstr>CVIČEBNÍ PROGRAM</vt:lpstr>
      <vt:lpstr>LITERATURA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1117</cp:revision>
  <dcterms:created xsi:type="dcterms:W3CDTF">2021-03-28T19:10:10Z</dcterms:created>
  <dcterms:modified xsi:type="dcterms:W3CDTF">2021-04-16T07:20:55Z</dcterms:modified>
</cp:coreProperties>
</file>