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1" r:id="rId6"/>
    <p:sldId id="276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62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86" r:id="rId23"/>
    <p:sldId id="283" r:id="rId24"/>
    <p:sldId id="285" r:id="rId25"/>
    <p:sldId id="284" r:id="rId26"/>
    <p:sldId id="278" r:id="rId27"/>
    <p:sldId id="279" r:id="rId28"/>
    <p:sldId id="287" r:id="rId29"/>
    <p:sldId id="288" r:id="rId30"/>
    <p:sldId id="280" r:id="rId31"/>
    <p:sldId id="281" r:id="rId32"/>
    <p:sldId id="282" r:id="rId33"/>
    <p:sldId id="260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79A4B7-B094-404F-A7C8-D04BFD09CA4F}" v="60" dt="2021-03-30T21:59:44.902"/>
    <p1510:client id="{BCD7C09F-3076-2000-B70B-B4DE042F02EC}" v="60" dt="2021-04-22T20:49:29.421"/>
    <p1510:client id="{DAACB99F-B0E4-2000-9FF9-2AEE0E036668}" v="5885" dt="2021-03-31T17:31:20.506"/>
    <p1510:client id="{FCA0A9AC-83DD-7BDD-104F-88906D4FCDCB}" v="3716" dt="2021-04-02T17:07:32.5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956A42-DE5E-4476-88E0-A26CF7A6B593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BEFAB91-0E9A-45E2-B2FC-5F1C9C563D0C}">
      <dgm:prSet/>
      <dgm:spPr/>
      <dgm:t>
        <a:bodyPr/>
        <a:lstStyle/>
        <a:p>
          <a:r>
            <a:rPr lang="cs-CZ"/>
            <a:t>POLARITA</a:t>
          </a:r>
          <a:endParaRPr lang="en-US"/>
        </a:p>
      </dgm:t>
    </dgm:pt>
    <dgm:pt modelId="{55394A31-12E1-4AED-B2C2-9651C07D3AB3}" type="parTrans" cxnId="{CBD95009-A018-4D50-A476-457ACD84546E}">
      <dgm:prSet/>
      <dgm:spPr/>
      <dgm:t>
        <a:bodyPr/>
        <a:lstStyle/>
        <a:p>
          <a:endParaRPr lang="en-US"/>
        </a:p>
      </dgm:t>
    </dgm:pt>
    <dgm:pt modelId="{93F4891C-43C2-441F-9F9C-A9302DA91154}" type="sibTrans" cxnId="{CBD95009-A018-4D50-A476-457ACD84546E}">
      <dgm:prSet/>
      <dgm:spPr/>
      <dgm:t>
        <a:bodyPr/>
        <a:lstStyle/>
        <a:p>
          <a:endParaRPr lang="en-US"/>
        </a:p>
      </dgm:t>
    </dgm:pt>
    <dgm:pt modelId="{B6962DBC-359B-46A0-A567-A4717F4EADB4}">
      <dgm:prSet/>
      <dgm:spPr/>
      <dgm:t>
        <a:bodyPr/>
        <a:lstStyle/>
        <a:p>
          <a:r>
            <a:rPr lang="cs-CZ"/>
            <a:t>PRINCIP VZPŘÍMENÍ (AUTOELONGACE)</a:t>
          </a:r>
          <a:endParaRPr lang="en-US"/>
        </a:p>
      </dgm:t>
    </dgm:pt>
    <dgm:pt modelId="{F1AC947E-75F6-4AFB-9473-C1E7AAFD740B}" type="parTrans" cxnId="{98D09CA8-68F0-4FB9-914F-FD98A0F21A4C}">
      <dgm:prSet/>
      <dgm:spPr/>
      <dgm:t>
        <a:bodyPr/>
        <a:lstStyle/>
        <a:p>
          <a:endParaRPr lang="en-US"/>
        </a:p>
      </dgm:t>
    </dgm:pt>
    <dgm:pt modelId="{B6F43F17-1BF4-4A9F-88BB-4E435DD69F1A}" type="sibTrans" cxnId="{98D09CA8-68F0-4FB9-914F-FD98A0F21A4C}">
      <dgm:prSet/>
      <dgm:spPr/>
      <dgm:t>
        <a:bodyPr/>
        <a:lstStyle/>
        <a:p>
          <a:endParaRPr lang="en-US"/>
        </a:p>
      </dgm:t>
    </dgm:pt>
    <dgm:pt modelId="{9484E68C-33B4-4AE5-BF50-6DD28BE143DD}">
      <dgm:prSet/>
      <dgm:spPr/>
      <dgm:t>
        <a:bodyPr/>
        <a:lstStyle/>
        <a:p>
          <a:r>
            <a:rPr lang="cs-CZ"/>
            <a:t>KLENBA</a:t>
          </a:r>
          <a:endParaRPr lang="en-US"/>
        </a:p>
      </dgm:t>
    </dgm:pt>
    <dgm:pt modelId="{8534D155-F1DE-475C-A5DC-D2AEF93CD8FE}" type="parTrans" cxnId="{3DE5101A-3184-4DE1-8EC5-B2F7CB5C16E9}">
      <dgm:prSet/>
      <dgm:spPr/>
      <dgm:t>
        <a:bodyPr/>
        <a:lstStyle/>
        <a:p>
          <a:endParaRPr lang="en-US"/>
        </a:p>
      </dgm:t>
    </dgm:pt>
    <dgm:pt modelId="{16959540-ED1D-4A34-B4FC-659D59FAEBA4}" type="sibTrans" cxnId="{3DE5101A-3184-4DE1-8EC5-B2F7CB5C16E9}">
      <dgm:prSet/>
      <dgm:spPr/>
      <dgm:t>
        <a:bodyPr/>
        <a:lstStyle/>
        <a:p>
          <a:endParaRPr lang="en-US"/>
        </a:p>
      </dgm:t>
    </dgm:pt>
    <dgm:pt modelId="{0F2EC495-49F1-4297-8D7E-5C4633E69CC5}">
      <dgm:prSet/>
      <dgm:spPr/>
      <dgm:t>
        <a:bodyPr/>
        <a:lstStyle/>
        <a:p>
          <a:r>
            <a:rPr lang="cs-CZ"/>
            <a:t>SPIRÁLNÍ PRINCIP</a:t>
          </a:r>
          <a:endParaRPr lang="en-US"/>
        </a:p>
      </dgm:t>
    </dgm:pt>
    <dgm:pt modelId="{6867E0D4-49C7-4ADB-A7A6-ED94E92DB331}" type="parTrans" cxnId="{8F33841C-32AF-4647-BEC4-7785FE04C66D}">
      <dgm:prSet/>
      <dgm:spPr/>
      <dgm:t>
        <a:bodyPr/>
        <a:lstStyle/>
        <a:p>
          <a:endParaRPr lang="en-US"/>
        </a:p>
      </dgm:t>
    </dgm:pt>
    <dgm:pt modelId="{6E4D183B-0FE5-411C-8E6D-49E25E92476E}" type="sibTrans" cxnId="{8F33841C-32AF-4647-BEC4-7785FE04C66D}">
      <dgm:prSet/>
      <dgm:spPr/>
      <dgm:t>
        <a:bodyPr/>
        <a:lstStyle/>
        <a:p>
          <a:endParaRPr lang="en-US"/>
        </a:p>
      </dgm:t>
    </dgm:pt>
    <dgm:pt modelId="{42368E17-B96F-4F42-B184-985FF9926DFF}">
      <dgm:prSet/>
      <dgm:spPr/>
      <dgm:t>
        <a:bodyPr/>
        <a:lstStyle/>
        <a:p>
          <a:r>
            <a:rPr lang="cs-CZ"/>
            <a:t>VLNA</a:t>
          </a:r>
          <a:endParaRPr lang="en-US"/>
        </a:p>
      </dgm:t>
    </dgm:pt>
    <dgm:pt modelId="{C68294AC-ECC1-4F5F-BBDB-209A4768F47A}" type="parTrans" cxnId="{BB193135-B02A-4842-94CA-ADBE4558BC38}">
      <dgm:prSet/>
      <dgm:spPr/>
      <dgm:t>
        <a:bodyPr/>
        <a:lstStyle/>
        <a:p>
          <a:endParaRPr lang="en-US"/>
        </a:p>
      </dgm:t>
    </dgm:pt>
    <dgm:pt modelId="{86C080BA-2D38-4945-8D38-B03D074F5402}" type="sibTrans" cxnId="{BB193135-B02A-4842-94CA-ADBE4558BC38}">
      <dgm:prSet/>
      <dgm:spPr/>
      <dgm:t>
        <a:bodyPr/>
        <a:lstStyle/>
        <a:p>
          <a:endParaRPr lang="en-US"/>
        </a:p>
      </dgm:t>
    </dgm:pt>
    <dgm:pt modelId="{8B4507D6-27D6-415E-8F16-E4A479DD4043}">
      <dgm:prSet/>
      <dgm:spPr/>
      <dgm:t>
        <a:bodyPr/>
        <a:lstStyle/>
        <a:p>
          <a:r>
            <a:rPr lang="cs-CZ"/>
            <a:t>KLÍN</a:t>
          </a:r>
          <a:endParaRPr lang="en-US"/>
        </a:p>
      </dgm:t>
    </dgm:pt>
    <dgm:pt modelId="{A2ADBFB8-5C78-4FA4-896C-00C2C588BFE6}" type="parTrans" cxnId="{3234BF2C-C5CF-4AA3-84A8-A6B1DFCB3C7A}">
      <dgm:prSet/>
      <dgm:spPr/>
      <dgm:t>
        <a:bodyPr/>
        <a:lstStyle/>
        <a:p>
          <a:endParaRPr lang="en-US"/>
        </a:p>
      </dgm:t>
    </dgm:pt>
    <dgm:pt modelId="{21AF11AA-2FDB-4BD3-8554-3B51E3236D9F}" type="sibTrans" cxnId="{3234BF2C-C5CF-4AA3-84A8-A6B1DFCB3C7A}">
      <dgm:prSet/>
      <dgm:spPr/>
      <dgm:t>
        <a:bodyPr/>
        <a:lstStyle/>
        <a:p>
          <a:endParaRPr lang="en-US"/>
        </a:p>
      </dgm:t>
    </dgm:pt>
    <dgm:pt modelId="{F2A46124-220D-433C-A70F-2768D8753A11}" type="pres">
      <dgm:prSet presAssocID="{03956A42-DE5E-4476-88E0-A26CF7A6B593}" presName="diagram" presStyleCnt="0">
        <dgm:presLayoutVars>
          <dgm:dir/>
          <dgm:resizeHandles val="exact"/>
        </dgm:presLayoutVars>
      </dgm:prSet>
      <dgm:spPr/>
    </dgm:pt>
    <dgm:pt modelId="{E88D1B7E-1352-4321-B7A2-F92F28106DDD}" type="pres">
      <dgm:prSet presAssocID="{1BEFAB91-0E9A-45E2-B2FC-5F1C9C563D0C}" presName="node" presStyleLbl="node1" presStyleIdx="0" presStyleCnt="6">
        <dgm:presLayoutVars>
          <dgm:bulletEnabled val="1"/>
        </dgm:presLayoutVars>
      </dgm:prSet>
      <dgm:spPr/>
    </dgm:pt>
    <dgm:pt modelId="{4E0B30BA-71E4-4411-A82C-E070390EA098}" type="pres">
      <dgm:prSet presAssocID="{93F4891C-43C2-441F-9F9C-A9302DA91154}" presName="sibTrans" presStyleCnt="0"/>
      <dgm:spPr/>
    </dgm:pt>
    <dgm:pt modelId="{29CC6D7C-8881-47AE-B435-C71C175100CF}" type="pres">
      <dgm:prSet presAssocID="{B6962DBC-359B-46A0-A567-A4717F4EADB4}" presName="node" presStyleLbl="node1" presStyleIdx="1" presStyleCnt="6">
        <dgm:presLayoutVars>
          <dgm:bulletEnabled val="1"/>
        </dgm:presLayoutVars>
      </dgm:prSet>
      <dgm:spPr/>
    </dgm:pt>
    <dgm:pt modelId="{53221F8C-A05F-4222-A590-9494A58AF196}" type="pres">
      <dgm:prSet presAssocID="{B6F43F17-1BF4-4A9F-88BB-4E435DD69F1A}" presName="sibTrans" presStyleCnt="0"/>
      <dgm:spPr/>
    </dgm:pt>
    <dgm:pt modelId="{5C9CDDBD-B752-4371-9B28-82DAE44FD52C}" type="pres">
      <dgm:prSet presAssocID="{9484E68C-33B4-4AE5-BF50-6DD28BE143DD}" presName="node" presStyleLbl="node1" presStyleIdx="2" presStyleCnt="6">
        <dgm:presLayoutVars>
          <dgm:bulletEnabled val="1"/>
        </dgm:presLayoutVars>
      </dgm:prSet>
      <dgm:spPr/>
    </dgm:pt>
    <dgm:pt modelId="{58E1685E-4D79-4091-911D-0ECBC5CB0016}" type="pres">
      <dgm:prSet presAssocID="{16959540-ED1D-4A34-B4FC-659D59FAEBA4}" presName="sibTrans" presStyleCnt="0"/>
      <dgm:spPr/>
    </dgm:pt>
    <dgm:pt modelId="{995A0C81-EB23-458F-BD7E-48FB23B3D30E}" type="pres">
      <dgm:prSet presAssocID="{0F2EC495-49F1-4297-8D7E-5C4633E69CC5}" presName="node" presStyleLbl="node1" presStyleIdx="3" presStyleCnt="6">
        <dgm:presLayoutVars>
          <dgm:bulletEnabled val="1"/>
        </dgm:presLayoutVars>
      </dgm:prSet>
      <dgm:spPr/>
    </dgm:pt>
    <dgm:pt modelId="{7A52E1E4-DB50-4CF0-B853-C81C4F05D36F}" type="pres">
      <dgm:prSet presAssocID="{6E4D183B-0FE5-411C-8E6D-49E25E92476E}" presName="sibTrans" presStyleCnt="0"/>
      <dgm:spPr/>
    </dgm:pt>
    <dgm:pt modelId="{6DACC17F-5507-4D3F-8074-5706C9BF283F}" type="pres">
      <dgm:prSet presAssocID="{42368E17-B96F-4F42-B184-985FF9926DFF}" presName="node" presStyleLbl="node1" presStyleIdx="4" presStyleCnt="6">
        <dgm:presLayoutVars>
          <dgm:bulletEnabled val="1"/>
        </dgm:presLayoutVars>
      </dgm:prSet>
      <dgm:spPr/>
    </dgm:pt>
    <dgm:pt modelId="{75C96863-1DAD-4354-BC69-57C7A5D8BA51}" type="pres">
      <dgm:prSet presAssocID="{86C080BA-2D38-4945-8D38-B03D074F5402}" presName="sibTrans" presStyleCnt="0"/>
      <dgm:spPr/>
    </dgm:pt>
    <dgm:pt modelId="{E4987AF2-C16E-45A1-B4AD-E87241D25845}" type="pres">
      <dgm:prSet presAssocID="{8B4507D6-27D6-415E-8F16-E4A479DD4043}" presName="node" presStyleLbl="node1" presStyleIdx="5" presStyleCnt="6">
        <dgm:presLayoutVars>
          <dgm:bulletEnabled val="1"/>
        </dgm:presLayoutVars>
      </dgm:prSet>
      <dgm:spPr/>
    </dgm:pt>
  </dgm:ptLst>
  <dgm:cxnLst>
    <dgm:cxn modelId="{CBD95009-A018-4D50-A476-457ACD84546E}" srcId="{03956A42-DE5E-4476-88E0-A26CF7A6B593}" destId="{1BEFAB91-0E9A-45E2-B2FC-5F1C9C563D0C}" srcOrd="0" destOrd="0" parTransId="{55394A31-12E1-4AED-B2C2-9651C07D3AB3}" sibTransId="{93F4891C-43C2-441F-9F9C-A9302DA91154}"/>
    <dgm:cxn modelId="{3DE5101A-3184-4DE1-8EC5-B2F7CB5C16E9}" srcId="{03956A42-DE5E-4476-88E0-A26CF7A6B593}" destId="{9484E68C-33B4-4AE5-BF50-6DD28BE143DD}" srcOrd="2" destOrd="0" parTransId="{8534D155-F1DE-475C-A5DC-D2AEF93CD8FE}" sibTransId="{16959540-ED1D-4A34-B4FC-659D59FAEBA4}"/>
    <dgm:cxn modelId="{8F33841C-32AF-4647-BEC4-7785FE04C66D}" srcId="{03956A42-DE5E-4476-88E0-A26CF7A6B593}" destId="{0F2EC495-49F1-4297-8D7E-5C4633E69CC5}" srcOrd="3" destOrd="0" parTransId="{6867E0D4-49C7-4ADB-A7A6-ED94E92DB331}" sibTransId="{6E4D183B-0FE5-411C-8E6D-49E25E92476E}"/>
    <dgm:cxn modelId="{3234BF2C-C5CF-4AA3-84A8-A6B1DFCB3C7A}" srcId="{03956A42-DE5E-4476-88E0-A26CF7A6B593}" destId="{8B4507D6-27D6-415E-8F16-E4A479DD4043}" srcOrd="5" destOrd="0" parTransId="{A2ADBFB8-5C78-4FA4-896C-00C2C588BFE6}" sibTransId="{21AF11AA-2FDB-4BD3-8554-3B51E3236D9F}"/>
    <dgm:cxn modelId="{BB193135-B02A-4842-94CA-ADBE4558BC38}" srcId="{03956A42-DE5E-4476-88E0-A26CF7A6B593}" destId="{42368E17-B96F-4F42-B184-985FF9926DFF}" srcOrd="4" destOrd="0" parTransId="{C68294AC-ECC1-4F5F-BBDB-209A4768F47A}" sibTransId="{86C080BA-2D38-4945-8D38-B03D074F5402}"/>
    <dgm:cxn modelId="{11041B4C-8DA2-4EBD-B942-C8C9E886FDB3}" type="presOf" srcId="{03956A42-DE5E-4476-88E0-A26CF7A6B593}" destId="{F2A46124-220D-433C-A70F-2768D8753A11}" srcOrd="0" destOrd="0" presId="urn:microsoft.com/office/officeart/2005/8/layout/default"/>
    <dgm:cxn modelId="{DC4A9F96-389C-4E4A-A164-505FEDB9FCAF}" type="presOf" srcId="{B6962DBC-359B-46A0-A567-A4717F4EADB4}" destId="{29CC6D7C-8881-47AE-B435-C71C175100CF}" srcOrd="0" destOrd="0" presId="urn:microsoft.com/office/officeart/2005/8/layout/default"/>
    <dgm:cxn modelId="{98D09CA8-68F0-4FB9-914F-FD98A0F21A4C}" srcId="{03956A42-DE5E-4476-88E0-A26CF7A6B593}" destId="{B6962DBC-359B-46A0-A567-A4717F4EADB4}" srcOrd="1" destOrd="0" parTransId="{F1AC947E-75F6-4AFB-9473-C1E7AAFD740B}" sibTransId="{B6F43F17-1BF4-4A9F-88BB-4E435DD69F1A}"/>
    <dgm:cxn modelId="{A902A8B7-6532-45CE-A70F-904A67F07CDD}" type="presOf" srcId="{9484E68C-33B4-4AE5-BF50-6DD28BE143DD}" destId="{5C9CDDBD-B752-4371-9B28-82DAE44FD52C}" srcOrd="0" destOrd="0" presId="urn:microsoft.com/office/officeart/2005/8/layout/default"/>
    <dgm:cxn modelId="{9EE91ABF-6075-4593-8EF4-C3448B25ACDF}" type="presOf" srcId="{1BEFAB91-0E9A-45E2-B2FC-5F1C9C563D0C}" destId="{E88D1B7E-1352-4321-B7A2-F92F28106DDD}" srcOrd="0" destOrd="0" presId="urn:microsoft.com/office/officeart/2005/8/layout/default"/>
    <dgm:cxn modelId="{76D052CE-BAE5-473B-A821-62C9071B06C7}" type="presOf" srcId="{42368E17-B96F-4F42-B184-985FF9926DFF}" destId="{6DACC17F-5507-4D3F-8074-5706C9BF283F}" srcOrd="0" destOrd="0" presId="urn:microsoft.com/office/officeart/2005/8/layout/default"/>
    <dgm:cxn modelId="{CC10CEEB-758A-4448-AB89-F3DA961CF667}" type="presOf" srcId="{0F2EC495-49F1-4297-8D7E-5C4633E69CC5}" destId="{995A0C81-EB23-458F-BD7E-48FB23B3D30E}" srcOrd="0" destOrd="0" presId="urn:microsoft.com/office/officeart/2005/8/layout/default"/>
    <dgm:cxn modelId="{8AC29FED-A9F4-40D0-A7FB-AF494C16E1F4}" type="presOf" srcId="{8B4507D6-27D6-415E-8F16-E4A479DD4043}" destId="{E4987AF2-C16E-45A1-B4AD-E87241D25845}" srcOrd="0" destOrd="0" presId="urn:microsoft.com/office/officeart/2005/8/layout/default"/>
    <dgm:cxn modelId="{AD17CB4B-8493-4DF9-9E4F-F01075C3338D}" type="presParOf" srcId="{F2A46124-220D-433C-A70F-2768D8753A11}" destId="{E88D1B7E-1352-4321-B7A2-F92F28106DDD}" srcOrd="0" destOrd="0" presId="urn:microsoft.com/office/officeart/2005/8/layout/default"/>
    <dgm:cxn modelId="{80A57C3C-52BA-40B3-8FBD-495052879F28}" type="presParOf" srcId="{F2A46124-220D-433C-A70F-2768D8753A11}" destId="{4E0B30BA-71E4-4411-A82C-E070390EA098}" srcOrd="1" destOrd="0" presId="urn:microsoft.com/office/officeart/2005/8/layout/default"/>
    <dgm:cxn modelId="{0D0923A0-6436-4C1D-80B5-D2C224AB7F00}" type="presParOf" srcId="{F2A46124-220D-433C-A70F-2768D8753A11}" destId="{29CC6D7C-8881-47AE-B435-C71C175100CF}" srcOrd="2" destOrd="0" presId="urn:microsoft.com/office/officeart/2005/8/layout/default"/>
    <dgm:cxn modelId="{22FBB573-96E1-47B5-AC23-5DB5DAA54050}" type="presParOf" srcId="{F2A46124-220D-433C-A70F-2768D8753A11}" destId="{53221F8C-A05F-4222-A590-9494A58AF196}" srcOrd="3" destOrd="0" presId="urn:microsoft.com/office/officeart/2005/8/layout/default"/>
    <dgm:cxn modelId="{563BFABF-6A25-4B3E-986F-D3BF26DD88E7}" type="presParOf" srcId="{F2A46124-220D-433C-A70F-2768D8753A11}" destId="{5C9CDDBD-B752-4371-9B28-82DAE44FD52C}" srcOrd="4" destOrd="0" presId="urn:microsoft.com/office/officeart/2005/8/layout/default"/>
    <dgm:cxn modelId="{D450A2DD-A50B-45D4-9975-F88F7AB26E8B}" type="presParOf" srcId="{F2A46124-220D-433C-A70F-2768D8753A11}" destId="{58E1685E-4D79-4091-911D-0ECBC5CB0016}" srcOrd="5" destOrd="0" presId="urn:microsoft.com/office/officeart/2005/8/layout/default"/>
    <dgm:cxn modelId="{4A10C4DD-65E3-48D4-91A7-A21FB586E5E8}" type="presParOf" srcId="{F2A46124-220D-433C-A70F-2768D8753A11}" destId="{995A0C81-EB23-458F-BD7E-48FB23B3D30E}" srcOrd="6" destOrd="0" presId="urn:microsoft.com/office/officeart/2005/8/layout/default"/>
    <dgm:cxn modelId="{D659C97A-626B-41F8-B69F-55A9E00E2DE8}" type="presParOf" srcId="{F2A46124-220D-433C-A70F-2768D8753A11}" destId="{7A52E1E4-DB50-4CF0-B853-C81C4F05D36F}" srcOrd="7" destOrd="0" presId="urn:microsoft.com/office/officeart/2005/8/layout/default"/>
    <dgm:cxn modelId="{9F19A244-0AA5-4087-AEF5-137ABC06EC05}" type="presParOf" srcId="{F2A46124-220D-433C-A70F-2768D8753A11}" destId="{6DACC17F-5507-4D3F-8074-5706C9BF283F}" srcOrd="8" destOrd="0" presId="urn:microsoft.com/office/officeart/2005/8/layout/default"/>
    <dgm:cxn modelId="{D8C36B90-24C3-4170-BC8D-411861E04F6B}" type="presParOf" srcId="{F2A46124-220D-433C-A70F-2768D8753A11}" destId="{75C96863-1DAD-4354-BC69-57C7A5D8BA51}" srcOrd="9" destOrd="0" presId="urn:microsoft.com/office/officeart/2005/8/layout/default"/>
    <dgm:cxn modelId="{599F3D88-27D9-44E3-A1E4-CA1E0AB2B02F}" type="presParOf" srcId="{F2A46124-220D-433C-A70F-2768D8753A11}" destId="{E4987AF2-C16E-45A1-B4AD-E87241D2584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D1B7E-1352-4321-B7A2-F92F28106DDD}">
      <dsp:nvSpPr>
        <dsp:cNvPr id="0" name=""/>
        <dsp:cNvSpPr/>
      </dsp:nvSpPr>
      <dsp:spPr>
        <a:xfrm>
          <a:off x="447913" y="1658"/>
          <a:ext cx="2863304" cy="17179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POLARITA</a:t>
          </a:r>
          <a:endParaRPr lang="en-US" sz="2300" kern="1200"/>
        </a:p>
      </dsp:txBody>
      <dsp:txXfrm>
        <a:off x="447913" y="1658"/>
        <a:ext cx="2863304" cy="1717982"/>
      </dsp:txXfrm>
    </dsp:sp>
    <dsp:sp modelId="{29CC6D7C-8881-47AE-B435-C71C175100CF}">
      <dsp:nvSpPr>
        <dsp:cNvPr id="0" name=""/>
        <dsp:cNvSpPr/>
      </dsp:nvSpPr>
      <dsp:spPr>
        <a:xfrm>
          <a:off x="3597547" y="1658"/>
          <a:ext cx="2863304" cy="17179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PRINCIP VZPŘÍMENÍ (AUTOELONGACE)</a:t>
          </a:r>
          <a:endParaRPr lang="en-US" sz="2300" kern="1200"/>
        </a:p>
      </dsp:txBody>
      <dsp:txXfrm>
        <a:off x="3597547" y="1658"/>
        <a:ext cx="2863304" cy="1717982"/>
      </dsp:txXfrm>
    </dsp:sp>
    <dsp:sp modelId="{5C9CDDBD-B752-4371-9B28-82DAE44FD52C}">
      <dsp:nvSpPr>
        <dsp:cNvPr id="0" name=""/>
        <dsp:cNvSpPr/>
      </dsp:nvSpPr>
      <dsp:spPr>
        <a:xfrm>
          <a:off x="6747182" y="1658"/>
          <a:ext cx="2863304" cy="17179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KLENBA</a:t>
          </a:r>
          <a:endParaRPr lang="en-US" sz="2300" kern="1200"/>
        </a:p>
      </dsp:txBody>
      <dsp:txXfrm>
        <a:off x="6747182" y="1658"/>
        <a:ext cx="2863304" cy="1717982"/>
      </dsp:txXfrm>
    </dsp:sp>
    <dsp:sp modelId="{995A0C81-EB23-458F-BD7E-48FB23B3D30E}">
      <dsp:nvSpPr>
        <dsp:cNvPr id="0" name=""/>
        <dsp:cNvSpPr/>
      </dsp:nvSpPr>
      <dsp:spPr>
        <a:xfrm>
          <a:off x="447913" y="2005971"/>
          <a:ext cx="2863304" cy="17179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SPIRÁLNÍ PRINCIP</a:t>
          </a:r>
          <a:endParaRPr lang="en-US" sz="2300" kern="1200"/>
        </a:p>
      </dsp:txBody>
      <dsp:txXfrm>
        <a:off x="447913" y="2005971"/>
        <a:ext cx="2863304" cy="1717982"/>
      </dsp:txXfrm>
    </dsp:sp>
    <dsp:sp modelId="{6DACC17F-5507-4D3F-8074-5706C9BF283F}">
      <dsp:nvSpPr>
        <dsp:cNvPr id="0" name=""/>
        <dsp:cNvSpPr/>
      </dsp:nvSpPr>
      <dsp:spPr>
        <a:xfrm>
          <a:off x="3597547" y="2005971"/>
          <a:ext cx="2863304" cy="171798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VLNA</a:t>
          </a:r>
          <a:endParaRPr lang="en-US" sz="2300" kern="1200"/>
        </a:p>
      </dsp:txBody>
      <dsp:txXfrm>
        <a:off x="3597547" y="2005971"/>
        <a:ext cx="2863304" cy="1717982"/>
      </dsp:txXfrm>
    </dsp:sp>
    <dsp:sp modelId="{E4987AF2-C16E-45A1-B4AD-E87241D25845}">
      <dsp:nvSpPr>
        <dsp:cNvPr id="0" name=""/>
        <dsp:cNvSpPr/>
      </dsp:nvSpPr>
      <dsp:spPr>
        <a:xfrm>
          <a:off x="6747182" y="2005971"/>
          <a:ext cx="2863304" cy="17179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KLÍN</a:t>
          </a:r>
          <a:endParaRPr lang="en-US" sz="2300" kern="1200"/>
        </a:p>
      </dsp:txBody>
      <dsp:txXfrm>
        <a:off x="6747182" y="2005971"/>
        <a:ext cx="2863304" cy="1717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45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8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4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5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52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5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50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11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8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4/22/2021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7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731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4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2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i="0" kern="1200" cap="none" spc="-7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sty agáve v pastelových barvách">
            <a:extLst>
              <a:ext uri="{FF2B5EF4-FFF2-40B4-BE49-F238E27FC236}">
                <a16:creationId xmlns:a16="http://schemas.microsoft.com/office/drawing/2014/main" id="{A44BF45D-5E8D-42EF-B72B-96C6E7E06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5" r="-2" b="683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/>
          </a:bodyPr>
          <a:lstStyle/>
          <a:p>
            <a:r>
              <a:rPr lang="cs-CZ" sz="4400">
                <a:solidFill>
                  <a:schemeClr val="tx1"/>
                </a:solidFill>
              </a:rPr>
              <a:t>SPIRÁLNÍ DYNAMIKA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Mgr. Marie Krejčová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accent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5FF2499-BC3E-436C-8C63-217F01338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cs-CZ" sz="4400">
                <a:solidFill>
                  <a:srgbClr val="FFFFFF"/>
                </a:solidFill>
              </a:rPr>
              <a:t>IMPULZNÍ CENTRA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3494" y="276008"/>
            <a:ext cx="6463060" cy="6305984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842" y="438912"/>
            <a:ext cx="6132365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6DD0DD-2B8B-4CA2-9611-B02FA0A3E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36416"/>
            <a:ext cx="5178168" cy="498516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just"/>
            <a:r>
              <a:rPr lang="cs-CZ" sz="2000" b="1" dirty="0"/>
              <a:t>Kruhovitě, hvězdicovitě či plošně uspořádané svaly</a:t>
            </a:r>
            <a:endParaRPr lang="cs-CZ" b="1" dirty="0"/>
          </a:p>
          <a:p>
            <a:pPr algn="just">
              <a:buClr>
                <a:srgbClr val="262626"/>
              </a:buClr>
            </a:pPr>
            <a:r>
              <a:rPr lang="cs-CZ" sz="2000" b="1" dirty="0"/>
              <a:t>Odtud vychází impulzy k pohybu v jednotlivých pólech, dochází k centrování kloubů, je regulováno napětí vazů, mají i funkci posturální</a:t>
            </a:r>
          </a:p>
          <a:p>
            <a:pPr algn="just">
              <a:buClr>
                <a:srgbClr val="262626"/>
              </a:buClr>
            </a:pPr>
            <a:r>
              <a:rPr lang="cs-CZ" sz="2000" b="1" dirty="0"/>
              <a:t>Příklady: </a:t>
            </a:r>
            <a:r>
              <a:rPr lang="cs-CZ" sz="2000" b="1" dirty="0">
                <a:ea typeface="+mn-lt"/>
                <a:cs typeface="+mn-lt"/>
              </a:rPr>
              <a:t>svaly pánevního dna, m. </a:t>
            </a:r>
            <a:r>
              <a:rPr lang="cs-CZ" sz="2000" b="1" dirty="0" err="1">
                <a:ea typeface="+mn-lt"/>
                <a:cs typeface="+mn-lt"/>
              </a:rPr>
              <a:t>orbicularis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b="1" dirty="0" err="1">
                <a:ea typeface="+mn-lt"/>
                <a:cs typeface="+mn-lt"/>
              </a:rPr>
              <a:t>oris</a:t>
            </a:r>
            <a:r>
              <a:rPr lang="cs-CZ" sz="2000" b="1" dirty="0">
                <a:ea typeface="+mn-lt"/>
                <a:cs typeface="+mn-lt"/>
              </a:rPr>
              <a:t>, m. </a:t>
            </a:r>
            <a:r>
              <a:rPr lang="cs-CZ" sz="2000" b="1" dirty="0" err="1">
                <a:ea typeface="+mn-lt"/>
                <a:cs typeface="+mn-lt"/>
              </a:rPr>
              <a:t>deltoideus</a:t>
            </a:r>
            <a:r>
              <a:rPr lang="cs-CZ" sz="2000" b="1" dirty="0">
                <a:ea typeface="+mn-lt"/>
                <a:cs typeface="+mn-lt"/>
              </a:rPr>
              <a:t> (zejména přední část), dlouhá hlava m. biceps </a:t>
            </a:r>
            <a:r>
              <a:rPr lang="cs-CZ" sz="2000" b="1" dirty="0" err="1">
                <a:ea typeface="+mn-lt"/>
                <a:cs typeface="+mn-lt"/>
              </a:rPr>
              <a:t>brachii</a:t>
            </a:r>
            <a:r>
              <a:rPr lang="cs-CZ" sz="2000" b="1" dirty="0">
                <a:ea typeface="+mn-lt"/>
                <a:cs typeface="+mn-lt"/>
              </a:rPr>
              <a:t>, svaly příčné klenby nohy (m. </a:t>
            </a:r>
            <a:r>
              <a:rPr lang="cs-CZ" sz="2000" b="1" dirty="0" err="1">
                <a:ea typeface="+mn-lt"/>
                <a:cs typeface="+mn-lt"/>
              </a:rPr>
              <a:t>abductor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b="1" dirty="0" err="1">
                <a:ea typeface="+mn-lt"/>
                <a:cs typeface="+mn-lt"/>
              </a:rPr>
              <a:t>hallucis</a:t>
            </a:r>
            <a:r>
              <a:rPr lang="cs-CZ" sz="2000" b="1" dirty="0">
                <a:ea typeface="+mn-lt"/>
                <a:cs typeface="+mn-lt"/>
              </a:rPr>
              <a:t>, m. </a:t>
            </a:r>
            <a:r>
              <a:rPr lang="cs-CZ" sz="2000" b="1" dirty="0" err="1">
                <a:ea typeface="+mn-lt"/>
                <a:cs typeface="+mn-lt"/>
              </a:rPr>
              <a:t>abductor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b="1" dirty="0" err="1">
                <a:ea typeface="+mn-lt"/>
                <a:cs typeface="+mn-lt"/>
              </a:rPr>
              <a:t>digiti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b="1" dirty="0" err="1">
                <a:ea typeface="+mn-lt"/>
                <a:cs typeface="+mn-lt"/>
              </a:rPr>
              <a:t>minimi</a:t>
            </a:r>
            <a:r>
              <a:rPr lang="cs-CZ" sz="2000" b="1" dirty="0">
                <a:ea typeface="+mn-lt"/>
                <a:cs typeface="+mn-lt"/>
              </a:rPr>
              <a:t>, m. </a:t>
            </a:r>
            <a:r>
              <a:rPr lang="cs-CZ" sz="2000" b="1" dirty="0" err="1">
                <a:ea typeface="+mn-lt"/>
                <a:cs typeface="+mn-lt"/>
              </a:rPr>
              <a:t>adductor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b="1" dirty="0" err="1">
                <a:ea typeface="+mn-lt"/>
                <a:cs typeface="+mn-lt"/>
              </a:rPr>
              <a:t>hallucis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b="1" dirty="0" err="1">
                <a:ea typeface="+mn-lt"/>
                <a:cs typeface="+mn-lt"/>
              </a:rPr>
              <a:t>caput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b="1" dirty="0" err="1">
                <a:ea typeface="+mn-lt"/>
                <a:cs typeface="+mn-lt"/>
              </a:rPr>
              <a:t>obliquum</a:t>
            </a:r>
            <a:r>
              <a:rPr lang="cs-CZ" sz="2000" b="1" dirty="0">
                <a:ea typeface="+mn-lt"/>
                <a:cs typeface="+mn-lt"/>
              </a:rPr>
              <a:t>, m. </a:t>
            </a:r>
            <a:r>
              <a:rPr lang="cs-CZ" sz="2000" b="1" dirty="0" err="1">
                <a:ea typeface="+mn-lt"/>
                <a:cs typeface="+mn-lt"/>
              </a:rPr>
              <a:t>opponens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b="1" dirty="0" err="1">
                <a:ea typeface="+mn-lt"/>
                <a:cs typeface="+mn-lt"/>
              </a:rPr>
              <a:t>digiti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b="1" dirty="0" err="1">
                <a:ea typeface="+mn-lt"/>
                <a:cs typeface="+mn-lt"/>
              </a:rPr>
              <a:t>minimi</a:t>
            </a:r>
            <a:r>
              <a:rPr lang="cs-CZ" sz="2000" b="1" dirty="0">
                <a:ea typeface="+mn-lt"/>
                <a:cs typeface="+mn-lt"/>
              </a:rPr>
              <a:t>, m. </a:t>
            </a:r>
            <a:r>
              <a:rPr lang="cs-CZ" sz="2000" b="1" dirty="0" err="1">
                <a:ea typeface="+mn-lt"/>
                <a:cs typeface="+mn-lt"/>
              </a:rPr>
              <a:t>adductor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b="1" dirty="0" err="1">
                <a:ea typeface="+mn-lt"/>
                <a:cs typeface="+mn-lt"/>
              </a:rPr>
              <a:t>hallucis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b="1" dirty="0" err="1">
                <a:ea typeface="+mn-lt"/>
                <a:cs typeface="+mn-lt"/>
              </a:rPr>
              <a:t>caput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b="1" dirty="0" err="1">
                <a:ea typeface="+mn-lt"/>
                <a:cs typeface="+mn-lt"/>
              </a:rPr>
              <a:t>transversum</a:t>
            </a:r>
            <a:r>
              <a:rPr lang="cs-CZ" sz="2000" b="1" dirty="0">
                <a:ea typeface="+mn-lt"/>
                <a:cs typeface="+mn-lt"/>
              </a:rPr>
              <a:t>, mm. </a:t>
            </a:r>
            <a:r>
              <a:rPr lang="cs-CZ" sz="2000" b="1" dirty="0" err="1">
                <a:ea typeface="+mn-lt"/>
                <a:cs typeface="+mn-lt"/>
              </a:rPr>
              <a:t>interossei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b="1" dirty="0" err="1">
                <a:ea typeface="+mn-lt"/>
                <a:cs typeface="+mn-lt"/>
              </a:rPr>
              <a:t>dorsales</a:t>
            </a:r>
            <a:r>
              <a:rPr lang="cs-CZ" sz="2000" b="1" dirty="0">
                <a:ea typeface="+mn-lt"/>
                <a:cs typeface="+mn-lt"/>
              </a:rPr>
              <a:t> and </a:t>
            </a:r>
            <a:r>
              <a:rPr lang="cs-CZ" sz="2000" b="1" dirty="0" err="1">
                <a:ea typeface="+mn-lt"/>
                <a:cs typeface="+mn-lt"/>
              </a:rPr>
              <a:t>plantares</a:t>
            </a:r>
            <a:r>
              <a:rPr lang="cs-CZ" sz="2000" b="1" dirty="0">
                <a:ea typeface="+mn-lt"/>
                <a:cs typeface="+mn-lt"/>
              </a:rPr>
              <a:t>, mm. </a:t>
            </a:r>
            <a:r>
              <a:rPr lang="cs-CZ" sz="2000" b="1" dirty="0" err="1">
                <a:ea typeface="+mn-lt"/>
                <a:cs typeface="+mn-lt"/>
              </a:rPr>
              <a:t>lumbricales</a:t>
            </a:r>
            <a:r>
              <a:rPr lang="cs-CZ" sz="2000" b="1" dirty="0">
                <a:ea typeface="+mn-lt"/>
                <a:cs typeface="+mn-lt"/>
              </a:rPr>
              <a:t>), zevní rotátory kyčle (m. </a:t>
            </a:r>
            <a:r>
              <a:rPr lang="cs-CZ" sz="2000" b="1" dirty="0" err="1">
                <a:ea typeface="+mn-lt"/>
                <a:cs typeface="+mn-lt"/>
              </a:rPr>
              <a:t>gluteus</a:t>
            </a:r>
            <a:r>
              <a:rPr lang="cs-CZ" sz="2000" b="1" dirty="0">
                <a:ea typeface="+mn-lt"/>
                <a:cs typeface="+mn-lt"/>
              </a:rPr>
              <a:t> med. and min., TFL).</a:t>
            </a:r>
            <a:endParaRPr lang="cs-CZ" sz="2000" b="1" dirty="0"/>
          </a:p>
          <a:p>
            <a:pPr algn="just">
              <a:buClr>
                <a:srgbClr val="262626"/>
              </a:buClr>
            </a:pP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953790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890DB48-571F-4555-8C4A-ADE03C0A6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3AC2C5-25AF-476C-8A92-3C4B0E67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84" y="1168400"/>
            <a:ext cx="3270624" cy="452120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chemeClr val="tx1"/>
                </a:solidFill>
              </a:rPr>
              <a:t>UČENÍ POHYBU V TERAPII &amp; VEDENÍ POHYBU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A3D0E9-F0EC-4889-8704-20D62BD71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568" y="0"/>
            <a:ext cx="7966432" cy="6858000"/>
          </a:xfrm>
          <a:prstGeom prst="rect">
            <a:avLst/>
          </a:prstGeom>
          <a:solidFill>
            <a:schemeClr val="accent1"/>
          </a:solidFill>
          <a:ln w="6350" cap="sq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36D679-B037-43B8-A67C-D8D491F7A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0451" y="643468"/>
            <a:ext cx="6676665" cy="5571064"/>
          </a:xfrm>
          <a:prstGeom prst="rect">
            <a:avLst/>
          </a:prstGeom>
          <a:solidFill>
            <a:srgbClr val="FFFFFF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5DD412-4B8E-4F4E-8164-15667C4EA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3520" y="726948"/>
            <a:ext cx="6510528" cy="5404104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532FC1-EE0E-464A-AF4E-0FE8A648A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986" y="1364328"/>
            <a:ext cx="5223595" cy="41232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Usilujeme o koordinovaný pohyb </a:t>
            </a: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&amp; korekci nekoordinovaného pohybu či stereotypu.</a:t>
            </a:r>
            <a:endParaRPr lang="cs-CZ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buClr>
                <a:srgbClr val="262626"/>
              </a:buClr>
            </a:pPr>
            <a:r>
              <a:rPr lang="cs-CZ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Cílem je integrace anatomicky koordinovaného držení a pohybu do denních činností.</a:t>
            </a:r>
          </a:p>
          <a:p>
            <a:pPr algn="just">
              <a:buClr>
                <a:srgbClr val="262626"/>
              </a:buClr>
            </a:pPr>
            <a:r>
              <a:rPr lang="cs-CZ" sz="20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Diferenciální učení (prof. Dr. M. </a:t>
            </a:r>
            <a:r>
              <a:rPr lang="cs-CZ" sz="2000" b="1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Spitzer</a:t>
            </a:r>
            <a:r>
              <a:rPr lang="cs-CZ" sz="20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):</a:t>
            </a:r>
          </a:p>
          <a:p>
            <a:pPr lvl="1" algn="ctr">
              <a:buClr>
                <a:srgbClr val="262626"/>
              </a:buClr>
            </a:pPr>
            <a:r>
              <a:rPr lang="cs-CZ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= neučit pohybu LINEÁRNĚ, nýbrž DIFERENCIÁLNĚ = při cvičení využít různé pomůcky a polohy (nejen v lehu na zádech) &gt; tím se podporuje nervový systém ke vzniku nových nervových spojů.</a:t>
            </a:r>
          </a:p>
        </p:txBody>
      </p:sp>
    </p:spTree>
    <p:extLst>
      <p:ext uri="{BB962C8B-B14F-4D97-AF65-F5344CB8AC3E}">
        <p14:creationId xmlns:p14="http://schemas.microsoft.com/office/powerpoint/2010/main" val="3184091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E7A811B-3FFA-4066-BEE6-282B3D20F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cs-CZ" sz="4400"/>
              <a:t>KROKY PRO UČENÍ POHYBU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D2FD2F-1449-436B-BF82-46A39AB5F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936416"/>
            <a:ext cx="4870512" cy="4985169"/>
          </a:xfrm>
        </p:spPr>
        <p:txBody>
          <a:bodyPr anchor="ctr">
            <a:normAutofit lnSpcReduction="10000"/>
          </a:bodyPr>
          <a:lstStyle/>
          <a:p>
            <a:pPr algn="just"/>
            <a:r>
              <a:rPr lang="cs-CZ" sz="2000" b="1" dirty="0"/>
              <a:t>Vnímání a prociťování s aspektem na uvědomování </a:t>
            </a:r>
            <a:r>
              <a:rPr lang="cs-CZ" sz="2000" b="1" dirty="0">
                <a:ea typeface="+mn-lt"/>
                <a:cs typeface="+mn-lt"/>
              </a:rPr>
              <a:t>&amp; změnu průběhu pohybu</a:t>
            </a:r>
            <a:endParaRPr lang="cs-CZ" b="1" dirty="0"/>
          </a:p>
          <a:p>
            <a:pPr algn="just">
              <a:buClr>
                <a:srgbClr val="262626"/>
              </a:buClr>
            </a:pPr>
            <a:r>
              <a:rPr lang="cs-CZ" sz="2000" b="1" dirty="0">
                <a:ea typeface="+mn-lt"/>
                <a:cs typeface="+mn-lt"/>
              </a:rPr>
              <a:t>Mobilizace</a:t>
            </a:r>
          </a:p>
          <a:p>
            <a:pPr algn="just">
              <a:buClr>
                <a:srgbClr val="262626"/>
              </a:buClr>
            </a:pPr>
            <a:r>
              <a:rPr lang="cs-CZ" sz="2000" b="1" dirty="0">
                <a:ea typeface="+mn-lt"/>
                <a:cs typeface="+mn-lt"/>
              </a:rPr>
              <a:t>Uvolnění </a:t>
            </a:r>
            <a:r>
              <a:rPr lang="cs-CZ" sz="2000" b="1" dirty="0" err="1">
                <a:ea typeface="+mn-lt"/>
                <a:cs typeface="+mn-lt"/>
              </a:rPr>
              <a:t>hypertonních</a:t>
            </a:r>
            <a:r>
              <a:rPr lang="cs-CZ" sz="2000" b="1" dirty="0">
                <a:ea typeface="+mn-lt"/>
                <a:cs typeface="+mn-lt"/>
              </a:rPr>
              <a:t> struktur, excentrická &amp; koncentrická práce svalů</a:t>
            </a:r>
          </a:p>
          <a:p>
            <a:pPr algn="just">
              <a:buClr>
                <a:srgbClr val="262626"/>
              </a:buClr>
            </a:pPr>
            <a:r>
              <a:rPr lang="cs-CZ" sz="2000" b="1" dirty="0">
                <a:ea typeface="+mn-lt"/>
                <a:cs typeface="+mn-lt"/>
              </a:rPr>
              <a:t>Napřímení osy trupu, horních &amp; dolních končetin</a:t>
            </a:r>
          </a:p>
          <a:p>
            <a:pPr algn="just">
              <a:buClr>
                <a:srgbClr val="262626"/>
              </a:buClr>
            </a:pPr>
            <a:r>
              <a:rPr lang="cs-CZ" sz="2000" b="1" dirty="0">
                <a:ea typeface="+mn-lt"/>
                <a:cs typeface="+mn-lt"/>
              </a:rPr>
              <a:t>Aktivace impulzního centra</a:t>
            </a:r>
          </a:p>
          <a:p>
            <a:pPr algn="just">
              <a:buClr>
                <a:srgbClr val="262626"/>
              </a:buClr>
            </a:pPr>
            <a:r>
              <a:rPr lang="cs-CZ" sz="2000" b="1" dirty="0">
                <a:ea typeface="+mn-lt"/>
                <a:cs typeface="+mn-lt"/>
              </a:rPr>
              <a:t>Aktivace/posílení oslabených struktur</a:t>
            </a:r>
          </a:p>
          <a:p>
            <a:pPr algn="just">
              <a:buClr>
                <a:srgbClr val="262626"/>
              </a:buClr>
            </a:pPr>
            <a:r>
              <a:rPr lang="cs-CZ" sz="2000" b="1" dirty="0">
                <a:ea typeface="+mn-lt"/>
                <a:cs typeface="+mn-lt"/>
              </a:rPr>
              <a:t>Navedení koordinovaného pohybu/impulzu k pohybu</a:t>
            </a:r>
          </a:p>
          <a:p>
            <a:pPr algn="just">
              <a:buClr>
                <a:srgbClr val="262626"/>
              </a:buClr>
            </a:pPr>
            <a:r>
              <a:rPr lang="cs-CZ" sz="2000" b="1" dirty="0">
                <a:ea typeface="+mn-lt"/>
                <a:cs typeface="+mn-lt"/>
              </a:rPr>
              <a:t>Vědomé různorodé cvičení</a:t>
            </a:r>
          </a:p>
          <a:p>
            <a:pPr algn="just">
              <a:buClr>
                <a:srgbClr val="262626"/>
              </a:buClr>
            </a:pPr>
            <a:r>
              <a:rPr lang="cs-CZ" sz="2000" b="1" dirty="0">
                <a:ea typeface="+mn-lt"/>
                <a:cs typeface="+mn-lt"/>
              </a:rPr>
              <a:t>Integrace koordinovaného pohybového vzoru do denních a pohybových aktivit.</a:t>
            </a:r>
          </a:p>
        </p:txBody>
      </p:sp>
    </p:spTree>
    <p:extLst>
      <p:ext uri="{BB962C8B-B14F-4D97-AF65-F5344CB8AC3E}">
        <p14:creationId xmlns:p14="http://schemas.microsoft.com/office/powerpoint/2010/main" val="4123254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76A7B8-3B44-4EED-8CF8-D283EC81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ZEVNÍ &amp; VNITŘNÍ SPIRÁLA PÁNVE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307F36-B026-4773-91D7-E9ED7905C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DEFINICE ZEVNÍ SPIRÁLY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11F731-87AA-4B16-B180-4987C7529C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algn="just"/>
            <a:r>
              <a:rPr lang="cs-CZ" b="1" dirty="0"/>
              <a:t>Rotace pánve kolem osy transverzální a translace podél osy sagitální dozadu.</a:t>
            </a:r>
          </a:p>
          <a:p>
            <a:pPr algn="just">
              <a:buClr>
                <a:srgbClr val="262626"/>
              </a:buClr>
            </a:pPr>
            <a:r>
              <a:rPr lang="cs-CZ" b="1" dirty="0"/>
              <a:t>Rotace kolem osy sagitální a translace podél osy longitudinální dolů.</a:t>
            </a:r>
          </a:p>
          <a:p>
            <a:pPr algn="just">
              <a:buClr>
                <a:srgbClr val="262626"/>
              </a:buClr>
            </a:pPr>
            <a:r>
              <a:rPr lang="cs-CZ" b="1" dirty="0"/>
              <a:t>Rotace kolem osy longitudinální ven a translace podél osy transverzální mediálně (přiblížení těžiště těla ke kolmici).</a:t>
            </a:r>
          </a:p>
          <a:p>
            <a:pPr algn="just">
              <a:buClr>
                <a:srgbClr val="262626"/>
              </a:buClr>
            </a:pPr>
            <a:r>
              <a:rPr lang="cs-CZ" b="1" dirty="0"/>
              <a:t>Poznámka: zevní spirála uzavírá SI skloubení v jeho dolním úseku/horní část SI skloubení je otevřena.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73936C2-5201-43C5-9BB9-52B420DC7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DEFINICE VNITŘNÍ SPIRÁLY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3EBB71F-5A09-4BB7-B997-DBF27A45A1F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algn="just"/>
            <a:r>
              <a:rPr lang="cs-CZ" b="1" dirty="0"/>
              <a:t>Rotace pánve kolem osy transverzální a translace podél osy sagitální dopředu.</a:t>
            </a:r>
          </a:p>
          <a:p>
            <a:pPr algn="just">
              <a:buClr>
                <a:srgbClr val="262626"/>
              </a:buClr>
            </a:pPr>
            <a:r>
              <a:rPr lang="cs-CZ" b="1" dirty="0"/>
              <a:t>Rotace pánve kolem osy sagitální a translace podél osy longitudinální nahoru.</a:t>
            </a:r>
          </a:p>
          <a:p>
            <a:pPr algn="just">
              <a:buClr>
                <a:srgbClr val="262626"/>
              </a:buClr>
            </a:pPr>
            <a:r>
              <a:rPr lang="cs-CZ" b="1" dirty="0"/>
              <a:t>Rotace pánve kolem osy longitudinální a translace podél osy transverzální laterálně.</a:t>
            </a:r>
          </a:p>
          <a:p>
            <a:pPr algn="just">
              <a:buClr>
                <a:srgbClr val="262626"/>
              </a:buClr>
            </a:pPr>
            <a:r>
              <a:rPr lang="cs-CZ" b="1" dirty="0"/>
              <a:t>Poznámka: vnitřní spirála zavírá horní část SI skloubení/dolní část otevírá.</a:t>
            </a:r>
          </a:p>
        </p:txBody>
      </p:sp>
    </p:spTree>
    <p:extLst>
      <p:ext uri="{BB962C8B-B14F-4D97-AF65-F5344CB8AC3E}">
        <p14:creationId xmlns:p14="http://schemas.microsoft.com/office/powerpoint/2010/main" val="3618654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1A67BF-1FE4-4FD9-9C52-A583D7D3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63600"/>
          </a:xfrm>
        </p:spPr>
        <p:txBody>
          <a:bodyPr/>
          <a:lstStyle/>
          <a:p>
            <a:r>
              <a:rPr lang="cs-CZ">
                <a:ea typeface="+mj-lt"/>
                <a:cs typeface="+mj-lt"/>
              </a:rPr>
              <a:t>ZEVNÍ &amp; VNITŘNÍ SPIRÁLA PÁNVE</a:t>
            </a:r>
            <a:endParaRPr lang="cs-CZ"/>
          </a:p>
        </p:txBody>
      </p:sp>
      <p:pic>
        <p:nvPicPr>
          <p:cNvPr id="5" name="Obrázek 5" descr="Obsah obrázku spodní prádlo&#10;&#10;Popis se vygeneroval automaticky.">
            <a:extLst>
              <a:ext uri="{FF2B5EF4-FFF2-40B4-BE49-F238E27FC236}">
                <a16:creationId xmlns:a16="http://schemas.microsoft.com/office/drawing/2014/main" id="{9FB10F6B-B1AB-4FA0-A40A-64811C2CA4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2205" y="1341957"/>
            <a:ext cx="2214995" cy="2350365"/>
          </a:xfrm>
        </p:spPr>
      </p:pic>
      <p:pic>
        <p:nvPicPr>
          <p:cNvPr id="6" name="Obrázek 6" descr="Obsah obrázku rozmazání, pramen&#10;&#10;Popis se vygeneroval automaticky.">
            <a:extLst>
              <a:ext uri="{FF2B5EF4-FFF2-40B4-BE49-F238E27FC236}">
                <a16:creationId xmlns:a16="http://schemas.microsoft.com/office/drawing/2014/main" id="{E285DFB5-1F59-4132-8EE7-9B617E4291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09226" y="1451349"/>
            <a:ext cx="2133600" cy="2143125"/>
          </a:xfrm>
        </p:spPr>
      </p:pic>
      <p:pic>
        <p:nvPicPr>
          <p:cNvPr id="7" name="Obrázek 7" descr="Obsah obrázku text&#10;&#10;Popis se vygeneroval automaticky.">
            <a:extLst>
              <a:ext uri="{FF2B5EF4-FFF2-40B4-BE49-F238E27FC236}">
                <a16:creationId xmlns:a16="http://schemas.microsoft.com/office/drawing/2014/main" id="{F6FDAAAF-43AE-4A94-9D78-364E4A926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843" y="1448523"/>
            <a:ext cx="2146588" cy="2460047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B703F020-974A-47AD-81E1-547E797B0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2309" y="1448940"/>
            <a:ext cx="2927927" cy="2794029"/>
          </a:xfrm>
          <a:prstGeom prst="rect">
            <a:avLst/>
          </a:prstGeom>
        </p:spPr>
      </p:pic>
      <p:pic>
        <p:nvPicPr>
          <p:cNvPr id="9" name="Obrázek 9" descr="Obsah obrázku interiér, zeď&#10;&#10;Popis se vygeneroval automaticky.">
            <a:extLst>
              <a:ext uri="{FF2B5EF4-FFF2-40B4-BE49-F238E27FC236}">
                <a16:creationId xmlns:a16="http://schemas.microsoft.com/office/drawing/2014/main" id="{073D2FC6-96F2-4046-803C-ECE44CE19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92" y="3543301"/>
            <a:ext cx="3874653" cy="2923308"/>
          </a:xfrm>
          <a:prstGeom prst="rect">
            <a:avLst/>
          </a:prstGeom>
        </p:spPr>
      </p:pic>
      <p:pic>
        <p:nvPicPr>
          <p:cNvPr id="10" name="Obrázek 10" descr="Obsah obrázku interiér&#10;&#10;Popis se vygeneroval automaticky.">
            <a:extLst>
              <a:ext uri="{FF2B5EF4-FFF2-40B4-BE49-F238E27FC236}">
                <a16:creationId xmlns:a16="http://schemas.microsoft.com/office/drawing/2014/main" id="{0556AA82-3020-4A5A-8E58-7FA091959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491" y="3837055"/>
            <a:ext cx="3689927" cy="262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65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B211E8B-2B7E-4228-AC15-394F47CFF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956" y="3544684"/>
            <a:ext cx="5237151" cy="2162890"/>
          </a:xfrm>
        </p:spPr>
        <p:txBody>
          <a:bodyPr>
            <a:normAutofit/>
          </a:bodyPr>
          <a:lstStyle/>
          <a:p>
            <a:r>
              <a:rPr lang="cs-CZ" sz="2700" b="1" dirty="0"/>
              <a:t>FYZIOLOGICKÉ LATERÁLNÍ KLOPENÍ PÁNVE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72D097CB-409A-45F3-B2C9-482B14DAA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995" y="619330"/>
            <a:ext cx="2405937" cy="5595203"/>
          </a:xfrm>
          <a:prstGeom prst="rect">
            <a:avLst/>
          </a:prstGeom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FF604654-59DC-4C79-A5C5-570640C46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950" y="564693"/>
            <a:ext cx="3844695" cy="286429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0A86A1E-D83B-437A-92FD-A163BA0D0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9228" y="5698671"/>
            <a:ext cx="4602152" cy="193315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101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accent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EFC8E4-B8B2-4EF8-8945-4A2D78B46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cs-CZ" sz="4400">
                <a:solidFill>
                  <a:srgbClr val="FFFFFF"/>
                </a:solidFill>
              </a:rPr>
              <a:t>KLINIKA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3494" y="276008"/>
            <a:ext cx="6463060" cy="6305984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842" y="438912"/>
            <a:ext cx="6132365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D42E18-F559-47C9-9673-1D4A16070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36416"/>
            <a:ext cx="5178168" cy="498516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just">
              <a:buNone/>
            </a:pPr>
            <a:endParaRPr lang="cs-CZ" sz="2000" b="1" dirty="0"/>
          </a:p>
          <a:p>
            <a:pPr algn="just">
              <a:buClr>
                <a:srgbClr val="262626"/>
              </a:buClr>
            </a:pPr>
            <a:r>
              <a:rPr lang="cs-CZ" sz="2000" b="1" dirty="0"/>
              <a:t>Při stoji na 1 DK je fyziologické sešikmení pánve, nikoliv pánev rovnoběžně. Pokud je pánev ve vertikále </a:t>
            </a:r>
            <a:r>
              <a:rPr lang="cs-CZ" sz="2000" b="1" dirty="0">
                <a:ea typeface="+mn-lt"/>
                <a:cs typeface="+mn-lt"/>
              </a:rPr>
              <a:t>→</a:t>
            </a:r>
            <a:r>
              <a:rPr lang="cs-CZ" sz="2000" b="1" dirty="0"/>
              <a:t> výrazný tlak na ploténky.</a:t>
            </a:r>
          </a:p>
          <a:p>
            <a:pPr algn="just">
              <a:buClr>
                <a:srgbClr val="262626"/>
              </a:buClr>
            </a:pPr>
            <a:r>
              <a:rPr lang="cs-CZ" sz="2000" b="1" dirty="0"/>
              <a:t>U kročné DK je pánev ve vnitřní spirále (m. </a:t>
            </a:r>
            <a:r>
              <a:rPr lang="cs-CZ" sz="2000" b="1" dirty="0" err="1"/>
              <a:t>obliquus</a:t>
            </a:r>
            <a:r>
              <a:rPr lang="cs-CZ" sz="2000" b="1" dirty="0"/>
              <a:t> </a:t>
            </a:r>
            <a:r>
              <a:rPr lang="cs-CZ" sz="2000" b="1" dirty="0" err="1"/>
              <a:t>internus</a:t>
            </a:r>
            <a:r>
              <a:rPr lang="cs-CZ" sz="2000" b="1" dirty="0"/>
              <a:t> </a:t>
            </a:r>
            <a:r>
              <a:rPr lang="cs-CZ" sz="2000" b="1" dirty="0" err="1"/>
              <a:t>abdominis</a:t>
            </a:r>
            <a:r>
              <a:rPr lang="cs-CZ" sz="2000" b="1" dirty="0"/>
              <a:t>), impulz jde z hrudníku od dolních žeber dozadu.</a:t>
            </a:r>
          </a:p>
          <a:p>
            <a:pPr algn="just">
              <a:buClr>
                <a:srgbClr val="262626"/>
              </a:buClr>
            </a:pPr>
            <a:r>
              <a:rPr lang="cs-CZ" sz="2000" b="1" dirty="0"/>
              <a:t>Spirální sešroubování dává stabilitu → ZR femuru, VR fibuly a </a:t>
            </a:r>
            <a:r>
              <a:rPr lang="cs-CZ" sz="2000" b="1" dirty="0" err="1"/>
              <a:t>tibie</a:t>
            </a:r>
            <a:r>
              <a:rPr lang="cs-CZ" sz="2000" b="1" dirty="0"/>
              <a:t> (</a:t>
            </a:r>
            <a:r>
              <a:rPr lang="cs-CZ" sz="2000" b="1" dirty="0" err="1"/>
              <a:t>antetorzní</a:t>
            </a:r>
            <a:r>
              <a:rPr lang="cs-CZ" sz="2000" b="1" dirty="0"/>
              <a:t> úhel femuru je norma) → tudíž ZR je zde přirozená → centrace KYK a tudíž i lepší stabilita KYK. </a:t>
            </a:r>
          </a:p>
          <a:p>
            <a:pPr algn="just">
              <a:buClr>
                <a:srgbClr val="262626"/>
              </a:buClr>
            </a:pPr>
            <a:r>
              <a:rPr lang="cs-CZ" sz="2000" b="1" dirty="0"/>
              <a:t>Pokud spirální sešroubování není → vzniká instabilita.</a:t>
            </a:r>
          </a:p>
          <a:p>
            <a:pPr algn="just">
              <a:buClr>
                <a:srgbClr val="262626"/>
              </a:buClr>
            </a:pP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041815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7C658E-13FF-4785-AD07-6AB036012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cs-CZ" sz="3700"/>
              <a:t>SPIRÁLNÍ SEŠROUBOVÁNÍ DKK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ek 4" descr="Obsah obrázku text, patro, kalhotové&#10;&#10;Popis se vygeneroval automaticky.">
            <a:extLst>
              <a:ext uri="{FF2B5EF4-FFF2-40B4-BE49-F238E27FC236}">
                <a16:creationId xmlns:a16="http://schemas.microsoft.com/office/drawing/2014/main" id="{10F00CCF-9966-4915-A126-620DE9394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" y="-1189"/>
            <a:ext cx="6088528" cy="526217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E64DCC-AABE-4714-B2C5-BE95C4E78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b="1" dirty="0">
                <a:highlight>
                  <a:srgbClr val="FF00FF"/>
                </a:highlight>
                <a:ea typeface="+mn-lt"/>
                <a:cs typeface="+mn-lt"/>
              </a:rPr>
              <a:t>Kyčel:</a:t>
            </a:r>
          </a:p>
          <a:p>
            <a:pPr algn="just">
              <a:lnSpc>
                <a:spcPct val="90000"/>
              </a:lnSpc>
              <a:buClr>
                <a:srgbClr val="262626"/>
              </a:buClr>
            </a:pPr>
            <a:r>
              <a:rPr lang="cs-CZ" b="1" dirty="0" err="1">
                <a:ea typeface="+mn-lt"/>
                <a:cs typeface="+mn-lt"/>
              </a:rPr>
              <a:t>Antetorze</a:t>
            </a:r>
            <a:r>
              <a:rPr lang="cs-CZ" b="1" dirty="0">
                <a:ea typeface="+mn-lt"/>
                <a:cs typeface="+mn-lt"/>
              </a:rPr>
              <a:t> hlavice femuru → převaha zevních rotátorů</a:t>
            </a:r>
          </a:p>
          <a:p>
            <a:pPr algn="just">
              <a:lnSpc>
                <a:spcPct val="90000"/>
              </a:lnSpc>
              <a:buClr>
                <a:srgbClr val="262626"/>
              </a:buClr>
            </a:pPr>
            <a:r>
              <a:rPr lang="cs-CZ" b="1" dirty="0">
                <a:ea typeface="+mn-lt"/>
                <a:cs typeface="+mn-lt"/>
              </a:rPr>
              <a:t>Spirální stočení dlouhých kostí (zevní či vnitřní rotace)</a:t>
            </a:r>
          </a:p>
          <a:p>
            <a:pPr algn="just">
              <a:lnSpc>
                <a:spcPct val="90000"/>
              </a:lnSpc>
              <a:buClr>
                <a:srgbClr val="262626"/>
              </a:buClr>
            </a:pPr>
            <a:r>
              <a:rPr lang="cs-CZ" b="1" dirty="0">
                <a:highlight>
                  <a:srgbClr val="FF00FF"/>
                </a:highlight>
                <a:ea typeface="+mn-lt"/>
                <a:cs typeface="+mn-lt"/>
              </a:rPr>
              <a:t>Koleno:</a:t>
            </a:r>
          </a:p>
          <a:p>
            <a:pPr algn="just">
              <a:lnSpc>
                <a:spcPct val="90000"/>
              </a:lnSpc>
              <a:buClr>
                <a:srgbClr val="262626"/>
              </a:buClr>
            </a:pPr>
            <a:r>
              <a:rPr lang="cs-CZ" b="1" dirty="0">
                <a:ea typeface="+mn-lt"/>
                <a:cs typeface="+mn-lt"/>
              </a:rPr>
              <a:t>Při plném natažení kolene dochází k závěrečné rotaci.</a:t>
            </a:r>
          </a:p>
          <a:p>
            <a:pPr algn="just">
              <a:lnSpc>
                <a:spcPct val="90000"/>
              </a:lnSpc>
              <a:buClr>
                <a:srgbClr val="262626"/>
              </a:buClr>
            </a:pPr>
            <a:r>
              <a:rPr lang="cs-CZ" b="1" dirty="0">
                <a:ea typeface="+mn-lt"/>
                <a:cs typeface="+mn-lt"/>
              </a:rPr>
              <a:t>Hlavní pohybem je flexe/extenze s nepatrným stupněm rotačního pohybu  od femuru a </a:t>
            </a:r>
            <a:r>
              <a:rPr lang="cs-CZ" b="1" dirty="0" err="1">
                <a:ea typeface="+mn-lt"/>
                <a:cs typeface="+mn-lt"/>
              </a:rPr>
              <a:t>tibie</a:t>
            </a:r>
            <a:r>
              <a:rPr lang="cs-CZ" b="1" dirty="0">
                <a:ea typeface="+mn-lt"/>
                <a:cs typeface="+mn-lt"/>
              </a:rPr>
              <a:t> → 3 D pohybové chování kostí. </a:t>
            </a:r>
            <a:endParaRPr lang="cs-CZ" b="1" dirty="0"/>
          </a:p>
          <a:p>
            <a:pPr algn="just">
              <a:lnSpc>
                <a:spcPct val="90000"/>
              </a:lnSpc>
              <a:buClr>
                <a:srgbClr val="262626"/>
              </a:buClr>
            </a:pPr>
            <a:endParaRPr lang="cs-CZ" b="1" dirty="0"/>
          </a:p>
        </p:txBody>
      </p:sp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9BB0BCC4-E025-4630-80AF-483D7A7BA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470690"/>
              </p:ext>
            </p:extLst>
          </p:nvPr>
        </p:nvGraphicFramePr>
        <p:xfrm>
          <a:off x="845589" y="5271285"/>
          <a:ext cx="523874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022">
                  <a:extLst>
                    <a:ext uri="{9D8B030D-6E8A-4147-A177-3AD203B41FA5}">
                      <a16:colId xmlns:a16="http://schemas.microsoft.com/office/drawing/2014/main" val="3126457929"/>
                    </a:ext>
                  </a:extLst>
                </a:gridCol>
                <a:gridCol w="1573068">
                  <a:extLst>
                    <a:ext uri="{9D8B030D-6E8A-4147-A177-3AD203B41FA5}">
                      <a16:colId xmlns:a16="http://schemas.microsoft.com/office/drawing/2014/main" val="2845998309"/>
                    </a:ext>
                  </a:extLst>
                </a:gridCol>
                <a:gridCol w="1659659">
                  <a:extLst>
                    <a:ext uri="{9D8B030D-6E8A-4147-A177-3AD203B41FA5}">
                      <a16:colId xmlns:a16="http://schemas.microsoft.com/office/drawing/2014/main" val="3156077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Ve flexi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 extenzi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645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KYČEL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Flx</a:t>
                      </a:r>
                      <a:r>
                        <a:rPr lang="cs-CZ" dirty="0"/>
                        <a:t>, </a:t>
                      </a:r>
                      <a:r>
                        <a:rPr lang="cs-CZ" dirty="0" err="1"/>
                        <a:t>Add</a:t>
                      </a:r>
                      <a:r>
                        <a:rPr lang="cs-CZ" dirty="0"/>
                        <a:t>, ZR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Ex, </a:t>
                      </a:r>
                      <a:r>
                        <a:rPr lang="cs-CZ" dirty="0" err="1"/>
                        <a:t>Abd</a:t>
                      </a:r>
                      <a:r>
                        <a:rPr lang="cs-CZ" dirty="0"/>
                        <a:t>, VR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969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KOLENO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Flx</a:t>
                      </a:r>
                      <a:r>
                        <a:rPr lang="cs-CZ" dirty="0"/>
                        <a:t>, VR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Ex, ZR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471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HORNÍ HLEZNO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dorziflexe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Plantární </a:t>
                      </a:r>
                      <a:r>
                        <a:rPr lang="cs-CZ" dirty="0" err="1"/>
                        <a:t>Flx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456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198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AACC00-6F8B-4DF7-9FC1-868BC99E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cs-CZ" sz="4400">
                <a:solidFill>
                  <a:srgbClr val="FFFFFF"/>
                </a:solidFill>
              </a:rPr>
              <a:t>POSTAVENÍ PÁNVE OVLIVŇUJE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F69A76-809F-47C6-B02B-645ECB6BA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cs-CZ" sz="2000" b="1" u="sng" dirty="0">
                <a:solidFill>
                  <a:srgbClr val="FFFFFF"/>
                </a:solidFill>
                <a:highlight>
                  <a:srgbClr val="FF00FF"/>
                </a:highlight>
              </a:rPr>
              <a:t>Vzpřímení a tvar páteře:</a:t>
            </a:r>
            <a:endParaRPr lang="cs-CZ" b="1" u="sng" dirty="0">
              <a:highlight>
                <a:srgbClr val="FF00FF"/>
              </a:highlight>
            </a:endParaRPr>
          </a:p>
          <a:p>
            <a:pPr algn="just">
              <a:buClr>
                <a:srgbClr val="262626"/>
              </a:buClr>
            </a:pPr>
            <a:r>
              <a:rPr lang="cs-CZ" sz="2000" b="1" dirty="0">
                <a:solidFill>
                  <a:srgbClr val="FFFFFF"/>
                </a:solidFill>
              </a:rPr>
              <a:t>Postavení kyčlí a tím osu dolních končetin &amp; jejich stabilitu/dynamiku.</a:t>
            </a:r>
          </a:p>
          <a:p>
            <a:pPr algn="just">
              <a:buClr>
                <a:srgbClr val="262626"/>
              </a:buClr>
            </a:pPr>
            <a:r>
              <a:rPr lang="cs-CZ" sz="2000" b="1" dirty="0" err="1">
                <a:solidFill>
                  <a:srgbClr val="FFFFFF"/>
                </a:solidFill>
              </a:rPr>
              <a:t>Hallux</a:t>
            </a:r>
            <a:r>
              <a:rPr lang="cs-CZ" sz="2000" b="1" dirty="0">
                <a:solidFill>
                  <a:srgbClr val="FFFFFF"/>
                </a:solidFill>
              </a:rPr>
              <a:t> </a:t>
            </a:r>
            <a:r>
              <a:rPr lang="cs-CZ" sz="2000" b="1" dirty="0" err="1">
                <a:solidFill>
                  <a:srgbClr val="FFFFFF"/>
                </a:solidFill>
              </a:rPr>
              <a:t>valgus</a:t>
            </a:r>
            <a:r>
              <a:rPr lang="cs-CZ" sz="2000" b="1" dirty="0">
                <a:solidFill>
                  <a:srgbClr val="FFFFFF"/>
                </a:solidFill>
              </a:rPr>
              <a:t> často důsledek nenapřímené pánve.</a:t>
            </a:r>
          </a:p>
          <a:p>
            <a:pPr algn="just">
              <a:buClr>
                <a:srgbClr val="262626"/>
              </a:buClr>
            </a:pPr>
            <a:r>
              <a:rPr lang="cs-CZ" sz="2000" b="1" u="sng" dirty="0">
                <a:solidFill>
                  <a:srgbClr val="FFFFFF"/>
                </a:solidFill>
                <a:highlight>
                  <a:srgbClr val="FF00FF"/>
                </a:highlight>
              </a:rPr>
              <a:t>Stojná </a:t>
            </a:r>
            <a:r>
              <a:rPr lang="cs-CZ" sz="2000" b="1" u="sng" dirty="0">
                <a:solidFill>
                  <a:srgbClr val="FFFFFF"/>
                </a:solidFill>
                <a:highlight>
                  <a:srgbClr val="FF00FF"/>
                </a:highlight>
                <a:ea typeface="+mn-lt"/>
                <a:cs typeface="+mn-lt"/>
              </a:rPr>
              <a:t>&amp;  kročná fáze:</a:t>
            </a:r>
          </a:p>
          <a:p>
            <a:pPr algn="just">
              <a:buClr>
                <a:srgbClr val="262626"/>
              </a:buClr>
            </a:pPr>
            <a:r>
              <a:rPr lang="cs-CZ" sz="2000" b="1" dirty="0">
                <a:solidFill>
                  <a:srgbClr val="FFFFFF"/>
                </a:solidFill>
              </a:rPr>
              <a:t>Stoj na obou DKK → funguje princip vzpřímení</a:t>
            </a:r>
          </a:p>
          <a:p>
            <a:pPr algn="just">
              <a:buClr>
                <a:srgbClr val="262626"/>
              </a:buClr>
            </a:pPr>
            <a:r>
              <a:rPr lang="cs-CZ" sz="2000" b="1" dirty="0">
                <a:solidFill>
                  <a:srgbClr val="FFFFFF"/>
                </a:solidFill>
              </a:rPr>
              <a:t>Stoj na jedné DK → spirální pohyby (protože na každé straně je to jinak)</a:t>
            </a:r>
          </a:p>
          <a:p>
            <a:pPr lvl="1" algn="just">
              <a:buClr>
                <a:srgbClr val="262626"/>
              </a:buClr>
            </a:pPr>
            <a:r>
              <a:rPr lang="cs-CZ" sz="2000" b="1" dirty="0">
                <a:solidFill>
                  <a:srgbClr val="FFFFFF"/>
                </a:solidFill>
              </a:rPr>
              <a:t>Zevní spirála pánve u fáze stojné</a:t>
            </a:r>
          </a:p>
          <a:p>
            <a:pPr lvl="1" algn="just">
              <a:buClr>
                <a:srgbClr val="262626"/>
              </a:buClr>
            </a:pPr>
            <a:r>
              <a:rPr lang="cs-CZ" sz="2000" b="1" dirty="0">
                <a:solidFill>
                  <a:srgbClr val="FFFFFF"/>
                </a:solidFill>
              </a:rPr>
              <a:t>Vnitřní spirála pánve u fáze kročné</a:t>
            </a:r>
          </a:p>
        </p:txBody>
      </p:sp>
    </p:spTree>
    <p:extLst>
      <p:ext uri="{BB962C8B-B14F-4D97-AF65-F5344CB8AC3E}">
        <p14:creationId xmlns:p14="http://schemas.microsoft.com/office/powerpoint/2010/main" val="3764592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F487B1-89B3-4FD6-9BB5-10382CF3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cs-CZ" sz="3700">
                <a:solidFill>
                  <a:schemeClr val="tx1"/>
                </a:solidFill>
              </a:rPr>
              <a:t>KLINICKÉ POZNÁMEČKY 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0FFCD3-9D0E-44D5-8922-876996892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647076" cy="5475563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just"/>
            <a:r>
              <a:rPr lang="cs-CZ" sz="2000" b="1" dirty="0">
                <a:ea typeface="+mn-lt"/>
                <a:cs typeface="+mn-lt"/>
              </a:rPr>
              <a:t>Pro dobrý ROM u HK: nutná stabilita lopatky + volnost ramene</a:t>
            </a:r>
            <a:endParaRPr lang="cs-CZ" b="1" dirty="0"/>
          </a:p>
          <a:p>
            <a:pPr algn="just">
              <a:buClr>
                <a:srgbClr val="FFFFFF"/>
              </a:buClr>
            </a:pPr>
            <a:r>
              <a:rPr lang="cs-CZ" sz="2000" b="1" dirty="0">
                <a:ea typeface="+mn-lt"/>
                <a:cs typeface="+mn-lt"/>
              </a:rPr>
              <a:t>Lopatka by měla být ve frontální (ne sagitální) rovině</a:t>
            </a:r>
            <a:endParaRPr lang="cs-CZ" b="1" dirty="0">
              <a:ea typeface="+mn-lt"/>
              <a:cs typeface="+mn-lt"/>
            </a:endParaRPr>
          </a:p>
          <a:p>
            <a:pPr algn="just">
              <a:buClr>
                <a:srgbClr val="FFFFFF"/>
              </a:buClr>
            </a:pPr>
            <a:r>
              <a:rPr lang="cs-CZ" sz="2000" b="1" dirty="0">
                <a:ea typeface="+mn-lt"/>
                <a:cs typeface="+mn-lt"/>
              </a:rPr>
              <a:t>Fyziologická flexe HK (u OKC): zevní spirála lopatky + vnitřní spirála humeru (40° retroverze hlavice humeru) &amp; naopak</a:t>
            </a:r>
            <a:endParaRPr lang="cs-CZ" b="1" dirty="0">
              <a:ea typeface="+mn-lt"/>
              <a:cs typeface="+mn-lt"/>
            </a:endParaRPr>
          </a:p>
          <a:p>
            <a:pPr algn="just">
              <a:buClr>
                <a:srgbClr val="FFFFFF"/>
              </a:buClr>
            </a:pPr>
            <a:r>
              <a:rPr lang="cs-CZ" sz="2000" b="1" dirty="0">
                <a:ea typeface="+mn-lt"/>
                <a:cs typeface="+mn-lt"/>
              </a:rPr>
              <a:t>CKC</a:t>
            </a:r>
            <a:r>
              <a:rPr lang="cs-CZ" sz="2000" b="1" dirty="0"/>
              <a:t> (uzavřený kinematický řetězec) = při opoře: zevní spirála lopatky + zevní spirála humeru!</a:t>
            </a:r>
            <a:endParaRPr lang="cs-CZ" b="1" dirty="0"/>
          </a:p>
          <a:p>
            <a:pPr algn="just">
              <a:buClr>
                <a:srgbClr val="FFFFFF"/>
              </a:buClr>
            </a:pPr>
            <a:r>
              <a:rPr lang="cs-CZ" sz="2000" b="1" dirty="0"/>
              <a:t>Pokud není pohyb v hrudníku dostatečný, "dorovnáváme" to lopatkou → lopatka je pak v sagitální rovině a ztrácí se diferencovaný (oddělený) pohyb hlavice humeru → ztráta prostoru v ramenním pletenci → vzniká </a:t>
            </a:r>
            <a:r>
              <a:rPr lang="cs-CZ" sz="2000" b="1" dirty="0" err="1"/>
              <a:t>impingement</a:t>
            </a:r>
            <a:r>
              <a:rPr lang="cs-CZ" sz="2000" b="1" dirty="0"/>
              <a:t> syndrom.</a:t>
            </a:r>
            <a:endParaRPr lang="cs-CZ" b="1" dirty="0">
              <a:ea typeface="+mn-lt"/>
              <a:cs typeface="+mn-lt"/>
            </a:endParaRPr>
          </a:p>
          <a:p>
            <a:pPr algn="just">
              <a:buClr>
                <a:srgbClr val="FFFFFF"/>
              </a:buClr>
            </a:pPr>
            <a:r>
              <a:rPr lang="cs-CZ" sz="2000" b="1" dirty="0" err="1">
                <a:ea typeface="+mn-lt"/>
                <a:cs typeface="+mn-lt"/>
              </a:rPr>
              <a:t>Impingement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b="1" dirty="0" err="1">
                <a:ea typeface="+mn-lt"/>
                <a:cs typeface="+mn-lt"/>
              </a:rPr>
              <a:t>sy</a:t>
            </a:r>
            <a:r>
              <a:rPr lang="cs-CZ" sz="2000" b="1" dirty="0">
                <a:ea typeface="+mn-lt"/>
                <a:cs typeface="+mn-lt"/>
              </a:rPr>
              <a:t> = hlavice humeru a akromion je tlačen dopředu</a:t>
            </a:r>
            <a:endParaRPr lang="cs-CZ" b="1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9812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E25ACF-6292-40B0-BE99-10AA0F57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cs-CZ" sz="4400" dirty="0">
                <a:solidFill>
                  <a:srgbClr val="FFFFFF"/>
                </a:solidFill>
              </a:rPr>
              <a:t>SPIRÁLNÍ </a:t>
            </a:r>
            <a:r>
              <a:rPr lang="cs-CZ" sz="4400">
                <a:solidFill>
                  <a:srgbClr val="FFFFFF"/>
                </a:solidFill>
              </a:rPr>
              <a:t>DYNAMIKA (SD)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34F76C-319D-4F8E-9C3C-912812FE6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rgbClr val="FFFFFF"/>
                </a:solidFill>
                <a:ea typeface="+mn-lt"/>
                <a:cs typeface="+mn-lt"/>
              </a:rPr>
              <a:t>Terapeutický a pohybový koncept</a:t>
            </a:r>
          </a:p>
          <a:p>
            <a:pPr>
              <a:buClr>
                <a:srgbClr val="262626"/>
              </a:buClr>
            </a:pPr>
            <a:r>
              <a:rPr lang="cs-CZ" sz="2000">
                <a:solidFill>
                  <a:srgbClr val="FFFFFF"/>
                </a:solidFill>
                <a:ea typeface="+mn-lt"/>
                <a:cs typeface="+mn-lt"/>
              </a:rPr>
              <a:t>„C’est une facon de voir le corps.“ Yolande Deswarthe</a:t>
            </a:r>
          </a:p>
          <a:p>
            <a:pPr>
              <a:buClr>
                <a:srgbClr val="262626"/>
              </a:buClr>
            </a:pPr>
            <a:r>
              <a:rPr lang="cs-CZ" sz="2000">
                <a:solidFill>
                  <a:srgbClr val="FFFFFF"/>
                </a:solidFill>
                <a:ea typeface="+mn-lt"/>
                <a:cs typeface="+mn-lt"/>
              </a:rPr>
              <a:t>Univerzální princip: Spirála se line jako červená stuha v držení a pohybové koordinaci lidského těla.</a:t>
            </a:r>
          </a:p>
          <a:p>
            <a:pPr>
              <a:buClr>
                <a:srgbClr val="262626"/>
              </a:buClr>
            </a:pP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Návod pro použití pro vlastní tělo</a:t>
            </a:r>
          </a:p>
          <a:p>
            <a:pPr>
              <a:buClr>
                <a:srgbClr val="262626"/>
              </a:buClr>
            </a:pPr>
            <a:endParaRPr lang="cs-CZ" sz="2000">
              <a:solidFill>
                <a:srgbClr val="FFFFFF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895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83627D-89A8-42A6-BA50-4CCCA3105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cs-CZ" sz="4400">
                <a:solidFill>
                  <a:schemeClr val="tx1"/>
                </a:solidFill>
              </a:rPr>
              <a:t>KLINIKA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0E33A7-4920-4CF0-8081-C645B81F8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450804" cy="5475563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just"/>
            <a:endParaRPr lang="cs-CZ" sz="2000"/>
          </a:p>
          <a:p>
            <a:pPr algn="just"/>
            <a:r>
              <a:rPr lang="cs-CZ" b="1" u="sng" dirty="0">
                <a:ea typeface="+mn-lt"/>
                <a:cs typeface="+mn-lt"/>
              </a:rPr>
              <a:t>ZEVNÍ SPIRÁLA LOPATKY:</a:t>
            </a:r>
            <a:endParaRPr lang="cs-CZ" dirty="0">
              <a:ea typeface="+mn-lt"/>
              <a:cs typeface="+mn-lt"/>
            </a:endParaRPr>
          </a:p>
          <a:p>
            <a:pPr algn="just">
              <a:buClr>
                <a:srgbClr val="FFFFFF"/>
              </a:buClr>
            </a:pPr>
            <a:r>
              <a:rPr lang="cs-CZ" dirty="0">
                <a:ea typeface="+mn-lt"/>
                <a:cs typeface="+mn-lt"/>
              </a:rPr>
              <a:t>m. </a:t>
            </a:r>
            <a:r>
              <a:rPr lang="cs-CZ" dirty="0" err="1">
                <a:ea typeface="+mn-lt"/>
                <a:cs typeface="+mn-lt"/>
              </a:rPr>
              <a:t>trapezius</a:t>
            </a:r>
            <a:r>
              <a:rPr lang="cs-CZ" dirty="0">
                <a:ea typeface="+mn-lt"/>
                <a:cs typeface="+mn-lt"/>
              </a:rPr>
              <a:t> (horní &amp; příčná část), m. levator </a:t>
            </a:r>
            <a:r>
              <a:rPr lang="cs-CZ" dirty="0" err="1">
                <a:ea typeface="+mn-lt"/>
                <a:cs typeface="+mn-lt"/>
              </a:rPr>
              <a:t>scapulae</a:t>
            </a:r>
            <a:r>
              <a:rPr lang="cs-CZ" dirty="0">
                <a:ea typeface="+mn-lt"/>
                <a:cs typeface="+mn-lt"/>
              </a:rPr>
              <a:t>, mm. </a:t>
            </a:r>
            <a:r>
              <a:rPr lang="cs-CZ" dirty="0" err="1">
                <a:ea typeface="+mn-lt"/>
                <a:cs typeface="+mn-lt"/>
              </a:rPr>
              <a:t>rhomoboidei</a:t>
            </a:r>
            <a:r>
              <a:rPr lang="cs-CZ" dirty="0">
                <a:ea typeface="+mn-lt"/>
                <a:cs typeface="+mn-lt"/>
              </a:rPr>
              <a:t>, m. </a:t>
            </a:r>
            <a:r>
              <a:rPr lang="cs-CZ" dirty="0" err="1">
                <a:ea typeface="+mn-lt"/>
                <a:cs typeface="+mn-lt"/>
              </a:rPr>
              <a:t>serratus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anterior</a:t>
            </a:r>
            <a:r>
              <a:rPr lang="cs-CZ" dirty="0">
                <a:ea typeface="+mn-lt"/>
                <a:cs typeface="+mn-lt"/>
              </a:rPr>
              <a:t> </a:t>
            </a:r>
            <a:endParaRPr lang="cs-CZ" dirty="0"/>
          </a:p>
          <a:p>
            <a:pPr algn="just">
              <a:buClr>
                <a:srgbClr val="FFFFFF"/>
              </a:buClr>
            </a:pPr>
            <a:r>
              <a:rPr lang="cs-CZ" dirty="0">
                <a:ea typeface="+mn-lt"/>
                <a:cs typeface="+mn-lt"/>
              </a:rPr>
              <a:t>Funkční spolupráce těchto svalů = lopatka jde posteriorně-kaudálně-laterálně.</a:t>
            </a:r>
          </a:p>
          <a:p>
            <a:pPr algn="just">
              <a:buClr>
                <a:srgbClr val="FFFFFF"/>
              </a:buClr>
            </a:pPr>
            <a:r>
              <a:rPr lang="cs-CZ" b="1" u="sng" dirty="0">
                <a:ea typeface="+mn-lt"/>
                <a:cs typeface="+mn-lt"/>
              </a:rPr>
              <a:t>VNITŘNÍ SPIRÁLA LOPATKY:</a:t>
            </a:r>
            <a:endParaRPr lang="cs-CZ" dirty="0">
              <a:ea typeface="+mn-lt"/>
              <a:cs typeface="+mn-lt"/>
            </a:endParaRPr>
          </a:p>
          <a:p>
            <a:pPr algn="just">
              <a:buClr>
                <a:srgbClr val="FFFFFF"/>
              </a:buClr>
            </a:pPr>
            <a:r>
              <a:rPr lang="cs-CZ" dirty="0">
                <a:ea typeface="+mn-lt"/>
                <a:cs typeface="+mn-lt"/>
              </a:rPr>
              <a:t>m. </a:t>
            </a:r>
            <a:r>
              <a:rPr lang="cs-CZ" dirty="0" err="1">
                <a:ea typeface="+mn-lt"/>
                <a:cs typeface="+mn-lt"/>
              </a:rPr>
              <a:t>pectoralis</a:t>
            </a:r>
            <a:r>
              <a:rPr lang="cs-CZ" dirty="0">
                <a:ea typeface="+mn-lt"/>
                <a:cs typeface="+mn-lt"/>
              </a:rPr>
              <a:t> minor, m. </a:t>
            </a:r>
            <a:r>
              <a:rPr lang="cs-CZ" dirty="0" err="1">
                <a:ea typeface="+mn-lt"/>
                <a:cs typeface="+mn-lt"/>
              </a:rPr>
              <a:t>trapezius</a:t>
            </a:r>
            <a:r>
              <a:rPr lang="cs-CZ" dirty="0">
                <a:ea typeface="+mn-lt"/>
                <a:cs typeface="+mn-lt"/>
              </a:rPr>
              <a:t> (dolní část), m. </a:t>
            </a:r>
            <a:r>
              <a:rPr lang="cs-CZ" dirty="0" err="1">
                <a:ea typeface="+mn-lt"/>
                <a:cs typeface="+mn-lt"/>
              </a:rPr>
              <a:t>subclavius</a:t>
            </a:r>
            <a:endParaRPr lang="cs-CZ"/>
          </a:p>
          <a:p>
            <a:pPr algn="just">
              <a:buClr>
                <a:srgbClr val="FFFFFF"/>
              </a:buClr>
            </a:pPr>
            <a:r>
              <a:rPr lang="cs-CZ" dirty="0">
                <a:ea typeface="+mn-lt"/>
                <a:cs typeface="+mn-lt"/>
              </a:rPr>
              <a:t>Funkční spolupráce těchto svalů = lopatka jde anteriorně-kraniálně-mediálně.</a:t>
            </a:r>
          </a:p>
          <a:p>
            <a:pPr algn="just">
              <a:buClr>
                <a:srgbClr val="FFFFFF"/>
              </a:buClr>
            </a:pPr>
            <a:r>
              <a:rPr lang="cs-CZ" b="1" u="sng" dirty="0">
                <a:ea typeface="+mn-lt"/>
                <a:cs typeface="+mn-lt"/>
              </a:rPr>
              <a:t>VNITŘNÍ SPIRÁLA HUMERU</a:t>
            </a:r>
            <a:r>
              <a:rPr lang="cs-CZ" dirty="0">
                <a:ea typeface="+mn-lt"/>
                <a:cs typeface="+mn-lt"/>
              </a:rPr>
              <a:t>:</a:t>
            </a:r>
          </a:p>
          <a:p>
            <a:pPr algn="just">
              <a:buClr>
                <a:srgbClr val="FFFFFF"/>
              </a:buClr>
            </a:pPr>
            <a:r>
              <a:rPr lang="cs-CZ" dirty="0">
                <a:ea typeface="+mn-lt"/>
                <a:cs typeface="+mn-lt"/>
              </a:rPr>
              <a:t>m. biceps </a:t>
            </a:r>
            <a:r>
              <a:rPr lang="cs-CZ" dirty="0" err="1">
                <a:ea typeface="+mn-lt"/>
                <a:cs typeface="+mn-lt"/>
              </a:rPr>
              <a:t>brachii</a:t>
            </a:r>
            <a:r>
              <a:rPr lang="cs-CZ" dirty="0">
                <a:ea typeface="+mn-lt"/>
                <a:cs typeface="+mn-lt"/>
              </a:rPr>
              <a:t> (dlouhá hlava), přední část m. </a:t>
            </a:r>
            <a:r>
              <a:rPr lang="cs-CZ" dirty="0" err="1">
                <a:ea typeface="+mn-lt"/>
                <a:cs typeface="+mn-lt"/>
              </a:rPr>
              <a:t>deltoideus</a:t>
            </a:r>
            <a:endParaRPr lang="cs-CZ">
              <a:ea typeface="+mn-lt"/>
              <a:cs typeface="+mn-lt"/>
            </a:endParaRPr>
          </a:p>
          <a:p>
            <a:pPr algn="just">
              <a:buClr>
                <a:srgbClr val="FFFFFF"/>
              </a:buClr>
            </a:pPr>
            <a:r>
              <a:rPr lang="cs-CZ" dirty="0"/>
              <a:t>Funkční spolupráce těchto svalů = hlavice humeru jde posteriorně-kaudálně-laterálně.</a:t>
            </a:r>
          </a:p>
          <a:p>
            <a:pPr algn="just">
              <a:buClr>
                <a:srgbClr val="FFFFFF"/>
              </a:buClr>
            </a:pPr>
            <a:r>
              <a:rPr lang="cs-CZ" dirty="0">
                <a:ea typeface="+mn-lt"/>
                <a:cs typeface="+mn-lt"/>
              </a:rPr>
              <a:t>Manžeta rotátorů centruje hlavici humeru. Je podporována impulzem od dlouhé hlavy m. biceps </a:t>
            </a:r>
            <a:r>
              <a:rPr lang="cs-CZ" dirty="0" err="1">
                <a:ea typeface="+mn-lt"/>
                <a:cs typeface="+mn-lt"/>
              </a:rPr>
              <a:t>brachii</a:t>
            </a:r>
            <a:r>
              <a:rPr lang="cs-CZ" dirty="0">
                <a:ea typeface="+mn-lt"/>
                <a:cs typeface="+mn-lt"/>
              </a:rPr>
              <a:t> a předního deltového svalu → terapie?</a:t>
            </a:r>
          </a:p>
          <a:p>
            <a:pPr algn="just">
              <a:buClr>
                <a:srgbClr val="262626"/>
              </a:buClr>
            </a:pPr>
            <a:endParaRPr lang="cs-CZ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2113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EE3041-1660-4178-B871-C3E3F27A5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3567774"/>
            <a:ext cx="4602152" cy="939074"/>
          </a:xfrm>
        </p:spPr>
        <p:txBody>
          <a:bodyPr>
            <a:normAutofit/>
          </a:bodyPr>
          <a:lstStyle/>
          <a:p>
            <a:r>
              <a:rPr lang="cs-CZ" sz="2200"/>
              <a:t>TERAPIE ROTÁTOROVÉ MANŽETY DLE PRINCIPU SPIRALDYNAMIC</a:t>
            </a:r>
          </a:p>
        </p:txBody>
      </p:sp>
      <p:pic>
        <p:nvPicPr>
          <p:cNvPr id="6" name="Obrázek 6" descr="Obsah obrázku osoba, zeď, interiér, žena&#10;&#10;Popis se vygeneroval automaticky.">
            <a:extLst>
              <a:ext uri="{FF2B5EF4-FFF2-40B4-BE49-F238E27FC236}">
                <a16:creationId xmlns:a16="http://schemas.microsoft.com/office/drawing/2014/main" id="{DB0F0628-93D1-40C0-90D6-E7E245FB5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87" y="399967"/>
            <a:ext cx="3604900" cy="6357201"/>
          </a:xfrm>
          <a:prstGeom prst="rect">
            <a:avLst/>
          </a:prstGeom>
        </p:spPr>
      </p:pic>
      <p:pic>
        <p:nvPicPr>
          <p:cNvPr id="4" name="Obrázek 4" descr="Obsah obrázku osoba, plavky&#10;&#10;Popis se vygeneroval automaticky.">
            <a:extLst>
              <a:ext uri="{FF2B5EF4-FFF2-40B4-BE49-F238E27FC236}">
                <a16:creationId xmlns:a16="http://schemas.microsoft.com/office/drawing/2014/main" id="{28E3421E-D67F-40BF-9742-8251FE058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579" y="960307"/>
            <a:ext cx="4965438" cy="207307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A51320-B4F8-454F-A128-61C970950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4555671"/>
            <a:ext cx="4602152" cy="146331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300" b="1">
                <a:ea typeface="+mn-lt"/>
                <a:cs typeface="+mn-lt"/>
              </a:rPr>
              <a:t>Cvičení pro vnitřní rotaci v úrovni hlavice humeru pro stabilitu rotátorové manžety (RM) a hlavice humeru.</a:t>
            </a:r>
          </a:p>
          <a:p>
            <a:pPr>
              <a:lnSpc>
                <a:spcPct val="90000"/>
              </a:lnSpc>
              <a:buClr>
                <a:srgbClr val="262626"/>
              </a:buClr>
            </a:pPr>
            <a:r>
              <a:rPr lang="cs-CZ" sz="1300" b="1">
                <a:ea typeface="+mn-lt"/>
                <a:cs typeface="+mn-lt"/>
              </a:rPr>
              <a:t>Chceme protáhnout prostor zadní RM, tedy aby zadní část pouzdra vyjela nahoru.</a:t>
            </a:r>
          </a:p>
          <a:p>
            <a:pPr>
              <a:lnSpc>
                <a:spcPct val="90000"/>
              </a:lnSpc>
              <a:buClr>
                <a:srgbClr val="262626"/>
              </a:buClr>
            </a:pPr>
            <a:r>
              <a:rPr lang="cs-CZ" sz="1300" b="1">
                <a:ea typeface="+mn-lt"/>
                <a:cs typeface="+mn-lt"/>
              </a:rPr>
              <a:t>Vedeme humerus do VR (co nejvíce těsně v oblasti kloubu, v oblasti podpažní jamky).</a:t>
            </a:r>
          </a:p>
          <a:p>
            <a:pPr>
              <a:lnSpc>
                <a:spcPct val="90000"/>
              </a:lnSpc>
              <a:buClr>
                <a:srgbClr val="262626"/>
              </a:buClr>
            </a:pPr>
            <a:endParaRPr lang="cs-CZ" sz="1300" b="1"/>
          </a:p>
        </p:txBody>
      </p:sp>
    </p:spTree>
    <p:extLst>
      <p:ext uri="{BB962C8B-B14F-4D97-AF65-F5344CB8AC3E}">
        <p14:creationId xmlns:p14="http://schemas.microsoft.com/office/powerpoint/2010/main" val="3291925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C38BAC-C3D7-4FD3-A404-B49A8FE1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58D39-B281-4984-AC2E-E29901BC6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C4AA0A-D9C3-4A0B-990D-1BCB0022A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1219386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7DB26A52-8DC0-431A-BB91-E3243B327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62" y="648231"/>
            <a:ext cx="2364739" cy="3217333"/>
          </a:xfrm>
          <a:prstGeom prst="rect">
            <a:avLst/>
          </a:prstGeom>
        </p:spPr>
      </p:pic>
      <p:pic>
        <p:nvPicPr>
          <p:cNvPr id="5" name="Obrázek 5" descr="Obsah obrázku oblečení, zeď, interiér&#10;&#10;Popis se vygeneroval automaticky.">
            <a:extLst>
              <a:ext uri="{FF2B5EF4-FFF2-40B4-BE49-F238E27FC236}">
                <a16:creationId xmlns:a16="http://schemas.microsoft.com/office/drawing/2014/main" id="{19E044F3-99CA-4157-BB6A-D896F9C73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94" y="648229"/>
            <a:ext cx="1908303" cy="3220765"/>
          </a:xfrm>
          <a:prstGeom prst="rect">
            <a:avLst/>
          </a:prstGeom>
        </p:spPr>
      </p:pic>
      <p:pic>
        <p:nvPicPr>
          <p:cNvPr id="7" name="Obrázek 7" descr="Obsah obrázku oblečení&#10;&#10;Popis se vygeneroval automaticky.">
            <a:extLst>
              <a:ext uri="{FF2B5EF4-FFF2-40B4-BE49-F238E27FC236}">
                <a16:creationId xmlns:a16="http://schemas.microsoft.com/office/drawing/2014/main" id="{3EBCA0EE-3C9C-490F-A710-C093E777E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774" y="648230"/>
            <a:ext cx="2541693" cy="321733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70878C7-7719-40BD-AA97-751A85670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rgbClr val="68B0A8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9D3865-C494-4C4A-8495-8245E905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9E2375-9434-4135-8AB0-D7720C20B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234" y="4495894"/>
            <a:ext cx="4942542" cy="14447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400" spc="0">
                <a:solidFill>
                  <a:srgbClr val="FFFFFF"/>
                </a:solidFill>
              </a:rPr>
              <a:t>OPORA PAŽÍ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8EE79F-FCAA-4CF9-9746-730B51FC4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634895"/>
            <a:ext cx="0" cy="115268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9A6ECE-49D9-404F-AB61-6537033C9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6866" y="4495894"/>
            <a:ext cx="4978899" cy="14447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182880">
              <a:lnSpc>
                <a:spcPct val="100000"/>
              </a:lnSpc>
              <a:buFont typeface="Garamond" pitchFamily="18" charset="0"/>
              <a:buChar char="◦"/>
            </a:pPr>
            <a:r>
              <a:rPr lang="en-US">
                <a:solidFill>
                  <a:srgbClr val="FFFFFF"/>
                </a:solidFill>
              </a:rPr>
              <a:t>CHYBNÉ STEREOTYPY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88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815CAD-0DB2-475C-B972-E90DC2977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016820"/>
          </a:xfrm>
        </p:spPr>
        <p:txBody>
          <a:bodyPr>
            <a:normAutofit/>
          </a:bodyPr>
          <a:lstStyle/>
          <a:p>
            <a:r>
              <a:rPr lang="cs-CZ"/>
              <a:t>OPORA PAŽÍ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D8E0F6-4CF6-4F07-89B9-0F2869C06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1659221"/>
            <a:ext cx="6339655" cy="45490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/>
            <a:r>
              <a:rPr lang="cs-CZ"/>
              <a:t>RAK jsou doširoka rozevřená.</a:t>
            </a:r>
            <a:endParaRPr lang="cs-CZ" b="1" u="sng" dirty="0"/>
          </a:p>
          <a:p>
            <a:pPr algn="just">
              <a:buClr>
                <a:srgbClr val="262626"/>
              </a:buClr>
            </a:pPr>
            <a:r>
              <a:rPr lang="cs-CZ"/>
              <a:t>Osy paží jsou rovné, neprolamují se.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/>
              <a:t>Paže se otáčí směrem ven, předloktí dovnitř, prostředník směřuje dopředu.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/>
              <a:t>Ohyb lokte směřuje přímo dopředu, ulna a radius jsou překříženy.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 b="1" u="sng"/>
              <a:t>Zajištěná opora:</a:t>
            </a:r>
            <a:endParaRPr lang="cs-CZ"/>
          </a:p>
          <a:p>
            <a:pPr algn="just">
              <a:buClr>
                <a:srgbClr val="262626"/>
              </a:buClr>
            </a:pPr>
            <a:r>
              <a:rPr lang="cs-CZ"/>
              <a:t>Protichůdné zašroubování nadloktí a předloktí zajišťuje a stabilizuje zřetězené klouby.</a:t>
            </a:r>
          </a:p>
          <a:p>
            <a:pPr algn="just">
              <a:buClr>
                <a:srgbClr val="262626"/>
              </a:buClr>
            </a:pPr>
            <a:r>
              <a:rPr lang="cs-CZ"/>
              <a:t>Rovné osy a překřížené kosti znamenají maximální zátěžovou stabilitu, například při cvičení.</a:t>
            </a:r>
          </a:p>
          <a:p>
            <a:pPr algn="just">
              <a:buClr>
                <a:srgbClr val="262626"/>
              </a:buClr>
            </a:pPr>
            <a:r>
              <a:rPr lang="cs-CZ"/>
              <a:t>Natažené a zároveň zajištěné paže mohou stabilně podepírat a nepruží.</a:t>
            </a:r>
          </a:p>
          <a:p>
            <a:pPr algn="just">
              <a:buClr>
                <a:srgbClr val="262626"/>
              </a:buClr>
            </a:pPr>
            <a:r>
              <a:rPr lang="cs-CZ"/>
              <a:t>Zajištění kloubů má smysl pouze v případě zatížené paže při natažení bez potřeby pružení.</a:t>
            </a:r>
          </a:p>
        </p:txBody>
      </p:sp>
      <p:pic>
        <p:nvPicPr>
          <p:cNvPr id="5" name="Obrázek 5" descr="Obsah obrázku osoba, interiér&#10;&#10;Popis se vygeneroval automaticky.">
            <a:extLst>
              <a:ext uri="{FF2B5EF4-FFF2-40B4-BE49-F238E27FC236}">
                <a16:creationId xmlns:a16="http://schemas.microsoft.com/office/drawing/2014/main" id="{0BF39BF4-39EE-494B-8EC1-B1A77677E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7" r="4653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35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FF4CE6-75C6-4D8F-8085-C9BCAF732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700" cap="all" spc="-100">
                <a:solidFill>
                  <a:schemeClr val="bg1"/>
                </a:solidFill>
              </a:rPr>
              <a:t>DRŽENÍ HRUDNÍKU STEREOTYP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text, hračka, panenka&#10;&#10;Popis se vygeneroval automaticky.">
            <a:extLst>
              <a:ext uri="{FF2B5EF4-FFF2-40B4-BE49-F238E27FC236}">
                <a16:creationId xmlns:a16="http://schemas.microsoft.com/office/drawing/2014/main" id="{CE8409B8-860F-4FFA-B9F2-3B42951D5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" b="2575"/>
          <a:stretch/>
        </p:blipFill>
        <p:spPr>
          <a:xfrm>
            <a:off x="6705626" y="645106"/>
            <a:ext cx="3484126" cy="5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65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46A77F-2350-401A-854F-8CBC33F05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126375"/>
          </a:xfrm>
        </p:spPr>
        <p:txBody>
          <a:bodyPr>
            <a:normAutofit fontScale="90000"/>
          </a:bodyPr>
          <a:lstStyle/>
          <a:p>
            <a:r>
              <a:rPr lang="cs-CZ"/>
              <a:t>INTEGROVANÝ HRUDNÍK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4A4B88F1-C846-4B18-8C4A-85A51D2C9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077" y="1206900"/>
            <a:ext cx="2632795" cy="446236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797DE7-6097-4FA7-AEFC-2F49249C5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111738"/>
            <a:ext cx="4957554" cy="426966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just"/>
            <a:r>
              <a:rPr lang="cs-CZ"/>
              <a:t>Hlava se drží vzpřímeně, šíje je volná.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/>
              <a:t>Svislice probíhá od ucha přes RAK a středem hrudního koše.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/>
              <a:t>RAK jsou po stranách, perfektně vycentrovaná, claviculy stojí horizontálně.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/>
              <a:t>Hrudník je optimálně začleněn mezi hlavu, pánev a RAK.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 b="1" u="sng"/>
              <a:t>Význam: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/>
              <a:t>Optimální předpoklad pro uvolněné delší stání či sezení.</a:t>
            </a:r>
          </a:p>
          <a:p>
            <a:pPr algn="just">
              <a:buClr>
                <a:srgbClr val="262626"/>
              </a:buClr>
            </a:pPr>
            <a:r>
              <a:rPr lang="cs-CZ"/>
              <a:t>Optimální předpoklad pro pohyblivý hrudní koš.</a:t>
            </a:r>
          </a:p>
          <a:p>
            <a:pPr algn="just">
              <a:buClr>
                <a:srgbClr val="262626"/>
              </a:buClr>
            </a:pPr>
            <a:r>
              <a:rPr lang="cs-CZ"/>
              <a:t>Plíce a dýchání se mohou plně rozvíjet.</a:t>
            </a:r>
          </a:p>
          <a:p>
            <a:pPr algn="just">
              <a:buClr>
                <a:srgbClr val="262626"/>
              </a:buClr>
            </a:pPr>
            <a:r>
              <a:rPr lang="cs-CZ"/>
              <a:t>Zde se spojují dobré zdraví, estetika, hospodárné držení těla i pocit sebedůvěry.</a:t>
            </a:r>
          </a:p>
        </p:txBody>
      </p:sp>
    </p:spTree>
    <p:extLst>
      <p:ext uri="{BB962C8B-B14F-4D97-AF65-F5344CB8AC3E}">
        <p14:creationId xmlns:p14="http://schemas.microsoft.com/office/powerpoint/2010/main" val="4199616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1CFC67D0-131C-4064-873F-59771B446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CCB1314-41E8-414B-9954-6D611623D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53941D-7A4E-4CA7-840E-D52BA6D74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2A952ED-3677-40E9-BC2B-C6900A2DC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E9658C0-3DAF-459A-AABB-BFBE8DAD5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C654A35-C1F2-4731-A8E1-85529EC19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A4E43BE3-C982-4A50-BEE2-BAE316CBB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 Single Corner Rectangle 15">
            <a:extLst>
              <a:ext uri="{FF2B5EF4-FFF2-40B4-BE49-F238E27FC236}">
                <a16:creationId xmlns:a16="http://schemas.microsoft.com/office/drawing/2014/main" id="{DF9BF4A7-94EA-4A72-9A70-4707AD1CC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39605" y="636679"/>
            <a:ext cx="3415770" cy="3030473"/>
          </a:xfrm>
          <a:prstGeom prst="round1Rect">
            <a:avLst>
              <a:gd name="adj" fmla="val 0"/>
            </a:avLst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2032BF08-7363-4495-B471-EABA713E8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62" y="1158341"/>
            <a:ext cx="2962656" cy="1987147"/>
          </a:xfrm>
          <a:prstGeom prst="rect">
            <a:avLst/>
          </a:prstGeom>
        </p:spPr>
      </p:pic>
      <p:sp>
        <p:nvSpPr>
          <p:cNvPr id="54" name="Round Single Corner Rectangle 27">
            <a:extLst>
              <a:ext uri="{FF2B5EF4-FFF2-40B4-BE49-F238E27FC236}">
                <a16:creationId xmlns:a16="http://schemas.microsoft.com/office/drawing/2014/main" id="{B12ABE4C-00E4-4C51-9A75-0507731AB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89310" y="636679"/>
            <a:ext cx="3415770" cy="3030473"/>
          </a:xfrm>
          <a:prstGeom prst="round1Rect">
            <a:avLst>
              <a:gd name="adj" fmla="val 0"/>
            </a:avLst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sport&#10;&#10;Popis se vygeneroval automaticky.">
            <a:extLst>
              <a:ext uri="{FF2B5EF4-FFF2-40B4-BE49-F238E27FC236}">
                <a16:creationId xmlns:a16="http://schemas.microsoft.com/office/drawing/2014/main" id="{B95A929E-DB5C-457D-8DE2-61EA90181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15867" y="1166832"/>
            <a:ext cx="2962656" cy="1970166"/>
          </a:xfrm>
          <a:prstGeom prst="rect">
            <a:avLst/>
          </a:prstGeom>
        </p:spPr>
      </p:pic>
      <p:sp>
        <p:nvSpPr>
          <p:cNvPr id="56" name="Round Single Corner Rectangle 30">
            <a:extLst>
              <a:ext uri="{FF2B5EF4-FFF2-40B4-BE49-F238E27FC236}">
                <a16:creationId xmlns:a16="http://schemas.microsoft.com/office/drawing/2014/main" id="{A1863478-5A4B-4497-8373-3B0FE29CD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4848" y="636679"/>
            <a:ext cx="3415770" cy="3030473"/>
          </a:xfrm>
          <a:prstGeom prst="round1Rect">
            <a:avLst>
              <a:gd name="adj" fmla="val 0"/>
            </a:avLst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6" descr="Obsah obrázku ramínko, perokresba&#10;&#10;Popis se vygeneroval automaticky.">
            <a:extLst>
              <a:ext uri="{FF2B5EF4-FFF2-40B4-BE49-F238E27FC236}">
                <a16:creationId xmlns:a16="http://schemas.microsoft.com/office/drawing/2014/main" id="{901EE92A-CC3D-45D1-AE42-A168E620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405" y="1508197"/>
            <a:ext cx="2962656" cy="1287436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59229BD9-E789-4081-8AED-22CBF6E3B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004723"/>
            <a:ext cx="11281609" cy="2396079"/>
          </a:xfrm>
          <a:prstGeom prst="rect">
            <a:avLst/>
          </a:prstGeom>
          <a:solidFill>
            <a:srgbClr val="68B0A8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BF9ECA0-6D79-46B8-A04C-7ED9785C0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4169490"/>
            <a:ext cx="10954512" cy="2066544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1248BE-B51C-4AD1-BC54-3E0CA7EB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946" y="4410636"/>
            <a:ext cx="10603150" cy="11850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>
                <a:solidFill>
                  <a:srgbClr val="FFFFFF"/>
                </a:solidFill>
              </a:rPr>
              <a:t>CVIČENÍ NA ČTYŘECH "KOČKA"</a:t>
            </a:r>
          </a:p>
        </p:txBody>
      </p:sp>
    </p:spTree>
    <p:extLst>
      <p:ext uri="{BB962C8B-B14F-4D97-AF65-F5344CB8AC3E}">
        <p14:creationId xmlns:p14="http://schemas.microsoft.com/office/powerpoint/2010/main" val="2483825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41A0AA-06F7-47F2-BD25-C77A709B3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3567774"/>
            <a:ext cx="4602152" cy="939074"/>
          </a:xfrm>
        </p:spPr>
        <p:txBody>
          <a:bodyPr>
            <a:normAutofit/>
          </a:bodyPr>
          <a:lstStyle/>
          <a:p>
            <a:r>
              <a:rPr lang="cs-CZ" sz="2500" b="1"/>
              <a:t>CVIČENÍ NA ČTYŘECH "KOČKA" DLE PRINCIPU SD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21404166-28A3-4734-BAA6-ED73639D3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75" y="619330"/>
            <a:ext cx="4923778" cy="5595203"/>
          </a:xfrm>
          <a:prstGeom prst="rect">
            <a:avLst/>
          </a:prstGeom>
        </p:spPr>
      </p:pic>
      <p:pic>
        <p:nvPicPr>
          <p:cNvPr id="4" name="Obrázek 4" descr="Obsah obrázku exteriér, bruslení, jezdectví, rampa&#10;&#10;Popis se vygeneroval automaticky.">
            <a:extLst>
              <a:ext uri="{FF2B5EF4-FFF2-40B4-BE49-F238E27FC236}">
                <a16:creationId xmlns:a16="http://schemas.microsoft.com/office/drawing/2014/main" id="{B5D845F9-1333-46D3-8B9A-E75A9C48B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579" y="600313"/>
            <a:ext cx="4965438" cy="279305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ECE9CD-424E-411E-9DC1-711DA5A54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4555671"/>
            <a:ext cx="4602152" cy="146331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b="1">
                <a:ea typeface="+mn-lt"/>
                <a:cs typeface="+mn-lt"/>
              </a:rPr>
              <a:t>Impulz jde z hlavy a z pánve → oba póly se k sobě stáčejí v transverzální rovině.</a:t>
            </a:r>
            <a:endParaRPr lang="cs-CZ" sz="1700" b="1"/>
          </a:p>
          <a:p>
            <a:pPr>
              <a:lnSpc>
                <a:spcPct val="90000"/>
              </a:lnSpc>
              <a:buClr>
                <a:srgbClr val="262626"/>
              </a:buClr>
            </a:pPr>
            <a:r>
              <a:rPr lang="cs-CZ" sz="1700" b="1">
                <a:ea typeface="+mn-lt"/>
                <a:cs typeface="+mn-lt"/>
              </a:rPr>
              <a:t>Pro napřímení páteře bychom měli začít pohyb z hrudníku (Th9-10) → jdeme do "U" rampy (respektive kam nás naše páteř pustí).</a:t>
            </a:r>
          </a:p>
          <a:p>
            <a:pPr>
              <a:lnSpc>
                <a:spcPct val="90000"/>
              </a:lnSpc>
              <a:buClr>
                <a:srgbClr val="262626"/>
              </a:buClr>
            </a:pPr>
            <a:endParaRPr lang="cs-CZ" sz="1700" b="1"/>
          </a:p>
        </p:txBody>
      </p:sp>
    </p:spTree>
    <p:extLst>
      <p:ext uri="{BB962C8B-B14F-4D97-AF65-F5344CB8AC3E}">
        <p14:creationId xmlns:p14="http://schemas.microsoft.com/office/powerpoint/2010/main" val="1367973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B949D8D-8E17-4DBF-BEA8-13C57BF63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C6FC45-D4D9-4025-91DA-272D318D3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284212-C175-4C82-B112-A5208F70C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09" y="393365"/>
            <a:ext cx="7328969" cy="6059273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B65B3DF-51EA-4C5A-A0DF-B30525EFC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cs-CZ" sz="3700"/>
              <a:t>KLENBA CHODIDLA DLE SD = Spirálovitě sešroubované chodidlo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9A02AF-57DC-4EF9-AE49-9933210BB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700"/>
              <a:t>Správné a rovné zatížení pat, dobrý kontakt základního kloubu palce se zemí.</a:t>
            </a:r>
            <a:endParaRPr lang="cs-CZ"/>
          </a:p>
          <a:p>
            <a:pPr algn="just">
              <a:lnSpc>
                <a:spcPct val="90000"/>
              </a:lnSpc>
              <a:buClr>
                <a:srgbClr val="FFFFFF"/>
              </a:buClr>
            </a:pPr>
            <a:r>
              <a:rPr lang="cs-CZ" sz="1700"/>
              <a:t>Směry otáčení jsou v pořádku: pata rotuje směrem ven, přednoží dovnitř.</a:t>
            </a:r>
            <a:endParaRPr lang="cs-CZ"/>
          </a:p>
          <a:p>
            <a:pPr algn="just">
              <a:lnSpc>
                <a:spcPct val="90000"/>
              </a:lnSpc>
              <a:buClr>
                <a:srgbClr val="FFFFFF"/>
              </a:buClr>
            </a:pPr>
            <a:r>
              <a:rPr lang="cs-CZ" sz="1700"/>
              <a:t>Spirálovitě sešroubovaná, trojrozměrná nožní klenba, podélná klenba je dobře viditelná.</a:t>
            </a:r>
            <a:endParaRPr lang="cs-CZ"/>
          </a:p>
          <a:p>
            <a:pPr algn="just">
              <a:lnSpc>
                <a:spcPct val="90000"/>
              </a:lnSpc>
              <a:buClr>
                <a:srgbClr val="FFFFFF"/>
              </a:buClr>
            </a:pPr>
            <a:r>
              <a:rPr lang="cs-CZ" sz="1700"/>
              <a:t>Šlacha m. triceps surae, který stabilizuje klenbu, je málo viditelná.</a:t>
            </a:r>
            <a:endParaRPr lang="cs-CZ"/>
          </a:p>
          <a:p>
            <a:pPr algn="just">
              <a:lnSpc>
                <a:spcPct val="90000"/>
              </a:lnSpc>
              <a:buClr>
                <a:srgbClr val="FFFFFF"/>
              </a:buClr>
            </a:pPr>
            <a:r>
              <a:rPr lang="cs-CZ" sz="1700" b="1" u="sng"/>
              <a:t>Význam: </a:t>
            </a:r>
            <a:endParaRPr lang="cs-CZ" b="1" u="sng"/>
          </a:p>
          <a:p>
            <a:pPr algn="just">
              <a:lnSpc>
                <a:spcPct val="90000"/>
              </a:lnSpc>
              <a:buClr>
                <a:srgbClr val="FFFFFF"/>
              </a:buClr>
            </a:pPr>
            <a:r>
              <a:rPr lang="cs-CZ" sz="1700"/>
              <a:t>Správné sešroubování klenby chodidla umožňuje stabilitu při zátěži po celý život, jistotu vestoje, lehkou chůzi a pružnost.</a:t>
            </a:r>
            <a:endParaRPr lang="cs-CZ"/>
          </a:p>
          <a:p>
            <a:pPr algn="just">
              <a:lnSpc>
                <a:spcPct val="90000"/>
              </a:lnSpc>
              <a:buClr>
                <a:srgbClr val="FFFFFF"/>
              </a:buClr>
            </a:pPr>
            <a:r>
              <a:rPr lang="cs-CZ" sz="1700"/>
              <a:t>Správné zatěžování chodidla chrání koleno před poraněním a chronickým zatížením.</a:t>
            </a:r>
            <a:endParaRPr lang="cs-CZ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9EC706-8928-4DFD-8084-35D599EB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7370" y="0"/>
            <a:ext cx="435463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6" descr="Obsah obrázku text, osoba&#10;&#10;Popis se vygeneroval automaticky.">
            <a:extLst>
              <a:ext uri="{FF2B5EF4-FFF2-40B4-BE49-F238E27FC236}">
                <a16:creationId xmlns:a16="http://schemas.microsoft.com/office/drawing/2014/main" id="{0E816DFD-B9A2-4CBC-92A1-64ABEBB96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242" y="1022261"/>
            <a:ext cx="3322121" cy="481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92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E049A2-4634-4661-83F4-C3FA509D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cs-CZ"/>
              <a:t>DYNAMICKÝ BĚŽECKÝ STYL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C14588-2C5B-4DAD-87A1-55494E63C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700"/>
              <a:t>Osa síly prochází vycentrovaně středem těla, od chodidel až po lebku.</a:t>
            </a:r>
            <a:endParaRPr lang="cs-CZ"/>
          </a:p>
          <a:p>
            <a:pPr algn="just">
              <a:buClr>
                <a:srgbClr val="262626"/>
              </a:buClr>
            </a:pPr>
            <a:r>
              <a:rPr lang="cs-CZ" sz="1700"/>
              <a:t>Pánev a hlava jsou napřímeny, páteř je v celé své délce natažená.</a:t>
            </a:r>
          </a:p>
          <a:p>
            <a:pPr algn="just">
              <a:buClr>
                <a:srgbClr val="262626"/>
              </a:buClr>
            </a:pPr>
            <a:r>
              <a:rPr lang="cs-CZ" sz="1700"/>
              <a:t>Pravá polovina pánve se zvedá, levá polovina pánve odpovídajícím způsobem klesá.</a:t>
            </a:r>
          </a:p>
          <a:p>
            <a:pPr algn="just">
              <a:buClr>
                <a:srgbClr val="262626"/>
              </a:buClr>
            </a:pPr>
            <a:r>
              <a:rPr lang="cs-CZ" sz="1700"/>
              <a:t>Pánev se celkově otáčí doleva, horní část těla mírně proti.</a:t>
            </a:r>
          </a:p>
          <a:p>
            <a:pPr algn="just">
              <a:buClr>
                <a:srgbClr val="262626"/>
              </a:buClr>
            </a:pPr>
            <a:r>
              <a:rPr lang="cs-CZ" sz="1700" b="1" u="sng"/>
              <a:t>Význam:</a:t>
            </a:r>
          </a:p>
          <a:p>
            <a:pPr algn="just">
              <a:buClr>
                <a:srgbClr val="262626"/>
              </a:buClr>
            </a:pPr>
            <a:r>
              <a:rPr lang="cs-CZ" sz="1700"/>
              <a:t>Optimální přenos síly v okamžiku odrazu.</a:t>
            </a:r>
            <a:endParaRPr lang="cs-CZ" sz="1700" b="1" u="sng"/>
          </a:p>
          <a:p>
            <a:pPr algn="just">
              <a:buClr>
                <a:srgbClr val="262626"/>
              </a:buClr>
            </a:pPr>
            <a:r>
              <a:rPr lang="cs-CZ" sz="1700"/>
              <a:t>Síly zátěže se optimálně rozloží na stojnou nohu na levé straně.</a:t>
            </a:r>
          </a:p>
          <a:p>
            <a:pPr algn="just">
              <a:buClr>
                <a:srgbClr val="262626"/>
              </a:buClr>
            </a:pPr>
            <a:r>
              <a:rPr lang="cs-CZ" sz="1700"/>
              <a:t>Pravá kročná strana je optimálně odlehčená.</a:t>
            </a:r>
          </a:p>
          <a:p>
            <a:pPr algn="just">
              <a:buClr>
                <a:srgbClr val="262626"/>
              </a:buClr>
            </a:pPr>
            <a:r>
              <a:rPr lang="cs-CZ" sz="1700"/>
              <a:t>Optimální je ekonomičnost držení těla i svalová rovnováha.</a:t>
            </a: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D3B2BEA6-9A5D-445E-9826-6F76A36F6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5" r="7528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72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4737801-B9D6-4A08-BD77-23010A80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FABD39-C757-461E-A681-DC2736484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572613"/>
            <a:ext cx="11281609" cy="23960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F424F5-8D5C-46C0-A1B0-AF34E0350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737380"/>
            <a:ext cx="10954512" cy="2066544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F90EB8-B554-4C0A-B699-A2D5DFC8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8909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HISTORIE SPIRÁLNÍ DYNAMIKY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EB946D-CE20-4F24-AFD9-75AE98CA9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3429000"/>
            <a:ext cx="10058400" cy="2508384"/>
          </a:xfrm>
        </p:spPr>
        <p:txBody>
          <a:bodyPr anchor="t">
            <a:normAutofit/>
          </a:bodyPr>
          <a:lstStyle/>
          <a:p>
            <a:endParaRPr lang="cs-CZ" sz="20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SD se začala vyvíjet od 80. let 20. Století</a:t>
            </a:r>
            <a:endParaRPr lang="cs-CZ" sz="20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Akademie </a:t>
            </a:r>
            <a:r>
              <a:rPr lang="cs-CZ" sz="2000" dirty="0" err="1">
                <a:ea typeface="+mn-lt"/>
                <a:cs typeface="+mn-lt"/>
              </a:rPr>
              <a:t>Spiraldynamic</a:t>
            </a:r>
            <a:r>
              <a:rPr lang="cs-CZ" sz="2000" dirty="0">
                <a:ea typeface="+mn-lt"/>
                <a:cs typeface="+mn-lt"/>
              </a:rPr>
              <a:t> sídlí v Curychu</a:t>
            </a:r>
            <a:endParaRPr lang="cs-CZ" sz="20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2000" u="sng" dirty="0">
                <a:ea typeface="+mn-lt"/>
                <a:cs typeface="+mn-lt"/>
              </a:rPr>
              <a:t>Zakladatelé: </a:t>
            </a:r>
            <a:endParaRPr lang="cs-CZ" sz="2000" u="sng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2000" b="1" dirty="0" err="1">
                <a:ea typeface="+mn-lt"/>
                <a:cs typeface="+mn-lt"/>
              </a:rPr>
              <a:t>Yolande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b="1" dirty="0" err="1">
                <a:ea typeface="+mn-lt"/>
                <a:cs typeface="+mn-lt"/>
              </a:rPr>
              <a:t>Deswarte</a:t>
            </a:r>
            <a:r>
              <a:rPr lang="cs-CZ" sz="2000" dirty="0">
                <a:ea typeface="+mn-lt"/>
                <a:cs typeface="+mn-lt"/>
              </a:rPr>
              <a:t> (Francie, fyzioterapeutka)</a:t>
            </a:r>
            <a:endParaRPr lang="cs-CZ" sz="20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2000" b="1" dirty="0">
                <a:ea typeface="+mn-lt"/>
                <a:cs typeface="+mn-lt"/>
              </a:rPr>
              <a:t>Christian </a:t>
            </a:r>
            <a:r>
              <a:rPr lang="cs-CZ" sz="2000" b="1" dirty="0" err="1">
                <a:ea typeface="+mn-lt"/>
                <a:cs typeface="+mn-lt"/>
              </a:rPr>
              <a:t>Larsen</a:t>
            </a:r>
            <a:r>
              <a:rPr lang="cs-CZ" sz="2000" dirty="0">
                <a:ea typeface="+mn-lt"/>
                <a:cs typeface="+mn-lt"/>
              </a:rPr>
              <a:t> (Švýcarsko)</a:t>
            </a:r>
            <a:endParaRPr lang="cs-CZ" sz="2000">
              <a:ea typeface="+mn-lt"/>
              <a:cs typeface="+mn-lt"/>
            </a:endParaRPr>
          </a:p>
          <a:p>
            <a:pPr marL="0" indent="0">
              <a:buClr>
                <a:srgbClr val="262626"/>
              </a:buClr>
              <a:buNone/>
            </a:pPr>
            <a:endParaRPr lang="cs-CZ" sz="2000"/>
          </a:p>
          <a:p>
            <a:pPr>
              <a:buClr>
                <a:srgbClr val="262626"/>
              </a:buClr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4112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153BDD-13C2-4714-88A5-DAC3761F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867"/>
            <a:ext cx="10046855" cy="863600"/>
          </a:xfrm>
        </p:spPr>
        <p:txBody>
          <a:bodyPr/>
          <a:lstStyle/>
          <a:p>
            <a:r>
              <a:rPr lang="cs-CZ"/>
              <a:t>KAZUISTIKA PACIENTKY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C86A28A-181C-40E8-B19B-6DD4099D4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393152"/>
            <a:ext cx="4663440" cy="640080"/>
          </a:xfrm>
        </p:spPr>
        <p:txBody>
          <a:bodyPr/>
          <a:lstStyle/>
          <a:p>
            <a:r>
              <a:rPr lang="cs-CZ" dirty="0"/>
              <a:t>VSTUPNÍ VYŠETŘENÍ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DE6751-99ED-4340-9A9E-FAC5FA0C5E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M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7C1BA54-EF1A-407F-9310-274142D9D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8712" y="1312334"/>
            <a:ext cx="4663440" cy="640080"/>
          </a:xfrm>
        </p:spPr>
        <p:txBody>
          <a:bodyPr/>
          <a:lstStyle/>
          <a:p>
            <a:r>
              <a:rPr lang="cs-CZ" dirty="0"/>
              <a:t>VÝSTUPNÍ VYŠETŘENÍ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D75934E-990B-4A09-AEAF-61D6763884D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P</a:t>
            </a:r>
          </a:p>
        </p:txBody>
      </p:sp>
      <p:pic>
        <p:nvPicPr>
          <p:cNvPr id="7" name="Obrázek 7" descr="Obsah obrázku osoba, interiér&#10;&#10;Popis se vygeneroval automaticky.">
            <a:extLst>
              <a:ext uri="{FF2B5EF4-FFF2-40B4-BE49-F238E27FC236}">
                <a16:creationId xmlns:a16="http://schemas.microsoft.com/office/drawing/2014/main" id="{07C4A60B-0199-4855-B37C-42A4F854E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491" y="2150449"/>
            <a:ext cx="3274290" cy="2557102"/>
          </a:xfrm>
          <a:prstGeom prst="rect">
            <a:avLst/>
          </a:prstGeom>
        </p:spPr>
      </p:pic>
      <p:pic>
        <p:nvPicPr>
          <p:cNvPr id="8" name="Obrázek 8" descr="Obsah obrázku osoba, interiér, stopy&#10;&#10;Popis se vygeneroval automaticky.">
            <a:extLst>
              <a:ext uri="{FF2B5EF4-FFF2-40B4-BE49-F238E27FC236}">
                <a16:creationId xmlns:a16="http://schemas.microsoft.com/office/drawing/2014/main" id="{B71DCBFA-3180-4A08-9EFF-02C746FA5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854" y="2151239"/>
            <a:ext cx="3101108" cy="2440066"/>
          </a:xfrm>
          <a:prstGeom prst="rect">
            <a:avLst/>
          </a:prstGeom>
        </p:spPr>
      </p:pic>
      <p:pic>
        <p:nvPicPr>
          <p:cNvPr id="9" name="Obrázek 9" descr="Obsah obrázku osoba, interiér, obuv&#10;&#10;Popis se vygeneroval automaticky.">
            <a:extLst>
              <a:ext uri="{FF2B5EF4-FFF2-40B4-BE49-F238E27FC236}">
                <a16:creationId xmlns:a16="http://schemas.microsoft.com/office/drawing/2014/main" id="{D73E4BE2-6513-42FC-ACFC-AA79C6E21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673" y="4772634"/>
            <a:ext cx="3158836" cy="2081006"/>
          </a:xfrm>
          <a:prstGeom prst="rect">
            <a:avLst/>
          </a:prstGeom>
        </p:spPr>
      </p:pic>
      <p:pic>
        <p:nvPicPr>
          <p:cNvPr id="10" name="Obrázek 10" descr="Obsah obrázku osoba, interiér, stopy, nohy&#10;&#10;Popis se vygeneroval automaticky.">
            <a:extLst>
              <a:ext uri="{FF2B5EF4-FFF2-40B4-BE49-F238E27FC236}">
                <a16:creationId xmlns:a16="http://schemas.microsoft.com/office/drawing/2014/main" id="{B21A3082-1B95-46AF-B7AD-E3BDC937B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036" y="4661045"/>
            <a:ext cx="27432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41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D91E3E1-5159-4DA9-8C1A-3897E9094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EF7E53-E975-4A5C-BF5D-D87404485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C53263-995C-49EE-9CA6-FE769A768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7FFE657-1F53-4BA2-99ED-71027468A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717B2EF-FCC5-4A6E-8AD7-254350958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E8BEC20-1CFB-4C38-819D-8EA157D70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91159B2-3847-4541-BAAE-D93F71723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3BDF953-B1FC-408F-A14E-33A8C1DC1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E59425-415D-4024-B12F-6A9701A3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170" y="3760390"/>
            <a:ext cx="9732773" cy="15502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600" cap="all" spc="-100"/>
              <a:t>POMŮCKY PRO SPIRÁLNÍ DYNAMIKU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C4AC30-431E-4860-8128-139F9F61E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C35C70-8DD1-457D-85E7-728F1B0C5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71691B1-EF90-41BA-A886-9331EB03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B77709-9ED2-4392-8D1E-91E4AB964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6">
            <a:extLst>
              <a:ext uri="{FF2B5EF4-FFF2-40B4-BE49-F238E27FC236}">
                <a16:creationId xmlns:a16="http://schemas.microsoft.com/office/drawing/2014/main" id="{F28C8336-4DF7-4C98-8458-2EE4ADB40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8" r="2784" b="4"/>
          <a:stretch/>
        </p:blipFill>
        <p:spPr>
          <a:xfrm>
            <a:off x="1598362" y="1395172"/>
            <a:ext cx="2891183" cy="2148392"/>
          </a:xfrm>
          <a:prstGeom prst="rect">
            <a:avLst/>
          </a:prstGeom>
        </p:spPr>
      </p:pic>
      <p:pic>
        <p:nvPicPr>
          <p:cNvPr id="4" name="Obrázek 4" descr="Obsah obrázku osoba, plavky, plavání, slipy&#10;&#10;Popis se vygeneroval automaticky.">
            <a:extLst>
              <a:ext uri="{FF2B5EF4-FFF2-40B4-BE49-F238E27FC236}">
                <a16:creationId xmlns:a16="http://schemas.microsoft.com/office/drawing/2014/main" id="{6E3C9D03-9D24-4635-B0C3-7CF1BD0D5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" b="924"/>
          <a:stretch/>
        </p:blipFill>
        <p:spPr>
          <a:xfrm>
            <a:off x="4645990" y="1395170"/>
            <a:ext cx="2891184" cy="2148393"/>
          </a:xfrm>
          <a:prstGeom prst="rect">
            <a:avLst/>
          </a:prstGeom>
        </p:spPr>
      </p:pic>
      <p:pic>
        <p:nvPicPr>
          <p:cNvPr id="5" name="Obrázek 5" descr="Obsah obrázku sport&#10;&#10;Popis se vygeneroval automaticky.">
            <a:extLst>
              <a:ext uri="{FF2B5EF4-FFF2-40B4-BE49-F238E27FC236}">
                <a16:creationId xmlns:a16="http://schemas.microsoft.com/office/drawing/2014/main" id="{3C38FF5E-6886-4718-99D1-B282C1DF11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31" r="15470" b="-2"/>
          <a:stretch/>
        </p:blipFill>
        <p:spPr>
          <a:xfrm>
            <a:off x="7702458" y="1395171"/>
            <a:ext cx="2891183" cy="214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37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ílé kameny naskládané na sebe">
            <a:extLst>
              <a:ext uri="{FF2B5EF4-FFF2-40B4-BE49-F238E27FC236}">
                <a16:creationId xmlns:a16="http://schemas.microsoft.com/office/drawing/2014/main" id="{CAEFF1C5-DEC7-4BE9-BFEA-AFA8FD57E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73" r="-3" b="-3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35204B-AEBF-4E1A-B137-B278CF3B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cs-CZ" sz="4000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01D8BA-C076-4824-BAC8-7E9E064D0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b="1" err="1">
                <a:ea typeface="+mn-lt"/>
                <a:cs typeface="+mn-lt"/>
              </a:rPr>
              <a:t>Kazmarová</a:t>
            </a:r>
            <a:r>
              <a:rPr lang="cs-CZ" b="1" dirty="0">
                <a:ea typeface="+mn-lt"/>
                <a:cs typeface="+mn-lt"/>
              </a:rPr>
              <a:t>, Lenka and </a:t>
            </a:r>
            <a:r>
              <a:rPr lang="cs-CZ" b="1" err="1">
                <a:ea typeface="+mn-lt"/>
                <a:cs typeface="+mn-lt"/>
              </a:rPr>
              <a:t>Spiral</a:t>
            </a:r>
            <a:r>
              <a:rPr lang="cs-CZ" b="1" dirty="0">
                <a:ea typeface="+mn-lt"/>
                <a:cs typeface="+mn-lt"/>
              </a:rPr>
              <a:t> </a:t>
            </a:r>
            <a:r>
              <a:rPr lang="cs-CZ" b="1" err="1">
                <a:ea typeface="+mn-lt"/>
                <a:cs typeface="+mn-lt"/>
              </a:rPr>
              <a:t>Dynamic</a:t>
            </a:r>
            <a:r>
              <a:rPr lang="cs-CZ" b="1" dirty="0">
                <a:ea typeface="+mn-lt"/>
                <a:cs typeface="+mn-lt"/>
              </a:rPr>
              <a:t> </a:t>
            </a:r>
            <a:r>
              <a:rPr lang="cs-CZ" b="1" err="1">
                <a:ea typeface="+mn-lt"/>
                <a:cs typeface="+mn-lt"/>
              </a:rPr>
              <a:t>Academy</a:t>
            </a:r>
            <a:r>
              <a:rPr lang="cs-CZ" b="1" dirty="0">
                <a:ea typeface="+mn-lt"/>
                <a:cs typeface="+mn-lt"/>
              </a:rPr>
              <a:t>: Základy konceptu Spirální dynamiky, skripta, Praha, 2015.</a:t>
            </a:r>
          </a:p>
          <a:p>
            <a:pPr algn="just">
              <a:buClr>
                <a:srgbClr val="262626"/>
              </a:buClr>
            </a:pPr>
            <a:r>
              <a:rPr lang="cs-CZ" b="1"/>
              <a:t>Larsen, Ch., Miescher, B. Spiraldynamik - Bez bolesti v pohybu. Poznání, 2018.</a:t>
            </a:r>
          </a:p>
          <a:p>
            <a:pPr algn="just">
              <a:buClr>
                <a:srgbClr val="262626"/>
              </a:buClr>
            </a:pPr>
            <a:r>
              <a:rPr lang="cs-CZ" b="1"/>
              <a:t>Larsen, Ch., Larsen, C., Hartelt, O. Držení těla. Poznání, 2010. 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64642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2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2" name="Group 2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3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3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79DE0A-5215-4F3F-8281-49E344A28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400" cap="all" spc="-100">
                <a:solidFill>
                  <a:schemeClr val="bg1"/>
                </a:solidFill>
              </a:rPr>
              <a:t>DĚKUJI ZA POZORNOST!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bezobratlí, měkkýši, země, hlemýžď&#10;&#10;Popis se vygeneroval automaticky.">
            <a:extLst>
              <a:ext uri="{FF2B5EF4-FFF2-40B4-BE49-F238E27FC236}">
                <a16:creationId xmlns:a16="http://schemas.microsoft.com/office/drawing/2014/main" id="{143E73F8-A048-4E07-9CE6-2DED84660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6570" y="1101598"/>
            <a:ext cx="6202238" cy="465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21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3B6C9CE-71AF-4B30-A6A0-1FC6502D5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700" cap="all" spc="-100">
                <a:solidFill>
                  <a:schemeClr val="bg1"/>
                </a:solidFill>
              </a:rPr>
              <a:t>LITERATURA O SPIRÁLNÍ DYNAMICE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id="{B2AB2BAA-61F2-486E-A63F-F00387809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42480" y="812962"/>
            <a:ext cx="6975782" cy="524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44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737801-B9D6-4A08-BD77-23010A80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FABD39-C757-461E-A681-DC2736484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572613"/>
            <a:ext cx="11281609" cy="23960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F424F5-8D5C-46C0-A1B0-AF34E0350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737380"/>
            <a:ext cx="10954512" cy="2066544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C7CC0F6-398D-4D25-B79D-62A54A9DD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8909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SPIRÁLNÍ DYNAMIKA</a:t>
            </a:r>
            <a:r>
              <a:rPr lang="cs-CZ">
                <a:solidFill>
                  <a:schemeClr val="bg1"/>
                </a:solidFill>
              </a:rPr>
              <a:t> POSTULÁTY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85B2D1-D6A9-4ADA-A941-4C07BEDCB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3429000"/>
            <a:ext cx="10058400" cy="25083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/>
              <a:t>Člověk se pohybuje trojrozměrně v trojrozměrném prostoru.</a:t>
            </a:r>
          </a:p>
          <a:p>
            <a:pPr>
              <a:buClr>
                <a:srgbClr val="262626"/>
              </a:buClr>
            </a:pPr>
            <a:r>
              <a:rPr lang="cs-CZ" sz="2000"/>
              <a:t>Trojrozměrné sešroubování je známkou koordinovaného pohybu páteře při běhu a chůzi.</a:t>
            </a:r>
          </a:p>
          <a:p>
            <a:pPr>
              <a:buClr>
                <a:srgbClr val="262626"/>
              </a:buClr>
            </a:pPr>
            <a:r>
              <a:rPr lang="cs-CZ" sz="2000"/>
              <a:t>Hledáme koordinovaný pohyb.</a:t>
            </a:r>
          </a:p>
          <a:p>
            <a:pPr>
              <a:buClr>
                <a:srgbClr val="262626"/>
              </a:buClr>
            </a:pPr>
            <a:r>
              <a:rPr lang="cs-CZ" sz="2000"/>
              <a:t>Člověk má volbu být koordinovaný, a nebo nebýt koordinovaný.</a:t>
            </a:r>
          </a:p>
          <a:p>
            <a:pPr>
              <a:buClr>
                <a:srgbClr val="262626"/>
              </a:buClr>
            </a:pPr>
            <a:r>
              <a:rPr lang="cs-CZ" sz="2000"/>
              <a:t>Uspořádání anatomické struktury pohybového systému je podřízeno konstrukčním principům.</a:t>
            </a:r>
          </a:p>
        </p:txBody>
      </p:sp>
    </p:spTree>
    <p:extLst>
      <p:ext uri="{BB962C8B-B14F-4D97-AF65-F5344CB8AC3E}">
        <p14:creationId xmlns:p14="http://schemas.microsoft.com/office/powerpoint/2010/main" val="3021797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E25ACF-6292-40B0-BE99-10AA0F57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/>
              <a:t>PRINCIPY SPIRÁLNÍ DYNAMIKY</a:t>
            </a:r>
          </a:p>
        </p:txBody>
      </p:sp>
      <p:graphicFrame>
        <p:nvGraphicFramePr>
          <p:cNvPr id="31" name="Zástupný obsah 2">
            <a:extLst>
              <a:ext uri="{FF2B5EF4-FFF2-40B4-BE49-F238E27FC236}">
                <a16:creationId xmlns:a16="http://schemas.microsoft.com/office/drawing/2014/main" id="{3126A03A-AB77-4592-AB3B-E187180B3A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3139469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1428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210EA5-B627-4065-8CDD-4E9C751CF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cs-CZ" sz="4400"/>
              <a:t>PŘÍKLADY PRINCIPŮ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833BB5-F22A-4508-88EB-7E105A649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936416"/>
            <a:ext cx="4870512" cy="2491351"/>
          </a:xfrm>
        </p:spPr>
        <p:txBody>
          <a:bodyPr anchor="ctr">
            <a:normAutofit/>
          </a:bodyPr>
          <a:lstStyle/>
          <a:p>
            <a:pPr algn="just"/>
            <a:r>
              <a:rPr lang="cs-CZ" sz="2000" dirty="0"/>
              <a:t>Polarita: hlavice/jamka, začátek/konec svalu</a:t>
            </a:r>
            <a:endParaRPr lang="cs-CZ"/>
          </a:p>
          <a:p>
            <a:pPr algn="just">
              <a:buClr>
                <a:srgbClr val="262626"/>
              </a:buClr>
            </a:pPr>
            <a:r>
              <a:rPr lang="cs-CZ" sz="2000" dirty="0" err="1"/>
              <a:t>Autoelongace</a:t>
            </a:r>
            <a:r>
              <a:rPr lang="cs-CZ" sz="2000" dirty="0"/>
              <a:t>: srolování dvou pólů pracujících proti sobě (</a:t>
            </a:r>
            <a:r>
              <a:rPr lang="cs-CZ" sz="2000" dirty="0" err="1"/>
              <a:t>hypertonní</a:t>
            </a:r>
            <a:r>
              <a:rPr lang="cs-CZ" sz="2000" dirty="0"/>
              <a:t> struktury jsou uvolňovány, hypotonické aktivovány)</a:t>
            </a:r>
          </a:p>
          <a:p>
            <a:pPr algn="just">
              <a:buClr>
                <a:srgbClr val="262626"/>
              </a:buClr>
            </a:pPr>
            <a:endParaRPr lang="cs-CZ" sz="20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CB2496BB-C65A-4148-A1B2-64AC31AA7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673" y="2887449"/>
            <a:ext cx="5340926" cy="316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28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7B2BA5B-1894-4AF7-A31A-68B310384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F8292AA-2164-4B18-AEBD-CC13F4CA6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165" y="282258"/>
            <a:ext cx="5617029" cy="632381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2E3DD6-EE3F-4714-B087-11DF4E1FB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5" y="424872"/>
            <a:ext cx="5336217" cy="6058223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EEC34F-0550-41D8-9E94-30E613AE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86" y="727626"/>
            <a:ext cx="4602152" cy="1718225"/>
          </a:xfrm>
        </p:spPr>
        <p:txBody>
          <a:bodyPr>
            <a:normAutofit/>
          </a:bodyPr>
          <a:lstStyle/>
          <a:p>
            <a:r>
              <a:rPr lang="cs-CZ"/>
              <a:t>PŘÍKLADY PRINCIPŮ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D94FA0-906D-4135-ADB8-0364CA212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86" y="3370191"/>
            <a:ext cx="4602152" cy="27656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Princip klenby: konvexní strana je aktivní v prodloužení, konkávní je aktivní ve zkrácení (klenba ruky a nohy)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Spirální princip: spirální průběhy svalů a vazů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Princip vlny: vlnovitý pohyb nohy při chůzi</a:t>
            </a:r>
            <a:endParaRPr lang="cs-CZ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B8B2C1-56D3-48CF-B950-1C2F68E19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15771" y="282258"/>
            <a:ext cx="1846073" cy="2780881"/>
          </a:xfrm>
          <a:prstGeom prst="rect">
            <a:avLst/>
          </a:prstGeom>
          <a:solidFill>
            <a:srgbClr val="68B0A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D37A8D7-D2CC-4162-895A-C3ECA645F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3957" y="4194827"/>
            <a:ext cx="2071742" cy="2411247"/>
          </a:xfrm>
          <a:prstGeom prst="rect">
            <a:avLst/>
          </a:prstGeom>
          <a:solidFill>
            <a:srgbClr val="68B0A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04AB1B15-9CEB-4978-8D3C-BC8B1635A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34" b="-2"/>
          <a:stretch/>
        </p:blipFill>
        <p:spPr>
          <a:xfrm>
            <a:off x="8245165" y="3209731"/>
            <a:ext cx="3716680" cy="3396343"/>
          </a:xfrm>
          <a:prstGeom prst="rect">
            <a:avLst/>
          </a:prstGeom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48932B53-D561-4792-98D3-A3CB0C206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77" r="17605" b="2"/>
          <a:stretch/>
        </p:blipFill>
        <p:spPr>
          <a:xfrm>
            <a:off x="6013956" y="282258"/>
            <a:ext cx="3950144" cy="3749831"/>
          </a:xfrm>
          <a:custGeom>
            <a:avLst/>
            <a:gdLst/>
            <a:ahLst/>
            <a:cxnLst/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0106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accent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1F1C6E-46F1-4AD0-A201-31D2BFC9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cs-CZ" sz="4400">
                <a:solidFill>
                  <a:srgbClr val="FFFFFF"/>
                </a:solidFill>
              </a:rPr>
              <a:t>PROSTOR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3494" y="276008"/>
            <a:ext cx="6463060" cy="6305984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842" y="438912"/>
            <a:ext cx="6132365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3FD317-AC8C-44D5-8A98-A035882E2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36416"/>
            <a:ext cx="5639986" cy="49851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cs-CZ" sz="2000" dirty="0">
                <a:ea typeface="+mn-lt"/>
                <a:cs typeface="+mn-lt"/>
              </a:rPr>
              <a:t>Je definován 3 rovinami &amp; 3 na ně kolmými osami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3 D pohyb = 3 D rotace &amp; 3 D translokace/translace</a:t>
            </a:r>
          </a:p>
          <a:p>
            <a:pPr algn="just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Rotace = točivý pohyb kolem osy</a:t>
            </a:r>
          </a:p>
          <a:p>
            <a:pPr algn="just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Translokace/translace = posun podél osy</a:t>
            </a:r>
          </a:p>
          <a:p>
            <a:pPr algn="just">
              <a:buClr>
                <a:srgbClr val="262626"/>
              </a:buClr>
            </a:pPr>
            <a:r>
              <a:rPr lang="cs-CZ" sz="2000" b="1" u="sng" dirty="0">
                <a:ea typeface="+mn-lt"/>
                <a:cs typeface="+mn-lt"/>
              </a:rPr>
              <a:t>Osy:</a:t>
            </a:r>
          </a:p>
          <a:p>
            <a:pPr algn="just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X = šířka (transverzální osa) ~ </a:t>
            </a:r>
            <a:r>
              <a:rPr lang="cs-CZ" sz="2000" dirty="0" err="1">
                <a:ea typeface="+mn-lt"/>
                <a:cs typeface="+mn-lt"/>
              </a:rPr>
              <a:t>anteverze</a:t>
            </a:r>
            <a:r>
              <a:rPr lang="cs-CZ" sz="2000" dirty="0">
                <a:ea typeface="+mn-lt"/>
                <a:cs typeface="+mn-lt"/>
              </a:rPr>
              <a:t>/retroverze pánve</a:t>
            </a:r>
          </a:p>
          <a:p>
            <a:pPr algn="just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Y = hloubka (sagitální osa) ~ rotace</a:t>
            </a:r>
          </a:p>
          <a:p>
            <a:pPr algn="just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Z = výška (longitudinální osa) ~ </a:t>
            </a:r>
            <a:r>
              <a:rPr lang="cs-CZ" sz="2000" dirty="0" err="1">
                <a:ea typeface="+mn-lt"/>
                <a:cs typeface="+mn-lt"/>
              </a:rPr>
              <a:t>lateroflexe</a:t>
            </a:r>
            <a:endParaRPr lang="cs-CZ" sz="2000" dirty="0" err="1"/>
          </a:p>
        </p:txBody>
      </p:sp>
    </p:spTree>
    <p:extLst>
      <p:ext uri="{BB962C8B-B14F-4D97-AF65-F5344CB8AC3E}">
        <p14:creationId xmlns:p14="http://schemas.microsoft.com/office/powerpoint/2010/main" val="28669106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_2SEEDS">
      <a:dk1>
        <a:srgbClr val="000000"/>
      </a:dk1>
      <a:lt1>
        <a:srgbClr val="FFFFFF"/>
      </a:lt1>
      <a:dk2>
        <a:srgbClr val="213B38"/>
      </a:dk2>
      <a:lt2>
        <a:srgbClr val="E2E8E7"/>
      </a:lt2>
      <a:accent1>
        <a:srgbClr val="D26672"/>
      </a:accent1>
      <a:accent2>
        <a:srgbClr val="DA82B0"/>
      </a:accent2>
      <a:accent3>
        <a:srgbClr val="D79476"/>
      </a:accent3>
      <a:accent4>
        <a:srgbClr val="58B584"/>
      </a:accent4>
      <a:accent5>
        <a:srgbClr val="68B0A8"/>
      </a:accent5>
      <a:accent6>
        <a:srgbClr val="5DACCF"/>
      </a:accent6>
      <a:hlink>
        <a:srgbClr val="568E88"/>
      </a:hlink>
      <a:folHlink>
        <a:srgbClr val="7F7F7F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33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SavonVTI</vt:lpstr>
      <vt:lpstr>SPIRÁLNÍ DYNAMIKA</vt:lpstr>
      <vt:lpstr>SPIRÁLNÍ DYNAMIKA (SD)</vt:lpstr>
      <vt:lpstr>HISTORIE SPIRÁLNÍ DYNAMIKY</vt:lpstr>
      <vt:lpstr>LITERATURA O SPIRÁLNÍ DYNAMICE</vt:lpstr>
      <vt:lpstr>SPIRÁLNÍ DYNAMIKA POSTULÁTY</vt:lpstr>
      <vt:lpstr>PRINCIPY SPIRÁLNÍ DYNAMIKY</vt:lpstr>
      <vt:lpstr>PŘÍKLADY PRINCIPŮ</vt:lpstr>
      <vt:lpstr>PŘÍKLADY PRINCIPŮ</vt:lpstr>
      <vt:lpstr>PROSTOR</vt:lpstr>
      <vt:lpstr>IMPULZNÍ CENTRA</vt:lpstr>
      <vt:lpstr>UČENÍ POHYBU V TERAPII &amp; VEDENÍ POHYBU</vt:lpstr>
      <vt:lpstr>KROKY PRO UČENÍ POHYBU</vt:lpstr>
      <vt:lpstr>ZEVNÍ &amp; VNITŘNÍ SPIRÁLA PÁNVE</vt:lpstr>
      <vt:lpstr>ZEVNÍ &amp; VNITŘNÍ SPIRÁLA PÁNVE</vt:lpstr>
      <vt:lpstr>FYZIOLOGICKÉ LATERÁLNÍ KLOPENÍ PÁNVE</vt:lpstr>
      <vt:lpstr>KLINIKA</vt:lpstr>
      <vt:lpstr>SPIRÁLNÍ SEŠROUBOVÁNÍ DKK</vt:lpstr>
      <vt:lpstr>POSTAVENÍ PÁNVE OVLIVŇUJE</vt:lpstr>
      <vt:lpstr>KLINICKÉ POZNÁMEČKY 1</vt:lpstr>
      <vt:lpstr>KLINIKA</vt:lpstr>
      <vt:lpstr>TERAPIE ROTÁTOROVÉ MANŽETY DLE PRINCIPU SPIRALDYNAMIC</vt:lpstr>
      <vt:lpstr>OPORA PAŽÍ</vt:lpstr>
      <vt:lpstr>OPORA PAŽÍ</vt:lpstr>
      <vt:lpstr>DRŽENÍ HRUDNÍKU STEREOTYP</vt:lpstr>
      <vt:lpstr>INTEGROVANÝ HRUDNÍK</vt:lpstr>
      <vt:lpstr>CVIČENÍ NA ČTYŘECH "KOČKA"</vt:lpstr>
      <vt:lpstr>CVIČENÍ NA ČTYŘECH "KOČKA" DLE PRINCIPU SD</vt:lpstr>
      <vt:lpstr>KLENBA CHODIDLA DLE SD = Spirálovitě sešroubované chodidlo</vt:lpstr>
      <vt:lpstr>DYNAMICKÝ BĚŽECKÝ STYL</vt:lpstr>
      <vt:lpstr>KAZUISTIKA PACIENTKY</vt:lpstr>
      <vt:lpstr>POMŮCKY PRO SPIRÁLNÍ DYNAMIKU</vt:lpstr>
      <vt:lpstr>LITERATURA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1075</cp:revision>
  <dcterms:created xsi:type="dcterms:W3CDTF">2021-03-30T21:57:10Z</dcterms:created>
  <dcterms:modified xsi:type="dcterms:W3CDTF">2021-04-22T20:57:40Z</dcterms:modified>
</cp:coreProperties>
</file>