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432FEA-8079-45B9-81ED-9D562A62663A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Biomechanika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zabývající se pohybem</a:t>
            </a:r>
          </a:p>
          <a:p>
            <a:r>
              <a:rPr lang="cs-CZ" dirty="0" smtClean="0"/>
              <a:t>Dělí se na:</a:t>
            </a:r>
          </a:p>
          <a:p>
            <a:pPr lvl="2"/>
            <a:r>
              <a:rPr lang="cs-CZ" dirty="0" smtClean="0"/>
              <a:t>Kinematiku – obor, který se zabývá popisem pohybu bez ohledu na jeho příčiny</a:t>
            </a:r>
          </a:p>
          <a:p>
            <a:pPr lvl="3"/>
            <a:r>
              <a:rPr lang="cs-CZ" dirty="0" smtClean="0"/>
              <a:t>Základními kinematickými veličinami jsou dráha, rychlost, zrychlení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Dynamiku – obor, který zkoumá příčiny pohybu a jeho změn, také deformaci těles</a:t>
            </a:r>
          </a:p>
          <a:p>
            <a:pPr lvl="3"/>
            <a:r>
              <a:rPr lang="cs-CZ" dirty="0" smtClean="0"/>
              <a:t>Základní dynamickou veličinou je síla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Hmotný bod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zjednodušení můžeme těleso za určitých okolností nahradit </a:t>
            </a:r>
            <a:r>
              <a:rPr lang="cs-CZ" b="1" dirty="0" smtClean="0"/>
              <a:t>hmotným bodem</a:t>
            </a:r>
            <a:r>
              <a:rPr lang="cs-CZ" dirty="0" smtClean="0"/>
              <a:t>. </a:t>
            </a:r>
          </a:p>
          <a:p>
            <a:r>
              <a:rPr lang="cs-CZ" dirty="0" smtClean="0"/>
              <a:t>Hmotný bod je model tělesa, u kterého jsou </a:t>
            </a:r>
            <a:r>
              <a:rPr lang="cs-CZ" b="1" dirty="0" smtClean="0"/>
              <a:t>zanedbány tvar  a rozměry</a:t>
            </a:r>
            <a:r>
              <a:rPr lang="cs-CZ" dirty="0" smtClean="0"/>
              <a:t> a jehož hmotnost je soustředěna do jediného bodu - </a:t>
            </a:r>
            <a:r>
              <a:rPr lang="cs-CZ" b="1" dirty="0" smtClean="0"/>
              <a:t>těžiště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Tuhé těleso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 ideální těleso, jehož tvar ani objem se účinkem libovolně velkých sil nemění (zanedbávají se deformační účinky sil). </a:t>
            </a:r>
          </a:p>
          <a:p>
            <a:r>
              <a:rPr lang="cs-CZ" dirty="0" smtClean="0"/>
              <a:t>síly, které na těleso působí mají jen pohybové účinky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600" dirty="0" smtClean="0"/>
              <a:t>Pružné těleso</a:t>
            </a:r>
          </a:p>
          <a:p>
            <a:pPr lvl="1"/>
            <a:r>
              <a:rPr lang="cs-CZ" dirty="0" smtClean="0"/>
              <a:t>Pokud dojde k deformaci a po odstranění sil se těleso vrací do původního tvaru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veličiny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Skalární</a:t>
            </a:r>
          </a:p>
          <a:p>
            <a:pPr lvl="2"/>
            <a:r>
              <a:rPr lang="cs-CZ" dirty="0" smtClean="0"/>
              <a:t>jsou určeny pouze hodnotou (čas, dráha,…)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Vektorové</a:t>
            </a:r>
          </a:p>
          <a:p>
            <a:pPr lvl="2"/>
            <a:r>
              <a:rPr lang="cs-CZ" dirty="0" smtClean="0"/>
              <a:t>Jsou určeny hodnotou a směrem (síla, zrychlení,…)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219200"/>
          </a:xfrm>
        </p:spPr>
        <p:txBody>
          <a:bodyPr/>
          <a:lstStyle/>
          <a:p>
            <a:pPr algn="ctr" eaLnBrk="1" hangingPunct="1"/>
            <a:r>
              <a:rPr lang="cs-CZ" smtClean="0"/>
              <a:t>Počítání s vektory</a:t>
            </a:r>
          </a:p>
        </p:txBody>
      </p:sp>
      <p:pic>
        <p:nvPicPr>
          <p:cNvPr id="18435" name="Picture 6" descr="skenova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5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kenovat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647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350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pic>
        <p:nvPicPr>
          <p:cNvPr id="18439" name="Picture 6" descr="skenovat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Jednotky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Jednotka je pevně zvolená hodnota veličiny</a:t>
            </a:r>
          </a:p>
          <a:p>
            <a:pPr eaLnBrk="1" hangingPunct="1"/>
            <a:r>
              <a:rPr lang="cs-CZ" smtClean="0"/>
              <a:t>Hodnoty  veličiny udáváme v násobcích jednotky</a:t>
            </a:r>
          </a:p>
          <a:p>
            <a:pPr marL="822325" lvl="4" indent="-273050" eaLnBrk="1" hangingPunct="1">
              <a:buSzPct val="95000"/>
            </a:pPr>
            <a:r>
              <a:rPr lang="cs-CZ" smtClean="0"/>
              <a:t>(číslo .  jednotka)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Vždy počítáme se základními jednotkami</a:t>
            </a:r>
          </a:p>
          <a:p>
            <a:pPr lvl="2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7 základních jednotek SI: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smtClean="0"/>
              <a:t>	kg, m, s, A, K, mol, Cd</a:t>
            </a:r>
          </a:p>
          <a:p>
            <a:pPr lvl="1"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Souřadnicový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systém </a:t>
            </a:r>
            <a:r>
              <a:rPr lang="cs-CZ" dirty="0" smtClean="0"/>
              <a:t>souřadných os (x,y,z) s pevně určeným počátkem</a:t>
            </a:r>
          </a:p>
          <a:p>
            <a:pPr>
              <a:buNone/>
            </a:pPr>
            <a:r>
              <a:rPr lang="cs-CZ" dirty="0" smtClean="0"/>
              <a:t>	(inerciální/neinerciální)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pohyb je změnou polohy ve vztažné soustavě (v souřadnicovém systému)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cs-CZ" dirty="0" smtClean="0"/>
              <a:t>Biomechanika je samostatný </a:t>
            </a:r>
            <a:r>
              <a:rPr lang="cs-CZ" dirty="0" err="1" smtClean="0"/>
              <a:t>transdisciplinární</a:t>
            </a:r>
            <a:r>
              <a:rPr lang="cs-CZ" dirty="0" smtClean="0"/>
              <a:t> vědecký obor, který se zabývá </a:t>
            </a:r>
          </a:p>
          <a:p>
            <a:pPr lvl="1" algn="just"/>
            <a:r>
              <a:rPr lang="cs-CZ" dirty="0" smtClean="0"/>
              <a:t>mechanickou strukturou (rozdělení, těžiště,…) </a:t>
            </a:r>
          </a:p>
          <a:p>
            <a:pPr lvl="1" algn="just"/>
            <a:r>
              <a:rPr lang="cs-CZ" dirty="0" smtClean="0"/>
              <a:t>mechanickým chováním (účinky sil). </a:t>
            </a:r>
          </a:p>
          <a:p>
            <a:pPr lvl="1" algn="just"/>
            <a:r>
              <a:rPr lang="cs-CZ" dirty="0" smtClean="0"/>
              <a:t>mechanickými vlastnostmi živých organismů a jeho částí</a:t>
            </a:r>
          </a:p>
          <a:p>
            <a:pPr lvl="1" algn="just"/>
            <a:r>
              <a:rPr lang="cs-CZ" dirty="0" smtClean="0"/>
              <a:t>mechanickými interakcemi mezi nimi a vnějším okolím (účinky vzájemného působení).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Biomechanika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 člověka z pohledu</a:t>
            </a:r>
          </a:p>
          <a:p>
            <a:pPr lvl="1"/>
            <a:r>
              <a:rPr lang="cs-CZ" dirty="0" smtClean="0"/>
              <a:t>Fyzikálního</a:t>
            </a:r>
          </a:p>
          <a:p>
            <a:pPr lvl="1"/>
            <a:r>
              <a:rPr lang="cs-CZ" dirty="0" smtClean="0"/>
              <a:t>Anatomického</a:t>
            </a:r>
          </a:p>
          <a:p>
            <a:pPr lvl="1"/>
            <a:r>
              <a:rPr lang="cs-CZ" dirty="0" smtClean="0"/>
              <a:t>Fyziologického</a:t>
            </a:r>
            <a:endParaRPr lang="cs-CZ" dirty="0"/>
          </a:p>
        </p:txBody>
      </p:sp>
      <p:pic>
        <p:nvPicPr>
          <p:cNvPr id="4" name="Picture 5" descr="pous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3887787" cy="284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/>
          <a:lstStyle/>
          <a:p>
            <a:r>
              <a:rPr lang="cs-CZ" dirty="0" err="1" smtClean="0"/>
              <a:t>Kinogram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 cstate="print"/>
          <a:srcRect l="12231" t="26170" r="9091" b="14043"/>
          <a:stretch>
            <a:fillRect/>
          </a:stretch>
        </p:blipFill>
        <p:spPr bwMode="auto">
          <a:xfrm>
            <a:off x="899592" y="1700808"/>
            <a:ext cx="6911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/>
          <a:p>
            <a:r>
              <a:rPr lang="cs-CZ" dirty="0" smtClean="0"/>
              <a:t>3D kinematická analýza</a:t>
            </a:r>
          </a:p>
          <a:p>
            <a:endParaRPr lang="cs-CZ" dirty="0"/>
          </a:p>
        </p:txBody>
      </p:sp>
      <p:pic>
        <p:nvPicPr>
          <p:cNvPr id="4" name="Picture 28" descr="mocap_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748338" cy="431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Dynamická plantografie</a:t>
            </a:r>
          </a:p>
          <a:p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2744788" y="3016250"/>
          <a:ext cx="3656012" cy="2255838"/>
        </p:xfrm>
        <a:graphic>
          <a:graphicData uri="http://schemas.openxmlformats.org/drawingml/2006/table">
            <a:tbl>
              <a:tblPr/>
              <a:tblGrid>
                <a:gridCol w="3328987"/>
                <a:gridCol w="327025"/>
              </a:tblGrid>
              <a:tr h="22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52"/>
          <p:cNvGraphicFramePr>
            <a:graphicFrameLocks noGrp="1"/>
          </p:cNvGraphicFramePr>
          <p:nvPr/>
        </p:nvGraphicFramePr>
        <p:xfrm>
          <a:off x="2532063" y="1947863"/>
          <a:ext cx="3932555" cy="2955925"/>
        </p:xfrm>
        <a:graphic>
          <a:graphicData uri="http://schemas.openxmlformats.org/drawingml/2006/table">
            <a:tbl>
              <a:tblPr/>
              <a:tblGrid>
                <a:gridCol w="208280"/>
                <a:gridCol w="3724275"/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2"/>
          <p:cNvGraphicFramePr>
            <a:graphicFrameLocks noGrp="1"/>
          </p:cNvGraphicFramePr>
          <p:nvPr/>
        </p:nvGraphicFramePr>
        <p:xfrm>
          <a:off x="2714625" y="1957388"/>
          <a:ext cx="3881438" cy="2955925"/>
        </p:xfrm>
        <a:graphic>
          <a:graphicData uri="http://schemas.openxmlformats.org/drawingml/2006/table">
            <a:tbl>
              <a:tblPr/>
              <a:tblGrid>
                <a:gridCol w="3881438"/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53"/>
          <p:cNvGraphicFramePr>
            <a:graphicFrameLocks noGrp="1"/>
          </p:cNvGraphicFramePr>
          <p:nvPr/>
        </p:nvGraphicFramePr>
        <p:xfrm>
          <a:off x="2724150" y="1966913"/>
          <a:ext cx="3871913" cy="2940685"/>
        </p:xfrm>
        <a:graphic>
          <a:graphicData uri="http://schemas.openxmlformats.org/drawingml/2006/table">
            <a:tbl>
              <a:tblPr/>
              <a:tblGrid>
                <a:gridCol w="246063"/>
                <a:gridCol w="36258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12"/>
          <p:cNvGraphicFramePr>
            <a:graphicFrameLocks noGrp="1"/>
          </p:cNvGraphicFramePr>
          <p:nvPr/>
        </p:nvGraphicFramePr>
        <p:xfrm>
          <a:off x="2979738" y="2997200"/>
          <a:ext cx="3624262" cy="1920875"/>
        </p:xfrm>
        <a:graphic>
          <a:graphicData uri="http://schemas.openxmlformats.org/drawingml/2006/table">
            <a:tbl>
              <a:tblPr/>
              <a:tblGrid>
                <a:gridCol w="3624262"/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56"/>
          <p:cNvGraphicFramePr>
            <a:graphicFrameLocks noGrp="1"/>
          </p:cNvGraphicFramePr>
          <p:nvPr/>
        </p:nvGraphicFramePr>
        <p:xfrm>
          <a:off x="2989263" y="3006725"/>
          <a:ext cx="3624262" cy="1920240"/>
        </p:xfrm>
        <a:graphic>
          <a:graphicData uri="http://schemas.openxmlformats.org/drawingml/2006/table">
            <a:tbl>
              <a:tblPr/>
              <a:tblGrid>
                <a:gridCol w="1130300"/>
                <a:gridCol w="1068387"/>
                <a:gridCol w="1425575"/>
              </a:tblGrid>
              <a:tr h="190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0443" y="1879997"/>
            <a:ext cx="203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0181" y="2093119"/>
            <a:ext cx="31654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73251" y="4247631"/>
            <a:ext cx="2297113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r>
              <a:rPr lang="cs-CZ" dirty="0" smtClean="0"/>
              <a:t>EMG – jehly / povrchové elektrody</a:t>
            </a:r>
          </a:p>
          <a:p>
            <a:endParaRPr lang="cs-CZ" dirty="0"/>
          </a:p>
        </p:txBody>
      </p:sp>
      <p:pic>
        <p:nvPicPr>
          <p:cNvPr id="4" name="Picture 5" descr="emgjeh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155950" cy="2085975"/>
          </a:xfrm>
          <a:prstGeom prst="rect">
            <a:avLst/>
          </a:prstGeom>
          <a:noFill/>
        </p:spPr>
      </p:pic>
      <p:pic>
        <p:nvPicPr>
          <p:cNvPr id="5" name="Picture 7" descr="emgpovr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56" y="2061295"/>
            <a:ext cx="2476500" cy="3086100"/>
          </a:xfrm>
          <a:prstGeom prst="rect">
            <a:avLst/>
          </a:prstGeom>
          <a:noFill/>
        </p:spPr>
      </p:pic>
      <p:pic>
        <p:nvPicPr>
          <p:cNvPr id="6" name="Picture 9" descr="Electromy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469" y="3358282"/>
            <a:ext cx="3241675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Goniometrie</a:t>
            </a:r>
          </a:p>
          <a:p>
            <a:r>
              <a:rPr lang="cs-CZ" dirty="0" err="1" smtClean="0"/>
              <a:t>Akcelerometrie</a:t>
            </a:r>
            <a:endParaRPr lang="cs-CZ" dirty="0" smtClean="0"/>
          </a:p>
          <a:p>
            <a:r>
              <a:rPr lang="cs-CZ" dirty="0" smtClean="0"/>
              <a:t>Dynamometrie</a:t>
            </a:r>
          </a:p>
          <a:p>
            <a:r>
              <a:rPr lang="cs-CZ" dirty="0" err="1" smtClean="0"/>
              <a:t>Stabilometrie</a:t>
            </a:r>
            <a:endParaRPr lang="cs-CZ" dirty="0" smtClean="0"/>
          </a:p>
          <a:p>
            <a:r>
              <a:rPr lang="cs-CZ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Optimalizace techniky (ekonomičnost a efektivita)</a:t>
            </a:r>
            <a:endParaRPr lang="cs-CZ" b="1" dirty="0" smtClean="0"/>
          </a:p>
          <a:p>
            <a:r>
              <a:rPr lang="cs-CZ" dirty="0" smtClean="0"/>
              <a:t>Zdravotní aspekty</a:t>
            </a:r>
          </a:p>
          <a:p>
            <a:r>
              <a:rPr lang="cs-CZ" dirty="0" smtClean="0"/>
              <a:t>Protetika</a:t>
            </a:r>
          </a:p>
          <a:p>
            <a:r>
              <a:rPr lang="cs-CZ" dirty="0" smtClean="0"/>
              <a:t>Rozpoznání chyb</a:t>
            </a:r>
            <a:endParaRPr lang="cs-CZ" b="1" dirty="0" smtClean="0"/>
          </a:p>
          <a:p>
            <a:r>
              <a:rPr lang="cs-CZ" dirty="0" smtClean="0"/>
              <a:t>Sestavení metodických postupů</a:t>
            </a:r>
          </a:p>
          <a:p>
            <a:r>
              <a:rPr lang="cs-CZ" dirty="0" smtClean="0"/>
              <a:t>Kriminalistika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</TotalTime>
  <Words>251</Words>
  <Application>Microsoft Office PowerPoint</Application>
  <PresentationFormat>Předvádění na obrazovce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Biomechanika</vt:lpstr>
      <vt:lpstr>Definice</vt:lpstr>
      <vt:lpstr>Biomechanika člověka</vt:lpstr>
      <vt:lpstr>Metody</vt:lpstr>
      <vt:lpstr>Metody</vt:lpstr>
      <vt:lpstr>Metody</vt:lpstr>
      <vt:lpstr>Metody</vt:lpstr>
      <vt:lpstr>Další metody</vt:lpstr>
      <vt:lpstr>Význam</vt:lpstr>
      <vt:lpstr>Mechanika</vt:lpstr>
      <vt:lpstr>Hmotný bod</vt:lpstr>
      <vt:lpstr>Tuhé těleso</vt:lpstr>
      <vt:lpstr>Fyzikální veličiny</vt:lpstr>
      <vt:lpstr>Počítání s vektory</vt:lpstr>
      <vt:lpstr>Jednotky</vt:lpstr>
      <vt:lpstr>Souřadnicový systém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</dc:title>
  <dc:creator>k</dc:creator>
  <cp:lastModifiedBy>k</cp:lastModifiedBy>
  <cp:revision>13</cp:revision>
  <dcterms:created xsi:type="dcterms:W3CDTF">2013-09-15T20:00:17Z</dcterms:created>
  <dcterms:modified xsi:type="dcterms:W3CDTF">2015-02-17T15:10:59Z</dcterms:modified>
</cp:coreProperties>
</file>