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8"/>
  </p:notesMasterIdLst>
  <p:sldIdLst>
    <p:sldId id="256" r:id="rId3"/>
    <p:sldId id="257" r:id="rId4"/>
    <p:sldId id="258" r:id="rId5"/>
    <p:sldId id="275" r:id="rId6"/>
    <p:sldId id="259" r:id="rId7"/>
    <p:sldId id="260" r:id="rId8"/>
    <p:sldId id="261" r:id="rId9"/>
    <p:sldId id="263" r:id="rId10"/>
    <p:sldId id="264" r:id="rId11"/>
    <p:sldId id="265" r:id="rId12"/>
    <p:sldId id="274" r:id="rId13"/>
    <p:sldId id="273" r:id="rId14"/>
    <p:sldId id="266" r:id="rId15"/>
    <p:sldId id="267" r:id="rId16"/>
    <p:sldId id="269" r:id="rId17"/>
    <p:sldId id="279" r:id="rId18"/>
    <p:sldId id="270" r:id="rId19"/>
    <p:sldId id="277" r:id="rId20"/>
    <p:sldId id="278" r:id="rId21"/>
    <p:sldId id="276" r:id="rId22"/>
    <p:sldId id="280" r:id="rId23"/>
    <p:sldId id="271" r:id="rId24"/>
    <p:sldId id="281" r:id="rId25"/>
    <p:sldId id="272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9945-3A10-4DD8-8D41-510ED1C84905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4EF1-571B-4614-A4C4-7DCFE5CB262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CB7EF-35EB-4B78-A4C2-FCD5A4390079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76DC-6D1E-4E68-AC4B-A4794F880C9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BB3F-AAAE-4F55-8461-93AB390EDC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64F1-C42F-423D-9A82-D0C8390D6F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3EC5-868B-4AE2-BA52-EEA259E5325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05F7-C9F1-4012-BD45-1EDB4FC6C01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FD1D-77FA-44E8-9453-8EF6D94DB4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91F5-A44C-41B5-ADD9-D415E92C2CE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4907-B3C5-461C-A91F-C223D7B577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AEB-0A16-4975-9C4D-293ADDA93D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14BB-1A03-4B1B-8631-07CF7B0A88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5090-106C-4A0A-BD30-ACB9D08E934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216-41FE-4AA3-875C-55C49F525B0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5C51-23B2-44D7-9A63-B43BA651707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80C00-ACFC-425F-81FD-2D29AC364381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00E96-168D-4F9A-A809-C255C59A11C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Kinematika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trajektorie, dráha, rychlost, zrychlení, dělení pohybů, přímočarý pohyb – rovnoměrný, rovnoměrně zrychlený, pohyb po kružnici, pohyby v tíhovém poli Země, grafické znázornění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Rovnoměrný x nerovnoměrný pohyb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cs-CZ" dirty="0" smtClean="0"/>
              <a:t>Rovnoměrný – okamžitá rychlost se nemění 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r>
              <a:rPr lang="cs-CZ" dirty="0" smtClean="0"/>
              <a:t>Dráha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endParaRPr lang="cs-CZ" dirty="0" smtClean="0"/>
          </a:p>
          <a:p>
            <a:pPr eaLnBrk="1" hangingPunct="1"/>
            <a:r>
              <a:rPr lang="cs-CZ" dirty="0" smtClean="0"/>
              <a:t>Nerovnoměrný</a:t>
            </a:r>
          </a:p>
          <a:p>
            <a:pPr lvl="1" eaLnBrk="1" hangingPunct="1"/>
            <a:r>
              <a:rPr lang="cs-CZ" dirty="0" smtClean="0"/>
              <a:t>Dráha </a:t>
            </a:r>
          </a:p>
          <a:p>
            <a:pPr lvl="1" eaLnBrk="1" hangingPunct="1"/>
            <a:r>
              <a:rPr lang="cs-CZ" dirty="0" smtClean="0"/>
              <a:t>Rychlost</a:t>
            </a:r>
          </a:p>
          <a:p>
            <a:pPr lvl="1" eaLnBrk="1" hangingPunct="1"/>
            <a:r>
              <a:rPr lang="cs-CZ" dirty="0" smtClean="0"/>
              <a:t>Zrychlení +/-</a:t>
            </a:r>
          </a:p>
          <a:p>
            <a:pPr lvl="1" eaLnBrk="1" hangingPunct="1"/>
            <a:r>
              <a:rPr lang="cs-CZ" dirty="0" smtClean="0"/>
              <a:t>grafy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  </a:t>
            </a:r>
          </a:p>
        </p:txBody>
      </p:sp>
      <p:pic>
        <p:nvPicPr>
          <p:cNvPr id="2867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4" descr="vzo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5" descr="vzo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96952"/>
            <a:ext cx="4470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Rovnoměrný přímočarý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1959923324805197068875333611425160701600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57" y="2844167"/>
            <a:ext cx="6274286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Rovnoměrně zrychlený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284071264412237130915327203168989101790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774" y="1935163"/>
            <a:ext cx="49664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dirty="0" smtClean="0"/>
              <a:t>Pohyb po kružnici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47800"/>
            <a:ext cx="8540750" cy="3349352"/>
          </a:xfrm>
        </p:spPr>
        <p:txBody>
          <a:bodyPr/>
          <a:lstStyle/>
          <a:p>
            <a:pPr eaLnBrk="1" hangingPunct="1"/>
            <a:r>
              <a:rPr lang="cs-CZ" b="1" dirty="0" smtClean="0"/>
              <a:t>Obvodová rychlost </a:t>
            </a:r>
            <a:r>
              <a:rPr lang="cs-CZ" b="1" i="1" dirty="0" smtClean="0"/>
              <a:t>v </a:t>
            </a:r>
            <a:r>
              <a:rPr lang="cs-CZ" dirty="0" smtClean="0"/>
              <a:t>se rovná podílu dráhy ∆</a:t>
            </a:r>
            <a:r>
              <a:rPr lang="cs-CZ" i="1" dirty="0" smtClean="0"/>
              <a:t>s</a:t>
            </a:r>
            <a:r>
              <a:rPr lang="cs-CZ" dirty="0" smtClean="0"/>
              <a:t>, kterou hmotný bod opíše na obvodu kružnice,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/>
            <a:r>
              <a:rPr lang="cs-CZ" b="1" dirty="0" smtClean="0"/>
              <a:t>Úhlová rychlost </a:t>
            </a:r>
            <a:r>
              <a:rPr lang="cs-CZ" b="1" i="1" dirty="0" smtClean="0"/>
              <a:t>ω</a:t>
            </a:r>
            <a:r>
              <a:rPr lang="cs-CZ" dirty="0" smtClean="0"/>
              <a:t> se rovná podílu úhlu ∆φ, který opíše polohový vektor,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kde </a:t>
            </a:r>
            <a:r>
              <a:rPr lang="cs-CZ" i="1" dirty="0" smtClean="0"/>
              <a:t>r </a:t>
            </a:r>
            <a:r>
              <a:rPr lang="cs-CZ" dirty="0" smtClean="0"/>
              <a:t>je poloměr kružnice.</a:t>
            </a:r>
            <a:endParaRPr lang="cs-CZ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b="1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3505200"/>
          <a:ext cx="2438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ovnice" r:id="rId3" imgW="494870" imgH="164957" progId="Equation.3">
                  <p:embed/>
                </p:oleObj>
              </mc:Choice>
              <mc:Fallback>
                <p:oleObj name="Rovnice" r:id="rId3" imgW="494870" imgH="1649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24384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r="49207"/>
          <a:stretch/>
        </p:blipFill>
        <p:spPr>
          <a:xfrm>
            <a:off x="5148064" y="2961151"/>
            <a:ext cx="2729682" cy="3295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tational 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Roundhouse K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7" y="381000"/>
            <a:ext cx="46339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22608" y="4576762"/>
            <a:ext cx="828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Úder  vzdálenější částí končetiny nebo koncem náčiní dosahuje vyšší lineární (obvodové) rychlosti – silnější zásah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914400"/>
            <a:ext cx="815975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/>
              <a:t>mění směr rychlosti - přítomno </a:t>
            </a:r>
            <a:r>
              <a:rPr lang="cs-CZ" sz="2400" b="1" dirty="0" smtClean="0"/>
              <a:t>normálové zrychlení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b="1" dirty="0" smtClean="0"/>
              <a:t>dostředivé</a:t>
            </a:r>
            <a:r>
              <a:rPr lang="cs-CZ" sz="2200" dirty="0" smtClean="0"/>
              <a:t> zrychlení </a:t>
            </a:r>
            <a:r>
              <a:rPr lang="cs-CZ" sz="2200" b="1" i="1" dirty="0" smtClean="0"/>
              <a:t>a</a:t>
            </a:r>
            <a:r>
              <a:rPr lang="cs-CZ" sz="2200" b="1" i="1" baseline="-25000" dirty="0" smtClean="0"/>
              <a:t>d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dirty="0" smtClean="0"/>
              <a:t>platí                 nebo                 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/>
              <a:t>Odstředivá / dostředivá síla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1600200"/>
          <a:ext cx="1066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Rovnice" r:id="rId3" imgW="545863" imgH="418918" progId="Equation.3">
                  <p:embed/>
                </p:oleObj>
              </mc:Choice>
              <mc:Fallback>
                <p:oleObj name="Rovnice" r:id="rId3" imgW="545863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10668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10000" y="1752600"/>
          <a:ext cx="1295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Rovnice" r:id="rId5" imgW="609336" imgH="241195" progId="Equation.3">
                  <p:embed/>
                </p:oleObj>
              </mc:Choice>
              <mc:Fallback>
                <p:oleObj name="Rovnice" r:id="rId5" imgW="60933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12954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2424113"/>
            <a:ext cx="3501634" cy="23301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79" y="3359201"/>
            <a:ext cx="2453375" cy="865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340768"/>
            <a:ext cx="4572000" cy="183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doba, za kterou hmotný bod opíše úhel 360º. Počet oběhů hmotného bodu za sekundu je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frekvence 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periody a frekvence můžeme úhlovou rychlost také vyjádřit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122354"/>
            <a:ext cx="915924" cy="8351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49" y="2259481"/>
            <a:ext cx="2211324" cy="9540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037" y="3933056"/>
            <a:ext cx="5462736" cy="22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Skládání a nezávislost pohybů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00200"/>
            <a:ext cx="8540750" cy="2057400"/>
          </a:xfrm>
        </p:spPr>
        <p:txBody>
          <a:bodyPr/>
          <a:lstStyle/>
          <a:p>
            <a:pPr eaLnBrk="1" hangingPunct="1"/>
            <a:r>
              <a:rPr lang="cs-CZ" sz="2400" smtClean="0"/>
              <a:t>Komplexně těžko řešitelné složité pohyby rozkládáme na pohyby jednodušší</a:t>
            </a:r>
          </a:p>
          <a:p>
            <a:pPr eaLnBrk="1" hangingPunct="1"/>
            <a:r>
              <a:rPr lang="cs-CZ" sz="2400" i="1" smtClean="0"/>
              <a:t>Koná-li těleso současně dva nebo více pohybů po dobu t, je jeho výsledná poloha taková, jako kdyby konal tyto pohyby postupně v libovolném pořadí, každý po dobu t.</a:t>
            </a:r>
          </a:p>
          <a:p>
            <a:pPr eaLnBrk="1" hangingPunct="1"/>
            <a:r>
              <a:rPr lang="cs-CZ" sz="2400" smtClean="0"/>
              <a:t>Z principu nezávislosti pohybů vyplývá, že </a:t>
            </a:r>
            <a:r>
              <a:rPr lang="cs-CZ" sz="2400" b="1" smtClean="0"/>
              <a:t>pohyby, které se odehrávají ve dvou vzájemně kolmých směrech, se neovlivňují</a:t>
            </a:r>
            <a:r>
              <a:rPr lang="cs-CZ" sz="2400" smtClean="0"/>
              <a:t>. </a:t>
            </a:r>
            <a:endParaRPr lang="cs-CZ" sz="2400" b="1" smtClean="0"/>
          </a:p>
          <a:p>
            <a:pPr eaLnBrk="1" hangingPunct="1"/>
            <a:endParaRPr lang="cs-CZ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749" name="Picture 6" descr="skenovat0002"/>
          <p:cNvPicPr>
            <a:picLocks noChangeAspect="1" noChangeArrowheads="1"/>
          </p:cNvPicPr>
          <p:nvPr/>
        </p:nvPicPr>
        <p:blipFill>
          <a:blip r:embed="rId2" cstate="print"/>
          <a:srcRect l="2238" t="59531" b="9721"/>
          <a:stretch>
            <a:fillRect/>
          </a:stretch>
        </p:blipFill>
        <p:spPr bwMode="auto">
          <a:xfrm>
            <a:off x="762000" y="46482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pád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94958"/>
              </p:ext>
            </p:extLst>
          </p:nvPr>
        </p:nvGraphicFramePr>
        <p:xfrm>
          <a:off x="579465" y="2276872"/>
          <a:ext cx="1544263" cy="68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3" imgW="418918" imgH="177723" progId="Equation.3">
                  <p:embed/>
                </p:oleObj>
              </mc:Choice>
              <mc:Fallback>
                <p:oleObj r:id="rId3" imgW="418918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65" y="2276872"/>
                        <a:ext cx="1544263" cy="686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805787"/>
              </p:ext>
            </p:extLst>
          </p:nvPr>
        </p:nvGraphicFramePr>
        <p:xfrm>
          <a:off x="606038" y="2965350"/>
          <a:ext cx="1805722" cy="121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5" imgW="583947" imgH="393529" progId="Equation.3">
                  <p:embed/>
                </p:oleObj>
              </mc:Choice>
              <mc:Fallback>
                <p:oleObj r:id="rId5" imgW="58394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8" y="2965350"/>
                        <a:ext cx="1805722" cy="1216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21277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Svislý vrh vzhůru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3016"/>
            <a:ext cx="4180879" cy="27845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3016498" cy="3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b="1" dirty="0" smtClean="0"/>
              <a:t>popisuje</a:t>
            </a:r>
            <a:r>
              <a:rPr lang="cs-CZ" dirty="0" smtClean="0"/>
              <a:t> pohyb těles bez ohledu na příčiny tohoto pohybu.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 Zabývá se tím, jak pohyb vypadá </a:t>
            </a:r>
            <a:r>
              <a:rPr lang="cs-CZ" b="1" dirty="0" smtClean="0"/>
              <a:t>v čase a v prostoru</a:t>
            </a:r>
            <a:r>
              <a:rPr lang="cs-CZ" dirty="0" smtClean="0"/>
              <a:t>, jde tedy o vnější časoprostorové charakteristiky pohybu.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Kinematika se tedy zaměřuje na sledování prostorových a rychlostních změn, např. dráhy, úhly, rychlosti, zrychlení.</a:t>
            </a:r>
            <a:endParaRPr lang="cs-CZ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37112"/>
            <a:ext cx="6096832" cy="22050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Vodorovný vrh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4205088" cy="46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8902850" cy="31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Šikmý vrh</a:t>
            </a:r>
          </a:p>
        </p:txBody>
      </p:sp>
      <p:pic>
        <p:nvPicPr>
          <p:cNvPr id="32771" name="Zástupný symbol pro obsah 3" descr="obráze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7850"/>
            <a:ext cx="7407275" cy="4389437"/>
          </a:xfrm>
        </p:spPr>
      </p:pic>
      <p:sp>
        <p:nvSpPr>
          <p:cNvPr id="2" name="Obdélník 1"/>
          <p:cNvSpPr/>
          <p:nvPr/>
        </p:nvSpPr>
        <p:spPr>
          <a:xfrm>
            <a:off x="4563330" y="893468"/>
            <a:ext cx="411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 ose x – rovnoměrný přímočarý pohyb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03229" y="1295133"/>
            <a:ext cx="276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ose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svislý vrh vzhůru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388424" cy="39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2243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2817"/>
            <a:ext cx="3754760" cy="4551784"/>
          </a:xfrm>
        </p:spPr>
        <p:txBody>
          <a:bodyPr/>
          <a:lstStyle/>
          <a:p>
            <a:r>
              <a:rPr lang="cs-CZ" dirty="0" smtClean="0"/>
              <a:t>Délka vrhu</a:t>
            </a:r>
          </a:p>
          <a:p>
            <a:pPr marL="742950" lvl="2" indent="-342900">
              <a:buNone/>
            </a:pPr>
            <a:r>
              <a:rPr lang="cs-CZ" dirty="0" smtClean="0"/>
              <a:t>l =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sin 2α)/g</a:t>
            </a:r>
          </a:p>
          <a:p>
            <a:r>
              <a:rPr lang="cs-CZ" dirty="0" smtClean="0"/>
              <a:t>Výška vrhu</a:t>
            </a:r>
          </a:p>
          <a:p>
            <a:pPr lvl="1">
              <a:buNone/>
            </a:pPr>
            <a:r>
              <a:rPr lang="cs-CZ" dirty="0" smtClean="0"/>
              <a:t>H =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.sin</a:t>
            </a:r>
            <a:r>
              <a:rPr lang="cs-CZ" baseline="30000" dirty="0" smtClean="0"/>
              <a:t>2</a:t>
            </a:r>
            <a:r>
              <a:rPr lang="cs-CZ" dirty="0" smtClean="0"/>
              <a:t>α)/2g</a:t>
            </a:r>
          </a:p>
          <a:p>
            <a:r>
              <a:rPr lang="cs-CZ" dirty="0" smtClean="0"/>
              <a:t>Doba vrhu</a:t>
            </a:r>
          </a:p>
          <a:p>
            <a:pPr lvl="1">
              <a:buNone/>
            </a:pPr>
            <a:r>
              <a:rPr lang="cs-CZ" dirty="0" smtClean="0"/>
              <a:t>T = (2v</a:t>
            </a:r>
            <a:r>
              <a:rPr lang="cs-CZ" baseline="-25000" dirty="0" smtClean="0"/>
              <a:t>o</a:t>
            </a:r>
            <a:r>
              <a:rPr lang="cs-CZ" dirty="0" smtClean="0"/>
              <a:t>.sinα)/g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.3 The Triple Jump]The hop, step, and jump: distributed speed and  leaping｜World Athletics@TDK｜TDK Techno Magaz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28349" r="23321"/>
          <a:stretch/>
        </p:blipFill>
        <p:spPr bwMode="auto">
          <a:xfrm>
            <a:off x="4895123" y="1185139"/>
            <a:ext cx="3600400" cy="21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.3 The Triple Jump]The hop, step, and jump: distributed speed and  leaping｜World Athletics@TDK｜TDK Techno Magaz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r="6080"/>
          <a:stretch/>
        </p:blipFill>
        <p:spPr bwMode="auto">
          <a:xfrm>
            <a:off x="3563360" y="4268085"/>
            <a:ext cx="489654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tletika pro školní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6152"/>
            <a:ext cx="3164185" cy="27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27784" y="69269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sz="2600" dirty="0" smtClean="0">
                <a:solidFill>
                  <a:prstClr val="black"/>
                </a:solidFill>
              </a:rPr>
              <a:t>Úhel odrazu x úhel vzletu</a:t>
            </a:r>
            <a:endParaRPr lang="cs-CZ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28600"/>
            <a:ext cx="7900988" cy="1325563"/>
          </a:xfrm>
        </p:spPr>
        <p:txBody>
          <a:bodyPr/>
          <a:lstStyle/>
          <a:p>
            <a:pPr eaLnBrk="1" hangingPunct="1"/>
            <a:r>
              <a:rPr lang="cs-CZ" smtClean="0"/>
              <a:t>Stěžejní pojmy - kinematika</a:t>
            </a:r>
            <a:endParaRPr lang="en-US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676400"/>
            <a:ext cx="82359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Po</a:t>
            </a:r>
            <a:r>
              <a:rPr lang="cs-CZ" b="1" dirty="0" err="1" smtClean="0"/>
              <a:t>loha</a:t>
            </a:r>
            <a:r>
              <a:rPr lang="en-US" b="1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umístění objektu ve vztažné soustavě (kartézská soustava souřadnic)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Pohyb </a:t>
            </a:r>
            <a:r>
              <a:rPr lang="cs-CZ" dirty="0" smtClean="0"/>
              <a:t>je změnou polohy  v soustavě souřadnic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 smtClean="0"/>
              <a:t> </a:t>
            </a:r>
            <a:r>
              <a:rPr lang="cs-CZ" dirty="0" smtClean="0"/>
              <a:t>posuvný  - všechny body stejná trajektorie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otáčivý (pevná osa x volná osa) – trajektorie bodů soustředné kružnice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err="1" smtClean="0"/>
              <a:t>cirkmundukční</a:t>
            </a:r>
            <a:r>
              <a:rPr lang="cs-CZ" dirty="0" smtClean="0"/>
              <a:t> (složený z obou)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412776"/>
            <a:ext cx="69847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 Trajektorie  </a:t>
            </a:r>
            <a:r>
              <a:rPr lang="cs-CZ" sz="2400" dirty="0" smtClean="0"/>
              <a:t>- pomyslná čára, kterou těleso při pohybu opisuje (pohyb přímočarý x křivočarý)</a:t>
            </a:r>
          </a:p>
          <a:p>
            <a:pPr>
              <a:lnSpc>
                <a:spcPct val="90000"/>
              </a:lnSpc>
            </a:pPr>
            <a:endParaRPr lang="cs-CZ" sz="24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 Dráha </a:t>
            </a:r>
            <a:r>
              <a:rPr lang="cs-CZ" sz="2400" dirty="0" smtClean="0"/>
              <a:t>– délka trajektorie</a:t>
            </a:r>
            <a:endParaRPr lang="en-US" sz="2400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63298" y="2995084"/>
            <a:ext cx="1728788" cy="1152525"/>
            <a:chOff x="3696" y="2523"/>
            <a:chExt cx="1406" cy="771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696" y="2523"/>
              <a:ext cx="1406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5" name="AutoShape 6"/>
            <p:cNvCxnSpPr>
              <a:cxnSpLocks noChangeShapeType="1"/>
              <a:stCxn id="4" idx="1"/>
              <a:endCxn id="4" idx="1"/>
            </p:cNvCxnSpPr>
            <p:nvPr/>
          </p:nvCxnSpPr>
          <p:spPr bwMode="auto">
            <a:xfrm>
              <a:off x="3696" y="290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3969" y="2704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30" y="2750"/>
              <a:ext cx="22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968" y="2976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649" y="2659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3969" y="2659"/>
              <a:ext cx="771" cy="36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327635" y="4545564"/>
            <a:ext cx="1727200" cy="1150938"/>
            <a:chOff x="3152" y="3294"/>
            <a:chExt cx="1180" cy="771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152" y="3294"/>
              <a:ext cx="1180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3" name="AutoShape 14"/>
            <p:cNvCxnSpPr>
              <a:cxnSpLocks noChangeShapeType="1"/>
              <a:stCxn id="12" idx="1"/>
              <a:endCxn id="12" idx="1"/>
            </p:cNvCxnSpPr>
            <p:nvPr/>
          </p:nvCxnSpPr>
          <p:spPr bwMode="auto">
            <a:xfrm>
              <a:off x="3152" y="368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381" y="3475"/>
              <a:ext cx="68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104" y="3521"/>
              <a:ext cx="1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288" y="3702"/>
              <a:ext cx="190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014" y="3385"/>
              <a:ext cx="189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3424" y="3385"/>
              <a:ext cx="647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424" y="3385"/>
              <a:ext cx="635" cy="408"/>
            </a:xfrm>
            <a:custGeom>
              <a:avLst/>
              <a:gdLst>
                <a:gd name="T0" fmla="*/ 18 w 672"/>
                <a:gd name="T1" fmla="*/ 499 h 381"/>
                <a:gd name="T2" fmla="*/ 57 w 672"/>
                <a:gd name="T3" fmla="*/ 136 h 381"/>
                <a:gd name="T4" fmla="*/ 143 w 672"/>
                <a:gd name="T5" fmla="*/ 197 h 381"/>
                <a:gd name="T6" fmla="*/ 154 w 672"/>
                <a:gd name="T7" fmla="*/ 236 h 381"/>
                <a:gd name="T8" fmla="*/ 187 w 672"/>
                <a:gd name="T9" fmla="*/ 281 h 381"/>
                <a:gd name="T10" fmla="*/ 222 w 672"/>
                <a:gd name="T11" fmla="*/ 294 h 381"/>
                <a:gd name="T12" fmla="*/ 238 w 672"/>
                <a:gd name="T13" fmla="*/ 426 h 381"/>
                <a:gd name="T14" fmla="*/ 342 w 672"/>
                <a:gd name="T15" fmla="*/ 559 h 381"/>
                <a:gd name="T16" fmla="*/ 404 w 672"/>
                <a:gd name="T17" fmla="*/ 549 h 381"/>
                <a:gd name="T18" fmla="*/ 410 w 672"/>
                <a:gd name="T19" fmla="*/ 451 h 381"/>
                <a:gd name="T20" fmla="*/ 427 w 672"/>
                <a:gd name="T21" fmla="*/ 305 h 381"/>
                <a:gd name="T22" fmla="*/ 445 w 672"/>
                <a:gd name="T23" fmla="*/ 125 h 381"/>
                <a:gd name="T24" fmla="*/ 467 w 672"/>
                <a:gd name="T25" fmla="*/ 52 h 381"/>
                <a:gd name="T26" fmla="*/ 472 w 672"/>
                <a:gd name="T27" fmla="*/ 17 h 381"/>
                <a:gd name="T28" fmla="*/ 450 w 672"/>
                <a:gd name="T29" fmla="*/ 52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2"/>
                <a:gd name="T46" fmla="*/ 0 h 381"/>
                <a:gd name="T47" fmla="*/ 672 w 672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2" h="381">
                  <a:moveTo>
                    <a:pt x="24" y="331"/>
                  </a:moveTo>
                  <a:cubicBezTo>
                    <a:pt x="26" y="292"/>
                    <a:pt x="0" y="118"/>
                    <a:pt x="80" y="91"/>
                  </a:cubicBezTo>
                  <a:cubicBezTo>
                    <a:pt x="124" y="100"/>
                    <a:pt x="158" y="117"/>
                    <a:pt x="200" y="131"/>
                  </a:cubicBezTo>
                  <a:cubicBezTo>
                    <a:pt x="205" y="139"/>
                    <a:pt x="209" y="149"/>
                    <a:pt x="216" y="155"/>
                  </a:cubicBezTo>
                  <a:cubicBezTo>
                    <a:pt x="230" y="168"/>
                    <a:pt x="264" y="187"/>
                    <a:pt x="264" y="187"/>
                  </a:cubicBezTo>
                  <a:cubicBezTo>
                    <a:pt x="284" y="180"/>
                    <a:pt x="296" y="169"/>
                    <a:pt x="312" y="195"/>
                  </a:cubicBezTo>
                  <a:cubicBezTo>
                    <a:pt x="366" y="282"/>
                    <a:pt x="297" y="205"/>
                    <a:pt x="336" y="283"/>
                  </a:cubicBezTo>
                  <a:cubicBezTo>
                    <a:pt x="360" y="330"/>
                    <a:pt x="439" y="344"/>
                    <a:pt x="480" y="371"/>
                  </a:cubicBezTo>
                  <a:cubicBezTo>
                    <a:pt x="509" y="368"/>
                    <a:pt x="544" y="381"/>
                    <a:pt x="568" y="363"/>
                  </a:cubicBezTo>
                  <a:cubicBezTo>
                    <a:pt x="585" y="350"/>
                    <a:pt x="572" y="320"/>
                    <a:pt x="576" y="299"/>
                  </a:cubicBezTo>
                  <a:cubicBezTo>
                    <a:pt x="582" y="267"/>
                    <a:pt x="590" y="234"/>
                    <a:pt x="600" y="203"/>
                  </a:cubicBezTo>
                  <a:cubicBezTo>
                    <a:pt x="604" y="169"/>
                    <a:pt x="606" y="116"/>
                    <a:pt x="624" y="83"/>
                  </a:cubicBezTo>
                  <a:cubicBezTo>
                    <a:pt x="633" y="66"/>
                    <a:pt x="650" y="53"/>
                    <a:pt x="656" y="35"/>
                  </a:cubicBezTo>
                  <a:cubicBezTo>
                    <a:pt x="659" y="27"/>
                    <a:pt x="672" y="14"/>
                    <a:pt x="664" y="11"/>
                  </a:cubicBezTo>
                  <a:cubicBezTo>
                    <a:pt x="630" y="0"/>
                    <a:pt x="632" y="21"/>
                    <a:pt x="632" y="35"/>
                  </a:cubicBezTo>
                </a:path>
              </a:pathLst>
            </a:cu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21" y="2691354"/>
            <a:ext cx="40005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Stěžejní pojmy - kinematika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951" y="1988840"/>
            <a:ext cx="8540750" cy="4117975"/>
          </a:xfrm>
        </p:spPr>
        <p:txBody>
          <a:bodyPr/>
          <a:lstStyle/>
          <a:p>
            <a:pPr eaLnBrk="1" hangingPunct="1"/>
            <a:r>
              <a:rPr lang="cs-CZ" dirty="0" smtClean="0"/>
              <a:t>Pro zjednodušení můžeme těleso za určitých okolností nahradit </a:t>
            </a:r>
            <a:r>
              <a:rPr lang="cs-CZ" b="1" dirty="0" smtClean="0"/>
              <a:t>hmotným bodem</a:t>
            </a:r>
            <a:r>
              <a:rPr lang="cs-CZ" dirty="0" smtClean="0"/>
              <a:t>. </a:t>
            </a:r>
          </a:p>
          <a:p>
            <a:pPr eaLnBrk="1" hangingPunct="1"/>
            <a:r>
              <a:rPr lang="cs-CZ" dirty="0" smtClean="0"/>
              <a:t>Hmotný bod je model tělesa, u kterého jsou </a:t>
            </a:r>
            <a:r>
              <a:rPr lang="cs-CZ" b="1" dirty="0" smtClean="0"/>
              <a:t>zanedbány tvar  a rozměry</a:t>
            </a:r>
            <a:r>
              <a:rPr lang="cs-CZ" dirty="0" smtClean="0"/>
              <a:t> a jehož hmotnost je soustředěna do jediného bodu - </a:t>
            </a:r>
            <a:r>
              <a:rPr lang="cs-CZ" b="1" dirty="0" smtClean="0"/>
              <a:t>těžiště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789040"/>
            <a:ext cx="48768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Dráha </a:t>
            </a:r>
          </a:p>
          <a:p>
            <a:pPr lvl="4" eaLnBrk="1" hangingPunct="1"/>
            <a:r>
              <a:rPr lang="cs-CZ" dirty="0" smtClean="0"/>
              <a:t>značí se</a:t>
            </a:r>
            <a:r>
              <a:rPr lang="cs-CZ" b="1" dirty="0" smtClean="0"/>
              <a:t> s</a:t>
            </a:r>
          </a:p>
          <a:p>
            <a:pPr lvl="4" eaLnBrk="1" hangingPunct="1"/>
            <a:r>
              <a:rPr lang="cs-CZ" dirty="0" smtClean="0"/>
              <a:t>jednotkou je </a:t>
            </a:r>
            <a:r>
              <a:rPr lang="cs-CZ" b="1" dirty="0" smtClean="0"/>
              <a:t>m</a:t>
            </a:r>
          </a:p>
          <a:p>
            <a:pPr lvl="4" eaLnBrk="1" hangingPunct="1"/>
            <a:r>
              <a:rPr lang="cs-CZ" dirty="0" smtClean="0"/>
              <a:t>udává délku trajektorie</a:t>
            </a:r>
          </a:p>
          <a:p>
            <a:pPr lvl="4" eaLnBrk="1" hangingPunct="1"/>
            <a:r>
              <a:rPr lang="cs-CZ" dirty="0" smtClean="0"/>
              <a:t>Dráha je funkcí času </a:t>
            </a:r>
          </a:p>
          <a:p>
            <a:pPr lvl="4" eaLnBrk="1" hangingPunct="1">
              <a:buNone/>
            </a:pPr>
            <a:endParaRPr lang="cs-CZ" dirty="0" smtClean="0"/>
          </a:p>
          <a:p>
            <a:pPr lvl="4" eaLnBrk="1" hangingPunct="1">
              <a:buNone/>
            </a:pPr>
            <a:endParaRPr lang="cs-CZ" dirty="0" smtClean="0"/>
          </a:p>
        </p:txBody>
      </p:sp>
      <p:pic>
        <p:nvPicPr>
          <p:cNvPr id="2355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129881"/>
            <a:ext cx="3314700" cy="2197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cs-CZ" dirty="0" smtClean="0"/>
              <a:t>Rychlost  </a:t>
            </a:r>
          </a:p>
          <a:p>
            <a:pPr lvl="3" eaLnBrk="1" hangingPunct="1"/>
            <a:r>
              <a:rPr lang="cs-CZ" dirty="0" smtClean="0"/>
              <a:t>Značí se </a:t>
            </a:r>
            <a:r>
              <a:rPr lang="cs-CZ" b="1" dirty="0" smtClean="0"/>
              <a:t>v</a:t>
            </a:r>
            <a:endParaRPr lang="cs-CZ" dirty="0" smtClean="0"/>
          </a:p>
          <a:p>
            <a:pPr lvl="3" eaLnBrk="1" hangingPunct="1"/>
            <a:r>
              <a:rPr lang="cs-CZ" dirty="0" smtClean="0"/>
              <a:t>Jednotka </a:t>
            </a:r>
            <a:r>
              <a:rPr lang="en-US" b="1" dirty="0" smtClean="0"/>
              <a:t>[m/s] </a:t>
            </a:r>
            <a:endParaRPr lang="cs-CZ" b="1" dirty="0" smtClean="0"/>
          </a:p>
          <a:p>
            <a:pPr lvl="3" eaLnBrk="1" hangingPunct="1"/>
            <a:r>
              <a:rPr lang="cs-CZ" dirty="0" smtClean="0"/>
              <a:t>vyjadřuje</a:t>
            </a:r>
            <a:r>
              <a:rPr lang="cs-CZ" b="1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jak se poloha mění s časem</a:t>
            </a:r>
          </a:p>
          <a:p>
            <a:pPr lvl="3" eaLnBrk="1" hangingPunct="1"/>
            <a:r>
              <a:rPr lang="cs-CZ" b="1" dirty="0" smtClean="0"/>
              <a:t>okamžitá</a:t>
            </a:r>
            <a:r>
              <a:rPr lang="cs-CZ" dirty="0" smtClean="0"/>
              <a:t> – vektorová veličina - pohyby rovnoměrné x nerovnoměrné – změna hodnoty</a:t>
            </a:r>
            <a:endParaRPr lang="cs-CZ" b="1" dirty="0" smtClean="0"/>
          </a:p>
          <a:p>
            <a:pPr lvl="3" eaLnBrk="1" hangingPunct="1"/>
            <a:r>
              <a:rPr lang="cs-CZ" b="1" dirty="0" smtClean="0"/>
              <a:t>průměrná</a:t>
            </a:r>
            <a:r>
              <a:rPr lang="cs-CZ" dirty="0" smtClean="0"/>
              <a:t> –  skalární - výpočet z celkové dráhy a celkového času</a:t>
            </a:r>
          </a:p>
          <a:p>
            <a:pPr lvl="3" eaLnBrk="1" hangingPunct="1">
              <a:buNone/>
            </a:pPr>
            <a:endParaRPr lang="en-US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24580" name="Obrázek 3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Zrychlení</a:t>
            </a:r>
          </a:p>
          <a:p>
            <a:pPr lvl="3" eaLnBrk="1" hangingPunct="1"/>
            <a:r>
              <a:rPr lang="cs-CZ" smtClean="0"/>
              <a:t>Značí se </a:t>
            </a:r>
            <a:r>
              <a:rPr lang="cs-CZ" b="1" smtClean="0"/>
              <a:t>a</a:t>
            </a:r>
          </a:p>
          <a:p>
            <a:pPr lvl="3" eaLnBrk="1" hangingPunct="1"/>
            <a:r>
              <a:rPr lang="cs-CZ" smtClean="0"/>
              <a:t>Jednotka m/s</a:t>
            </a:r>
            <a:r>
              <a:rPr lang="cs-CZ" sz="2800" baseline="30000" smtClean="0"/>
              <a:t>2</a:t>
            </a:r>
          </a:p>
          <a:p>
            <a:pPr lvl="3" eaLnBrk="1" hangingPunct="1"/>
            <a:r>
              <a:rPr lang="en-US" smtClean="0"/>
              <a:t>d</a:t>
            </a:r>
            <a:r>
              <a:rPr lang="cs-CZ" smtClean="0"/>
              <a:t>v</a:t>
            </a:r>
            <a:r>
              <a:rPr lang="en-US" smtClean="0"/>
              <a:t>/dt – </a:t>
            </a:r>
            <a:r>
              <a:rPr lang="cs-CZ" smtClean="0"/>
              <a:t>jak se rychlost mění s časem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tečného</a:t>
            </a:r>
            <a:r>
              <a:rPr lang="cs-CZ" sz="2200" smtClean="0"/>
              <a:t> </a:t>
            </a:r>
            <a:r>
              <a:rPr lang="cs-CZ" sz="2200" b="1" smtClean="0"/>
              <a:t>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t</a:t>
            </a:r>
            <a:r>
              <a:rPr lang="cs-CZ" sz="22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smtClean="0"/>
              <a:t>	</a:t>
            </a:r>
            <a:r>
              <a:rPr lang="cs-CZ" sz="2200" smtClean="0"/>
              <a:t>vyjadřuje změnu velikosti rychlosti.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normálového 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baseline="-25000" smtClean="0"/>
              <a:t>	</a:t>
            </a:r>
            <a:r>
              <a:rPr lang="cs-CZ" sz="2200" smtClean="0"/>
              <a:t> vyjadřuje změnu směru rychlosti. </a:t>
            </a:r>
          </a:p>
          <a:p>
            <a:pPr lvl="3"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58133" t="55089" r="16238" b="4375"/>
          <a:stretch>
            <a:fillRect/>
          </a:stretch>
        </p:blipFill>
        <p:spPr bwMode="auto">
          <a:xfrm>
            <a:off x="5334000" y="3429000"/>
            <a:ext cx="3352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Klasifikace pohybů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smtClean="0"/>
              <a:t>Podle tvaru trajektorie rozlišujeme pohyb:</a:t>
            </a:r>
          </a:p>
          <a:p>
            <a:pPr lvl="1" eaLnBrk="1" hangingPunct="1"/>
            <a:r>
              <a:rPr lang="cs-CZ" sz="1600" b="1" smtClean="0"/>
              <a:t>přímočarý</a:t>
            </a:r>
            <a:endParaRPr lang="cs-CZ" sz="1600" smtClean="0"/>
          </a:p>
          <a:p>
            <a:pPr lvl="1" eaLnBrk="1" hangingPunct="1"/>
            <a:r>
              <a:rPr lang="cs-CZ" sz="1600" b="1" smtClean="0"/>
              <a:t>křivočarý</a:t>
            </a:r>
            <a:endParaRPr lang="cs-CZ" sz="1600" smtClean="0"/>
          </a:p>
          <a:p>
            <a:pPr eaLnBrk="1" hangingPunct="1"/>
            <a:r>
              <a:rPr lang="cs-CZ" sz="1800" smtClean="0"/>
              <a:t>Podle dimenze prostoru, v němž pohyb probíhá, lze pohyb dělit na:</a:t>
            </a:r>
          </a:p>
          <a:p>
            <a:pPr lvl="1" eaLnBrk="1" hangingPunct="1"/>
            <a:r>
              <a:rPr lang="cs-CZ" sz="1600" b="1" smtClean="0"/>
              <a:t>lineární</a:t>
            </a:r>
            <a:r>
              <a:rPr lang="cs-CZ" sz="1600" smtClean="0"/>
              <a:t> - všechny body tělesa se pohybují po rovnoběžných přímkách</a:t>
            </a:r>
          </a:p>
          <a:p>
            <a:pPr lvl="1" eaLnBrk="1" hangingPunct="1"/>
            <a:r>
              <a:rPr lang="cs-CZ" sz="1600" b="1" smtClean="0"/>
              <a:t>rovinný</a:t>
            </a:r>
            <a:r>
              <a:rPr lang="cs-CZ" sz="1600" smtClean="0"/>
              <a:t> - všechny body tělesa se pohybují v navzájem rovnoběžných rovinách</a:t>
            </a:r>
          </a:p>
          <a:p>
            <a:pPr lvl="1" eaLnBrk="1" hangingPunct="1"/>
            <a:r>
              <a:rPr lang="cs-CZ" sz="1600" b="1" smtClean="0"/>
              <a:t>prostorový</a:t>
            </a:r>
            <a:r>
              <a:rPr lang="cs-CZ" sz="1600" smtClean="0"/>
              <a:t> - jednotlivé body tělesa vytváří při svém pohybu prostorové křivky</a:t>
            </a:r>
          </a:p>
          <a:p>
            <a:pPr eaLnBrk="1" hangingPunct="1"/>
            <a:r>
              <a:rPr lang="cs-CZ" sz="1800" smtClean="0"/>
              <a:t>Podle velikosti rychlosti lze pohyby dělit na:</a:t>
            </a:r>
          </a:p>
          <a:p>
            <a:pPr lvl="1" eaLnBrk="1" hangingPunct="1"/>
            <a:r>
              <a:rPr lang="cs-CZ" sz="1600" b="1" smtClean="0"/>
              <a:t>rovnoměrné </a:t>
            </a:r>
            <a:r>
              <a:rPr lang="cs-CZ" sz="1600" smtClean="0"/>
              <a:t>- Velikost rychlosti se při rovnoměrném pohybu s časem nemění. rovnoměrný přímočarý pohyb  x  rovnoměrný pohyb po kružnici</a:t>
            </a:r>
          </a:p>
          <a:p>
            <a:pPr lvl="1" eaLnBrk="1" hangingPunct="1"/>
            <a:r>
              <a:rPr lang="cs-CZ" sz="1600" b="1" smtClean="0"/>
              <a:t>nerovnoměrné </a:t>
            </a:r>
            <a:r>
              <a:rPr lang="cs-CZ" sz="1600" smtClean="0"/>
              <a:t>- Velikost rychlosti se s časem mění. V závislosti na velikosti zrychlení může jít o pohyb </a:t>
            </a:r>
            <a:r>
              <a:rPr lang="cs-CZ" sz="1600" b="1" smtClean="0"/>
              <a:t>zrychlený</a:t>
            </a:r>
            <a:r>
              <a:rPr lang="cs-CZ" sz="1600" smtClean="0"/>
              <a:t>, </a:t>
            </a:r>
            <a:r>
              <a:rPr lang="cs-CZ" sz="1600" b="1" smtClean="0"/>
              <a:t>zpomalený.</a:t>
            </a:r>
            <a:endParaRPr lang="cs-CZ" sz="16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695</Words>
  <Application>Microsoft Office PowerPoint</Application>
  <PresentationFormat>Předvádění na obrazovce (4:3)</PresentationFormat>
  <Paragraphs>111</Paragraphs>
  <Slides>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</vt:lpstr>
      <vt:lpstr>Wingdings 2</vt:lpstr>
      <vt:lpstr>Tok</vt:lpstr>
      <vt:lpstr>1_Tok</vt:lpstr>
      <vt:lpstr>Rovnice</vt:lpstr>
      <vt:lpstr>Equation.3</vt:lpstr>
      <vt:lpstr>Kinematika</vt:lpstr>
      <vt:lpstr>Kinematika</vt:lpstr>
      <vt:lpstr>Stěžejní pojmy - kinematika</vt:lpstr>
      <vt:lpstr>Prezentace aplikace PowerPoint</vt:lpstr>
      <vt:lpstr>Stěžejní pojmy - kinematika</vt:lpstr>
      <vt:lpstr>Kinematické veličiny</vt:lpstr>
      <vt:lpstr>Kinematické veličiny</vt:lpstr>
      <vt:lpstr>Kinematické veličiny</vt:lpstr>
      <vt:lpstr>Klasifikace pohybů</vt:lpstr>
      <vt:lpstr>Rovnoměrný x nerovnoměrný pohyb</vt:lpstr>
      <vt:lpstr>Rovnoměrný přímočarý pohyb - grafy</vt:lpstr>
      <vt:lpstr>Rovnoměrně zrychlený pohyb - grafy</vt:lpstr>
      <vt:lpstr>Pohyb po kružnici</vt:lpstr>
      <vt:lpstr>Prezentace aplikace PowerPoint</vt:lpstr>
      <vt:lpstr>Prezentace aplikace PowerPoint</vt:lpstr>
      <vt:lpstr>Prezentace aplikace PowerPoint</vt:lpstr>
      <vt:lpstr>Skládání a nezávislost pohybů</vt:lpstr>
      <vt:lpstr>Volný pád</vt:lpstr>
      <vt:lpstr>Svislý vrh vzhůru</vt:lpstr>
      <vt:lpstr>Vodorovný vrh</vt:lpstr>
      <vt:lpstr>Prezentace aplikace PowerPoint</vt:lpstr>
      <vt:lpstr>Šikmý vrh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Kinematika</dc:title>
  <dc:creator>k</dc:creator>
  <cp:lastModifiedBy>Miriam Kalichová</cp:lastModifiedBy>
  <cp:revision>16</cp:revision>
  <dcterms:created xsi:type="dcterms:W3CDTF">2015-02-24T08:58:17Z</dcterms:created>
  <dcterms:modified xsi:type="dcterms:W3CDTF">2021-03-02T16:56:22Z</dcterms:modified>
</cp:coreProperties>
</file>