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picr.cz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1918741"/>
            <a:ext cx="11361600" cy="1370350"/>
          </a:xfrm>
        </p:spPr>
        <p:txBody>
          <a:bodyPr/>
          <a:lstStyle/>
          <a:p>
            <a:pPr algn="ctr">
              <a:lnSpc>
                <a:spcPts val="5600"/>
              </a:lnSpc>
            </a:pPr>
            <a:r>
              <a:rPr lang="cs-CZ" dirty="0"/>
              <a:t>Základy pedagogiky a didaktiky – </a:t>
            </a:r>
            <a:r>
              <a:rPr lang="cs-CZ" dirty="0" err="1"/>
              <a:t>bp2076</a:t>
            </a:r>
            <a:br>
              <a:rPr lang="cs-CZ" dirty="0"/>
            </a:br>
            <a:r>
              <a:rPr lang="cs-CZ" dirty="0"/>
              <a:t>Úvodní přednáška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851328"/>
            <a:ext cx="11361600" cy="1874915"/>
          </a:xfrm>
        </p:spPr>
        <p:txBody>
          <a:bodyPr/>
          <a:lstStyle/>
          <a:p>
            <a:pPr algn="ctr">
              <a:spcBef>
                <a:spcPts val="600"/>
              </a:spcBef>
              <a:defRPr/>
            </a:pPr>
            <a:r>
              <a:rPr lang="cs-CZ" sz="2800" b="1" dirty="0">
                <a:solidFill>
                  <a:srgbClr val="0000DC"/>
                </a:solidFill>
              </a:rPr>
              <a:t>Přednášky a semináře</a:t>
            </a:r>
            <a:r>
              <a:rPr lang="cs-CZ" sz="2800" dirty="0"/>
              <a:t>: Vladimír Jůva </a:t>
            </a:r>
            <a:br>
              <a:rPr lang="cs-CZ" sz="2800" dirty="0"/>
            </a:br>
            <a:r>
              <a:rPr lang="cs-CZ" sz="2800" dirty="0"/>
              <a:t>Katedra pedagogiky sportu</a:t>
            </a:r>
            <a:br>
              <a:rPr lang="cs-CZ" sz="2800" dirty="0"/>
            </a:br>
            <a:r>
              <a:rPr lang="cs-CZ" sz="2800" dirty="0"/>
              <a:t>juva@fsps.muni.cz</a:t>
            </a:r>
            <a:br>
              <a:rPr lang="cs-CZ" sz="2800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5E4B9-A4DB-4F8E-A0CC-5A8F5F6A58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DF6B671-5AEA-4C6B-A937-90D7A8806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62A0E57-5ADC-4A02-BD85-5244FA470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Edukace</a:t>
            </a:r>
            <a:r>
              <a:rPr lang="cs-CZ" altLang="cs-CZ" dirty="0"/>
              <a:t> (výchova v širokém pojetí, výchova a vzdělávání) = záměrné působení na rozvoj jedince (pomoc jedinci) </a:t>
            </a:r>
            <a:br>
              <a:rPr lang="cs-CZ" altLang="cs-CZ" dirty="0"/>
            </a:br>
            <a:r>
              <a:rPr lang="cs-CZ" altLang="cs-CZ" dirty="0"/>
              <a:t>s cílem dosáhnout pozitivních změn v jeho rozvoji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/>
              <a:t>Edukace </a:t>
            </a:r>
            <a:r>
              <a:rPr lang="cs-CZ" altLang="cs-CZ" b="1" dirty="0"/>
              <a:t>= procesy </a:t>
            </a:r>
            <a:r>
              <a:rPr lang="cs-CZ" altLang="cs-CZ" b="1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200"/>
              </a:spcBef>
              <a:defRPr/>
            </a:pPr>
            <a:r>
              <a:rPr lang="cs-CZ" altLang="cs-CZ" b="1" i="1" dirty="0">
                <a:solidFill>
                  <a:srgbClr val="0000DC"/>
                </a:solidFill>
              </a:rPr>
              <a:t>Učení</a:t>
            </a:r>
            <a:r>
              <a:rPr lang="cs-CZ" altLang="cs-CZ" b="1" dirty="0"/>
              <a:t> </a:t>
            </a:r>
            <a:r>
              <a:rPr lang="cs-CZ" altLang="cs-CZ" dirty="0"/>
              <a:t>= psychický aktivní a tvořivý proces (permanentní) – </a:t>
            </a:r>
            <a:br>
              <a:rPr lang="cs-CZ" altLang="cs-CZ" dirty="0"/>
            </a:br>
            <a:r>
              <a:rPr lang="cs-CZ" altLang="cs-CZ" dirty="0"/>
              <a:t>probíhá v jednotě tělesných a duševních předpokladů, </a:t>
            </a:r>
            <a:br>
              <a:rPr lang="cs-CZ" altLang="cs-CZ" dirty="0"/>
            </a:br>
            <a:r>
              <a:rPr lang="cs-CZ" altLang="cs-CZ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103140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F2BFAF-6D2E-4CB9-9E82-909A2B5DB5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D8BD20A-48DB-4DB9-B1EF-EF20A5CE3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720000"/>
            <a:ext cx="10927357" cy="451576"/>
          </a:xfrm>
        </p:spPr>
        <p:txBody>
          <a:bodyPr/>
          <a:lstStyle/>
          <a:p>
            <a:r>
              <a:rPr lang="cs-CZ" dirty="0"/>
              <a:t>Požadavky k ukončení předmětu pedagogika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F0EF5F1-F158-4C44-BB65-F753563EF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Výběr tématu a data prezentace na úvodním semináři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Zpracování prezentace a její zaslání na mail vyučujícímu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Finální úprava prezentace a vložení do </a:t>
            </a:r>
            <a:r>
              <a:rPr lang="cs-CZ" dirty="0" err="1"/>
              <a:t>odevzdávárny</a:t>
            </a:r>
            <a:r>
              <a:rPr lang="cs-CZ" dirty="0"/>
              <a:t>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Vystoupení se schválenou prezentací na semináři 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Písemný test (distanční formou)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dirty="0"/>
              <a:t>Ústní zkouška (v aplikaci Microsoft </a:t>
            </a:r>
            <a:r>
              <a:rPr lang="cs-CZ" dirty="0" err="1"/>
              <a:t>Teams</a:t>
            </a:r>
            <a:r>
              <a:rPr lang="cs-CZ" dirty="0"/>
              <a:t>) – viz okruhy IS</a:t>
            </a:r>
          </a:p>
        </p:txBody>
      </p:sp>
    </p:spTree>
    <p:extLst>
      <p:ext uri="{BB962C8B-B14F-4D97-AF65-F5344CB8AC3E}">
        <p14:creationId xmlns:p14="http://schemas.microsoft.com/office/powerpoint/2010/main" val="12187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10A330-6D34-4492-9358-7CEB40DE20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3BDC583-5370-4865-99B3-57FC500E5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5440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66C42D1-C2FB-4BC8-A482-04C6CA6DD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85621"/>
            <a:ext cx="11017298" cy="4866468"/>
          </a:xfrm>
        </p:spPr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cs-CZ" dirty="0"/>
              <a:t>JŮVA, V. </a:t>
            </a:r>
            <a:r>
              <a:rPr lang="cs-CZ" i="1" dirty="0"/>
              <a:t>Základy pedagogiky pro doplňující pedagogické studium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2001. </a:t>
            </a:r>
          </a:p>
          <a:p>
            <a:pPr>
              <a:spcBef>
                <a:spcPts val="1200"/>
              </a:spcBef>
            </a:pPr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pPr>
              <a:spcBef>
                <a:spcPts val="1200"/>
              </a:spcBef>
            </a:pPr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pPr>
              <a:spcBef>
                <a:spcPts val="1200"/>
              </a:spcBef>
              <a:defRPr/>
            </a:pPr>
            <a:r>
              <a:rPr lang="cs-CZ" dirty="0"/>
              <a:t>PRŮCHA, J. </a:t>
            </a:r>
            <a:r>
              <a:rPr lang="cs-CZ" i="1" dirty="0"/>
              <a:t>Přehled pedagogiky : úvod do studia oboru</a:t>
            </a:r>
            <a:r>
              <a:rPr lang="cs-CZ" dirty="0"/>
              <a:t>. </a:t>
            </a:r>
            <a:br>
              <a:rPr lang="cs-CZ" dirty="0"/>
            </a:br>
            <a:r>
              <a:rPr lang="cs-CZ" dirty="0"/>
              <a:t>4., aktualizované vydání. Praha: Portál, 2015.</a:t>
            </a:r>
          </a:p>
          <a:p>
            <a:pPr>
              <a:spcBef>
                <a:spcPts val="1200"/>
              </a:spcBef>
              <a:defRPr/>
            </a:pPr>
            <a:r>
              <a:rPr lang="cs-CZ" dirty="0"/>
              <a:t>PRŮCHA, J. </a:t>
            </a:r>
            <a:r>
              <a:rPr lang="cs-CZ" i="1" dirty="0"/>
              <a:t>Moderní pedagogika</a:t>
            </a:r>
            <a:r>
              <a:rPr lang="cs-CZ" dirty="0"/>
              <a:t>. 6. vyd. Praha: Portál, 2017.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79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4C26A6-BABE-4BDE-9D89-E7555E4F2A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AF99F68-0BA8-488E-BE12-B256F4567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Pedagogika –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045033D-73AB-489D-AB45-F3C1BC3A3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78611"/>
            <a:ext cx="11128454" cy="4843220"/>
          </a:xfrm>
        </p:spPr>
        <p:txBody>
          <a:bodyPr/>
          <a:lstStyle/>
          <a:p>
            <a:pPr>
              <a:defRPr/>
            </a:pPr>
            <a:r>
              <a:rPr lang="cs-CZ" dirty="0" err="1"/>
              <a:t>GAVORA</a:t>
            </a:r>
            <a:r>
              <a:rPr lang="cs-CZ" dirty="0"/>
              <a:t>, P. </a:t>
            </a:r>
            <a:r>
              <a:rPr lang="cs-CZ" i="1" dirty="0"/>
              <a:t>Úvod do pedagogického výzkumu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2010.</a:t>
            </a:r>
          </a:p>
          <a:p>
            <a:pPr>
              <a:spcBef>
                <a:spcPts val="1200"/>
              </a:spcBef>
              <a:defRPr/>
            </a:pPr>
            <a:r>
              <a:rPr lang="cs-CZ" dirty="0"/>
              <a:t>PRŮCHA, J. (Ed.). </a:t>
            </a:r>
            <a:r>
              <a:rPr lang="cs-CZ" i="1" dirty="0"/>
              <a:t>Pedagogická encyklopedie</a:t>
            </a:r>
            <a:r>
              <a:rPr lang="cs-CZ" dirty="0"/>
              <a:t>. Praha : Portál, 2009. </a:t>
            </a:r>
          </a:p>
          <a:p>
            <a:pPr>
              <a:spcBef>
                <a:spcPts val="1200"/>
              </a:spcBef>
              <a:defRPr/>
            </a:pPr>
            <a:r>
              <a:rPr lang="cs-CZ" dirty="0"/>
              <a:t>PRŮCHA, J.; WALTEROVÁ, E.; MAREŠ, J. </a:t>
            </a:r>
            <a:r>
              <a:rPr lang="cs-CZ" i="1" dirty="0"/>
              <a:t>Pedagogický slovník</a:t>
            </a:r>
            <a:r>
              <a:rPr lang="cs-CZ" dirty="0"/>
              <a:t>. 7., </a:t>
            </a:r>
            <a:r>
              <a:rPr lang="cs-CZ" dirty="0" err="1"/>
              <a:t>aktual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 : Portál, 2013.</a:t>
            </a:r>
          </a:p>
          <a:p>
            <a:pPr>
              <a:spcBef>
                <a:spcPts val="1200"/>
              </a:spcBef>
            </a:pPr>
            <a:r>
              <a:rPr lang="cs-CZ" dirty="0"/>
              <a:t>Aktuální informace v časopisech: </a:t>
            </a:r>
            <a:br>
              <a:rPr lang="cs-CZ" dirty="0"/>
            </a:br>
            <a:r>
              <a:rPr lang="cs-CZ" i="1" dirty="0"/>
              <a:t>Pedagogika</a:t>
            </a:r>
            <a:r>
              <a:rPr lang="cs-CZ" dirty="0"/>
              <a:t>, </a:t>
            </a:r>
            <a:r>
              <a:rPr lang="cs-CZ" i="1" dirty="0"/>
              <a:t>Pedagogická orientace</a:t>
            </a:r>
            <a:r>
              <a:rPr lang="cs-CZ" dirty="0"/>
              <a:t>, …</a:t>
            </a:r>
          </a:p>
          <a:p>
            <a:pPr>
              <a:spcBef>
                <a:spcPts val="1200"/>
              </a:spcBef>
            </a:pPr>
            <a:r>
              <a:rPr lang="cs-CZ" dirty="0"/>
              <a:t>Aktuální informace na webových stranách:</a:t>
            </a:r>
            <a:br>
              <a:rPr lang="cs-CZ" dirty="0"/>
            </a:br>
            <a:r>
              <a:rPr lang="cs-CZ" dirty="0"/>
              <a:t>MŠMT </a:t>
            </a:r>
            <a:br>
              <a:rPr lang="cs-CZ" dirty="0"/>
            </a:br>
            <a:r>
              <a:rPr lang="cs-CZ" dirty="0"/>
              <a:t>Národní pedagogický institut České republiky – </a:t>
            </a:r>
            <a:r>
              <a:rPr lang="cs-CZ" dirty="0">
                <a:hlinkClick r:id="rId2"/>
              </a:rPr>
              <a:t>www.npicr.cz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66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4B3B21-BE22-4D6F-A16B-DF844954ED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52475B1-20C1-46CC-8D3B-3D9CBE13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Pedagogika – vymezení a význam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B35D923-0C66-425B-BBDC-9E69344F0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9074"/>
            <a:ext cx="10753200" cy="4728925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974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3F1BCF-7BA8-4458-8320-EEA15AA417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A82C2A-BFB9-4A28-905C-47DCC1731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9089C5-59B9-4395-8ECD-2F9A8A5981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4085"/>
            <a:ext cx="10753200" cy="5085915"/>
          </a:xfrm>
        </p:spPr>
        <p:txBody>
          <a:bodyPr/>
          <a:lstStyle/>
          <a:p>
            <a:pPr marL="72000" indent="0">
              <a:buNone/>
              <a:defRPr/>
            </a:pPr>
            <a:r>
              <a:rPr lang="cs-CZ" altLang="cs-CZ" b="1" dirty="0"/>
              <a:t>1. Platón </a:t>
            </a:r>
            <a:r>
              <a:rPr lang="cs-CZ" altLang="cs-CZ" dirty="0"/>
              <a:t>(427–347 př. Kr.) </a:t>
            </a:r>
          </a:p>
          <a:p>
            <a:pPr marL="72000" indent="0">
              <a:buNone/>
              <a:defRPr/>
            </a:pPr>
            <a:r>
              <a:rPr lang="cs-CZ" altLang="cs-CZ" dirty="0"/>
              <a:t>Filozof (pedagog) – zakladatel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Akademie</a:t>
            </a:r>
            <a:r>
              <a:rPr lang="cs-CZ" altLang="cs-CZ" b="1" dirty="0"/>
              <a:t> </a:t>
            </a:r>
            <a:r>
              <a:rPr lang="cs-CZ" altLang="cs-CZ" dirty="0"/>
              <a:t>= aténská vědecká a vzdělávací </a:t>
            </a:r>
            <a:br>
              <a:rPr lang="cs-CZ" altLang="cs-CZ" dirty="0"/>
            </a:br>
            <a:r>
              <a:rPr lang="cs-CZ" altLang="cs-CZ" dirty="0"/>
              <a:t>instituce – filozofická škola</a:t>
            </a:r>
          </a:p>
          <a:p>
            <a:pPr marL="72000" indent="0">
              <a:spcBef>
                <a:spcPts val="1200"/>
              </a:spcBef>
              <a:buNone/>
              <a:defRPr/>
            </a:pPr>
            <a:r>
              <a:rPr lang="cs-CZ" altLang="cs-CZ" b="1" i="1" dirty="0" err="1">
                <a:solidFill>
                  <a:srgbClr val="0000DC"/>
                </a:solidFill>
              </a:rPr>
              <a:t>Paidea</a:t>
            </a:r>
            <a:r>
              <a:rPr lang="cs-CZ" altLang="cs-CZ" b="1" i="1" dirty="0">
                <a:solidFill>
                  <a:srgbClr val="0000DC"/>
                </a:solidFill>
              </a:rPr>
              <a:t> </a:t>
            </a:r>
            <a:r>
              <a:rPr lang="cs-CZ" altLang="cs-CZ" dirty="0"/>
              <a:t>(viz Mýtus o jeskyni v dialogu </a:t>
            </a:r>
            <a:r>
              <a:rPr lang="cs-CZ" altLang="cs-CZ" i="1" dirty="0"/>
              <a:t>Ústava</a:t>
            </a:r>
            <a:r>
              <a:rPr lang="cs-CZ" altLang="cs-CZ" dirty="0"/>
              <a:t>):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obrácení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osvobození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vedení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vzdělávání</a:t>
            </a:r>
          </a:p>
          <a:p>
            <a:pPr>
              <a:spcBef>
                <a:spcPts val="600"/>
              </a:spcBef>
              <a:defRPr/>
            </a:pPr>
            <a:r>
              <a:rPr lang="cs-CZ" altLang="cs-CZ" dirty="0"/>
              <a:t>poslání</a:t>
            </a:r>
          </a:p>
        </p:txBody>
      </p:sp>
      <p:pic>
        <p:nvPicPr>
          <p:cNvPr id="6" name="Picture 4" descr="platon">
            <a:extLst>
              <a:ext uri="{FF2B5EF4-FFF2-40B4-BE49-F238E27FC236}">
                <a16:creationId xmlns:a16="http://schemas.microsoft.com/office/drawing/2014/main" id="{DBC65891-10A0-4E3D-928B-467C60636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7194" y="1567575"/>
            <a:ext cx="2940596" cy="4279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6887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D169E3-F832-4D72-8AA9-D55CB2B7C2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60F8A1-1E53-4A1D-8E71-DF036A924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0F8B06-2E0A-479E-9F9E-FD6FB1EBF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8977"/>
            <a:ext cx="10753200" cy="4273023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2. Edukace a socializace</a:t>
            </a:r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hodnotově</a:t>
            </a:r>
            <a:r>
              <a:rPr lang="cs-CZ" altLang="cs-CZ" dirty="0"/>
              <a:t> </a:t>
            </a:r>
            <a:r>
              <a:rPr lang="cs-CZ" altLang="cs-CZ" b="1" dirty="0">
                <a:solidFill>
                  <a:srgbClr val="0000DC"/>
                </a:solidFill>
              </a:rPr>
              <a:t>pozitivně</a:t>
            </a:r>
            <a:r>
              <a:rPr lang="cs-CZ" altLang="cs-CZ" dirty="0"/>
              <a:t> zaměřená</a:t>
            </a:r>
            <a:endParaRPr lang="cs-CZ" altLang="cs-CZ" b="1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dirty="0"/>
              <a:t>(</a:t>
            </a:r>
            <a:r>
              <a:rPr lang="cs-CZ" altLang="cs-CZ" b="1" dirty="0"/>
              <a:t>sociální opora </a:t>
            </a:r>
            <a:r>
              <a:rPr lang="cs-CZ" altLang="cs-CZ" dirty="0"/>
              <a:t>– vztah v prostředí)</a:t>
            </a:r>
            <a:endParaRPr lang="cs-CZ" altLang="cs-CZ" dirty="0">
              <a:sym typeface="Symbol" panose="05050102010706020507" pitchFamily="18" charset="2"/>
            </a:endParaRPr>
          </a:p>
          <a:p>
            <a:pPr algn="ctr">
              <a:buNone/>
              <a:defRPr/>
            </a:pPr>
            <a:r>
              <a:rPr lang="cs-CZ" altLang="cs-CZ" b="1" dirty="0">
                <a:sym typeface="Symbol" panose="05050102010706020507" pitchFamily="18" charset="2"/>
              </a:rPr>
              <a:t></a:t>
            </a:r>
            <a:endParaRPr lang="cs-CZ" altLang="cs-CZ" b="1" dirty="0"/>
          </a:p>
          <a:p>
            <a:pPr algn="ctr">
              <a:buNone/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socializace</a:t>
            </a:r>
            <a:r>
              <a:rPr lang="cs-CZ" altLang="cs-CZ" b="1" dirty="0"/>
              <a:t>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proces společenského začleňování –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hodnotově indiferentní</a:t>
            </a:r>
            <a:br>
              <a:rPr lang="cs-CZ" altLang="cs-CZ" dirty="0"/>
            </a:br>
            <a:r>
              <a:rPr lang="cs-CZ" altLang="cs-CZ" dirty="0"/>
              <a:t>(patologická socializace – pak resocializace)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877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223D2E-D0EF-44FF-8CDC-36B3AAF020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A8870-8072-48BA-BB65-C2DC3AF7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AA2944-86CA-46C9-82DA-9DF780C61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4105"/>
            <a:ext cx="10753200" cy="4773895"/>
          </a:xfrm>
        </p:spPr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3. Hodnotové orientace edukace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a) antika – ATÉNY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kalokagathia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  (krása a dobro) = gymnastická + múzická výchova</a:t>
            </a:r>
            <a:endParaRPr lang="cs-CZ" altLang="cs-CZ" b="1" dirty="0"/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b="1" dirty="0"/>
              <a:t>b) novověk </a:t>
            </a:r>
            <a:r>
              <a:rPr lang="cs-CZ" altLang="cs-CZ" dirty="0"/>
              <a:t>– </a:t>
            </a:r>
            <a:r>
              <a:rPr lang="cs-CZ" altLang="cs-CZ" b="1" dirty="0">
                <a:solidFill>
                  <a:srgbClr val="0000DC"/>
                </a:solidFill>
              </a:rPr>
              <a:t>autentická a svobodná osobnost </a:t>
            </a:r>
            <a:br>
              <a:rPr lang="cs-CZ" altLang="cs-CZ" dirty="0"/>
            </a:br>
            <a:r>
              <a:rPr lang="cs-CZ" altLang="cs-CZ" dirty="0"/>
              <a:t>  (východisko Rousseau – konec 18. století </a:t>
            </a:r>
            <a:r>
              <a:rPr lang="cs-CZ" altLang="cs-CZ" dirty="0">
                <a:sym typeface="Symbol" panose="05050102010706020507" pitchFamily="18" charset="2"/>
              </a:rPr>
              <a:t> současnost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</a:t>
            </a:r>
            <a:r>
              <a:rPr lang="cs-CZ" altLang="cs-CZ" b="1" i="1" dirty="0">
                <a:sym typeface="Symbol" panose="05050102010706020507" pitchFamily="18" charset="2"/>
              </a:rPr>
              <a:t>Všeobecná deklarace lidských práv </a:t>
            </a:r>
            <a:r>
              <a:rPr lang="cs-CZ" altLang="cs-CZ" dirty="0">
                <a:sym typeface="Symbol" panose="05050102010706020507" pitchFamily="18" charset="2"/>
              </a:rPr>
              <a:t>1948 </a:t>
            </a:r>
            <a:br>
              <a:rPr lang="cs-CZ" altLang="cs-CZ" dirty="0">
                <a:sym typeface="Symbol" panose="05050102010706020507" pitchFamily="18" charset="2"/>
              </a:rPr>
            </a:br>
            <a:r>
              <a:rPr lang="cs-CZ" altLang="cs-CZ" dirty="0">
                <a:sym typeface="Symbol" panose="05050102010706020507" pitchFamily="18" charset="2"/>
              </a:rPr>
              <a:t>  a </a:t>
            </a:r>
            <a:r>
              <a:rPr lang="cs-CZ" altLang="cs-CZ" b="1" i="1" dirty="0">
                <a:sym typeface="Symbol" panose="05050102010706020507" pitchFamily="18" charset="2"/>
              </a:rPr>
              <a:t>Úmluva o právech dítěte – </a:t>
            </a:r>
            <a:r>
              <a:rPr lang="cs-CZ" altLang="cs-CZ" dirty="0">
                <a:sym typeface="Symbol" panose="05050102010706020507" pitchFamily="18" charset="2"/>
              </a:rPr>
              <a:t>OSN 1989</a:t>
            </a:r>
            <a:r>
              <a:rPr lang="cs-CZ" altLang="cs-CZ" dirty="0"/>
              <a:t>)</a:t>
            </a:r>
          </a:p>
          <a:p>
            <a:pPr>
              <a:spcBef>
                <a:spcPts val="1200"/>
              </a:spcBef>
              <a:buNone/>
              <a:defRPr/>
            </a:pPr>
            <a:r>
              <a:rPr lang="cs-CZ" altLang="cs-CZ" dirty="0"/>
              <a:t>c) </a:t>
            </a:r>
            <a:r>
              <a:rPr lang="cs-CZ" altLang="cs-CZ" b="1" dirty="0"/>
              <a:t>současnost </a:t>
            </a:r>
            <a:r>
              <a:rPr lang="cs-CZ" altLang="cs-CZ" dirty="0"/>
              <a:t>– předchozí + </a:t>
            </a:r>
            <a:r>
              <a:rPr lang="cs-CZ" altLang="cs-CZ" b="1" dirty="0">
                <a:solidFill>
                  <a:srgbClr val="0000DC"/>
                </a:solidFill>
              </a:rPr>
              <a:t>zdravá osobnost </a:t>
            </a:r>
            <a:r>
              <a:rPr lang="cs-CZ" altLang="cs-CZ" dirty="0"/>
              <a:t>– </a:t>
            </a:r>
            <a:br>
              <a:rPr lang="cs-CZ" altLang="cs-CZ" dirty="0"/>
            </a:br>
            <a:r>
              <a:rPr lang="cs-CZ" altLang="cs-CZ" dirty="0"/>
              <a:t>  fyzicky, psychicky, sociálně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216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54D9251-F010-4F60-823D-CED297C4CF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1CA543-AC87-4D75-AA85-ED47E6FC8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Pojetí edukace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11E0EA-D4DD-45BE-91C7-20C6251C6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cs-CZ" altLang="cs-CZ" b="1" dirty="0"/>
              <a:t>4. Edukace a rozvoj jedince</a:t>
            </a:r>
            <a:br>
              <a:rPr lang="cs-CZ" altLang="cs-CZ" b="1" dirty="0"/>
            </a:br>
            <a:endParaRPr lang="cs-CZ" altLang="cs-CZ" b="1" i="1" dirty="0"/>
          </a:p>
          <a:p>
            <a:pPr>
              <a:buNone/>
              <a:defRPr/>
            </a:pPr>
            <a:r>
              <a:rPr lang="cs-CZ" altLang="cs-CZ" b="1" i="1" dirty="0"/>
              <a:t>Rozvoj jedince</a:t>
            </a:r>
            <a:r>
              <a:rPr lang="cs-CZ" altLang="cs-CZ" dirty="0"/>
              <a:t> determinují (určují):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dědičnost</a:t>
            </a:r>
            <a:r>
              <a:rPr lang="cs-CZ" altLang="cs-CZ" dirty="0"/>
              <a:t> (biologické východisko organismu)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prostředí</a:t>
            </a:r>
            <a:r>
              <a:rPr lang="cs-CZ" altLang="cs-CZ" dirty="0"/>
              <a:t> (materiální a sociální) – </a:t>
            </a:r>
            <a:br>
              <a:rPr lang="cs-CZ" altLang="cs-CZ" dirty="0"/>
            </a:br>
            <a:r>
              <a:rPr lang="cs-CZ" altLang="cs-CZ" dirty="0"/>
              <a:t>působí převážně bezděčně</a:t>
            </a:r>
          </a:p>
          <a:p>
            <a:pPr>
              <a:spcBef>
                <a:spcPts val="1200"/>
              </a:spcBef>
              <a:defRPr/>
            </a:pPr>
            <a:r>
              <a:rPr lang="cs-CZ" altLang="cs-CZ" b="1" i="1" dirty="0"/>
              <a:t>edukace (výchova)</a:t>
            </a:r>
            <a:r>
              <a:rPr lang="cs-CZ" altLang="cs-CZ" dirty="0"/>
              <a:t> – působí </a:t>
            </a:r>
            <a:r>
              <a:rPr lang="cs-CZ" altLang="cs-CZ" b="1" dirty="0">
                <a:solidFill>
                  <a:srgbClr val="0000DC"/>
                </a:solidFill>
              </a:rPr>
              <a:t>záměrně</a:t>
            </a:r>
            <a:r>
              <a:rPr lang="cs-CZ" altLang="cs-CZ" dirty="0"/>
              <a:t>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1390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90</TotalTime>
  <Words>652</Words>
  <Application>Microsoft Office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Symbol</vt:lpstr>
      <vt:lpstr>Tahoma</vt:lpstr>
      <vt:lpstr>Wingdings</vt:lpstr>
      <vt:lpstr>Prezentace_MU_CZ</vt:lpstr>
      <vt:lpstr>Základy pedagogiky a didaktiky – bp2076 Úvodní přednáška</vt:lpstr>
      <vt:lpstr>Požadavky k ukončení předmětu pedagogika</vt:lpstr>
      <vt:lpstr>Pedagogika – informační zdroje</vt:lpstr>
      <vt:lpstr>Pedagogika – informační zdroje</vt:lpstr>
      <vt:lpstr>Pedagogika – vymezení a význam</vt:lpstr>
      <vt:lpstr>Pojetí edukace</vt:lpstr>
      <vt:lpstr>Pojetí edukace</vt:lpstr>
      <vt:lpstr>Pojetí edukace</vt:lpstr>
      <vt:lpstr>Pojetí edukace</vt:lpstr>
      <vt:lpstr>Pojetí edukace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22</cp:revision>
  <cp:lastPrinted>2020-10-06T09:00:51Z</cp:lastPrinted>
  <dcterms:created xsi:type="dcterms:W3CDTF">2020-10-05T06:18:46Z</dcterms:created>
  <dcterms:modified xsi:type="dcterms:W3CDTF">2021-02-26T12:01:29Z</dcterms:modified>
</cp:coreProperties>
</file>