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8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B928B-9A4A-4AE9-BF34-7DF1D53FB6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Horní zkřížený syndrom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68620B-493B-42D6-9844-7938EA7A9B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Václav Loufek</a:t>
            </a:r>
          </a:p>
          <a:p>
            <a:r>
              <a:rPr lang="cs-CZ" dirty="0"/>
              <a:t>Tomáš Vybíral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72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43FB3DD-A268-480F-BC6F-78A20F0A4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Definice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0FCF26-653C-4BDA-9E03-3FBF73982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Byl definován profesorem Vladimírem Jandou</a:t>
            </a:r>
          </a:p>
          <a:p>
            <a:pPr>
              <a:lnSpc>
                <a:spcPct val="90000"/>
              </a:lnSpc>
            </a:pPr>
            <a:r>
              <a:rPr lang="cs-CZ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Celosvětově používaný a uznávaný fyzioterapeutický pojem</a:t>
            </a:r>
          </a:p>
          <a:p>
            <a:pPr>
              <a:lnSpc>
                <a:spcPct val="90000"/>
              </a:lnSpc>
            </a:pPr>
            <a:r>
              <a:rPr lang="cs-CZ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Typ svalové dysbalance</a:t>
            </a:r>
          </a:p>
          <a:p>
            <a:pPr>
              <a:lnSpc>
                <a:spcPct val="90000"/>
              </a:lnSpc>
            </a:pPr>
            <a:r>
              <a:rPr lang="cs-CZ" b="0" i="0">
                <a:solidFill>
                  <a:schemeClr val="bg1"/>
                </a:solidFill>
                <a:effectLst/>
                <a:latin typeface="+mj-lt"/>
                <a:cs typeface="Times New Roman" panose="02020603050405020304" pitchFamily="18" charset="0"/>
              </a:rPr>
              <a:t>Dvě základní skupiny svalů – posturálních a fázických – s jejich specifiky k ochabování (fázické svaly), resp. tuhnutí (posturální svaly)</a:t>
            </a:r>
            <a:endParaRPr lang="cs-CZ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3944161-6217-48E4-8CF5-88CF312CC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030" y="972608"/>
            <a:ext cx="3491441" cy="4900269"/>
          </a:xfrm>
          <a:prstGeom prst="rect">
            <a:avLst/>
          </a:prstGeom>
        </p:spPr>
      </p:pic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015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DB81F4-9400-45BE-98CB-140F2E8D1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Jak vypadá v praxi?</a:t>
            </a:r>
            <a:endParaRPr lang="en-US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29886EB6-199A-430D-A0CB-C87CA9472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7" y="2160589"/>
            <a:ext cx="2934714" cy="3880773"/>
          </a:xfrm>
        </p:spPr>
        <p:txBody>
          <a:bodyPr>
            <a:normAutofit/>
          </a:bodyPr>
          <a:lstStyle/>
          <a:p>
            <a:r>
              <a:rPr lang="cs-CZ" dirty="0"/>
              <a:t>Předsunutá brada vpřed</a:t>
            </a:r>
          </a:p>
          <a:p>
            <a:r>
              <a:rPr lang="cs-CZ" dirty="0"/>
              <a:t>Protrakce ramen</a:t>
            </a:r>
          </a:p>
          <a:p>
            <a:r>
              <a:rPr lang="cs-CZ" dirty="0"/>
              <a:t>Kulatá záda v hrudní oblasti</a:t>
            </a:r>
          </a:p>
          <a:p>
            <a:r>
              <a:rPr lang="cs-CZ" dirty="0"/>
              <a:t>Vystouplé lopatky</a:t>
            </a:r>
          </a:p>
          <a:p>
            <a:r>
              <a:rPr lang="cs-CZ" dirty="0"/>
              <a:t>Snížený brániční tlak</a:t>
            </a:r>
            <a:endParaRPr lang="en-US" dirty="0"/>
          </a:p>
        </p:txBody>
      </p:sp>
      <p:pic>
        <p:nvPicPr>
          <p:cNvPr id="5" name="Zástupný obsah 4" descr="Obsah obrázku oblečení&#10;&#10;Popis byl vytvořen automaticky">
            <a:extLst>
              <a:ext uri="{FF2B5EF4-FFF2-40B4-BE49-F238E27FC236}">
                <a16:creationId xmlns:a16="http://schemas.microsoft.com/office/drawing/2014/main" id="{07EF8118-2A30-4E74-9355-9AB1749DCC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553" r="-1" b="-1"/>
          <a:stretch/>
        </p:blipFill>
        <p:spPr>
          <a:xfrm>
            <a:off x="1401234" y="2664156"/>
            <a:ext cx="3961341" cy="283572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85C65AF8-8EF0-4265-A612-1CDDEF7B8643}"/>
              </a:ext>
            </a:extLst>
          </p:cNvPr>
          <p:cNvSpPr txBox="1"/>
          <p:nvPr/>
        </p:nvSpPr>
        <p:spPr>
          <a:xfrm>
            <a:off x="781235" y="61611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175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2B041FE-2A93-430C-9C3B-D11AAC6DE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Jaké svaly jsou postiženy?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40C4B49-837B-4798-BA3A-FEE086D83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012" y="2293145"/>
            <a:ext cx="3973943" cy="344011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Ochablé: </a:t>
            </a:r>
            <a:r>
              <a:rPr lang="en-GB" b="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mm.rhomboidei</a:t>
            </a:r>
            <a:endParaRPr lang="cs-CZ" b="0" i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GB" b="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m. serratus anterior</a:t>
            </a:r>
            <a:endParaRPr lang="cs-CZ" b="0" i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m. </a:t>
            </a:r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trapezius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m. </a:t>
            </a:r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latissimus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dorsi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Zkrácené: m. </a:t>
            </a:r>
            <a:r>
              <a:rPr lang="en-GB" b="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sternocleidomastoideus</a:t>
            </a:r>
            <a:endParaRPr lang="cs-CZ" b="0" i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GB" b="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en-GB" b="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levator</a:t>
            </a:r>
            <a:r>
              <a:rPr lang="en-GB" b="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scapulae</a:t>
            </a:r>
            <a:endParaRPr lang="cs-CZ" b="0" i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m. </a:t>
            </a:r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pectoralis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major a minor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298BADE-190D-4F50-A51D-06C7A25AC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7908" y="972608"/>
            <a:ext cx="5410337" cy="5178465"/>
          </a:xfrm>
          <a:prstGeom prst="rect">
            <a:avLst/>
          </a:prstGeom>
        </p:spPr>
      </p:pic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975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BF807-5788-49CD-B417-54B9C3B01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Horního zkříženého syndromu a proč vzniká?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0D3DB5-A1CD-4389-97EA-4802F31D1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51712"/>
            <a:ext cx="8596668" cy="3880773"/>
          </a:xfrm>
        </p:spPr>
        <p:txBody>
          <a:bodyPr/>
          <a:lstStyle/>
          <a:p>
            <a:r>
              <a:rPr lang="cs-CZ" dirty="0"/>
              <a:t>Bolest hrudní a krční páteře což vede k bolestem hlavy</a:t>
            </a:r>
          </a:p>
          <a:p>
            <a:r>
              <a:rPr lang="cs-CZ" dirty="0"/>
              <a:t>Dlouhodobě neléčeny vede k deformitám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Dlouhé sezení u počítače</a:t>
            </a:r>
          </a:p>
          <a:p>
            <a:r>
              <a:rPr lang="cs-CZ" dirty="0"/>
              <a:t>Špatný pohybový návyk u práce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pic>
        <p:nvPicPr>
          <p:cNvPr id="7" name="Obrázek 6" descr="Obsah obrázku různé, kytice&#10;&#10;Popis byl vytvořen automaticky">
            <a:extLst>
              <a:ext uri="{FF2B5EF4-FFF2-40B4-BE49-F238E27FC236}">
                <a16:creationId xmlns:a16="http://schemas.microsoft.com/office/drawing/2014/main" id="{9A6927FC-B318-4EE7-91FE-D19734E29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9299" y="2829938"/>
            <a:ext cx="3524250" cy="3516117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35D9A179-2E95-4D24-B032-B0BBA8F2300B}"/>
              </a:ext>
            </a:extLst>
          </p:cNvPr>
          <p:cNvSpPr txBox="1"/>
          <p:nvPr/>
        </p:nvSpPr>
        <p:spPr>
          <a:xfrm>
            <a:off x="745724" y="3565253"/>
            <a:ext cx="4563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396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sport, osoba, muž, cvičební nářadí&#10;&#10;Popis byl vytvořen automaticky">
            <a:extLst>
              <a:ext uri="{FF2B5EF4-FFF2-40B4-BE49-F238E27FC236}">
                <a16:creationId xmlns:a16="http://schemas.microsoft.com/office/drawing/2014/main" id="{D47AE2C2-E083-4DC7-BB29-4C1DAD85CF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01" r="14401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834A58F-261E-4D04-ABAA-AC87D5488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r>
              <a:rPr lang="cs-CZ" dirty="0"/>
              <a:t>Nevhodné cviky a pohyby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AA0D74-8B58-48FB-B846-3F2B6EC95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351866" cy="3880773"/>
          </a:xfrm>
        </p:spPr>
        <p:txBody>
          <a:bodyPr>
            <a:normAutofit/>
          </a:bodyPr>
          <a:lstStyle/>
          <a:p>
            <a:r>
              <a:rPr lang="cs-CZ" dirty="0"/>
              <a:t>Jakékoliv posilování prsních svalů (Kliky, </a:t>
            </a:r>
            <a:r>
              <a:rPr lang="cs-CZ" dirty="0" err="1"/>
              <a:t>bench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 atd…)</a:t>
            </a:r>
          </a:p>
          <a:p>
            <a:r>
              <a:rPr lang="cs-CZ" dirty="0" err="1"/>
              <a:t>Úpolové</a:t>
            </a:r>
            <a:r>
              <a:rPr lang="cs-CZ" dirty="0"/>
              <a:t> sporty s boxerskými prvky (Předsazená ramena)</a:t>
            </a:r>
          </a:p>
          <a:p>
            <a:r>
              <a:rPr lang="cs-CZ" dirty="0"/>
              <a:t>Pohyby se špatně naučeným pohybovým vzorem (Kopání lopatou)</a:t>
            </a:r>
          </a:p>
          <a:p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420704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72E4F2294EBD84BBC6099B1565C3BB7" ma:contentTypeVersion="2" ma:contentTypeDescription="Vytvoří nový dokument" ma:contentTypeScope="" ma:versionID="7a20de8b566a68adcf6cc3c41e278de1">
  <xsd:schema xmlns:xsd="http://www.w3.org/2001/XMLSchema" xmlns:xs="http://www.w3.org/2001/XMLSchema" xmlns:p="http://schemas.microsoft.com/office/2006/metadata/properties" xmlns:ns2="485fa323-3a80-49a5-9af3-673ec58fefc2" targetNamespace="http://schemas.microsoft.com/office/2006/metadata/properties" ma:root="true" ma:fieldsID="192fb36149a28526b5e3612d98268bcc" ns2:_="">
    <xsd:import namespace="485fa323-3a80-49a5-9af3-673ec58fef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5fa323-3a80-49a5-9af3-673ec58fef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957887-D4A5-4C5F-AFFF-E93A336A0D2C}"/>
</file>

<file path=customXml/itemProps2.xml><?xml version="1.0" encoding="utf-8"?>
<ds:datastoreItem xmlns:ds="http://schemas.openxmlformats.org/officeDocument/2006/customXml" ds:itemID="{DA55E7DA-4501-491A-8A16-8B68ACBFF610}"/>
</file>

<file path=customXml/itemProps3.xml><?xml version="1.0" encoding="utf-8"?>
<ds:datastoreItem xmlns:ds="http://schemas.openxmlformats.org/officeDocument/2006/customXml" ds:itemID="{16A86E06-8B0C-409B-9A00-B2A2F846C294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165</TotalTime>
  <Words>174</Words>
  <Application>Microsoft Office PowerPoint</Application>
  <PresentationFormat>Širokoúhlá obrazovka</PresentationFormat>
  <Paragraphs>36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Fazeta</vt:lpstr>
      <vt:lpstr>Horní zkřížený syndrom</vt:lpstr>
      <vt:lpstr>Definice</vt:lpstr>
      <vt:lpstr>Jak vypadá v praxi?</vt:lpstr>
      <vt:lpstr>Jaké svaly jsou postiženy?</vt:lpstr>
      <vt:lpstr>Rizika Horního zkříženého syndromu a proč vzniká?</vt:lpstr>
      <vt:lpstr>Nevhodné cviky a pohyby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Horní zkřížený syndrom</dc:title>
  <dc:creator>Václav Loufek</dc:creator>
  <cp:lastModifiedBy>Václav Loufek</cp:lastModifiedBy>
  <cp:revision>9</cp:revision>
  <dcterms:created xsi:type="dcterms:W3CDTF">2021-04-06T08:08:52Z</dcterms:created>
  <dcterms:modified xsi:type="dcterms:W3CDTF">2021-04-08T08:29:20Z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0x010100A72E4F2294EBD84BBC6099B1565C3BB7</vt:lpwstr>
  </property>
</Properties>
</file>