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sldIdLst>
    <p:sldId id="259" r:id="rId2"/>
    <p:sldId id="294" r:id="rId3"/>
    <p:sldId id="295" r:id="rId4"/>
    <p:sldId id="261" r:id="rId5"/>
    <p:sldId id="262" r:id="rId6"/>
    <p:sldId id="264" r:id="rId7"/>
    <p:sldId id="271" r:id="rId8"/>
    <p:sldId id="267" r:id="rId9"/>
    <p:sldId id="268" r:id="rId10"/>
    <p:sldId id="269" r:id="rId11"/>
    <p:sldId id="270" r:id="rId12"/>
    <p:sldId id="272" r:id="rId13"/>
    <p:sldId id="273" r:id="rId14"/>
    <p:sldId id="296" r:id="rId15"/>
    <p:sldId id="297" r:id="rId16"/>
    <p:sldId id="312" r:id="rId17"/>
    <p:sldId id="313" r:id="rId18"/>
    <p:sldId id="314" r:id="rId19"/>
    <p:sldId id="330" r:id="rId20"/>
    <p:sldId id="260" r:id="rId21"/>
    <p:sldId id="332" r:id="rId22"/>
    <p:sldId id="333" r:id="rId23"/>
    <p:sldId id="266" r:id="rId24"/>
    <p:sldId id="334" r:id="rId25"/>
    <p:sldId id="335" r:id="rId26"/>
    <p:sldId id="336" r:id="rId27"/>
    <p:sldId id="337" r:id="rId28"/>
    <p:sldId id="338" r:id="rId29"/>
    <p:sldId id="339" r:id="rId30"/>
    <p:sldId id="276" r:id="rId31"/>
    <p:sldId id="277" r:id="rId32"/>
    <p:sldId id="278" r:id="rId33"/>
    <p:sldId id="279" r:id="rId34"/>
    <p:sldId id="280" r:id="rId35"/>
    <p:sldId id="32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61" r:id="rId56"/>
    <p:sldId id="362" r:id="rId57"/>
    <p:sldId id="363" r:id="rId58"/>
    <p:sldId id="359" r:id="rId59"/>
  </p:sldIdLst>
  <p:sldSz cx="9144000" cy="6858000" type="screen4x3"/>
  <p:notesSz cx="6858000" cy="9144000"/>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992832F5-EA01-48E5-B403-87E193F50680}">
          <p14:sldIdLst>
            <p14:sldId id="259"/>
            <p14:sldId id="294"/>
            <p14:sldId id="295"/>
          </p14:sldIdLst>
        </p14:section>
        <p14:section name="Přehled projektu" id="{087866C3-7028-482C-8D34-6BF5363FBD75}">
          <p14:sldIdLst>
            <p14:sldId id="261"/>
          </p14:sldIdLst>
        </p14:section>
        <p14:section name="Aktualizace stavu" id="{521DEF98-8796-4632-831A-16252E9A6054}">
          <p14:sldIdLst>
            <p14:sldId id="262"/>
          </p14:sldIdLst>
        </p14:section>
        <p14:section name="Časová osa" id="{CF24EBA6-C924-424D-AC31-A4B9992A87E0}">
          <p14:sldIdLst>
            <p14:sldId id="264"/>
            <p14:sldId id="271"/>
          </p14:sldIdLst>
        </p14:section>
        <p14:section name="Další kroky a úkoly" id="{C24C98EC-938D-4034-8DB8-5E8DBF16E3CB}">
          <p14:sldIdLst>
            <p14:sldId id="267"/>
            <p14:sldId id="268"/>
          </p14:sldIdLst>
        </p14:section>
        <p14:section name="Dodatek" id="{E35CCD6A-2288-476E-BC93-C75323AE1F32}">
          <p14:sldIdLst>
            <p14:sldId id="269"/>
            <p14:sldId id="270"/>
            <p14:sldId id="272"/>
            <p14:sldId id="273"/>
            <p14:sldId id="296"/>
            <p14:sldId id="297"/>
            <p14:sldId id="312"/>
            <p14:sldId id="313"/>
            <p14:sldId id="314"/>
            <p14:sldId id="330"/>
            <p14:sldId id="260"/>
            <p14:sldId id="332"/>
            <p14:sldId id="333"/>
            <p14:sldId id="266"/>
            <p14:sldId id="334"/>
            <p14:sldId id="335"/>
            <p14:sldId id="336"/>
            <p14:sldId id="337"/>
            <p14:sldId id="338"/>
            <p14:sldId id="339"/>
            <p14:sldId id="276"/>
            <p14:sldId id="277"/>
            <p14:sldId id="278"/>
            <p14:sldId id="279"/>
            <p14:sldId id="280"/>
            <p14:sldId id="32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61"/>
            <p14:sldId id="362"/>
            <p14:sldId id="363"/>
            <p14:sldId id="35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9651" autoAdjust="0"/>
  </p:normalViewPr>
  <p:slideViewPr>
    <p:cSldViewPr>
      <p:cViewPr varScale="1">
        <p:scale>
          <a:sx n="69" d="100"/>
          <a:sy n="69" d="100"/>
        </p:scale>
        <p:origin x="1236" y="44"/>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02"/>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Scatter Plot of squareFunction by x</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Lit>
              <c:formatCode>0.00</c:formatCode>
              <c:ptCount val="17"/>
              <c:pt idx="0">
                <c:v>-8</c:v>
              </c:pt>
              <c:pt idx="1">
                <c:v>-7</c:v>
              </c:pt>
              <c:pt idx="2">
                <c:v>-6</c:v>
              </c:pt>
              <c:pt idx="3">
                <c:v>-5</c:v>
              </c:pt>
              <c:pt idx="4">
                <c:v>-4</c:v>
              </c:pt>
              <c:pt idx="5">
                <c:v>-3</c:v>
              </c:pt>
              <c:pt idx="6">
                <c:v>-2</c:v>
              </c:pt>
              <c:pt idx="7">
                <c:v>-1</c:v>
              </c:pt>
              <c:pt idx="8">
                <c:v>0</c:v>
              </c:pt>
              <c:pt idx="9">
                <c:v>1</c:v>
              </c:pt>
              <c:pt idx="10">
                <c:v>2</c:v>
              </c:pt>
              <c:pt idx="11">
                <c:v>3</c:v>
              </c:pt>
              <c:pt idx="12">
                <c:v>4</c:v>
              </c:pt>
              <c:pt idx="13">
                <c:v>5</c:v>
              </c:pt>
              <c:pt idx="14">
                <c:v>6</c:v>
              </c:pt>
              <c:pt idx="15">
                <c:v>7</c:v>
              </c:pt>
              <c:pt idx="16">
                <c:v>8</c:v>
              </c:pt>
            </c:numLit>
          </c:xVal>
          <c:yVal>
            <c:numLit>
              <c:formatCode>0.00</c:formatCode>
              <c:ptCount val="17"/>
              <c:pt idx="0">
                <c:v>64</c:v>
              </c:pt>
              <c:pt idx="1">
                <c:v>49</c:v>
              </c:pt>
              <c:pt idx="2">
                <c:v>36</c:v>
              </c:pt>
              <c:pt idx="3">
                <c:v>25</c:v>
              </c:pt>
              <c:pt idx="4">
                <c:v>16</c:v>
              </c:pt>
              <c:pt idx="5">
                <c:v>9</c:v>
              </c:pt>
              <c:pt idx="6">
                <c:v>4</c:v>
              </c:pt>
              <c:pt idx="7">
                <c:v>1</c:v>
              </c:pt>
              <c:pt idx="8">
                <c:v>0</c:v>
              </c:pt>
              <c:pt idx="9">
                <c:v>1</c:v>
              </c:pt>
              <c:pt idx="10">
                <c:v>4</c:v>
              </c:pt>
              <c:pt idx="11">
                <c:v>9</c:v>
              </c:pt>
              <c:pt idx="12">
                <c:v>16</c:v>
              </c:pt>
              <c:pt idx="13">
                <c:v>25</c:v>
              </c:pt>
              <c:pt idx="14">
                <c:v>36</c:v>
              </c:pt>
              <c:pt idx="15">
                <c:v>49</c:v>
              </c:pt>
              <c:pt idx="16">
                <c:v>64</c:v>
              </c:pt>
            </c:numLit>
          </c:yVal>
          <c:smooth val="0"/>
          <c:extLst>
            <c:ext xmlns:c16="http://schemas.microsoft.com/office/drawing/2014/chart" uri="{C3380CC4-5D6E-409C-BE32-E72D297353CC}">
              <c16:uniqueId val="{00000000-AE58-4C4C-A44F-D3F88CB15307}"/>
            </c:ext>
          </c:extLst>
        </c:ser>
        <c:dLbls>
          <c:showLegendKey val="0"/>
          <c:showVal val="0"/>
          <c:showCatName val="0"/>
          <c:showSerName val="0"/>
          <c:showPercent val="0"/>
          <c:showBubbleSize val="0"/>
        </c:dLbls>
        <c:axId val="552652384"/>
        <c:axId val="552625488"/>
      </c:scatterChart>
      <c:valAx>
        <c:axId val="552652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x</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52625488"/>
        <c:crosses val="autoZero"/>
        <c:crossBetween val="midCat"/>
      </c:valAx>
      <c:valAx>
        <c:axId val="55262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squareFunction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52652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cs-CZ" sz="2000" dirty="0"/>
            <a:t>1. </a:t>
          </a:r>
          <a:r>
            <a:rPr lang="en-US" sz="2000" b="0" dirty="0"/>
            <a:t>Description</a:t>
          </a:r>
          <a:endParaRPr lang="cs-CZ" sz="2000" b="0" dirty="0"/>
        </a:p>
      </dgm:t>
    </dgm:pt>
    <dgm:pt modelId="{C3E70DF8-D297-401F-A070-1295F4388B0B}" type="parTrans" cxnId="{8C1AFE23-B091-4CE6-8284-0511812F213B}">
      <dgm:prSet/>
      <dgm:spPr/>
      <dgm:t>
        <a:bodyPr/>
        <a:lstStyle/>
        <a:p>
          <a:endParaRPr lang="cs-CZ" sz="2400"/>
        </a:p>
      </dgm:t>
    </dgm:pt>
    <dgm:pt modelId="{13D421C7-F834-4141-85ED-0207D610A128}" type="sibTrans" cxnId="{8C1AFE23-B091-4CE6-8284-0511812F213B}">
      <dgm:prSet/>
      <dgm:spPr/>
      <dgm:t>
        <a:bodyPr/>
        <a:lstStyle/>
        <a:p>
          <a:endParaRPr lang="cs-CZ" sz="2400"/>
        </a:p>
      </dgm:t>
    </dgm:pt>
    <dgm:pt modelId="{C7CCB8C4-BA8F-435B-96D2-651E5BBEE204}">
      <dgm:prSet phldrT="[Text]" custT="1"/>
      <dgm:spPr/>
      <dgm:t>
        <a:bodyPr/>
        <a:lstStyle/>
        <a:p>
          <a:r>
            <a:rPr lang="cs-CZ" sz="2000" dirty="0"/>
            <a:t>2. </a:t>
          </a:r>
          <a:r>
            <a:rPr lang="en-US" sz="2000" b="0" dirty="0"/>
            <a:t>Explanation</a:t>
          </a:r>
          <a:endParaRPr lang="cs-CZ" sz="2000" b="0" dirty="0"/>
        </a:p>
      </dgm:t>
    </dgm:pt>
    <dgm:pt modelId="{AD18367E-C5DB-45A4-A27B-B15954C86D0F}" type="parTrans" cxnId="{679C1D1A-14EB-43D6-A6EB-15DB434BD9E3}">
      <dgm:prSet/>
      <dgm:spPr/>
      <dgm:t>
        <a:bodyPr/>
        <a:lstStyle/>
        <a:p>
          <a:endParaRPr lang="cs-CZ" sz="2400"/>
        </a:p>
      </dgm:t>
    </dgm:pt>
    <dgm:pt modelId="{7D6A4EA2-7BAB-433A-B969-4D95C96F0274}" type="sibTrans" cxnId="{679C1D1A-14EB-43D6-A6EB-15DB434BD9E3}">
      <dgm:prSet/>
      <dgm:spPr/>
      <dgm:t>
        <a:bodyPr/>
        <a:lstStyle/>
        <a:p>
          <a:endParaRPr lang="cs-CZ" sz="2400"/>
        </a:p>
      </dgm:t>
    </dgm:pt>
    <dgm:pt modelId="{A75DE5EA-0E88-4A1C-B1EA-B4EE477D7AA1}">
      <dgm:prSet phldrT="[Text]" custT="1"/>
      <dgm:spPr/>
      <dgm:t>
        <a:bodyPr/>
        <a:lstStyle/>
        <a:p>
          <a:r>
            <a:rPr lang="cs-CZ" sz="2000" dirty="0"/>
            <a:t>3. </a:t>
          </a:r>
          <a:r>
            <a:rPr lang="en-US" sz="2000" b="0" dirty="0"/>
            <a:t>Prediction</a:t>
          </a:r>
          <a:endParaRPr lang="cs-CZ" sz="2000" b="0" dirty="0"/>
        </a:p>
      </dgm:t>
    </dgm:pt>
    <dgm:pt modelId="{48157EE2-9BD9-48FE-A422-276C84F2470D}" type="parTrans" cxnId="{D09152C8-0058-4F02-AE9F-59A443534AE8}">
      <dgm:prSet/>
      <dgm:spPr/>
      <dgm:t>
        <a:bodyPr/>
        <a:lstStyle/>
        <a:p>
          <a:endParaRPr lang="cs-CZ" sz="2400"/>
        </a:p>
      </dgm:t>
    </dgm:pt>
    <dgm:pt modelId="{03226FF3-250B-4000-A0B5-00FF0F1D75A5}" type="sibTrans" cxnId="{D09152C8-0058-4F02-AE9F-59A443534AE8}">
      <dgm:prSet/>
      <dgm:spPr/>
      <dgm:t>
        <a:bodyPr/>
        <a:lstStyle/>
        <a:p>
          <a:endParaRPr lang="cs-CZ" sz="2400"/>
        </a:p>
      </dgm:t>
    </dgm:pt>
    <dgm:pt modelId="{1982B446-3706-4711-A6F1-3DC4DFE59A3A}">
      <dgm:prSet phldrT="[Text]" custT="1"/>
      <dgm:spPr/>
      <dgm:t>
        <a:bodyPr/>
        <a:lstStyle/>
        <a:p>
          <a:r>
            <a:rPr lang="cs-CZ" sz="2000" dirty="0"/>
            <a:t>4. </a:t>
          </a:r>
          <a:r>
            <a:rPr lang="en-US" sz="2000" b="0" dirty="0"/>
            <a:t>Understanding of events</a:t>
          </a:r>
          <a:endParaRPr lang="cs-CZ" sz="2000" b="0" dirty="0"/>
        </a:p>
      </dgm:t>
    </dgm:pt>
    <dgm:pt modelId="{33D0F32B-ABD3-423A-818A-28D89377B172}" type="parTrans" cxnId="{7DD07C3D-EA79-49EE-93EE-865A49AB8425}">
      <dgm:prSet/>
      <dgm:spPr/>
      <dgm:t>
        <a:bodyPr/>
        <a:lstStyle/>
        <a:p>
          <a:endParaRPr lang="cs-CZ"/>
        </a:p>
      </dgm:t>
    </dgm:pt>
    <dgm:pt modelId="{6C0374E5-7FC4-4DEF-BC17-94C58A35DE3F}" type="sibTrans" cxnId="{7DD07C3D-EA79-49EE-93EE-865A49AB8425}">
      <dgm:prSet/>
      <dgm:spPr/>
      <dgm:t>
        <a:bodyPr/>
        <a:lstStyle/>
        <a:p>
          <a:endParaRPr lang="cs-CZ"/>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custLinFactNeighborX="1766" custLinFactNeighborY="10508"/>
      <dgm:spPr/>
    </dgm:pt>
    <dgm:pt modelId="{4566E19C-2577-409E-A34A-BB8B091D39D1}" type="pres">
      <dgm:prSet presAssocID="{455C831A-CCF5-4391-A2BE-9DF065D37587}" presName="arrowDiagram4" presStyleCnt="0"/>
      <dgm:spPr/>
    </dgm:pt>
    <dgm:pt modelId="{A94E7C76-C16F-47F1-B4F1-C2CF2270A7E9}" type="pres">
      <dgm:prSet presAssocID="{1E3A074B-8EC3-4AC7-ADB8-C53A583CA2D1}" presName="bullet4a" presStyleLbl="node1" presStyleIdx="0" presStyleCnt="4" custLinFactX="100000" custLinFactY="100000" custLinFactNeighborX="163017" custLinFactNeighborY="115053"/>
      <dgm:spPr/>
    </dgm:pt>
    <dgm:pt modelId="{48F9B62B-8095-40B1-882D-7B164B0C8B69}" type="pres">
      <dgm:prSet presAssocID="{1E3A074B-8EC3-4AC7-ADB8-C53A583CA2D1}" presName="textBox4a" presStyleLbl="revTx" presStyleIdx="0" presStyleCnt="4" custScaleX="120677" custLinFactNeighborX="55320" custLinFactNeighborY="28772">
        <dgm:presLayoutVars>
          <dgm:bulletEnabled val="1"/>
        </dgm:presLayoutVars>
      </dgm:prSet>
      <dgm:spPr/>
      <dgm:t>
        <a:bodyPr/>
        <a:lstStyle/>
        <a:p>
          <a:endParaRPr lang="cs-CZ"/>
        </a:p>
      </dgm:t>
    </dgm:pt>
    <dgm:pt modelId="{0CFC4447-43F4-414D-A014-8F5BDE3BC5FF}" type="pres">
      <dgm:prSet presAssocID="{C7CCB8C4-BA8F-435B-96D2-651E5BBEE204}" presName="bullet4b" presStyleLbl="node1" presStyleIdx="1" presStyleCnt="4" custLinFactY="100000" custLinFactNeighborX="11496" custLinFactNeighborY="112564"/>
      <dgm:spPr/>
    </dgm:pt>
    <dgm:pt modelId="{389CF004-91C6-4868-93F7-537D5C97980B}" type="pres">
      <dgm:prSet presAssocID="{C7CCB8C4-BA8F-435B-96D2-651E5BBEE204}" presName="textBox4b" presStyleLbl="revTx" presStyleIdx="1" presStyleCnt="4" custScaleY="81565" custLinFactNeighborX="11444" custLinFactNeighborY="21757">
        <dgm:presLayoutVars>
          <dgm:bulletEnabled val="1"/>
        </dgm:presLayoutVars>
      </dgm:prSet>
      <dgm:spPr/>
      <dgm:t>
        <a:bodyPr/>
        <a:lstStyle/>
        <a:p>
          <a:endParaRPr lang="cs-CZ"/>
        </a:p>
      </dgm:t>
    </dgm:pt>
    <dgm:pt modelId="{8D49C94D-D2A4-4464-8383-D3C12F8B2538}" type="pres">
      <dgm:prSet presAssocID="{A75DE5EA-0E88-4A1C-B1EA-B4EE477D7AA1}" presName="bullet4c" presStyleLbl="node1" presStyleIdx="2" presStyleCnt="4" custLinFactY="74579" custLinFactNeighborX="-59466" custLinFactNeighborY="100000"/>
      <dgm:spPr/>
    </dgm:pt>
    <dgm:pt modelId="{5E71A06C-9747-4CAE-BA21-E9C2A4D6678D}" type="pres">
      <dgm:prSet presAssocID="{A75DE5EA-0E88-4A1C-B1EA-B4EE477D7AA1}" presName="textBox4c" presStyleLbl="revTx" presStyleIdx="2" presStyleCnt="4" custScaleY="60921" custLinFactNeighborX="-17324" custLinFactNeighborY="12546">
        <dgm:presLayoutVars>
          <dgm:bulletEnabled val="1"/>
        </dgm:presLayoutVars>
      </dgm:prSet>
      <dgm:spPr/>
      <dgm:t>
        <a:bodyPr/>
        <a:lstStyle/>
        <a:p>
          <a:endParaRPr lang="cs-CZ"/>
        </a:p>
      </dgm:t>
    </dgm:pt>
    <dgm:pt modelId="{A9227355-A6E4-4C01-AB6A-08B68C0ABB91}" type="pres">
      <dgm:prSet presAssocID="{1982B446-3706-4711-A6F1-3DC4DFE59A3A}" presName="bullet4d" presStyleLbl="node1" presStyleIdx="3" presStyleCnt="4" custLinFactY="12152" custLinFactNeighborX="-36451" custLinFactNeighborY="100000"/>
      <dgm:spPr/>
    </dgm:pt>
    <dgm:pt modelId="{DB2CD8C7-A5B3-49A1-81CC-0EEDDDF3DB4E}" type="pres">
      <dgm:prSet presAssocID="{1982B446-3706-4711-A6F1-3DC4DFE59A3A}" presName="textBox4d" presStyleLbl="revTx" presStyleIdx="3" presStyleCnt="4" custScaleY="64549" custLinFactNeighborX="-32553" custLinFactNeighborY="12374">
        <dgm:presLayoutVars>
          <dgm:bulletEnabled val="1"/>
        </dgm:presLayoutVars>
      </dgm:prSet>
      <dgm:spPr/>
      <dgm:t>
        <a:bodyPr/>
        <a:lstStyle/>
        <a:p>
          <a:endParaRPr lang="cs-CZ"/>
        </a:p>
      </dgm:t>
    </dgm:pt>
  </dgm:ptLst>
  <dgm:cxnLst>
    <dgm:cxn modelId="{6236D946-AFDD-4D4E-9854-6787CC25CBF4}" type="presOf" srcId="{A75DE5EA-0E88-4A1C-B1EA-B4EE477D7AA1}" destId="{5E71A06C-9747-4CAE-BA21-E9C2A4D6678D}" srcOrd="0" destOrd="0" presId="urn:microsoft.com/office/officeart/2005/8/layout/arrow2"/>
    <dgm:cxn modelId="{39ECB7E7-30E3-4A3C-AAF0-553A3160CF23}" type="presOf" srcId="{455C831A-CCF5-4391-A2BE-9DF065D37587}" destId="{E220828C-C958-4FCF-B52F-02D7F5D17607}" srcOrd="0" destOrd="0" presId="urn:microsoft.com/office/officeart/2005/8/layout/arrow2"/>
    <dgm:cxn modelId="{95769392-FFE9-4D07-83CF-8D4869F8ED98}" type="presOf" srcId="{1982B446-3706-4711-A6F1-3DC4DFE59A3A}" destId="{DB2CD8C7-A5B3-49A1-81CC-0EEDDDF3DB4E}" srcOrd="0" destOrd="0" presId="urn:microsoft.com/office/officeart/2005/8/layout/arrow2"/>
    <dgm:cxn modelId="{D09152C8-0058-4F02-AE9F-59A443534AE8}" srcId="{455C831A-CCF5-4391-A2BE-9DF065D37587}" destId="{A75DE5EA-0E88-4A1C-B1EA-B4EE477D7AA1}" srcOrd="2" destOrd="0" parTransId="{48157EE2-9BD9-48FE-A422-276C84F2470D}" sibTransId="{03226FF3-250B-4000-A0B5-00FF0F1D75A5}"/>
    <dgm:cxn modelId="{7DD07C3D-EA79-49EE-93EE-865A49AB8425}" srcId="{455C831A-CCF5-4391-A2BE-9DF065D37587}" destId="{1982B446-3706-4711-A6F1-3DC4DFE59A3A}" srcOrd="3" destOrd="0" parTransId="{33D0F32B-ABD3-423A-818A-28D89377B172}" sibTransId="{6C0374E5-7FC4-4DEF-BC17-94C58A35DE3F}"/>
    <dgm:cxn modelId="{8C1AFE23-B091-4CE6-8284-0511812F213B}" srcId="{455C831A-CCF5-4391-A2BE-9DF065D37587}" destId="{1E3A074B-8EC3-4AC7-ADB8-C53A583CA2D1}" srcOrd="0" destOrd="0" parTransId="{C3E70DF8-D297-401F-A070-1295F4388B0B}" sibTransId="{13D421C7-F834-4141-85ED-0207D610A128}"/>
    <dgm:cxn modelId="{679C1D1A-14EB-43D6-A6EB-15DB434BD9E3}" srcId="{455C831A-CCF5-4391-A2BE-9DF065D37587}" destId="{C7CCB8C4-BA8F-435B-96D2-651E5BBEE204}" srcOrd="1" destOrd="0" parTransId="{AD18367E-C5DB-45A4-A27B-B15954C86D0F}" sibTransId="{7D6A4EA2-7BAB-433A-B969-4D95C96F0274}"/>
    <dgm:cxn modelId="{F9E6833D-C86A-4000-B69F-97A6D6355B45}" type="presOf" srcId="{C7CCB8C4-BA8F-435B-96D2-651E5BBEE204}" destId="{389CF004-91C6-4868-93F7-537D5C97980B}" srcOrd="0" destOrd="0" presId="urn:microsoft.com/office/officeart/2005/8/layout/arrow2"/>
    <dgm:cxn modelId="{C8695DEE-B5AE-4D9A-A92A-85D24BC00D31}" type="presOf" srcId="{1E3A074B-8EC3-4AC7-ADB8-C53A583CA2D1}" destId="{48F9B62B-8095-40B1-882D-7B164B0C8B69}" srcOrd="0" destOrd="0" presId="urn:microsoft.com/office/officeart/2005/8/layout/arrow2"/>
    <dgm:cxn modelId="{CDB3CFA4-6064-4BD5-9F4C-2C85AFCC5E37}" type="presParOf" srcId="{E220828C-C958-4FCF-B52F-02D7F5D17607}" destId="{82ED47FD-CD8E-4EC8-A7E3-BF3AC4BC5C1A}" srcOrd="0" destOrd="0" presId="urn:microsoft.com/office/officeart/2005/8/layout/arrow2"/>
    <dgm:cxn modelId="{3F196B68-666A-4642-BB76-50051D6B908F}" type="presParOf" srcId="{E220828C-C958-4FCF-B52F-02D7F5D17607}" destId="{4566E19C-2577-409E-A34A-BB8B091D39D1}" srcOrd="1" destOrd="0" presId="urn:microsoft.com/office/officeart/2005/8/layout/arrow2"/>
    <dgm:cxn modelId="{D87F2F9B-7A9A-4B48-ACCE-28E889C9B1C1}" type="presParOf" srcId="{4566E19C-2577-409E-A34A-BB8B091D39D1}" destId="{A94E7C76-C16F-47F1-B4F1-C2CF2270A7E9}" srcOrd="0" destOrd="0" presId="urn:microsoft.com/office/officeart/2005/8/layout/arrow2"/>
    <dgm:cxn modelId="{FB49FD8F-0440-4125-B1A4-4BE63779E490}" type="presParOf" srcId="{4566E19C-2577-409E-A34A-BB8B091D39D1}" destId="{48F9B62B-8095-40B1-882D-7B164B0C8B69}" srcOrd="1" destOrd="0" presId="urn:microsoft.com/office/officeart/2005/8/layout/arrow2"/>
    <dgm:cxn modelId="{33A84808-9280-4056-A9F2-9456E7D5F2FD}" type="presParOf" srcId="{4566E19C-2577-409E-A34A-BB8B091D39D1}" destId="{0CFC4447-43F4-414D-A014-8F5BDE3BC5FF}" srcOrd="2" destOrd="0" presId="urn:microsoft.com/office/officeart/2005/8/layout/arrow2"/>
    <dgm:cxn modelId="{969A6B5E-3537-44BC-8E57-5E8AD7454556}" type="presParOf" srcId="{4566E19C-2577-409E-A34A-BB8B091D39D1}" destId="{389CF004-91C6-4868-93F7-537D5C97980B}" srcOrd="3" destOrd="0" presId="urn:microsoft.com/office/officeart/2005/8/layout/arrow2"/>
    <dgm:cxn modelId="{FEBD7056-9242-4620-942A-1AB50C406564}" type="presParOf" srcId="{4566E19C-2577-409E-A34A-BB8B091D39D1}" destId="{8D49C94D-D2A4-4464-8383-D3C12F8B2538}" srcOrd="4" destOrd="0" presId="urn:microsoft.com/office/officeart/2005/8/layout/arrow2"/>
    <dgm:cxn modelId="{EF0D8866-DD45-4D3B-82F7-50E60DB06079}" type="presParOf" srcId="{4566E19C-2577-409E-A34A-BB8B091D39D1}" destId="{5E71A06C-9747-4CAE-BA21-E9C2A4D6678D}" srcOrd="5" destOrd="0" presId="urn:microsoft.com/office/officeart/2005/8/layout/arrow2"/>
    <dgm:cxn modelId="{A4693CCB-B978-414C-8772-A48997E2D816}" type="presParOf" srcId="{4566E19C-2577-409E-A34A-BB8B091D39D1}" destId="{A9227355-A6E4-4C01-AB6A-08B68C0ABB91}" srcOrd="6" destOrd="0" presId="urn:microsoft.com/office/officeart/2005/8/layout/arrow2"/>
    <dgm:cxn modelId="{44761A83-1AAA-470E-BE64-FFBF07FF1C1C}" type="presParOf" srcId="{4566E19C-2577-409E-A34A-BB8B091D39D1}" destId="{DB2CD8C7-A5B3-49A1-81CC-0EEDDDF3DB4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hProcess11" loCatId="process" qsTypeId="urn:microsoft.com/office/officeart/2005/8/quickstyle/3d1" qsCatId="3D" csTypeId="urn:microsoft.com/office/officeart/2005/8/colors/colorful3" csCatId="colorful" phldr="1"/>
      <dgm:spPr/>
      <dgm:t>
        <a:bodyPr/>
        <a:lstStyle/>
        <a:p>
          <a:endParaRPr lang="cs-CZ"/>
        </a:p>
      </dgm:t>
    </dgm:pt>
    <dgm:pt modelId="{7BF07599-40A3-43F8-B74C-B9C9D197B9C8}">
      <dgm:prSet phldrT="[Text]" custT="1"/>
      <dgm:spPr/>
      <dgm:t>
        <a:bodyPr vert="vert270" anchor="ctr">
          <a:scene3d>
            <a:camera prst="orthographicFront">
              <a:rot lat="0" lon="0" rev="18000000"/>
            </a:camera>
            <a:lightRig rig="threePt" dir="t"/>
          </a:scene3d>
        </a:bodyPr>
        <a:lstStyle/>
        <a:p>
          <a:r>
            <a:rPr lang="en-US" sz="2000" dirty="0"/>
            <a:t>a process of gathering data</a:t>
          </a:r>
          <a:endParaRPr lang="cs-CZ" sz="2000" dirty="0">
            <a:latin typeface="Times New Roman" pitchFamily="18" charset="0"/>
            <a:cs typeface="Times New Roman" pitchFamily="18" charset="0"/>
          </a:endParaRPr>
        </a:p>
      </dgm:t>
    </dgm:pt>
    <dgm:pt modelId="{05A33227-C3A2-40A7-900E-1D070E545DAC}" type="parTrans" cxnId="{B0DAC2FD-EDA1-441B-A845-0C1964D6B924}">
      <dgm:prSet/>
      <dgm:spPr/>
      <dgm:t>
        <a:bodyPr/>
        <a:lstStyle/>
        <a:p>
          <a:endParaRPr lang="cs-CZ" sz="2800"/>
        </a:p>
      </dgm:t>
    </dgm:pt>
    <dgm:pt modelId="{347A4B58-92E3-49B2-BBF5-15BF5A0F478B}" type="sibTrans" cxnId="{B0DAC2FD-EDA1-441B-A845-0C1964D6B924}">
      <dgm:prSet/>
      <dgm:spPr/>
      <dgm:t>
        <a:bodyPr/>
        <a:lstStyle/>
        <a:p>
          <a:endParaRPr lang="cs-CZ" sz="2800"/>
        </a:p>
      </dgm:t>
    </dgm:pt>
    <dgm:pt modelId="{964A18CD-1B5D-4A7E-B182-2927E17348E0}">
      <dgm:prSet phldrT="[Text]" custT="1"/>
      <dgm:spPr/>
      <dgm:t>
        <a:bodyPr vert="vert270" anchor="ctr">
          <a:scene3d>
            <a:camera prst="orthographicFront">
              <a:rot lat="0" lon="0" rev="18000000"/>
            </a:camera>
            <a:lightRig rig="threePt" dir="t"/>
          </a:scene3d>
        </a:bodyPr>
        <a:lstStyle/>
        <a:p>
          <a:r>
            <a:rPr lang="cs-CZ" sz="2000" dirty="0"/>
            <a:t>a </a:t>
          </a:r>
          <a:r>
            <a:rPr lang="en-US" sz="2000" dirty="0"/>
            <a:t>systematic</a:t>
          </a:r>
          <a:r>
            <a:rPr lang="cs-CZ" sz="2000" dirty="0"/>
            <a:t> </a:t>
          </a:r>
          <a:r>
            <a:rPr lang="cs-CZ" sz="2000" dirty="0" err="1"/>
            <a:t>process</a:t>
          </a:r>
          <a:endParaRPr lang="cs-CZ" sz="2000" dirty="0">
            <a:latin typeface="Times New Roman" pitchFamily="18" charset="0"/>
            <a:cs typeface="Times New Roman" pitchFamily="18" charset="0"/>
          </a:endParaRPr>
        </a:p>
      </dgm:t>
    </dgm:pt>
    <dgm:pt modelId="{90C13AAE-4246-46D9-9B6E-D27D7FCA92D1}" type="parTrans" cxnId="{57D1E1FE-AB13-4507-B39B-15BDE576AB21}">
      <dgm:prSet/>
      <dgm:spPr/>
      <dgm:t>
        <a:bodyPr/>
        <a:lstStyle/>
        <a:p>
          <a:endParaRPr lang="cs-CZ" sz="2800"/>
        </a:p>
      </dgm:t>
    </dgm:pt>
    <dgm:pt modelId="{63F601AF-EA35-4E0A-A9D9-C60ACFB6BC55}" type="sibTrans" cxnId="{57D1E1FE-AB13-4507-B39B-15BDE576AB21}">
      <dgm:prSet/>
      <dgm:spPr/>
      <dgm:t>
        <a:bodyPr/>
        <a:lstStyle/>
        <a:p>
          <a:endParaRPr lang="cs-CZ" sz="2800"/>
        </a:p>
      </dgm:t>
    </dgm:pt>
    <dgm:pt modelId="{25761703-EE26-4CA8-B049-3F157889CE06}">
      <dgm:prSet phldrT="[Text]" custT="1"/>
      <dgm:spPr/>
      <dgm:t>
        <a:bodyPr vert="vert270" anchor="ctr">
          <a:scene3d>
            <a:camera prst="orthographicFront">
              <a:rot lat="0" lon="0" rev="18000000"/>
            </a:camera>
            <a:lightRig rig="threePt" dir="t"/>
          </a:scene3d>
        </a:bodyPr>
        <a:lstStyle/>
        <a:p>
          <a:r>
            <a:rPr lang="cs-CZ" sz="2000" dirty="0"/>
            <a:t>i</a:t>
          </a:r>
          <a:r>
            <a:rPr lang="en-US" sz="2000" dirty="0"/>
            <a:t>t questions the knowledge so far and makes a synthesis</a:t>
          </a:r>
          <a:endParaRPr lang="cs-CZ" sz="2000" dirty="0">
            <a:latin typeface="Times New Roman" pitchFamily="18" charset="0"/>
            <a:cs typeface="Times New Roman" pitchFamily="18" charset="0"/>
          </a:endParaRPr>
        </a:p>
      </dgm:t>
    </dgm:pt>
    <dgm:pt modelId="{5EE1D751-E7E3-4E30-AC49-4C8227478F52}" type="parTrans" cxnId="{B4023F34-1758-4145-893F-044E6D16D52E}">
      <dgm:prSet/>
      <dgm:spPr/>
      <dgm:t>
        <a:bodyPr/>
        <a:lstStyle/>
        <a:p>
          <a:endParaRPr lang="cs-CZ" sz="2800"/>
        </a:p>
      </dgm:t>
    </dgm:pt>
    <dgm:pt modelId="{B74F6A51-714F-4AA7-B42B-E7F20847B954}" type="sibTrans" cxnId="{B4023F34-1758-4145-893F-044E6D16D52E}">
      <dgm:prSet/>
      <dgm:spPr/>
      <dgm:t>
        <a:bodyPr/>
        <a:lstStyle/>
        <a:p>
          <a:endParaRPr lang="cs-CZ" sz="2800"/>
        </a:p>
      </dgm:t>
    </dgm:pt>
    <dgm:pt modelId="{E731978B-F94B-47D7-AFDE-5668EE8523C9}">
      <dgm:prSet custT="1"/>
      <dgm:spPr/>
      <dgm:t>
        <a:bodyPr vert="vert270" anchor="ctr">
          <a:scene3d>
            <a:camera prst="orthographicFront">
              <a:rot lat="0" lon="0" rev="18000000"/>
            </a:camera>
            <a:lightRig rig="threePt" dir="t"/>
          </a:scene3d>
        </a:bodyPr>
        <a:lstStyle/>
        <a:p>
          <a:r>
            <a:rPr lang="cs-CZ" sz="2000" dirty="0"/>
            <a:t>i</a:t>
          </a:r>
          <a:r>
            <a:rPr lang="en-US" sz="2000" dirty="0"/>
            <a:t>t leads to widening knowledge</a:t>
          </a:r>
          <a:endParaRPr lang="cs-CZ" sz="2000" dirty="0">
            <a:latin typeface="Times New Roman" pitchFamily="18" charset="0"/>
            <a:cs typeface="Times New Roman" pitchFamily="18" charset="0"/>
          </a:endParaRPr>
        </a:p>
      </dgm:t>
    </dgm:pt>
    <dgm:pt modelId="{347D0D83-196D-4ACE-95D8-CD164212347B}" type="parTrans" cxnId="{4F7CA4AE-94FE-4378-A583-281ED01F3A26}">
      <dgm:prSet/>
      <dgm:spPr/>
      <dgm:t>
        <a:bodyPr/>
        <a:lstStyle/>
        <a:p>
          <a:endParaRPr lang="cs-CZ" sz="2800"/>
        </a:p>
      </dgm:t>
    </dgm:pt>
    <dgm:pt modelId="{EE1B103E-6B40-4F05-8FE6-0D6F6D6931A3}" type="sibTrans" cxnId="{4F7CA4AE-94FE-4378-A583-281ED01F3A26}">
      <dgm:prSet/>
      <dgm:spPr/>
      <dgm:t>
        <a:bodyPr/>
        <a:lstStyle/>
        <a:p>
          <a:endParaRPr lang="cs-CZ" sz="2800"/>
        </a:p>
      </dgm:t>
    </dgm:pt>
    <dgm:pt modelId="{DBDB7AF8-959E-427F-85FD-04696C1CE0FE}">
      <dgm:prSet custT="1"/>
      <dgm:spPr/>
      <dgm:t>
        <a:bodyPr vert="vert270" anchor="ctr">
          <a:scene3d>
            <a:camera prst="orthographicFront">
              <a:rot lat="0" lon="0" rev="18000000"/>
            </a:camera>
            <a:lightRig rig="threePt" dir="t"/>
          </a:scene3d>
        </a:bodyPr>
        <a:lstStyle/>
        <a:p>
          <a:r>
            <a:rPr lang="cs-CZ" sz="2000" dirty="0"/>
            <a:t>i</a:t>
          </a:r>
          <a:r>
            <a:rPr lang="en-US" sz="2000" dirty="0"/>
            <a:t>t leads to widening knowledge</a:t>
          </a:r>
          <a:endParaRPr lang="cs-CZ" sz="2000" dirty="0">
            <a:latin typeface="Times New Roman" pitchFamily="18" charset="0"/>
            <a:cs typeface="Times New Roman" pitchFamily="18" charset="0"/>
          </a:endParaRPr>
        </a:p>
      </dgm:t>
    </dgm:pt>
    <dgm:pt modelId="{E24C0AFE-F29A-41C9-9841-473B01C50996}" type="parTrans" cxnId="{CF56D4A1-2A01-4562-B833-3735CE9EFDFE}">
      <dgm:prSet/>
      <dgm:spPr/>
      <dgm:t>
        <a:bodyPr/>
        <a:lstStyle/>
        <a:p>
          <a:endParaRPr lang="cs-CZ"/>
        </a:p>
      </dgm:t>
    </dgm:pt>
    <dgm:pt modelId="{07C6C343-6F80-4ADD-94C8-2ACB54E2DB32}" type="sibTrans" cxnId="{CF56D4A1-2A01-4562-B833-3735CE9EFDFE}">
      <dgm:prSet/>
      <dgm:spPr/>
      <dgm:t>
        <a:bodyPr/>
        <a:lstStyle/>
        <a:p>
          <a:endParaRPr lang="cs-CZ"/>
        </a:p>
      </dgm:t>
    </dgm:pt>
    <dgm:pt modelId="{B245B33F-8FD3-4046-8CB4-261CCFD42E03}">
      <dgm:prSet custT="1"/>
      <dgm:spPr/>
      <dgm:t>
        <a:bodyPr vert="vert270" anchor="ctr">
          <a:scene3d>
            <a:camera prst="orthographicFront">
              <a:rot lat="0" lon="0" rev="18000000"/>
            </a:camera>
            <a:lightRig rig="threePt" dir="t"/>
          </a:scene3d>
        </a:bodyPr>
        <a:lstStyle/>
        <a:p>
          <a:r>
            <a:rPr lang="cs-CZ" sz="2000" dirty="0"/>
            <a:t>i</a:t>
          </a:r>
          <a:r>
            <a:rPr lang="en-US" sz="2000" dirty="0"/>
            <a:t>t is a combination of all of the above characteristics</a:t>
          </a:r>
          <a:endParaRPr lang="cs-CZ" sz="2000" dirty="0">
            <a:latin typeface="Times New Roman" pitchFamily="18" charset="0"/>
            <a:cs typeface="Times New Roman" pitchFamily="18" charset="0"/>
          </a:endParaRPr>
        </a:p>
      </dgm:t>
    </dgm:pt>
    <dgm:pt modelId="{04871078-8A5F-4CF6-8BDA-847D8350627F}" type="parTrans" cxnId="{A5B8F222-D6B0-4E50-9305-B151B09FBF21}">
      <dgm:prSet/>
      <dgm:spPr/>
      <dgm:t>
        <a:bodyPr/>
        <a:lstStyle/>
        <a:p>
          <a:endParaRPr lang="cs-CZ"/>
        </a:p>
      </dgm:t>
    </dgm:pt>
    <dgm:pt modelId="{5095E2A6-607E-4768-99C6-E3789F257F96}" type="sibTrans" cxnId="{A5B8F222-D6B0-4E50-9305-B151B09FBF21}">
      <dgm:prSet/>
      <dgm:spPr/>
      <dgm:t>
        <a:bodyPr/>
        <a:lstStyle/>
        <a:p>
          <a:endParaRPr lang="cs-CZ"/>
        </a:p>
      </dgm:t>
    </dgm:pt>
    <dgm:pt modelId="{EEF78DF5-8555-476E-9DA5-D85EF5BED6E8}" type="pres">
      <dgm:prSet presAssocID="{8BBD982B-F274-4BA3-8F19-028AA15117A4}" presName="Name0" presStyleCnt="0">
        <dgm:presLayoutVars>
          <dgm:dir/>
          <dgm:resizeHandles val="exact"/>
        </dgm:presLayoutVars>
      </dgm:prSet>
      <dgm:spPr/>
      <dgm:t>
        <a:bodyPr/>
        <a:lstStyle/>
        <a:p>
          <a:endParaRPr lang="cs-CZ"/>
        </a:p>
      </dgm:t>
    </dgm:pt>
    <dgm:pt modelId="{026FE858-264F-439B-A7F3-F2D942865AB2}" type="pres">
      <dgm:prSet presAssocID="{8BBD982B-F274-4BA3-8F19-028AA15117A4}" presName="arrow" presStyleLbl="bgShp" presStyleIdx="0" presStyleCnt="1" custScaleX="91525"/>
      <dgm:spPr/>
    </dgm:pt>
    <dgm:pt modelId="{87E660A6-41AE-47B5-B5DB-2BCA0E69D34C}" type="pres">
      <dgm:prSet presAssocID="{8BBD982B-F274-4BA3-8F19-028AA15117A4}" presName="points" presStyleCnt="0"/>
      <dgm:spPr/>
    </dgm:pt>
    <dgm:pt modelId="{37CB465F-30A1-4518-9EE2-375040D01803}" type="pres">
      <dgm:prSet presAssocID="{7BF07599-40A3-43F8-B74C-B9C9D197B9C8}" presName="compositeA" presStyleCnt="0"/>
      <dgm:spPr/>
    </dgm:pt>
    <dgm:pt modelId="{AA799FD6-0207-48F1-ADAD-3355FC46945A}" type="pres">
      <dgm:prSet presAssocID="{7BF07599-40A3-43F8-B74C-B9C9D197B9C8}" presName="textA" presStyleLbl="revTx" presStyleIdx="0" presStyleCnt="6" custScaleX="165038">
        <dgm:presLayoutVars>
          <dgm:bulletEnabled val="1"/>
        </dgm:presLayoutVars>
      </dgm:prSet>
      <dgm:spPr/>
      <dgm:t>
        <a:bodyPr/>
        <a:lstStyle/>
        <a:p>
          <a:endParaRPr lang="cs-CZ"/>
        </a:p>
      </dgm:t>
    </dgm:pt>
    <dgm:pt modelId="{40536B13-5617-411F-BE63-A67F88290066}" type="pres">
      <dgm:prSet presAssocID="{7BF07599-40A3-43F8-B74C-B9C9D197B9C8}" presName="circleA" presStyleLbl="node1" presStyleIdx="0" presStyleCnt="6"/>
      <dgm:spPr/>
    </dgm:pt>
    <dgm:pt modelId="{0CC89B04-9CEF-4869-B0CA-58C2AD8B8485}" type="pres">
      <dgm:prSet presAssocID="{7BF07599-40A3-43F8-B74C-B9C9D197B9C8}" presName="spaceA" presStyleCnt="0"/>
      <dgm:spPr/>
    </dgm:pt>
    <dgm:pt modelId="{D085B67C-45D3-460A-9664-56A29A600847}" type="pres">
      <dgm:prSet presAssocID="{347A4B58-92E3-49B2-BBF5-15BF5A0F478B}" presName="space" presStyleCnt="0"/>
      <dgm:spPr/>
    </dgm:pt>
    <dgm:pt modelId="{09DFFEDB-7062-4AE6-A12C-C10D24F8F5AA}" type="pres">
      <dgm:prSet presAssocID="{964A18CD-1B5D-4A7E-B182-2927E17348E0}" presName="compositeB" presStyleCnt="0"/>
      <dgm:spPr/>
    </dgm:pt>
    <dgm:pt modelId="{6C4584D8-4BEC-45D8-BF53-95F5FB761D06}" type="pres">
      <dgm:prSet presAssocID="{964A18CD-1B5D-4A7E-B182-2927E17348E0}" presName="textB" presStyleLbl="revTx" presStyleIdx="1" presStyleCnt="6" custScaleX="181659" custScaleY="100001">
        <dgm:presLayoutVars>
          <dgm:bulletEnabled val="1"/>
        </dgm:presLayoutVars>
      </dgm:prSet>
      <dgm:spPr/>
      <dgm:t>
        <a:bodyPr/>
        <a:lstStyle/>
        <a:p>
          <a:endParaRPr lang="cs-CZ"/>
        </a:p>
      </dgm:t>
    </dgm:pt>
    <dgm:pt modelId="{C572D6EF-B61D-42B7-AE89-70B64669FED2}" type="pres">
      <dgm:prSet presAssocID="{964A18CD-1B5D-4A7E-B182-2927E17348E0}" presName="circleB" presStyleLbl="node1" presStyleIdx="1" presStyleCnt="6"/>
      <dgm:spPr/>
    </dgm:pt>
    <dgm:pt modelId="{B28D9186-FA55-40ED-80AF-72E3004B87AE}" type="pres">
      <dgm:prSet presAssocID="{964A18CD-1B5D-4A7E-B182-2927E17348E0}" presName="spaceB" presStyleCnt="0"/>
      <dgm:spPr/>
    </dgm:pt>
    <dgm:pt modelId="{50243AC6-D906-4840-AD97-5C1D75B769B9}" type="pres">
      <dgm:prSet presAssocID="{63F601AF-EA35-4E0A-A9D9-C60ACFB6BC55}" presName="space" presStyleCnt="0"/>
      <dgm:spPr/>
    </dgm:pt>
    <dgm:pt modelId="{35371866-428A-4E11-B6FC-0182E3D73103}" type="pres">
      <dgm:prSet presAssocID="{25761703-EE26-4CA8-B049-3F157889CE06}" presName="compositeA" presStyleCnt="0"/>
      <dgm:spPr/>
    </dgm:pt>
    <dgm:pt modelId="{5E3B8E9D-BC81-4E4F-9ACC-A20F37470DE3}" type="pres">
      <dgm:prSet presAssocID="{25761703-EE26-4CA8-B049-3F157889CE06}" presName="textA" presStyleLbl="revTx" presStyleIdx="2" presStyleCnt="6" custScaleX="180441">
        <dgm:presLayoutVars>
          <dgm:bulletEnabled val="1"/>
        </dgm:presLayoutVars>
      </dgm:prSet>
      <dgm:spPr/>
      <dgm:t>
        <a:bodyPr/>
        <a:lstStyle/>
        <a:p>
          <a:endParaRPr lang="cs-CZ"/>
        </a:p>
      </dgm:t>
    </dgm:pt>
    <dgm:pt modelId="{F134D718-41DE-4EC6-89B3-1BC0F2118D8D}" type="pres">
      <dgm:prSet presAssocID="{25761703-EE26-4CA8-B049-3F157889CE06}" presName="circleA" presStyleLbl="node1" presStyleIdx="2" presStyleCnt="6"/>
      <dgm:spPr/>
    </dgm:pt>
    <dgm:pt modelId="{C092028C-1B4F-45E2-AB17-28912BEB14C5}" type="pres">
      <dgm:prSet presAssocID="{25761703-EE26-4CA8-B049-3F157889CE06}" presName="spaceA" presStyleCnt="0"/>
      <dgm:spPr/>
    </dgm:pt>
    <dgm:pt modelId="{1E2E6F51-926B-4F03-9367-6D351E425C88}" type="pres">
      <dgm:prSet presAssocID="{B74F6A51-714F-4AA7-B42B-E7F20847B954}" presName="space" presStyleCnt="0"/>
      <dgm:spPr/>
    </dgm:pt>
    <dgm:pt modelId="{CD509ED5-03A1-4B9C-B534-6F814AA44F4D}" type="pres">
      <dgm:prSet presAssocID="{E731978B-F94B-47D7-AFDE-5668EE8523C9}" presName="compositeB" presStyleCnt="0"/>
      <dgm:spPr/>
    </dgm:pt>
    <dgm:pt modelId="{CC9E38FE-BB68-46C2-BB82-E10F260603D4}" type="pres">
      <dgm:prSet presAssocID="{E731978B-F94B-47D7-AFDE-5668EE8523C9}" presName="textB" presStyleLbl="revTx" presStyleIdx="3" presStyleCnt="6" custScaleX="169043">
        <dgm:presLayoutVars>
          <dgm:bulletEnabled val="1"/>
        </dgm:presLayoutVars>
      </dgm:prSet>
      <dgm:spPr/>
      <dgm:t>
        <a:bodyPr/>
        <a:lstStyle/>
        <a:p>
          <a:endParaRPr lang="cs-CZ"/>
        </a:p>
      </dgm:t>
    </dgm:pt>
    <dgm:pt modelId="{0E7EB6B7-19A7-4A3E-B4B9-2E001F38EFC6}" type="pres">
      <dgm:prSet presAssocID="{E731978B-F94B-47D7-AFDE-5668EE8523C9}" presName="circleB" presStyleLbl="node1" presStyleIdx="3" presStyleCnt="6"/>
      <dgm:spPr/>
    </dgm:pt>
    <dgm:pt modelId="{75FA7B76-ECBC-491B-BF17-1B5DC3384E4E}" type="pres">
      <dgm:prSet presAssocID="{E731978B-F94B-47D7-AFDE-5668EE8523C9}" presName="spaceB" presStyleCnt="0"/>
      <dgm:spPr/>
    </dgm:pt>
    <dgm:pt modelId="{706E397B-6081-4D4B-98CC-DED01CCA5FCA}" type="pres">
      <dgm:prSet presAssocID="{EE1B103E-6B40-4F05-8FE6-0D6F6D6931A3}" presName="space" presStyleCnt="0"/>
      <dgm:spPr/>
    </dgm:pt>
    <dgm:pt modelId="{89DF354E-0ABC-43F1-86B1-8E8193E417DE}" type="pres">
      <dgm:prSet presAssocID="{DBDB7AF8-959E-427F-85FD-04696C1CE0FE}" presName="compositeA" presStyleCnt="0"/>
      <dgm:spPr/>
    </dgm:pt>
    <dgm:pt modelId="{45F22EF4-4D7F-45CD-9BAB-2B9D863E08AA}" type="pres">
      <dgm:prSet presAssocID="{DBDB7AF8-959E-427F-85FD-04696C1CE0FE}" presName="textA" presStyleLbl="revTx" presStyleIdx="4" presStyleCnt="6" custScaleX="175528">
        <dgm:presLayoutVars>
          <dgm:bulletEnabled val="1"/>
        </dgm:presLayoutVars>
      </dgm:prSet>
      <dgm:spPr/>
      <dgm:t>
        <a:bodyPr/>
        <a:lstStyle/>
        <a:p>
          <a:endParaRPr lang="cs-CZ"/>
        </a:p>
      </dgm:t>
    </dgm:pt>
    <dgm:pt modelId="{C1A446C8-60E8-4DCB-AD24-01DCD87FC327}" type="pres">
      <dgm:prSet presAssocID="{DBDB7AF8-959E-427F-85FD-04696C1CE0FE}" presName="circleA" presStyleLbl="node1" presStyleIdx="4" presStyleCnt="6"/>
      <dgm:spPr/>
    </dgm:pt>
    <dgm:pt modelId="{31D38603-4E2A-4160-8CFF-1E21EF040EBB}" type="pres">
      <dgm:prSet presAssocID="{DBDB7AF8-959E-427F-85FD-04696C1CE0FE}" presName="spaceA" presStyleCnt="0"/>
      <dgm:spPr/>
    </dgm:pt>
    <dgm:pt modelId="{E8885E63-2C97-4499-BDD5-59F8DA7DF88F}" type="pres">
      <dgm:prSet presAssocID="{07C6C343-6F80-4ADD-94C8-2ACB54E2DB32}" presName="space" presStyleCnt="0"/>
      <dgm:spPr/>
    </dgm:pt>
    <dgm:pt modelId="{54FFA851-8C24-4E4F-8586-8A0DF1752826}" type="pres">
      <dgm:prSet presAssocID="{B245B33F-8FD3-4046-8CB4-261CCFD42E03}" presName="compositeB" presStyleCnt="0"/>
      <dgm:spPr/>
    </dgm:pt>
    <dgm:pt modelId="{6D3E9BE3-D801-4909-9540-4F0544B08941}" type="pres">
      <dgm:prSet presAssocID="{B245B33F-8FD3-4046-8CB4-261CCFD42E03}" presName="textB" presStyleLbl="revTx" presStyleIdx="5" presStyleCnt="6" custScaleX="175176" custScaleY="79452">
        <dgm:presLayoutVars>
          <dgm:bulletEnabled val="1"/>
        </dgm:presLayoutVars>
      </dgm:prSet>
      <dgm:spPr/>
      <dgm:t>
        <a:bodyPr/>
        <a:lstStyle/>
        <a:p>
          <a:endParaRPr lang="cs-CZ"/>
        </a:p>
      </dgm:t>
    </dgm:pt>
    <dgm:pt modelId="{F4B3C927-5067-4FCE-93E9-FDC233ED41C2}" type="pres">
      <dgm:prSet presAssocID="{B245B33F-8FD3-4046-8CB4-261CCFD42E03}" presName="circleB" presStyleLbl="node1" presStyleIdx="5" presStyleCnt="6"/>
      <dgm:spPr/>
    </dgm:pt>
    <dgm:pt modelId="{3B5059C7-E442-4215-840D-0AF25E0889A6}" type="pres">
      <dgm:prSet presAssocID="{B245B33F-8FD3-4046-8CB4-261CCFD42E03}" presName="spaceB" presStyleCnt="0"/>
      <dgm:spPr/>
    </dgm:pt>
  </dgm:ptLst>
  <dgm:cxnLst>
    <dgm:cxn modelId="{B4023F34-1758-4145-893F-044E6D16D52E}" srcId="{8BBD982B-F274-4BA3-8F19-028AA15117A4}" destId="{25761703-EE26-4CA8-B049-3F157889CE06}" srcOrd="2" destOrd="0" parTransId="{5EE1D751-E7E3-4E30-AC49-4C8227478F52}" sibTransId="{B74F6A51-714F-4AA7-B42B-E7F20847B954}"/>
    <dgm:cxn modelId="{B0DAC2FD-EDA1-441B-A845-0C1964D6B924}" srcId="{8BBD982B-F274-4BA3-8F19-028AA15117A4}" destId="{7BF07599-40A3-43F8-B74C-B9C9D197B9C8}" srcOrd="0" destOrd="0" parTransId="{05A33227-C3A2-40A7-900E-1D070E545DAC}" sibTransId="{347A4B58-92E3-49B2-BBF5-15BF5A0F478B}"/>
    <dgm:cxn modelId="{93769B07-ABFE-4B45-833E-5B1A02189767}" type="presOf" srcId="{964A18CD-1B5D-4A7E-B182-2927E17348E0}" destId="{6C4584D8-4BEC-45D8-BF53-95F5FB761D06}" srcOrd="0" destOrd="0" presId="urn:microsoft.com/office/officeart/2005/8/layout/hProcess11"/>
    <dgm:cxn modelId="{8620D3F8-ED07-401A-9B1F-C7A330508654}" type="presOf" srcId="{B245B33F-8FD3-4046-8CB4-261CCFD42E03}" destId="{6D3E9BE3-D801-4909-9540-4F0544B08941}" srcOrd="0" destOrd="0" presId="urn:microsoft.com/office/officeart/2005/8/layout/hProcess11"/>
    <dgm:cxn modelId="{5C834573-C2DA-4138-BD85-FAB3813CA204}" type="presOf" srcId="{DBDB7AF8-959E-427F-85FD-04696C1CE0FE}" destId="{45F22EF4-4D7F-45CD-9BAB-2B9D863E08AA}" srcOrd="0" destOrd="0" presId="urn:microsoft.com/office/officeart/2005/8/layout/hProcess11"/>
    <dgm:cxn modelId="{8836F067-7F89-4643-B69E-B88FECB7DB20}" type="presOf" srcId="{E731978B-F94B-47D7-AFDE-5668EE8523C9}" destId="{CC9E38FE-BB68-46C2-BB82-E10F260603D4}" srcOrd="0" destOrd="0" presId="urn:microsoft.com/office/officeart/2005/8/layout/hProcess11"/>
    <dgm:cxn modelId="{30F2B205-4630-411F-AED5-DA0A0AAA52C0}" type="presOf" srcId="{7BF07599-40A3-43F8-B74C-B9C9D197B9C8}" destId="{AA799FD6-0207-48F1-ADAD-3355FC46945A}" srcOrd="0" destOrd="0" presId="urn:microsoft.com/office/officeart/2005/8/layout/hProcess11"/>
    <dgm:cxn modelId="{05A762CA-2338-49E7-9143-C61E7B8538EC}" type="presOf" srcId="{25761703-EE26-4CA8-B049-3F157889CE06}" destId="{5E3B8E9D-BC81-4E4F-9ACC-A20F37470DE3}" srcOrd="0" destOrd="0" presId="urn:microsoft.com/office/officeart/2005/8/layout/hProcess11"/>
    <dgm:cxn modelId="{CF56D4A1-2A01-4562-B833-3735CE9EFDFE}" srcId="{8BBD982B-F274-4BA3-8F19-028AA15117A4}" destId="{DBDB7AF8-959E-427F-85FD-04696C1CE0FE}" srcOrd="4" destOrd="0" parTransId="{E24C0AFE-F29A-41C9-9841-473B01C50996}" sibTransId="{07C6C343-6F80-4ADD-94C8-2ACB54E2DB32}"/>
    <dgm:cxn modelId="{4F7CA4AE-94FE-4378-A583-281ED01F3A26}" srcId="{8BBD982B-F274-4BA3-8F19-028AA15117A4}" destId="{E731978B-F94B-47D7-AFDE-5668EE8523C9}" srcOrd="3" destOrd="0" parTransId="{347D0D83-196D-4ACE-95D8-CD164212347B}" sibTransId="{EE1B103E-6B40-4F05-8FE6-0D6F6D6931A3}"/>
    <dgm:cxn modelId="{A5B8F222-D6B0-4E50-9305-B151B09FBF21}" srcId="{8BBD982B-F274-4BA3-8F19-028AA15117A4}" destId="{B245B33F-8FD3-4046-8CB4-261CCFD42E03}" srcOrd="5" destOrd="0" parTransId="{04871078-8A5F-4CF6-8BDA-847D8350627F}" sibTransId="{5095E2A6-607E-4768-99C6-E3789F257F96}"/>
    <dgm:cxn modelId="{C3671019-4C51-478E-97FD-AA82732B6E21}" type="presOf" srcId="{8BBD982B-F274-4BA3-8F19-028AA15117A4}" destId="{EEF78DF5-8555-476E-9DA5-D85EF5BED6E8}" srcOrd="0" destOrd="0" presId="urn:microsoft.com/office/officeart/2005/8/layout/hProcess11"/>
    <dgm:cxn modelId="{57D1E1FE-AB13-4507-B39B-15BDE576AB21}" srcId="{8BBD982B-F274-4BA3-8F19-028AA15117A4}" destId="{964A18CD-1B5D-4A7E-B182-2927E17348E0}" srcOrd="1" destOrd="0" parTransId="{90C13AAE-4246-46D9-9B6E-D27D7FCA92D1}" sibTransId="{63F601AF-EA35-4E0A-A9D9-C60ACFB6BC55}"/>
    <dgm:cxn modelId="{25119A4D-832A-44E0-8F7F-63F8A237346C}" type="presParOf" srcId="{EEF78DF5-8555-476E-9DA5-D85EF5BED6E8}" destId="{026FE858-264F-439B-A7F3-F2D942865AB2}" srcOrd="0" destOrd="0" presId="urn:microsoft.com/office/officeart/2005/8/layout/hProcess11"/>
    <dgm:cxn modelId="{C592AFA0-ACF9-4382-92B7-04D89830BAB0}" type="presParOf" srcId="{EEF78DF5-8555-476E-9DA5-D85EF5BED6E8}" destId="{87E660A6-41AE-47B5-B5DB-2BCA0E69D34C}" srcOrd="1" destOrd="0" presId="urn:microsoft.com/office/officeart/2005/8/layout/hProcess11"/>
    <dgm:cxn modelId="{804E761A-27A1-4A4D-B9E0-F94C6DA5CB2F}" type="presParOf" srcId="{87E660A6-41AE-47B5-B5DB-2BCA0E69D34C}" destId="{37CB465F-30A1-4518-9EE2-375040D01803}" srcOrd="0" destOrd="0" presId="urn:microsoft.com/office/officeart/2005/8/layout/hProcess11"/>
    <dgm:cxn modelId="{585B43CD-A0FE-485F-9B0B-3112F334F9B0}" type="presParOf" srcId="{37CB465F-30A1-4518-9EE2-375040D01803}" destId="{AA799FD6-0207-48F1-ADAD-3355FC46945A}" srcOrd="0" destOrd="0" presId="urn:microsoft.com/office/officeart/2005/8/layout/hProcess11"/>
    <dgm:cxn modelId="{FEADDDA5-62D2-4FD0-B7E7-C11EEADFC767}" type="presParOf" srcId="{37CB465F-30A1-4518-9EE2-375040D01803}" destId="{40536B13-5617-411F-BE63-A67F88290066}" srcOrd="1" destOrd="0" presId="urn:microsoft.com/office/officeart/2005/8/layout/hProcess11"/>
    <dgm:cxn modelId="{CE37593A-E6DE-4796-BA43-97FA9E8F2490}" type="presParOf" srcId="{37CB465F-30A1-4518-9EE2-375040D01803}" destId="{0CC89B04-9CEF-4869-B0CA-58C2AD8B8485}" srcOrd="2" destOrd="0" presId="urn:microsoft.com/office/officeart/2005/8/layout/hProcess11"/>
    <dgm:cxn modelId="{FF311577-A7C5-4444-AE0F-48FC5283D372}" type="presParOf" srcId="{87E660A6-41AE-47B5-B5DB-2BCA0E69D34C}" destId="{D085B67C-45D3-460A-9664-56A29A600847}" srcOrd="1" destOrd="0" presId="urn:microsoft.com/office/officeart/2005/8/layout/hProcess11"/>
    <dgm:cxn modelId="{6333B0E4-D904-4F38-A5D5-EB844285436D}" type="presParOf" srcId="{87E660A6-41AE-47B5-B5DB-2BCA0E69D34C}" destId="{09DFFEDB-7062-4AE6-A12C-C10D24F8F5AA}" srcOrd="2" destOrd="0" presId="urn:microsoft.com/office/officeart/2005/8/layout/hProcess11"/>
    <dgm:cxn modelId="{DE8BE047-E6D2-4D38-8C33-A2631C3F4087}" type="presParOf" srcId="{09DFFEDB-7062-4AE6-A12C-C10D24F8F5AA}" destId="{6C4584D8-4BEC-45D8-BF53-95F5FB761D06}" srcOrd="0" destOrd="0" presId="urn:microsoft.com/office/officeart/2005/8/layout/hProcess11"/>
    <dgm:cxn modelId="{72F7FA7B-45DB-4F34-9E61-1E0106CA60EC}" type="presParOf" srcId="{09DFFEDB-7062-4AE6-A12C-C10D24F8F5AA}" destId="{C572D6EF-B61D-42B7-AE89-70B64669FED2}" srcOrd="1" destOrd="0" presId="urn:microsoft.com/office/officeart/2005/8/layout/hProcess11"/>
    <dgm:cxn modelId="{279358C8-8951-49A5-9888-2ABDA5A40DB3}" type="presParOf" srcId="{09DFFEDB-7062-4AE6-A12C-C10D24F8F5AA}" destId="{B28D9186-FA55-40ED-80AF-72E3004B87AE}" srcOrd="2" destOrd="0" presId="urn:microsoft.com/office/officeart/2005/8/layout/hProcess11"/>
    <dgm:cxn modelId="{3A80A7FA-C3A3-4FC7-97E6-CB78CB6C1FF2}" type="presParOf" srcId="{87E660A6-41AE-47B5-B5DB-2BCA0E69D34C}" destId="{50243AC6-D906-4840-AD97-5C1D75B769B9}" srcOrd="3" destOrd="0" presId="urn:microsoft.com/office/officeart/2005/8/layout/hProcess11"/>
    <dgm:cxn modelId="{9F96AE71-6BFD-49DC-A18D-6A10151D3E37}" type="presParOf" srcId="{87E660A6-41AE-47B5-B5DB-2BCA0E69D34C}" destId="{35371866-428A-4E11-B6FC-0182E3D73103}" srcOrd="4" destOrd="0" presId="urn:microsoft.com/office/officeart/2005/8/layout/hProcess11"/>
    <dgm:cxn modelId="{7FA4BDD9-4448-4BBC-91E7-09C8293F840C}" type="presParOf" srcId="{35371866-428A-4E11-B6FC-0182E3D73103}" destId="{5E3B8E9D-BC81-4E4F-9ACC-A20F37470DE3}" srcOrd="0" destOrd="0" presId="urn:microsoft.com/office/officeart/2005/8/layout/hProcess11"/>
    <dgm:cxn modelId="{C67350BB-976E-430B-B875-7A3EF61317F2}" type="presParOf" srcId="{35371866-428A-4E11-B6FC-0182E3D73103}" destId="{F134D718-41DE-4EC6-89B3-1BC0F2118D8D}" srcOrd="1" destOrd="0" presId="urn:microsoft.com/office/officeart/2005/8/layout/hProcess11"/>
    <dgm:cxn modelId="{FD9DE702-1D52-4A5C-89C3-4EE988E0EC3C}" type="presParOf" srcId="{35371866-428A-4E11-B6FC-0182E3D73103}" destId="{C092028C-1B4F-45E2-AB17-28912BEB14C5}" srcOrd="2" destOrd="0" presId="urn:microsoft.com/office/officeart/2005/8/layout/hProcess11"/>
    <dgm:cxn modelId="{820FE157-2C7F-42B5-89ED-69AF90021AB0}" type="presParOf" srcId="{87E660A6-41AE-47B5-B5DB-2BCA0E69D34C}" destId="{1E2E6F51-926B-4F03-9367-6D351E425C88}" srcOrd="5" destOrd="0" presId="urn:microsoft.com/office/officeart/2005/8/layout/hProcess11"/>
    <dgm:cxn modelId="{3F6F1EFD-2B3D-4D7B-84F9-F29DDE84D33A}" type="presParOf" srcId="{87E660A6-41AE-47B5-B5DB-2BCA0E69D34C}" destId="{CD509ED5-03A1-4B9C-B534-6F814AA44F4D}" srcOrd="6" destOrd="0" presId="urn:microsoft.com/office/officeart/2005/8/layout/hProcess11"/>
    <dgm:cxn modelId="{8B6DCE31-0A98-4657-A2D8-89485859B36C}" type="presParOf" srcId="{CD509ED5-03A1-4B9C-B534-6F814AA44F4D}" destId="{CC9E38FE-BB68-46C2-BB82-E10F260603D4}" srcOrd="0" destOrd="0" presId="urn:microsoft.com/office/officeart/2005/8/layout/hProcess11"/>
    <dgm:cxn modelId="{D2F72C4A-9983-41B7-9DBC-BB3A890BCC50}" type="presParOf" srcId="{CD509ED5-03A1-4B9C-B534-6F814AA44F4D}" destId="{0E7EB6B7-19A7-4A3E-B4B9-2E001F38EFC6}" srcOrd="1" destOrd="0" presId="urn:microsoft.com/office/officeart/2005/8/layout/hProcess11"/>
    <dgm:cxn modelId="{8A476076-4D73-4457-BBD8-601726E147DF}" type="presParOf" srcId="{CD509ED5-03A1-4B9C-B534-6F814AA44F4D}" destId="{75FA7B76-ECBC-491B-BF17-1B5DC3384E4E}" srcOrd="2" destOrd="0" presId="urn:microsoft.com/office/officeart/2005/8/layout/hProcess11"/>
    <dgm:cxn modelId="{A5393A39-C01B-4E9A-9D46-4E8ED4984B3A}" type="presParOf" srcId="{87E660A6-41AE-47B5-B5DB-2BCA0E69D34C}" destId="{706E397B-6081-4D4B-98CC-DED01CCA5FCA}" srcOrd="7" destOrd="0" presId="urn:microsoft.com/office/officeart/2005/8/layout/hProcess11"/>
    <dgm:cxn modelId="{2449322D-04DB-4F3E-8F23-16BC61599C73}" type="presParOf" srcId="{87E660A6-41AE-47B5-B5DB-2BCA0E69D34C}" destId="{89DF354E-0ABC-43F1-86B1-8E8193E417DE}" srcOrd="8" destOrd="0" presId="urn:microsoft.com/office/officeart/2005/8/layout/hProcess11"/>
    <dgm:cxn modelId="{D0101166-24CF-437E-B5F3-AB70D3AA126D}" type="presParOf" srcId="{89DF354E-0ABC-43F1-86B1-8E8193E417DE}" destId="{45F22EF4-4D7F-45CD-9BAB-2B9D863E08AA}" srcOrd="0" destOrd="0" presId="urn:microsoft.com/office/officeart/2005/8/layout/hProcess11"/>
    <dgm:cxn modelId="{BD0C71D2-90EC-4946-B2B6-69931C1FB47C}" type="presParOf" srcId="{89DF354E-0ABC-43F1-86B1-8E8193E417DE}" destId="{C1A446C8-60E8-4DCB-AD24-01DCD87FC327}" srcOrd="1" destOrd="0" presId="urn:microsoft.com/office/officeart/2005/8/layout/hProcess11"/>
    <dgm:cxn modelId="{632235AF-C65C-417A-BE1B-30F64FA198E3}" type="presParOf" srcId="{89DF354E-0ABC-43F1-86B1-8E8193E417DE}" destId="{31D38603-4E2A-4160-8CFF-1E21EF040EBB}" srcOrd="2" destOrd="0" presId="urn:microsoft.com/office/officeart/2005/8/layout/hProcess11"/>
    <dgm:cxn modelId="{90337FCE-B5E4-4C3C-B98A-4A9B2249F04C}" type="presParOf" srcId="{87E660A6-41AE-47B5-B5DB-2BCA0E69D34C}" destId="{E8885E63-2C97-4499-BDD5-59F8DA7DF88F}" srcOrd="9" destOrd="0" presId="urn:microsoft.com/office/officeart/2005/8/layout/hProcess11"/>
    <dgm:cxn modelId="{B2F17D76-982C-454F-8A71-643EF7CEB902}" type="presParOf" srcId="{87E660A6-41AE-47B5-B5DB-2BCA0E69D34C}" destId="{54FFA851-8C24-4E4F-8586-8A0DF1752826}" srcOrd="10" destOrd="0" presId="urn:microsoft.com/office/officeart/2005/8/layout/hProcess11"/>
    <dgm:cxn modelId="{FBED4C2E-F14F-41CD-9462-66F249970BC3}" type="presParOf" srcId="{54FFA851-8C24-4E4F-8586-8A0DF1752826}" destId="{6D3E9BE3-D801-4909-9540-4F0544B08941}" srcOrd="0" destOrd="0" presId="urn:microsoft.com/office/officeart/2005/8/layout/hProcess11"/>
    <dgm:cxn modelId="{BD15CFA5-E570-4839-8A17-0823CBC82707}" type="presParOf" srcId="{54FFA851-8C24-4E4F-8586-8A0DF1752826}" destId="{F4B3C927-5067-4FCE-93E9-FDC233ED41C2}" srcOrd="1" destOrd="0" presId="urn:microsoft.com/office/officeart/2005/8/layout/hProcess11"/>
    <dgm:cxn modelId="{7296654C-C27F-4F7A-BC09-799B72C989BD}" type="presParOf" srcId="{54FFA851-8C24-4E4F-8586-8A0DF1752826}" destId="{3B5059C7-E442-4215-840D-0AF25E0889A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cs-CZ"/>
        </a:p>
      </dgm:t>
    </dgm:pt>
    <dgm:pt modelId="{D3864EA6-13E7-440F-948B-8118F5878A44}">
      <dgm:prSet phldrT="[Text]" custT="1"/>
      <dgm:spPr/>
      <dgm:t>
        <a:bodyPr/>
        <a:lstStyle/>
        <a:p>
          <a:r>
            <a:rPr lang="cs-CZ" sz="2000" dirty="0"/>
            <a:t>Project</a:t>
          </a:r>
        </a:p>
      </dgm:t>
    </dgm:pt>
    <dgm:pt modelId="{5F920266-1B6A-4D7D-8C8B-D20E2934BF67}" type="parTrans" cxnId="{7834DFDC-DD97-4D0F-B547-27AB53428B4B}">
      <dgm:prSet/>
      <dgm:spPr/>
      <dgm:t>
        <a:bodyPr/>
        <a:lstStyle/>
        <a:p>
          <a:endParaRPr lang="cs-CZ"/>
        </a:p>
      </dgm:t>
    </dgm:pt>
    <dgm:pt modelId="{F4FE127A-F33D-4F59-961D-A505D5A781EE}" type="sibTrans" cxnId="{7834DFDC-DD97-4D0F-B547-27AB53428B4B}">
      <dgm:prSet/>
      <dgm:spPr/>
      <dgm:t>
        <a:bodyPr/>
        <a:lstStyle/>
        <a:p>
          <a:endParaRPr lang="cs-CZ"/>
        </a:p>
      </dgm:t>
    </dgm:pt>
    <dgm:pt modelId="{813DB034-1CFA-4CE1-8536-6BC256192226}">
      <dgm:prSet phldrT="[Text]" custT="1"/>
      <dgm:spPr/>
      <dgm:t>
        <a:bodyPr/>
        <a:lstStyle/>
        <a:p>
          <a:r>
            <a:rPr lang="cs-CZ" sz="1600" dirty="0"/>
            <a:t>1. </a:t>
          </a:r>
          <a:r>
            <a:rPr lang="en-US" sz="1600" dirty="0"/>
            <a:t>Defining the problem</a:t>
          </a:r>
          <a:endParaRPr lang="cs-CZ" sz="1100" dirty="0"/>
        </a:p>
      </dgm:t>
    </dgm:pt>
    <dgm:pt modelId="{ED3CCD02-8D75-4A08-AD85-C5F828B29313}" type="parTrans" cxnId="{41966F54-3C25-450E-8104-04B2B9165959}">
      <dgm:prSet/>
      <dgm:spPr/>
      <dgm:t>
        <a:bodyPr/>
        <a:lstStyle/>
        <a:p>
          <a:endParaRPr lang="cs-CZ"/>
        </a:p>
      </dgm:t>
    </dgm:pt>
    <dgm:pt modelId="{F3516F2D-4619-4753-A81E-130803DFBFC7}" type="sibTrans" cxnId="{41966F54-3C25-450E-8104-04B2B9165959}">
      <dgm:prSet/>
      <dgm:spPr/>
      <dgm:t>
        <a:bodyPr/>
        <a:lstStyle/>
        <a:p>
          <a:endParaRPr lang="cs-CZ"/>
        </a:p>
      </dgm:t>
    </dgm:pt>
    <dgm:pt modelId="{6461E40C-FAF1-4C11-9CA4-01B7756558A8}">
      <dgm:prSet phldrT="[Text]" custT="1"/>
      <dgm:spPr/>
      <dgm:t>
        <a:bodyPr lIns="0" tIns="0" rIns="0" bIns="0"/>
        <a:lstStyle/>
        <a:p>
          <a:r>
            <a:rPr lang="cs-CZ" sz="1600" spc="-10" baseline="0" dirty="0"/>
            <a:t>2. </a:t>
          </a:r>
          <a:r>
            <a:rPr lang="en-US" sz="1600" dirty="0"/>
            <a:t>Background research in literature</a:t>
          </a:r>
          <a:endParaRPr lang="cs-CZ" sz="1600" spc="-10" baseline="0" dirty="0"/>
        </a:p>
      </dgm:t>
    </dgm:pt>
    <dgm:pt modelId="{5418FCE5-0AC2-479F-8F47-D35F7A60BD8D}" type="parTrans" cxnId="{5EBF790F-CC7C-4BBA-98A7-614FB5283795}">
      <dgm:prSet/>
      <dgm:spPr/>
      <dgm:t>
        <a:bodyPr/>
        <a:lstStyle/>
        <a:p>
          <a:endParaRPr lang="cs-CZ"/>
        </a:p>
      </dgm:t>
    </dgm:pt>
    <dgm:pt modelId="{3D67A8BA-4FB2-401F-A3C1-92132B645061}" type="sibTrans" cxnId="{5EBF790F-CC7C-4BBA-98A7-614FB5283795}">
      <dgm:prSet/>
      <dgm:spPr/>
      <dgm:t>
        <a:bodyPr/>
        <a:lstStyle/>
        <a:p>
          <a:endParaRPr lang="cs-CZ"/>
        </a:p>
      </dgm:t>
    </dgm:pt>
    <dgm:pt modelId="{14E5A95F-9DC9-4E33-B709-14C57323ACAA}">
      <dgm:prSet phldrT="[Text]" custT="1"/>
      <dgm:spPr/>
      <dgm:t>
        <a:bodyPr/>
        <a:lstStyle/>
        <a:p>
          <a:r>
            <a:rPr lang="cs-CZ" sz="1600" dirty="0"/>
            <a:t>3. </a:t>
          </a:r>
          <a:r>
            <a:rPr lang="en-US" sz="1600" dirty="0"/>
            <a:t>Aims and plan</a:t>
          </a:r>
          <a:endParaRPr lang="cs-CZ" sz="1100" dirty="0"/>
        </a:p>
      </dgm:t>
    </dgm:pt>
    <dgm:pt modelId="{CFE62A0D-AFCB-42FF-A2F7-4127DE6E4A06}" type="parTrans" cxnId="{B78770BC-227B-404F-8185-2F70ECA32605}">
      <dgm:prSet/>
      <dgm:spPr/>
      <dgm:t>
        <a:bodyPr/>
        <a:lstStyle/>
        <a:p>
          <a:endParaRPr lang="cs-CZ"/>
        </a:p>
      </dgm:t>
    </dgm:pt>
    <dgm:pt modelId="{87455A86-154D-4572-BF6D-F5FEBED08194}" type="sibTrans" cxnId="{B78770BC-227B-404F-8185-2F70ECA32605}">
      <dgm:prSet/>
      <dgm:spPr/>
      <dgm:t>
        <a:bodyPr/>
        <a:lstStyle/>
        <a:p>
          <a:endParaRPr lang="cs-CZ"/>
        </a:p>
      </dgm:t>
    </dgm:pt>
    <dgm:pt modelId="{9A038BAD-1DAA-4E08-AF5C-7A535C3A31A3}">
      <dgm:prSet phldrT="[Text]" custT="1"/>
      <dgm:spPr/>
      <dgm:t>
        <a:bodyPr/>
        <a:lstStyle/>
        <a:p>
          <a:r>
            <a:rPr lang="cs-CZ" sz="1600" dirty="0"/>
            <a:t>4. </a:t>
          </a:r>
          <a:r>
            <a:rPr lang="en-US" sz="1600" dirty="0"/>
            <a:t>Implementing the plan</a:t>
          </a:r>
          <a:endParaRPr lang="cs-CZ" sz="1600" dirty="0"/>
        </a:p>
      </dgm:t>
    </dgm:pt>
    <dgm:pt modelId="{E1D6882F-7F41-4B9B-8326-079D0B7775D3}" type="parTrans" cxnId="{F67B8136-3A2B-408C-9570-C50B3786C6D1}">
      <dgm:prSet/>
      <dgm:spPr/>
      <dgm:t>
        <a:bodyPr/>
        <a:lstStyle/>
        <a:p>
          <a:endParaRPr lang="cs-CZ"/>
        </a:p>
      </dgm:t>
    </dgm:pt>
    <dgm:pt modelId="{BF904E21-59DA-42DB-BE7C-359EAF11BFDB}" type="sibTrans" cxnId="{F67B8136-3A2B-408C-9570-C50B3786C6D1}">
      <dgm:prSet/>
      <dgm:spPr/>
      <dgm:t>
        <a:bodyPr/>
        <a:lstStyle/>
        <a:p>
          <a:endParaRPr lang="cs-CZ"/>
        </a:p>
      </dgm:t>
    </dgm:pt>
    <dgm:pt modelId="{C2B16F5E-4FD9-4E6C-984C-5FB34252F788}">
      <dgm:prSet phldrT="[Text]" custT="1"/>
      <dgm:spPr/>
      <dgm:t>
        <a:bodyPr/>
        <a:lstStyle/>
        <a:p>
          <a:r>
            <a:rPr lang="cs-CZ" sz="1600" dirty="0"/>
            <a:t>5. </a:t>
          </a:r>
          <a:r>
            <a:rPr lang="en-US" sz="1600" dirty="0"/>
            <a:t>Analyzing data and reflection</a:t>
          </a:r>
          <a:endParaRPr lang="cs-CZ" sz="1200" dirty="0"/>
        </a:p>
      </dgm:t>
    </dgm:pt>
    <dgm:pt modelId="{8F21B166-5620-46A8-A5DD-72EAE361E61D}" type="parTrans" cxnId="{F20E6E35-2EF6-49E1-BCE2-AF737813AC7F}">
      <dgm:prSet/>
      <dgm:spPr/>
      <dgm:t>
        <a:bodyPr/>
        <a:lstStyle/>
        <a:p>
          <a:endParaRPr lang="cs-CZ"/>
        </a:p>
      </dgm:t>
    </dgm:pt>
    <dgm:pt modelId="{D972BA52-9B06-4D48-9819-200C1326EA4D}" type="sibTrans" cxnId="{F20E6E35-2EF6-49E1-BCE2-AF737813AC7F}">
      <dgm:prSet/>
      <dgm:spPr/>
      <dgm:t>
        <a:bodyPr/>
        <a:lstStyle/>
        <a:p>
          <a:endParaRPr lang="cs-CZ"/>
        </a:p>
      </dgm:t>
    </dgm:pt>
    <dgm:pt modelId="{737435CD-5A41-4BFE-9B2A-A97533E14370}">
      <dgm:prSet phldrT="[Text]" custT="1"/>
      <dgm:spPr/>
      <dgm:t>
        <a:bodyPr/>
        <a:lstStyle/>
        <a:p>
          <a:r>
            <a:rPr lang="cs-CZ" sz="1600" dirty="0"/>
            <a:t>6. </a:t>
          </a:r>
          <a:r>
            <a:rPr lang="en-US" sz="1600" dirty="0"/>
            <a:t>Composing the final paper</a:t>
          </a:r>
          <a:endParaRPr lang="cs-CZ" sz="1600" dirty="0"/>
        </a:p>
      </dgm:t>
    </dgm:pt>
    <dgm:pt modelId="{AA0D5A7E-B74C-4C27-AA30-0D21F3239BE0}" type="parTrans" cxnId="{7CB4003E-1E5C-414B-BB9C-7D1326144CF1}">
      <dgm:prSet/>
      <dgm:spPr/>
      <dgm:t>
        <a:bodyPr/>
        <a:lstStyle/>
        <a:p>
          <a:endParaRPr lang="cs-CZ"/>
        </a:p>
      </dgm:t>
    </dgm:pt>
    <dgm:pt modelId="{9B98FED6-0FBE-4983-86B6-445157D26868}" type="sibTrans" cxnId="{7CB4003E-1E5C-414B-BB9C-7D1326144CF1}">
      <dgm:prSet/>
      <dgm:spPr/>
      <dgm:t>
        <a:bodyPr/>
        <a:lstStyle/>
        <a:p>
          <a:endParaRPr lang="cs-CZ"/>
        </a:p>
      </dgm:t>
    </dgm:pt>
    <dgm:pt modelId="{EB09D521-9D02-4B4D-80CB-EB847731A63E}" type="pres">
      <dgm:prSet presAssocID="{19675BB5-4BE3-4E06-B2B3-AAA3D107C1A8}" presName="Name0" presStyleCnt="0">
        <dgm:presLayoutVars>
          <dgm:chMax val="1"/>
          <dgm:dir/>
          <dgm:animLvl val="ctr"/>
          <dgm:resizeHandles val="exact"/>
        </dgm:presLayoutVars>
      </dgm:prSet>
      <dgm:spPr/>
      <dgm:t>
        <a:bodyPr/>
        <a:lstStyle/>
        <a:p>
          <a:endParaRPr lang="cs-CZ"/>
        </a:p>
      </dgm:t>
    </dgm:pt>
    <dgm:pt modelId="{7ADCFBEC-172E-41BB-B545-FE2085E0B744}" type="pres">
      <dgm:prSet presAssocID="{D3864EA6-13E7-440F-948B-8118F5878A44}" presName="centerShape" presStyleLbl="node0" presStyleIdx="0" presStyleCnt="1" custScaleX="127383" custScaleY="127383"/>
      <dgm:spPr/>
      <dgm:t>
        <a:bodyPr/>
        <a:lstStyle/>
        <a:p>
          <a:endParaRPr lang="cs-CZ"/>
        </a:p>
      </dgm:t>
    </dgm:pt>
    <dgm:pt modelId="{E09D1B4B-09AE-4B1F-A409-CE344F8F9185}" type="pres">
      <dgm:prSet presAssocID="{ED3CCD02-8D75-4A08-AD85-C5F828B29313}" presName="parTrans" presStyleLbl="sibTrans2D1" presStyleIdx="0" presStyleCnt="6"/>
      <dgm:spPr/>
      <dgm:t>
        <a:bodyPr/>
        <a:lstStyle/>
        <a:p>
          <a:endParaRPr lang="cs-CZ"/>
        </a:p>
      </dgm:t>
    </dgm:pt>
    <dgm:pt modelId="{79A2186A-8429-4E95-A4D2-214813090081}" type="pres">
      <dgm:prSet presAssocID="{ED3CCD02-8D75-4A08-AD85-C5F828B29313}" presName="connectorText" presStyleLbl="sibTrans2D1" presStyleIdx="0" presStyleCnt="6"/>
      <dgm:spPr/>
      <dgm:t>
        <a:bodyPr/>
        <a:lstStyle/>
        <a:p>
          <a:endParaRPr lang="cs-CZ"/>
        </a:p>
      </dgm:t>
    </dgm:pt>
    <dgm:pt modelId="{60779230-642B-46DB-B5CA-FC2220C38859}" type="pres">
      <dgm:prSet presAssocID="{813DB034-1CFA-4CE1-8536-6BC256192226}" presName="node" presStyleLbl="node1" presStyleIdx="0" presStyleCnt="6" custScaleX="117603" custScaleY="117603">
        <dgm:presLayoutVars>
          <dgm:bulletEnabled val="1"/>
        </dgm:presLayoutVars>
      </dgm:prSet>
      <dgm:spPr/>
      <dgm:t>
        <a:bodyPr/>
        <a:lstStyle/>
        <a:p>
          <a:endParaRPr lang="cs-CZ"/>
        </a:p>
      </dgm:t>
    </dgm:pt>
    <dgm:pt modelId="{4873F644-A37B-4263-BDD3-7D4AECF93436}" type="pres">
      <dgm:prSet presAssocID="{5418FCE5-0AC2-479F-8F47-D35F7A60BD8D}" presName="parTrans" presStyleLbl="sibTrans2D1" presStyleIdx="1" presStyleCnt="6"/>
      <dgm:spPr/>
      <dgm:t>
        <a:bodyPr/>
        <a:lstStyle/>
        <a:p>
          <a:endParaRPr lang="cs-CZ"/>
        </a:p>
      </dgm:t>
    </dgm:pt>
    <dgm:pt modelId="{AF2E0478-D773-4966-9A95-8E70AD7139B7}" type="pres">
      <dgm:prSet presAssocID="{5418FCE5-0AC2-479F-8F47-D35F7A60BD8D}" presName="connectorText" presStyleLbl="sibTrans2D1" presStyleIdx="1" presStyleCnt="6"/>
      <dgm:spPr/>
      <dgm:t>
        <a:bodyPr/>
        <a:lstStyle/>
        <a:p>
          <a:endParaRPr lang="cs-CZ"/>
        </a:p>
      </dgm:t>
    </dgm:pt>
    <dgm:pt modelId="{8FE55D76-69B8-469D-BE4A-A0F9F69D5110}" type="pres">
      <dgm:prSet presAssocID="{6461E40C-FAF1-4C11-9CA4-01B7756558A8}" presName="node" presStyleLbl="node1" presStyleIdx="1" presStyleCnt="6" custScaleX="117603" custScaleY="117603">
        <dgm:presLayoutVars>
          <dgm:bulletEnabled val="1"/>
        </dgm:presLayoutVars>
      </dgm:prSet>
      <dgm:spPr/>
      <dgm:t>
        <a:bodyPr/>
        <a:lstStyle/>
        <a:p>
          <a:endParaRPr lang="cs-CZ"/>
        </a:p>
      </dgm:t>
    </dgm:pt>
    <dgm:pt modelId="{8999D690-D432-4F1A-B2AE-D98A61E6F24A}" type="pres">
      <dgm:prSet presAssocID="{CFE62A0D-AFCB-42FF-A2F7-4127DE6E4A06}" presName="parTrans" presStyleLbl="sibTrans2D1" presStyleIdx="2" presStyleCnt="6"/>
      <dgm:spPr/>
      <dgm:t>
        <a:bodyPr/>
        <a:lstStyle/>
        <a:p>
          <a:endParaRPr lang="cs-CZ"/>
        </a:p>
      </dgm:t>
    </dgm:pt>
    <dgm:pt modelId="{5E3992B2-2FF9-4710-BC5D-D3CABAC0944B}" type="pres">
      <dgm:prSet presAssocID="{CFE62A0D-AFCB-42FF-A2F7-4127DE6E4A06}" presName="connectorText" presStyleLbl="sibTrans2D1" presStyleIdx="2" presStyleCnt="6"/>
      <dgm:spPr/>
      <dgm:t>
        <a:bodyPr/>
        <a:lstStyle/>
        <a:p>
          <a:endParaRPr lang="cs-CZ"/>
        </a:p>
      </dgm:t>
    </dgm:pt>
    <dgm:pt modelId="{0B5562C5-56E9-4F94-AD9A-09B6AA6E206F}" type="pres">
      <dgm:prSet presAssocID="{14E5A95F-9DC9-4E33-B709-14C57323ACAA}" presName="node" presStyleLbl="node1" presStyleIdx="2" presStyleCnt="6" custScaleX="117603" custScaleY="117603">
        <dgm:presLayoutVars>
          <dgm:bulletEnabled val="1"/>
        </dgm:presLayoutVars>
      </dgm:prSet>
      <dgm:spPr/>
      <dgm:t>
        <a:bodyPr/>
        <a:lstStyle/>
        <a:p>
          <a:endParaRPr lang="cs-CZ"/>
        </a:p>
      </dgm:t>
    </dgm:pt>
    <dgm:pt modelId="{FB0FDE60-5A66-47CD-855C-10B0ABFAFF6D}" type="pres">
      <dgm:prSet presAssocID="{E1D6882F-7F41-4B9B-8326-079D0B7775D3}" presName="parTrans" presStyleLbl="sibTrans2D1" presStyleIdx="3" presStyleCnt="6"/>
      <dgm:spPr/>
      <dgm:t>
        <a:bodyPr/>
        <a:lstStyle/>
        <a:p>
          <a:endParaRPr lang="cs-CZ"/>
        </a:p>
      </dgm:t>
    </dgm:pt>
    <dgm:pt modelId="{D9C29361-9907-4AA5-9D4C-465D8E4516DA}" type="pres">
      <dgm:prSet presAssocID="{E1D6882F-7F41-4B9B-8326-079D0B7775D3}" presName="connectorText" presStyleLbl="sibTrans2D1" presStyleIdx="3" presStyleCnt="6"/>
      <dgm:spPr/>
      <dgm:t>
        <a:bodyPr/>
        <a:lstStyle/>
        <a:p>
          <a:endParaRPr lang="cs-CZ"/>
        </a:p>
      </dgm:t>
    </dgm:pt>
    <dgm:pt modelId="{492A8904-4F29-41B2-8DF6-9E5DB43B598E}" type="pres">
      <dgm:prSet presAssocID="{9A038BAD-1DAA-4E08-AF5C-7A535C3A31A3}" presName="node" presStyleLbl="node1" presStyleIdx="3" presStyleCnt="6" custScaleX="117603" custScaleY="117603">
        <dgm:presLayoutVars>
          <dgm:bulletEnabled val="1"/>
        </dgm:presLayoutVars>
      </dgm:prSet>
      <dgm:spPr/>
      <dgm:t>
        <a:bodyPr/>
        <a:lstStyle/>
        <a:p>
          <a:endParaRPr lang="cs-CZ"/>
        </a:p>
      </dgm:t>
    </dgm:pt>
    <dgm:pt modelId="{470BEB95-5498-4076-A7AD-52EA2D6058A0}" type="pres">
      <dgm:prSet presAssocID="{8F21B166-5620-46A8-A5DD-72EAE361E61D}" presName="parTrans" presStyleLbl="sibTrans2D1" presStyleIdx="4" presStyleCnt="6"/>
      <dgm:spPr/>
      <dgm:t>
        <a:bodyPr/>
        <a:lstStyle/>
        <a:p>
          <a:endParaRPr lang="cs-CZ"/>
        </a:p>
      </dgm:t>
    </dgm:pt>
    <dgm:pt modelId="{8C992717-B056-4E89-850B-547F00D86B47}" type="pres">
      <dgm:prSet presAssocID="{8F21B166-5620-46A8-A5DD-72EAE361E61D}" presName="connectorText" presStyleLbl="sibTrans2D1" presStyleIdx="4" presStyleCnt="6"/>
      <dgm:spPr/>
      <dgm:t>
        <a:bodyPr/>
        <a:lstStyle/>
        <a:p>
          <a:endParaRPr lang="cs-CZ"/>
        </a:p>
      </dgm:t>
    </dgm:pt>
    <dgm:pt modelId="{A0AE6ABD-EFF8-41C2-907C-790C07DF522C}" type="pres">
      <dgm:prSet presAssocID="{C2B16F5E-4FD9-4E6C-984C-5FB34252F788}" presName="node" presStyleLbl="node1" presStyleIdx="4" presStyleCnt="6" custScaleX="117603" custScaleY="117603">
        <dgm:presLayoutVars>
          <dgm:bulletEnabled val="1"/>
        </dgm:presLayoutVars>
      </dgm:prSet>
      <dgm:spPr/>
      <dgm:t>
        <a:bodyPr/>
        <a:lstStyle/>
        <a:p>
          <a:endParaRPr lang="cs-CZ"/>
        </a:p>
      </dgm:t>
    </dgm:pt>
    <dgm:pt modelId="{DEB24BC4-B199-4504-B66B-B6FDFBF38126}" type="pres">
      <dgm:prSet presAssocID="{AA0D5A7E-B74C-4C27-AA30-0D21F3239BE0}" presName="parTrans" presStyleLbl="sibTrans2D1" presStyleIdx="5" presStyleCnt="6"/>
      <dgm:spPr/>
      <dgm:t>
        <a:bodyPr/>
        <a:lstStyle/>
        <a:p>
          <a:endParaRPr lang="cs-CZ"/>
        </a:p>
      </dgm:t>
    </dgm:pt>
    <dgm:pt modelId="{3DFCDB92-413D-4960-9D9F-8C435EF1EA5E}" type="pres">
      <dgm:prSet presAssocID="{AA0D5A7E-B74C-4C27-AA30-0D21F3239BE0}" presName="connectorText" presStyleLbl="sibTrans2D1" presStyleIdx="5" presStyleCnt="6"/>
      <dgm:spPr/>
      <dgm:t>
        <a:bodyPr/>
        <a:lstStyle/>
        <a:p>
          <a:endParaRPr lang="cs-CZ"/>
        </a:p>
      </dgm:t>
    </dgm:pt>
    <dgm:pt modelId="{7CEAF9AA-D196-4C23-9090-6C2E1FBB274E}" type="pres">
      <dgm:prSet presAssocID="{737435CD-5A41-4BFE-9B2A-A97533E14370}" presName="node" presStyleLbl="node1" presStyleIdx="5" presStyleCnt="6">
        <dgm:presLayoutVars>
          <dgm:bulletEnabled val="1"/>
        </dgm:presLayoutVars>
      </dgm:prSet>
      <dgm:spPr/>
      <dgm:t>
        <a:bodyPr/>
        <a:lstStyle/>
        <a:p>
          <a:endParaRPr lang="cs-CZ"/>
        </a:p>
      </dgm:t>
    </dgm:pt>
  </dgm:ptLst>
  <dgm:cxnLst>
    <dgm:cxn modelId="{7EB75183-B20B-4EE8-AF71-83BA84E1BE0D}" type="presOf" srcId="{8F21B166-5620-46A8-A5DD-72EAE361E61D}" destId="{470BEB95-5498-4076-A7AD-52EA2D6058A0}" srcOrd="0" destOrd="0" presId="urn:microsoft.com/office/officeart/2005/8/layout/radial5"/>
    <dgm:cxn modelId="{26D1578F-8BE0-4DFF-B5B7-36D919C7DF48}" type="presOf" srcId="{19675BB5-4BE3-4E06-B2B3-AAA3D107C1A8}" destId="{EB09D521-9D02-4B4D-80CB-EB847731A63E}" srcOrd="0" destOrd="0" presId="urn:microsoft.com/office/officeart/2005/8/layout/radial5"/>
    <dgm:cxn modelId="{33010AF7-9670-4113-8A43-897FBCF42E9F}" type="presOf" srcId="{CFE62A0D-AFCB-42FF-A2F7-4127DE6E4A06}" destId="{8999D690-D432-4F1A-B2AE-D98A61E6F24A}" srcOrd="0" destOrd="0" presId="urn:microsoft.com/office/officeart/2005/8/layout/radial5"/>
    <dgm:cxn modelId="{33CA9426-6028-4F9E-ADDB-AA3042A81F7D}" type="presOf" srcId="{6461E40C-FAF1-4C11-9CA4-01B7756558A8}" destId="{8FE55D76-69B8-469D-BE4A-A0F9F69D5110}" srcOrd="0" destOrd="0" presId="urn:microsoft.com/office/officeart/2005/8/layout/radial5"/>
    <dgm:cxn modelId="{459BE59C-8527-4040-AA6D-E00460E9E8BD}" type="presOf" srcId="{D3864EA6-13E7-440F-948B-8118F5878A44}" destId="{7ADCFBEC-172E-41BB-B545-FE2085E0B744}" srcOrd="0" destOrd="0" presId="urn:microsoft.com/office/officeart/2005/8/layout/radial5"/>
    <dgm:cxn modelId="{F67B8136-3A2B-408C-9570-C50B3786C6D1}" srcId="{D3864EA6-13E7-440F-948B-8118F5878A44}" destId="{9A038BAD-1DAA-4E08-AF5C-7A535C3A31A3}" srcOrd="3" destOrd="0" parTransId="{E1D6882F-7F41-4B9B-8326-079D0B7775D3}" sibTransId="{BF904E21-59DA-42DB-BE7C-359EAF11BFDB}"/>
    <dgm:cxn modelId="{F20E6E35-2EF6-49E1-BCE2-AF737813AC7F}" srcId="{D3864EA6-13E7-440F-948B-8118F5878A44}" destId="{C2B16F5E-4FD9-4E6C-984C-5FB34252F788}" srcOrd="4" destOrd="0" parTransId="{8F21B166-5620-46A8-A5DD-72EAE361E61D}" sibTransId="{D972BA52-9B06-4D48-9819-200C1326EA4D}"/>
    <dgm:cxn modelId="{DF0DC324-3E24-4C19-A1FD-DD9570009774}" type="presOf" srcId="{9A038BAD-1DAA-4E08-AF5C-7A535C3A31A3}" destId="{492A8904-4F29-41B2-8DF6-9E5DB43B598E}" srcOrd="0" destOrd="0" presId="urn:microsoft.com/office/officeart/2005/8/layout/radial5"/>
    <dgm:cxn modelId="{7598B8A9-9332-4A2B-B5D9-CF010EBBDF46}" type="presOf" srcId="{8F21B166-5620-46A8-A5DD-72EAE361E61D}" destId="{8C992717-B056-4E89-850B-547F00D86B47}" srcOrd="1" destOrd="0" presId="urn:microsoft.com/office/officeart/2005/8/layout/radial5"/>
    <dgm:cxn modelId="{9D61B47E-7F41-4639-962A-9097B26F323C}" type="presOf" srcId="{5418FCE5-0AC2-479F-8F47-D35F7A60BD8D}" destId="{AF2E0478-D773-4966-9A95-8E70AD7139B7}" srcOrd="1" destOrd="0" presId="urn:microsoft.com/office/officeart/2005/8/layout/radial5"/>
    <dgm:cxn modelId="{54B2FED9-9F5A-482C-B7AD-CE780DBB4D7A}" type="presOf" srcId="{ED3CCD02-8D75-4A08-AD85-C5F828B29313}" destId="{E09D1B4B-09AE-4B1F-A409-CE344F8F9185}" srcOrd="0" destOrd="0" presId="urn:microsoft.com/office/officeart/2005/8/layout/radial5"/>
    <dgm:cxn modelId="{7CB4003E-1E5C-414B-BB9C-7D1326144CF1}" srcId="{D3864EA6-13E7-440F-948B-8118F5878A44}" destId="{737435CD-5A41-4BFE-9B2A-A97533E14370}" srcOrd="5" destOrd="0" parTransId="{AA0D5A7E-B74C-4C27-AA30-0D21F3239BE0}" sibTransId="{9B98FED6-0FBE-4983-86B6-445157D26868}"/>
    <dgm:cxn modelId="{7362BBE9-CE05-48ED-9B0F-19744BB7FA24}" type="presOf" srcId="{CFE62A0D-AFCB-42FF-A2F7-4127DE6E4A06}" destId="{5E3992B2-2FF9-4710-BC5D-D3CABAC0944B}" srcOrd="1" destOrd="0" presId="urn:microsoft.com/office/officeart/2005/8/layout/radial5"/>
    <dgm:cxn modelId="{5EBF790F-CC7C-4BBA-98A7-614FB5283795}" srcId="{D3864EA6-13E7-440F-948B-8118F5878A44}" destId="{6461E40C-FAF1-4C11-9CA4-01B7756558A8}" srcOrd="1" destOrd="0" parTransId="{5418FCE5-0AC2-479F-8F47-D35F7A60BD8D}" sibTransId="{3D67A8BA-4FB2-401F-A3C1-92132B645061}"/>
    <dgm:cxn modelId="{C3DDA11F-F3F9-42F2-A508-7ABC82381B56}" type="presOf" srcId="{AA0D5A7E-B74C-4C27-AA30-0D21F3239BE0}" destId="{DEB24BC4-B199-4504-B66B-B6FDFBF38126}" srcOrd="0" destOrd="0" presId="urn:microsoft.com/office/officeart/2005/8/layout/radial5"/>
    <dgm:cxn modelId="{D74F0E62-DE98-4010-8B2E-1EAAA9E56350}" type="presOf" srcId="{14E5A95F-9DC9-4E33-B709-14C57323ACAA}" destId="{0B5562C5-56E9-4F94-AD9A-09B6AA6E206F}"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D455749F-4F4C-4295-A229-F1CAA9A84B33}" type="presOf" srcId="{C2B16F5E-4FD9-4E6C-984C-5FB34252F788}" destId="{A0AE6ABD-EFF8-41C2-907C-790C07DF522C}" srcOrd="0" destOrd="0" presId="urn:microsoft.com/office/officeart/2005/8/layout/radial5"/>
    <dgm:cxn modelId="{7834DFDC-DD97-4D0F-B547-27AB53428B4B}" srcId="{19675BB5-4BE3-4E06-B2B3-AAA3D107C1A8}" destId="{D3864EA6-13E7-440F-948B-8118F5878A44}" srcOrd="0" destOrd="0" parTransId="{5F920266-1B6A-4D7D-8C8B-D20E2934BF67}" sibTransId="{F4FE127A-F33D-4F59-961D-A505D5A781EE}"/>
    <dgm:cxn modelId="{29FA02FA-E640-4261-806B-AA21CEF811C3}" type="presOf" srcId="{E1D6882F-7F41-4B9B-8326-079D0B7775D3}" destId="{FB0FDE60-5A66-47CD-855C-10B0ABFAFF6D}" srcOrd="0" destOrd="0" presId="urn:microsoft.com/office/officeart/2005/8/layout/radial5"/>
    <dgm:cxn modelId="{B78770BC-227B-404F-8185-2F70ECA32605}" srcId="{D3864EA6-13E7-440F-948B-8118F5878A44}" destId="{14E5A95F-9DC9-4E33-B709-14C57323ACAA}" srcOrd="2" destOrd="0" parTransId="{CFE62A0D-AFCB-42FF-A2F7-4127DE6E4A06}" sibTransId="{87455A86-154D-4572-BF6D-F5FEBED08194}"/>
    <dgm:cxn modelId="{F383A1C8-295E-4F6E-9C5D-67AA4DB4F7EB}" type="presOf" srcId="{ED3CCD02-8D75-4A08-AD85-C5F828B29313}" destId="{79A2186A-8429-4E95-A4D2-214813090081}" srcOrd="1" destOrd="0" presId="urn:microsoft.com/office/officeart/2005/8/layout/radial5"/>
    <dgm:cxn modelId="{4D341991-5DB3-4739-89C1-0B6A24A114E8}" type="presOf" srcId="{5418FCE5-0AC2-479F-8F47-D35F7A60BD8D}" destId="{4873F644-A37B-4263-BDD3-7D4AECF93436}" srcOrd="0" destOrd="0" presId="urn:microsoft.com/office/officeart/2005/8/layout/radial5"/>
    <dgm:cxn modelId="{F98C9256-0E52-4294-AA5B-17A525F41415}" type="presOf" srcId="{813DB034-1CFA-4CE1-8536-6BC256192226}" destId="{60779230-642B-46DB-B5CA-FC2220C38859}" srcOrd="0" destOrd="0" presId="urn:microsoft.com/office/officeart/2005/8/layout/radial5"/>
    <dgm:cxn modelId="{1627F623-1E13-4A6B-A209-DE1E2318ECAE}" type="presOf" srcId="{AA0D5A7E-B74C-4C27-AA30-0D21F3239BE0}" destId="{3DFCDB92-413D-4960-9D9F-8C435EF1EA5E}" srcOrd="1" destOrd="0" presId="urn:microsoft.com/office/officeart/2005/8/layout/radial5"/>
    <dgm:cxn modelId="{67029EA3-AC4E-48C5-87CF-57A4733799CA}" type="presOf" srcId="{E1D6882F-7F41-4B9B-8326-079D0B7775D3}" destId="{D9C29361-9907-4AA5-9D4C-465D8E4516DA}" srcOrd="1" destOrd="0" presId="urn:microsoft.com/office/officeart/2005/8/layout/radial5"/>
    <dgm:cxn modelId="{18A7F649-997B-41E7-B80F-C88C3B665C22}" type="presOf" srcId="{737435CD-5A41-4BFE-9B2A-A97533E14370}" destId="{7CEAF9AA-D196-4C23-9090-6C2E1FBB274E}" srcOrd="0" destOrd="0" presId="urn:microsoft.com/office/officeart/2005/8/layout/radial5"/>
    <dgm:cxn modelId="{7A2CDD09-A224-4181-B0A8-F745690C8BD3}" type="presParOf" srcId="{EB09D521-9D02-4B4D-80CB-EB847731A63E}" destId="{7ADCFBEC-172E-41BB-B545-FE2085E0B744}" srcOrd="0" destOrd="0" presId="urn:microsoft.com/office/officeart/2005/8/layout/radial5"/>
    <dgm:cxn modelId="{7BB1E9F2-577C-4EDD-9E82-599DABB04466}" type="presParOf" srcId="{EB09D521-9D02-4B4D-80CB-EB847731A63E}" destId="{E09D1B4B-09AE-4B1F-A409-CE344F8F9185}" srcOrd="1" destOrd="0" presId="urn:microsoft.com/office/officeart/2005/8/layout/radial5"/>
    <dgm:cxn modelId="{E09E266F-8E22-44BE-8978-A502F4303C38}" type="presParOf" srcId="{E09D1B4B-09AE-4B1F-A409-CE344F8F9185}" destId="{79A2186A-8429-4E95-A4D2-214813090081}" srcOrd="0" destOrd="0" presId="urn:microsoft.com/office/officeart/2005/8/layout/radial5"/>
    <dgm:cxn modelId="{562B295A-BCD4-4A96-9791-82628D1E85C3}" type="presParOf" srcId="{EB09D521-9D02-4B4D-80CB-EB847731A63E}" destId="{60779230-642B-46DB-B5CA-FC2220C38859}" srcOrd="2" destOrd="0" presId="urn:microsoft.com/office/officeart/2005/8/layout/radial5"/>
    <dgm:cxn modelId="{76D43CBB-CF6F-4D01-B20F-2CB0810F3909}" type="presParOf" srcId="{EB09D521-9D02-4B4D-80CB-EB847731A63E}" destId="{4873F644-A37B-4263-BDD3-7D4AECF93436}" srcOrd="3" destOrd="0" presId="urn:microsoft.com/office/officeart/2005/8/layout/radial5"/>
    <dgm:cxn modelId="{F7130F14-C777-4C76-8C2B-D2E7B75C0D8D}" type="presParOf" srcId="{4873F644-A37B-4263-BDD3-7D4AECF93436}" destId="{AF2E0478-D773-4966-9A95-8E70AD7139B7}" srcOrd="0" destOrd="0" presId="urn:microsoft.com/office/officeart/2005/8/layout/radial5"/>
    <dgm:cxn modelId="{748C0B98-BE3C-46A0-A8A8-2AA989733D23}" type="presParOf" srcId="{EB09D521-9D02-4B4D-80CB-EB847731A63E}" destId="{8FE55D76-69B8-469D-BE4A-A0F9F69D5110}" srcOrd="4" destOrd="0" presId="urn:microsoft.com/office/officeart/2005/8/layout/radial5"/>
    <dgm:cxn modelId="{EC562C87-C506-49BA-968E-C83211612F4F}" type="presParOf" srcId="{EB09D521-9D02-4B4D-80CB-EB847731A63E}" destId="{8999D690-D432-4F1A-B2AE-D98A61E6F24A}" srcOrd="5" destOrd="0" presId="urn:microsoft.com/office/officeart/2005/8/layout/radial5"/>
    <dgm:cxn modelId="{74E4B3E6-EFC4-4928-879C-68AF32A26E78}" type="presParOf" srcId="{8999D690-D432-4F1A-B2AE-D98A61E6F24A}" destId="{5E3992B2-2FF9-4710-BC5D-D3CABAC0944B}" srcOrd="0" destOrd="0" presId="urn:microsoft.com/office/officeart/2005/8/layout/radial5"/>
    <dgm:cxn modelId="{5E7FF7E9-3D1D-4AFC-BBDA-562EA2DFF33D}" type="presParOf" srcId="{EB09D521-9D02-4B4D-80CB-EB847731A63E}" destId="{0B5562C5-56E9-4F94-AD9A-09B6AA6E206F}" srcOrd="6" destOrd="0" presId="urn:microsoft.com/office/officeart/2005/8/layout/radial5"/>
    <dgm:cxn modelId="{482138DA-A8F7-4644-ABD0-5D3B06FD4C6C}" type="presParOf" srcId="{EB09D521-9D02-4B4D-80CB-EB847731A63E}" destId="{FB0FDE60-5A66-47CD-855C-10B0ABFAFF6D}" srcOrd="7" destOrd="0" presId="urn:microsoft.com/office/officeart/2005/8/layout/radial5"/>
    <dgm:cxn modelId="{1F9B27C0-0025-46C4-8307-ED67CBCBBD87}" type="presParOf" srcId="{FB0FDE60-5A66-47CD-855C-10B0ABFAFF6D}" destId="{D9C29361-9907-4AA5-9D4C-465D8E4516DA}" srcOrd="0" destOrd="0" presId="urn:microsoft.com/office/officeart/2005/8/layout/radial5"/>
    <dgm:cxn modelId="{D3C41219-4900-4FC6-8881-A20DCF3E46D0}" type="presParOf" srcId="{EB09D521-9D02-4B4D-80CB-EB847731A63E}" destId="{492A8904-4F29-41B2-8DF6-9E5DB43B598E}" srcOrd="8" destOrd="0" presId="urn:microsoft.com/office/officeart/2005/8/layout/radial5"/>
    <dgm:cxn modelId="{3DBDDBD7-92DA-4E8E-BB11-D608C2318B3A}" type="presParOf" srcId="{EB09D521-9D02-4B4D-80CB-EB847731A63E}" destId="{470BEB95-5498-4076-A7AD-52EA2D6058A0}" srcOrd="9" destOrd="0" presId="urn:microsoft.com/office/officeart/2005/8/layout/radial5"/>
    <dgm:cxn modelId="{4207904B-D79D-4AC2-ACCC-2783E7C87CC7}" type="presParOf" srcId="{470BEB95-5498-4076-A7AD-52EA2D6058A0}" destId="{8C992717-B056-4E89-850B-547F00D86B47}" srcOrd="0" destOrd="0" presId="urn:microsoft.com/office/officeart/2005/8/layout/radial5"/>
    <dgm:cxn modelId="{D795CC3D-0275-46A9-969A-D13C2A89A371}" type="presParOf" srcId="{EB09D521-9D02-4B4D-80CB-EB847731A63E}" destId="{A0AE6ABD-EFF8-41C2-907C-790C07DF522C}" srcOrd="10" destOrd="0" presId="urn:microsoft.com/office/officeart/2005/8/layout/radial5"/>
    <dgm:cxn modelId="{F4137990-C09D-439D-A949-454E5C72A72B}" type="presParOf" srcId="{EB09D521-9D02-4B4D-80CB-EB847731A63E}" destId="{DEB24BC4-B199-4504-B66B-B6FDFBF38126}" srcOrd="11" destOrd="0" presId="urn:microsoft.com/office/officeart/2005/8/layout/radial5"/>
    <dgm:cxn modelId="{76F6968D-1577-4CD4-800B-FAFE88543B76}" type="presParOf" srcId="{DEB24BC4-B199-4504-B66B-B6FDFBF38126}" destId="{3DFCDB92-413D-4960-9D9F-8C435EF1EA5E}" srcOrd="0" destOrd="0" presId="urn:microsoft.com/office/officeart/2005/8/layout/radial5"/>
    <dgm:cxn modelId="{5169EDAE-63B7-488B-86E5-F1B095D0C6F2}" type="presParOf" srcId="{EB09D521-9D02-4B4D-80CB-EB847731A63E}" destId="{7CEAF9AA-D196-4C23-9090-6C2E1FBB274E}" srcOrd="12"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832182" y="1036229"/>
          <a:ext cx="8952255" cy="5546552"/>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94E7C76-C16F-47F1-B4F1-C2CF2270A7E9}">
      <dsp:nvSpPr>
        <dsp:cNvPr id="0" name=""/>
        <dsp:cNvSpPr/>
      </dsp:nvSpPr>
      <dsp:spPr>
        <a:xfrm>
          <a:off x="1608809" y="5212675"/>
          <a:ext cx="237236" cy="23723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F9B62B-8095-40B1-882D-7B164B0C8B69}">
      <dsp:nvSpPr>
        <dsp:cNvPr id="0" name=""/>
        <dsp:cNvSpPr/>
      </dsp:nvSpPr>
      <dsp:spPr>
        <a:xfrm>
          <a:off x="1896839" y="5179927"/>
          <a:ext cx="2128498" cy="153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6" tIns="0" rIns="0" bIns="0" numCol="1" spcCol="1270" anchor="t" anchorCtr="0">
          <a:noAutofit/>
        </a:bodyPr>
        <a:lstStyle/>
        <a:p>
          <a:pPr lvl="0" algn="l" defTabSz="889000">
            <a:lnSpc>
              <a:spcPct val="90000"/>
            </a:lnSpc>
            <a:spcBef>
              <a:spcPct val="0"/>
            </a:spcBef>
            <a:spcAft>
              <a:spcPct val="35000"/>
            </a:spcAft>
          </a:pPr>
          <a:r>
            <a:rPr lang="cs-CZ" sz="2000" kern="1200" dirty="0"/>
            <a:t>1. </a:t>
          </a:r>
          <a:r>
            <a:rPr lang="en-US" sz="2000" b="0" kern="1200" dirty="0"/>
            <a:t>Description</a:t>
          </a:r>
          <a:endParaRPr lang="cs-CZ" sz="2000" b="0" kern="1200" dirty="0"/>
        </a:p>
      </dsp:txBody>
      <dsp:txXfrm>
        <a:off x="1896839" y="5179927"/>
        <a:ext cx="2128498" cy="1534298"/>
      </dsp:txXfrm>
    </dsp:sp>
    <dsp:sp modelId="{0CFC4447-43F4-414D-A014-8F5BDE3BC5FF}">
      <dsp:nvSpPr>
        <dsp:cNvPr id="0" name=""/>
        <dsp:cNvSpPr/>
      </dsp:nvSpPr>
      <dsp:spPr>
        <a:xfrm>
          <a:off x="2708393" y="4080012"/>
          <a:ext cx="412584" cy="412584"/>
        </a:xfrm>
        <a:prstGeom prst="ellipse">
          <a:avLst/>
        </a:prstGeom>
        <a:solidFill>
          <a:schemeClr val="accent3">
            <a:hueOff val="3750088"/>
            <a:satOff val="-5627"/>
            <a:lumOff val="-9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9CF004-91C6-4868-93F7-537D5C97980B}">
      <dsp:nvSpPr>
        <dsp:cNvPr id="0" name=""/>
        <dsp:cNvSpPr/>
      </dsp:nvSpPr>
      <dsp:spPr>
        <a:xfrm>
          <a:off x="3115139" y="4311231"/>
          <a:ext cx="2166067" cy="240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20" tIns="0" rIns="0" bIns="0" numCol="1" spcCol="1270" anchor="t" anchorCtr="0">
          <a:noAutofit/>
        </a:bodyPr>
        <a:lstStyle/>
        <a:p>
          <a:pPr lvl="0" algn="l" defTabSz="889000">
            <a:lnSpc>
              <a:spcPct val="90000"/>
            </a:lnSpc>
            <a:spcBef>
              <a:spcPct val="0"/>
            </a:spcBef>
            <a:spcAft>
              <a:spcPct val="35000"/>
            </a:spcAft>
          </a:pPr>
          <a:r>
            <a:rPr lang="cs-CZ" sz="2000" kern="1200" dirty="0"/>
            <a:t>2. </a:t>
          </a:r>
          <a:r>
            <a:rPr lang="en-US" sz="2000" b="0" kern="1200" dirty="0"/>
            <a:t>Explanation</a:t>
          </a:r>
          <a:endParaRPr lang="cs-CZ" sz="2000" b="0" kern="1200" dirty="0"/>
        </a:p>
      </dsp:txBody>
      <dsp:txXfrm>
        <a:off x="3115139" y="4311231"/>
        <a:ext cx="2166067" cy="2402994"/>
      </dsp:txXfrm>
    </dsp:sp>
    <dsp:sp modelId="{8D49C94D-D2A4-4464-8383-D3C12F8B2538}">
      <dsp:nvSpPr>
        <dsp:cNvPr id="0" name=""/>
        <dsp:cNvSpPr/>
      </dsp:nvSpPr>
      <dsp:spPr>
        <a:xfrm>
          <a:off x="4476158" y="3052432"/>
          <a:ext cx="546674" cy="546674"/>
        </a:xfrm>
        <a:prstGeom prst="ellipse">
          <a:avLst/>
        </a:prstGeom>
        <a:solidFill>
          <a:schemeClr val="accent3">
            <a:hueOff val="7500176"/>
            <a:satOff val="-11253"/>
            <a:lumOff val="-18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71A06C-9747-4CAE-BA21-E9C2A4D6678D}">
      <dsp:nvSpPr>
        <dsp:cNvPr id="0" name=""/>
        <dsp:cNvSpPr/>
      </dsp:nvSpPr>
      <dsp:spPr>
        <a:xfrm>
          <a:off x="4699331" y="3649682"/>
          <a:ext cx="2166067" cy="242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1" tIns="0" rIns="0" bIns="0" numCol="1" spcCol="1270" anchor="t" anchorCtr="0">
          <a:noAutofit/>
        </a:bodyPr>
        <a:lstStyle/>
        <a:p>
          <a:pPr lvl="0" algn="l" defTabSz="889000">
            <a:lnSpc>
              <a:spcPct val="90000"/>
            </a:lnSpc>
            <a:spcBef>
              <a:spcPct val="0"/>
            </a:spcBef>
            <a:spcAft>
              <a:spcPct val="35000"/>
            </a:spcAft>
          </a:pPr>
          <a:r>
            <a:rPr lang="cs-CZ" sz="2000" kern="1200" dirty="0"/>
            <a:t>3. </a:t>
          </a:r>
          <a:r>
            <a:rPr lang="en-US" sz="2000" b="0" kern="1200" dirty="0"/>
            <a:t>Prediction</a:t>
          </a:r>
          <a:endParaRPr lang="cs-CZ" sz="2000" b="0" kern="1200" dirty="0"/>
        </a:p>
      </dsp:txBody>
      <dsp:txXfrm>
        <a:off x="4699331" y="3649682"/>
        <a:ext cx="2166067" cy="2427103"/>
      </dsp:txXfrm>
    </dsp:sp>
    <dsp:sp modelId="{A9227355-A6E4-4C01-AB6A-08B68C0ABB91}">
      <dsp:nvSpPr>
        <dsp:cNvPr id="0" name=""/>
        <dsp:cNvSpPr/>
      </dsp:nvSpPr>
      <dsp:spPr>
        <a:xfrm>
          <a:off x="6865401" y="2188336"/>
          <a:ext cx="732337" cy="732337"/>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2CD8C7-A5B3-49A1-81CC-0EEDDDF3DB4E}">
      <dsp:nvSpPr>
        <dsp:cNvPr id="0" name=""/>
        <dsp:cNvSpPr/>
      </dsp:nvSpPr>
      <dsp:spPr>
        <a:xfrm>
          <a:off x="6793394" y="3124443"/>
          <a:ext cx="2166067" cy="298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8050" tIns="0" rIns="0" bIns="0" numCol="1" spcCol="1270" anchor="t" anchorCtr="0">
          <a:noAutofit/>
        </a:bodyPr>
        <a:lstStyle/>
        <a:p>
          <a:pPr lvl="0" algn="l" defTabSz="889000">
            <a:lnSpc>
              <a:spcPct val="90000"/>
            </a:lnSpc>
            <a:spcBef>
              <a:spcPct val="0"/>
            </a:spcBef>
            <a:spcAft>
              <a:spcPct val="35000"/>
            </a:spcAft>
          </a:pPr>
          <a:r>
            <a:rPr lang="cs-CZ" sz="2000" kern="1200" dirty="0"/>
            <a:t>4. </a:t>
          </a:r>
          <a:r>
            <a:rPr lang="en-US" sz="2000" b="0" kern="1200" dirty="0"/>
            <a:t>Understanding of events</a:t>
          </a:r>
          <a:endParaRPr lang="cs-CZ" sz="2000" b="0" kern="1200" dirty="0"/>
        </a:p>
      </dsp:txBody>
      <dsp:txXfrm>
        <a:off x="6793394" y="3124443"/>
        <a:ext cx="2166067" cy="2983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E858-264F-439B-A7F3-F2D942865AB2}">
      <dsp:nvSpPr>
        <dsp:cNvPr id="0" name=""/>
        <dsp:cNvSpPr/>
      </dsp:nvSpPr>
      <dsp:spPr>
        <a:xfrm>
          <a:off x="560345" y="1576975"/>
          <a:ext cx="8106354" cy="2102633"/>
        </a:xfrm>
        <a:prstGeom prst="notchedRightArrow">
          <a:avLst/>
        </a:prstGeom>
        <a:gradFill rotWithShape="0">
          <a:gsLst>
            <a:gs pos="0">
              <a:schemeClr val="accent3">
                <a:tint val="40000"/>
                <a:hueOff val="0"/>
                <a:satOff val="0"/>
                <a:lumOff val="0"/>
                <a:alphaOff val="0"/>
                <a:tint val="43000"/>
                <a:satMod val="165000"/>
              </a:schemeClr>
            </a:gs>
            <a:gs pos="55000">
              <a:schemeClr val="accent3">
                <a:tint val="40000"/>
                <a:hueOff val="0"/>
                <a:satOff val="0"/>
                <a:lumOff val="0"/>
                <a:alphaOff val="0"/>
                <a:tint val="83000"/>
                <a:satMod val="155000"/>
              </a:schemeClr>
            </a:gs>
            <a:gs pos="100000">
              <a:schemeClr val="accent3">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A799FD6-0207-48F1-ADAD-3355FC46945A}">
      <dsp:nvSpPr>
        <dsp:cNvPr id="0" name=""/>
        <dsp:cNvSpPr/>
      </dsp:nvSpPr>
      <dsp:spPr>
        <a:xfrm>
          <a:off x="190283" y="0"/>
          <a:ext cx="1225720"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en-US" sz="2000" kern="1200" dirty="0"/>
            <a:t>a process of gathering data</a:t>
          </a:r>
          <a:endParaRPr lang="cs-CZ" sz="2000" kern="1200" dirty="0">
            <a:latin typeface="Times New Roman" pitchFamily="18" charset="0"/>
            <a:cs typeface="Times New Roman" pitchFamily="18" charset="0"/>
          </a:endParaRPr>
        </a:p>
      </dsp:txBody>
      <dsp:txXfrm>
        <a:off x="190283" y="0"/>
        <a:ext cx="1225720" cy="2102633"/>
      </dsp:txXfrm>
    </dsp:sp>
    <dsp:sp modelId="{40536B13-5617-411F-BE63-A67F88290066}">
      <dsp:nvSpPr>
        <dsp:cNvPr id="0" name=""/>
        <dsp:cNvSpPr/>
      </dsp:nvSpPr>
      <dsp:spPr>
        <a:xfrm>
          <a:off x="540314" y="2365462"/>
          <a:ext cx="525658" cy="525658"/>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4584D8-4BEC-45D8-BF53-95F5FB761D06}">
      <dsp:nvSpPr>
        <dsp:cNvPr id="0" name=""/>
        <dsp:cNvSpPr/>
      </dsp:nvSpPr>
      <dsp:spPr>
        <a:xfrm>
          <a:off x="1453138" y="3153934"/>
          <a:ext cx="1349162" cy="2102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cs-CZ" sz="2000" kern="1200" dirty="0"/>
            <a:t>a </a:t>
          </a:r>
          <a:r>
            <a:rPr lang="en-US" sz="2000" kern="1200" dirty="0"/>
            <a:t>systematic</a:t>
          </a:r>
          <a:r>
            <a:rPr lang="cs-CZ" sz="2000" kern="1200" dirty="0"/>
            <a:t> </a:t>
          </a:r>
          <a:r>
            <a:rPr lang="cs-CZ" sz="2000" kern="1200" dirty="0" err="1"/>
            <a:t>process</a:t>
          </a:r>
          <a:endParaRPr lang="cs-CZ" sz="2000" kern="1200" dirty="0">
            <a:latin typeface="Times New Roman" pitchFamily="18" charset="0"/>
            <a:cs typeface="Times New Roman" pitchFamily="18" charset="0"/>
          </a:endParaRPr>
        </a:p>
      </dsp:txBody>
      <dsp:txXfrm>
        <a:off x="1453138" y="3153934"/>
        <a:ext cx="1349162" cy="2102654"/>
      </dsp:txXfrm>
    </dsp:sp>
    <dsp:sp modelId="{C572D6EF-B61D-42B7-AE89-70B64669FED2}">
      <dsp:nvSpPr>
        <dsp:cNvPr id="0" name=""/>
        <dsp:cNvSpPr/>
      </dsp:nvSpPr>
      <dsp:spPr>
        <a:xfrm>
          <a:off x="1864890" y="2365457"/>
          <a:ext cx="525658" cy="525658"/>
        </a:xfrm>
        <a:prstGeom prst="ellipse">
          <a:avLst/>
        </a:prstGeom>
        <a:gradFill rotWithShape="0">
          <a:gsLst>
            <a:gs pos="0">
              <a:schemeClr val="accent3">
                <a:hueOff val="2250053"/>
                <a:satOff val="-3376"/>
                <a:lumOff val="-549"/>
                <a:alphaOff val="0"/>
                <a:tint val="43000"/>
                <a:satMod val="165000"/>
              </a:schemeClr>
            </a:gs>
            <a:gs pos="55000">
              <a:schemeClr val="accent3">
                <a:hueOff val="2250053"/>
                <a:satOff val="-3376"/>
                <a:lumOff val="-549"/>
                <a:alphaOff val="0"/>
                <a:tint val="83000"/>
                <a:satMod val="155000"/>
              </a:schemeClr>
            </a:gs>
            <a:gs pos="100000">
              <a:schemeClr val="accent3">
                <a:hueOff val="2250053"/>
                <a:satOff val="-3376"/>
                <a:lumOff val="-54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3B8E9D-BC81-4E4F-9ACC-A20F37470DE3}">
      <dsp:nvSpPr>
        <dsp:cNvPr id="0" name=""/>
        <dsp:cNvSpPr/>
      </dsp:nvSpPr>
      <dsp:spPr>
        <a:xfrm>
          <a:off x="2839435" y="0"/>
          <a:ext cx="1340116"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cs-CZ" sz="2000" kern="1200" dirty="0"/>
            <a:t>i</a:t>
          </a:r>
          <a:r>
            <a:rPr lang="en-US" sz="2000" kern="1200" dirty="0"/>
            <a:t>t questions the knowledge so far and makes a synthesis</a:t>
          </a:r>
          <a:endParaRPr lang="cs-CZ" sz="2000" kern="1200" dirty="0">
            <a:latin typeface="Times New Roman" pitchFamily="18" charset="0"/>
            <a:cs typeface="Times New Roman" pitchFamily="18" charset="0"/>
          </a:endParaRPr>
        </a:p>
      </dsp:txBody>
      <dsp:txXfrm>
        <a:off x="2839435" y="0"/>
        <a:ext cx="1340116" cy="2102633"/>
      </dsp:txXfrm>
    </dsp:sp>
    <dsp:sp modelId="{F134D718-41DE-4EC6-89B3-1BC0F2118D8D}">
      <dsp:nvSpPr>
        <dsp:cNvPr id="0" name=""/>
        <dsp:cNvSpPr/>
      </dsp:nvSpPr>
      <dsp:spPr>
        <a:xfrm>
          <a:off x="3246665" y="2365462"/>
          <a:ext cx="525658" cy="525658"/>
        </a:xfrm>
        <a:prstGeom prst="ellipse">
          <a:avLst/>
        </a:prstGeom>
        <a:gradFill rotWithShape="0">
          <a:gsLst>
            <a:gs pos="0">
              <a:schemeClr val="accent3">
                <a:hueOff val="4500106"/>
                <a:satOff val="-6752"/>
                <a:lumOff val="-1098"/>
                <a:alphaOff val="0"/>
                <a:tint val="43000"/>
                <a:satMod val="165000"/>
              </a:schemeClr>
            </a:gs>
            <a:gs pos="55000">
              <a:schemeClr val="accent3">
                <a:hueOff val="4500106"/>
                <a:satOff val="-6752"/>
                <a:lumOff val="-1098"/>
                <a:alphaOff val="0"/>
                <a:tint val="83000"/>
                <a:satMod val="155000"/>
              </a:schemeClr>
            </a:gs>
            <a:gs pos="100000">
              <a:schemeClr val="accent3">
                <a:hueOff val="4500106"/>
                <a:satOff val="-6752"/>
                <a:lumOff val="-10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9E38FE-BB68-46C2-BB82-E10F260603D4}">
      <dsp:nvSpPr>
        <dsp:cNvPr id="0" name=""/>
        <dsp:cNvSpPr/>
      </dsp:nvSpPr>
      <dsp:spPr>
        <a:xfrm>
          <a:off x="4216687" y="3153950"/>
          <a:ext cx="1255465"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cs-CZ" sz="2000" kern="1200" dirty="0"/>
            <a:t>i</a:t>
          </a:r>
          <a:r>
            <a:rPr lang="en-US" sz="2000" kern="1200" dirty="0"/>
            <a:t>t leads to widening knowledge</a:t>
          </a:r>
          <a:endParaRPr lang="cs-CZ" sz="2000" kern="1200" dirty="0">
            <a:latin typeface="Times New Roman" pitchFamily="18" charset="0"/>
            <a:cs typeface="Times New Roman" pitchFamily="18" charset="0"/>
          </a:endParaRPr>
        </a:p>
      </dsp:txBody>
      <dsp:txXfrm>
        <a:off x="4216687" y="3153950"/>
        <a:ext cx="1255465" cy="2102633"/>
      </dsp:txXfrm>
    </dsp:sp>
    <dsp:sp modelId="{0E7EB6B7-19A7-4A3E-B4B9-2E001F38EFC6}">
      <dsp:nvSpPr>
        <dsp:cNvPr id="0" name=""/>
        <dsp:cNvSpPr/>
      </dsp:nvSpPr>
      <dsp:spPr>
        <a:xfrm>
          <a:off x="4581590" y="2365462"/>
          <a:ext cx="525658" cy="525658"/>
        </a:xfrm>
        <a:prstGeom prst="ellipse">
          <a:avLst/>
        </a:prstGeom>
        <a:gradFill rotWithShape="0">
          <a:gsLst>
            <a:gs pos="0">
              <a:schemeClr val="accent3">
                <a:hueOff val="6750158"/>
                <a:satOff val="-10128"/>
                <a:lumOff val="-1647"/>
                <a:alphaOff val="0"/>
                <a:tint val="43000"/>
                <a:satMod val="165000"/>
              </a:schemeClr>
            </a:gs>
            <a:gs pos="55000">
              <a:schemeClr val="accent3">
                <a:hueOff val="6750158"/>
                <a:satOff val="-10128"/>
                <a:lumOff val="-1647"/>
                <a:alphaOff val="0"/>
                <a:tint val="83000"/>
                <a:satMod val="155000"/>
              </a:schemeClr>
            </a:gs>
            <a:gs pos="100000">
              <a:schemeClr val="accent3">
                <a:hueOff val="6750158"/>
                <a:satOff val="-10128"/>
                <a:lumOff val="-164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F22EF4-4D7F-45CD-9BAB-2B9D863E08AA}">
      <dsp:nvSpPr>
        <dsp:cNvPr id="0" name=""/>
        <dsp:cNvSpPr/>
      </dsp:nvSpPr>
      <dsp:spPr>
        <a:xfrm>
          <a:off x="5509286" y="0"/>
          <a:ext cx="1303628" cy="210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cs-CZ" sz="2000" kern="1200" dirty="0"/>
            <a:t>i</a:t>
          </a:r>
          <a:r>
            <a:rPr lang="en-US" sz="2000" kern="1200" dirty="0"/>
            <a:t>t leads to widening knowledge</a:t>
          </a:r>
          <a:endParaRPr lang="cs-CZ" sz="2000" kern="1200" dirty="0">
            <a:latin typeface="Times New Roman" pitchFamily="18" charset="0"/>
            <a:cs typeface="Times New Roman" pitchFamily="18" charset="0"/>
          </a:endParaRPr>
        </a:p>
      </dsp:txBody>
      <dsp:txXfrm>
        <a:off x="5509286" y="0"/>
        <a:ext cx="1303628" cy="2102633"/>
      </dsp:txXfrm>
    </dsp:sp>
    <dsp:sp modelId="{C1A446C8-60E8-4DCB-AD24-01DCD87FC327}">
      <dsp:nvSpPr>
        <dsp:cNvPr id="0" name=""/>
        <dsp:cNvSpPr/>
      </dsp:nvSpPr>
      <dsp:spPr>
        <a:xfrm>
          <a:off x="5898271" y="2365462"/>
          <a:ext cx="525658" cy="525658"/>
        </a:xfrm>
        <a:prstGeom prst="ellipse">
          <a:avLst/>
        </a:prstGeom>
        <a:gradFill rotWithShape="0">
          <a:gsLst>
            <a:gs pos="0">
              <a:schemeClr val="accent3">
                <a:hueOff val="9000211"/>
                <a:satOff val="-13504"/>
                <a:lumOff val="-2196"/>
                <a:alphaOff val="0"/>
                <a:tint val="43000"/>
                <a:satMod val="165000"/>
              </a:schemeClr>
            </a:gs>
            <a:gs pos="55000">
              <a:schemeClr val="accent3">
                <a:hueOff val="9000211"/>
                <a:satOff val="-13504"/>
                <a:lumOff val="-2196"/>
                <a:alphaOff val="0"/>
                <a:tint val="83000"/>
                <a:satMod val="155000"/>
              </a:schemeClr>
            </a:gs>
            <a:gs pos="100000">
              <a:schemeClr val="accent3">
                <a:hueOff val="9000211"/>
                <a:satOff val="-13504"/>
                <a:lumOff val="-219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3E9BE3-D801-4909-9540-4F0544B08941}">
      <dsp:nvSpPr>
        <dsp:cNvPr id="0" name=""/>
        <dsp:cNvSpPr/>
      </dsp:nvSpPr>
      <dsp:spPr>
        <a:xfrm>
          <a:off x="6850049" y="3477987"/>
          <a:ext cx="1301014" cy="16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42240" tIns="142240" rIns="142240" bIns="142240" numCol="1" spcCol="1270" anchor="ctr" anchorCtr="0">
          <a:noAutofit/>
          <a:scene3d>
            <a:camera prst="orthographicFront">
              <a:rot lat="0" lon="0" rev="18000000"/>
            </a:camera>
            <a:lightRig rig="threePt" dir="t"/>
          </a:scene3d>
        </a:bodyPr>
        <a:lstStyle/>
        <a:p>
          <a:pPr lvl="0" algn="ctr" defTabSz="889000">
            <a:lnSpc>
              <a:spcPct val="90000"/>
            </a:lnSpc>
            <a:spcBef>
              <a:spcPct val="0"/>
            </a:spcBef>
            <a:spcAft>
              <a:spcPct val="35000"/>
            </a:spcAft>
          </a:pPr>
          <a:r>
            <a:rPr lang="cs-CZ" sz="2000" kern="1200" dirty="0"/>
            <a:t>i</a:t>
          </a:r>
          <a:r>
            <a:rPr lang="en-US" sz="2000" kern="1200" dirty="0"/>
            <a:t>t is a combination of all of the above characteristics</a:t>
          </a:r>
          <a:endParaRPr lang="cs-CZ" sz="2000" kern="1200" dirty="0">
            <a:latin typeface="Times New Roman" pitchFamily="18" charset="0"/>
            <a:cs typeface="Times New Roman" pitchFamily="18" charset="0"/>
          </a:endParaRPr>
        </a:p>
      </dsp:txBody>
      <dsp:txXfrm>
        <a:off x="6850049" y="3477987"/>
        <a:ext cx="1301014" cy="1670584"/>
      </dsp:txXfrm>
    </dsp:sp>
    <dsp:sp modelId="{F4B3C927-5067-4FCE-93E9-FDC233ED41C2}">
      <dsp:nvSpPr>
        <dsp:cNvPr id="0" name=""/>
        <dsp:cNvSpPr/>
      </dsp:nvSpPr>
      <dsp:spPr>
        <a:xfrm>
          <a:off x="7237727" y="2473475"/>
          <a:ext cx="525658" cy="525658"/>
        </a:xfrm>
        <a:prstGeom prst="ellipse">
          <a:avLst/>
        </a:prstGeom>
        <a:gradFill rotWithShape="0">
          <a:gsLst>
            <a:gs pos="0">
              <a:schemeClr val="accent3">
                <a:hueOff val="11250264"/>
                <a:satOff val="-16880"/>
                <a:lumOff val="-2745"/>
                <a:alphaOff val="0"/>
                <a:tint val="43000"/>
                <a:satMod val="165000"/>
              </a:schemeClr>
            </a:gs>
            <a:gs pos="55000">
              <a:schemeClr val="accent3">
                <a:hueOff val="11250264"/>
                <a:satOff val="-16880"/>
                <a:lumOff val="-2745"/>
                <a:alphaOff val="0"/>
                <a:tint val="83000"/>
                <a:satMod val="155000"/>
              </a:schemeClr>
            </a:gs>
            <a:gs pos="100000">
              <a:schemeClr val="accent3">
                <a:hueOff val="11250264"/>
                <a:satOff val="-16880"/>
                <a:lumOff val="-274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3575101" y="1774901"/>
          <a:ext cx="1634773" cy="1634773"/>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a:t>Project</a:t>
          </a:r>
        </a:p>
      </dsp:txBody>
      <dsp:txXfrm>
        <a:off x="3814508" y="2014308"/>
        <a:ext cx="1155959" cy="1155959"/>
      </dsp:txXfrm>
    </dsp:sp>
    <dsp:sp modelId="{E09D1B4B-09AE-4B1F-A409-CE344F8F9185}">
      <dsp:nvSpPr>
        <dsp:cNvPr id="0" name=""/>
        <dsp:cNvSpPr/>
      </dsp:nvSpPr>
      <dsp:spPr>
        <a:xfrm rot="16200000">
          <a:off x="4315954" y="1402937"/>
          <a:ext cx="153067"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a:off x="4338914" y="1518654"/>
        <a:ext cx="107147" cy="278270"/>
      </dsp:txXfrm>
    </dsp:sp>
    <dsp:sp modelId="{60779230-642B-46DB-B5CA-FC2220C38859}">
      <dsp:nvSpPr>
        <dsp:cNvPr id="0" name=""/>
        <dsp:cNvSpPr/>
      </dsp:nvSpPr>
      <dsp:spPr>
        <a:xfrm>
          <a:off x="3590392" y="-118096"/>
          <a:ext cx="1604191" cy="1604191"/>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a:t>1. </a:t>
          </a:r>
          <a:r>
            <a:rPr lang="en-US" sz="1600" kern="1200" dirty="0"/>
            <a:t>Defining the problem</a:t>
          </a:r>
          <a:endParaRPr lang="cs-CZ" sz="1100" kern="1200" dirty="0"/>
        </a:p>
      </dsp:txBody>
      <dsp:txXfrm>
        <a:off x="3825320" y="116832"/>
        <a:ext cx="1134335" cy="1134335"/>
      </dsp:txXfrm>
    </dsp:sp>
    <dsp:sp modelId="{4873F644-A37B-4263-BDD3-7D4AECF93436}">
      <dsp:nvSpPr>
        <dsp:cNvPr id="0" name=""/>
        <dsp:cNvSpPr/>
      </dsp:nvSpPr>
      <dsp:spPr>
        <a:xfrm rot="19800000">
          <a:off x="5145137" y="1881666"/>
          <a:ext cx="153067"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a:off x="5148213" y="1985903"/>
        <a:ext cx="107147" cy="278270"/>
      </dsp:txXfrm>
    </dsp:sp>
    <dsp:sp modelId="{8FE55D76-69B8-469D-BE4A-A0F9F69D5110}">
      <dsp:nvSpPr>
        <dsp:cNvPr id="0" name=""/>
        <dsp:cNvSpPr/>
      </dsp:nvSpPr>
      <dsp:spPr>
        <a:xfrm>
          <a:off x="5243018" y="836047"/>
          <a:ext cx="1604191" cy="1604191"/>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cs-CZ" sz="1600" kern="1200" spc="-10" baseline="0" dirty="0"/>
            <a:t>2. </a:t>
          </a:r>
          <a:r>
            <a:rPr lang="en-US" sz="1600" kern="1200" dirty="0"/>
            <a:t>Background research in literature</a:t>
          </a:r>
          <a:endParaRPr lang="cs-CZ" sz="1600" kern="1200" spc="-10" baseline="0" dirty="0"/>
        </a:p>
      </dsp:txBody>
      <dsp:txXfrm>
        <a:off x="5477946" y="1070975"/>
        <a:ext cx="1134335" cy="1134335"/>
      </dsp:txXfrm>
    </dsp:sp>
    <dsp:sp modelId="{8999D690-D432-4F1A-B2AE-D98A61E6F24A}">
      <dsp:nvSpPr>
        <dsp:cNvPr id="0" name=""/>
        <dsp:cNvSpPr/>
      </dsp:nvSpPr>
      <dsp:spPr>
        <a:xfrm rot="1800000">
          <a:off x="5145137" y="2839124"/>
          <a:ext cx="153067"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a:off x="5148213" y="2920401"/>
        <a:ext cx="107147" cy="278270"/>
      </dsp:txXfrm>
    </dsp:sp>
    <dsp:sp modelId="{0B5562C5-56E9-4F94-AD9A-09B6AA6E206F}">
      <dsp:nvSpPr>
        <dsp:cNvPr id="0" name=""/>
        <dsp:cNvSpPr/>
      </dsp:nvSpPr>
      <dsp:spPr>
        <a:xfrm>
          <a:off x="5243018" y="2744336"/>
          <a:ext cx="1604191" cy="1604191"/>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a:t>3. </a:t>
          </a:r>
          <a:r>
            <a:rPr lang="en-US" sz="1600" kern="1200" dirty="0"/>
            <a:t>Aims and plan</a:t>
          </a:r>
          <a:endParaRPr lang="cs-CZ" sz="1100" kern="1200" dirty="0"/>
        </a:p>
      </dsp:txBody>
      <dsp:txXfrm>
        <a:off x="5477946" y="2979264"/>
        <a:ext cx="1134335" cy="1134335"/>
      </dsp:txXfrm>
    </dsp:sp>
    <dsp:sp modelId="{FB0FDE60-5A66-47CD-855C-10B0ABFAFF6D}">
      <dsp:nvSpPr>
        <dsp:cNvPr id="0" name=""/>
        <dsp:cNvSpPr/>
      </dsp:nvSpPr>
      <dsp:spPr>
        <a:xfrm rot="5400000">
          <a:off x="4315954" y="3317853"/>
          <a:ext cx="153067"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a:off x="4338914" y="3387650"/>
        <a:ext cx="107147" cy="278270"/>
      </dsp:txXfrm>
    </dsp:sp>
    <dsp:sp modelId="{492A8904-4F29-41B2-8DF6-9E5DB43B598E}">
      <dsp:nvSpPr>
        <dsp:cNvPr id="0" name=""/>
        <dsp:cNvSpPr/>
      </dsp:nvSpPr>
      <dsp:spPr>
        <a:xfrm>
          <a:off x="3590392" y="3698481"/>
          <a:ext cx="1604191" cy="1604191"/>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a:t>4. </a:t>
          </a:r>
          <a:r>
            <a:rPr lang="en-US" sz="1600" kern="1200" dirty="0"/>
            <a:t>Implementing the plan</a:t>
          </a:r>
          <a:endParaRPr lang="cs-CZ" sz="1600" kern="1200" dirty="0"/>
        </a:p>
      </dsp:txBody>
      <dsp:txXfrm>
        <a:off x="3825320" y="3933409"/>
        <a:ext cx="1134335" cy="1134335"/>
      </dsp:txXfrm>
    </dsp:sp>
    <dsp:sp modelId="{470BEB95-5498-4076-A7AD-52EA2D6058A0}">
      <dsp:nvSpPr>
        <dsp:cNvPr id="0" name=""/>
        <dsp:cNvSpPr/>
      </dsp:nvSpPr>
      <dsp:spPr>
        <a:xfrm rot="9000000">
          <a:off x="3486771" y="2839124"/>
          <a:ext cx="153067"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rot="10800000">
        <a:off x="3529615" y="2920401"/>
        <a:ext cx="107147" cy="278270"/>
      </dsp:txXfrm>
    </dsp:sp>
    <dsp:sp modelId="{A0AE6ABD-EFF8-41C2-907C-790C07DF522C}">
      <dsp:nvSpPr>
        <dsp:cNvPr id="0" name=""/>
        <dsp:cNvSpPr/>
      </dsp:nvSpPr>
      <dsp:spPr>
        <a:xfrm>
          <a:off x="1937765" y="2744336"/>
          <a:ext cx="1604191" cy="1604191"/>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a:t>5. </a:t>
          </a:r>
          <a:r>
            <a:rPr lang="en-US" sz="1600" kern="1200" dirty="0"/>
            <a:t>Analyzing data and reflection</a:t>
          </a:r>
          <a:endParaRPr lang="cs-CZ" sz="1200" kern="1200" dirty="0"/>
        </a:p>
      </dsp:txBody>
      <dsp:txXfrm>
        <a:off x="2172693" y="2979264"/>
        <a:ext cx="1134335" cy="1134335"/>
      </dsp:txXfrm>
    </dsp:sp>
    <dsp:sp modelId="{DEB24BC4-B199-4504-B66B-B6FDFBF38126}">
      <dsp:nvSpPr>
        <dsp:cNvPr id="0" name=""/>
        <dsp:cNvSpPr/>
      </dsp:nvSpPr>
      <dsp:spPr>
        <a:xfrm rot="12600000">
          <a:off x="3404528" y="1852552"/>
          <a:ext cx="216698" cy="463784"/>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cs-CZ" sz="2100" kern="1200"/>
        </a:p>
      </dsp:txBody>
      <dsp:txXfrm rot="10800000">
        <a:off x="3465182" y="1961561"/>
        <a:ext cx="151689" cy="278270"/>
      </dsp:txXfrm>
    </dsp:sp>
    <dsp:sp modelId="{7CEAF9AA-D196-4C23-9090-6C2E1FBB274E}">
      <dsp:nvSpPr>
        <dsp:cNvPr id="0" name=""/>
        <dsp:cNvSpPr/>
      </dsp:nvSpPr>
      <dsp:spPr>
        <a:xfrm>
          <a:off x="2057824" y="956106"/>
          <a:ext cx="1364073" cy="1364073"/>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a:t>6. </a:t>
          </a:r>
          <a:r>
            <a:rPr lang="en-US" sz="1600" kern="1200" dirty="0"/>
            <a:t>Composing the final paper</a:t>
          </a:r>
          <a:endParaRPr lang="cs-CZ" sz="1600" kern="1200" dirty="0"/>
        </a:p>
      </dsp:txBody>
      <dsp:txXfrm>
        <a:off x="2257588" y="1155870"/>
        <a:ext cx="964545" cy="9645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cs-CZ"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cs-CZ" sz="1200"/>
            </a:lvl1pPr>
          </a:lstStyle>
          <a:p>
            <a:fld id="{724506C0-3FFE-45A5-803D-9F4FC5464A70}" type="datetimeFigureOut">
              <a:t>11.05.2021</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cs-CZ" sz="1200"/>
            </a:lvl1pPr>
          </a:lstStyle>
          <a:p>
            <a:fld id="{F8646707-6BBD-41A9-B4DF-0C76A73A2D2A}" type="slidenum">
              <a:t>‹#›</a:t>
            </a:fld>
            <a:endParaRPr lang="cs-CZ"/>
          </a:p>
        </p:txBody>
      </p:sp>
    </p:spTree>
    <p:extLst>
      <p:ext uri="{BB962C8B-B14F-4D97-AF65-F5344CB8AC3E}">
        <p14:creationId xmlns:p14="http://schemas.microsoft.com/office/powerpoint/2010/main" val="3647128329"/>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cs-CZ"/>
            </a:pPr>
            <a:r>
              <a:rPr lang="cs-CZ" dirty="0"/>
              <a:t>Tuto šablonu lze použít jako počáteční soubor pro aktualizace projektu.</a:t>
            </a:r>
            <a:r>
              <a:rPr lang="cs-CZ" baseline="0" dirty="0"/>
              <a:t> projektu.</a:t>
            </a:r>
            <a:endParaRPr lang="cs-CZ" dirty="0"/>
          </a:p>
          <a:p>
            <a:endParaRPr lang="cs-CZ" baseline="0" dirty="0"/>
          </a:p>
          <a:p>
            <a:pPr lvl="0"/>
            <a:r>
              <a:rPr lang="cs-CZ" sz="1000" b="1" dirty="0"/>
              <a:t>Oddíly</a:t>
            </a:r>
            <a:endParaRPr lang="cs-CZ" sz="1000" b="0" dirty="0"/>
          </a:p>
          <a:p>
            <a:pPr lvl="0"/>
            <a:r>
              <a:rPr lang="cs-CZ" sz="1000" b="0" dirty="0"/>
              <a:t>Po kliknutí na snímek pravým tlačítkem myši lze přidat oddíly.</a:t>
            </a:r>
            <a:r>
              <a:rPr lang="cs-CZ" sz="1000" b="0" baseline="0" dirty="0"/>
              <a:t> Oddíly mohou pomoci uspořádat snímky nebo usnadnit spolupráci mezi více autory.</a:t>
            </a:r>
            <a:endParaRPr lang="cs-CZ" sz="1000" b="0" dirty="0"/>
          </a:p>
          <a:p>
            <a:pPr lvl="0"/>
            <a:endParaRPr lang="cs-CZ" sz="1000" b="1" dirty="0"/>
          </a:p>
          <a:p>
            <a:pPr lvl="0"/>
            <a:r>
              <a:rPr lang="cs-CZ" sz="1000" b="1" dirty="0"/>
              <a:t>Poznámky</a:t>
            </a:r>
          </a:p>
          <a:p>
            <a:pPr lvl="0"/>
            <a:r>
              <a:rPr lang="cs-CZ" sz="1000" dirty="0"/>
              <a:t>Oddíl Poznámky použijte k zadání poznámek k doručení nebo dalších podrobností pro posluchače.</a:t>
            </a:r>
            <a:r>
              <a:rPr lang="cs-CZ" sz="1000" baseline="0" dirty="0"/>
              <a:t> Tyto poznámky lze zobrazit během prezentace. </a:t>
            </a:r>
          </a:p>
          <a:p>
            <a:pPr lvl="0">
              <a:buFontTx/>
              <a:buNone/>
            </a:pPr>
            <a:r>
              <a:rPr lang="cs-CZ" sz="1000" dirty="0"/>
              <a:t>Vezměte v úvahu velikost písma (důležité pro usnadnění, viditelnost, pořízení videozáznamu a online provoz).</a:t>
            </a:r>
          </a:p>
          <a:p>
            <a:pPr lvl="0"/>
            <a:endParaRPr lang="cs-CZ" sz="1000" dirty="0"/>
          </a:p>
          <a:p>
            <a:pPr lvl="0">
              <a:buFontTx/>
              <a:buNone/>
            </a:pPr>
            <a:r>
              <a:rPr lang="cs-CZ" sz="1000" b="1" dirty="0"/>
              <a:t>Sladěné barvy </a:t>
            </a:r>
          </a:p>
          <a:p>
            <a:pPr lvl="0">
              <a:buFontTx/>
              <a:buNone/>
            </a:pPr>
            <a:r>
              <a:rPr lang="cs-CZ" sz="1000" dirty="0"/>
              <a:t>Věnujte zvláštní pozornost grafům a textovým polím.</a:t>
            </a:r>
            <a:r>
              <a:rPr lang="cs-CZ" sz="1000" baseline="0" dirty="0"/>
              <a:t> </a:t>
            </a:r>
            <a:endParaRPr lang="cs-CZ" sz="1000" dirty="0"/>
          </a:p>
          <a:p>
            <a:pPr lvl="0"/>
            <a:r>
              <a:rPr lang="cs-CZ" sz="1000" dirty="0"/>
              <a:t>Zvažte, zda účastníci budou tisknout černobíle nebo ve </a:t>
            </a:r>
            <a:r>
              <a:rPr lang="cs-CZ" sz="1000" dirty="0" err="1"/>
              <a:t>stupních šedé</a:t>
            </a:r>
            <a:r>
              <a:rPr lang="cs-CZ" sz="1000" dirty="0"/>
              <a:t>. Provedením zkušebního tisku ověřte, zda barvy fungují správně při vytištění černobíle i ve </a:t>
            </a:r>
            <a:r>
              <a:rPr lang="cs-CZ" sz="1000" dirty="0" err="1"/>
              <a:t>stupních šedé</a:t>
            </a:r>
            <a:r>
              <a:rPr lang="cs-CZ" sz="1000" dirty="0"/>
              <a:t>.</a:t>
            </a:r>
          </a:p>
          <a:p>
            <a:pPr lvl="0">
              <a:buFontTx/>
              <a:buNone/>
            </a:pPr>
            <a:endParaRPr lang="cs-CZ" sz="1000" dirty="0"/>
          </a:p>
          <a:p>
            <a:pPr lvl="0">
              <a:buFontTx/>
              <a:buNone/>
            </a:pPr>
            <a:r>
              <a:rPr lang="cs-CZ" sz="1000" b="1" dirty="0"/>
              <a:t>Obrázky, tabulky a grafy</a:t>
            </a:r>
          </a:p>
          <a:p>
            <a:pPr lvl="0"/>
            <a:r>
              <a:rPr lang="cs-CZ" sz="1000" dirty="0"/>
              <a:t>Vsaďte na jednoduchost: pokud je to možné, použijte konzistentní a nerušivé styly a barvy.</a:t>
            </a:r>
          </a:p>
          <a:p>
            <a:pPr lvl="0"/>
            <a:r>
              <a:rPr lang="cs-CZ" sz="1000" dirty="0"/>
              <a:t>Označte popisky všechny grafy a tabulky.</a:t>
            </a:r>
          </a:p>
          <a:p>
            <a:endParaRPr lang="cs-CZ" dirty="0"/>
          </a:p>
          <a:p>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646707-6BBD-41A9-B4DF-0C76A73A2D2A}" type="slidenum">
              <a:rPr lang="cs-CZ" smtClean="0"/>
              <a:t>12</a:t>
            </a:fld>
            <a:endParaRPr lang="cs-CZ"/>
          </a:p>
        </p:txBody>
      </p:sp>
    </p:spTree>
    <p:extLst>
      <p:ext uri="{BB962C8B-B14F-4D97-AF65-F5344CB8AC3E}">
        <p14:creationId xmlns:p14="http://schemas.microsoft.com/office/powerpoint/2010/main" val="161317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646707-6BBD-41A9-B4DF-0C76A73A2D2A}" type="slidenum">
              <a:rPr lang="cs-CZ" smtClean="0"/>
              <a:t>13</a:t>
            </a:fld>
            <a:endParaRPr lang="cs-CZ"/>
          </a:p>
        </p:txBody>
      </p:sp>
    </p:spTree>
    <p:extLst>
      <p:ext uri="{BB962C8B-B14F-4D97-AF65-F5344CB8AC3E}">
        <p14:creationId xmlns:p14="http://schemas.microsoft.com/office/powerpoint/2010/main" val="402351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AEAAFE3-6593-4B51-85D0-23C10CC88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EBDCA81-596C-470C-9C04-FDF84B0F76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This slide can be supplemented by the </a:t>
            </a:r>
            <a:r>
              <a:rPr lang="ja-JP" altLang="en-US" sz="1000">
                <a:latin typeface="Arial" panose="020B0604020202020204" pitchFamily="34" charset="0"/>
              </a:rPr>
              <a:t>“</a:t>
            </a:r>
            <a:r>
              <a:rPr lang="en-US" altLang="ja-JP" sz="1000">
                <a:latin typeface="Arial" panose="020B0604020202020204" pitchFamily="34" charset="0"/>
              </a:rPr>
              <a:t>Quoting, Paraphrasing, and Summarizing</a:t>
            </a:r>
            <a:r>
              <a:rPr lang="ja-JP" altLang="en-US" sz="1000">
                <a:latin typeface="Arial" panose="020B0604020202020204" pitchFamily="34" charset="0"/>
              </a:rPr>
              <a:t>”</a:t>
            </a:r>
            <a:r>
              <a:rPr lang="en-US" altLang="ja-JP" sz="1000">
                <a:latin typeface="Arial" panose="020B0604020202020204" pitchFamily="34" charset="0"/>
              </a:rPr>
              <a:t> section from OWL </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http://owl.english.purdue.edu/owl/resource/563/01/</a:t>
            </a: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and sections on APA in-text citations:</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http://owl.english.purdue.edu/owl/resource/560/01/</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http://owl.english.purdue.edu/owl/resource/560/02/</a:t>
            </a:r>
          </a:p>
        </p:txBody>
      </p:sp>
      <p:sp>
        <p:nvSpPr>
          <p:cNvPr id="14340" name="Slide Number Placeholder 3">
            <a:extLst>
              <a:ext uri="{FF2B5EF4-FFF2-40B4-BE49-F238E27FC236}">
                <a16:creationId xmlns:a16="http://schemas.microsoft.com/office/drawing/2014/main" id="{6AECA51B-10EE-4370-8B2F-C0C484EBF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FD8AC630-BF49-45C3-B257-21F215437436}" type="slidenum">
              <a:rPr lang="en-US" altLang="en-US" b="1">
                <a:ea typeface="ＭＳ Ｐゴシック" panose="020B0600070205080204" pitchFamily="34" charset="-128"/>
              </a:rPr>
              <a:pPr eaLnBrk="0" hangingPunct="0"/>
              <a:t>22</a:t>
            </a:fld>
            <a:endParaRPr lang="en-US" altLang="en-US" b="1">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C89263C-B4C7-454C-B2E4-8AF6610EF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1715268-1E2E-4454-B5E6-2C481C1DE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200B5C21-9C5F-4D96-8DAC-E06684A158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3DF1E62E-7211-4D2C-B931-59F009057E69}" type="slidenum">
              <a:rPr lang="en-US" altLang="en-US" b="1">
                <a:ea typeface="ＭＳ Ｐゴシック" panose="020B0600070205080204" pitchFamily="34" charset="-128"/>
              </a:rPr>
              <a:pPr eaLnBrk="0" hangingPunct="0"/>
              <a:t>23</a:t>
            </a:fld>
            <a:endParaRPr lang="en-US" altLang="en-US" b="1">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E6123CB-9207-497E-AD8E-196CF2498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CE64986-0A4B-49F8-A7CC-4682BCF819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A97DCB00-E47B-4B3B-95BB-FC23B5973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BC4FE83E-A474-4F91-99AE-5517A7494A38}" type="slidenum">
              <a:rPr lang="en-US" altLang="en-US" b="1">
                <a:ea typeface="ＭＳ Ｐゴシック" panose="020B0600070205080204" pitchFamily="34" charset="-128"/>
              </a:rPr>
              <a:pPr eaLnBrk="0" hangingPunct="0"/>
              <a:t>24</a:t>
            </a:fld>
            <a:endParaRPr lang="en-US" altLang="en-US" b="1">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995BF9C-3121-4C8A-97D4-36FF91F582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343D565-8B9F-4891-A4A0-E31C1C349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53441D49-E683-4EA4-AC87-644300965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8BD2B5E9-4379-469F-8331-B5CCEFCF27D7}" type="slidenum">
              <a:rPr lang="en-US" altLang="en-US" b="1">
                <a:ea typeface="ＭＳ Ｐゴシック" panose="020B0600070205080204" pitchFamily="34" charset="-128"/>
              </a:rPr>
              <a:pPr eaLnBrk="0" hangingPunct="0"/>
              <a:t>25</a:t>
            </a:fld>
            <a:endParaRPr lang="en-US" altLang="en-US" b="1">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ECEE7FF-14C2-41BE-BCAD-F14127927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22DFA4F-08E1-4D27-9295-2723F22AB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This slide explains and exemplifies the specific cases of in-text citations. It might be supplemented with </a:t>
            </a:r>
            <a:r>
              <a:rPr lang="ja-JP" altLang="en-US" sz="1000">
                <a:latin typeface="Arial" panose="020B0604020202020204" pitchFamily="34" charset="0"/>
              </a:rPr>
              <a:t>“</a:t>
            </a:r>
            <a:r>
              <a:rPr lang="en-US" altLang="ja-JP" sz="1000">
                <a:latin typeface="Arial" panose="020B0604020202020204" pitchFamily="34" charset="0"/>
              </a:rPr>
              <a:t>Author/Authors</a:t>
            </a:r>
            <a:r>
              <a:rPr lang="ja-JP" altLang="en-US" sz="1000">
                <a:latin typeface="Arial" panose="020B0604020202020204" pitchFamily="34" charset="0"/>
              </a:rPr>
              <a:t>”</a:t>
            </a:r>
            <a:r>
              <a:rPr lang="en-US" altLang="ja-JP" sz="1000">
                <a:latin typeface="Arial" panose="020B0604020202020204" pitchFamily="34" charset="0"/>
              </a:rPr>
              <a:t> section from OWL http://owl.english.purdue.edu/owl/resource/560/03/</a:t>
            </a: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B7960267-0B26-41BE-8224-CF2EA76BB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07B65AAF-CE31-4A65-987D-C659768E0DAB}" type="slidenum">
              <a:rPr lang="en-US" altLang="en-US" b="1">
                <a:ea typeface="ＭＳ Ｐゴシック" panose="020B0600070205080204" pitchFamily="34" charset="-128"/>
              </a:rPr>
              <a:pPr eaLnBrk="0" hangingPunct="0"/>
              <a:t>26</a:t>
            </a:fld>
            <a:endParaRPr lang="en-US" altLang="en-US" b="1">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4D88362-F389-434E-8F70-A93A95A8A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19DFA15-DBA0-482B-A03D-5566712D1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rPr>
              <a:t>This slide explains and exemplifies the specific cases of in-text citations. It might be supplemented with </a:t>
            </a:r>
            <a:r>
              <a:rPr lang="ja-JP" altLang="en-US" sz="1000">
                <a:latin typeface="Arial" panose="020B0604020202020204" pitchFamily="34" charset="0"/>
              </a:rPr>
              <a:t>“</a:t>
            </a:r>
            <a:r>
              <a:rPr lang="en-US" altLang="ja-JP" sz="1000">
                <a:latin typeface="Arial" panose="020B0604020202020204" pitchFamily="34" charset="0"/>
              </a:rPr>
              <a:t>Author/Authors</a:t>
            </a:r>
            <a:r>
              <a:rPr lang="ja-JP" altLang="en-US" sz="1000">
                <a:latin typeface="Arial" panose="020B0604020202020204" pitchFamily="34" charset="0"/>
              </a:rPr>
              <a:t>”</a:t>
            </a:r>
            <a:r>
              <a:rPr lang="en-US" altLang="ja-JP" sz="1000">
                <a:latin typeface="Arial" panose="020B0604020202020204" pitchFamily="34" charset="0"/>
              </a:rPr>
              <a:t> section from OWL http://owl.english.purdue.edu/owl/resource/560/03/</a:t>
            </a:r>
            <a:endParaRPr lang="en-US" altLang="en-US" sz="1000">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7E133D08-6A56-453A-958B-0B15A81D7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2FDC3826-8704-4C4C-A837-E5B5B6CD084D}" type="slidenum">
              <a:rPr lang="en-US" altLang="en-US" b="1">
                <a:ea typeface="ＭＳ Ｐゴシック" panose="020B0600070205080204" pitchFamily="34" charset="-128"/>
              </a:rPr>
              <a:pPr eaLnBrk="0" hangingPunct="0"/>
              <a:t>27</a:t>
            </a:fld>
            <a:endParaRPr lang="en-US" altLang="en-US" b="1">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B313143-E4C6-41E7-A2E8-03AA60FB0A54}" type="slidenum">
              <a:rPr lang="cs-CZ" smtClean="0"/>
              <a:t>35</a:t>
            </a:fld>
            <a:endParaRPr lang="cs-CZ"/>
          </a:p>
        </p:txBody>
      </p:sp>
    </p:spTree>
    <p:extLst>
      <p:ext uri="{BB962C8B-B14F-4D97-AF65-F5344CB8AC3E}">
        <p14:creationId xmlns:p14="http://schemas.microsoft.com/office/powerpoint/2010/main" val="12820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Čeho se projekt</a:t>
            </a:r>
            <a:r>
              <a:rPr lang="cs-CZ" baseline="0" dirty="0"/>
              <a:t> týká?</a:t>
            </a:r>
          </a:p>
          <a:p>
            <a:r>
              <a:rPr lang="cs-CZ" dirty="0"/>
              <a:t>Definujte</a:t>
            </a:r>
            <a:r>
              <a:rPr lang="cs-CZ" baseline="0" dirty="0"/>
              <a:t> cíl tohoto projektu.</a:t>
            </a:r>
          </a:p>
          <a:p>
            <a:pPr lvl="1"/>
            <a:r>
              <a:rPr lang="cs-CZ" dirty="0"/>
              <a:t>Podobá se projektům v minulosti, nebo se jedná o novou záležitost?</a:t>
            </a:r>
          </a:p>
          <a:p>
            <a:r>
              <a:rPr lang="cs-CZ" baseline="0" dirty="0"/>
              <a:t>Definujte rozsah tohoto projektu.</a:t>
            </a:r>
          </a:p>
          <a:p>
            <a:pPr lvl="1"/>
            <a:r>
              <a:rPr lang="cs-CZ" baseline="0" dirty="0"/>
              <a:t>Jedná se o nezávislý projekt, nebo souvisí s jinými projekty?</a:t>
            </a:r>
          </a:p>
          <a:p>
            <a:pPr lvl="0"/>
            <a:endParaRPr lang="cs-CZ" baseline="0" dirty="0"/>
          </a:p>
          <a:p>
            <a:pPr lvl="0"/>
            <a:r>
              <a:rPr lang="cs-CZ" baseline="0" dirty="0"/>
              <a:t>* Všimněte si, že tento snímek není nutný pro týdenní schůzky shrnující stav projektu.</a:t>
            </a:r>
            <a:endParaRPr lang="cs-CZ" dirty="0"/>
          </a:p>
          <a:p>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cs-CZ" dirty="0"/>
              <a:t>* V případě, že kterékoli</a:t>
            </a:r>
            <a:r>
              <a:rPr lang="cs-CZ" baseline="0" dirty="0"/>
              <a:t> z těchto problémů způsobí zpoždění plánu nebo vyžadují hlubší diskusi, uveďte podrobnosti na dalším snímku.</a:t>
            </a:r>
          </a:p>
          <a:p>
            <a:pPr>
              <a:buFont typeface="Arial" charset="0"/>
              <a:buNone/>
            </a:pPr>
            <a:endParaRPr lang="cs-CZ" baseline="0"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Následující snímky</a:t>
            </a:r>
            <a:r>
              <a:rPr lang="cs-CZ" baseline="0" dirty="0"/>
              <a:t> zobrazit několik příkladů časové osy pomocí obrázků SmartArt.</a:t>
            </a:r>
            <a:endParaRPr lang="cs-CZ" dirty="0"/>
          </a:p>
          <a:p>
            <a:r>
              <a:rPr lang="cs-CZ" dirty="0"/>
              <a:t>Můžete zahrnout časovou osu projektu s jasným označením milníků a</a:t>
            </a:r>
            <a:r>
              <a:rPr lang="cs-CZ" baseline="0" dirty="0"/>
              <a:t> důležitých dat </a:t>
            </a:r>
            <a:r>
              <a:rPr lang="cs-CZ" dirty="0"/>
              <a:t>a označit, kde se projekt nachází nyní.</a:t>
            </a:r>
          </a:p>
          <a:p>
            <a:endParaRPr lang="cs-CZ" dirty="0"/>
          </a:p>
          <a:p>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cs-CZ" sz="1200" baseline="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646707-6BBD-41A9-B4DF-0C76A73A2D2A}" type="slidenum">
              <a:rPr lang="cs-CZ" smtClean="0"/>
              <a:t>8</a:t>
            </a:fld>
            <a:endParaRPr lang="cs-CZ"/>
          </a:p>
        </p:txBody>
      </p:sp>
    </p:spTree>
    <p:extLst>
      <p:ext uri="{BB962C8B-B14F-4D97-AF65-F5344CB8AC3E}">
        <p14:creationId xmlns:p14="http://schemas.microsoft.com/office/powerpoint/2010/main" val="241187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cs-CZ" dirty="0"/>
              <a:t>Jaké jsou závislosti,</a:t>
            </a:r>
            <a:r>
              <a:rPr lang="cs-CZ" baseline="0" dirty="0"/>
              <a:t> které mají vliv na časovou osu, náklady a výstup tohoto </a:t>
            </a:r>
            <a:r>
              <a:rPr lang="cs-CZ" baseline="0"/>
              <a:t>projektu?</a:t>
            </a:r>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cs-CZ"/>
            </a:pPr>
            <a:r>
              <a:rPr lang="cs-CZ" dirty="0"/>
              <a:t>Připravte snímky pro dodatek pro</a:t>
            </a:r>
            <a:r>
              <a:rPr lang="cs-CZ" baseline="0" dirty="0"/>
              <a:t> případ, že budou nutné další podrobnosti nebo doplňkové snímky. Dodatek je užitečný také tehdy, pokud je prezentace později distribuována. </a:t>
            </a:r>
            <a:endParaRPr lang="cs-CZ" dirty="0"/>
          </a:p>
          <a:p>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5E0C3846-8D4C-4326-8BC7-9B455A036298}"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64288" y="1375499"/>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652120" y="1387156"/>
            <a:ext cx="1173120" cy="1758306"/>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705600" y="2514124"/>
            <a:ext cx="1828800" cy="1220152"/>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cs-CZ">
                <a:latin typeface="Georgia" pitchFamily="18" charset="0"/>
              </a:defRPr>
            </a:lvl1pPr>
          </a:lstStyle>
          <a:p>
            <a:pPr eaLnBrk="1" latinLnBrk="0" hangingPunct="1"/>
            <a:r>
              <a:rPr lang="cs-CZ"/>
              <a:t>Kliknutím lze upravit styl.</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cs-CZ" sz="1600" baseline="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r>
              <a:rPr kumimoji="0" lang="cs-CZ"/>
              <a:t>Po kliknutí lze provádět úpravy.</a:t>
            </a:r>
          </a:p>
        </p:txBody>
      </p:sp>
      <p:sp>
        <p:nvSpPr>
          <p:cNvPr id="4" name="Date Placeholder 3"/>
          <p:cNvSpPr>
            <a:spLocks noGrp="1"/>
          </p:cNvSpPr>
          <p:nvPr>
            <p:ph type="dt" sz="half" idx="10"/>
          </p:nvPr>
        </p:nvSpPr>
        <p:spPr/>
        <p:txBody>
          <a:bodyPr/>
          <a:lstStyle/>
          <a:p>
            <a:fld id="{F922158D-428B-4987-8B28-745A2AFA1252}" type="datetimeFigureOut">
              <a:t>11.05.2021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F922158D-428B-4987-8B28-745A2AFA1252}" type="datetimeFigureOut">
              <a:t>11.05.2021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F922158D-428B-4987-8B28-745A2AFA1252}" type="datetimeFigureOut">
              <a:t>11.05.2021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cs-CZ" sz="3600" b="0" cap="none">
                <a:latin typeface="Georgia" pitchFamily="18" charset="0"/>
              </a:defRPr>
            </a:lvl1pPr>
          </a:lstStyle>
          <a:p>
            <a:r>
              <a:rPr kumimoji="0" lang="cs-CZ"/>
              <a:t>Po kliknutí lze upravit styl předlohy nadpisů.</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cs-CZ" sz="2000">
                <a:solidFill>
                  <a:schemeClr val="tx1"/>
                </a:solidFill>
                <a:latin typeface="Georgia" pitchFamily="18" charset="0"/>
              </a:defRPr>
            </a:lvl1pPr>
            <a:lvl2pPr marL="457200" indent="0" eaLnBrk="1" latinLnBrk="0" hangingPunct="1">
              <a:buNone/>
              <a:defRPr kumimoji="0" lang="cs-CZ" sz="1800">
                <a:solidFill>
                  <a:schemeClr val="tx1">
                    <a:tint val="75000"/>
                  </a:schemeClr>
                </a:solidFill>
              </a:defRPr>
            </a:lvl2pPr>
            <a:lvl3pPr marL="914400" indent="0" eaLnBrk="1" latinLnBrk="0" hangingPunct="1">
              <a:buNone/>
              <a:defRPr kumimoji="0" lang="cs-CZ" sz="1600">
                <a:solidFill>
                  <a:schemeClr val="tx1">
                    <a:tint val="75000"/>
                  </a:schemeClr>
                </a:solidFill>
              </a:defRPr>
            </a:lvl3pPr>
            <a:lvl4pPr marL="1371600" indent="0" eaLnBrk="1" latinLnBrk="0" hangingPunct="1">
              <a:buNone/>
              <a:defRPr kumimoji="0" lang="cs-CZ" sz="1400">
                <a:solidFill>
                  <a:schemeClr val="tx1">
                    <a:tint val="75000"/>
                  </a:schemeClr>
                </a:solidFill>
              </a:defRPr>
            </a:lvl4pPr>
            <a:lvl5pPr marL="1828800" indent="0" eaLnBrk="1" latinLnBrk="0" hangingPunct="1">
              <a:buNone/>
              <a:defRPr kumimoji="0" lang="cs-CZ" sz="1400">
                <a:solidFill>
                  <a:schemeClr val="tx1">
                    <a:tint val="75000"/>
                  </a:schemeClr>
                </a:solidFill>
              </a:defRPr>
            </a:lvl5pPr>
            <a:lvl6pPr marL="2286000" indent="0" eaLnBrk="1" latinLnBrk="0" hangingPunct="1">
              <a:buNone/>
              <a:defRPr kumimoji="0" lang="cs-CZ" sz="1400">
                <a:solidFill>
                  <a:schemeClr val="tx1">
                    <a:tint val="75000"/>
                  </a:schemeClr>
                </a:solidFill>
              </a:defRPr>
            </a:lvl6pPr>
            <a:lvl7pPr marL="2743200" indent="0" eaLnBrk="1" latinLnBrk="0" hangingPunct="1">
              <a:buNone/>
              <a:defRPr kumimoji="0" lang="cs-CZ" sz="1400">
                <a:solidFill>
                  <a:schemeClr val="tx1">
                    <a:tint val="75000"/>
                  </a:schemeClr>
                </a:solidFill>
              </a:defRPr>
            </a:lvl7pPr>
            <a:lvl8pPr marL="3200400" indent="0" eaLnBrk="1" latinLnBrk="0" hangingPunct="1">
              <a:buNone/>
              <a:defRPr kumimoji="0" lang="cs-CZ" sz="1400">
                <a:solidFill>
                  <a:schemeClr val="tx1">
                    <a:tint val="75000"/>
                  </a:schemeClr>
                </a:solidFill>
              </a:defRPr>
            </a:lvl8pPr>
            <a:lvl9pPr marL="3657600" indent="0" eaLnBrk="1" latinLnBrk="0" hangingPunct="1">
              <a:buNone/>
              <a:defRPr kumimoji="0" lang="cs-CZ" sz="1400">
                <a:solidFill>
                  <a:schemeClr val="tx1">
                    <a:tint val="75000"/>
                  </a:schemeClr>
                </a:solidFill>
              </a:defRPr>
            </a:lvl9pPr>
          </a:lstStyle>
          <a:p>
            <a:pPr lvl="0" eaLnBrk="1" latinLnBrk="0" hangingPunct="1"/>
            <a:r>
              <a:rPr lang="cs-CZ"/>
              <a:t>Kliknutím lze upravit styly předlohy textu.</a:t>
            </a:r>
          </a:p>
        </p:txBody>
      </p:sp>
      <p:sp>
        <p:nvSpPr>
          <p:cNvPr id="4" name="Date Placeholder 3"/>
          <p:cNvSpPr>
            <a:spLocks noGrp="1"/>
          </p:cNvSpPr>
          <p:nvPr>
            <p:ph type="dt" sz="half" idx="10"/>
          </p:nvPr>
        </p:nvSpPr>
        <p:spPr/>
        <p:txBody>
          <a:bodyPr/>
          <a:lstStyle/>
          <a:p>
            <a:fld id="{F922158D-428B-4987-8B28-745A2AFA1252}" type="datetimeFigureOut">
              <a:t>11.05.2021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cs-CZ" sz="2800">
                <a:latin typeface="Georgia" pitchFamily="18" charset="0"/>
              </a:defRPr>
            </a:lvl1pPr>
          </a:lstStyle>
          <a:p>
            <a:pPr eaLnBrk="1" latinLnBrk="0" hangingPunct="1"/>
            <a:r>
              <a:rPr lang="cs-CZ"/>
              <a:t>Kliknutím lze upravit styl.</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cs-CZ"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cs-CZ" sz="1800">
                <a:latin typeface="Georgia" pitchFamily="18" charset="0"/>
              </a:defRPr>
            </a:lvl2pPr>
            <a:lvl3pPr eaLnBrk="1" latinLnBrk="0" hangingPunct="1">
              <a:defRPr kumimoji="0" lang="cs-CZ" sz="2000">
                <a:latin typeface="Georgia" pitchFamily="18" charset="0"/>
              </a:defRPr>
            </a:lvl3pPr>
            <a:lvl4pPr eaLnBrk="1" latinLnBrk="0" hangingPunct="1">
              <a:defRPr kumimoji="0" lang="cs-CZ" sz="2000">
                <a:latin typeface="Georgia" pitchFamily="18" charset="0"/>
              </a:defRPr>
            </a:lvl4pPr>
            <a:lvl5pPr eaLnBrk="1" latinLnBrk="0" hangingPunct="1">
              <a:defRPr kumimoji="0" lang="cs-CZ" sz="2000">
                <a:latin typeface="Georgia" pitchFamily="18" charset="0"/>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F922158D-428B-4987-8B28-745A2AFA1252}" type="datetimeFigureOut">
              <a:t>11.05.2021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F922158D-428B-4987-8B28-745A2AFA1252}" type="datetimeFigureOut">
              <a:t>11.05.2021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cs-CZ" sz="20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cs-CZ" sz="2000"/>
            </a:lvl1pPr>
            <a:lvl2pPr eaLnBrk="1" latinLnBrk="0" hangingPunct="1">
              <a:defRPr kumimoji="0" lang="cs-CZ" sz="1800"/>
            </a:lvl2pPr>
            <a:lvl3pPr eaLnBrk="1" latinLnBrk="0" hangingPunct="1">
              <a:defRPr kumimoji="0" lang="cs-CZ" sz="1600"/>
            </a:lvl3pPr>
            <a:lvl4pPr eaLnBrk="1" latinLnBrk="0" hangingPunct="1">
              <a:defRPr kumimoji="0" lang="cs-CZ" sz="1400"/>
            </a:lvl4pPr>
            <a:lvl5pPr eaLnBrk="1" latinLnBrk="0" hangingPunct="1">
              <a:defRPr kumimoji="0" lang="cs-CZ" sz="14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cs-CZ" sz="20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cs-CZ" sz="2000"/>
            </a:lvl1pPr>
            <a:lvl2pPr eaLnBrk="1" latinLnBrk="0" hangingPunct="1">
              <a:defRPr kumimoji="0" lang="cs-CZ" sz="1800"/>
            </a:lvl2pPr>
            <a:lvl3pPr eaLnBrk="1" latinLnBrk="0" hangingPunct="1">
              <a:defRPr kumimoji="0" lang="cs-CZ" sz="1600"/>
            </a:lvl3pPr>
            <a:lvl4pPr eaLnBrk="1" latinLnBrk="0" hangingPunct="1">
              <a:defRPr kumimoji="0" lang="cs-CZ" sz="1400"/>
            </a:lvl4pPr>
            <a:lvl5pPr eaLnBrk="1" latinLnBrk="0" hangingPunct="1">
              <a:defRPr kumimoji="0" lang="cs-CZ" sz="14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F922158D-428B-4987-8B28-745A2AFA1252}" type="datetimeFigureOut">
              <a:t>11.05.2021</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cs-CZ" sz="2800"/>
            </a:lvl1p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F922158D-428B-4987-8B28-745A2AFA1252}" type="datetimeFigureOut">
              <a:t>11.05.2021</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t>11.05.2021</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F922158D-428B-4987-8B28-745A2AFA1252}" type="datetimeFigureOut">
              <a:t>11.05.2021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F922158D-428B-4987-8B28-745A2AFA1252}" type="datetimeFigureOut">
              <a:t>11.05.2021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515FC477-0A05-4F3E-8EE9-E015C9089D56}" type="slidenum">
              <a:t>‹#›</a:t>
            </a:fld>
            <a:endParaRPr kumimoji="0" lang="cs-CZ"/>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F922158D-428B-4987-8B28-745A2AFA1252}" type="datetimeFigureOut">
              <a:t>11.05.2021</a:t>
            </a:fld>
            <a:endParaRPr kumimoji="0"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515FC477-0A05-4F3E-8EE9-E015C9089D56}" type="slidenum">
              <a:t>‹#›</a:t>
            </a:fld>
            <a:endParaRPr kumimoji="0" lang="cs-CZ"/>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spcBef>
          <a:spcPct val="0"/>
        </a:spcBef>
        <a:buNone/>
        <a:defRPr kumimoji="0" lang="cs-CZ"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2.xml"/><Relationship Id="rId7" Type="http://schemas.openxmlformats.org/officeDocument/2006/relationships/diagramLayout" Target="../diagrams/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Data" Target="../diagrams/data3.xml"/><Relationship Id="rId5" Type="http://schemas.openxmlformats.org/officeDocument/2006/relationships/notesSlide" Target="../notesSlides/notesSlide7.xml"/><Relationship Id="rId10" Type="http://schemas.microsoft.com/office/2007/relationships/diagramDrawing" Target="../diagrams/drawing3.xml"/><Relationship Id="rId4" Type="http://schemas.openxmlformats.org/officeDocument/2006/relationships/slideLayout" Target="../slideLayouts/slideLayout3.xml"/><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81000" y="506761"/>
            <a:ext cx="7772400" cy="761999"/>
          </a:xfrm>
        </p:spPr>
        <p:txBody>
          <a:bodyPr/>
          <a:lstStyle/>
          <a:p>
            <a:r>
              <a:rPr lang="en-US" sz="3200" b="1"/>
              <a:t>Methodology of Kinanthropology</a:t>
            </a:r>
          </a:p>
        </p:txBody>
      </p:sp>
      <p:sp>
        <p:nvSpPr>
          <p:cNvPr id="3" name="Subtitle 2"/>
          <p:cNvSpPr>
            <a:spLocks noGrp="1"/>
          </p:cNvSpPr>
          <p:nvPr>
            <p:ph type="subTitle" idx="1"/>
            <p:custDataLst>
              <p:tags r:id="rId3"/>
            </p:custDataLst>
          </p:nvPr>
        </p:nvSpPr>
        <p:spPr>
          <a:xfrm>
            <a:off x="1673212" y="5085184"/>
            <a:ext cx="6643204" cy="1772816"/>
          </a:xfrm>
        </p:spPr>
        <p:txBody>
          <a:bodyPr>
            <a:normAutofit/>
          </a:bodyPr>
          <a:lstStyle/>
          <a:p>
            <a:pPr algn="ctr"/>
            <a:r>
              <a:rPr lang="en-US" sz="2000" dirty="0"/>
              <a:t>Mgr. Martin Sebera, Ph.D.</a:t>
            </a:r>
            <a:endParaRPr lang="cs-CZ" sz="2000" dirty="0"/>
          </a:p>
          <a:p>
            <a:pPr algn="ctr"/>
            <a:endParaRPr lang="en-US" sz="2000" dirty="0"/>
          </a:p>
          <a:p>
            <a:pPr algn="ctr"/>
            <a:r>
              <a:rPr lang="en-US" sz="2000" dirty="0"/>
              <a:t>Faculty of Sports Studies</a:t>
            </a:r>
            <a:r>
              <a:rPr lang="cs-CZ" sz="2000" dirty="0"/>
              <a:t>, Masaryk University Brno</a:t>
            </a:r>
            <a:endParaRPr lang="en-US" sz="2000" dirty="0"/>
          </a:p>
          <a:p>
            <a:pPr algn="ctr"/>
            <a:r>
              <a:rPr lang="en-US" sz="2000" dirty="0"/>
              <a:t>20</a:t>
            </a:r>
            <a:r>
              <a:rPr lang="cs-CZ" sz="2000" dirty="0"/>
              <a:t>21</a:t>
            </a:r>
            <a:endParaRPr lang="en-US" sz="2000" dirty="0"/>
          </a:p>
        </p:txBody>
      </p:sp>
      <p:sp>
        <p:nvSpPr>
          <p:cNvPr id="4" name="Obdélník 3"/>
          <p:cNvSpPr/>
          <p:nvPr/>
        </p:nvSpPr>
        <p:spPr>
          <a:xfrm>
            <a:off x="1944216" y="2267580"/>
            <a:ext cx="4572000" cy="369332"/>
          </a:xfrm>
          <a:prstGeom prst="rect">
            <a:avLst/>
          </a:prstGeom>
        </p:spPr>
        <p:txBody>
          <a:bodyPr>
            <a:spAutoFit/>
          </a:bodyPr>
          <a:lstStyle/>
          <a:p>
            <a:r>
              <a:rPr lang="en-US"/>
              <a:t>A Collection of Study Materials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a:t>KinantHropologY</a:t>
            </a:r>
            <a:endParaRPr lang="en-US"/>
          </a:p>
        </p:txBody>
      </p:sp>
      <p:sp>
        <p:nvSpPr>
          <p:cNvPr id="3" name="Text Placeholder 2"/>
          <p:cNvSpPr>
            <a:spLocks noGrp="1"/>
          </p:cNvSpPr>
          <p:nvPr>
            <p:ph type="body" idx="1"/>
          </p:nvPr>
        </p:nvSpPr>
        <p:spPr>
          <a:xfrm>
            <a:off x="3275856" y="3048000"/>
            <a:ext cx="5639544" cy="1500187"/>
          </a:xfrm>
        </p:spPr>
        <p:txBody>
          <a:bodyPr/>
          <a:lstStyle/>
          <a:p>
            <a:r>
              <a:rPr lang="en-US" b="1" cap="all"/>
              <a:t>AS A SCIENCE ON HUMAN MOVEMENT</a:t>
            </a:r>
            <a:endParaRPr lang="en-US"/>
          </a:p>
        </p:txBody>
      </p:sp>
      <p:sp>
        <p:nvSpPr>
          <p:cNvPr id="4" name="Obdélník 3"/>
          <p:cNvSpPr/>
          <p:nvPr/>
        </p:nvSpPr>
        <p:spPr>
          <a:xfrm>
            <a:off x="2286000" y="4365104"/>
            <a:ext cx="4572000" cy="1200329"/>
          </a:xfrm>
          <a:prstGeom prst="rect">
            <a:avLst/>
          </a:prstGeom>
        </p:spPr>
        <p:txBody>
          <a:bodyPr>
            <a:spAutoFit/>
          </a:bodyPr>
          <a:lstStyle/>
          <a:p>
            <a:pPr marL="285750" indent="-285750">
              <a:buFont typeface="Arial" pitchFamily="34" charset="0"/>
              <a:buChar char="•"/>
            </a:pPr>
            <a:r>
              <a:rPr lang="en-US" sz="2400"/>
              <a:t>kinésis (to move)</a:t>
            </a:r>
          </a:p>
          <a:p>
            <a:pPr marL="285750" indent="-285750">
              <a:buFont typeface="Arial" pitchFamily="34" charset="0"/>
              <a:buChar char="•"/>
            </a:pPr>
            <a:r>
              <a:rPr lang="en-US" sz="2400"/>
              <a:t>anthrópos (human)</a:t>
            </a:r>
          </a:p>
          <a:p>
            <a:pPr marL="285750" indent="-285750">
              <a:buFont typeface="Arial" pitchFamily="34" charset="0"/>
              <a:buChar char="•"/>
            </a:pPr>
            <a:r>
              <a:rPr lang="en-US" sz="2400"/>
              <a:t>logos (word)</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rPr>
              <a:t>Kinanthropology</a:t>
            </a:r>
          </a:p>
        </p:txBody>
      </p:sp>
      <p:sp>
        <p:nvSpPr>
          <p:cNvPr id="3" name="Content Placeholder 2"/>
          <p:cNvSpPr>
            <a:spLocks noGrp="1"/>
          </p:cNvSpPr>
          <p:nvPr>
            <p:ph idx="1"/>
          </p:nvPr>
        </p:nvSpPr>
        <p:spPr/>
        <p:txBody>
          <a:bodyPr/>
          <a:lstStyle/>
          <a:p>
            <a:r>
              <a:rPr lang="en-US" b="1"/>
              <a:t>research methodology</a:t>
            </a:r>
            <a:endParaRPr lang="en-US"/>
          </a:p>
          <a:p>
            <a:r>
              <a:rPr lang="en-US" b="1"/>
              <a:t>research subject</a:t>
            </a:r>
            <a:endParaRPr lang="en-US"/>
          </a:p>
          <a:p>
            <a:r>
              <a:rPr lang="en-US" b="1"/>
              <a:t>scientific language</a:t>
            </a:r>
            <a:endParaRPr lang="en-US"/>
          </a:p>
          <a:p>
            <a:r>
              <a:rPr lang="en-US" b="1"/>
              <a:t>theory</a:t>
            </a: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86429"/>
            <a:ext cx="3096344" cy="32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914400"/>
          </a:xfrm>
        </p:spPr>
        <p:txBody>
          <a:bodyPr/>
          <a:lstStyle/>
          <a:p>
            <a:r>
              <a:rPr lang="en-US" b="1">
                <a:solidFill>
                  <a:srgbClr val="FF0000"/>
                </a:solidFill>
              </a:rPr>
              <a:t>The subject of Kinanthropology</a:t>
            </a:r>
          </a:p>
        </p:txBody>
      </p:sp>
      <p:sp>
        <p:nvSpPr>
          <p:cNvPr id="3" name="Zástupný symbol pro obsah 2"/>
          <p:cNvSpPr>
            <a:spLocks noGrp="1"/>
          </p:cNvSpPr>
          <p:nvPr>
            <p:ph idx="1"/>
          </p:nvPr>
        </p:nvSpPr>
        <p:spPr>
          <a:xfrm>
            <a:off x="457200" y="1340768"/>
            <a:ext cx="8229600" cy="4297363"/>
          </a:xfrm>
        </p:spPr>
        <p:txBody>
          <a:bodyPr/>
          <a:lstStyle/>
          <a:p>
            <a:r>
              <a:rPr lang="en-US"/>
              <a:t>researching a human in motion</a:t>
            </a:r>
          </a:p>
          <a:p>
            <a:r>
              <a:rPr lang="en-US"/>
              <a:t>researching human movement</a:t>
            </a:r>
          </a:p>
          <a:p>
            <a:r>
              <a:rPr lang="en-US"/>
              <a:t>researching human motorics (motor activity)</a:t>
            </a:r>
          </a:p>
          <a:p>
            <a:r>
              <a:rPr lang="en-US"/>
              <a:t>researching physical (motor) activity of a human</a:t>
            </a:r>
          </a:p>
          <a:p>
            <a:r>
              <a:rPr lang="en-US"/>
              <a:t>researching human kinetics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83532"/>
            <a:ext cx="6067425" cy="4533900"/>
          </a:xfrm>
          <a:prstGeom prst="rect">
            <a:avLst/>
          </a:prstGeom>
          <a:noFill/>
          <a:ln>
            <a:noFill/>
          </a:ln>
          <a:effectLst/>
          <a:scene3d>
            <a:camera prst="perspectiveRelaxed"/>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0060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5232" y="836712"/>
            <a:ext cx="7139136" cy="714401"/>
          </a:xfrm>
        </p:spPr>
        <p:txBody>
          <a:bodyPr vert="horz">
            <a:normAutofit/>
          </a:bodyPr>
          <a:lstStyle/>
          <a:p>
            <a:pPr algn="ctr"/>
            <a:r>
              <a:rPr lang="cs-CZ" b="1" dirty="0">
                <a:solidFill>
                  <a:srgbClr val="FF0000"/>
                </a:solidFill>
              </a:rPr>
              <a:t>Validity, Reliability, </a:t>
            </a:r>
            <a:r>
              <a:rPr lang="cs-CZ" b="1" dirty="0" err="1">
                <a:solidFill>
                  <a:srgbClr val="FF0000"/>
                </a:solidFill>
              </a:rPr>
              <a:t>Objectivity</a:t>
            </a:r>
            <a:endParaRPr lang="cs-CZ" b="1" dirty="0">
              <a:solidFill>
                <a:srgbClr val="FF0000"/>
              </a:solidFill>
            </a:endParaRPr>
          </a:p>
        </p:txBody>
      </p:sp>
      <p:sp>
        <p:nvSpPr>
          <p:cNvPr id="5" name="TextovéPole 4">
            <a:extLst>
              <a:ext uri="{FF2B5EF4-FFF2-40B4-BE49-F238E27FC236}">
                <a16:creationId xmlns:a16="http://schemas.microsoft.com/office/drawing/2014/main" id="{4E2BA60E-CA84-4E02-826E-10A01E771145}"/>
              </a:ext>
            </a:extLst>
          </p:cNvPr>
          <p:cNvSpPr txBox="1"/>
          <p:nvPr/>
        </p:nvSpPr>
        <p:spPr>
          <a:xfrm>
            <a:off x="395536" y="1628800"/>
            <a:ext cx="8003231" cy="3970318"/>
          </a:xfrm>
          <a:prstGeom prst="rect">
            <a:avLst/>
          </a:prstGeom>
          <a:noFill/>
        </p:spPr>
        <p:txBody>
          <a:bodyPr wrap="square">
            <a:spAutoFit/>
          </a:bodyPr>
          <a:lstStyle/>
          <a:p>
            <a:pPr marL="285750" indent="-285750">
              <a:buFont typeface="Arial" panose="020B0604020202020204" pitchFamily="34" charset="0"/>
              <a:buChar char="•"/>
            </a:pPr>
            <a:r>
              <a:rPr lang="en-US" dirty="0"/>
              <a:t>Validity (content, criteria, concurrent, predictive, constructive) </a:t>
            </a:r>
          </a:p>
          <a:p>
            <a:pPr marL="742950" lvl="1" indent="-285750">
              <a:buFont typeface="Arial" panose="020B0604020202020204" pitchFamily="34" charset="0"/>
              <a:buChar char="•"/>
            </a:pPr>
            <a:r>
              <a:rPr lang="en-US" dirty="0"/>
              <a:t>we measure what we assume we are measuring</a:t>
            </a:r>
          </a:p>
          <a:p>
            <a:pPr marL="742950" lvl="1" indent="-285750">
              <a:buFont typeface="Arial" panose="020B0604020202020204" pitchFamily="34" charset="0"/>
              <a:buChar char="•"/>
            </a:pPr>
            <a:r>
              <a:rPr lang="en-US" dirty="0"/>
              <a:t>the user has to make the right decisions from the measurement results</a:t>
            </a:r>
          </a:p>
          <a:p>
            <a:pPr marL="285750" indent="-285750">
              <a:buFont typeface="Arial" panose="020B0604020202020204" pitchFamily="34" charset="0"/>
              <a:buChar char="•"/>
            </a:pPr>
            <a:r>
              <a:rPr lang="en-US"/>
              <a:t>Reliability</a:t>
            </a:r>
          </a:p>
          <a:p>
            <a:pPr marL="742950" lvl="1" indent="-285750">
              <a:buFont typeface="Arial" panose="020B0604020202020204" pitchFamily="34" charset="0"/>
              <a:buChar char="•"/>
            </a:pPr>
            <a:r>
              <a:rPr lang="en-US" dirty="0"/>
              <a:t>degree of agreement of measurement results performed under the same conditions</a:t>
            </a:r>
          </a:p>
          <a:p>
            <a:pPr marL="285750" indent="-285750">
              <a:buFont typeface="Arial" panose="020B0604020202020204" pitchFamily="34" charset="0"/>
              <a:buChar char="•"/>
            </a:pPr>
            <a:r>
              <a:rPr lang="en-US" dirty="0"/>
              <a:t>Objectivity</a:t>
            </a:r>
          </a:p>
          <a:p>
            <a:pPr marL="742950" lvl="1" indent="-285750">
              <a:buFont typeface="Arial" panose="020B0604020202020204" pitchFamily="34" charset="0"/>
              <a:buChar char="•"/>
            </a:pPr>
            <a:r>
              <a:rPr lang="en-US" dirty="0"/>
              <a:t>It is determined by the degree of concordance of test results obtained simultaneously by different examiners</a:t>
            </a:r>
          </a:p>
          <a:p>
            <a:pPr marL="742950" lvl="1" indent="-285750">
              <a:buFont typeface="Arial" panose="020B0604020202020204" pitchFamily="34" charset="0"/>
              <a:buChar char="•"/>
            </a:pPr>
            <a:r>
              <a:rPr lang="en-US" dirty="0"/>
              <a:t>evaluation of sets in aesthetic - coordination sports (figure skating)</a:t>
            </a:r>
          </a:p>
          <a:p>
            <a:pPr marL="742950" lvl="1" indent="-285750">
              <a:buFont typeface="Arial" panose="020B0604020202020204" pitchFamily="34" charset="0"/>
              <a:buChar char="•"/>
            </a:pPr>
            <a:endParaRPr lang="en-US" dirty="0"/>
          </a:p>
          <a:p>
            <a:pPr marL="468313" lvl="1" indent="-285750">
              <a:buFont typeface="Courier New" panose="02070309020205020404" pitchFamily="49" charset="0"/>
              <a:buChar char="o"/>
            </a:pPr>
            <a:r>
              <a:rPr lang="en-US" dirty="0">
                <a:solidFill>
                  <a:srgbClr val="00B050"/>
                </a:solidFill>
              </a:rPr>
              <a:t>Without reliability we cannot achieve validity</a:t>
            </a:r>
          </a:p>
          <a:p>
            <a:pPr marL="468313" lvl="1" indent="-285750">
              <a:buFont typeface="Courier New" panose="02070309020205020404" pitchFamily="49" charset="0"/>
              <a:buChar char="o"/>
            </a:pPr>
            <a:r>
              <a:rPr lang="en-US" dirty="0">
                <a:solidFill>
                  <a:srgbClr val="00B050"/>
                </a:solidFill>
              </a:rPr>
              <a:t>The measurement method may have high reliability but still low validity</a:t>
            </a:r>
          </a:p>
        </p:txBody>
      </p:sp>
    </p:spTree>
    <p:extLst>
      <p:ext uri="{BB962C8B-B14F-4D97-AF65-F5344CB8AC3E}">
        <p14:creationId xmlns:p14="http://schemas.microsoft.com/office/powerpoint/2010/main" val="183083240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0000"/>
                </a:solidFill>
              </a:rPr>
              <a:t>Home</a:t>
            </a:r>
            <a:r>
              <a:rPr lang="en-GB" dirty="0">
                <a:solidFill>
                  <a:srgbClr val="FF0000"/>
                </a:solidFill>
              </a:rPr>
              <a:t>w</a:t>
            </a:r>
            <a:r>
              <a:rPr lang="cs-CZ" dirty="0" err="1">
                <a:solidFill>
                  <a:srgbClr val="FF0000"/>
                </a:solidFill>
              </a:rPr>
              <a:t>ork</a:t>
            </a:r>
            <a:r>
              <a:rPr lang="cs-CZ" dirty="0">
                <a:solidFill>
                  <a:srgbClr val="FF0000"/>
                </a:solidFill>
              </a:rPr>
              <a:t> 1</a:t>
            </a:r>
          </a:p>
        </p:txBody>
      </p:sp>
      <p:sp>
        <p:nvSpPr>
          <p:cNvPr id="3" name="Zástupný symbol pro obsah 2"/>
          <p:cNvSpPr>
            <a:spLocks noGrp="1"/>
          </p:cNvSpPr>
          <p:nvPr>
            <p:ph idx="1"/>
          </p:nvPr>
        </p:nvSpPr>
        <p:spPr/>
        <p:txBody>
          <a:bodyPr/>
          <a:lstStyle/>
          <a:p>
            <a:pPr marL="0" indent="0">
              <a:buNone/>
            </a:pPr>
            <a:r>
              <a:rPr lang="cs-CZ" dirty="0">
                <a:solidFill>
                  <a:srgbClr val="FF0000"/>
                </a:solidFill>
              </a:rPr>
              <a:t>To </a:t>
            </a:r>
            <a:r>
              <a:rPr lang="cs-CZ" dirty="0" err="1">
                <a:solidFill>
                  <a:srgbClr val="FF0000"/>
                </a:solidFill>
              </a:rPr>
              <a:t>next</a:t>
            </a:r>
            <a:r>
              <a:rPr lang="cs-CZ" dirty="0">
                <a:solidFill>
                  <a:srgbClr val="FF0000"/>
                </a:solidFill>
              </a:rPr>
              <a:t> </a:t>
            </a:r>
            <a:r>
              <a:rPr lang="cs-CZ" dirty="0" err="1">
                <a:solidFill>
                  <a:srgbClr val="FF0000"/>
                </a:solidFill>
              </a:rPr>
              <a:t>lesson</a:t>
            </a:r>
            <a:r>
              <a:rPr lang="cs-CZ" dirty="0">
                <a:solidFill>
                  <a:srgbClr val="FF0000"/>
                </a:solidFill>
              </a:rPr>
              <a:t>…:</a:t>
            </a:r>
          </a:p>
          <a:p>
            <a:r>
              <a:rPr lang="cs-CZ" dirty="0" err="1">
                <a:solidFill>
                  <a:srgbClr val="FF0000"/>
                </a:solidFill>
              </a:rPr>
              <a:t>Think</a:t>
            </a:r>
            <a:r>
              <a:rPr lang="cs-CZ" dirty="0">
                <a:solidFill>
                  <a:srgbClr val="FF0000"/>
                </a:solidFill>
              </a:rPr>
              <a:t> and s</a:t>
            </a:r>
            <a:r>
              <a:rPr lang="en-GB" dirty="0" err="1">
                <a:solidFill>
                  <a:srgbClr val="FF0000"/>
                </a:solidFill>
              </a:rPr>
              <a:t>pecifi</a:t>
            </a:r>
            <a:r>
              <a:rPr lang="cs-CZ" dirty="0">
                <a:solidFill>
                  <a:srgbClr val="FF0000"/>
                </a:solidFill>
              </a:rPr>
              <a:t>y </a:t>
            </a:r>
            <a:r>
              <a:rPr lang="cs-CZ" dirty="0" err="1">
                <a:solidFill>
                  <a:srgbClr val="FF0000"/>
                </a:solidFill>
              </a:rPr>
              <a:t>topic</a:t>
            </a:r>
            <a:r>
              <a:rPr lang="cs-CZ" dirty="0">
                <a:solidFill>
                  <a:srgbClr val="FF0000"/>
                </a:solidFill>
              </a:rPr>
              <a:t> </a:t>
            </a:r>
            <a:r>
              <a:rPr lang="cs-CZ" dirty="0" err="1">
                <a:solidFill>
                  <a:srgbClr val="FF0000"/>
                </a:solidFill>
              </a:rPr>
              <a:t>of</a:t>
            </a:r>
            <a:r>
              <a:rPr lang="cs-CZ" dirty="0">
                <a:solidFill>
                  <a:srgbClr val="FF0000"/>
                </a:solidFill>
              </a:rPr>
              <a:t> thesis</a:t>
            </a:r>
          </a:p>
          <a:p>
            <a:r>
              <a:rPr lang="cs-CZ" dirty="0" err="1">
                <a:solidFill>
                  <a:srgbClr val="FF0000"/>
                </a:solidFill>
              </a:rPr>
              <a:t>Find</a:t>
            </a:r>
            <a:r>
              <a:rPr lang="cs-CZ" dirty="0">
                <a:solidFill>
                  <a:srgbClr val="FF0000"/>
                </a:solidFill>
              </a:rPr>
              <a:t> </a:t>
            </a:r>
            <a:r>
              <a:rPr lang="cs-CZ" dirty="0" err="1">
                <a:solidFill>
                  <a:srgbClr val="FF0000"/>
                </a:solidFill>
              </a:rPr>
              <a:t>citation</a:t>
            </a:r>
            <a:r>
              <a:rPr lang="cs-CZ" dirty="0">
                <a:solidFill>
                  <a:srgbClr val="FF0000"/>
                </a:solidFill>
              </a:rPr>
              <a:t> standard </a:t>
            </a:r>
            <a:r>
              <a:rPr lang="cs-CZ" dirty="0" err="1">
                <a:solidFill>
                  <a:srgbClr val="FF0000"/>
                </a:solidFill>
              </a:rPr>
              <a:t>at</a:t>
            </a:r>
            <a:r>
              <a:rPr lang="cs-CZ" dirty="0">
                <a:solidFill>
                  <a:srgbClr val="FF0000"/>
                </a:solidFill>
              </a:rPr>
              <a:t> </a:t>
            </a:r>
            <a:r>
              <a:rPr lang="cs-CZ" dirty="0" err="1">
                <a:solidFill>
                  <a:srgbClr val="FF0000"/>
                </a:solidFill>
              </a:rPr>
              <a:t>our</a:t>
            </a:r>
            <a:r>
              <a:rPr lang="cs-CZ" dirty="0">
                <a:solidFill>
                  <a:srgbClr val="FF0000"/>
                </a:solidFill>
              </a:rPr>
              <a:t> university</a:t>
            </a:r>
          </a:p>
          <a:p>
            <a:endParaRPr lang="cs-CZ" dirty="0">
              <a:solidFill>
                <a:srgbClr val="FF0000"/>
              </a:solidFill>
            </a:endParaRPr>
          </a:p>
          <a:p>
            <a:pPr marL="0" indent="0">
              <a:buNone/>
            </a:pPr>
            <a:endParaRPr lang="cs-CZ" dirty="0">
              <a:solidFill>
                <a:srgbClr val="FF0000"/>
              </a:solidFill>
            </a:endParaRPr>
          </a:p>
        </p:txBody>
      </p:sp>
    </p:spTree>
    <p:extLst>
      <p:ext uri="{BB962C8B-B14F-4D97-AF65-F5344CB8AC3E}">
        <p14:creationId xmlns:p14="http://schemas.microsoft.com/office/powerpoint/2010/main" val="25244138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E5F7F4F-E94B-4FC1-A113-79E6E543E8DB}"/>
              </a:ext>
            </a:extLst>
          </p:cNvPr>
          <p:cNvSpPr txBox="1"/>
          <p:nvPr/>
        </p:nvSpPr>
        <p:spPr>
          <a:xfrm>
            <a:off x="1259632" y="2924944"/>
            <a:ext cx="3414717" cy="984885"/>
          </a:xfrm>
          <a:prstGeom prst="rect">
            <a:avLst/>
          </a:prstGeom>
          <a:noFill/>
        </p:spPr>
        <p:txBody>
          <a:bodyPr wrap="none" rtlCol="0">
            <a:spAutoFit/>
          </a:bodyPr>
          <a:lstStyle/>
          <a:p>
            <a:r>
              <a:rPr lang="cs-CZ" sz="5800" dirty="0"/>
              <a:t>2</a:t>
            </a:r>
            <a:r>
              <a:rPr lang="cs-CZ" sz="5800" baseline="30000" dirty="0"/>
              <a:t>nd</a:t>
            </a:r>
            <a:r>
              <a:rPr lang="cs-CZ" sz="5800" dirty="0"/>
              <a:t> </a:t>
            </a:r>
            <a:r>
              <a:rPr lang="cs-CZ" sz="5800" dirty="0" err="1"/>
              <a:t>lesson</a:t>
            </a:r>
            <a:endParaRPr lang="cs-CZ" sz="5800" dirty="0"/>
          </a:p>
        </p:txBody>
      </p:sp>
    </p:spTree>
    <p:extLst>
      <p:ext uri="{BB962C8B-B14F-4D97-AF65-F5344CB8AC3E}">
        <p14:creationId xmlns:p14="http://schemas.microsoft.com/office/powerpoint/2010/main" val="305328487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656" y="860046"/>
            <a:ext cx="7153994" cy="1190888"/>
          </a:xfrm>
        </p:spPr>
        <p:txBody>
          <a:bodyPr>
            <a:normAutofit/>
          </a:bodyPr>
          <a:lstStyle/>
          <a:p>
            <a:r>
              <a:rPr lang="en-US" dirty="0"/>
              <a:t>Literary research </a:t>
            </a:r>
            <a:r>
              <a:rPr lang="cs-CZ" dirty="0"/>
              <a:t/>
            </a:r>
            <a:br>
              <a:rPr lang="cs-CZ" dirty="0"/>
            </a:br>
            <a:r>
              <a:rPr lang="en-US" dirty="0"/>
              <a:t>synthesis of knowledge / theoretical part</a:t>
            </a:r>
            <a:endParaRPr lang="cs-CZ" sz="2175" b="1" dirty="0"/>
          </a:p>
        </p:txBody>
      </p:sp>
      <p:sp>
        <p:nvSpPr>
          <p:cNvPr id="3" name="Zástupný symbol pro obsah 2"/>
          <p:cNvSpPr>
            <a:spLocks noGrp="1"/>
          </p:cNvSpPr>
          <p:nvPr>
            <p:ph idx="1"/>
          </p:nvPr>
        </p:nvSpPr>
        <p:spPr>
          <a:xfrm>
            <a:off x="514350" y="2222381"/>
            <a:ext cx="8115300" cy="3475492"/>
          </a:xfrm>
        </p:spPr>
        <p:txBody>
          <a:bodyPr>
            <a:noAutofit/>
          </a:bodyPr>
          <a:lstStyle/>
          <a:p>
            <a:pPr marL="257175" indent="-257175"/>
            <a:r>
              <a:rPr lang="en-US" sz="1725" dirty="0"/>
              <a:t>It precedes the creation of scientific work and it is, among other things, the design of a research project and the selection of a suitable methodology</a:t>
            </a:r>
          </a:p>
          <a:p>
            <a:pPr marL="257175" indent="-257175"/>
            <a:r>
              <a:rPr lang="en-US" sz="1725" dirty="0"/>
              <a:t>A systematic and repeatable procedure for finding and merging already created results</a:t>
            </a:r>
          </a:p>
          <a:p>
            <a:pPr marL="257175" indent="-257175"/>
            <a:r>
              <a:rPr lang="en-US" sz="1725" dirty="0"/>
              <a:t>Searching for literature and information sources</a:t>
            </a:r>
          </a:p>
          <a:p>
            <a:pPr marL="485775" lvl="1" indent="-257175"/>
            <a:r>
              <a:rPr lang="en-US" sz="1525" dirty="0"/>
              <a:t>Libraries, electronic information resources, other Internet resources </a:t>
            </a:r>
            <a:endParaRPr lang="cs-CZ" sz="1525" dirty="0"/>
          </a:p>
          <a:p>
            <a:pPr marL="485775" lvl="1" indent="-257175"/>
            <a:r>
              <a:rPr lang="en-US" sz="1525" dirty="0"/>
              <a:t>Identification of keywords.</a:t>
            </a:r>
          </a:p>
          <a:p>
            <a:pPr marL="485775" lvl="1" indent="-257175"/>
            <a:r>
              <a:rPr lang="en-US" sz="1525" dirty="0"/>
              <a:t>Choice of citation index: Web of Science, SCOPUS, Google Scholar.</a:t>
            </a:r>
          </a:p>
          <a:p>
            <a:pPr marL="485775" lvl="1" indent="-257175"/>
            <a:r>
              <a:rPr lang="en-US" sz="1525" dirty="0"/>
              <a:t>Edit a search query.</a:t>
            </a:r>
          </a:p>
          <a:p>
            <a:pPr marL="485775" lvl="1" indent="-257175"/>
            <a:r>
              <a:rPr lang="en-US" sz="1525" dirty="0"/>
              <a:t>Selection of relevant articles.</a:t>
            </a:r>
          </a:p>
          <a:p>
            <a:pPr marL="485775" lvl="1" indent="-257175"/>
            <a:r>
              <a:rPr lang="en-US" sz="1525" dirty="0"/>
              <a:t>Study of selected articles.</a:t>
            </a:r>
            <a:endParaRPr lang="cs-CZ" sz="1525" dirty="0"/>
          </a:p>
        </p:txBody>
      </p:sp>
      <p:sp>
        <p:nvSpPr>
          <p:cNvPr id="5" name="TextovéPole 4">
            <a:extLst>
              <a:ext uri="{FF2B5EF4-FFF2-40B4-BE49-F238E27FC236}">
                <a16:creationId xmlns:a16="http://schemas.microsoft.com/office/drawing/2014/main" id="{B794F7EE-B608-465F-B21D-CAB19F9DF0F6}"/>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14158491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71700" y="971179"/>
            <a:ext cx="6457950" cy="969771"/>
          </a:xfrm>
        </p:spPr>
        <p:txBody>
          <a:bodyPr/>
          <a:lstStyle/>
          <a:p>
            <a:r>
              <a:rPr lang="cs-CZ" dirty="0" err="1"/>
              <a:t>Literary</a:t>
            </a:r>
            <a:r>
              <a:rPr lang="cs-CZ" dirty="0"/>
              <a:t> </a:t>
            </a:r>
            <a:r>
              <a:rPr lang="cs-CZ" dirty="0" err="1"/>
              <a:t>research</a:t>
            </a:r>
            <a:endParaRPr lang="cs-CZ" dirty="0"/>
          </a:p>
        </p:txBody>
      </p:sp>
      <p:sp>
        <p:nvSpPr>
          <p:cNvPr id="4" name="Rectangle 1"/>
          <p:cNvSpPr>
            <a:spLocks noGrp="1" noChangeArrowheads="1"/>
          </p:cNvSpPr>
          <p:nvPr>
            <p:ph idx="1"/>
          </p:nvPr>
        </p:nvSpPr>
        <p:spPr bwMode="auto">
          <a:xfrm>
            <a:off x="219973" y="1620046"/>
            <a:ext cx="8501333" cy="434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lvl="0"/>
            <a:r>
              <a:rPr lang="en-US" sz="1875" dirty="0"/>
              <a:t>You identify gaps in the literature</a:t>
            </a:r>
          </a:p>
          <a:p>
            <a:pPr lvl="0"/>
            <a:r>
              <a:rPr lang="en-US" sz="1875" dirty="0"/>
              <a:t>Avoid researching the researched</a:t>
            </a:r>
          </a:p>
          <a:p>
            <a:pPr lvl="0"/>
            <a:r>
              <a:rPr lang="en-US" sz="1875" dirty="0"/>
              <a:t>Don't make the same mistakes as your predecessors</a:t>
            </a:r>
          </a:p>
          <a:p>
            <a:pPr lvl="0"/>
            <a:r>
              <a:rPr lang="en-US" sz="1875" dirty="0"/>
              <a:t>Start where the others left off</a:t>
            </a:r>
          </a:p>
          <a:p>
            <a:pPr lvl="0"/>
            <a:r>
              <a:rPr lang="en-US" sz="1875" dirty="0"/>
              <a:t>You can compare your project with others</a:t>
            </a:r>
          </a:p>
          <a:p>
            <a:pPr lvl="0"/>
            <a:r>
              <a:rPr lang="en-US" sz="1875" dirty="0"/>
              <a:t>You will find the procedure, methods and results suitable for your project</a:t>
            </a:r>
          </a:p>
          <a:p>
            <a:pPr lvl="0"/>
            <a:r>
              <a:rPr lang="en-US" sz="1875" dirty="0"/>
              <a:t>You identify conflicting opinions</a:t>
            </a:r>
          </a:p>
          <a:p>
            <a:pPr lvl="0"/>
            <a:endParaRPr lang="en-US" sz="1875" dirty="0"/>
          </a:p>
          <a:p>
            <a:pPr lvl="0">
              <a:buFont typeface="Wingdings" panose="05000000000000000000" pitchFamily="2" charset="2"/>
              <a:buChar char="Ø"/>
            </a:pPr>
            <a:r>
              <a:rPr lang="en-US" sz="1875" dirty="0"/>
              <a:t>Discovery.muni.cz (access vpn.muni.cz)</a:t>
            </a:r>
          </a:p>
          <a:p>
            <a:pPr lvl="0">
              <a:buFont typeface="Wingdings" panose="05000000000000000000" pitchFamily="2" charset="2"/>
              <a:buChar char="Ø"/>
            </a:pPr>
            <a:r>
              <a:rPr lang="en-US" sz="1875" dirty="0"/>
              <a:t>Google Scholar (scholar.google.com)</a:t>
            </a:r>
            <a:endParaRPr lang="cs-CZ" altLang="cs-CZ" sz="1875" dirty="0">
              <a:latin typeface="+mj-lt"/>
            </a:endParaRPr>
          </a:p>
        </p:txBody>
      </p:sp>
      <p:sp>
        <p:nvSpPr>
          <p:cNvPr id="5" name="TextovéPole 4">
            <a:extLst>
              <a:ext uri="{FF2B5EF4-FFF2-40B4-BE49-F238E27FC236}">
                <a16:creationId xmlns:a16="http://schemas.microsoft.com/office/drawing/2014/main" id="{610150FA-967D-49A8-A993-670A3847A29E}"/>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171183975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Citation</a:t>
            </a:r>
            <a:r>
              <a:rPr lang="cs-CZ" dirty="0"/>
              <a:t> standard</a:t>
            </a:r>
          </a:p>
        </p:txBody>
      </p:sp>
      <p:sp>
        <p:nvSpPr>
          <p:cNvPr id="3" name="Zástupný symbol pro obsah 2"/>
          <p:cNvSpPr>
            <a:spLocks noGrp="1"/>
          </p:cNvSpPr>
          <p:nvPr>
            <p:ph idx="1"/>
          </p:nvPr>
        </p:nvSpPr>
        <p:spPr>
          <a:xfrm>
            <a:off x="514350" y="2503170"/>
            <a:ext cx="8291063" cy="3018094"/>
          </a:xfrm>
        </p:spPr>
        <p:txBody>
          <a:bodyPr>
            <a:normAutofit/>
          </a:bodyPr>
          <a:lstStyle/>
          <a:p>
            <a:r>
              <a:rPr lang="en-US" sz="1875" dirty="0"/>
              <a:t>Publication and citation ethics</a:t>
            </a:r>
          </a:p>
          <a:p>
            <a:r>
              <a:rPr lang="en-US" sz="1875" dirty="0"/>
              <a:t>citation creation: </a:t>
            </a:r>
            <a:r>
              <a:rPr lang="cs-CZ" sz="1875" dirty="0"/>
              <a:t>APA</a:t>
            </a:r>
            <a:endParaRPr lang="en-US" sz="1875" dirty="0"/>
          </a:p>
          <a:p>
            <a:endParaRPr lang="en-US" sz="1875" dirty="0"/>
          </a:p>
          <a:p>
            <a:r>
              <a:rPr lang="en-US" sz="1875" dirty="0"/>
              <a:t>a citation record can be found</a:t>
            </a:r>
          </a:p>
          <a:p>
            <a:pPr lvl="1"/>
            <a:r>
              <a:rPr lang="en-US" sz="1675" dirty="0"/>
              <a:t>in http://discovery.muni.cz</a:t>
            </a:r>
          </a:p>
          <a:p>
            <a:pPr lvl="1"/>
            <a:r>
              <a:rPr lang="en-US" sz="1675" dirty="0"/>
              <a:t>in the library system http://aleph.muni.cz</a:t>
            </a:r>
          </a:p>
          <a:p>
            <a:pPr lvl="1"/>
            <a:r>
              <a:rPr lang="en-US" sz="1675" dirty="0"/>
              <a:t>Zotero citation manager integrated with all browsers can be used</a:t>
            </a:r>
            <a:endParaRPr lang="cs-CZ" sz="1525" dirty="0"/>
          </a:p>
        </p:txBody>
      </p:sp>
      <p:sp>
        <p:nvSpPr>
          <p:cNvPr id="6" name="TextovéPole 5">
            <a:extLst>
              <a:ext uri="{FF2B5EF4-FFF2-40B4-BE49-F238E27FC236}">
                <a16:creationId xmlns:a16="http://schemas.microsoft.com/office/drawing/2014/main" id="{82C65C38-F158-460B-B260-D074B5A28F7E}"/>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383858396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A7F8E-3230-432C-9716-ACC9ED787729}"/>
              </a:ext>
            </a:extLst>
          </p:cNvPr>
          <p:cNvSpPr txBox="1">
            <a:spLocks/>
          </p:cNvSpPr>
          <p:nvPr/>
        </p:nvSpPr>
        <p:spPr>
          <a:xfrm rot="360000">
            <a:off x="3270250" y="3373438"/>
            <a:ext cx="4848225" cy="1600200"/>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0" lang="cs-CZ" sz="2800" kern="1200">
                <a:solidFill>
                  <a:schemeClr val="tx1"/>
                </a:solidFill>
                <a:latin typeface="Georgia" pitchFamily="18" charset="0"/>
                <a:ea typeface="+mj-ea"/>
                <a:cs typeface="+mj-cs"/>
              </a:defRPr>
            </a:lvl1pPr>
          </a:lstStyle>
          <a:p>
            <a:pPr algn="ctr">
              <a:defRPr/>
            </a:pPr>
            <a:r>
              <a:rPr lang="en-US" sz="3500" dirty="0"/>
              <a:t>The Basics of APA Formatting</a:t>
            </a:r>
          </a:p>
        </p:txBody>
      </p:sp>
      <p:sp>
        <p:nvSpPr>
          <p:cNvPr id="5" name="TextovéPole 4">
            <a:extLst>
              <a:ext uri="{FF2B5EF4-FFF2-40B4-BE49-F238E27FC236}">
                <a16:creationId xmlns:a16="http://schemas.microsoft.com/office/drawing/2014/main" id="{044F6AC9-3747-4458-8841-01A9F7899EFA}"/>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29893130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71F31D-9A72-4990-A452-1107F4F4A501}"/>
              </a:ext>
            </a:extLst>
          </p:cNvPr>
          <p:cNvSpPr>
            <a:spLocks noGrp="1"/>
          </p:cNvSpPr>
          <p:nvPr>
            <p:ph type="title"/>
          </p:nvPr>
        </p:nvSpPr>
        <p:spPr/>
        <p:txBody>
          <a:bodyPr/>
          <a:lstStyle/>
          <a:p>
            <a:r>
              <a:rPr lang="cs-CZ" b="0" i="0" dirty="0" err="1">
                <a:solidFill>
                  <a:srgbClr val="0A0A0A"/>
                </a:solidFill>
                <a:effectLst/>
                <a:latin typeface="Open Sans"/>
              </a:rPr>
              <a:t>Course</a:t>
            </a:r>
            <a:r>
              <a:rPr lang="cs-CZ" b="0" i="0" dirty="0">
                <a:solidFill>
                  <a:srgbClr val="0A0A0A"/>
                </a:solidFill>
                <a:effectLst/>
                <a:latin typeface="Open Sans"/>
              </a:rPr>
              <a:t> </a:t>
            </a:r>
            <a:r>
              <a:rPr lang="cs-CZ" b="0" i="0" dirty="0" err="1">
                <a:solidFill>
                  <a:srgbClr val="0A0A0A"/>
                </a:solidFill>
                <a:effectLst/>
                <a:latin typeface="Open Sans"/>
              </a:rPr>
              <a:t>objectives</a:t>
            </a:r>
            <a:endParaRPr lang="cs-CZ" dirty="0"/>
          </a:p>
        </p:txBody>
      </p:sp>
      <p:sp>
        <p:nvSpPr>
          <p:cNvPr id="3" name="Zástupný text 2">
            <a:extLst>
              <a:ext uri="{FF2B5EF4-FFF2-40B4-BE49-F238E27FC236}">
                <a16:creationId xmlns:a16="http://schemas.microsoft.com/office/drawing/2014/main" id="{6FBD0DE0-D50D-4737-B79C-D30E23E21342}"/>
              </a:ext>
            </a:extLst>
          </p:cNvPr>
          <p:cNvSpPr>
            <a:spLocks noGrp="1"/>
          </p:cNvSpPr>
          <p:nvPr>
            <p:ph type="body" idx="1"/>
          </p:nvPr>
        </p:nvSpPr>
        <p:spPr>
          <a:xfrm>
            <a:off x="270296" y="3048000"/>
            <a:ext cx="8645104" cy="3765376"/>
          </a:xfrm>
        </p:spPr>
        <p:txBody>
          <a:bodyPr>
            <a:normAutofit/>
          </a:bodyPr>
          <a:lstStyle/>
          <a:p>
            <a:pPr marL="342900" indent="-342900">
              <a:buFont typeface="Arial" panose="020B0604020202020204" pitchFamily="34" charset="0"/>
              <a:buChar char="•"/>
            </a:pPr>
            <a:endParaRPr lang="cs-CZ" b="0" i="0" dirty="0">
              <a:solidFill>
                <a:srgbClr val="0A0A0A"/>
              </a:solidFill>
              <a:effectLst/>
              <a:latin typeface="Open Sans"/>
            </a:endParaRPr>
          </a:p>
          <a:p>
            <a:pPr marL="342900" indent="-342900">
              <a:buFont typeface="Arial" panose="020B0604020202020204" pitchFamily="34" charset="0"/>
              <a:buChar char="•"/>
            </a:pPr>
            <a:r>
              <a:rPr lang="en-US" b="0" i="0" dirty="0">
                <a:solidFill>
                  <a:srgbClr val="0A0A0A"/>
                </a:solidFill>
                <a:effectLst/>
                <a:latin typeface="Open Sans"/>
              </a:rPr>
              <a:t>The aim is to prepare the student for the necessary steps in the thesis. </a:t>
            </a:r>
            <a:endParaRPr lang="cs-CZ" b="0" i="0" dirty="0">
              <a:solidFill>
                <a:srgbClr val="0A0A0A"/>
              </a:solidFill>
              <a:effectLst/>
              <a:latin typeface="Open Sans"/>
            </a:endParaRPr>
          </a:p>
          <a:p>
            <a:pPr marL="342900" indent="-342900">
              <a:buFont typeface="Arial" panose="020B0604020202020204" pitchFamily="34" charset="0"/>
              <a:buChar char="•"/>
            </a:pPr>
            <a:r>
              <a:rPr lang="en-US" b="0" i="0" dirty="0">
                <a:solidFill>
                  <a:srgbClr val="0A0A0A"/>
                </a:solidFill>
                <a:effectLst/>
                <a:latin typeface="Open Sans"/>
              </a:rPr>
              <a:t>Adoption of principles of professional work, access to the world of professional literature, methods of selecting topics and methods of professional work, work with literature and information sources. They will be acquainted with citation methods and bibliographic references. </a:t>
            </a:r>
            <a:endParaRPr lang="cs-CZ" b="0" i="0" dirty="0">
              <a:solidFill>
                <a:srgbClr val="0A0A0A"/>
              </a:solidFill>
              <a:effectLst/>
              <a:latin typeface="Open Sans"/>
            </a:endParaRPr>
          </a:p>
          <a:p>
            <a:pPr marL="342900" indent="-342900">
              <a:buFont typeface="Arial" panose="020B0604020202020204" pitchFamily="34" charset="0"/>
              <a:buChar char="•"/>
            </a:pPr>
            <a:r>
              <a:rPr lang="en-US" b="0" i="0" dirty="0">
                <a:solidFill>
                  <a:srgbClr val="0A0A0A"/>
                </a:solidFill>
                <a:effectLst/>
                <a:latin typeface="Open Sans"/>
              </a:rPr>
              <a:t>Basic research strategies, research plans and methods of data collection and analysis.</a:t>
            </a:r>
            <a:endParaRPr lang="cs-CZ" b="0" i="0" dirty="0">
              <a:solidFill>
                <a:srgbClr val="0A0A0A"/>
              </a:solidFill>
              <a:effectLst/>
              <a:latin typeface="Open Sans"/>
            </a:endParaRPr>
          </a:p>
          <a:p>
            <a:pPr marL="342900" indent="-342900">
              <a:buFont typeface="Arial" panose="020B0604020202020204" pitchFamily="34" charset="0"/>
              <a:buChar char="•"/>
            </a:pPr>
            <a:r>
              <a:rPr lang="cs-CZ" dirty="0" err="1">
                <a:solidFill>
                  <a:srgbClr val="0A0A0A"/>
                </a:solidFill>
                <a:latin typeface="Open Sans"/>
              </a:rPr>
              <a:t>Statistics</a:t>
            </a:r>
            <a:r>
              <a:rPr lang="cs-CZ" dirty="0">
                <a:solidFill>
                  <a:srgbClr val="0A0A0A"/>
                </a:solidFill>
                <a:latin typeface="Open Sans"/>
              </a:rPr>
              <a:t> – basic </a:t>
            </a:r>
            <a:r>
              <a:rPr lang="cs-CZ" dirty="0" err="1">
                <a:solidFill>
                  <a:srgbClr val="0A0A0A"/>
                </a:solidFill>
                <a:latin typeface="Open Sans"/>
              </a:rPr>
              <a:t>characteristics</a:t>
            </a:r>
            <a:r>
              <a:rPr lang="cs-CZ" dirty="0">
                <a:solidFill>
                  <a:srgbClr val="0A0A0A"/>
                </a:solidFill>
                <a:latin typeface="Open Sans"/>
              </a:rPr>
              <a:t> and </a:t>
            </a:r>
            <a:r>
              <a:rPr lang="cs-CZ" dirty="0" err="1">
                <a:solidFill>
                  <a:srgbClr val="0A0A0A"/>
                </a:solidFill>
                <a:latin typeface="Open Sans"/>
              </a:rPr>
              <a:t>methods</a:t>
            </a:r>
            <a:r>
              <a:rPr lang="cs-CZ" dirty="0">
                <a:solidFill>
                  <a:srgbClr val="0A0A0A"/>
                </a:solidFill>
                <a:latin typeface="Open Sans"/>
              </a:rPr>
              <a:t> in sw </a:t>
            </a:r>
            <a:r>
              <a:rPr lang="cs-CZ" dirty="0" err="1">
                <a:solidFill>
                  <a:srgbClr val="0A0A0A"/>
                </a:solidFill>
                <a:latin typeface="Open Sans"/>
              </a:rPr>
              <a:t>Statistica</a:t>
            </a:r>
            <a:endParaRPr lang="cs-CZ" dirty="0"/>
          </a:p>
        </p:txBody>
      </p:sp>
    </p:spTree>
    <p:extLst>
      <p:ext uri="{BB962C8B-B14F-4D97-AF65-F5344CB8AC3E}">
        <p14:creationId xmlns:p14="http://schemas.microsoft.com/office/powerpoint/2010/main" val="34292192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D176C31-9539-4B2D-BC20-64F7020F9D03}"/>
              </a:ext>
            </a:extLst>
          </p:cNvPr>
          <p:cNvSpPr>
            <a:spLocks noGrp="1"/>
          </p:cNvSpPr>
          <p:nvPr>
            <p:ph type="title"/>
          </p:nvPr>
        </p:nvSpPr>
        <p:spPr/>
        <p:txBody>
          <a:bodyPr/>
          <a:lstStyle/>
          <a:p>
            <a:pPr algn="ctr" eaLnBrk="1" hangingPunct="1"/>
            <a:r>
              <a:rPr lang="en-US" altLang="en-US" dirty="0"/>
              <a:t>In-Text Citations</a:t>
            </a:r>
          </a:p>
        </p:txBody>
      </p:sp>
      <p:sp>
        <p:nvSpPr>
          <p:cNvPr id="3" name="Content Placeholder 2">
            <a:extLst>
              <a:ext uri="{FF2B5EF4-FFF2-40B4-BE49-F238E27FC236}">
                <a16:creationId xmlns:a16="http://schemas.microsoft.com/office/drawing/2014/main" id="{62BD067C-C3F5-4F20-B036-C2A1BC7B6C13}"/>
              </a:ext>
            </a:extLst>
          </p:cNvPr>
          <p:cNvSpPr>
            <a:spLocks noGrp="1"/>
          </p:cNvSpPr>
          <p:nvPr>
            <p:ph idx="1"/>
          </p:nvPr>
        </p:nvSpPr>
        <p:spPr>
          <a:xfrm>
            <a:off x="838200" y="1676400"/>
            <a:ext cx="7467600" cy="4776936"/>
          </a:xfrm>
        </p:spPr>
        <p:txBody>
          <a:bodyPr rtlCol="0">
            <a:normAutofit/>
          </a:bodyPr>
          <a:lstStyle/>
          <a:p>
            <a:pPr eaLnBrk="1" fontAlgn="auto" hangingPunct="1">
              <a:spcAft>
                <a:spcPts val="0"/>
              </a:spcAft>
              <a:defRPr/>
            </a:pPr>
            <a:r>
              <a:rPr lang="en-US" dirty="0">
                <a:solidFill>
                  <a:schemeClr val="tx1">
                    <a:lumMod val="75000"/>
                    <a:lumOff val="25000"/>
                  </a:schemeClr>
                </a:solidFill>
              </a:rPr>
              <a:t>Used to cite information that you have taken from another source and used in your paper in the form of:</a:t>
            </a:r>
          </a:p>
          <a:p>
            <a:pPr marL="822960" lvl="2" indent="-182880" eaLnBrk="1" fontAlgn="auto" hangingPunct="1">
              <a:spcAft>
                <a:spcPts val="0"/>
              </a:spcAft>
              <a:defRPr/>
            </a:pPr>
            <a:r>
              <a:rPr lang="en-US" dirty="0">
                <a:solidFill>
                  <a:schemeClr val="tx1">
                    <a:lumMod val="75000"/>
                    <a:lumOff val="25000"/>
                  </a:schemeClr>
                </a:solidFill>
              </a:rPr>
              <a:t>Direct Quotes</a:t>
            </a:r>
          </a:p>
          <a:p>
            <a:pPr marL="822960" lvl="2" indent="-182880" eaLnBrk="1" fontAlgn="auto" hangingPunct="1">
              <a:spcAft>
                <a:spcPts val="0"/>
              </a:spcAft>
              <a:defRPr/>
            </a:pPr>
            <a:r>
              <a:rPr lang="en-US" dirty="0">
                <a:solidFill>
                  <a:schemeClr val="tx1">
                    <a:lumMod val="75000"/>
                    <a:lumOff val="25000"/>
                  </a:schemeClr>
                </a:solidFill>
              </a:rPr>
              <a:t>Paraphrasing</a:t>
            </a:r>
          </a:p>
          <a:p>
            <a:pPr marL="822960" lvl="2" indent="-182880" eaLnBrk="1" fontAlgn="auto" hangingPunct="1">
              <a:spcAft>
                <a:spcPts val="0"/>
              </a:spcAft>
              <a:defRPr/>
            </a:pPr>
            <a:r>
              <a:rPr lang="en-US" dirty="0">
                <a:solidFill>
                  <a:schemeClr val="tx1">
                    <a:lumMod val="75000"/>
                    <a:lumOff val="25000"/>
                  </a:schemeClr>
                </a:solidFill>
              </a:rPr>
              <a:t>Summary</a:t>
            </a:r>
          </a:p>
          <a:p>
            <a:pPr eaLnBrk="1" fontAlgn="auto" hangingPunct="1">
              <a:spcAft>
                <a:spcPts val="0"/>
              </a:spcAft>
              <a:defRPr/>
            </a:pPr>
            <a:r>
              <a:rPr lang="en-US" dirty="0">
                <a:solidFill>
                  <a:schemeClr val="tx1">
                    <a:lumMod val="75000"/>
                    <a:lumOff val="25000"/>
                  </a:schemeClr>
                </a:solidFill>
              </a:rPr>
              <a:t>Whenever you use a source, provide in parenthesis:</a:t>
            </a:r>
          </a:p>
          <a:p>
            <a:pPr marL="557784" lvl="1" eaLnBrk="1" fontAlgn="auto" hangingPunct="1">
              <a:spcAft>
                <a:spcPts val="0"/>
              </a:spcAft>
              <a:defRPr/>
            </a:pPr>
            <a:r>
              <a:rPr lang="en-US" dirty="0">
                <a:solidFill>
                  <a:schemeClr val="tx1">
                    <a:lumMod val="75000"/>
                    <a:lumOff val="25000"/>
                  </a:schemeClr>
                </a:solidFill>
              </a:rPr>
              <a:t> the author</a:t>
            </a:r>
            <a:r>
              <a:rPr lang="ja-JP" altLang="en-US" dirty="0">
                <a:solidFill>
                  <a:schemeClr val="tx1">
                    <a:lumMod val="75000"/>
                    <a:lumOff val="25000"/>
                  </a:schemeClr>
                </a:solidFill>
              </a:rPr>
              <a:t>’</a:t>
            </a:r>
            <a:r>
              <a:rPr lang="en-US" altLang="ja-JP" dirty="0">
                <a:solidFill>
                  <a:schemeClr val="tx1">
                    <a:lumMod val="75000"/>
                    <a:lumOff val="25000"/>
                  </a:schemeClr>
                </a:solidFill>
              </a:rPr>
              <a:t>s name and the date of publication</a:t>
            </a:r>
          </a:p>
          <a:p>
            <a:pPr marL="640080" lvl="2"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marL="717804" lvl="1" indent="-342900" eaLnBrk="1" fontAlgn="auto" hangingPunct="1">
              <a:spcAft>
                <a:spcPts val="0"/>
              </a:spcAft>
              <a:defRPr/>
            </a:pPr>
            <a:r>
              <a:rPr lang="en-US" dirty="0">
                <a:solidFill>
                  <a:schemeClr val="tx1">
                    <a:lumMod val="75000"/>
                    <a:lumOff val="25000"/>
                  </a:schemeClr>
                </a:solidFill>
              </a:rPr>
              <a:t>for quotations and close paraphrases, provide the author</a:t>
            </a:r>
            <a:r>
              <a:rPr lang="ja-JP" altLang="en-US" dirty="0">
                <a:solidFill>
                  <a:schemeClr val="tx1">
                    <a:lumMod val="75000"/>
                    <a:lumOff val="25000"/>
                  </a:schemeClr>
                </a:solidFill>
              </a:rPr>
              <a:t>’</a:t>
            </a:r>
            <a:r>
              <a:rPr lang="en-US" altLang="ja-JP" dirty="0">
                <a:solidFill>
                  <a:schemeClr val="tx1">
                    <a:lumMod val="75000"/>
                    <a:lumOff val="25000"/>
                  </a:schemeClr>
                </a:solidFill>
              </a:rPr>
              <a:t>s name, date of publication, and a page number</a:t>
            </a:r>
          </a:p>
        </p:txBody>
      </p:sp>
      <p:sp>
        <p:nvSpPr>
          <p:cNvPr id="11268" name="Footer Placeholder 3">
            <a:extLst>
              <a:ext uri="{FF2B5EF4-FFF2-40B4-BE49-F238E27FC236}">
                <a16:creationId xmlns:a16="http://schemas.microsoft.com/office/drawing/2014/main" id="{632FBED7-F24F-4451-A6C4-FA4FF849E915}"/>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pic>
        <p:nvPicPr>
          <p:cNvPr id="11269" name="Picture 2">
            <a:extLst>
              <a:ext uri="{FF2B5EF4-FFF2-40B4-BE49-F238E27FC236}">
                <a16:creationId xmlns:a16="http://schemas.microsoft.com/office/drawing/2014/main" id="{01A0489F-95E5-48C1-A143-410064BE4E6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66925" y="4550966"/>
            <a:ext cx="2032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65268E93-5224-45DE-A9C5-1469B50CE94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6925" y="5764950"/>
            <a:ext cx="2582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a:extLst>
              <a:ext uri="{FF2B5EF4-FFF2-40B4-BE49-F238E27FC236}">
                <a16:creationId xmlns:a16="http://schemas.microsoft.com/office/drawing/2014/main" id="{01640869-12E6-4E3D-BA16-F3A97056F39D}"/>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B4EB60D-F0E1-4F32-85A0-E884E386E3AD}"/>
              </a:ext>
            </a:extLst>
          </p:cNvPr>
          <p:cNvSpPr>
            <a:spLocks noGrp="1"/>
          </p:cNvSpPr>
          <p:nvPr>
            <p:ph type="title"/>
          </p:nvPr>
        </p:nvSpPr>
        <p:spPr>
          <a:xfrm>
            <a:off x="501650" y="685800"/>
            <a:ext cx="8042275" cy="1443038"/>
          </a:xfrm>
        </p:spPr>
        <p:txBody>
          <a:bodyPr/>
          <a:lstStyle/>
          <a:p>
            <a:pPr algn="ctr" eaLnBrk="1" hangingPunct="1"/>
            <a:r>
              <a:rPr lang="en-US" altLang="en-US" dirty="0"/>
              <a:t>In-text Citations: </a:t>
            </a:r>
            <a:br>
              <a:rPr lang="en-US" altLang="en-US" dirty="0"/>
            </a:br>
            <a:r>
              <a:rPr lang="en-US" altLang="en-US" sz="3600" dirty="0"/>
              <a:t>Formatting Quotations</a:t>
            </a:r>
            <a:endParaRPr lang="en-US" altLang="en-US" sz="4400" dirty="0"/>
          </a:p>
        </p:txBody>
      </p:sp>
      <p:sp>
        <p:nvSpPr>
          <p:cNvPr id="9" name="Right Arrow 8">
            <a:extLst>
              <a:ext uri="{FF2B5EF4-FFF2-40B4-BE49-F238E27FC236}">
                <a16:creationId xmlns:a16="http://schemas.microsoft.com/office/drawing/2014/main" id="{AC196CF8-5988-4425-9C70-E2B1069858B8}"/>
              </a:ext>
            </a:extLst>
          </p:cNvPr>
          <p:cNvSpPr/>
          <p:nvPr/>
        </p:nvSpPr>
        <p:spPr>
          <a:xfrm>
            <a:off x="169863" y="25527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With a signal phrase</a:t>
            </a:r>
          </a:p>
        </p:txBody>
      </p:sp>
      <p:sp>
        <p:nvSpPr>
          <p:cNvPr id="10" name="Right Arrow 9">
            <a:extLst>
              <a:ext uri="{FF2B5EF4-FFF2-40B4-BE49-F238E27FC236}">
                <a16:creationId xmlns:a16="http://schemas.microsoft.com/office/drawing/2014/main" id="{05EBFC2C-0A11-41A3-AA00-C6D249715042}"/>
              </a:ext>
            </a:extLst>
          </p:cNvPr>
          <p:cNvSpPr/>
          <p:nvPr/>
        </p:nvSpPr>
        <p:spPr>
          <a:xfrm>
            <a:off x="152400" y="4684713"/>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Without a signal phrase</a:t>
            </a:r>
          </a:p>
        </p:txBody>
      </p:sp>
      <p:sp>
        <p:nvSpPr>
          <p:cNvPr id="11" name="TextBox 10">
            <a:extLst>
              <a:ext uri="{FF2B5EF4-FFF2-40B4-BE49-F238E27FC236}">
                <a16:creationId xmlns:a16="http://schemas.microsoft.com/office/drawing/2014/main" id="{D37502E8-394C-430E-80DE-680CE91B3A89}"/>
              </a:ext>
            </a:extLst>
          </p:cNvPr>
          <p:cNvSpPr txBox="1"/>
          <p:nvPr/>
        </p:nvSpPr>
        <p:spPr>
          <a:xfrm>
            <a:off x="2438400" y="2651125"/>
            <a:ext cx="6096000" cy="13112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eaLnBrk="1" fontAlgn="auto" hangingPunct="1">
              <a:lnSpc>
                <a:spcPct val="90000"/>
              </a:lnSpc>
              <a:spcBef>
                <a:spcPts val="0"/>
              </a:spcBef>
              <a:spcAft>
                <a:spcPts val="0"/>
              </a:spcAft>
              <a:defRPr/>
            </a:pPr>
            <a:r>
              <a:rPr lang="en-US" sz="2200" dirty="0" err="1"/>
              <a:t>Caruth</a:t>
            </a:r>
            <a:r>
              <a:rPr lang="en-US" sz="2200" dirty="0"/>
              <a:t> (1996) states that a traumatic response frequently entails a </a:t>
            </a:r>
            <a:r>
              <a:rPr lang="ja-JP" altLang="en-US" sz="2200" dirty="0"/>
              <a:t>“</a:t>
            </a:r>
            <a:r>
              <a:rPr lang="en-US" altLang="ja-JP" sz="2200" dirty="0"/>
              <a:t>delayed, uncontrolled repetitive appearance of hallucinations and other intrusive phenomena” (p. 11).</a:t>
            </a:r>
          </a:p>
        </p:txBody>
      </p:sp>
      <p:sp>
        <p:nvSpPr>
          <p:cNvPr id="15" name="TextBox 14">
            <a:extLst>
              <a:ext uri="{FF2B5EF4-FFF2-40B4-BE49-F238E27FC236}">
                <a16:creationId xmlns:a16="http://schemas.microsoft.com/office/drawing/2014/main" id="{E635418D-53E4-42EB-AFD1-3A73A8165439}"/>
              </a:ext>
            </a:extLst>
          </p:cNvPr>
          <p:cNvSpPr txBox="1"/>
          <p:nvPr/>
        </p:nvSpPr>
        <p:spPr>
          <a:xfrm>
            <a:off x="2408695" y="4686300"/>
            <a:ext cx="6096000" cy="14465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5">
              <a:defRPr/>
            </a:pPr>
            <a:r>
              <a:rPr lang="en-US" sz="2200" dirty="0"/>
              <a:t>A traumatic response frequently entails a </a:t>
            </a:r>
            <a:r>
              <a:rPr lang="ja-JP" altLang="en-US" sz="2200" dirty="0"/>
              <a:t>“</a:t>
            </a:r>
            <a:r>
              <a:rPr lang="en-US" altLang="ja-JP" sz="2200" dirty="0"/>
              <a:t>delayed, uncontrolled repetitive appearance of hallucinations and other intrusive phenomena</a:t>
            </a:r>
            <a:r>
              <a:rPr lang="ja-JP" altLang="en-US" sz="2200" dirty="0"/>
              <a:t>”</a:t>
            </a:r>
            <a:r>
              <a:rPr lang="en-US" altLang="ja-JP" sz="2200" dirty="0"/>
              <a:t> (</a:t>
            </a:r>
            <a:r>
              <a:rPr lang="en-US" altLang="ja-JP" sz="2200" dirty="0" err="1"/>
              <a:t>Caruth</a:t>
            </a:r>
            <a:r>
              <a:rPr lang="en-US" altLang="ja-JP" sz="2200" dirty="0"/>
              <a:t>, 1996, p. 11).</a:t>
            </a:r>
            <a:endParaRPr lang="en-US" sz="2200" dirty="0"/>
          </a:p>
        </p:txBody>
      </p:sp>
      <p:sp>
        <p:nvSpPr>
          <p:cNvPr id="8" name="Footer Placeholder 3">
            <a:extLst>
              <a:ext uri="{FF2B5EF4-FFF2-40B4-BE49-F238E27FC236}">
                <a16:creationId xmlns:a16="http://schemas.microsoft.com/office/drawing/2014/main" id="{54771C6C-8159-40FA-8504-5D0FE8427344}"/>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4" name="TextovéPole 13">
            <a:extLst>
              <a:ext uri="{FF2B5EF4-FFF2-40B4-BE49-F238E27FC236}">
                <a16:creationId xmlns:a16="http://schemas.microsoft.com/office/drawing/2014/main" id="{9649173C-A1EF-4625-9328-BB6C3C778F10}"/>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5802EE6-3443-43AC-9885-A36853A75CEE}"/>
              </a:ext>
            </a:extLst>
          </p:cNvPr>
          <p:cNvSpPr>
            <a:spLocks noGrp="1"/>
          </p:cNvSpPr>
          <p:nvPr>
            <p:ph type="title"/>
          </p:nvPr>
        </p:nvSpPr>
        <p:spPr>
          <a:xfrm>
            <a:off x="609600" y="584200"/>
            <a:ext cx="8040688" cy="1163638"/>
          </a:xfrm>
        </p:spPr>
        <p:txBody>
          <a:bodyPr/>
          <a:lstStyle/>
          <a:p>
            <a:pPr algn="ctr" eaLnBrk="1" hangingPunct="1"/>
            <a:r>
              <a:rPr lang="en-US" altLang="en-US" dirty="0"/>
              <a:t>In-text Citations: </a:t>
            </a:r>
            <a:br>
              <a:rPr lang="en-US" altLang="en-US" dirty="0"/>
            </a:br>
            <a:r>
              <a:rPr lang="en-US" altLang="en-US" sz="3200" dirty="0"/>
              <a:t>Formatting a Summary or Paraphrase </a:t>
            </a:r>
          </a:p>
        </p:txBody>
      </p:sp>
      <p:sp>
        <p:nvSpPr>
          <p:cNvPr id="5" name="Right Arrow 4">
            <a:extLst>
              <a:ext uri="{FF2B5EF4-FFF2-40B4-BE49-F238E27FC236}">
                <a16:creationId xmlns:a16="http://schemas.microsoft.com/office/drawing/2014/main" id="{E66A9B74-95DF-4DF9-BE4B-4AF4351C8B62}"/>
              </a:ext>
            </a:extLst>
          </p:cNvPr>
          <p:cNvSpPr/>
          <p:nvPr/>
        </p:nvSpPr>
        <p:spPr>
          <a:xfrm>
            <a:off x="157163" y="2135188"/>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With a signal phrase</a:t>
            </a:r>
          </a:p>
        </p:txBody>
      </p:sp>
      <p:sp>
        <p:nvSpPr>
          <p:cNvPr id="6" name="Right Arrow 5">
            <a:extLst>
              <a:ext uri="{FF2B5EF4-FFF2-40B4-BE49-F238E27FC236}">
                <a16:creationId xmlns:a16="http://schemas.microsoft.com/office/drawing/2014/main" id="{C7A02225-74FD-416E-AB47-D4B52B0C60D5}"/>
              </a:ext>
            </a:extLst>
          </p:cNvPr>
          <p:cNvSpPr/>
          <p:nvPr/>
        </p:nvSpPr>
        <p:spPr>
          <a:xfrm>
            <a:off x="152400" y="48260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Without a signal phrase</a:t>
            </a:r>
          </a:p>
        </p:txBody>
      </p:sp>
      <p:sp>
        <p:nvSpPr>
          <p:cNvPr id="7" name="TextBox 6">
            <a:extLst>
              <a:ext uri="{FF2B5EF4-FFF2-40B4-BE49-F238E27FC236}">
                <a16:creationId xmlns:a16="http://schemas.microsoft.com/office/drawing/2014/main" id="{6B2DA66B-F666-47B7-9364-4C6547046DDA}"/>
              </a:ext>
            </a:extLst>
          </p:cNvPr>
          <p:cNvSpPr txBox="1"/>
          <p:nvPr/>
        </p:nvSpPr>
        <p:spPr>
          <a:xfrm>
            <a:off x="2438400" y="2135188"/>
            <a:ext cx="6553200" cy="15049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eaLnBrk="1" fontAlgn="auto" hangingPunct="1">
              <a:lnSpc>
                <a:spcPct val="90000"/>
              </a:lnSpc>
              <a:spcBef>
                <a:spcPts val="0"/>
              </a:spcBef>
              <a:spcAft>
                <a:spcPts val="0"/>
              </a:spcAft>
              <a:defRPr/>
            </a:pPr>
            <a:r>
              <a:rPr lang="en-US" altLang="ja-JP" sz="2550" dirty="0"/>
              <a:t>Smith (2002) explained that </a:t>
            </a:r>
            <a:r>
              <a:rPr lang="en-US" altLang="ja-JP" sz="2550" dirty="0" err="1"/>
              <a:t>sibutramine</a:t>
            </a:r>
            <a:r>
              <a:rPr lang="en-US" altLang="ja-JP" sz="2550" dirty="0"/>
              <a:t> suppresses appetite by blocking the reuptake if the neurotransmitters serotonin and norepinephrine in the brain (p. 594).</a:t>
            </a:r>
          </a:p>
        </p:txBody>
      </p:sp>
      <p:sp>
        <p:nvSpPr>
          <p:cNvPr id="8" name="TextBox 7">
            <a:extLst>
              <a:ext uri="{FF2B5EF4-FFF2-40B4-BE49-F238E27FC236}">
                <a16:creationId xmlns:a16="http://schemas.microsoft.com/office/drawing/2014/main" id="{28BCB4AB-8873-4AD3-9C1D-CFC37DD45ADE}"/>
              </a:ext>
            </a:extLst>
          </p:cNvPr>
          <p:cNvSpPr txBox="1"/>
          <p:nvPr/>
        </p:nvSpPr>
        <p:spPr>
          <a:xfrm>
            <a:off x="2438400" y="4633913"/>
            <a:ext cx="6400800" cy="1857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eaLnBrk="1" fontAlgn="auto" hangingPunct="1">
              <a:lnSpc>
                <a:spcPct val="90000"/>
              </a:lnSpc>
              <a:spcBef>
                <a:spcPts val="0"/>
              </a:spcBef>
              <a:spcAft>
                <a:spcPts val="0"/>
              </a:spcAft>
              <a:defRPr/>
            </a:pPr>
            <a:r>
              <a:rPr lang="en-US" altLang="ja-JP" sz="2550" dirty="0" err="1"/>
              <a:t>Sibutramine</a:t>
            </a:r>
            <a:r>
              <a:rPr lang="en-US" altLang="ja-JP" sz="2550" dirty="0"/>
              <a:t> suppresses appetite by blocking the reuptake of the neurotransmitters serotonin and norepinephrine in the brain (Smith, 2002, p. 594).</a:t>
            </a:r>
          </a:p>
        </p:txBody>
      </p:sp>
      <p:sp>
        <p:nvSpPr>
          <p:cNvPr id="9" name="Footer Placeholder 3">
            <a:extLst>
              <a:ext uri="{FF2B5EF4-FFF2-40B4-BE49-F238E27FC236}">
                <a16:creationId xmlns:a16="http://schemas.microsoft.com/office/drawing/2014/main" id="{C990EEA9-7091-4253-8D9B-28FED3EC3997}"/>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0" name="TextovéPole 9">
            <a:extLst>
              <a:ext uri="{FF2B5EF4-FFF2-40B4-BE49-F238E27FC236}">
                <a16:creationId xmlns:a16="http://schemas.microsoft.com/office/drawing/2014/main" id="{964B45EF-9785-4687-BDC0-527F6E7F8D35}"/>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A42390C-1DB5-44F7-A355-A93DFF097AC8}"/>
              </a:ext>
            </a:extLst>
          </p:cNvPr>
          <p:cNvSpPr>
            <a:spLocks noGrp="1"/>
          </p:cNvSpPr>
          <p:nvPr>
            <p:ph type="title"/>
          </p:nvPr>
        </p:nvSpPr>
        <p:spPr/>
        <p:txBody>
          <a:bodyPr>
            <a:normAutofit fontScale="90000"/>
          </a:bodyPr>
          <a:lstStyle/>
          <a:p>
            <a:pPr algn="ctr" eaLnBrk="1" hangingPunct="1"/>
            <a:r>
              <a:rPr lang="en-US" altLang="en-US" dirty="0"/>
              <a:t>In-text Citations: </a:t>
            </a:r>
            <a:br>
              <a:rPr lang="en-US" altLang="en-US" dirty="0"/>
            </a:br>
            <a:r>
              <a:rPr lang="en-US" altLang="en-US" sz="3200" dirty="0"/>
              <a:t>A Work with Two Authors</a:t>
            </a:r>
          </a:p>
        </p:txBody>
      </p:sp>
      <p:sp>
        <p:nvSpPr>
          <p:cNvPr id="3" name="Rectangle 2">
            <a:extLst>
              <a:ext uri="{FF2B5EF4-FFF2-40B4-BE49-F238E27FC236}">
                <a16:creationId xmlns:a16="http://schemas.microsoft.com/office/drawing/2014/main" id="{D4E232A7-62EA-4ECE-97FA-708E7FB6ECDD}"/>
              </a:ext>
            </a:extLst>
          </p:cNvPr>
          <p:cNvSpPr/>
          <p:nvPr/>
        </p:nvSpPr>
        <p:spPr>
          <a:xfrm>
            <a:off x="200025" y="3549650"/>
            <a:ext cx="5275263" cy="1524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2200" dirty="0">
                <a:solidFill>
                  <a:schemeClr val="tx1"/>
                </a:solidFill>
              </a:rPr>
              <a:t>When citing a work with two authors, use </a:t>
            </a:r>
            <a:r>
              <a:rPr lang="ja-JP" altLang="en-US" sz="2200" dirty="0">
                <a:solidFill>
                  <a:schemeClr val="tx1"/>
                </a:solidFill>
              </a:rPr>
              <a:t>“</a:t>
            </a:r>
            <a:r>
              <a:rPr lang="en-US" altLang="ja-JP" sz="2200" dirty="0">
                <a:solidFill>
                  <a:schemeClr val="tx1"/>
                </a:solidFill>
              </a:rPr>
              <a:t>and</a:t>
            </a:r>
            <a:r>
              <a:rPr lang="ja-JP" altLang="en-US" sz="2200" dirty="0">
                <a:solidFill>
                  <a:schemeClr val="tx1"/>
                </a:solidFill>
              </a:rPr>
              <a:t>”</a:t>
            </a:r>
            <a:r>
              <a:rPr lang="en-US" altLang="ja-JP" sz="2200" dirty="0">
                <a:solidFill>
                  <a:schemeClr val="tx1"/>
                </a:solidFill>
              </a:rPr>
              <a:t> </a:t>
            </a:r>
            <a:r>
              <a:rPr lang="en-US" sz="2200" dirty="0">
                <a:solidFill>
                  <a:schemeClr val="tx1"/>
                </a:solidFill>
              </a:rPr>
              <a:t>in between authors</a:t>
            </a:r>
            <a:r>
              <a:rPr lang="ja-JP" altLang="en-US" sz="2200" dirty="0">
                <a:solidFill>
                  <a:schemeClr val="tx1"/>
                </a:solidFill>
              </a:rPr>
              <a:t>’</a:t>
            </a:r>
            <a:r>
              <a:rPr lang="en-US" altLang="ja-JP" sz="2200" dirty="0">
                <a:solidFill>
                  <a:schemeClr val="tx1"/>
                </a:solidFill>
              </a:rPr>
              <a:t> name in the signal phrase, but use</a:t>
            </a:r>
            <a:r>
              <a:rPr lang="ja-JP" altLang="en-US" sz="2200" dirty="0">
                <a:solidFill>
                  <a:schemeClr val="tx1"/>
                </a:solidFill>
              </a:rPr>
              <a:t>“</a:t>
            </a:r>
            <a:r>
              <a:rPr lang="en-US" altLang="ja-JP" sz="2200" dirty="0">
                <a:solidFill>
                  <a:schemeClr val="tx1"/>
                </a:solidFill>
              </a:rPr>
              <a:t>&amp;</a:t>
            </a:r>
            <a:r>
              <a:rPr lang="ja-JP" altLang="en-US" sz="2200" dirty="0">
                <a:solidFill>
                  <a:schemeClr val="tx1"/>
                </a:solidFill>
              </a:rPr>
              <a:t>”</a:t>
            </a:r>
            <a:r>
              <a:rPr lang="en-US" altLang="ja-JP" sz="2200" dirty="0">
                <a:solidFill>
                  <a:schemeClr val="tx1"/>
                </a:solidFill>
              </a:rPr>
              <a:t> between their names in parenthesis.</a:t>
            </a:r>
          </a:p>
        </p:txBody>
      </p:sp>
      <p:sp>
        <p:nvSpPr>
          <p:cNvPr id="6" name="Line Callout 1 5">
            <a:extLst>
              <a:ext uri="{FF2B5EF4-FFF2-40B4-BE49-F238E27FC236}">
                <a16:creationId xmlns:a16="http://schemas.microsoft.com/office/drawing/2014/main" id="{5852AB03-A675-41B7-A83E-0752E4F9C7AA}"/>
              </a:ext>
            </a:extLst>
          </p:cNvPr>
          <p:cNvSpPr/>
          <p:nvPr/>
        </p:nvSpPr>
        <p:spPr>
          <a:xfrm>
            <a:off x="4075113" y="1905000"/>
            <a:ext cx="4800600" cy="1452563"/>
          </a:xfrm>
          <a:prstGeom prst="borderCallout1">
            <a:avLst>
              <a:gd name="adj1" fmla="val 39089"/>
              <a:gd name="adj2" fmla="val 296"/>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t>According to feminist researchers Bergin and Tate (1997), </a:t>
            </a:r>
            <a:r>
              <a:rPr lang="ja-JP" altLang="en-US" sz="2000" dirty="0"/>
              <a:t>“</a:t>
            </a:r>
            <a:r>
              <a:rPr lang="en-US" altLang="ja-JP" sz="2000" dirty="0"/>
              <a:t>It is no longer true to claim that women's </a:t>
            </a:r>
            <a:r>
              <a:rPr lang="en-US" sz="2000" dirty="0"/>
              <a:t>responses to the war have been ignored</a:t>
            </a:r>
            <a:r>
              <a:rPr lang="ja-JP" altLang="en-US" sz="2000" dirty="0"/>
              <a:t>”</a:t>
            </a:r>
            <a:r>
              <a:rPr lang="en-US" altLang="ja-JP" sz="2000" dirty="0"/>
              <a:t> (p. 2).</a:t>
            </a:r>
          </a:p>
        </p:txBody>
      </p:sp>
      <p:sp>
        <p:nvSpPr>
          <p:cNvPr id="7" name="Line Callout 1 6">
            <a:extLst>
              <a:ext uri="{FF2B5EF4-FFF2-40B4-BE49-F238E27FC236}">
                <a16:creationId xmlns:a16="http://schemas.microsoft.com/office/drawing/2014/main" id="{FD583377-8295-4C39-8441-785FC8298E5F}"/>
              </a:ext>
            </a:extLst>
          </p:cNvPr>
          <p:cNvSpPr/>
          <p:nvPr/>
        </p:nvSpPr>
        <p:spPr>
          <a:xfrm>
            <a:off x="4094163" y="5257800"/>
            <a:ext cx="4800600" cy="1358900"/>
          </a:xfrm>
          <a:prstGeom prst="borderCallout1">
            <a:avLst>
              <a:gd name="adj1" fmla="val 49900"/>
              <a:gd name="adj2" fmla="val 196"/>
              <a:gd name="adj3" fmla="val -15006"/>
              <a:gd name="adj4" fmla="val -397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200" dirty="0"/>
              <a:t> </a:t>
            </a:r>
            <a:r>
              <a:rPr lang="en-US" sz="2000" dirty="0"/>
              <a:t>Some feminists researchers question that </a:t>
            </a:r>
            <a:r>
              <a:rPr lang="ja-JP" altLang="en-US" sz="2000" dirty="0"/>
              <a:t>“</a:t>
            </a:r>
            <a:r>
              <a:rPr lang="en-US" altLang="ja-JP" sz="2000" dirty="0"/>
              <a:t>women's</a:t>
            </a:r>
            <a:r>
              <a:rPr lang="en-US" sz="2000" dirty="0"/>
              <a:t> responses to the war have been ignored</a:t>
            </a:r>
            <a:r>
              <a:rPr lang="ja-JP" altLang="en-US" sz="2000" dirty="0"/>
              <a:t>”</a:t>
            </a:r>
            <a:r>
              <a:rPr lang="en-US" altLang="ja-JP" sz="2000" dirty="0"/>
              <a:t> (Bergin &amp; </a:t>
            </a:r>
            <a:r>
              <a:rPr lang="en-US" sz="2000" dirty="0"/>
              <a:t>Tate, 1997, p. 2).</a:t>
            </a:r>
          </a:p>
        </p:txBody>
      </p:sp>
      <p:sp>
        <p:nvSpPr>
          <p:cNvPr id="15366" name="TextBox 7">
            <a:extLst>
              <a:ext uri="{FF2B5EF4-FFF2-40B4-BE49-F238E27FC236}">
                <a16:creationId xmlns:a16="http://schemas.microsoft.com/office/drawing/2014/main" id="{3B5607EC-93AE-4D16-80E9-B3D82FB54EDF}"/>
              </a:ext>
            </a:extLst>
          </p:cNvPr>
          <p:cNvSpPr txBox="1">
            <a:spLocks noChangeArrowheads="1"/>
          </p:cNvSpPr>
          <p:nvPr/>
        </p:nvSpPr>
        <p:spPr bwMode="auto">
          <a:xfrm rot="-1813663">
            <a:off x="2132013" y="2687638"/>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mbria" panose="02040503050406030204" pitchFamily="18" charset="0"/>
              </a:rPr>
              <a:t>With a signal phrase</a:t>
            </a:r>
          </a:p>
        </p:txBody>
      </p:sp>
      <p:sp>
        <p:nvSpPr>
          <p:cNvPr id="15367" name="TextBox 8">
            <a:extLst>
              <a:ext uri="{FF2B5EF4-FFF2-40B4-BE49-F238E27FC236}">
                <a16:creationId xmlns:a16="http://schemas.microsoft.com/office/drawing/2014/main" id="{1D2485B8-3331-4DC1-A025-EF7057ADB71B}"/>
              </a:ext>
            </a:extLst>
          </p:cNvPr>
          <p:cNvSpPr txBox="1">
            <a:spLocks noChangeArrowheads="1"/>
          </p:cNvSpPr>
          <p:nvPr/>
        </p:nvSpPr>
        <p:spPr bwMode="auto">
          <a:xfrm rot="1529910">
            <a:off x="2184400" y="5514975"/>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mbria" panose="02040503050406030204" pitchFamily="18" charset="0"/>
              </a:rPr>
              <a:t>Without a signal phrase</a:t>
            </a:r>
          </a:p>
        </p:txBody>
      </p:sp>
      <p:sp>
        <p:nvSpPr>
          <p:cNvPr id="9" name="Footer Placeholder 3">
            <a:extLst>
              <a:ext uri="{FF2B5EF4-FFF2-40B4-BE49-F238E27FC236}">
                <a16:creationId xmlns:a16="http://schemas.microsoft.com/office/drawing/2014/main" id="{598BAD3C-F9EA-4EE9-AD01-C8AF0D858A6B}"/>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0" name="TextovéPole 9">
            <a:extLst>
              <a:ext uri="{FF2B5EF4-FFF2-40B4-BE49-F238E27FC236}">
                <a16:creationId xmlns:a16="http://schemas.microsoft.com/office/drawing/2014/main" id="{71803EC8-D7B9-44DE-8267-780F517C7D5D}"/>
              </a:ext>
            </a:extLst>
          </p:cNvPr>
          <p:cNvSpPr txBox="1"/>
          <p:nvPr/>
        </p:nvSpPr>
        <p:spPr>
          <a:xfrm>
            <a:off x="6468388" y="6585302"/>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68F67E2-D3C9-4916-9F87-D554F8A62D3C}"/>
              </a:ext>
            </a:extLst>
          </p:cNvPr>
          <p:cNvSpPr>
            <a:spLocks noGrp="1"/>
          </p:cNvSpPr>
          <p:nvPr>
            <p:ph type="title"/>
          </p:nvPr>
        </p:nvSpPr>
        <p:spPr/>
        <p:txBody>
          <a:bodyPr>
            <a:normAutofit fontScale="90000"/>
          </a:bodyPr>
          <a:lstStyle/>
          <a:p>
            <a:pPr algn="ctr" eaLnBrk="1" hangingPunct="1"/>
            <a:r>
              <a:rPr lang="en-US" altLang="en-US" dirty="0"/>
              <a:t>In-text Citations: </a:t>
            </a:r>
            <a:br>
              <a:rPr lang="en-US" altLang="en-US" dirty="0"/>
            </a:br>
            <a:r>
              <a:rPr lang="en-US" altLang="en-US" sz="3200" dirty="0"/>
              <a:t>A Work with Three to Five authors</a:t>
            </a:r>
          </a:p>
        </p:txBody>
      </p:sp>
      <p:sp>
        <p:nvSpPr>
          <p:cNvPr id="4" name="Content Placeholder 3">
            <a:extLst>
              <a:ext uri="{FF2B5EF4-FFF2-40B4-BE49-F238E27FC236}">
                <a16:creationId xmlns:a16="http://schemas.microsoft.com/office/drawing/2014/main" id="{8F80F0D5-BF76-4EF4-8340-0AF8AB0BB3DC}"/>
              </a:ext>
            </a:extLst>
          </p:cNvPr>
          <p:cNvSpPr>
            <a:spLocks noGrp="1"/>
          </p:cNvSpPr>
          <p:nvPr>
            <p:ph idx="1"/>
          </p:nvPr>
        </p:nvSpPr>
        <p:spPr>
          <a:xfrm>
            <a:off x="533400" y="2286000"/>
            <a:ext cx="8077200" cy="3951288"/>
          </a:xfrm>
        </p:spPr>
        <p:txBody>
          <a:bodyPr rtlCol="0">
            <a:normAutofit/>
          </a:bodyPr>
          <a:lstStyle/>
          <a:p>
            <a:pPr eaLnBrk="1" fontAlgn="auto" hangingPunct="1">
              <a:spcAft>
                <a:spcPts val="0"/>
              </a:spcAft>
              <a:defRPr/>
            </a:pPr>
            <a:r>
              <a:rPr lang="en-US" dirty="0">
                <a:solidFill>
                  <a:schemeClr val="tx1">
                    <a:lumMod val="75000"/>
                    <a:lumOff val="25000"/>
                  </a:schemeClr>
                </a:solidFill>
              </a:rPr>
              <a:t>When citing a work with three to five authors, identify all authors in the signal phrase or in parenthesis.</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rPr>
              <a:t>In subsequent citations, only use the first author's last name followed by "et al." in the signal phrase or in parentheses.</a:t>
            </a: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7" name="Rectangle 6">
            <a:extLst>
              <a:ext uri="{FF2B5EF4-FFF2-40B4-BE49-F238E27FC236}">
                <a16:creationId xmlns:a16="http://schemas.microsoft.com/office/drawing/2014/main" id="{54D02FDF-5D5A-42F8-A42D-7A09EB98FDF6}"/>
              </a:ext>
            </a:extLst>
          </p:cNvPr>
          <p:cNvSpPr/>
          <p:nvPr/>
        </p:nvSpPr>
        <p:spPr>
          <a:xfrm>
            <a:off x="2252663" y="3271838"/>
            <a:ext cx="411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t>(</a:t>
            </a:r>
            <a:r>
              <a:rPr lang="en-US" sz="2000" dirty="0" err="1"/>
              <a:t>Harklau</a:t>
            </a:r>
            <a:r>
              <a:rPr lang="en-US" sz="2000" dirty="0"/>
              <a:t>, </a:t>
            </a:r>
            <a:r>
              <a:rPr lang="en-US" sz="2000" dirty="0" err="1"/>
              <a:t>Siegal</a:t>
            </a:r>
            <a:r>
              <a:rPr lang="en-US" sz="2000" dirty="0"/>
              <a:t>, and </a:t>
            </a:r>
            <a:r>
              <a:rPr lang="en-US" sz="2000" dirty="0" err="1"/>
              <a:t>Losey</a:t>
            </a:r>
            <a:r>
              <a:rPr lang="en-US" sz="2000" dirty="0"/>
              <a:t>, 1999)</a:t>
            </a:r>
          </a:p>
        </p:txBody>
      </p:sp>
      <p:sp>
        <p:nvSpPr>
          <p:cNvPr id="8" name="Rectangle 7">
            <a:extLst>
              <a:ext uri="{FF2B5EF4-FFF2-40B4-BE49-F238E27FC236}">
                <a16:creationId xmlns:a16="http://schemas.microsoft.com/office/drawing/2014/main" id="{0E316B5C-5E76-4A1F-ABF5-C463E2114821}"/>
              </a:ext>
            </a:extLst>
          </p:cNvPr>
          <p:cNvSpPr/>
          <p:nvPr/>
        </p:nvSpPr>
        <p:spPr>
          <a:xfrm>
            <a:off x="2252663" y="5394325"/>
            <a:ext cx="2590800" cy="4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t>(</a:t>
            </a:r>
            <a:r>
              <a:rPr lang="en-US" sz="2000" dirty="0" err="1"/>
              <a:t>Harklau</a:t>
            </a:r>
            <a:r>
              <a:rPr lang="en-US" sz="2000" dirty="0"/>
              <a:t> et al., 1993)</a:t>
            </a:r>
          </a:p>
        </p:txBody>
      </p:sp>
      <p:sp>
        <p:nvSpPr>
          <p:cNvPr id="9" name="Footer Placeholder 3">
            <a:extLst>
              <a:ext uri="{FF2B5EF4-FFF2-40B4-BE49-F238E27FC236}">
                <a16:creationId xmlns:a16="http://schemas.microsoft.com/office/drawing/2014/main" id="{220235B7-7F6F-4581-81AA-988FF86CAC29}"/>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1" name="TextovéPole 10">
            <a:extLst>
              <a:ext uri="{FF2B5EF4-FFF2-40B4-BE49-F238E27FC236}">
                <a16:creationId xmlns:a16="http://schemas.microsoft.com/office/drawing/2014/main" id="{A84EE0E0-D85E-45C9-A504-F1CA7A554E7A}"/>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CB11B70-EE9C-482A-8444-81B074468EF4}"/>
              </a:ext>
            </a:extLst>
          </p:cNvPr>
          <p:cNvSpPr>
            <a:spLocks noGrp="1"/>
          </p:cNvSpPr>
          <p:nvPr>
            <p:ph type="title"/>
          </p:nvPr>
        </p:nvSpPr>
        <p:spPr/>
        <p:txBody>
          <a:bodyPr>
            <a:normAutofit fontScale="90000"/>
          </a:bodyPr>
          <a:lstStyle/>
          <a:p>
            <a:pPr algn="ctr" eaLnBrk="1" hangingPunct="1"/>
            <a:r>
              <a:rPr lang="en-US" altLang="en-US" dirty="0"/>
              <a:t>In-text Citations: </a:t>
            </a:r>
            <a:br>
              <a:rPr lang="en-US" altLang="en-US" dirty="0"/>
            </a:br>
            <a:r>
              <a:rPr lang="en-US" altLang="en-US" sz="3200" dirty="0"/>
              <a:t>A Work with Six and More Authors</a:t>
            </a:r>
          </a:p>
        </p:txBody>
      </p:sp>
      <p:sp>
        <p:nvSpPr>
          <p:cNvPr id="3" name="Content Placeholder 2">
            <a:extLst>
              <a:ext uri="{FF2B5EF4-FFF2-40B4-BE49-F238E27FC236}">
                <a16:creationId xmlns:a16="http://schemas.microsoft.com/office/drawing/2014/main" id="{411A0B0A-58B9-4ABA-B0F5-09E737DCB62F}"/>
              </a:ext>
            </a:extLst>
          </p:cNvPr>
          <p:cNvSpPr>
            <a:spLocks noGrp="1"/>
          </p:cNvSpPr>
          <p:nvPr>
            <p:ph idx="1"/>
          </p:nvPr>
        </p:nvSpPr>
        <p:spPr>
          <a:xfrm>
            <a:off x="838200" y="2038388"/>
            <a:ext cx="7467600" cy="3951337"/>
          </a:xfrm>
        </p:spPr>
        <p:txBody>
          <a:bodyPr rtlCol="0">
            <a:normAutofit/>
          </a:bodyPr>
          <a:lstStyle/>
          <a:p>
            <a:pPr eaLnBrk="1" fontAlgn="auto" hangingPunct="1">
              <a:spcAft>
                <a:spcPts val="0"/>
              </a:spcAft>
              <a:defRPr/>
            </a:pPr>
            <a:r>
              <a:rPr lang="en-US" dirty="0">
                <a:solidFill>
                  <a:schemeClr val="tx1">
                    <a:lumMod val="75000"/>
                    <a:lumOff val="25000"/>
                  </a:schemeClr>
                </a:solidFill>
              </a:rPr>
              <a:t>When citing a work with six and more authors, identify the first author</a:t>
            </a:r>
            <a:r>
              <a:rPr lang="ja-JP" altLang="en-US" dirty="0">
                <a:solidFill>
                  <a:schemeClr val="tx1">
                    <a:lumMod val="75000"/>
                    <a:lumOff val="25000"/>
                  </a:schemeClr>
                </a:solidFill>
              </a:rPr>
              <a:t>’</a:t>
            </a:r>
            <a:r>
              <a:rPr lang="en-US" altLang="ja-JP" dirty="0">
                <a:solidFill>
                  <a:schemeClr val="tx1">
                    <a:lumMod val="75000"/>
                    <a:lumOff val="25000"/>
                  </a:schemeClr>
                </a:solidFill>
              </a:rPr>
              <a:t>s name followed by </a:t>
            </a:r>
            <a:r>
              <a:rPr lang="ja-JP" altLang="en-US" dirty="0">
                <a:solidFill>
                  <a:schemeClr val="tx1">
                    <a:lumMod val="75000"/>
                    <a:lumOff val="25000"/>
                  </a:schemeClr>
                </a:solidFill>
              </a:rPr>
              <a:t>“</a:t>
            </a:r>
            <a:r>
              <a:rPr lang="en-US" altLang="ja-JP" dirty="0">
                <a:solidFill>
                  <a:schemeClr val="tx1">
                    <a:lumMod val="75000"/>
                    <a:lumOff val="25000"/>
                  </a:schemeClr>
                </a:solidFill>
              </a:rPr>
              <a:t>et al.</a:t>
            </a:r>
            <a:r>
              <a:rPr lang="ja-JP" altLang="en-US" dirty="0">
                <a:solidFill>
                  <a:schemeClr val="tx1">
                    <a:lumMod val="75000"/>
                    <a:lumOff val="25000"/>
                  </a:schemeClr>
                </a:solidFill>
              </a:rPr>
              <a:t>”</a:t>
            </a:r>
            <a:endParaRPr lang="en-US" altLang="ja-JP" dirty="0">
              <a:solidFill>
                <a:schemeClr val="tx1">
                  <a:lumMod val="75000"/>
                  <a:lumOff val="25000"/>
                </a:schemeClr>
              </a:solidFill>
            </a:endParaRPr>
          </a:p>
          <a:p>
            <a:pPr eaLnBrk="1" fontAlgn="auto" hangingPunct="1">
              <a:spcAft>
                <a:spcPts val="0"/>
              </a:spcAft>
              <a:defRPr/>
            </a:pPr>
            <a:endParaRPr lang="en-US" dirty="0">
              <a:solidFill>
                <a:schemeClr val="tx1">
                  <a:lumMod val="75000"/>
                  <a:lumOff val="25000"/>
                </a:schemeClr>
              </a:solidFill>
            </a:endParaRPr>
          </a:p>
          <a:p>
            <a:pPr marL="594360" lvl="2" indent="0" eaLnBrk="1" fontAlgn="auto" hangingPunct="1">
              <a:spcAft>
                <a:spcPts val="0"/>
              </a:spcAft>
              <a:buFont typeface="Rage Italic" panose="03070502040507070304" pitchFamily="66" charset="0"/>
              <a:buNone/>
              <a:defRPr/>
            </a:pPr>
            <a:r>
              <a:rPr lang="en-US" sz="2400" dirty="0">
                <a:solidFill>
                  <a:schemeClr val="tx1">
                    <a:lumMod val="75000"/>
                    <a:lumOff val="25000"/>
                  </a:schemeClr>
                </a:solidFill>
              </a:rPr>
              <a:t>             Smith et al. (2006) maintained that….</a:t>
            </a: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a:p>
            <a:pPr marL="1417320" lvl="5" indent="0">
              <a:buFont typeface="Rage Italic" pitchFamily="66" charset="0"/>
              <a:buNone/>
              <a:defRPr/>
            </a:pPr>
            <a:r>
              <a:rPr lang="en-US" sz="2400" dirty="0"/>
              <a:t> </a:t>
            </a:r>
          </a:p>
          <a:p>
            <a:pPr marL="1417320" lvl="5" indent="0">
              <a:buFont typeface="Rage Italic" pitchFamily="66" charset="0"/>
              <a:buNone/>
              <a:defRPr/>
            </a:pPr>
            <a:r>
              <a:rPr lang="en-US" sz="2400" dirty="0"/>
              <a:t>(Smith et al., 2006) </a:t>
            </a:r>
          </a:p>
          <a:p>
            <a:pPr eaLnBrk="1" fontAlgn="auto" hangingPunct="1">
              <a:spcAft>
                <a:spcPts val="0"/>
              </a:spcAft>
              <a:defRPr/>
            </a:pPr>
            <a:endParaRPr lang="en-US" dirty="0">
              <a:solidFill>
                <a:schemeClr val="tx1">
                  <a:lumMod val="75000"/>
                  <a:lumOff val="25000"/>
                </a:schemeClr>
              </a:solidFill>
            </a:endParaRPr>
          </a:p>
        </p:txBody>
      </p:sp>
      <p:pic>
        <p:nvPicPr>
          <p:cNvPr id="19461" name="Picture 2">
            <a:extLst>
              <a:ext uri="{FF2B5EF4-FFF2-40B4-BE49-F238E27FC236}">
                <a16:creationId xmlns:a16="http://schemas.microsoft.com/office/drawing/2014/main" id="{24E0E1C9-1992-4EF3-BBCA-83EA96DC01D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4789488"/>
            <a:ext cx="16764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a:extLst>
              <a:ext uri="{FF2B5EF4-FFF2-40B4-BE49-F238E27FC236}">
                <a16:creationId xmlns:a16="http://schemas.microsoft.com/office/drawing/2014/main" id="{9651C01B-0E05-4A33-899F-6B5EA8DF337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2944813"/>
            <a:ext cx="1676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31FBEF7-9240-4944-B4B5-F244C0D1A869}"/>
              </a:ext>
            </a:extLst>
          </p:cNvPr>
          <p:cNvSpPr txBox="1"/>
          <p:nvPr/>
        </p:nvSpPr>
        <p:spPr>
          <a:xfrm>
            <a:off x="3962400" y="4135438"/>
            <a:ext cx="13716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US" dirty="0"/>
              <a:t>OR…</a:t>
            </a:r>
          </a:p>
        </p:txBody>
      </p:sp>
      <p:sp>
        <p:nvSpPr>
          <p:cNvPr id="8" name="Footer Placeholder 3">
            <a:extLst>
              <a:ext uri="{FF2B5EF4-FFF2-40B4-BE49-F238E27FC236}">
                <a16:creationId xmlns:a16="http://schemas.microsoft.com/office/drawing/2014/main" id="{4FD03A98-6284-4990-B214-B0B689A8AD9C}"/>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0" name="TextovéPole 9">
            <a:extLst>
              <a:ext uri="{FF2B5EF4-FFF2-40B4-BE49-F238E27FC236}">
                <a16:creationId xmlns:a16="http://schemas.microsoft.com/office/drawing/2014/main" id="{8FFA03DC-DBC2-4932-9226-84B3FCB93C11}"/>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589E3F4-99E0-4EEF-8682-1C38081CFDAC}"/>
              </a:ext>
            </a:extLst>
          </p:cNvPr>
          <p:cNvSpPr>
            <a:spLocks noGrp="1"/>
          </p:cNvSpPr>
          <p:nvPr>
            <p:ph type="title"/>
          </p:nvPr>
        </p:nvSpPr>
        <p:spPr>
          <a:xfrm>
            <a:off x="533400" y="548680"/>
            <a:ext cx="8040688" cy="1292820"/>
          </a:xfrm>
        </p:spPr>
        <p:txBody>
          <a:bodyPr/>
          <a:lstStyle/>
          <a:p>
            <a:pPr algn="ctr" eaLnBrk="1" hangingPunct="1"/>
            <a:r>
              <a:rPr lang="en-US" altLang="en-US" dirty="0"/>
              <a:t>In-text Citations: </a:t>
            </a:r>
            <a:br>
              <a:rPr lang="en-US" altLang="en-US" dirty="0"/>
            </a:br>
            <a:r>
              <a:rPr lang="en-US" altLang="en-US" sz="3200" dirty="0"/>
              <a:t>A Work of Unknown Author</a:t>
            </a:r>
          </a:p>
        </p:txBody>
      </p:sp>
      <p:sp>
        <p:nvSpPr>
          <p:cNvPr id="3" name="Content Placeholder 2">
            <a:extLst>
              <a:ext uri="{FF2B5EF4-FFF2-40B4-BE49-F238E27FC236}">
                <a16:creationId xmlns:a16="http://schemas.microsoft.com/office/drawing/2014/main" id="{F966BE38-D6E9-46A4-A727-77D3B005615E}"/>
              </a:ext>
            </a:extLst>
          </p:cNvPr>
          <p:cNvSpPr>
            <a:spLocks noGrp="1"/>
          </p:cNvSpPr>
          <p:nvPr>
            <p:ph idx="1"/>
          </p:nvPr>
        </p:nvSpPr>
        <p:spPr>
          <a:xfrm>
            <a:off x="914400" y="1905000"/>
            <a:ext cx="7467600" cy="4468813"/>
          </a:xfrm>
        </p:spPr>
        <p:txBody>
          <a:bodyPr rtlCol="0">
            <a:normAutofit fontScale="92500"/>
          </a:bodyPr>
          <a:lstStyle/>
          <a:p>
            <a:pPr eaLnBrk="1" fontAlgn="auto" hangingPunct="1">
              <a:spcAft>
                <a:spcPts val="0"/>
              </a:spcAft>
              <a:defRPr/>
            </a:pPr>
            <a:r>
              <a:rPr lang="en-US" dirty="0">
                <a:solidFill>
                  <a:schemeClr val="tx1">
                    <a:lumMod val="75000"/>
                    <a:lumOff val="25000"/>
                  </a:schemeClr>
                </a:solidFill>
              </a:rPr>
              <a:t>When citing a work of unknown author, use the source</a:t>
            </a:r>
            <a:r>
              <a:rPr lang="ja-JP" altLang="en-US" dirty="0">
                <a:solidFill>
                  <a:schemeClr val="tx1">
                    <a:lumMod val="75000"/>
                    <a:lumOff val="25000"/>
                  </a:schemeClr>
                </a:solidFill>
              </a:rPr>
              <a:t>’</a:t>
            </a:r>
            <a:r>
              <a:rPr lang="en-US" altLang="ja-JP" dirty="0">
                <a:solidFill>
                  <a:schemeClr val="tx1">
                    <a:lumMod val="75000"/>
                    <a:lumOff val="25000"/>
                  </a:schemeClr>
                </a:solidFill>
              </a:rPr>
              <a:t>s full title in the signal phrase and cite the first word of the title followed by the year of publication in parenthesis. Put titles of articles and chapters in quotation marks; italicize titles of books and reports.</a:t>
            </a:r>
          </a:p>
          <a:p>
            <a:pPr eaLnBrk="1" fontAlgn="auto" hangingPunct="1">
              <a:spcAft>
                <a:spcPts val="0"/>
              </a:spcAft>
              <a:defRPr/>
            </a:pPr>
            <a:endParaRPr lang="en-US" dirty="0">
              <a:solidFill>
                <a:schemeClr val="tx1">
                  <a:lumMod val="75000"/>
                  <a:lumOff val="25000"/>
                </a:schemeClr>
              </a:solidFill>
            </a:endParaRPr>
          </a:p>
          <a:p>
            <a:pPr marL="1188720" lvl="4" indent="0" eaLnBrk="1" fontAlgn="auto" hangingPunct="1">
              <a:spcAft>
                <a:spcPts val="0"/>
              </a:spcAft>
              <a:buFont typeface="Rage Italic" panose="03070502040507070304" pitchFamily="66" charset="0"/>
              <a:buNone/>
              <a:defRPr/>
            </a:pPr>
            <a:r>
              <a:rPr lang="en-US" sz="2400" dirty="0">
                <a:solidFill>
                  <a:schemeClr val="tx1">
                    <a:lumMod val="75000"/>
                    <a:lumOff val="25000"/>
                  </a:schemeClr>
                </a:solidFill>
              </a:rPr>
              <a:t>According to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Indiana Joins Federal </a:t>
            </a:r>
            <a:r>
              <a:rPr lang="en-US" sz="2400" dirty="0">
                <a:solidFill>
                  <a:schemeClr val="tx1">
                    <a:lumMod val="75000"/>
                    <a:lumOff val="25000"/>
                  </a:schemeClr>
                </a:solidFill>
              </a:rPr>
              <a:t>Accountability  System</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(2008), …   </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r>
              <a:rPr lang="ja-JP" altLang="en-US" dirty="0">
                <a:solidFill>
                  <a:schemeClr val="tx1">
                    <a:lumMod val="75000"/>
                    <a:lumOff val="25000"/>
                  </a:schemeClr>
                </a:solidFill>
              </a:rPr>
              <a:t>“</a:t>
            </a:r>
            <a:r>
              <a:rPr lang="en-US" altLang="ja-JP" dirty="0">
                <a:solidFill>
                  <a:schemeClr val="tx1">
                    <a:lumMod val="75000"/>
                    <a:lumOff val="25000"/>
                  </a:schemeClr>
                </a:solidFill>
              </a:rPr>
              <a:t>Indiana,</a:t>
            </a:r>
            <a:r>
              <a:rPr lang="ja-JP" altLang="en-US" dirty="0">
                <a:solidFill>
                  <a:schemeClr val="tx1">
                    <a:lumMod val="75000"/>
                    <a:lumOff val="25000"/>
                  </a:schemeClr>
                </a:solidFill>
              </a:rPr>
              <a:t>”</a:t>
            </a:r>
            <a:r>
              <a:rPr lang="en-US" altLang="ja-JP" dirty="0">
                <a:solidFill>
                  <a:schemeClr val="tx1">
                    <a:lumMod val="75000"/>
                    <a:lumOff val="25000"/>
                  </a:schemeClr>
                </a:solidFill>
              </a:rPr>
              <a:t> 2008)</a:t>
            </a: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pic>
        <p:nvPicPr>
          <p:cNvPr id="21509" name="Picture 2">
            <a:extLst>
              <a:ext uri="{FF2B5EF4-FFF2-40B4-BE49-F238E27FC236}">
                <a16:creationId xmlns:a16="http://schemas.microsoft.com/office/drawing/2014/main" id="{E0B976AE-7A82-434F-9E3E-528B157B28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3733800"/>
            <a:ext cx="1676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a:extLst>
              <a:ext uri="{FF2B5EF4-FFF2-40B4-BE49-F238E27FC236}">
                <a16:creationId xmlns:a16="http://schemas.microsoft.com/office/drawing/2014/main" id="{33EF4BC2-524F-4AB9-BB50-6AD3B0318C1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913" y="5245100"/>
            <a:ext cx="17414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a:extLst>
              <a:ext uri="{FF2B5EF4-FFF2-40B4-BE49-F238E27FC236}">
                <a16:creationId xmlns:a16="http://schemas.microsoft.com/office/drawing/2014/main" id="{3534775B-9FC6-4668-9399-E1645252335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21088" y="4933950"/>
            <a:ext cx="1390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C03F457C-278B-4065-87FF-6A5886C52DFF}"/>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0" name="TextovéPole 9">
            <a:extLst>
              <a:ext uri="{FF2B5EF4-FFF2-40B4-BE49-F238E27FC236}">
                <a16:creationId xmlns:a16="http://schemas.microsoft.com/office/drawing/2014/main" id="{B488D911-0F53-4F41-9CA0-63694496D17A}"/>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54F63A1-F11B-4E99-9EDB-1893DDEB6142}"/>
              </a:ext>
            </a:extLst>
          </p:cNvPr>
          <p:cNvSpPr>
            <a:spLocks noGrp="1"/>
          </p:cNvSpPr>
          <p:nvPr>
            <p:ph type="title"/>
          </p:nvPr>
        </p:nvSpPr>
        <p:spPr>
          <a:xfrm>
            <a:off x="533400" y="620688"/>
            <a:ext cx="8040688" cy="1127150"/>
          </a:xfrm>
        </p:spPr>
        <p:txBody>
          <a:bodyPr>
            <a:normAutofit/>
          </a:bodyPr>
          <a:lstStyle/>
          <a:p>
            <a:pPr algn="ctr" eaLnBrk="1" hangingPunct="1"/>
            <a:r>
              <a:rPr lang="en-US" altLang="en-US" dirty="0"/>
              <a:t>In-text Citations: </a:t>
            </a:r>
            <a:br>
              <a:rPr lang="en-US" altLang="en-US" dirty="0"/>
            </a:br>
            <a:r>
              <a:rPr lang="en-US" altLang="en-US" sz="3200" dirty="0"/>
              <a:t>Organization</a:t>
            </a:r>
          </a:p>
        </p:txBody>
      </p:sp>
      <p:sp>
        <p:nvSpPr>
          <p:cNvPr id="3" name="Content Placeholder 2">
            <a:extLst>
              <a:ext uri="{FF2B5EF4-FFF2-40B4-BE49-F238E27FC236}">
                <a16:creationId xmlns:a16="http://schemas.microsoft.com/office/drawing/2014/main" id="{4B11A408-5DE4-44AC-AF7C-0223964A4863}"/>
              </a:ext>
            </a:extLst>
          </p:cNvPr>
          <p:cNvSpPr>
            <a:spLocks noGrp="1"/>
          </p:cNvSpPr>
          <p:nvPr>
            <p:ph idx="1"/>
          </p:nvPr>
        </p:nvSpPr>
        <p:spPr>
          <a:xfrm>
            <a:off x="838200" y="1752600"/>
            <a:ext cx="7467600" cy="4876800"/>
          </a:xfrm>
        </p:spPr>
        <p:txBody>
          <a:bodyPr rtlCol="0">
            <a:normAutofit lnSpcReduction="10000"/>
          </a:bodyPr>
          <a:lstStyle/>
          <a:p>
            <a:pPr eaLnBrk="1" fontAlgn="auto" hangingPunct="1">
              <a:spcAft>
                <a:spcPts val="0"/>
              </a:spcAft>
              <a:defRPr/>
            </a:pPr>
            <a:r>
              <a:rPr lang="en-US" dirty="0">
                <a:solidFill>
                  <a:schemeClr val="tx1">
                    <a:lumMod val="75000"/>
                    <a:lumOff val="25000"/>
                  </a:schemeClr>
                </a:solidFill>
              </a:rPr>
              <a:t>When citing an organization, mention the organization the first time when you cite the source in the signal phrase or the parenthetical citation.</a:t>
            </a:r>
            <a:br>
              <a:rPr lang="en-US" dirty="0">
                <a:solidFill>
                  <a:schemeClr val="tx1">
                    <a:lumMod val="75000"/>
                    <a:lumOff val="25000"/>
                  </a:schemeClr>
                </a:solidFill>
              </a:rPr>
            </a:b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rPr>
              <a:t>If the organization has a well-known abbreviation, include the abbreviation in parenthesis the first time the source is cited and use only the abbreviation in later citations.</a:t>
            </a:r>
            <a:br>
              <a:rPr lang="en-US" dirty="0">
                <a:solidFill>
                  <a:schemeClr val="tx1">
                    <a:lumMod val="75000"/>
                    <a:lumOff val="25000"/>
                  </a:schemeClr>
                </a:solidFill>
              </a:rPr>
            </a:b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r>
              <a:rPr lang="en-US" dirty="0">
                <a:solidFill>
                  <a:schemeClr val="tx1">
                    <a:lumMod val="75000"/>
                    <a:lumOff val="25000"/>
                  </a:schemeClr>
                </a:solidFill>
              </a:rPr>
              <a:t> </a:t>
            </a:r>
          </a:p>
        </p:txBody>
      </p:sp>
      <p:sp>
        <p:nvSpPr>
          <p:cNvPr id="4" name="Rectangle 3">
            <a:extLst>
              <a:ext uri="{FF2B5EF4-FFF2-40B4-BE49-F238E27FC236}">
                <a16:creationId xmlns:a16="http://schemas.microsoft.com/office/drawing/2014/main" id="{E91E5468-4755-4D27-87F1-CED1FD3BFB7F}"/>
              </a:ext>
            </a:extLst>
          </p:cNvPr>
          <p:cNvSpPr/>
          <p:nvPr/>
        </p:nvSpPr>
        <p:spPr>
          <a:xfrm>
            <a:off x="1905000" y="3048000"/>
            <a:ext cx="579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t>The data collected by the Food and Drug Administration (2008) confirmed that…</a:t>
            </a:r>
          </a:p>
        </p:txBody>
      </p:sp>
      <p:sp>
        <p:nvSpPr>
          <p:cNvPr id="5" name="Rectangle 4">
            <a:extLst>
              <a:ext uri="{FF2B5EF4-FFF2-40B4-BE49-F238E27FC236}">
                <a16:creationId xmlns:a16="http://schemas.microsoft.com/office/drawing/2014/main" id="{0AA6BFF9-1089-4D0B-9244-0893BD845CCB}"/>
              </a:ext>
            </a:extLst>
          </p:cNvPr>
          <p:cNvSpPr/>
          <p:nvPr/>
        </p:nvSpPr>
        <p:spPr>
          <a:xfrm>
            <a:off x="1905000" y="5715000"/>
            <a:ext cx="579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t>Food and Drug Administration (FDA) confirmed … FDA</a:t>
            </a:r>
            <a:r>
              <a:rPr lang="ja-JP" altLang="en-US" dirty="0"/>
              <a:t>’</a:t>
            </a:r>
            <a:r>
              <a:rPr lang="en-US" altLang="ja-JP" dirty="0"/>
              <a:t>s experts tested…</a:t>
            </a:r>
          </a:p>
        </p:txBody>
      </p:sp>
      <p:sp>
        <p:nvSpPr>
          <p:cNvPr id="7" name="Footer Placeholder 3">
            <a:extLst>
              <a:ext uri="{FF2B5EF4-FFF2-40B4-BE49-F238E27FC236}">
                <a16:creationId xmlns:a16="http://schemas.microsoft.com/office/drawing/2014/main" id="{860C0C11-969B-4C55-B025-4AD94AD57DB9}"/>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8" name="TextovéPole 7">
            <a:extLst>
              <a:ext uri="{FF2B5EF4-FFF2-40B4-BE49-F238E27FC236}">
                <a16:creationId xmlns:a16="http://schemas.microsoft.com/office/drawing/2014/main" id="{33F59225-9DD0-47C9-800A-FA41ECE19C17}"/>
              </a:ext>
            </a:extLst>
          </p:cNvPr>
          <p:cNvSpPr txBox="1"/>
          <p:nvPr/>
        </p:nvSpPr>
        <p:spPr>
          <a:xfrm>
            <a:off x="6468388" y="651329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D62AC7-8D36-4CD9-9C6B-36DEB789537E}"/>
              </a:ext>
            </a:extLst>
          </p:cNvPr>
          <p:cNvSpPr>
            <a:spLocks noGrp="1"/>
          </p:cNvSpPr>
          <p:nvPr>
            <p:ph type="title"/>
          </p:nvPr>
        </p:nvSpPr>
        <p:spPr>
          <a:xfrm>
            <a:off x="533400" y="692695"/>
            <a:ext cx="8040688" cy="785267"/>
          </a:xfrm>
        </p:spPr>
        <p:txBody>
          <a:bodyPr/>
          <a:lstStyle/>
          <a:p>
            <a:pPr algn="ctr" eaLnBrk="1" hangingPunct="1"/>
            <a:r>
              <a:rPr lang="en-US" altLang="en-US" dirty="0"/>
              <a:t>References Page</a:t>
            </a:r>
          </a:p>
        </p:txBody>
      </p:sp>
      <p:pic>
        <p:nvPicPr>
          <p:cNvPr id="2050" name="Picture 2">
            <a:extLst>
              <a:ext uri="{FF2B5EF4-FFF2-40B4-BE49-F238E27FC236}">
                <a16:creationId xmlns:a16="http://schemas.microsoft.com/office/drawing/2014/main" id="{AE00432A-490B-481F-8DF8-C8E67CECFCBE}"/>
              </a:ext>
            </a:extLst>
          </p:cNvPr>
          <p:cNvPicPr>
            <a:picLocks noGrp="1" noChangeAspect="1" noChangeArrowheads="1"/>
          </p:cNvPicPr>
          <p:nvPr>
            <p:ph idx="1"/>
          </p:nvPr>
        </p:nvPicPr>
        <p:blipFill rotWithShape="1">
          <a:blip r:embed="rId2"/>
          <a:srcRect b="47082"/>
          <a:stretch/>
        </p:blipFill>
        <p:spPr>
          <a:xfrm>
            <a:off x="1403648" y="1196753"/>
            <a:ext cx="6696743" cy="5083006"/>
          </a:xfrm>
          <a:effectLst>
            <a:outerShdw blurRad="292100" dist="139700" dir="2700000" algn="tl" rotWithShape="0">
              <a:srgbClr val="333333">
                <a:alpha val="65000"/>
              </a:srgbClr>
            </a:outerShdw>
          </a:effectLst>
        </p:spPr>
      </p:pic>
      <p:sp>
        <p:nvSpPr>
          <p:cNvPr id="7" name="Rectangular Callout 6">
            <a:extLst>
              <a:ext uri="{FF2B5EF4-FFF2-40B4-BE49-F238E27FC236}">
                <a16:creationId xmlns:a16="http://schemas.microsoft.com/office/drawing/2014/main" id="{8E2A7327-29E8-49D6-B936-5C084A8A78B3}"/>
              </a:ext>
            </a:extLst>
          </p:cNvPr>
          <p:cNvSpPr/>
          <p:nvPr/>
        </p:nvSpPr>
        <p:spPr>
          <a:xfrm>
            <a:off x="76200" y="1524000"/>
            <a:ext cx="1943100" cy="1219200"/>
          </a:xfrm>
          <a:prstGeom prst="wedgeRectCallout">
            <a:avLst>
              <a:gd name="adj1" fmla="val 156803"/>
              <a:gd name="adj2" fmla="val -22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700" dirty="0"/>
              <a:t>Center the title (References) at the top of the page. Do not bold it.</a:t>
            </a:r>
          </a:p>
        </p:txBody>
      </p:sp>
      <p:sp>
        <p:nvSpPr>
          <p:cNvPr id="8" name="Rectangular Callout 7">
            <a:extLst>
              <a:ext uri="{FF2B5EF4-FFF2-40B4-BE49-F238E27FC236}">
                <a16:creationId xmlns:a16="http://schemas.microsoft.com/office/drawing/2014/main" id="{053230C1-7C41-4465-8E89-A7AFB9D4EF12}"/>
              </a:ext>
            </a:extLst>
          </p:cNvPr>
          <p:cNvSpPr/>
          <p:nvPr/>
        </p:nvSpPr>
        <p:spPr>
          <a:xfrm>
            <a:off x="7378700" y="1830388"/>
            <a:ext cx="1447800" cy="1022548"/>
          </a:xfrm>
          <a:prstGeom prst="wedgeRectCallout">
            <a:avLst>
              <a:gd name="adj1" fmla="val -104599"/>
              <a:gd name="adj2" fmla="val 384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700" dirty="0"/>
              <a:t>Double-space reference entries</a:t>
            </a:r>
          </a:p>
        </p:txBody>
      </p:sp>
      <p:sp>
        <p:nvSpPr>
          <p:cNvPr id="9" name="Rectangular Callout 8">
            <a:extLst>
              <a:ext uri="{FF2B5EF4-FFF2-40B4-BE49-F238E27FC236}">
                <a16:creationId xmlns:a16="http://schemas.microsoft.com/office/drawing/2014/main" id="{8E2160C6-CE26-4C51-B166-BB6F2CCABB0F}"/>
              </a:ext>
            </a:extLst>
          </p:cNvPr>
          <p:cNvSpPr/>
          <p:nvPr/>
        </p:nvSpPr>
        <p:spPr>
          <a:xfrm>
            <a:off x="76200" y="3810000"/>
            <a:ext cx="1981200" cy="1143000"/>
          </a:xfrm>
          <a:prstGeom prst="wedgeRectCallout">
            <a:avLst>
              <a:gd name="adj1" fmla="val 85831"/>
              <a:gd name="adj2" fmla="val -1250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700" dirty="0"/>
              <a:t>Flush left the first line of the entry and indent subsequent lines</a:t>
            </a:r>
          </a:p>
        </p:txBody>
      </p:sp>
      <p:sp>
        <p:nvSpPr>
          <p:cNvPr id="10" name="Rectangular Callout 9">
            <a:extLst>
              <a:ext uri="{FF2B5EF4-FFF2-40B4-BE49-F238E27FC236}">
                <a16:creationId xmlns:a16="http://schemas.microsoft.com/office/drawing/2014/main" id="{3D97BF25-376A-40DE-9342-F43CC9B17AA0}"/>
              </a:ext>
            </a:extLst>
          </p:cNvPr>
          <p:cNvSpPr/>
          <p:nvPr/>
        </p:nvSpPr>
        <p:spPr>
          <a:xfrm>
            <a:off x="7086600" y="5157192"/>
            <a:ext cx="1739900" cy="1167408"/>
          </a:xfrm>
          <a:prstGeom prst="wedgeRectCallout">
            <a:avLst>
              <a:gd name="adj1" fmla="val -110629"/>
              <a:gd name="adj2" fmla="val -976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700" dirty="0"/>
              <a:t>Order entries alphabetically by the author</a:t>
            </a:r>
            <a:r>
              <a:rPr lang="ja-JP" altLang="en-US" sz="1700" dirty="0"/>
              <a:t>’</a:t>
            </a:r>
            <a:r>
              <a:rPr lang="en-US" altLang="ja-JP" sz="1700" dirty="0"/>
              <a:t>s surnames</a:t>
            </a:r>
            <a:endParaRPr lang="en-US" sz="1700" dirty="0"/>
          </a:p>
        </p:txBody>
      </p:sp>
      <p:sp>
        <p:nvSpPr>
          <p:cNvPr id="11" name="Footer Placeholder 3">
            <a:extLst>
              <a:ext uri="{FF2B5EF4-FFF2-40B4-BE49-F238E27FC236}">
                <a16:creationId xmlns:a16="http://schemas.microsoft.com/office/drawing/2014/main" id="{90195CF3-C47A-4777-8018-646DB39EAA1B}"/>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12" name="TextovéPole 11">
            <a:extLst>
              <a:ext uri="{FF2B5EF4-FFF2-40B4-BE49-F238E27FC236}">
                <a16:creationId xmlns:a16="http://schemas.microsoft.com/office/drawing/2014/main" id="{5053B3F0-6A11-40D9-BA88-E3BCB472C12A}"/>
              </a:ext>
            </a:extLst>
          </p:cNvPr>
          <p:cNvSpPr txBox="1"/>
          <p:nvPr/>
        </p:nvSpPr>
        <p:spPr>
          <a:xfrm>
            <a:off x="6468388" y="651329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D6C0E87-4EFF-41B3-A5EF-874680C804F7}"/>
              </a:ext>
            </a:extLst>
          </p:cNvPr>
          <p:cNvSpPr>
            <a:spLocks noGrp="1"/>
          </p:cNvSpPr>
          <p:nvPr>
            <p:ph type="title"/>
          </p:nvPr>
        </p:nvSpPr>
        <p:spPr/>
        <p:txBody>
          <a:bodyPr>
            <a:normAutofit fontScale="90000"/>
          </a:bodyPr>
          <a:lstStyle/>
          <a:p>
            <a:pPr algn="ctr" eaLnBrk="1" hangingPunct="1"/>
            <a:r>
              <a:rPr lang="en-US" altLang="en-US" dirty="0"/>
              <a:t>References:</a:t>
            </a:r>
            <a:br>
              <a:rPr lang="en-US" altLang="en-US" dirty="0"/>
            </a:br>
            <a:r>
              <a:rPr lang="en-US" altLang="en-US" sz="3200" dirty="0"/>
              <a:t>Basics</a:t>
            </a:r>
          </a:p>
        </p:txBody>
      </p:sp>
      <p:sp>
        <p:nvSpPr>
          <p:cNvPr id="3" name="Content Placeholder 2">
            <a:extLst>
              <a:ext uri="{FF2B5EF4-FFF2-40B4-BE49-F238E27FC236}">
                <a16:creationId xmlns:a16="http://schemas.microsoft.com/office/drawing/2014/main" id="{348E253F-A379-48B6-B0E3-F3F428B8B314}"/>
              </a:ext>
            </a:extLst>
          </p:cNvPr>
          <p:cNvSpPr>
            <a:spLocks noGrp="1"/>
          </p:cNvSpPr>
          <p:nvPr>
            <p:ph idx="1"/>
          </p:nvPr>
        </p:nvSpPr>
        <p:spPr>
          <a:xfrm>
            <a:off x="838200" y="1828800"/>
            <a:ext cx="7467600" cy="3951288"/>
          </a:xfrm>
        </p:spPr>
        <p:txBody>
          <a:bodyPr rtlCol="0">
            <a:normAutofit lnSpcReduction="10000"/>
          </a:bodyPr>
          <a:lstStyle/>
          <a:p>
            <a:pPr eaLnBrk="1" fontAlgn="auto" hangingPunct="1">
              <a:spcAft>
                <a:spcPts val="0"/>
              </a:spcAft>
              <a:defRPr/>
            </a:pPr>
            <a:r>
              <a:rPr lang="en-US" dirty="0">
                <a:solidFill>
                  <a:schemeClr val="tx1">
                    <a:lumMod val="75000"/>
                    <a:lumOff val="25000"/>
                  </a:schemeClr>
                </a:solidFill>
              </a:rPr>
              <a:t>Invert authors</a:t>
            </a:r>
            <a:r>
              <a:rPr lang="ja-JP" altLang="en-US" dirty="0">
                <a:solidFill>
                  <a:schemeClr val="tx1">
                    <a:lumMod val="75000"/>
                    <a:lumOff val="25000"/>
                  </a:schemeClr>
                </a:solidFill>
              </a:rPr>
              <a:t>’</a:t>
            </a:r>
            <a:r>
              <a:rPr lang="en-US" altLang="ja-JP" dirty="0">
                <a:solidFill>
                  <a:schemeClr val="tx1">
                    <a:lumMod val="75000"/>
                    <a:lumOff val="25000"/>
                  </a:schemeClr>
                </a:solidFill>
              </a:rPr>
              <a:t> names </a:t>
            </a:r>
          </a:p>
          <a:p>
            <a:pPr marL="822960" lvl="2" indent="-182880" eaLnBrk="1" fontAlgn="auto" hangingPunct="1">
              <a:spcAft>
                <a:spcPts val="0"/>
              </a:spcAft>
              <a:defRPr/>
            </a:pPr>
            <a:r>
              <a:rPr lang="en-US" altLang="ja-JP" dirty="0">
                <a:solidFill>
                  <a:schemeClr val="tx1">
                    <a:lumMod val="75000"/>
                    <a:lumOff val="25000"/>
                  </a:schemeClr>
                </a:solidFill>
              </a:rPr>
              <a:t>last name first followed by initials:</a:t>
            </a: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rPr>
              <a:t>Alphabetize reference list entries by the last name of the first author of each work</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rPr>
              <a:t> Capitalize only the first letter of the first word of a title and subtitle, the first word after a colon or a dash in the title, and proper nouns: </a:t>
            </a:r>
          </a:p>
        </p:txBody>
      </p:sp>
      <p:sp>
        <p:nvSpPr>
          <p:cNvPr id="6" name="TextBox 5">
            <a:extLst>
              <a:ext uri="{FF2B5EF4-FFF2-40B4-BE49-F238E27FC236}">
                <a16:creationId xmlns:a16="http://schemas.microsoft.com/office/drawing/2014/main" id="{6219EFFF-90AE-4695-8BB2-67C95FD91713}"/>
              </a:ext>
            </a:extLst>
          </p:cNvPr>
          <p:cNvSpPr txBox="1"/>
          <p:nvPr/>
        </p:nvSpPr>
        <p:spPr>
          <a:xfrm>
            <a:off x="5583238" y="2293938"/>
            <a:ext cx="1293018" cy="369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2" eaLnBrk="1" fontAlgn="auto" hangingPunct="1">
              <a:spcBef>
                <a:spcPts val="0"/>
              </a:spcBef>
              <a:spcAft>
                <a:spcPts val="0"/>
              </a:spcAft>
              <a:defRPr/>
            </a:pPr>
            <a:r>
              <a:rPr lang="en-US" altLang="ja-JP" dirty="0"/>
              <a:t>Smith, J.Q.</a:t>
            </a:r>
          </a:p>
        </p:txBody>
      </p:sp>
      <p:sp>
        <p:nvSpPr>
          <p:cNvPr id="7" name="TextBox 6">
            <a:extLst>
              <a:ext uri="{FF2B5EF4-FFF2-40B4-BE49-F238E27FC236}">
                <a16:creationId xmlns:a16="http://schemas.microsoft.com/office/drawing/2014/main" id="{51D8BEDA-69C0-495B-AE1C-73511E45004A}"/>
              </a:ext>
            </a:extLst>
          </p:cNvPr>
          <p:cNvSpPr txBox="1"/>
          <p:nvPr/>
        </p:nvSpPr>
        <p:spPr>
          <a:xfrm>
            <a:off x="1790700" y="5638800"/>
            <a:ext cx="6896100" cy="3698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fontAlgn="auto" hangingPunct="1">
              <a:spcBef>
                <a:spcPts val="0"/>
              </a:spcBef>
              <a:spcAft>
                <a:spcPts val="0"/>
              </a:spcAft>
              <a:defRPr/>
            </a:pPr>
            <a:r>
              <a:rPr lang="en-US" dirty="0"/>
              <a:t>Toward effective poster presentations: An annotated bibliography </a:t>
            </a:r>
          </a:p>
        </p:txBody>
      </p:sp>
      <p:sp>
        <p:nvSpPr>
          <p:cNvPr id="8" name="Footer Placeholder 3">
            <a:extLst>
              <a:ext uri="{FF2B5EF4-FFF2-40B4-BE49-F238E27FC236}">
                <a16:creationId xmlns:a16="http://schemas.microsoft.com/office/drawing/2014/main" id="{8BB40995-9DC8-4E34-9A5C-D98B18D24EFF}"/>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9" name="TextovéPole 8">
            <a:extLst>
              <a:ext uri="{FF2B5EF4-FFF2-40B4-BE49-F238E27FC236}">
                <a16:creationId xmlns:a16="http://schemas.microsoft.com/office/drawing/2014/main" id="{97A7317C-364F-4874-972F-5EA4DB5836FB}"/>
              </a:ext>
            </a:extLst>
          </p:cNvPr>
          <p:cNvSpPr txBox="1"/>
          <p:nvPr/>
        </p:nvSpPr>
        <p:spPr>
          <a:xfrm>
            <a:off x="6468388" y="651329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9B084-3C55-4D76-8492-0887E45CBEAA}"/>
              </a:ext>
            </a:extLst>
          </p:cNvPr>
          <p:cNvSpPr>
            <a:spLocks noGrp="1"/>
          </p:cNvSpPr>
          <p:nvPr>
            <p:ph type="title"/>
          </p:nvPr>
        </p:nvSpPr>
        <p:spPr/>
        <p:txBody>
          <a:bodyPr/>
          <a:lstStyle/>
          <a:p>
            <a:r>
              <a:rPr lang="cs-CZ" b="0" i="0" dirty="0" err="1">
                <a:solidFill>
                  <a:srgbClr val="0A0A0A"/>
                </a:solidFill>
                <a:effectLst/>
                <a:latin typeface="Open Sans"/>
              </a:rPr>
              <a:t>Assessment</a:t>
            </a:r>
            <a:r>
              <a:rPr lang="cs-CZ" b="0" i="0" dirty="0">
                <a:solidFill>
                  <a:srgbClr val="0A0A0A"/>
                </a:solidFill>
                <a:effectLst/>
                <a:latin typeface="Open Sans"/>
              </a:rPr>
              <a:t> </a:t>
            </a:r>
            <a:r>
              <a:rPr lang="cs-CZ" b="0" i="0" dirty="0" err="1">
                <a:solidFill>
                  <a:srgbClr val="0A0A0A"/>
                </a:solidFill>
                <a:effectLst/>
                <a:latin typeface="Open Sans"/>
              </a:rPr>
              <a:t>methods</a:t>
            </a:r>
            <a:endParaRPr lang="cs-CZ" dirty="0"/>
          </a:p>
        </p:txBody>
      </p:sp>
      <p:sp>
        <p:nvSpPr>
          <p:cNvPr id="3" name="Zástupný text 2">
            <a:extLst>
              <a:ext uri="{FF2B5EF4-FFF2-40B4-BE49-F238E27FC236}">
                <a16:creationId xmlns:a16="http://schemas.microsoft.com/office/drawing/2014/main" id="{DD481B50-8BBF-4682-9761-90FC1FACC96C}"/>
              </a:ext>
            </a:extLst>
          </p:cNvPr>
          <p:cNvSpPr>
            <a:spLocks noGrp="1"/>
          </p:cNvSpPr>
          <p:nvPr>
            <p:ph type="body" idx="1"/>
          </p:nvPr>
        </p:nvSpPr>
        <p:spPr>
          <a:xfrm>
            <a:off x="395536" y="3048000"/>
            <a:ext cx="8519864" cy="3189312"/>
          </a:xfrm>
        </p:spPr>
        <p:txBody>
          <a:bodyPr/>
          <a:lstStyle/>
          <a:p>
            <a:pPr marL="342900" indent="-342900">
              <a:buFont typeface="Arial" panose="020B0604020202020204" pitchFamily="34" charset="0"/>
              <a:buChar char="•"/>
            </a:pPr>
            <a:endParaRPr lang="cs-CZ" b="0" i="0" dirty="0">
              <a:solidFill>
                <a:srgbClr val="0A0A0A"/>
              </a:solidFill>
              <a:effectLst/>
              <a:latin typeface="Open Sans"/>
            </a:endParaRPr>
          </a:p>
          <a:p>
            <a:pPr marL="342900" indent="-342900">
              <a:buFont typeface="Arial" panose="020B0604020202020204" pitchFamily="34" charset="0"/>
              <a:buChar char="•"/>
            </a:pPr>
            <a:r>
              <a:rPr lang="cs-CZ" b="0" i="0" dirty="0" err="1">
                <a:solidFill>
                  <a:srgbClr val="0A0A0A"/>
                </a:solidFill>
                <a:effectLst/>
                <a:latin typeface="Open Sans"/>
              </a:rPr>
              <a:t>Wr</a:t>
            </a:r>
            <a:r>
              <a:rPr lang="en-US" b="0" i="0" dirty="0" err="1">
                <a:solidFill>
                  <a:srgbClr val="0A0A0A"/>
                </a:solidFill>
                <a:effectLst/>
                <a:latin typeface="Open Sans"/>
              </a:rPr>
              <a:t>itten</a:t>
            </a:r>
            <a:r>
              <a:rPr lang="en-US" b="0" i="0" dirty="0">
                <a:solidFill>
                  <a:srgbClr val="0A0A0A"/>
                </a:solidFill>
                <a:effectLst/>
                <a:latin typeface="Open Sans"/>
              </a:rPr>
              <a:t> test from terminology - the test consists of 30 questions, 66% of correct answers is needed to pass. </a:t>
            </a:r>
            <a:endParaRPr lang="cs-CZ" b="0" i="0" dirty="0">
              <a:solidFill>
                <a:srgbClr val="0A0A0A"/>
              </a:solidFill>
              <a:effectLst/>
              <a:latin typeface="Open Sans"/>
            </a:endParaRPr>
          </a:p>
          <a:p>
            <a:pPr marL="342900" indent="-342900">
              <a:buFont typeface="Arial" panose="020B0604020202020204" pitchFamily="34" charset="0"/>
              <a:buChar char="•"/>
            </a:pPr>
            <a:r>
              <a:rPr lang="en-US" b="0" i="0" dirty="0">
                <a:solidFill>
                  <a:srgbClr val="0A0A0A"/>
                </a:solidFill>
                <a:effectLst/>
                <a:latin typeface="Open Sans"/>
              </a:rPr>
              <a:t>Project of thesis at chosen topic.</a:t>
            </a:r>
            <a:endParaRPr lang="cs-CZ" dirty="0"/>
          </a:p>
        </p:txBody>
      </p:sp>
    </p:spTree>
    <p:extLst>
      <p:ext uri="{BB962C8B-B14F-4D97-AF65-F5344CB8AC3E}">
        <p14:creationId xmlns:p14="http://schemas.microsoft.com/office/powerpoint/2010/main" val="276378886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37B78F48-4F38-4ED3-83CB-8AE46F32859C}"/>
              </a:ext>
            </a:extLst>
          </p:cNvPr>
          <p:cNvSpPr>
            <a:spLocks noGrp="1"/>
          </p:cNvSpPr>
          <p:nvPr>
            <p:ph type="title"/>
          </p:nvPr>
        </p:nvSpPr>
        <p:spPr/>
        <p:txBody>
          <a:bodyPr>
            <a:normAutofit fontScale="90000"/>
          </a:bodyPr>
          <a:lstStyle/>
          <a:p>
            <a:pPr algn="ctr" eaLnBrk="1" hangingPunct="1"/>
            <a:r>
              <a:rPr lang="en-US" altLang="en-US" dirty="0"/>
              <a:t>References:</a:t>
            </a:r>
            <a:br>
              <a:rPr lang="en-US" altLang="en-US" dirty="0"/>
            </a:br>
            <a:r>
              <a:rPr lang="en-US" altLang="en-US" sz="3200" dirty="0"/>
              <a:t>Basic Format for Books</a:t>
            </a:r>
          </a:p>
        </p:txBody>
      </p:sp>
      <p:sp>
        <p:nvSpPr>
          <p:cNvPr id="27651" name="Content Placeholder 4">
            <a:extLst>
              <a:ext uri="{FF2B5EF4-FFF2-40B4-BE49-F238E27FC236}">
                <a16:creationId xmlns:a16="http://schemas.microsoft.com/office/drawing/2014/main" id="{7C756E2D-569A-4967-BEE2-132CD12671B4}"/>
              </a:ext>
            </a:extLst>
          </p:cNvPr>
          <p:cNvSpPr>
            <a:spLocks noGrp="1"/>
          </p:cNvSpPr>
          <p:nvPr>
            <p:ph idx="1"/>
          </p:nvPr>
        </p:nvSpPr>
        <p:spPr>
          <a:xfrm>
            <a:off x="881063" y="2362200"/>
            <a:ext cx="7467600" cy="3951288"/>
          </a:xfrm>
        </p:spPr>
        <p:txBody>
          <a:bodyPr/>
          <a:lstStyle/>
          <a:p>
            <a:pPr eaLnBrk="1" hangingPunct="1"/>
            <a:r>
              <a:rPr lang="en-US" altLang="en-US" dirty="0"/>
              <a:t>Author, A. A. (Year of publication). </a:t>
            </a:r>
            <a:r>
              <a:rPr lang="en-US" altLang="en-US" i="1" dirty="0"/>
              <a:t>Title of work: Capital letter also for subtitle</a:t>
            </a:r>
            <a:r>
              <a:rPr lang="en-US" altLang="en-US" dirty="0"/>
              <a:t>. Location: Publisher.</a:t>
            </a:r>
          </a:p>
          <a:p>
            <a:pPr eaLnBrk="1" hangingPunct="1"/>
            <a:endParaRPr lang="en-US" altLang="en-US" dirty="0"/>
          </a:p>
          <a:p>
            <a:pPr eaLnBrk="1" hangingPunct="1"/>
            <a:endParaRPr lang="en-US" altLang="en-US" dirty="0"/>
          </a:p>
          <a:p>
            <a:pPr eaLnBrk="1" hangingPunct="1"/>
            <a:endParaRPr lang="en-US" altLang="en-US" dirty="0"/>
          </a:p>
        </p:txBody>
      </p:sp>
      <p:sp>
        <p:nvSpPr>
          <p:cNvPr id="6" name="Rectangle 5">
            <a:extLst>
              <a:ext uri="{FF2B5EF4-FFF2-40B4-BE49-F238E27FC236}">
                <a16:creationId xmlns:a16="http://schemas.microsoft.com/office/drawing/2014/main" id="{33DB2B3B-727D-4879-9CFC-B8A36AAF78D6}"/>
              </a:ext>
            </a:extLst>
          </p:cNvPr>
          <p:cNvSpPr/>
          <p:nvPr/>
        </p:nvSpPr>
        <p:spPr>
          <a:xfrm>
            <a:off x="971600" y="4205288"/>
            <a:ext cx="7848872"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200" dirty="0" err="1"/>
              <a:t>Calfee</a:t>
            </a:r>
            <a:r>
              <a:rPr lang="en-US" sz="2200" dirty="0"/>
              <a:t>, R. C., &amp; Valencia, R. R. (1991). </a:t>
            </a:r>
            <a:r>
              <a:rPr lang="en-US" sz="2200" i="1" dirty="0"/>
              <a:t>APA guide to preparing      manuscripts for journal publication</a:t>
            </a:r>
            <a:r>
              <a:rPr lang="en-US" sz="2200" dirty="0"/>
              <a:t>. Washington, DC: American Psychological Association.</a:t>
            </a:r>
          </a:p>
        </p:txBody>
      </p:sp>
      <p:sp>
        <p:nvSpPr>
          <p:cNvPr id="7" name="TextBox 6">
            <a:extLst>
              <a:ext uri="{FF2B5EF4-FFF2-40B4-BE49-F238E27FC236}">
                <a16:creationId xmlns:a16="http://schemas.microsoft.com/office/drawing/2014/main" id="{693A0D15-04E7-4265-BEB4-C309713860C8}"/>
              </a:ext>
            </a:extLst>
          </p:cNvPr>
          <p:cNvSpPr txBox="1"/>
          <p:nvPr/>
        </p:nvSpPr>
        <p:spPr>
          <a:xfrm>
            <a:off x="904875" y="3505200"/>
            <a:ext cx="762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2400" dirty="0"/>
              <a:t>Ex.:</a:t>
            </a:r>
          </a:p>
        </p:txBody>
      </p:sp>
      <p:sp>
        <p:nvSpPr>
          <p:cNvPr id="8" name="Footer Placeholder 3">
            <a:extLst>
              <a:ext uri="{FF2B5EF4-FFF2-40B4-BE49-F238E27FC236}">
                <a16:creationId xmlns:a16="http://schemas.microsoft.com/office/drawing/2014/main" id="{255B10EC-CABC-4F9B-B64D-92C21A10DBE0}"/>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9" name="TextovéPole 8">
            <a:extLst>
              <a:ext uri="{FF2B5EF4-FFF2-40B4-BE49-F238E27FC236}">
                <a16:creationId xmlns:a16="http://schemas.microsoft.com/office/drawing/2014/main" id="{C77AD9E5-D0C3-4C30-858C-350FB9B36827}"/>
              </a:ext>
            </a:extLst>
          </p:cNvPr>
          <p:cNvSpPr txBox="1"/>
          <p:nvPr/>
        </p:nvSpPr>
        <p:spPr>
          <a:xfrm>
            <a:off x="6468388" y="651329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5314645-7548-4B7A-A43F-42BE856063AB}"/>
              </a:ext>
            </a:extLst>
          </p:cNvPr>
          <p:cNvSpPr>
            <a:spLocks noGrp="1"/>
          </p:cNvSpPr>
          <p:nvPr>
            <p:ph type="title"/>
          </p:nvPr>
        </p:nvSpPr>
        <p:spPr/>
        <p:txBody>
          <a:bodyPr>
            <a:normAutofit fontScale="90000"/>
          </a:bodyPr>
          <a:lstStyle/>
          <a:p>
            <a:pPr algn="ctr" eaLnBrk="1" hangingPunct="1"/>
            <a:r>
              <a:rPr lang="en-US" altLang="en-US" dirty="0"/>
              <a:t>References:</a:t>
            </a:r>
            <a:br>
              <a:rPr lang="en-US" altLang="en-US" dirty="0"/>
            </a:br>
            <a:r>
              <a:rPr lang="en-US" altLang="en-US" sz="3200" dirty="0"/>
              <a:t>Article form an Online Periodical </a:t>
            </a:r>
          </a:p>
        </p:txBody>
      </p:sp>
      <p:sp>
        <p:nvSpPr>
          <p:cNvPr id="3" name="Content Placeholder 2">
            <a:extLst>
              <a:ext uri="{FF2B5EF4-FFF2-40B4-BE49-F238E27FC236}">
                <a16:creationId xmlns:a16="http://schemas.microsoft.com/office/drawing/2014/main" id="{36FD7FA8-3762-4014-8DE5-73AE889395AF}"/>
              </a:ext>
            </a:extLst>
          </p:cNvPr>
          <p:cNvSpPr>
            <a:spLocks noGrp="1"/>
          </p:cNvSpPr>
          <p:nvPr>
            <p:ph idx="1"/>
          </p:nvPr>
        </p:nvSpPr>
        <p:spPr>
          <a:xfrm>
            <a:off x="838200" y="2133600"/>
            <a:ext cx="7467600" cy="3856038"/>
          </a:xfrm>
        </p:spPr>
        <p:txBody>
          <a:bodyPr rtlCol="0">
            <a:normAutofit/>
          </a:bodyPr>
          <a:lstStyle/>
          <a:p>
            <a:pPr eaLnBrk="1" fontAlgn="auto" hangingPunct="1">
              <a:spcAft>
                <a:spcPts val="0"/>
              </a:spcAft>
              <a:defRPr/>
            </a:pPr>
            <a:r>
              <a:rPr lang="en-US" b="1" dirty="0">
                <a:solidFill>
                  <a:schemeClr val="tx1">
                    <a:lumMod val="75000"/>
                    <a:lumOff val="25000"/>
                  </a:schemeClr>
                </a:solidFill>
              </a:rPr>
              <a:t>With DOI Assigned</a:t>
            </a:r>
          </a:p>
          <a:p>
            <a:pPr marL="557784" lvl="1" eaLnBrk="1" fontAlgn="auto" hangingPunct="1">
              <a:spcAft>
                <a:spcPts val="0"/>
              </a:spcAft>
              <a:defRPr/>
            </a:pPr>
            <a:r>
              <a:rPr lang="en-US" dirty="0">
                <a:solidFill>
                  <a:schemeClr val="tx1">
                    <a:lumMod val="75000"/>
                    <a:lumOff val="25000"/>
                  </a:schemeClr>
                </a:solidFill>
              </a:rPr>
              <a:t>Author, A. A., &amp; Author, B. B. (Date of publication). Title of article. </a:t>
            </a:r>
            <a:r>
              <a:rPr lang="en-US" i="1" dirty="0">
                <a:solidFill>
                  <a:schemeClr val="tx1">
                    <a:lumMod val="75000"/>
                    <a:lumOff val="25000"/>
                  </a:schemeClr>
                </a:solidFill>
              </a:rPr>
              <a:t>Title of Journal, volume number, </a:t>
            </a:r>
            <a:r>
              <a:rPr lang="en-US" dirty="0">
                <a:solidFill>
                  <a:schemeClr val="tx1">
                    <a:lumMod val="75000"/>
                    <a:lumOff val="25000"/>
                  </a:schemeClr>
                </a:solidFill>
              </a:rPr>
              <a:t>page range. doi:0000000/000000000000 </a:t>
            </a:r>
          </a:p>
          <a:p>
            <a:pPr eaLnBrk="1" fontAlgn="auto" hangingPunct="1">
              <a:spcAft>
                <a:spcPts val="0"/>
              </a:spcAft>
              <a:defRPr/>
            </a:pP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pic>
        <p:nvPicPr>
          <p:cNvPr id="28677" name="Picture 2">
            <a:extLst>
              <a:ext uri="{FF2B5EF4-FFF2-40B4-BE49-F238E27FC236}">
                <a16:creationId xmlns:a16="http://schemas.microsoft.com/office/drawing/2014/main" id="{320BBF9E-6DD5-4F74-8267-989736B80EF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4550" y="3962400"/>
            <a:ext cx="87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C55ABE1-BD9A-4CF1-94F4-FDEB39B863F9}"/>
              </a:ext>
            </a:extLst>
          </p:cNvPr>
          <p:cNvSpPr/>
          <p:nvPr/>
        </p:nvSpPr>
        <p:spPr>
          <a:xfrm>
            <a:off x="1187625" y="4724400"/>
            <a:ext cx="7776864" cy="141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200" dirty="0" err="1"/>
              <a:t>Brownlie</a:t>
            </a:r>
            <a:r>
              <a:rPr lang="en-US" sz="2200" dirty="0"/>
              <a:t>, D. (2007). Toward effective poster presentations: An annotated bibliography. </a:t>
            </a:r>
            <a:r>
              <a:rPr lang="en-US" sz="2200" i="1" dirty="0"/>
              <a:t>European Journal of Marketing, 41</a:t>
            </a:r>
            <a:r>
              <a:rPr lang="en-US" sz="2200" dirty="0"/>
              <a:t>, 1245-1283. doi:10.1108/03090560710821161</a:t>
            </a:r>
          </a:p>
        </p:txBody>
      </p:sp>
      <p:sp>
        <p:nvSpPr>
          <p:cNvPr id="8" name="Footer Placeholder 3">
            <a:extLst>
              <a:ext uri="{FF2B5EF4-FFF2-40B4-BE49-F238E27FC236}">
                <a16:creationId xmlns:a16="http://schemas.microsoft.com/office/drawing/2014/main" id="{47C976E8-050A-4FE1-B3C8-31F530C012BB}"/>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7" name="TextovéPole 6">
            <a:extLst>
              <a:ext uri="{FF2B5EF4-FFF2-40B4-BE49-F238E27FC236}">
                <a16:creationId xmlns:a16="http://schemas.microsoft.com/office/drawing/2014/main" id="{19C477EA-A1F9-4F99-B4BF-FE70E9D26723}"/>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421C8BB-FB5B-40E7-8A32-34DC4F44FBCF}"/>
              </a:ext>
            </a:extLst>
          </p:cNvPr>
          <p:cNvSpPr>
            <a:spLocks noGrp="1"/>
          </p:cNvSpPr>
          <p:nvPr>
            <p:ph type="title"/>
          </p:nvPr>
        </p:nvSpPr>
        <p:spPr/>
        <p:txBody>
          <a:bodyPr>
            <a:normAutofit fontScale="90000"/>
          </a:bodyPr>
          <a:lstStyle/>
          <a:p>
            <a:pPr algn="ctr" eaLnBrk="1" hangingPunct="1"/>
            <a:r>
              <a:rPr lang="en-US" altLang="en-US" dirty="0"/>
              <a:t>References:</a:t>
            </a:r>
            <a:br>
              <a:rPr lang="en-US" altLang="en-US" dirty="0"/>
            </a:br>
            <a:r>
              <a:rPr lang="en-US" altLang="en-US" sz="3200" dirty="0"/>
              <a:t>Article form an Online Periodical </a:t>
            </a:r>
          </a:p>
        </p:txBody>
      </p:sp>
      <p:sp>
        <p:nvSpPr>
          <p:cNvPr id="3" name="Content Placeholder 2">
            <a:extLst>
              <a:ext uri="{FF2B5EF4-FFF2-40B4-BE49-F238E27FC236}">
                <a16:creationId xmlns:a16="http://schemas.microsoft.com/office/drawing/2014/main" id="{BB49ADA2-9179-4625-A75C-8C2111FF0C5B}"/>
              </a:ext>
            </a:extLst>
          </p:cNvPr>
          <p:cNvSpPr>
            <a:spLocks noGrp="1"/>
          </p:cNvSpPr>
          <p:nvPr>
            <p:ph idx="1"/>
          </p:nvPr>
        </p:nvSpPr>
        <p:spPr>
          <a:xfrm>
            <a:off x="833438" y="1889125"/>
            <a:ext cx="7467600" cy="3951288"/>
          </a:xfrm>
        </p:spPr>
        <p:txBody>
          <a:bodyPr rtlCol="0">
            <a:normAutofit/>
          </a:bodyPr>
          <a:lstStyle/>
          <a:p>
            <a:pPr eaLnBrk="1" fontAlgn="auto" hangingPunct="1">
              <a:spcAft>
                <a:spcPts val="0"/>
              </a:spcAft>
              <a:defRPr/>
            </a:pPr>
            <a:r>
              <a:rPr lang="en-US" b="1" dirty="0">
                <a:solidFill>
                  <a:schemeClr val="tx1">
                    <a:lumMod val="75000"/>
                    <a:lumOff val="25000"/>
                  </a:schemeClr>
                </a:solidFill>
              </a:rPr>
              <a:t>With no DOI Assigned</a:t>
            </a:r>
          </a:p>
          <a:p>
            <a:pPr eaLnBrk="1" fontAlgn="auto" hangingPunct="1">
              <a:spcAft>
                <a:spcPts val="0"/>
              </a:spcAft>
              <a:defRPr/>
            </a:pPr>
            <a:r>
              <a:rPr lang="en-US" dirty="0">
                <a:solidFill>
                  <a:schemeClr val="tx1">
                    <a:lumMod val="75000"/>
                    <a:lumOff val="25000"/>
                  </a:schemeClr>
                </a:solidFill>
              </a:rPr>
              <a:t>Online scholarly journal articles without a DOI require the URL of the journal home page. </a:t>
            </a:r>
          </a:p>
          <a:p>
            <a:pPr marL="557784" lvl="1" eaLnBrk="1" fontAlgn="auto" hangingPunct="1">
              <a:spcAft>
                <a:spcPts val="0"/>
              </a:spcAft>
              <a:defRPr/>
            </a:pPr>
            <a:r>
              <a:rPr lang="en-US" dirty="0">
                <a:solidFill>
                  <a:schemeClr val="tx1">
                    <a:lumMod val="75000"/>
                    <a:lumOff val="25000"/>
                  </a:schemeClr>
                </a:solidFill>
              </a:rPr>
              <a:t>Author, A. A., &amp; Author, B. B. (Date of publication). Title of article. </a:t>
            </a:r>
            <a:r>
              <a:rPr lang="en-US" i="1" dirty="0">
                <a:solidFill>
                  <a:schemeClr val="tx1">
                    <a:lumMod val="75000"/>
                    <a:lumOff val="25000"/>
                  </a:schemeClr>
                </a:solidFill>
              </a:rPr>
              <a:t>Title of Journal, volume number</a:t>
            </a:r>
            <a:r>
              <a:rPr lang="en-US" dirty="0">
                <a:solidFill>
                  <a:schemeClr val="tx1">
                    <a:lumMod val="75000"/>
                    <a:lumOff val="25000"/>
                  </a:schemeClr>
                </a:solidFill>
              </a:rPr>
              <a:t>. Retrieved from http://www.journalhomepage.com/full/url/</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6" name="Rectangle 5">
            <a:extLst>
              <a:ext uri="{FF2B5EF4-FFF2-40B4-BE49-F238E27FC236}">
                <a16:creationId xmlns:a16="http://schemas.microsoft.com/office/drawing/2014/main" id="{F51D1572-C4B5-4CEB-9E87-58D190BBB65A}"/>
              </a:ext>
            </a:extLst>
          </p:cNvPr>
          <p:cNvSpPr/>
          <p:nvPr/>
        </p:nvSpPr>
        <p:spPr>
          <a:xfrm>
            <a:off x="1447800" y="4991100"/>
            <a:ext cx="7372672" cy="142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200" dirty="0"/>
              <a:t>Kenneth, I. A. (2000). A Buddhist response to the nature of human rights. </a:t>
            </a:r>
            <a:r>
              <a:rPr lang="en-US" sz="2200" i="1" dirty="0"/>
              <a:t>Journal of Buddhist Ethics, 8</a:t>
            </a:r>
            <a:r>
              <a:rPr lang="en-US" sz="2200" dirty="0"/>
              <a:t>. Retrieved from http://www.cac.psu.edu/jbe/twocont.html</a:t>
            </a:r>
          </a:p>
        </p:txBody>
      </p:sp>
      <p:pic>
        <p:nvPicPr>
          <p:cNvPr id="29702" name="Picture 2">
            <a:extLst>
              <a:ext uri="{FF2B5EF4-FFF2-40B4-BE49-F238E27FC236}">
                <a16:creationId xmlns:a16="http://schemas.microsoft.com/office/drawing/2014/main" id="{D21ED654-21E2-41D3-87C5-3F031E3DE0B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0588" y="4343400"/>
            <a:ext cx="871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6C5554C6-D61B-4503-9CA9-3D687D9557BB}"/>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7" name="TextovéPole 6">
            <a:extLst>
              <a:ext uri="{FF2B5EF4-FFF2-40B4-BE49-F238E27FC236}">
                <a16:creationId xmlns:a16="http://schemas.microsoft.com/office/drawing/2014/main" id="{48B4ADF3-2CC3-4486-B949-963B9BE52B70}"/>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76E3D1D-F1A8-4CBE-923F-F24F7DCDBC09}"/>
              </a:ext>
            </a:extLst>
          </p:cNvPr>
          <p:cNvSpPr>
            <a:spLocks noGrp="1"/>
          </p:cNvSpPr>
          <p:nvPr>
            <p:ph type="title"/>
          </p:nvPr>
        </p:nvSpPr>
        <p:spPr>
          <a:xfrm>
            <a:off x="533400" y="620688"/>
            <a:ext cx="8040688" cy="1208112"/>
          </a:xfrm>
        </p:spPr>
        <p:txBody>
          <a:bodyPr>
            <a:normAutofit/>
          </a:bodyPr>
          <a:lstStyle/>
          <a:p>
            <a:pPr algn="ctr" eaLnBrk="1" hangingPunct="1"/>
            <a:r>
              <a:rPr lang="en-US" altLang="en-US" dirty="0"/>
              <a:t>References:</a:t>
            </a:r>
            <a:br>
              <a:rPr lang="en-US" altLang="en-US" dirty="0"/>
            </a:br>
            <a:r>
              <a:rPr lang="en-US" altLang="en-US" sz="3200" dirty="0"/>
              <a:t>Online Encyclopedias and Dictionaries</a:t>
            </a:r>
          </a:p>
        </p:txBody>
      </p:sp>
      <p:sp>
        <p:nvSpPr>
          <p:cNvPr id="3" name="Content Placeholder 2">
            <a:extLst>
              <a:ext uri="{FF2B5EF4-FFF2-40B4-BE49-F238E27FC236}">
                <a16:creationId xmlns:a16="http://schemas.microsoft.com/office/drawing/2014/main" id="{31C786A4-7EC4-4DF2-9E5E-54E790FF2C19}"/>
              </a:ext>
            </a:extLst>
          </p:cNvPr>
          <p:cNvSpPr>
            <a:spLocks noGrp="1"/>
          </p:cNvSpPr>
          <p:nvPr>
            <p:ph idx="1"/>
          </p:nvPr>
        </p:nvSpPr>
        <p:spPr>
          <a:xfrm>
            <a:off x="838200" y="1828800"/>
            <a:ext cx="7467600" cy="3951288"/>
          </a:xfrm>
        </p:spPr>
        <p:txBody>
          <a:bodyPr rtlCol="0">
            <a:normAutofit/>
          </a:bodyPr>
          <a:lstStyle/>
          <a:p>
            <a:pPr eaLnBrk="1" fontAlgn="auto" hangingPunct="1">
              <a:spcAft>
                <a:spcPts val="0"/>
              </a:spcAft>
              <a:defRPr/>
            </a:pPr>
            <a:r>
              <a:rPr lang="en-US" b="1" dirty="0">
                <a:solidFill>
                  <a:schemeClr val="tx1">
                    <a:lumMod val="75000"/>
                    <a:lumOff val="25000"/>
                  </a:schemeClr>
                </a:solidFill>
              </a:rPr>
              <a:t>Online Encyclopedias and Dictionaries</a:t>
            </a:r>
          </a:p>
          <a:p>
            <a:pPr marL="557784" lvl="1" eaLnBrk="1" fontAlgn="auto" hangingPunct="1">
              <a:spcAft>
                <a:spcPts val="0"/>
              </a:spcAft>
              <a:defRPr/>
            </a:pPr>
            <a:r>
              <a:rPr lang="en-US" dirty="0">
                <a:solidFill>
                  <a:schemeClr val="tx1">
                    <a:lumMod val="75000"/>
                    <a:lumOff val="25000"/>
                  </a:schemeClr>
                </a:solidFill>
              </a:rPr>
              <a:t>Often encyclopedias and dictionaries do not provide bylines (authors' names). When no byline is present, move the entry name to the front of the citation. Provide publication dates if present or specify (</a:t>
            </a:r>
            <a:r>
              <a:rPr lang="en-US" dirty="0" err="1">
                <a:solidFill>
                  <a:schemeClr val="tx1">
                    <a:lumMod val="75000"/>
                    <a:lumOff val="25000"/>
                  </a:schemeClr>
                </a:solidFill>
              </a:rPr>
              <a:t>n.d.</a:t>
            </a:r>
            <a:r>
              <a:rPr lang="en-US" dirty="0">
                <a:solidFill>
                  <a:schemeClr val="tx1">
                    <a:lumMod val="75000"/>
                    <a:lumOff val="25000"/>
                  </a:schemeClr>
                </a:solidFill>
              </a:rPr>
              <a:t>) if no date is present in the entry.</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7D7F807C-8043-4069-A437-90076492A9DF}"/>
              </a:ext>
            </a:extLst>
          </p:cNvPr>
          <p:cNvSpPr/>
          <p:nvPr/>
        </p:nvSpPr>
        <p:spPr>
          <a:xfrm>
            <a:off x="838200" y="4953000"/>
            <a:ext cx="822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a:t>Feminism. (</a:t>
            </a:r>
            <a:r>
              <a:rPr lang="en-US" sz="2000" dirty="0" err="1"/>
              <a:t>n.d.</a:t>
            </a:r>
            <a:r>
              <a:rPr lang="en-US" sz="2000" dirty="0"/>
              <a:t>). In </a:t>
            </a:r>
            <a:r>
              <a:rPr lang="en-US" sz="2000" i="1" dirty="0" err="1"/>
              <a:t>Encyclopædia</a:t>
            </a:r>
            <a:r>
              <a:rPr lang="en-US" sz="2000" i="1" dirty="0"/>
              <a:t> Britannica online</a:t>
            </a:r>
            <a:r>
              <a:rPr lang="en-US" sz="2000" dirty="0"/>
              <a:t>. Retrieved from http://www.britannica.com/EBchecked/topic/724633/feminism</a:t>
            </a:r>
          </a:p>
        </p:txBody>
      </p:sp>
      <p:pic>
        <p:nvPicPr>
          <p:cNvPr id="30726" name="Picture 2">
            <a:extLst>
              <a:ext uri="{FF2B5EF4-FFF2-40B4-BE49-F238E27FC236}">
                <a16:creationId xmlns:a16="http://schemas.microsoft.com/office/drawing/2014/main" id="{687DD9CE-6BE9-450F-95BE-585A2775E30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4237038"/>
            <a:ext cx="87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2B77B4E3-FE72-4BA3-ACFF-D6ACEB1B5560}"/>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8" name="TextovéPole 7">
            <a:extLst>
              <a:ext uri="{FF2B5EF4-FFF2-40B4-BE49-F238E27FC236}">
                <a16:creationId xmlns:a16="http://schemas.microsoft.com/office/drawing/2014/main" id="{C5120F8C-DC31-4702-91BA-B0FA9F06D357}"/>
              </a:ext>
            </a:extLst>
          </p:cNvPr>
          <p:cNvSpPr txBox="1"/>
          <p:nvPr/>
        </p:nvSpPr>
        <p:spPr>
          <a:xfrm>
            <a:off x="6468388" y="651329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7F46867-AC55-4614-AF0B-22B0BB30403B}"/>
              </a:ext>
            </a:extLst>
          </p:cNvPr>
          <p:cNvSpPr>
            <a:spLocks noGrp="1"/>
          </p:cNvSpPr>
          <p:nvPr>
            <p:ph type="title"/>
          </p:nvPr>
        </p:nvSpPr>
        <p:spPr>
          <a:xfrm>
            <a:off x="107504" y="563562"/>
            <a:ext cx="8610600" cy="1270000"/>
          </a:xfrm>
        </p:spPr>
        <p:txBody>
          <a:bodyPr/>
          <a:lstStyle/>
          <a:p>
            <a:pPr algn="ctr" eaLnBrk="1" hangingPunct="1"/>
            <a:r>
              <a:rPr lang="en-US" altLang="en-US" dirty="0"/>
              <a:t>References:</a:t>
            </a:r>
            <a:br>
              <a:rPr lang="en-US" altLang="en-US" dirty="0"/>
            </a:br>
            <a:r>
              <a:rPr lang="en-US" altLang="en-US" sz="3000" dirty="0"/>
              <a:t>Web Document, Web Page, or Report</a:t>
            </a:r>
          </a:p>
        </p:txBody>
      </p:sp>
      <p:sp>
        <p:nvSpPr>
          <p:cNvPr id="3" name="Content Placeholder 2">
            <a:extLst>
              <a:ext uri="{FF2B5EF4-FFF2-40B4-BE49-F238E27FC236}">
                <a16:creationId xmlns:a16="http://schemas.microsoft.com/office/drawing/2014/main" id="{50822192-E48F-4ACB-9359-83D9B80AEA6D}"/>
              </a:ext>
            </a:extLst>
          </p:cNvPr>
          <p:cNvSpPr>
            <a:spLocks noGrp="1"/>
          </p:cNvSpPr>
          <p:nvPr>
            <p:ph idx="1"/>
          </p:nvPr>
        </p:nvSpPr>
        <p:spPr>
          <a:xfrm>
            <a:off x="304800" y="2438400"/>
            <a:ext cx="7467600" cy="3951288"/>
          </a:xfrm>
        </p:spPr>
        <p:txBody>
          <a:bodyPr rtlCol="0">
            <a:normAutofit/>
          </a:bodyPr>
          <a:lstStyle/>
          <a:p>
            <a:pPr eaLnBrk="1" fontAlgn="auto" hangingPunct="1">
              <a:spcAft>
                <a:spcPts val="0"/>
              </a:spcAft>
              <a:defRPr/>
            </a:pPr>
            <a:r>
              <a:rPr lang="en-US" dirty="0">
                <a:solidFill>
                  <a:schemeClr val="tx1">
                    <a:lumMod val="75000"/>
                    <a:lumOff val="25000"/>
                  </a:schemeClr>
                </a:solidFill>
              </a:rPr>
              <a:t>List as much of the following information as possible</a:t>
            </a:r>
          </a:p>
          <a:p>
            <a:pPr marL="822960" lvl="2" indent="-182880" eaLnBrk="1" fontAlgn="auto" hangingPunct="1">
              <a:spcAft>
                <a:spcPts val="0"/>
              </a:spcAft>
              <a:defRPr/>
            </a:pPr>
            <a:r>
              <a:rPr lang="en-US" dirty="0">
                <a:solidFill>
                  <a:schemeClr val="tx1">
                    <a:lumMod val="75000"/>
                    <a:lumOff val="25000"/>
                  </a:schemeClr>
                </a:solidFill>
              </a:rPr>
              <a:t>Author, A. A., &amp; Author, B. B. (Date of publication). </a:t>
            </a:r>
            <a:r>
              <a:rPr lang="en-US" i="1" dirty="0">
                <a:solidFill>
                  <a:schemeClr val="tx1">
                    <a:lumMod val="75000"/>
                    <a:lumOff val="25000"/>
                  </a:schemeClr>
                </a:solidFill>
              </a:rPr>
              <a:t>Title of document</a:t>
            </a:r>
            <a:r>
              <a:rPr lang="en-US" dirty="0">
                <a:solidFill>
                  <a:schemeClr val="tx1">
                    <a:lumMod val="75000"/>
                    <a:lumOff val="25000"/>
                  </a:schemeClr>
                </a:solidFill>
              </a:rPr>
              <a:t>. Retrieved from http://Web 	address</a:t>
            </a: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6" name="Rectangular Callout 5">
            <a:extLst>
              <a:ext uri="{FF2B5EF4-FFF2-40B4-BE49-F238E27FC236}">
                <a16:creationId xmlns:a16="http://schemas.microsoft.com/office/drawing/2014/main" id="{C9E2C51C-3ECA-45B8-8DED-0C8D1A7BCEE5}"/>
              </a:ext>
            </a:extLst>
          </p:cNvPr>
          <p:cNvSpPr/>
          <p:nvPr/>
        </p:nvSpPr>
        <p:spPr>
          <a:xfrm rot="430951">
            <a:off x="7277100" y="1753939"/>
            <a:ext cx="1676400" cy="1178421"/>
          </a:xfrm>
          <a:prstGeom prst="wedgeRectCallout">
            <a:avLst>
              <a:gd name="adj1" fmla="val -76134"/>
              <a:gd name="adj2" fmla="val 545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You may have to hunt around to find the information; </a:t>
            </a:r>
            <a:r>
              <a:rPr lang="en-US" sz="1400" b="1" dirty="0"/>
              <a:t>don't be lazy</a:t>
            </a:r>
            <a:r>
              <a:rPr lang="en-US" sz="1400" dirty="0"/>
              <a:t>! </a:t>
            </a:r>
          </a:p>
        </p:txBody>
      </p:sp>
      <p:sp>
        <p:nvSpPr>
          <p:cNvPr id="7" name="Rectangle 6">
            <a:extLst>
              <a:ext uri="{FF2B5EF4-FFF2-40B4-BE49-F238E27FC236}">
                <a16:creationId xmlns:a16="http://schemas.microsoft.com/office/drawing/2014/main" id="{47FC9D8D-C86F-4ADF-B72E-9B89863BD14E}"/>
              </a:ext>
            </a:extLst>
          </p:cNvPr>
          <p:cNvSpPr/>
          <p:nvPr/>
        </p:nvSpPr>
        <p:spPr>
          <a:xfrm>
            <a:off x="1370013" y="4514850"/>
            <a:ext cx="7088187" cy="150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000" dirty="0" err="1"/>
              <a:t>Angeli</a:t>
            </a:r>
            <a:r>
              <a:rPr lang="en-US" sz="2000" dirty="0"/>
              <a:t>, E., Wagner, J., </a:t>
            </a:r>
            <a:r>
              <a:rPr lang="en-US" sz="2000" dirty="0" err="1"/>
              <a:t>Lawrick</a:t>
            </a:r>
            <a:r>
              <a:rPr lang="en-US" sz="2000" dirty="0"/>
              <a:t>, E., Moore, K., Anderson, M., </a:t>
            </a:r>
            <a:r>
              <a:rPr lang="en-US" sz="2000" dirty="0" err="1"/>
              <a:t>Soderland</a:t>
            </a:r>
            <a:r>
              <a:rPr lang="en-US" sz="2000" dirty="0"/>
              <a:t>, L., &amp; </a:t>
            </a:r>
            <a:r>
              <a:rPr lang="en-US" sz="2000" dirty="0" err="1"/>
              <a:t>Brizee</a:t>
            </a:r>
            <a:r>
              <a:rPr lang="en-US" sz="2000" dirty="0"/>
              <a:t>, A. (2010, May 5). </a:t>
            </a:r>
            <a:r>
              <a:rPr lang="en-US" sz="2000" i="1" dirty="0"/>
              <a:t>General format.</a:t>
            </a:r>
            <a:r>
              <a:rPr lang="en-US" sz="2000" dirty="0"/>
              <a:t> Retrieved from http://owl.english.purdue.edu/owl/resource/560/01/</a:t>
            </a:r>
          </a:p>
        </p:txBody>
      </p:sp>
      <p:pic>
        <p:nvPicPr>
          <p:cNvPr id="31751" name="Picture 2">
            <a:extLst>
              <a:ext uri="{FF2B5EF4-FFF2-40B4-BE49-F238E27FC236}">
                <a16:creationId xmlns:a16="http://schemas.microsoft.com/office/drawing/2014/main" id="{B6F4B6AC-D0B5-4F91-BC83-E1A84A14215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3868738"/>
            <a:ext cx="865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E29BB0E8-970D-4753-8F42-59137CE555DA}"/>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cs-CZ" altLang="en-US" sz="1600" dirty="0" err="1">
                <a:solidFill>
                  <a:srgbClr val="C00000"/>
                </a:solidFill>
                <a:latin typeface="Rage Italic" panose="03070502040507070304" pitchFamily="66" charset="0"/>
              </a:rPr>
              <a:t>Thanks</a:t>
            </a:r>
            <a:r>
              <a:rPr lang="en-US" altLang="en-US" sz="1600" dirty="0">
                <a:solidFill>
                  <a:srgbClr val="C00000"/>
                </a:solidFill>
                <a:latin typeface="Rage Italic" panose="03070502040507070304" pitchFamily="66" charset="0"/>
              </a:rPr>
              <a:t> the CHC Writing Center</a:t>
            </a:r>
          </a:p>
        </p:txBody>
      </p:sp>
      <p:sp>
        <p:nvSpPr>
          <p:cNvPr id="8" name="TextovéPole 7">
            <a:extLst>
              <a:ext uri="{FF2B5EF4-FFF2-40B4-BE49-F238E27FC236}">
                <a16:creationId xmlns:a16="http://schemas.microsoft.com/office/drawing/2014/main" id="{D391542F-12B0-4215-9D28-65AADD24D911}"/>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sp>
        <p:nvSpPr>
          <p:cNvPr id="3" name="Zástupný symbol pro obsah 2"/>
          <p:cNvSpPr>
            <a:spLocks noGrp="1"/>
          </p:cNvSpPr>
          <p:nvPr>
            <p:ph idx="1"/>
          </p:nvPr>
        </p:nvSpPr>
        <p:spPr>
          <a:xfrm>
            <a:off x="507881" y="2503170"/>
            <a:ext cx="8401050" cy="3018094"/>
          </a:xfrm>
        </p:spPr>
        <p:txBody>
          <a:bodyPr>
            <a:normAutofit fontScale="85000" lnSpcReduction="20000"/>
          </a:bodyPr>
          <a:lstStyle/>
          <a:p>
            <a:pPr marL="0" indent="0">
              <a:buNone/>
            </a:pPr>
            <a:r>
              <a:rPr lang="en-US" sz="2700" dirty="0">
                <a:sym typeface="Wingdings" panose="05000000000000000000" pitchFamily="2" charset="2"/>
              </a:rPr>
              <a:t>Don't trust citation managers </a:t>
            </a:r>
          </a:p>
          <a:p>
            <a:pPr marL="0" indent="0">
              <a:buNone/>
            </a:pPr>
            <a:endParaRPr lang="en-US" sz="2700" dirty="0">
              <a:sym typeface="Wingdings" panose="05000000000000000000" pitchFamily="2" charset="2"/>
            </a:endParaRPr>
          </a:p>
          <a:p>
            <a:pPr marL="0" indent="0" algn="ctr">
              <a:buNone/>
            </a:pPr>
            <a:r>
              <a:rPr lang="en-US" sz="2700" dirty="0">
                <a:solidFill>
                  <a:srgbClr val="0070C0"/>
                </a:solidFill>
                <a:sym typeface="Wingdings" panose="05000000000000000000" pitchFamily="2" charset="2"/>
              </a:rPr>
              <a:t>Knowledge of the standard is crucial !!!</a:t>
            </a:r>
          </a:p>
          <a:p>
            <a:pPr marL="0" indent="0" algn="ctr">
              <a:buNone/>
            </a:pPr>
            <a:r>
              <a:rPr lang="en-US" sz="2700" dirty="0">
                <a:sym typeface="Wingdings" panose="05000000000000000000" pitchFamily="2" charset="2"/>
              </a:rPr>
              <a:t>OR</a:t>
            </a:r>
          </a:p>
          <a:p>
            <a:pPr marL="0" indent="0" algn="ctr">
              <a:buNone/>
            </a:pPr>
            <a:r>
              <a:rPr lang="en-US" sz="2700" dirty="0">
                <a:solidFill>
                  <a:srgbClr val="0070C0"/>
                </a:solidFill>
                <a:sym typeface="Wingdings" panose="05000000000000000000" pitchFamily="2" charset="2"/>
              </a:rPr>
              <a:t>Search and check data from books, printed magazines, electronic documents,…</a:t>
            </a:r>
            <a:endParaRPr lang="cs-CZ" sz="2700" dirty="0">
              <a:solidFill>
                <a:srgbClr val="0070C0"/>
              </a:solidFill>
              <a:sym typeface="Wingdings" panose="05000000000000000000" pitchFamily="2" charset="2"/>
            </a:endParaRPr>
          </a:p>
          <a:p>
            <a:pPr marL="0" indent="0">
              <a:buNone/>
            </a:pPr>
            <a:endParaRPr lang="cs-CZ" sz="2700" dirty="0">
              <a:sym typeface="Wingdings" panose="05000000000000000000" pitchFamily="2" charset="2"/>
            </a:endParaRPr>
          </a:p>
          <a:p>
            <a:endParaRPr lang="cs-CZ" sz="2700" b="1" dirty="0">
              <a:sym typeface="Wingdings" panose="05000000000000000000" pitchFamily="2" charset="2"/>
            </a:endParaRPr>
          </a:p>
        </p:txBody>
      </p:sp>
      <p:sp>
        <p:nvSpPr>
          <p:cNvPr id="7" name="TextovéPole 6">
            <a:extLst>
              <a:ext uri="{FF2B5EF4-FFF2-40B4-BE49-F238E27FC236}">
                <a16:creationId xmlns:a16="http://schemas.microsoft.com/office/drawing/2014/main" id="{3E18DD00-DB55-4B40-B6A6-23C7AA89FFDD}"/>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394867731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9C06A3FE-3332-40B1-BE0C-5DD7C7602DA8}"/>
              </a:ext>
            </a:extLst>
          </p:cNvPr>
          <p:cNvSpPr>
            <a:spLocks noGrp="1"/>
          </p:cNvSpPr>
          <p:nvPr>
            <p:ph type="title"/>
          </p:nvPr>
        </p:nvSpPr>
        <p:spPr>
          <a:xfrm>
            <a:off x="1259632" y="891173"/>
            <a:ext cx="6356920" cy="1293028"/>
          </a:xfrm>
        </p:spPr>
        <p:txBody>
          <a:bodyPr/>
          <a:lstStyle/>
          <a:p>
            <a:pPr algn="ctr"/>
            <a:r>
              <a:rPr lang="cs-CZ" dirty="0" err="1">
                <a:solidFill>
                  <a:srgbClr val="FF0000"/>
                </a:solidFill>
              </a:rPr>
              <a:t>Home</a:t>
            </a:r>
            <a:r>
              <a:rPr lang="en-GB" dirty="0">
                <a:solidFill>
                  <a:srgbClr val="FF0000"/>
                </a:solidFill>
              </a:rPr>
              <a:t>w</a:t>
            </a:r>
            <a:r>
              <a:rPr lang="cs-CZ" dirty="0" err="1">
                <a:solidFill>
                  <a:srgbClr val="FF0000"/>
                </a:solidFill>
              </a:rPr>
              <a:t>ork</a:t>
            </a:r>
            <a:r>
              <a:rPr lang="cs-CZ" dirty="0">
                <a:solidFill>
                  <a:srgbClr val="FF0000"/>
                </a:solidFill>
              </a:rPr>
              <a:t> 2</a:t>
            </a:r>
            <a:endParaRPr lang="cs-CZ" b="1" dirty="0">
              <a:solidFill>
                <a:srgbClr val="00B050"/>
              </a:solidFill>
            </a:endParaRPr>
          </a:p>
        </p:txBody>
      </p:sp>
      <p:sp>
        <p:nvSpPr>
          <p:cNvPr id="5" name="Zástupný symbol pro obsah 2">
            <a:extLst>
              <a:ext uri="{FF2B5EF4-FFF2-40B4-BE49-F238E27FC236}">
                <a16:creationId xmlns:a16="http://schemas.microsoft.com/office/drawing/2014/main" id="{D5C0FCCF-4176-490A-B7E1-F31E7111BD80}"/>
              </a:ext>
            </a:extLst>
          </p:cNvPr>
          <p:cNvSpPr>
            <a:spLocks noGrp="1"/>
          </p:cNvSpPr>
          <p:nvPr>
            <p:ph idx="1"/>
          </p:nvPr>
        </p:nvSpPr>
        <p:spPr>
          <a:xfrm>
            <a:off x="685800" y="2194560"/>
            <a:ext cx="7988342" cy="4024125"/>
          </a:xfrm>
        </p:spPr>
        <p:txBody>
          <a:bodyPr/>
          <a:lstStyle/>
          <a:p>
            <a:r>
              <a:rPr lang="cs-CZ" dirty="0">
                <a:solidFill>
                  <a:srgbClr val="00B050"/>
                </a:solidFill>
              </a:rPr>
              <a:t>Do </a:t>
            </a:r>
            <a:r>
              <a:rPr lang="cs-CZ" dirty="0" err="1">
                <a:solidFill>
                  <a:srgbClr val="00B050"/>
                </a:solidFill>
              </a:rPr>
              <a:t>library</a:t>
            </a:r>
            <a:r>
              <a:rPr lang="cs-CZ" dirty="0">
                <a:solidFill>
                  <a:srgbClr val="00B050"/>
                </a:solidFill>
              </a:rPr>
              <a:t> re</a:t>
            </a:r>
            <a:r>
              <a:rPr lang="en-US" dirty="0">
                <a:solidFill>
                  <a:srgbClr val="00B050"/>
                </a:solidFill>
              </a:rPr>
              <a:t>search for </a:t>
            </a:r>
            <a:r>
              <a:rPr lang="cs-CZ" dirty="0">
                <a:solidFill>
                  <a:srgbClr val="00B050"/>
                </a:solidFill>
              </a:rPr>
              <a:t>1</a:t>
            </a:r>
            <a:r>
              <a:rPr lang="en-US" dirty="0">
                <a:solidFill>
                  <a:srgbClr val="00B050"/>
                </a:solidFill>
              </a:rPr>
              <a:t> pages on the selected topic.</a:t>
            </a:r>
          </a:p>
          <a:p>
            <a:r>
              <a:rPr lang="cs-CZ" dirty="0">
                <a:solidFill>
                  <a:srgbClr val="00B050"/>
                </a:solidFill>
              </a:rPr>
              <a:t>U</a:t>
            </a:r>
            <a:r>
              <a:rPr lang="en-US" dirty="0">
                <a:solidFill>
                  <a:srgbClr val="00B050"/>
                </a:solidFill>
              </a:rPr>
              <a:t>se of at least 5, at most 5 years old</a:t>
            </a:r>
            <a:r>
              <a:rPr lang="cs-CZ" dirty="0">
                <a:solidFill>
                  <a:srgbClr val="00B050"/>
                </a:solidFill>
              </a:rPr>
              <a:t>,</a:t>
            </a:r>
            <a:r>
              <a:rPr lang="en-US" dirty="0">
                <a:solidFill>
                  <a:srgbClr val="00B050"/>
                </a:solidFill>
              </a:rPr>
              <a:t> sources</a:t>
            </a:r>
          </a:p>
          <a:p>
            <a:r>
              <a:rPr lang="en-US" dirty="0">
                <a:solidFill>
                  <a:srgbClr val="00B050"/>
                </a:solidFill>
              </a:rPr>
              <a:t>Process the search using the citation </a:t>
            </a:r>
            <a:r>
              <a:rPr lang="cs-CZ" dirty="0">
                <a:solidFill>
                  <a:srgbClr val="00B050"/>
                </a:solidFill>
              </a:rPr>
              <a:t>standard APA</a:t>
            </a:r>
            <a:endParaRPr lang="en-US" dirty="0">
              <a:solidFill>
                <a:srgbClr val="00B050"/>
              </a:solidFill>
            </a:endParaRPr>
          </a:p>
        </p:txBody>
      </p:sp>
      <p:sp>
        <p:nvSpPr>
          <p:cNvPr id="6" name="TextovéPole 5">
            <a:extLst>
              <a:ext uri="{FF2B5EF4-FFF2-40B4-BE49-F238E27FC236}">
                <a16:creationId xmlns:a16="http://schemas.microsoft.com/office/drawing/2014/main" id="{BB27586A-770E-4193-8238-71956641B3B5}"/>
              </a:ext>
            </a:extLst>
          </p:cNvPr>
          <p:cNvSpPr txBox="1"/>
          <p:nvPr/>
        </p:nvSpPr>
        <p:spPr>
          <a:xfrm>
            <a:off x="6468388" y="6525344"/>
            <a:ext cx="2699778" cy="300082"/>
          </a:xfrm>
          <a:prstGeom prst="rect">
            <a:avLst/>
          </a:prstGeom>
          <a:noFill/>
        </p:spPr>
        <p:txBody>
          <a:bodyPr wrap="none" rtlCol="0">
            <a:spAutoFit/>
          </a:bodyPr>
          <a:lstStyle/>
          <a:p>
            <a:r>
              <a:rPr lang="en-US" sz="1350" dirty="0">
                <a:solidFill>
                  <a:srgbClr val="FF0000"/>
                </a:solidFill>
              </a:rPr>
              <a:t>2. Literary research and citations</a:t>
            </a:r>
            <a:endParaRPr lang="cs-CZ" sz="1350" dirty="0">
              <a:solidFill>
                <a:srgbClr val="FF0000"/>
              </a:solidFill>
            </a:endParaRPr>
          </a:p>
        </p:txBody>
      </p:sp>
    </p:spTree>
    <p:extLst>
      <p:ext uri="{BB962C8B-B14F-4D97-AF65-F5344CB8AC3E}">
        <p14:creationId xmlns:p14="http://schemas.microsoft.com/office/powerpoint/2010/main" val="2674664163"/>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0B0A5FA-8CBC-4D66-BD74-901A449C88C6}"/>
              </a:ext>
            </a:extLst>
          </p:cNvPr>
          <p:cNvSpPr txBox="1"/>
          <p:nvPr/>
        </p:nvSpPr>
        <p:spPr>
          <a:xfrm>
            <a:off x="1259632" y="2924944"/>
            <a:ext cx="3320140" cy="984885"/>
          </a:xfrm>
          <a:prstGeom prst="rect">
            <a:avLst/>
          </a:prstGeom>
          <a:noFill/>
        </p:spPr>
        <p:txBody>
          <a:bodyPr wrap="none" rtlCol="0">
            <a:spAutoFit/>
          </a:bodyPr>
          <a:lstStyle/>
          <a:p>
            <a:r>
              <a:rPr lang="cs-CZ" sz="5800" dirty="0"/>
              <a:t>3</a:t>
            </a:r>
            <a:r>
              <a:rPr lang="cs-CZ" sz="5800" baseline="30000" dirty="0"/>
              <a:t>rd</a:t>
            </a:r>
            <a:r>
              <a:rPr lang="cs-CZ" sz="5800" dirty="0"/>
              <a:t> </a:t>
            </a:r>
            <a:r>
              <a:rPr lang="cs-CZ" sz="5800" dirty="0" err="1"/>
              <a:t>lesson</a:t>
            </a:r>
            <a:endParaRPr lang="cs-CZ" sz="5800" dirty="0"/>
          </a:p>
        </p:txBody>
      </p:sp>
    </p:spTree>
    <p:extLst>
      <p:ext uri="{BB962C8B-B14F-4D97-AF65-F5344CB8AC3E}">
        <p14:creationId xmlns:p14="http://schemas.microsoft.com/office/powerpoint/2010/main" val="277346570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A76A6ABB-A900-4A31-9013-88E828E9B4F6}"/>
              </a:ext>
            </a:extLst>
          </p:cNvPr>
          <p:cNvSpPr>
            <a:spLocks noGrp="1"/>
          </p:cNvSpPr>
          <p:nvPr>
            <p:ph type="title"/>
          </p:nvPr>
        </p:nvSpPr>
        <p:spPr>
          <a:xfrm>
            <a:off x="2627784" y="836712"/>
            <a:ext cx="3517232" cy="584757"/>
          </a:xfrm>
        </p:spPr>
        <p:txBody>
          <a:bodyPr/>
          <a:lstStyle/>
          <a:p>
            <a:r>
              <a:rPr lang="cs-CZ" dirty="0" err="1"/>
              <a:t>Research</a:t>
            </a:r>
            <a:r>
              <a:rPr lang="cs-CZ" dirty="0"/>
              <a:t> </a:t>
            </a:r>
            <a:r>
              <a:rPr lang="cs-CZ" dirty="0" err="1"/>
              <a:t>proposal</a:t>
            </a:r>
            <a:endParaRPr lang="cs-CZ" dirty="0"/>
          </a:p>
        </p:txBody>
      </p:sp>
      <p:sp>
        <p:nvSpPr>
          <p:cNvPr id="5" name="Zástupný symbol pro obsah 2">
            <a:extLst>
              <a:ext uri="{FF2B5EF4-FFF2-40B4-BE49-F238E27FC236}">
                <a16:creationId xmlns:a16="http://schemas.microsoft.com/office/drawing/2014/main" id="{8AB0C357-F733-4F3C-A8A6-91471E6B66D3}"/>
              </a:ext>
            </a:extLst>
          </p:cNvPr>
          <p:cNvSpPr>
            <a:spLocks noGrp="1"/>
          </p:cNvSpPr>
          <p:nvPr>
            <p:ph idx="1"/>
          </p:nvPr>
        </p:nvSpPr>
        <p:spPr>
          <a:xfrm>
            <a:off x="573160" y="1544984"/>
            <a:ext cx="8062664" cy="5206038"/>
          </a:xfrm>
        </p:spPr>
        <p:txBody>
          <a:bodyPr>
            <a:noAutofit/>
          </a:bodyPr>
          <a:lstStyle/>
          <a:p>
            <a:pPr lvl="0"/>
            <a:r>
              <a:rPr lang="en-US" dirty="0"/>
              <a:t>what is the proposed research about,</a:t>
            </a:r>
          </a:p>
          <a:p>
            <a:pPr lvl="0"/>
            <a:r>
              <a:rPr lang="en-US" dirty="0"/>
              <a:t>what it is trying to reveal or what it wants to achieve,</a:t>
            </a:r>
          </a:p>
          <a:p>
            <a:pPr lvl="0"/>
            <a:r>
              <a:rPr lang="en-US" dirty="0"/>
              <a:t>how to proceed,</a:t>
            </a:r>
          </a:p>
          <a:p>
            <a:pPr lvl="0"/>
            <a:r>
              <a:rPr lang="en-US" dirty="0"/>
              <a:t>what we will learn and why it is valuable.</a:t>
            </a:r>
          </a:p>
          <a:p>
            <a:pPr lvl="0"/>
            <a:endParaRPr lang="en-US" dirty="0"/>
          </a:p>
          <a:p>
            <a:pPr marL="0" lvl="0" indent="0">
              <a:buNone/>
            </a:pPr>
            <a:r>
              <a:rPr lang="en-US" dirty="0"/>
              <a:t>Three general but central questions:</a:t>
            </a:r>
          </a:p>
          <a:p>
            <a:pPr lvl="0"/>
            <a:r>
              <a:rPr lang="en-US" dirty="0"/>
              <a:t>What?</a:t>
            </a:r>
          </a:p>
          <a:p>
            <a:pPr lvl="0"/>
            <a:r>
              <a:rPr lang="en-US" dirty="0"/>
              <a:t>How?</a:t>
            </a:r>
          </a:p>
          <a:p>
            <a:pPr lvl="0"/>
            <a:r>
              <a:rPr lang="en-US" dirty="0"/>
              <a:t>Why?</a:t>
            </a:r>
            <a:endParaRPr lang="cs-CZ" dirty="0"/>
          </a:p>
        </p:txBody>
      </p:sp>
      <p:sp>
        <p:nvSpPr>
          <p:cNvPr id="6" name="TextovéPole 5">
            <a:extLst>
              <a:ext uri="{FF2B5EF4-FFF2-40B4-BE49-F238E27FC236}">
                <a16:creationId xmlns:a16="http://schemas.microsoft.com/office/drawing/2014/main" id="{BF48A680-1341-49D3-9F37-E68A8CAF7C82}"/>
              </a:ext>
            </a:extLst>
          </p:cNvPr>
          <p:cNvSpPr txBox="1"/>
          <p:nvPr/>
        </p:nvSpPr>
        <p:spPr>
          <a:xfrm>
            <a:off x="6732240" y="6513294"/>
            <a:ext cx="2376264" cy="300082"/>
          </a:xfrm>
          <a:prstGeom prst="rect">
            <a:avLst/>
          </a:prstGeom>
          <a:noFill/>
        </p:spPr>
        <p:txBody>
          <a:bodyPr wrap="square" rtlCol="0">
            <a:spAutoFit/>
          </a:bodyPr>
          <a:lstStyle/>
          <a:p>
            <a:pPr algn="r"/>
            <a:r>
              <a:rPr lang="cs-CZ" sz="1350" dirty="0">
                <a:solidFill>
                  <a:srgbClr val="FF0000"/>
                </a:solidFill>
              </a:rPr>
              <a:t>3. </a:t>
            </a:r>
            <a:r>
              <a:rPr lang="cs-CZ" sz="1350" dirty="0" err="1">
                <a:solidFill>
                  <a:srgbClr val="FF0000"/>
                </a:solidFill>
              </a:rPr>
              <a:t>Research</a:t>
            </a:r>
            <a:r>
              <a:rPr lang="cs-CZ" sz="1350" dirty="0">
                <a:solidFill>
                  <a:srgbClr val="FF0000"/>
                </a:solidFill>
              </a:rPr>
              <a:t> </a:t>
            </a:r>
            <a:r>
              <a:rPr lang="cs-CZ" sz="1350" dirty="0" err="1">
                <a:solidFill>
                  <a:srgbClr val="FF0000"/>
                </a:solidFill>
              </a:rPr>
              <a:t>proposal</a:t>
            </a:r>
            <a:endParaRPr lang="cs-CZ" sz="1350" dirty="0">
              <a:solidFill>
                <a:srgbClr val="FF0000"/>
              </a:solidFill>
            </a:endParaRPr>
          </a:p>
        </p:txBody>
      </p:sp>
    </p:spTree>
    <p:extLst>
      <p:ext uri="{BB962C8B-B14F-4D97-AF65-F5344CB8AC3E}">
        <p14:creationId xmlns:p14="http://schemas.microsoft.com/office/powerpoint/2010/main" val="190667161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6DA3115-126E-46CC-9A4A-14B2F6C819E3}"/>
              </a:ext>
            </a:extLst>
          </p:cNvPr>
          <p:cNvSpPr>
            <a:spLocks noGrp="1"/>
          </p:cNvSpPr>
          <p:nvPr>
            <p:ph type="title"/>
          </p:nvPr>
        </p:nvSpPr>
        <p:spPr>
          <a:xfrm>
            <a:off x="2627784" y="404664"/>
            <a:ext cx="3517232" cy="584757"/>
          </a:xfrm>
        </p:spPr>
        <p:txBody>
          <a:bodyPr/>
          <a:lstStyle/>
          <a:p>
            <a:r>
              <a:rPr lang="cs-CZ" dirty="0" err="1"/>
              <a:t>Research</a:t>
            </a:r>
            <a:r>
              <a:rPr lang="cs-CZ" dirty="0"/>
              <a:t> </a:t>
            </a:r>
            <a:r>
              <a:rPr lang="cs-CZ" dirty="0" err="1"/>
              <a:t>proposal</a:t>
            </a:r>
            <a:endParaRPr lang="cs-CZ" dirty="0"/>
          </a:p>
        </p:txBody>
      </p:sp>
      <p:sp>
        <p:nvSpPr>
          <p:cNvPr id="6" name="Zástupný symbol pro obsah 2">
            <a:extLst>
              <a:ext uri="{FF2B5EF4-FFF2-40B4-BE49-F238E27FC236}">
                <a16:creationId xmlns:a16="http://schemas.microsoft.com/office/drawing/2014/main" id="{7342E931-B366-4234-9F99-106BC16DB8E5}"/>
              </a:ext>
            </a:extLst>
          </p:cNvPr>
          <p:cNvSpPr>
            <a:spLocks noGrp="1"/>
          </p:cNvSpPr>
          <p:nvPr>
            <p:ph idx="1"/>
          </p:nvPr>
        </p:nvSpPr>
        <p:spPr>
          <a:xfrm>
            <a:off x="179512" y="854015"/>
            <a:ext cx="8856984" cy="5753819"/>
          </a:xfrm>
        </p:spPr>
        <p:txBody>
          <a:bodyPr>
            <a:noAutofit/>
          </a:bodyPr>
          <a:lstStyle/>
          <a:p>
            <a:r>
              <a:rPr lang="en-US" sz="1750" i="1" dirty="0">
                <a:solidFill>
                  <a:srgbClr val="FF0000"/>
                </a:solidFill>
              </a:rPr>
              <a:t>What</a:t>
            </a:r>
            <a:r>
              <a:rPr lang="en-US" sz="1750" dirty="0"/>
              <a:t> is the subject that the research seeks to reveal (do or achieve). Formulated in this way, it refers directly to research questions, first in general and then specifically.</a:t>
            </a:r>
            <a:endParaRPr lang="cs-CZ" sz="1750" dirty="0"/>
          </a:p>
          <a:p>
            <a:r>
              <a:rPr lang="en-US" sz="1750" i="1" dirty="0">
                <a:solidFill>
                  <a:srgbClr val="FF0000"/>
                </a:solidFill>
              </a:rPr>
              <a:t>How </a:t>
            </a:r>
            <a:r>
              <a:rPr lang="en-US" sz="1750" dirty="0"/>
              <a:t>does it mean how we want to answer research questions through research. Answering the question of how it means dealing with research methods. The methods here depend on research questions.</a:t>
            </a:r>
            <a:endParaRPr lang="cs-CZ" sz="1750" dirty="0"/>
          </a:p>
          <a:p>
            <a:r>
              <a:rPr lang="en-US" sz="1750" i="1" dirty="0">
                <a:solidFill>
                  <a:srgbClr val="FF0000"/>
                </a:solidFill>
              </a:rPr>
              <a:t>Why </a:t>
            </a:r>
            <a:r>
              <a:rPr lang="en-US" sz="1750" dirty="0"/>
              <a:t>it means for what purpose this research is necessary. It points out the rationale (or significance or importance and expected contribution) of the research. It recognizes that any research requires significant investments in time, energy and other resources, and these investments require justification. It also includes the notion of research design (and research itself). The arguments presented in the proposal are intended to answer to some extent the question of why research is valuable.</a:t>
            </a:r>
            <a:endParaRPr lang="cs-CZ" sz="1750" dirty="0"/>
          </a:p>
          <a:p>
            <a:r>
              <a:rPr lang="en-US" sz="1750" dirty="0">
                <a:solidFill>
                  <a:srgbClr val="0070C0"/>
                </a:solidFill>
              </a:rPr>
              <a:t>Generally, a good way to proceed when preparing a research proposal is to focus on </a:t>
            </a:r>
            <a:r>
              <a:rPr lang="en-US" sz="1750" dirty="0">
                <a:solidFill>
                  <a:srgbClr val="FF0000"/>
                </a:solidFill>
              </a:rPr>
              <a:t>what</a:t>
            </a:r>
            <a:r>
              <a:rPr lang="en-US" sz="1750" dirty="0">
                <a:solidFill>
                  <a:srgbClr val="0070C0"/>
                </a:solidFill>
              </a:rPr>
              <a:t> before </a:t>
            </a:r>
            <a:r>
              <a:rPr lang="en-US" sz="1750" dirty="0">
                <a:solidFill>
                  <a:srgbClr val="FF0000"/>
                </a:solidFill>
              </a:rPr>
              <a:t>how</a:t>
            </a:r>
            <a:r>
              <a:rPr lang="en-US" sz="1750" dirty="0">
                <a:solidFill>
                  <a:srgbClr val="0070C0"/>
                </a:solidFill>
              </a:rPr>
              <a:t>.</a:t>
            </a:r>
            <a:endParaRPr lang="cs-CZ" sz="1750" dirty="0"/>
          </a:p>
        </p:txBody>
      </p:sp>
      <p:sp>
        <p:nvSpPr>
          <p:cNvPr id="7" name="TextovéPole 6">
            <a:extLst>
              <a:ext uri="{FF2B5EF4-FFF2-40B4-BE49-F238E27FC236}">
                <a16:creationId xmlns:a16="http://schemas.microsoft.com/office/drawing/2014/main" id="{099421B5-BD43-4961-BCE5-B3986DA5E43D}"/>
              </a:ext>
            </a:extLst>
          </p:cNvPr>
          <p:cNvSpPr txBox="1"/>
          <p:nvPr/>
        </p:nvSpPr>
        <p:spPr>
          <a:xfrm>
            <a:off x="6732240" y="6513294"/>
            <a:ext cx="2376264" cy="300082"/>
          </a:xfrm>
          <a:prstGeom prst="rect">
            <a:avLst/>
          </a:prstGeom>
          <a:noFill/>
        </p:spPr>
        <p:txBody>
          <a:bodyPr wrap="square" rtlCol="0">
            <a:spAutoFit/>
          </a:bodyPr>
          <a:lstStyle/>
          <a:p>
            <a:pPr algn="r"/>
            <a:r>
              <a:rPr lang="cs-CZ" sz="1350" dirty="0">
                <a:solidFill>
                  <a:srgbClr val="FF0000"/>
                </a:solidFill>
              </a:rPr>
              <a:t>3. </a:t>
            </a:r>
            <a:r>
              <a:rPr lang="cs-CZ" sz="1350" dirty="0" err="1">
                <a:solidFill>
                  <a:srgbClr val="FF0000"/>
                </a:solidFill>
              </a:rPr>
              <a:t>Research</a:t>
            </a:r>
            <a:r>
              <a:rPr lang="cs-CZ" sz="1350" dirty="0">
                <a:solidFill>
                  <a:srgbClr val="FF0000"/>
                </a:solidFill>
              </a:rPr>
              <a:t> </a:t>
            </a:r>
            <a:r>
              <a:rPr lang="cs-CZ" sz="1350" dirty="0" err="1">
                <a:solidFill>
                  <a:srgbClr val="FF0000"/>
                </a:solidFill>
              </a:rPr>
              <a:t>proposal</a:t>
            </a:r>
            <a:endParaRPr lang="cs-CZ" sz="1350" dirty="0">
              <a:solidFill>
                <a:srgbClr val="FF0000"/>
              </a:solidFill>
            </a:endParaRPr>
          </a:p>
        </p:txBody>
      </p:sp>
    </p:spTree>
    <p:extLst>
      <p:ext uri="{BB962C8B-B14F-4D97-AF65-F5344CB8AC3E}">
        <p14:creationId xmlns:p14="http://schemas.microsoft.com/office/powerpoint/2010/main" val="12674922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5472608" cy="914400"/>
          </a:xfrm>
        </p:spPr>
        <p:txBody>
          <a:bodyPr>
            <a:normAutofit/>
          </a:bodyPr>
          <a:lstStyle/>
          <a:p>
            <a:r>
              <a:rPr lang="en-US" b="1" dirty="0">
                <a:solidFill>
                  <a:srgbClr val="FF0000"/>
                </a:solidFill>
              </a:rPr>
              <a:t>References</a:t>
            </a:r>
          </a:p>
        </p:txBody>
      </p:sp>
      <p:sp>
        <p:nvSpPr>
          <p:cNvPr id="5" name="Content Placeholder 4"/>
          <p:cNvSpPr>
            <a:spLocks noGrp="1"/>
          </p:cNvSpPr>
          <p:nvPr>
            <p:ph idx="1"/>
          </p:nvPr>
        </p:nvSpPr>
        <p:spPr>
          <a:xfrm>
            <a:off x="35496" y="1268760"/>
            <a:ext cx="5328592" cy="4896544"/>
          </a:xfrm>
        </p:spPr>
        <p:txBody>
          <a:bodyPr>
            <a:noAutofit/>
          </a:bodyPr>
          <a:lstStyle/>
          <a:p>
            <a:pPr algn="l">
              <a:lnSpc>
                <a:spcPct val="100000"/>
              </a:lnSpc>
              <a:buFont typeface="Arial" panose="020B0604020202020204" pitchFamily="34" charset="0"/>
              <a:buChar char="•"/>
            </a:pPr>
            <a:r>
              <a:rPr lang="en-US" sz="1600" b="0" i="0" dirty="0">
                <a:solidFill>
                  <a:srgbClr val="0A0A0A"/>
                </a:solidFill>
                <a:effectLst/>
                <a:latin typeface="Open Sans"/>
              </a:rPr>
              <a:t>YIN, Robert K. </a:t>
            </a:r>
            <a:r>
              <a:rPr lang="en-US" sz="1600" b="0" i="1" dirty="0">
                <a:solidFill>
                  <a:srgbClr val="0A0A0A"/>
                </a:solidFill>
                <a:effectLst/>
                <a:latin typeface="Open Sans"/>
              </a:rPr>
              <a:t>Case study research and applications: design and methods</a:t>
            </a:r>
            <a:r>
              <a:rPr lang="en-US" sz="1600" b="0" i="0" dirty="0">
                <a:solidFill>
                  <a:srgbClr val="0A0A0A"/>
                </a:solidFill>
                <a:effectLst/>
                <a:latin typeface="Open Sans"/>
              </a:rPr>
              <a:t>. Sixth edition. Los Angeles: Sage, 2018. xxx, 319. ISBN 9781506336169. </a:t>
            </a:r>
          </a:p>
          <a:p>
            <a:pPr algn="l">
              <a:lnSpc>
                <a:spcPct val="100000"/>
              </a:lnSpc>
              <a:buFont typeface="Arial" panose="020B0604020202020204" pitchFamily="34" charset="0"/>
              <a:buChar char="•"/>
            </a:pPr>
            <a:r>
              <a:rPr lang="en-US" sz="1600" b="0" i="0" dirty="0">
                <a:solidFill>
                  <a:srgbClr val="0A0A0A"/>
                </a:solidFill>
                <a:effectLst/>
                <a:latin typeface="Open Sans"/>
              </a:rPr>
              <a:t>THOMAS, Gary. </a:t>
            </a:r>
            <a:r>
              <a:rPr lang="en-US" sz="1600" b="0" i="1" dirty="0">
                <a:solidFill>
                  <a:srgbClr val="0A0A0A"/>
                </a:solidFill>
                <a:effectLst/>
                <a:latin typeface="Open Sans"/>
              </a:rPr>
              <a:t>How to do your case study : a guide for students and researchers</a:t>
            </a:r>
            <a:r>
              <a:rPr lang="en-US" sz="1600" b="0" i="0" dirty="0">
                <a:solidFill>
                  <a:srgbClr val="0A0A0A"/>
                </a:solidFill>
                <a:effectLst/>
                <a:latin typeface="Open Sans"/>
              </a:rPr>
              <a:t>. 1st ed. Los Angeles: Sage, 2011. xi, 231. ISBN 9780857025623. </a:t>
            </a:r>
          </a:p>
          <a:p>
            <a:pPr algn="l">
              <a:lnSpc>
                <a:spcPct val="100000"/>
              </a:lnSpc>
              <a:buFont typeface="Arial" panose="020B0604020202020204" pitchFamily="34" charset="0"/>
              <a:buChar char="•"/>
            </a:pPr>
            <a:r>
              <a:rPr lang="en-US" sz="1600" b="0" i="1" dirty="0">
                <a:solidFill>
                  <a:srgbClr val="0A0A0A"/>
                </a:solidFill>
                <a:effectLst/>
                <a:latin typeface="Open Sans"/>
              </a:rPr>
              <a:t>Single case research methodology : applications in special education and behavioral sciences</a:t>
            </a:r>
            <a:r>
              <a:rPr lang="en-US" sz="1600" b="0" i="0" dirty="0">
                <a:solidFill>
                  <a:srgbClr val="0A0A0A"/>
                </a:solidFill>
                <a:effectLst/>
                <a:latin typeface="Open Sans"/>
              </a:rPr>
              <a:t>. Edited by David L. Gast - Jennifer R. Ledford. Second edition. London: Routledge, Taylor &amp; Francis Group, 2014. xix, 415. ISBN 9780415827911. </a:t>
            </a:r>
          </a:p>
          <a:p>
            <a:pPr algn="l">
              <a:lnSpc>
                <a:spcPct val="100000"/>
              </a:lnSpc>
              <a:buFont typeface="Arial" panose="020B0604020202020204" pitchFamily="34" charset="0"/>
              <a:buChar char="•"/>
            </a:pPr>
            <a:r>
              <a:rPr lang="en-US" sz="1600" b="0" i="0" dirty="0">
                <a:solidFill>
                  <a:srgbClr val="0A0A0A"/>
                </a:solidFill>
                <a:effectLst/>
                <a:latin typeface="Open Sans"/>
              </a:rPr>
              <a:t>MERTENS, Donna M. a John A. MCLAUGHLIN. </a:t>
            </a:r>
            <a:r>
              <a:rPr lang="en-US" sz="1600" b="0" i="1" dirty="0">
                <a:solidFill>
                  <a:srgbClr val="0A0A0A"/>
                </a:solidFill>
                <a:effectLst/>
                <a:latin typeface="Open Sans"/>
              </a:rPr>
              <a:t>Research and evaluation methods in special education</a:t>
            </a:r>
            <a:r>
              <a:rPr lang="en-US" sz="1600" b="0" i="0" dirty="0">
                <a:solidFill>
                  <a:srgbClr val="0A0A0A"/>
                </a:solidFill>
                <a:effectLst/>
                <a:latin typeface="Open Sans"/>
              </a:rPr>
              <a:t>. Thousand Oaks: Corwin Press, 2004. xiv, 275. ISBN 0761946535. </a:t>
            </a:r>
          </a:p>
          <a:p>
            <a:pPr algn="l">
              <a:lnSpc>
                <a:spcPct val="100000"/>
              </a:lnSpc>
              <a:buFont typeface="Arial" panose="020B0604020202020204" pitchFamily="34" charset="0"/>
              <a:buChar char="•"/>
            </a:pPr>
            <a:r>
              <a:rPr lang="en-US" sz="1600" b="0" i="0" dirty="0">
                <a:solidFill>
                  <a:srgbClr val="0A0A0A"/>
                </a:solidFill>
                <a:effectLst/>
                <a:latin typeface="Open Sans"/>
              </a:rPr>
              <a:t>THOMAS, Gary. </a:t>
            </a:r>
            <a:r>
              <a:rPr lang="en-US" sz="1600" b="0" i="1" dirty="0">
                <a:solidFill>
                  <a:srgbClr val="0A0A0A"/>
                </a:solidFill>
                <a:effectLst/>
                <a:latin typeface="Open Sans"/>
              </a:rPr>
              <a:t>How to do your research project : a guide for students in education and applied social sciences</a:t>
            </a:r>
            <a:r>
              <a:rPr lang="en-US" sz="1600" b="0" i="0" dirty="0">
                <a:solidFill>
                  <a:srgbClr val="0A0A0A"/>
                </a:solidFill>
                <a:effectLst/>
                <a:latin typeface="Open Sans"/>
              </a:rPr>
              <a:t>. 2nd ed. London: Sage, 2013. xix, 307. ISBN 9781446258873.</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964681"/>
            <a:ext cx="3357364" cy="484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A86A55E-F81C-49AF-A135-69D3C5F1EFBB}"/>
              </a:ext>
            </a:extLst>
          </p:cNvPr>
          <p:cNvSpPr>
            <a:spLocks noGrp="1"/>
          </p:cNvSpPr>
          <p:nvPr>
            <p:ph type="title"/>
          </p:nvPr>
        </p:nvSpPr>
        <p:spPr>
          <a:xfrm>
            <a:off x="2627784" y="611995"/>
            <a:ext cx="3517232" cy="584757"/>
          </a:xfrm>
        </p:spPr>
        <p:txBody>
          <a:bodyPr>
            <a:normAutofit fontScale="90000"/>
          </a:bodyPr>
          <a:lstStyle/>
          <a:p>
            <a:r>
              <a:rPr lang="cs-CZ" dirty="0"/>
              <a:t>Hierarchy </a:t>
            </a:r>
            <a:r>
              <a:rPr lang="cs-CZ" dirty="0" err="1"/>
              <a:t>of</a:t>
            </a:r>
            <a:r>
              <a:rPr lang="cs-CZ" dirty="0"/>
              <a:t> </a:t>
            </a:r>
            <a:r>
              <a:rPr lang="cs-CZ" dirty="0" err="1"/>
              <a:t>concepts</a:t>
            </a:r>
            <a:endParaRPr lang="cs-CZ" dirty="0"/>
          </a:p>
        </p:txBody>
      </p:sp>
      <p:sp>
        <p:nvSpPr>
          <p:cNvPr id="6" name="Zástupný symbol pro obsah 2">
            <a:extLst>
              <a:ext uri="{FF2B5EF4-FFF2-40B4-BE49-F238E27FC236}">
                <a16:creationId xmlns:a16="http://schemas.microsoft.com/office/drawing/2014/main" id="{20DCF301-BE99-48BB-934F-4CB50C6E0BD6}"/>
              </a:ext>
            </a:extLst>
          </p:cNvPr>
          <p:cNvSpPr>
            <a:spLocks noGrp="1"/>
          </p:cNvSpPr>
          <p:nvPr>
            <p:ph idx="1"/>
          </p:nvPr>
        </p:nvSpPr>
        <p:spPr>
          <a:xfrm>
            <a:off x="179512" y="1059557"/>
            <a:ext cx="8856984" cy="5537795"/>
          </a:xfrm>
        </p:spPr>
        <p:txBody>
          <a:bodyPr>
            <a:noAutofit/>
          </a:bodyPr>
          <a:lstStyle/>
          <a:p>
            <a:pPr marL="457200" lvl="0" indent="-457200">
              <a:buFont typeface="+mj-lt"/>
              <a:buAutoNum type="arabicPeriod"/>
            </a:pPr>
            <a:r>
              <a:rPr lang="en-US" sz="2000" dirty="0"/>
              <a:t>research area,</a:t>
            </a:r>
          </a:p>
          <a:p>
            <a:pPr marL="457200" lvl="0" indent="-457200">
              <a:buFont typeface="+mj-lt"/>
              <a:buAutoNum type="arabicPeriod"/>
            </a:pPr>
            <a:r>
              <a:rPr lang="en-US" sz="2000" dirty="0"/>
              <a:t>research topic,</a:t>
            </a:r>
          </a:p>
          <a:p>
            <a:pPr marL="457200" lvl="0" indent="-457200">
              <a:buFont typeface="+mj-lt"/>
              <a:buAutoNum type="arabicPeriod"/>
            </a:pPr>
            <a:r>
              <a:rPr lang="en-US" sz="2000" dirty="0"/>
              <a:t>general research questions,</a:t>
            </a:r>
          </a:p>
          <a:p>
            <a:pPr marL="457200" lvl="0" indent="-457200">
              <a:buFont typeface="+mj-lt"/>
              <a:buAutoNum type="arabicPeriod"/>
            </a:pPr>
            <a:r>
              <a:rPr lang="en-US" sz="2000" dirty="0"/>
              <a:t>specific research questions,</a:t>
            </a:r>
          </a:p>
          <a:p>
            <a:pPr marL="457200" lvl="0" indent="-457200">
              <a:buFont typeface="+mj-lt"/>
              <a:buAutoNum type="arabicPeriod"/>
            </a:pPr>
            <a:r>
              <a:rPr lang="en-US" sz="2000" dirty="0"/>
              <a:t>questions in data collection.</a:t>
            </a:r>
            <a:endParaRPr lang="cs-CZ" sz="2000" dirty="0"/>
          </a:p>
          <a:p>
            <a:pPr marL="0" indent="0">
              <a:buNone/>
            </a:pPr>
            <a:r>
              <a:rPr lang="cs-CZ" sz="2000" dirty="0"/>
              <a:t> </a:t>
            </a:r>
          </a:p>
          <a:p>
            <a:r>
              <a:rPr lang="en-US" sz="2000" dirty="0"/>
              <a:t>Areas differ in the level of abstraction and generality and it is necessary to logically interconnect them by induction and deduction.</a:t>
            </a:r>
          </a:p>
          <a:p>
            <a:r>
              <a:rPr lang="en-US" sz="2000" dirty="0"/>
              <a:t>The upper level is the most general and most abstract. The lower level is the most specific and </a:t>
            </a:r>
            <a:r>
              <a:rPr lang="cs-CZ" sz="2000" dirty="0" err="1"/>
              <a:t>concrete</a:t>
            </a:r>
            <a:r>
              <a:rPr lang="en-US" sz="2000" dirty="0"/>
              <a:t>.</a:t>
            </a:r>
            <a:endParaRPr lang="cs-CZ" sz="2000" dirty="0"/>
          </a:p>
          <a:p>
            <a:endParaRPr lang="cs-CZ" sz="2000" dirty="0"/>
          </a:p>
          <a:p>
            <a:endParaRPr lang="cs-CZ" sz="1750" dirty="0"/>
          </a:p>
        </p:txBody>
      </p:sp>
      <p:sp>
        <p:nvSpPr>
          <p:cNvPr id="7" name="TextovéPole 6">
            <a:extLst>
              <a:ext uri="{FF2B5EF4-FFF2-40B4-BE49-F238E27FC236}">
                <a16:creationId xmlns:a16="http://schemas.microsoft.com/office/drawing/2014/main" id="{75F05121-3880-4D2D-AF6B-DF703A1F5DED}"/>
              </a:ext>
            </a:extLst>
          </p:cNvPr>
          <p:cNvSpPr txBox="1"/>
          <p:nvPr/>
        </p:nvSpPr>
        <p:spPr>
          <a:xfrm>
            <a:off x="6732240" y="6513294"/>
            <a:ext cx="2376264" cy="300082"/>
          </a:xfrm>
          <a:prstGeom prst="rect">
            <a:avLst/>
          </a:prstGeom>
          <a:noFill/>
        </p:spPr>
        <p:txBody>
          <a:bodyPr wrap="square" rtlCol="0">
            <a:spAutoFit/>
          </a:bodyPr>
          <a:lstStyle/>
          <a:p>
            <a:pPr algn="r"/>
            <a:r>
              <a:rPr lang="cs-CZ" sz="1350" dirty="0">
                <a:solidFill>
                  <a:srgbClr val="FF0000"/>
                </a:solidFill>
              </a:rPr>
              <a:t>3. </a:t>
            </a:r>
            <a:r>
              <a:rPr lang="cs-CZ" sz="1350" dirty="0" err="1">
                <a:solidFill>
                  <a:srgbClr val="FF0000"/>
                </a:solidFill>
              </a:rPr>
              <a:t>Research</a:t>
            </a:r>
            <a:r>
              <a:rPr lang="cs-CZ" sz="1350" dirty="0">
                <a:solidFill>
                  <a:srgbClr val="FF0000"/>
                </a:solidFill>
              </a:rPr>
              <a:t> </a:t>
            </a:r>
            <a:r>
              <a:rPr lang="cs-CZ" sz="1350" dirty="0" err="1">
                <a:solidFill>
                  <a:srgbClr val="FF0000"/>
                </a:solidFill>
              </a:rPr>
              <a:t>proposal</a:t>
            </a:r>
            <a:endParaRPr lang="cs-CZ" sz="1350" dirty="0">
              <a:solidFill>
                <a:srgbClr val="FF0000"/>
              </a:solidFill>
            </a:endParaRPr>
          </a:p>
        </p:txBody>
      </p:sp>
    </p:spTree>
    <p:extLst>
      <p:ext uri="{BB962C8B-B14F-4D97-AF65-F5344CB8AC3E}">
        <p14:creationId xmlns:p14="http://schemas.microsoft.com/office/powerpoint/2010/main" val="195786617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1207AA37-669D-4CFB-A09C-C7E6B59EB997}"/>
              </a:ext>
            </a:extLst>
          </p:cNvPr>
          <p:cNvSpPr>
            <a:spLocks noGrp="1"/>
          </p:cNvSpPr>
          <p:nvPr>
            <p:ph type="title"/>
          </p:nvPr>
        </p:nvSpPr>
        <p:spPr>
          <a:xfrm>
            <a:off x="2627784" y="611995"/>
            <a:ext cx="3517232" cy="584757"/>
          </a:xfrm>
        </p:spPr>
        <p:txBody>
          <a:bodyPr>
            <a:normAutofit fontScale="90000"/>
          </a:bodyPr>
          <a:lstStyle/>
          <a:p>
            <a:r>
              <a:rPr lang="cs-CZ" dirty="0"/>
              <a:t>Hierarchy </a:t>
            </a:r>
            <a:r>
              <a:rPr lang="cs-CZ" dirty="0" err="1"/>
              <a:t>of</a:t>
            </a:r>
            <a:r>
              <a:rPr lang="cs-CZ" dirty="0"/>
              <a:t> </a:t>
            </a:r>
            <a:r>
              <a:rPr lang="cs-CZ" dirty="0" err="1"/>
              <a:t>concepts</a:t>
            </a:r>
            <a:endParaRPr lang="cs-CZ" dirty="0"/>
          </a:p>
        </p:txBody>
      </p:sp>
      <p:graphicFrame>
        <p:nvGraphicFramePr>
          <p:cNvPr id="11" name="Tabulka 10">
            <a:extLst>
              <a:ext uri="{FF2B5EF4-FFF2-40B4-BE49-F238E27FC236}">
                <a16:creationId xmlns:a16="http://schemas.microsoft.com/office/drawing/2014/main" id="{3D244B04-F0AE-4C8B-9980-5EE9F8F551DE}"/>
              </a:ext>
            </a:extLst>
          </p:cNvPr>
          <p:cNvGraphicFramePr>
            <a:graphicFrameLocks noGrp="1"/>
          </p:cNvGraphicFramePr>
          <p:nvPr>
            <p:extLst>
              <p:ext uri="{D42A27DB-BD31-4B8C-83A1-F6EECF244321}">
                <p14:modId xmlns:p14="http://schemas.microsoft.com/office/powerpoint/2010/main" val="2802016"/>
              </p:ext>
            </p:extLst>
          </p:nvPr>
        </p:nvGraphicFramePr>
        <p:xfrm>
          <a:off x="395536" y="1407369"/>
          <a:ext cx="8748464" cy="5045967"/>
        </p:xfrm>
        <a:graphic>
          <a:graphicData uri="http://schemas.openxmlformats.org/drawingml/2006/table">
            <a:tbl>
              <a:tblPr firstRow="1" bandRow="1">
                <a:tableStyleId>{5C22544A-7EE6-4342-B048-85BDC9FD1C3A}</a:tableStyleId>
              </a:tblPr>
              <a:tblGrid>
                <a:gridCol w="4374232">
                  <a:extLst>
                    <a:ext uri="{9D8B030D-6E8A-4147-A177-3AD203B41FA5}">
                      <a16:colId xmlns:a16="http://schemas.microsoft.com/office/drawing/2014/main" val="1760287562"/>
                    </a:ext>
                  </a:extLst>
                </a:gridCol>
                <a:gridCol w="4374232">
                  <a:extLst>
                    <a:ext uri="{9D8B030D-6E8A-4147-A177-3AD203B41FA5}">
                      <a16:colId xmlns:a16="http://schemas.microsoft.com/office/drawing/2014/main" val="291128349"/>
                    </a:ext>
                  </a:extLst>
                </a:gridCol>
              </a:tblGrid>
              <a:tr h="5045967">
                <a:tc>
                  <a:txBody>
                    <a:bodyPr/>
                    <a:lstStyle/>
                    <a:p>
                      <a:pPr marL="0" indent="0">
                        <a:buFont typeface="Arial" panose="020B0604020202020204" pitchFamily="34" charset="0"/>
                        <a:buNone/>
                      </a:pPr>
                      <a:r>
                        <a:rPr lang="en-US" sz="1900" b="1" i="1" dirty="0">
                          <a:solidFill>
                            <a:schemeClr val="tx1"/>
                          </a:solidFill>
                        </a:rPr>
                        <a:t>Questions</a:t>
                      </a:r>
                    </a:p>
                    <a:p>
                      <a:pPr marL="285750" indent="-285750">
                        <a:buFont typeface="Arial" panose="020B0604020202020204" pitchFamily="34" charset="0"/>
                        <a:buChar char="•"/>
                      </a:pPr>
                      <a:r>
                        <a:rPr lang="en-US" sz="1900" b="0" dirty="0">
                          <a:solidFill>
                            <a:schemeClr val="tx1"/>
                          </a:solidFill>
                        </a:rPr>
                        <a:t>At a very general level: What?</a:t>
                      </a:r>
                    </a:p>
                    <a:p>
                      <a:pPr marL="285750" indent="-285750">
                        <a:buFont typeface="Arial" panose="020B0604020202020204" pitchFamily="34" charset="0"/>
                        <a:buChar char="•"/>
                      </a:pPr>
                      <a:r>
                        <a:rPr lang="en-US" sz="1900" b="0" dirty="0">
                          <a:solidFill>
                            <a:schemeClr val="tx1"/>
                          </a:solidFill>
                        </a:rPr>
                        <a:t>What is my research about?</a:t>
                      </a:r>
                    </a:p>
                    <a:p>
                      <a:pPr marL="285750" indent="-285750">
                        <a:buFont typeface="Arial" panose="020B0604020202020204" pitchFamily="34" charset="0"/>
                        <a:buChar char="•"/>
                      </a:pPr>
                      <a:r>
                        <a:rPr lang="en-US" sz="1900" b="0" dirty="0">
                          <a:solidFill>
                            <a:schemeClr val="tx1"/>
                          </a:solidFill>
                        </a:rPr>
                        <a:t>What is its purpose?</a:t>
                      </a:r>
                    </a:p>
                    <a:p>
                      <a:pPr marL="285750" indent="-285750">
                        <a:buFont typeface="Arial" panose="020B0604020202020204" pitchFamily="34" charset="0"/>
                        <a:buChar char="•"/>
                      </a:pPr>
                      <a:r>
                        <a:rPr lang="en-US" sz="1900" b="0" dirty="0">
                          <a:solidFill>
                            <a:schemeClr val="tx1"/>
                          </a:solidFill>
                        </a:rPr>
                        <a:t>What does he want to come up with or what does he want to answer?</a:t>
                      </a:r>
                    </a:p>
                    <a:p>
                      <a:pPr marL="285750" indent="-285750">
                        <a:buFont typeface="Arial" panose="020B0604020202020204" pitchFamily="34" charset="0"/>
                        <a:buChar char="•"/>
                      </a:pPr>
                      <a:r>
                        <a:rPr lang="en-US" sz="1900" b="0" dirty="0">
                          <a:solidFill>
                            <a:schemeClr val="tx1"/>
                          </a:solidFill>
                        </a:rPr>
                        <a:t>Specially: What questions does he want to answer?</a:t>
                      </a:r>
                    </a:p>
                    <a:p>
                      <a:pPr marL="285750" indent="-285750">
                        <a:buFont typeface="Arial" panose="020B0604020202020204" pitchFamily="34" charset="0"/>
                        <a:buChar char="•"/>
                      </a:pPr>
                      <a:endParaRPr lang="en-US" sz="1900" b="0" dirty="0">
                        <a:solidFill>
                          <a:schemeClr val="tx1"/>
                        </a:solidFill>
                      </a:endParaRPr>
                    </a:p>
                    <a:p>
                      <a:pPr marL="0" indent="0">
                        <a:buFont typeface="Arial" panose="020B0604020202020204" pitchFamily="34" charset="0"/>
                        <a:buNone/>
                      </a:pPr>
                      <a:r>
                        <a:rPr lang="en-US" sz="1900" b="1" i="1" dirty="0">
                          <a:solidFill>
                            <a:schemeClr val="tx1"/>
                          </a:solidFill>
                        </a:rPr>
                        <a:t>How</a:t>
                      </a:r>
                    </a:p>
                    <a:p>
                      <a:pPr marL="285750" indent="-285750">
                        <a:buFont typeface="Arial" panose="020B0604020202020204" pitchFamily="34" charset="0"/>
                        <a:buChar char="•"/>
                      </a:pPr>
                      <a:r>
                        <a:rPr lang="en-US" sz="1900" b="0" dirty="0">
                          <a:solidFill>
                            <a:schemeClr val="tx1"/>
                          </a:solidFill>
                        </a:rPr>
                        <a:t>How will my research answer the questions asked?</a:t>
                      </a:r>
                    </a:p>
                    <a:p>
                      <a:pPr marL="285750" indent="-285750">
                        <a:buFont typeface="Arial" panose="020B0604020202020204" pitchFamily="34" charset="0"/>
                        <a:buChar char="•"/>
                      </a:pPr>
                      <a:endParaRPr lang="en-US" sz="1900" b="0" dirty="0">
                        <a:solidFill>
                          <a:schemeClr val="tx1"/>
                        </a:solidFill>
                      </a:endParaRPr>
                    </a:p>
                    <a:p>
                      <a:pPr marL="0" indent="0">
                        <a:buFont typeface="Arial" panose="020B0604020202020204" pitchFamily="34" charset="0"/>
                        <a:buNone/>
                      </a:pPr>
                      <a:r>
                        <a:rPr lang="en-US" sz="1900" b="1" i="1" dirty="0">
                          <a:solidFill>
                            <a:schemeClr val="tx1"/>
                          </a:solidFill>
                        </a:rPr>
                        <a:t>Why</a:t>
                      </a:r>
                    </a:p>
                    <a:p>
                      <a:pPr marL="285750" indent="-285750">
                        <a:buFont typeface="Arial" panose="020B0604020202020204" pitchFamily="34" charset="0"/>
                        <a:buChar char="•"/>
                      </a:pPr>
                      <a:r>
                        <a:rPr lang="en-US" sz="1900" b="0" dirty="0">
                          <a:solidFill>
                            <a:schemeClr val="tx1"/>
                          </a:solidFill>
                        </a:rPr>
                        <a:t>Why is it important to do this research?</a:t>
                      </a:r>
                      <a:endParaRPr lang="cs-CZ" sz="1900" b="0" dirty="0">
                        <a:solidFill>
                          <a:schemeClr val="tx1"/>
                        </a:solidFill>
                      </a:endParaRPr>
                    </a:p>
                    <a:p>
                      <a:endParaRPr lang="cs-CZ" sz="1900" b="0" dirty="0">
                        <a:solidFill>
                          <a:schemeClr val="tx1"/>
                        </a:solidFill>
                      </a:endParaRPr>
                    </a:p>
                  </a:txBody>
                  <a:tcPr>
                    <a:solidFill>
                      <a:schemeClr val="bg1">
                        <a:lumMod val="95000"/>
                        <a:lumOff val="5000"/>
                      </a:schemeClr>
                    </a:solidFill>
                  </a:tcPr>
                </a:tc>
                <a:tc>
                  <a:txBody>
                    <a:bodyPr/>
                    <a:lstStyle/>
                    <a:p>
                      <a:pPr marL="0" indent="0">
                        <a:buFont typeface="Arial" panose="020B0604020202020204" pitchFamily="34" charset="0"/>
                        <a:buNone/>
                      </a:pPr>
                      <a:r>
                        <a:rPr lang="en-US" sz="1900" b="1" i="1" dirty="0">
                          <a:solidFill>
                            <a:schemeClr val="tx1"/>
                          </a:solidFill>
                        </a:rPr>
                        <a:t>More specifically</a:t>
                      </a:r>
                    </a:p>
                    <a:p>
                      <a:pPr marL="285750" indent="-285750">
                        <a:buFont typeface="Arial" panose="020B0604020202020204" pitchFamily="34" charset="0"/>
                        <a:buChar char="•"/>
                      </a:pPr>
                      <a:r>
                        <a:rPr lang="en-US" sz="1900" b="0" dirty="0">
                          <a:solidFill>
                            <a:schemeClr val="tx1"/>
                          </a:solidFill>
                        </a:rPr>
                        <a:t>What is my research area? Did I identify it clearly?</a:t>
                      </a:r>
                    </a:p>
                    <a:p>
                      <a:pPr marL="285750" indent="-285750">
                        <a:buFont typeface="Arial" panose="020B0604020202020204" pitchFamily="34" charset="0"/>
                        <a:buChar char="•"/>
                      </a:pPr>
                      <a:r>
                        <a:rPr lang="en-US" sz="1900" b="0" dirty="0">
                          <a:solidFill>
                            <a:schemeClr val="tx1"/>
                          </a:solidFill>
                        </a:rPr>
                        <a:t>What is my topic? I identified it clearly, does it belong to the given research area?</a:t>
                      </a:r>
                    </a:p>
                    <a:p>
                      <a:pPr marL="285750" indent="-285750">
                        <a:buFont typeface="Arial" panose="020B0604020202020204" pitchFamily="34" charset="0"/>
                        <a:buChar char="•"/>
                      </a:pPr>
                      <a:r>
                        <a:rPr lang="en-US" sz="1900" b="0" dirty="0">
                          <a:solidFill>
                            <a:schemeClr val="tx1"/>
                          </a:solidFill>
                        </a:rPr>
                        <a:t>What are my general research questions?</a:t>
                      </a:r>
                    </a:p>
                    <a:p>
                      <a:pPr marL="285750" indent="-285750">
                        <a:buFont typeface="Arial" panose="020B0604020202020204" pitchFamily="34" charset="0"/>
                        <a:buChar char="•"/>
                      </a:pPr>
                      <a:r>
                        <a:rPr lang="en-US" sz="1900" b="0" dirty="0">
                          <a:solidFill>
                            <a:schemeClr val="tx1"/>
                          </a:solidFill>
                        </a:rPr>
                        <a:t>What are my specific research questions?</a:t>
                      </a:r>
                    </a:p>
                    <a:p>
                      <a:pPr marL="285750" indent="-285750">
                        <a:buFont typeface="Arial" panose="020B0604020202020204" pitchFamily="34" charset="0"/>
                        <a:buChar char="•"/>
                      </a:pPr>
                      <a:r>
                        <a:rPr lang="en-US" sz="1900" b="0" dirty="0">
                          <a:solidFill>
                            <a:schemeClr val="tx1"/>
                          </a:solidFill>
                        </a:rPr>
                        <a:t>Does each specific research question meet the empirical criterion? - Is it clear what data is needed to answer each question?</a:t>
                      </a:r>
                      <a:endParaRPr lang="cs-CZ" sz="1900" b="0" dirty="0">
                        <a:solidFill>
                          <a:schemeClr val="tx1"/>
                        </a:solidFill>
                      </a:endParaRPr>
                    </a:p>
                  </a:txBody>
                  <a:tcPr>
                    <a:solidFill>
                      <a:schemeClr val="bg1">
                        <a:lumMod val="95000"/>
                        <a:lumOff val="5000"/>
                      </a:schemeClr>
                    </a:solidFill>
                  </a:tcPr>
                </a:tc>
                <a:extLst>
                  <a:ext uri="{0D108BD9-81ED-4DB2-BD59-A6C34878D82A}">
                    <a16:rowId xmlns:a16="http://schemas.microsoft.com/office/drawing/2014/main" val="2447426751"/>
                  </a:ext>
                </a:extLst>
              </a:tr>
            </a:tbl>
          </a:graphicData>
        </a:graphic>
      </p:graphicFrame>
      <p:sp>
        <p:nvSpPr>
          <p:cNvPr id="12" name="TextovéPole 11">
            <a:extLst>
              <a:ext uri="{FF2B5EF4-FFF2-40B4-BE49-F238E27FC236}">
                <a16:creationId xmlns:a16="http://schemas.microsoft.com/office/drawing/2014/main" id="{862BDB8F-3FC5-434E-B378-9598ED8D1764}"/>
              </a:ext>
            </a:extLst>
          </p:cNvPr>
          <p:cNvSpPr txBox="1"/>
          <p:nvPr/>
        </p:nvSpPr>
        <p:spPr>
          <a:xfrm>
            <a:off x="6732240" y="6513294"/>
            <a:ext cx="2376264" cy="300082"/>
          </a:xfrm>
          <a:prstGeom prst="rect">
            <a:avLst/>
          </a:prstGeom>
          <a:noFill/>
        </p:spPr>
        <p:txBody>
          <a:bodyPr wrap="square" rtlCol="0">
            <a:spAutoFit/>
          </a:bodyPr>
          <a:lstStyle/>
          <a:p>
            <a:pPr algn="r"/>
            <a:r>
              <a:rPr lang="cs-CZ" sz="1350" dirty="0">
                <a:solidFill>
                  <a:srgbClr val="FF0000"/>
                </a:solidFill>
              </a:rPr>
              <a:t>3. </a:t>
            </a:r>
            <a:r>
              <a:rPr lang="cs-CZ" sz="1350" dirty="0" err="1">
                <a:solidFill>
                  <a:srgbClr val="FF0000"/>
                </a:solidFill>
              </a:rPr>
              <a:t>Research</a:t>
            </a:r>
            <a:r>
              <a:rPr lang="cs-CZ" sz="1350" dirty="0">
                <a:solidFill>
                  <a:srgbClr val="FF0000"/>
                </a:solidFill>
              </a:rPr>
              <a:t> </a:t>
            </a:r>
            <a:r>
              <a:rPr lang="cs-CZ" sz="1350" dirty="0" err="1">
                <a:solidFill>
                  <a:srgbClr val="FF0000"/>
                </a:solidFill>
              </a:rPr>
              <a:t>proposal</a:t>
            </a:r>
            <a:endParaRPr lang="cs-CZ" sz="1350" dirty="0">
              <a:solidFill>
                <a:srgbClr val="FF0000"/>
              </a:solidFill>
            </a:endParaRPr>
          </a:p>
        </p:txBody>
      </p:sp>
    </p:spTree>
    <p:extLst>
      <p:ext uri="{BB962C8B-B14F-4D97-AF65-F5344CB8AC3E}">
        <p14:creationId xmlns:p14="http://schemas.microsoft.com/office/powerpoint/2010/main" val="123302461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396BE429-1137-4444-9866-42D04E4344C2}"/>
              </a:ext>
            </a:extLst>
          </p:cNvPr>
          <p:cNvSpPr>
            <a:spLocks noGrp="1"/>
          </p:cNvSpPr>
          <p:nvPr>
            <p:ph type="title"/>
          </p:nvPr>
        </p:nvSpPr>
        <p:spPr>
          <a:xfrm>
            <a:off x="2447764" y="444682"/>
            <a:ext cx="4248472" cy="684809"/>
          </a:xfrm>
        </p:spPr>
        <p:txBody>
          <a:bodyPr>
            <a:normAutofit fontScale="90000"/>
          </a:bodyPr>
          <a:lstStyle/>
          <a:p>
            <a:r>
              <a:rPr lang="cs-CZ" b="1" dirty="0" err="1"/>
              <a:t>Selection</a:t>
            </a:r>
            <a:r>
              <a:rPr lang="cs-CZ" b="1" dirty="0"/>
              <a:t> </a:t>
            </a:r>
            <a:r>
              <a:rPr lang="cs-CZ" b="1" dirty="0" err="1"/>
              <a:t>of</a:t>
            </a:r>
            <a:r>
              <a:rPr lang="cs-CZ" b="1" dirty="0"/>
              <a:t> </a:t>
            </a:r>
            <a:r>
              <a:rPr lang="cs-CZ" b="1" dirty="0" err="1"/>
              <a:t>respondents</a:t>
            </a:r>
            <a:endParaRPr lang="cs-CZ" b="1" dirty="0"/>
          </a:p>
        </p:txBody>
      </p:sp>
      <p:sp>
        <p:nvSpPr>
          <p:cNvPr id="5" name="TextovéPole 4">
            <a:extLst>
              <a:ext uri="{FF2B5EF4-FFF2-40B4-BE49-F238E27FC236}">
                <a16:creationId xmlns:a16="http://schemas.microsoft.com/office/drawing/2014/main" id="{17D6F9C1-4B4F-4BE3-80A7-6BAC1C96889D}"/>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
        <p:nvSpPr>
          <p:cNvPr id="6" name="Rectangle 2">
            <a:extLst>
              <a:ext uri="{FF2B5EF4-FFF2-40B4-BE49-F238E27FC236}">
                <a16:creationId xmlns:a16="http://schemas.microsoft.com/office/drawing/2014/main" id="{0E6A57A4-4A31-4924-9AFC-817657E0E771}"/>
              </a:ext>
            </a:extLst>
          </p:cNvPr>
          <p:cNvSpPr txBox="1">
            <a:spLocks noChangeArrowheads="1"/>
          </p:cNvSpPr>
          <p:nvPr/>
        </p:nvSpPr>
        <p:spPr>
          <a:xfrm>
            <a:off x="33182" y="836712"/>
            <a:ext cx="8889847" cy="266053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342900" indent="-342900" algn="l">
              <a:spcBef>
                <a:spcPts val="1000"/>
              </a:spcBef>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In </a:t>
            </a:r>
            <a:r>
              <a:rPr lang="en-US" sz="2400" cap="none" dirty="0">
                <a:solidFill>
                  <a:srgbClr val="FF0000"/>
                </a:solidFill>
                <a:latin typeface="Calibri" panose="020F0502020204030204" pitchFamily="34" charset="0"/>
                <a:cs typeface="Calibri" panose="020F0502020204030204" pitchFamily="34" charset="0"/>
              </a:rPr>
              <a:t>quantitative </a:t>
            </a:r>
            <a:r>
              <a:rPr lang="en-US" sz="2400" cap="none" dirty="0">
                <a:latin typeface="Calibri" panose="020F0502020204030204" pitchFamily="34" charset="0"/>
                <a:cs typeface="Calibri" panose="020F0502020204030204" pitchFamily="34" charset="0"/>
              </a:rPr>
              <a:t>research, a sample can be </a:t>
            </a:r>
            <a:r>
              <a:rPr lang="en-US" sz="2400" cap="none" dirty="0">
                <a:solidFill>
                  <a:srgbClr val="00B0F0"/>
                </a:solidFill>
                <a:latin typeface="Calibri" panose="020F0502020204030204" pitchFamily="34" charset="0"/>
                <a:cs typeface="Calibri" panose="020F0502020204030204" pitchFamily="34" charset="0"/>
              </a:rPr>
              <a:t>random </a:t>
            </a:r>
            <a:r>
              <a:rPr lang="en-US" sz="2400" cap="none" dirty="0">
                <a:latin typeface="Calibri" panose="020F0502020204030204" pitchFamily="34" charset="0"/>
                <a:cs typeface="Calibri" panose="020F0502020204030204" pitchFamily="34" charset="0"/>
              </a:rPr>
              <a:t>(if representativeness is important) or </a:t>
            </a:r>
            <a:r>
              <a:rPr lang="en-US" sz="2400" cap="none" dirty="0">
                <a:solidFill>
                  <a:srgbClr val="00B0F0"/>
                </a:solidFill>
                <a:latin typeface="Calibri" panose="020F0502020204030204" pitchFamily="34" charset="0"/>
                <a:cs typeface="Calibri" panose="020F0502020204030204" pitchFamily="34" charset="0"/>
              </a:rPr>
              <a:t>intentional </a:t>
            </a:r>
            <a:r>
              <a:rPr lang="en-US" sz="2400" cap="none" dirty="0">
                <a:latin typeface="Calibri" panose="020F0502020204030204" pitchFamily="34" charset="0"/>
                <a:cs typeface="Calibri" panose="020F0502020204030204" pitchFamily="34" charset="0"/>
              </a:rPr>
              <a:t>(if, for example, the aim of the research is to study the relationship between variables).</a:t>
            </a:r>
            <a:endParaRPr lang="cs-CZ" sz="2400" cap="none" dirty="0">
              <a:latin typeface="Calibri" panose="020F0502020204030204" pitchFamily="34" charset="0"/>
              <a:cs typeface="Calibri" panose="020F0502020204030204" pitchFamily="34" charset="0"/>
            </a:endParaRPr>
          </a:p>
          <a:p>
            <a:pPr marL="342900" indent="-342900" algn="l">
              <a:spcBef>
                <a:spcPts val="1000"/>
              </a:spcBef>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Many different sampling strategies are used in </a:t>
            </a:r>
            <a:r>
              <a:rPr lang="en-US" sz="2400" cap="none" dirty="0">
                <a:solidFill>
                  <a:srgbClr val="FF0000"/>
                </a:solidFill>
                <a:latin typeface="Calibri" panose="020F0502020204030204" pitchFamily="34" charset="0"/>
                <a:cs typeface="Calibri" panose="020F0502020204030204" pitchFamily="34" charset="0"/>
              </a:rPr>
              <a:t>qualitative </a:t>
            </a:r>
            <a:r>
              <a:rPr lang="en-US" sz="2400" cap="none" dirty="0">
                <a:latin typeface="Calibri" panose="020F0502020204030204" pitchFamily="34" charset="0"/>
                <a:cs typeface="Calibri" panose="020F0502020204030204" pitchFamily="34" charset="0"/>
              </a:rPr>
              <a:t>research (maximum homogeneity and variation, critical case, typical case).</a:t>
            </a:r>
            <a:endParaRPr lang="cs-CZ" sz="2400" cap="none" dirty="0">
              <a:latin typeface="Calibri" panose="020F0502020204030204" pitchFamily="34" charset="0"/>
              <a:cs typeface="Calibri" panose="020F0502020204030204" pitchFamily="34" charset="0"/>
            </a:endParaRPr>
          </a:p>
          <a:p>
            <a:pPr algn="l">
              <a:spcBef>
                <a:spcPts val="1000"/>
              </a:spcBef>
            </a:pPr>
            <a:endParaRPr lang="cs-CZ" sz="2400" cap="none" dirty="0">
              <a:latin typeface="Calibri" panose="020F0502020204030204" pitchFamily="34" charset="0"/>
              <a:cs typeface="Calibri" panose="020F0502020204030204" pitchFamily="34" charset="0"/>
            </a:endParaRPr>
          </a:p>
        </p:txBody>
      </p:sp>
      <p:graphicFrame>
        <p:nvGraphicFramePr>
          <p:cNvPr id="7" name="Tabulka 6">
            <a:extLst>
              <a:ext uri="{FF2B5EF4-FFF2-40B4-BE49-F238E27FC236}">
                <a16:creationId xmlns:a16="http://schemas.microsoft.com/office/drawing/2014/main" id="{6613AB7F-1614-41E4-9FA6-E09E88DD9E04}"/>
              </a:ext>
            </a:extLst>
          </p:cNvPr>
          <p:cNvGraphicFramePr>
            <a:graphicFrameLocks noGrp="1"/>
          </p:cNvGraphicFramePr>
          <p:nvPr>
            <p:extLst>
              <p:ext uri="{D42A27DB-BD31-4B8C-83A1-F6EECF244321}">
                <p14:modId xmlns:p14="http://schemas.microsoft.com/office/powerpoint/2010/main" val="3953963756"/>
              </p:ext>
            </p:extLst>
          </p:nvPr>
        </p:nvGraphicFramePr>
        <p:xfrm>
          <a:off x="3779912" y="2924944"/>
          <a:ext cx="5389294" cy="3891280"/>
        </p:xfrm>
        <a:graphic>
          <a:graphicData uri="http://schemas.openxmlformats.org/drawingml/2006/table">
            <a:tbl>
              <a:tblPr firstRow="1" bandRow="1">
                <a:tableStyleId>{5C22544A-7EE6-4342-B048-85BDC9FD1C3A}</a:tableStyleId>
              </a:tblPr>
              <a:tblGrid>
                <a:gridCol w="2939443">
                  <a:extLst>
                    <a:ext uri="{9D8B030D-6E8A-4147-A177-3AD203B41FA5}">
                      <a16:colId xmlns:a16="http://schemas.microsoft.com/office/drawing/2014/main" val="935342576"/>
                    </a:ext>
                  </a:extLst>
                </a:gridCol>
                <a:gridCol w="2449851">
                  <a:extLst>
                    <a:ext uri="{9D8B030D-6E8A-4147-A177-3AD203B41FA5}">
                      <a16:colId xmlns:a16="http://schemas.microsoft.com/office/drawing/2014/main" val="1084236872"/>
                    </a:ext>
                  </a:extLst>
                </a:gridCol>
              </a:tblGrid>
              <a:tr h="3414648">
                <a:tc>
                  <a:txBody>
                    <a:bodyPr/>
                    <a:lstStyle/>
                    <a:p>
                      <a:pPr marL="0" lvl="0" indent="0" algn="l">
                        <a:spcBef>
                          <a:spcPts val="1000"/>
                        </a:spcBef>
                        <a:buFont typeface="Arial" panose="020B0604020202020204" pitchFamily="34" charset="0"/>
                        <a:buNone/>
                      </a:pPr>
                      <a:r>
                        <a:rPr lang="en-US" b="0" dirty="0">
                          <a:latin typeface="Calibri" panose="020F0502020204030204" pitchFamily="34" charset="0"/>
                          <a:cs typeface="Calibri" panose="020F0502020204030204" pitchFamily="34" charset="0"/>
                        </a:rPr>
                        <a:t>Quantitative study:</a:t>
                      </a:r>
                    </a:p>
                    <a:p>
                      <a:pPr marL="285750" lvl="0" indent="-285750" algn="l">
                        <a:spcBef>
                          <a:spcPts val="1000"/>
                        </a:spcBef>
                        <a:buFont typeface="Arial" panose="020B0604020202020204" pitchFamily="34" charset="0"/>
                        <a:buChar char="•"/>
                      </a:pPr>
                      <a:r>
                        <a:rPr lang="en-US" b="0" dirty="0">
                          <a:latin typeface="Calibri" panose="020F0502020204030204" pitchFamily="34" charset="0"/>
                          <a:cs typeface="Calibri" panose="020F0502020204030204" pitchFamily="34" charset="0"/>
                        </a:rPr>
                        <a:t>the sampling strategy of the sample, especially if it is purposeful or representative (or both),</a:t>
                      </a:r>
                    </a:p>
                    <a:p>
                      <a:pPr marL="285750" lvl="0" indent="-285750" algn="l">
                        <a:spcBef>
                          <a:spcPts val="1000"/>
                        </a:spcBef>
                        <a:buFont typeface="Arial" panose="020B0604020202020204" pitchFamily="34" charset="0"/>
                        <a:buChar char="•"/>
                      </a:pPr>
                      <a:r>
                        <a:rPr lang="en-US" b="0" dirty="0">
                          <a:latin typeface="Calibri" panose="020F0502020204030204" pitchFamily="34" charset="0"/>
                          <a:cs typeface="Calibri" panose="020F0502020204030204" pitchFamily="34" charset="0"/>
                        </a:rPr>
                        <a:t>what will be the objectives in relation to the generalization of results;</a:t>
                      </a:r>
                    </a:p>
                    <a:p>
                      <a:pPr marL="285750" lvl="0" indent="-285750" algn="l">
                        <a:spcBef>
                          <a:spcPts val="1000"/>
                        </a:spcBef>
                        <a:buFont typeface="Arial" panose="020B0604020202020204" pitchFamily="34" charset="0"/>
                        <a:buChar char="•"/>
                      </a:pPr>
                      <a:r>
                        <a:rPr lang="en-US" b="0" dirty="0">
                          <a:latin typeface="Calibri" panose="020F0502020204030204" pitchFamily="34" charset="0"/>
                          <a:cs typeface="Calibri" panose="020F0502020204030204" pitchFamily="34" charset="0"/>
                        </a:rPr>
                        <a:t>what size the sample will be;</a:t>
                      </a:r>
                    </a:p>
                    <a:p>
                      <a:pPr marL="285750" lvl="0" indent="-285750" algn="l">
                        <a:spcBef>
                          <a:spcPts val="1000"/>
                        </a:spcBef>
                        <a:buFont typeface="Arial" panose="020B0604020202020204" pitchFamily="34" charset="0"/>
                        <a:buChar char="•"/>
                      </a:pPr>
                      <a:r>
                        <a:rPr lang="cs-CZ" b="0" dirty="0" err="1">
                          <a:latin typeface="Calibri" panose="020F0502020204030204" pitchFamily="34" charset="0"/>
                          <a:cs typeface="Calibri" panose="020F0502020204030204" pitchFamily="34" charset="0"/>
                        </a:rPr>
                        <a:t>how</a:t>
                      </a:r>
                      <a:r>
                        <a:rPr lang="cs-CZ" b="0"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rPr>
                        <a:t>will be selected.</a:t>
                      </a:r>
                      <a:endParaRPr lang="cs-CZ" b="0" dirty="0">
                        <a:latin typeface="Calibri" panose="020F0502020204030204" pitchFamily="34" charset="0"/>
                        <a:cs typeface="Calibri" panose="020F0502020204030204" pitchFamily="34" charset="0"/>
                      </a:endParaRPr>
                    </a:p>
                  </a:txBody>
                  <a:tcPr/>
                </a:tc>
                <a:tc>
                  <a:txBody>
                    <a:bodyPr/>
                    <a:lstStyle/>
                    <a:p>
                      <a:pPr marL="0" lvl="0" indent="0">
                        <a:buFont typeface="Arial" panose="020B0604020202020204" pitchFamily="34" charset="0"/>
                        <a:buNone/>
                      </a:pPr>
                      <a:r>
                        <a:rPr lang="en-US" sz="1800" b="0" kern="1200" dirty="0">
                          <a:solidFill>
                            <a:schemeClr val="lt1"/>
                          </a:solidFill>
                          <a:effectLst/>
                          <a:latin typeface="Calibri" panose="020F0502020204030204" pitchFamily="34" charset="0"/>
                          <a:ea typeface="+mn-ea"/>
                          <a:cs typeface="Calibri" panose="020F0502020204030204" pitchFamily="34" charset="0"/>
                        </a:rPr>
                        <a:t>Qualitative study:</a:t>
                      </a:r>
                    </a:p>
                    <a:p>
                      <a:pPr marL="285750" lvl="0" indent="-285750">
                        <a:buFont typeface="Arial" panose="020B0604020202020204" pitchFamily="34" charset="0"/>
                        <a:buChar char="•"/>
                      </a:pPr>
                      <a:r>
                        <a:rPr lang="en-US" sz="1800" b="0" kern="1200" dirty="0">
                          <a:solidFill>
                            <a:schemeClr val="lt1"/>
                          </a:solidFill>
                          <a:effectLst/>
                          <a:latin typeface="Calibri" panose="020F0502020204030204" pitchFamily="34" charset="0"/>
                          <a:ea typeface="+mn-ea"/>
                          <a:cs typeface="Calibri" panose="020F0502020204030204" pitchFamily="34" charset="0"/>
                        </a:rPr>
                        <a:t>the sampling strategy, including the intention to generalize the results;</a:t>
                      </a:r>
                    </a:p>
                    <a:p>
                      <a:pPr marL="285750" lvl="0" indent="-285750">
                        <a:buFont typeface="Arial" panose="020B0604020202020204" pitchFamily="34" charset="0"/>
                        <a:buChar char="•"/>
                      </a:pPr>
                      <a:r>
                        <a:rPr lang="en-US" sz="1800" b="0" kern="1200" dirty="0">
                          <a:solidFill>
                            <a:schemeClr val="lt1"/>
                          </a:solidFill>
                          <a:effectLst/>
                          <a:latin typeface="Calibri" panose="020F0502020204030204" pitchFamily="34" charset="0"/>
                          <a:ea typeface="+mn-ea"/>
                          <a:cs typeface="Calibri" panose="020F0502020204030204" pitchFamily="34" charset="0"/>
                        </a:rPr>
                        <a:t>the size of the proposed sample;</a:t>
                      </a:r>
                    </a:p>
                    <a:p>
                      <a:pPr marL="285750" lvl="0" indent="-285750">
                        <a:buFont typeface="Arial" panose="020B0604020202020204" pitchFamily="34" charset="0"/>
                        <a:buChar char="•"/>
                      </a:pPr>
                      <a:r>
                        <a:rPr lang="en-US" sz="1800" b="0" kern="1200" dirty="0">
                          <a:solidFill>
                            <a:schemeClr val="lt1"/>
                          </a:solidFill>
                          <a:effectLst/>
                          <a:latin typeface="Calibri" panose="020F0502020204030204" pitchFamily="34" charset="0"/>
                          <a:ea typeface="+mn-ea"/>
                          <a:cs typeface="Calibri" panose="020F0502020204030204" pitchFamily="34" charset="0"/>
                        </a:rPr>
                        <a:t>how the research sample will be selected.</a:t>
                      </a:r>
                      <a:endParaRPr lang="cs-CZ" sz="1800" b="0" kern="1200" dirty="0">
                        <a:solidFill>
                          <a:schemeClr val="lt1"/>
                        </a:solidFill>
                        <a:effectLst/>
                        <a:latin typeface="Calibri" panose="020F0502020204030204" pitchFamily="34" charset="0"/>
                        <a:ea typeface="+mn-ea"/>
                        <a:cs typeface="Calibri" panose="020F0502020204030204" pitchFamily="34" charset="0"/>
                      </a:endParaRPr>
                    </a:p>
                    <a:p>
                      <a:endParaRPr lang="cs-CZ"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4464735"/>
                  </a:ext>
                </a:extLst>
              </a:tr>
            </a:tbl>
          </a:graphicData>
        </a:graphic>
      </p:graphicFrame>
      <p:sp>
        <p:nvSpPr>
          <p:cNvPr id="9" name="TextovéPole 8">
            <a:extLst>
              <a:ext uri="{FF2B5EF4-FFF2-40B4-BE49-F238E27FC236}">
                <a16:creationId xmlns:a16="http://schemas.microsoft.com/office/drawing/2014/main" id="{896D1287-45E6-4E6B-B558-DF14B46F4142}"/>
              </a:ext>
            </a:extLst>
          </p:cNvPr>
          <p:cNvSpPr txBox="1"/>
          <p:nvPr/>
        </p:nvSpPr>
        <p:spPr>
          <a:xfrm>
            <a:off x="220970" y="3008536"/>
            <a:ext cx="3486933" cy="3062377"/>
          </a:xfrm>
          <a:prstGeom prst="rect">
            <a:avLst/>
          </a:prstGeom>
          <a:noFill/>
        </p:spPr>
        <p:txBody>
          <a:bodyPr wrap="square">
            <a:spAutoFit/>
          </a:bodyPr>
          <a:lstStyle/>
          <a:p>
            <a:pPr algn="l">
              <a:spcBef>
                <a:spcPts val="1000"/>
              </a:spcBef>
            </a:pPr>
            <a:r>
              <a:rPr lang="en-US" sz="2400" b="1" i="1" cap="none" dirty="0">
                <a:latin typeface="Calibri" panose="020F0502020204030204" pitchFamily="34" charset="0"/>
                <a:cs typeface="Calibri" panose="020F0502020204030204" pitchFamily="34" charset="0"/>
              </a:rPr>
              <a:t>Selection of respondents</a:t>
            </a:r>
          </a:p>
          <a:p>
            <a:pPr marL="342900" indent="-342900" algn="l">
              <a:spcBef>
                <a:spcPts val="1000"/>
              </a:spcBef>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is part of the research process,</a:t>
            </a:r>
          </a:p>
          <a:p>
            <a:pPr marL="342900" indent="-342900" algn="l">
              <a:spcBef>
                <a:spcPts val="1000"/>
              </a:spcBef>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is in line with the logic of the study and</a:t>
            </a:r>
          </a:p>
          <a:p>
            <a:pPr marL="342900" indent="-342900" algn="l">
              <a:spcBef>
                <a:spcPts val="1000"/>
              </a:spcBef>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the selection plan is described</a:t>
            </a:r>
            <a:endParaRPr lang="cs-CZ"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017950"/>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D0D1F40-464F-4FFA-A24D-FD424BBFD4AC}"/>
              </a:ext>
            </a:extLst>
          </p:cNvPr>
          <p:cNvSpPr>
            <a:spLocks noGrp="1"/>
          </p:cNvSpPr>
          <p:nvPr>
            <p:ph type="title"/>
          </p:nvPr>
        </p:nvSpPr>
        <p:spPr>
          <a:xfrm>
            <a:off x="2771800" y="447744"/>
            <a:ext cx="2885310" cy="693799"/>
          </a:xfrm>
        </p:spPr>
        <p:txBody>
          <a:bodyPr>
            <a:normAutofit fontScale="90000"/>
          </a:bodyPr>
          <a:lstStyle/>
          <a:p>
            <a:r>
              <a:rPr lang="cs-CZ" b="1" dirty="0"/>
              <a:t>Data </a:t>
            </a:r>
            <a:r>
              <a:rPr lang="cs-CZ" b="1" dirty="0" err="1"/>
              <a:t>Collection</a:t>
            </a:r>
            <a:endParaRPr lang="cs-CZ" b="1" dirty="0"/>
          </a:p>
        </p:txBody>
      </p:sp>
      <p:sp>
        <p:nvSpPr>
          <p:cNvPr id="6" name="Rectangle 2">
            <a:extLst>
              <a:ext uri="{FF2B5EF4-FFF2-40B4-BE49-F238E27FC236}">
                <a16:creationId xmlns:a16="http://schemas.microsoft.com/office/drawing/2014/main" id="{125C591D-1E06-421F-A238-B6E17FD9E53E}"/>
              </a:ext>
            </a:extLst>
          </p:cNvPr>
          <p:cNvSpPr txBox="1">
            <a:spLocks noChangeArrowheads="1"/>
          </p:cNvSpPr>
          <p:nvPr/>
        </p:nvSpPr>
        <p:spPr>
          <a:xfrm>
            <a:off x="319177" y="1141544"/>
            <a:ext cx="8824823" cy="540590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171450" lvl="0" indent="-17145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Execution of design - data collection</a:t>
            </a:r>
          </a:p>
          <a:p>
            <a:pPr marL="171450" lvl="0" indent="-17145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Each method has a different way of obtaining data.</a:t>
            </a:r>
          </a:p>
          <a:p>
            <a:pPr lvl="0" algn="l">
              <a:spcBef>
                <a:spcPts val="1000"/>
              </a:spcBef>
            </a:pPr>
            <a:r>
              <a:rPr lang="en-US" sz="2200" cap="none" dirty="0">
                <a:solidFill>
                  <a:srgbClr val="00B050"/>
                </a:solidFill>
                <a:latin typeface="Calibri" panose="020F0502020204030204" pitchFamily="34" charset="0"/>
                <a:cs typeface="Calibri" panose="020F0502020204030204" pitchFamily="34" charset="0"/>
              </a:rPr>
              <a:t>Quantitative data</a:t>
            </a:r>
          </a:p>
          <a:p>
            <a:pPr marL="171450" lvl="0" indent="-17145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Tools - questionnaires, standardized measuring instruments, ad hoc rating scales or observation forms.</a:t>
            </a:r>
          </a:p>
          <a:p>
            <a:pPr marL="171450" lvl="0" indent="-17145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Use an existing measuring tool or develop your own measuring tool (or part of it)?</a:t>
            </a:r>
          </a:p>
          <a:p>
            <a:pPr marL="171450" lvl="0" indent="-17145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One or both of these options are acceptable and depend on the study. Each alternative has implications for what needs to be included in the research proposal.</a:t>
            </a:r>
          </a:p>
          <a:p>
            <a:pPr lvl="0" algn="l">
              <a:spcBef>
                <a:spcPts val="1000"/>
              </a:spcBef>
            </a:pPr>
            <a:r>
              <a:rPr lang="en-US" sz="2200" cap="none" dirty="0">
                <a:solidFill>
                  <a:srgbClr val="0070C0"/>
                </a:solidFill>
                <a:latin typeface="Calibri" panose="020F0502020204030204" pitchFamily="34" charset="0"/>
                <a:cs typeface="Calibri" panose="020F0502020204030204" pitchFamily="34" charset="0"/>
              </a:rPr>
              <a:t>existing tool </a:t>
            </a:r>
            <a:r>
              <a:rPr lang="en-US" sz="2200" cap="none" dirty="0">
                <a:latin typeface="Calibri" panose="020F0502020204030204" pitchFamily="34" charset="0"/>
                <a:cs typeface="Calibri" panose="020F0502020204030204" pitchFamily="34" charset="0"/>
              </a:rPr>
              <a:t>- state a brief history of its origin, its use in research and its psychometric characteristics.</a:t>
            </a:r>
          </a:p>
          <a:p>
            <a:pPr lvl="0" algn="l">
              <a:spcBef>
                <a:spcPts val="1000"/>
              </a:spcBef>
            </a:pPr>
            <a:r>
              <a:rPr lang="en-US" sz="2200" cap="none" dirty="0">
                <a:solidFill>
                  <a:srgbClr val="0070C0"/>
                </a:solidFill>
                <a:latin typeface="Calibri" panose="020F0502020204030204" pitchFamily="34" charset="0"/>
                <a:cs typeface="Calibri" panose="020F0502020204030204" pitchFamily="34" charset="0"/>
              </a:rPr>
              <a:t>own tool </a:t>
            </a:r>
            <a:r>
              <a:rPr lang="en-US" sz="2200" cap="none" dirty="0">
                <a:latin typeface="Calibri" panose="020F0502020204030204" pitchFamily="34" charset="0"/>
                <a:cs typeface="Calibri" panose="020F0502020204030204" pitchFamily="34" charset="0"/>
              </a:rPr>
              <a:t>- give an outline of the steps to be taken, including the method of tool verification.</a:t>
            </a:r>
            <a:endParaRPr lang="cs-CZ" sz="2200" cap="none" dirty="0">
              <a:latin typeface="Calibri" panose="020F0502020204030204" pitchFamily="34" charset="0"/>
              <a:cs typeface="Calibri" panose="020F0502020204030204" pitchFamily="34" charset="0"/>
            </a:endParaRPr>
          </a:p>
        </p:txBody>
      </p:sp>
      <p:sp>
        <p:nvSpPr>
          <p:cNvPr id="7" name="TextovéPole 6">
            <a:extLst>
              <a:ext uri="{FF2B5EF4-FFF2-40B4-BE49-F238E27FC236}">
                <a16:creationId xmlns:a16="http://schemas.microsoft.com/office/drawing/2014/main" id="{EFF4173F-15E3-449E-86A6-B964579E2C90}"/>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Tree>
    <p:extLst>
      <p:ext uri="{BB962C8B-B14F-4D97-AF65-F5344CB8AC3E}">
        <p14:creationId xmlns:p14="http://schemas.microsoft.com/office/powerpoint/2010/main" val="3319606502"/>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4874D94-7E9B-4EA1-A205-DC101ACF8BB6}"/>
              </a:ext>
            </a:extLst>
          </p:cNvPr>
          <p:cNvSpPr txBox="1"/>
          <p:nvPr/>
        </p:nvSpPr>
        <p:spPr>
          <a:xfrm>
            <a:off x="251520" y="1268760"/>
            <a:ext cx="8712968" cy="5688737"/>
          </a:xfrm>
          <a:prstGeom prst="rect">
            <a:avLst/>
          </a:prstGeom>
          <a:noFill/>
        </p:spPr>
        <p:txBody>
          <a:bodyPr wrap="square">
            <a:spAutoFit/>
          </a:bodyPr>
          <a:lstStyle/>
          <a:p>
            <a:pPr lvl="0" algn="l">
              <a:spcBef>
                <a:spcPts val="1000"/>
              </a:spcBef>
            </a:pPr>
            <a:r>
              <a:rPr lang="en-US" sz="2200" b="1" cap="none" dirty="0">
                <a:solidFill>
                  <a:srgbClr val="00B050"/>
                </a:solidFill>
                <a:latin typeface="Calibri" panose="020F0502020204030204" pitchFamily="34" charset="0"/>
                <a:cs typeface="Calibri" panose="020F0502020204030204" pitchFamily="34" charset="0"/>
              </a:rPr>
              <a:t>Qualitative data</a:t>
            </a:r>
          </a:p>
          <a:p>
            <a:pPr marL="342900" lvl="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More difficult, a number of options</a:t>
            </a:r>
          </a:p>
          <a:p>
            <a:pPr marL="342900" lvl="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If </a:t>
            </a:r>
            <a:r>
              <a:rPr lang="en-US" sz="2200" cap="none" dirty="0">
                <a:solidFill>
                  <a:srgbClr val="00B0F0"/>
                </a:solidFill>
                <a:latin typeface="Calibri" panose="020F0502020204030204" pitchFamily="34" charset="0"/>
                <a:cs typeface="Calibri" panose="020F0502020204030204" pitchFamily="34" charset="0"/>
              </a:rPr>
              <a:t>interviews </a:t>
            </a:r>
            <a:r>
              <a:rPr lang="en-US" sz="2200" cap="none" dirty="0">
                <a:latin typeface="Calibri" panose="020F0502020204030204" pitchFamily="34" charset="0"/>
                <a:cs typeface="Calibri" panose="020F0502020204030204" pitchFamily="34" charset="0"/>
              </a:rPr>
              <a:t>are to be conducted, what type of interview and, above all, what degree of structuring will be used? If standardized, how will the tool be prepared and tested (if appropriate)?</a:t>
            </a:r>
          </a:p>
          <a:p>
            <a:pPr marL="342900" lvl="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We think the same with </a:t>
            </a:r>
            <a:r>
              <a:rPr lang="en-US" sz="2200" cap="none" dirty="0">
                <a:solidFill>
                  <a:srgbClr val="00B0F0"/>
                </a:solidFill>
                <a:latin typeface="Calibri" panose="020F0502020204030204" pitchFamily="34" charset="0"/>
                <a:cs typeface="Calibri" panose="020F0502020204030204" pitchFamily="34" charset="0"/>
              </a:rPr>
              <a:t>observation</a:t>
            </a:r>
            <a:r>
              <a:rPr lang="en-US" sz="2200" cap="none" dirty="0">
                <a:latin typeface="Calibri" panose="020F0502020204030204" pitchFamily="34" charset="0"/>
                <a:cs typeface="Calibri" panose="020F0502020204030204" pitchFamily="34" charset="0"/>
              </a:rPr>
              <a:t>: What degree of structuring and standardization do we assume? How will the forms or manuals used be prepared and tested?</a:t>
            </a:r>
          </a:p>
          <a:p>
            <a:pPr marL="342900" lvl="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If </a:t>
            </a:r>
            <a:r>
              <a:rPr lang="en-US" sz="2200" cap="none" dirty="0">
                <a:solidFill>
                  <a:srgbClr val="00B0F0"/>
                </a:solidFill>
                <a:latin typeface="Calibri" panose="020F0502020204030204" pitchFamily="34" charset="0"/>
                <a:cs typeface="Calibri" panose="020F0502020204030204" pitchFamily="34" charset="0"/>
              </a:rPr>
              <a:t>documents </a:t>
            </a:r>
            <a:r>
              <a:rPr lang="en-US" sz="2200" cap="none" dirty="0">
                <a:latin typeface="Calibri" panose="020F0502020204030204" pitchFamily="34" charset="0"/>
                <a:cs typeface="Calibri" panose="020F0502020204030204" pitchFamily="34" charset="0"/>
              </a:rPr>
              <a:t>are used, which and how? Will we indicate the method of selection and consideration of the possibility of access?</a:t>
            </a:r>
          </a:p>
          <a:p>
            <a:pPr marL="342900" lvl="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If </a:t>
            </a:r>
            <a:r>
              <a:rPr lang="en-US" sz="2200" cap="none" dirty="0">
                <a:solidFill>
                  <a:srgbClr val="00B0F0"/>
                </a:solidFill>
                <a:latin typeface="Calibri" panose="020F0502020204030204" pitchFamily="34" charset="0"/>
                <a:cs typeface="Calibri" panose="020F0502020204030204" pitchFamily="34" charset="0"/>
              </a:rPr>
              <a:t>diaries, notes, reports </a:t>
            </a:r>
            <a:r>
              <a:rPr lang="en-US" sz="2200" cap="none" dirty="0">
                <a:latin typeface="Calibri" panose="020F0502020204030204" pitchFamily="34" charset="0"/>
                <a:cs typeface="Calibri" panose="020F0502020204030204" pitchFamily="34" charset="0"/>
              </a:rPr>
              <a:t>or other qualitative material are used, how will their collection and possible selection be organized? What instructions will be given to participants in the case of diaries, notes and reports on critical events?</a:t>
            </a:r>
            <a:endParaRPr lang="cs-CZ" sz="2200" cap="none" dirty="0">
              <a:latin typeface="Calibri" panose="020F0502020204030204" pitchFamily="34" charset="0"/>
              <a:cs typeface="Calibri" panose="020F0502020204030204" pitchFamily="34" charset="0"/>
            </a:endParaRPr>
          </a:p>
        </p:txBody>
      </p:sp>
      <p:sp>
        <p:nvSpPr>
          <p:cNvPr id="6" name="Nadpis 1">
            <a:extLst>
              <a:ext uri="{FF2B5EF4-FFF2-40B4-BE49-F238E27FC236}">
                <a16:creationId xmlns:a16="http://schemas.microsoft.com/office/drawing/2014/main" id="{47366F5B-5E64-4751-973A-11509A656CC2}"/>
              </a:ext>
            </a:extLst>
          </p:cNvPr>
          <p:cNvSpPr>
            <a:spLocks noGrp="1"/>
          </p:cNvSpPr>
          <p:nvPr>
            <p:ph type="title"/>
          </p:nvPr>
        </p:nvSpPr>
        <p:spPr>
          <a:xfrm>
            <a:off x="2771800" y="447744"/>
            <a:ext cx="2885310" cy="693799"/>
          </a:xfrm>
        </p:spPr>
        <p:txBody>
          <a:bodyPr>
            <a:normAutofit fontScale="90000"/>
          </a:bodyPr>
          <a:lstStyle/>
          <a:p>
            <a:r>
              <a:rPr lang="cs-CZ" b="1" dirty="0"/>
              <a:t>Data </a:t>
            </a:r>
            <a:r>
              <a:rPr lang="cs-CZ" b="1" dirty="0" err="1"/>
              <a:t>Collection</a:t>
            </a:r>
            <a:endParaRPr lang="cs-CZ" b="1" dirty="0"/>
          </a:p>
        </p:txBody>
      </p:sp>
      <p:sp>
        <p:nvSpPr>
          <p:cNvPr id="7" name="TextovéPole 6">
            <a:extLst>
              <a:ext uri="{FF2B5EF4-FFF2-40B4-BE49-F238E27FC236}">
                <a16:creationId xmlns:a16="http://schemas.microsoft.com/office/drawing/2014/main" id="{F9324CBB-BC9B-4BF0-AC92-D0431BEFFEA7}"/>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Tree>
    <p:extLst>
      <p:ext uri="{BB962C8B-B14F-4D97-AF65-F5344CB8AC3E}">
        <p14:creationId xmlns:p14="http://schemas.microsoft.com/office/powerpoint/2010/main" val="4169859787"/>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A54E1A4E-72B8-4AF5-BE96-C710D37D3E4C}"/>
              </a:ext>
            </a:extLst>
          </p:cNvPr>
          <p:cNvSpPr>
            <a:spLocks noGrp="1"/>
          </p:cNvSpPr>
          <p:nvPr>
            <p:ph type="title"/>
          </p:nvPr>
        </p:nvSpPr>
        <p:spPr>
          <a:xfrm>
            <a:off x="2771800" y="404664"/>
            <a:ext cx="2957318" cy="765807"/>
          </a:xfrm>
        </p:spPr>
        <p:txBody>
          <a:bodyPr/>
          <a:lstStyle/>
          <a:p>
            <a:r>
              <a:rPr lang="cs-CZ" b="1" dirty="0"/>
              <a:t>Data </a:t>
            </a:r>
            <a:r>
              <a:rPr lang="cs-CZ" b="1" dirty="0" err="1"/>
              <a:t>analysis</a:t>
            </a:r>
            <a:endParaRPr lang="cs-CZ" b="1" dirty="0"/>
          </a:p>
        </p:txBody>
      </p:sp>
      <p:sp>
        <p:nvSpPr>
          <p:cNvPr id="6" name="Rectangle 2">
            <a:extLst>
              <a:ext uri="{FF2B5EF4-FFF2-40B4-BE49-F238E27FC236}">
                <a16:creationId xmlns:a16="http://schemas.microsoft.com/office/drawing/2014/main" id="{6CB4B6FA-2ECC-45AC-BD2B-9BF29EBFD927}"/>
              </a:ext>
            </a:extLst>
          </p:cNvPr>
          <p:cNvSpPr txBox="1">
            <a:spLocks noChangeArrowheads="1"/>
          </p:cNvSpPr>
          <p:nvPr/>
        </p:nvSpPr>
        <p:spPr>
          <a:xfrm>
            <a:off x="319177" y="992038"/>
            <a:ext cx="8717319" cy="58659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34290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The analysis of </a:t>
            </a:r>
            <a:r>
              <a:rPr lang="en-US" sz="2200" cap="none" dirty="0">
                <a:solidFill>
                  <a:srgbClr val="00B050"/>
                </a:solidFill>
                <a:latin typeface="Calibri" panose="020F0502020204030204" pitchFamily="34" charset="0"/>
                <a:cs typeface="Calibri" panose="020F0502020204030204" pitchFamily="34" charset="0"/>
              </a:rPr>
              <a:t>quantitative </a:t>
            </a:r>
            <a:r>
              <a:rPr lang="en-US" sz="2200" cap="none" dirty="0">
                <a:latin typeface="Calibri" panose="020F0502020204030204" pitchFamily="34" charset="0"/>
                <a:cs typeface="Calibri" panose="020F0502020204030204" pitchFamily="34" charset="0"/>
              </a:rPr>
              <a:t>data is performed using statistics - a well-established and documented technique</a:t>
            </a:r>
          </a:p>
          <a:p>
            <a:pPr marL="34290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Analysis of </a:t>
            </a:r>
            <a:r>
              <a:rPr lang="en-US" sz="2200" cap="none" dirty="0">
                <a:solidFill>
                  <a:srgbClr val="00B050"/>
                </a:solidFill>
                <a:latin typeface="Calibri" panose="020F0502020204030204" pitchFamily="34" charset="0"/>
                <a:cs typeface="Calibri" panose="020F0502020204030204" pitchFamily="34" charset="0"/>
              </a:rPr>
              <a:t>qualitative </a:t>
            </a:r>
            <a:r>
              <a:rPr lang="en-US" sz="2200" cap="none" dirty="0">
                <a:latin typeface="Calibri" panose="020F0502020204030204" pitchFamily="34" charset="0"/>
                <a:cs typeface="Calibri" panose="020F0502020204030204" pitchFamily="34" charset="0"/>
              </a:rPr>
              <a:t>data - dynamic development, there are various approaches and options for how to proceed, such as coding</a:t>
            </a:r>
          </a:p>
          <a:p>
            <a:pPr marL="342900" indent="-342900" algn="l">
              <a:spcBef>
                <a:spcPts val="1000"/>
              </a:spcBef>
              <a:buFont typeface="Arial" panose="020B0604020202020204" pitchFamily="34" charset="0"/>
              <a:buChar char="•"/>
            </a:pPr>
            <a:endParaRPr lang="en-US" sz="2200" cap="none" dirty="0">
              <a:latin typeface="Calibri" panose="020F0502020204030204" pitchFamily="34" charset="0"/>
              <a:cs typeface="Calibri" panose="020F0502020204030204" pitchFamily="34" charset="0"/>
            </a:endParaRPr>
          </a:p>
          <a:p>
            <a:pPr marL="34290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In the project proposal - at a general level, define which analytical technique can be used, including computer programs, if any are used in the analysis.</a:t>
            </a:r>
          </a:p>
          <a:p>
            <a:pPr marL="342900" indent="-342900" algn="l">
              <a:spcBef>
                <a:spcPts val="1000"/>
              </a:spcBef>
              <a:buFont typeface="Arial" panose="020B0604020202020204" pitchFamily="34" charset="0"/>
              <a:buChar char="•"/>
            </a:pPr>
            <a:r>
              <a:rPr lang="en-US" sz="2200" cap="none" dirty="0">
                <a:latin typeface="Calibri" panose="020F0502020204030204" pitchFamily="34" charset="0"/>
                <a:cs typeface="Calibri" panose="020F0502020204030204" pitchFamily="34" charset="0"/>
              </a:rPr>
              <a:t>Data analysis is an area where the student must seek the advice of an expert, because the level of methodological qualification plays a big role here (</a:t>
            </a:r>
            <a:r>
              <a:rPr lang="en-US" sz="2200" cap="none" dirty="0" err="1">
                <a:latin typeface="Calibri" panose="020F0502020204030204" pitchFamily="34" charset="0"/>
                <a:cs typeface="Calibri" panose="020F0502020204030204" pitchFamily="34" charset="0"/>
              </a:rPr>
              <a:t>eg</a:t>
            </a:r>
            <a:r>
              <a:rPr lang="en-US" sz="2200" cap="none" dirty="0">
                <a:latin typeface="Calibri" panose="020F0502020204030204" pitchFamily="34" charset="0"/>
                <a:cs typeface="Calibri" panose="020F0502020204030204" pitchFamily="34" charset="0"/>
              </a:rPr>
              <a:t> multiple regression or grounded theory).</a:t>
            </a:r>
          </a:p>
          <a:p>
            <a:pPr marL="342900" indent="-342900" algn="l">
              <a:spcBef>
                <a:spcPts val="1000"/>
              </a:spcBef>
              <a:buFont typeface="Arial" panose="020B0604020202020204" pitchFamily="34" charset="0"/>
              <a:buChar char="•"/>
            </a:pPr>
            <a:r>
              <a:rPr lang="en-US" sz="2200" cap="none" dirty="0">
                <a:solidFill>
                  <a:srgbClr val="00B0F0"/>
                </a:solidFill>
                <a:latin typeface="Calibri" panose="020F0502020204030204" pitchFamily="34" charset="0"/>
                <a:cs typeface="Calibri" panose="020F0502020204030204" pitchFamily="34" charset="0"/>
              </a:rPr>
              <a:t>It is permissible for students not to have technical proficiency at the stage of design preparation, before starting the research. The student will gain this proficiency only during the research and should demonstrate it after completing the research. It is good if the student acquires technical proficiency before starting the research </a:t>
            </a:r>
            <a:r>
              <a:rPr lang="cs-CZ" sz="2200" cap="none" dirty="0">
                <a:solidFill>
                  <a:srgbClr val="00B0F0"/>
                </a:solidFill>
                <a:latin typeface="Calibri" panose="020F0502020204030204" pitchFamily="34" charset="0"/>
                <a:cs typeface="Calibri" panose="020F0502020204030204" pitchFamily="34" charset="0"/>
                <a:sym typeface="Wingdings" panose="05000000000000000000" pitchFamily="2" charset="2"/>
              </a:rPr>
              <a:t></a:t>
            </a:r>
            <a:endParaRPr lang="cs-CZ" sz="2200" cap="none" dirty="0">
              <a:solidFill>
                <a:srgbClr val="00B0F0"/>
              </a:solidFill>
              <a:latin typeface="Calibri" panose="020F0502020204030204" pitchFamily="34" charset="0"/>
              <a:cs typeface="Calibri" panose="020F0502020204030204" pitchFamily="34" charset="0"/>
            </a:endParaRPr>
          </a:p>
        </p:txBody>
      </p:sp>
      <p:sp>
        <p:nvSpPr>
          <p:cNvPr id="7" name="TextovéPole 6">
            <a:extLst>
              <a:ext uri="{FF2B5EF4-FFF2-40B4-BE49-F238E27FC236}">
                <a16:creationId xmlns:a16="http://schemas.microsoft.com/office/drawing/2014/main" id="{FE0EA662-8693-4C56-9E01-6E0AE329BA40}"/>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Tree>
    <p:extLst>
      <p:ext uri="{BB962C8B-B14F-4D97-AF65-F5344CB8AC3E}">
        <p14:creationId xmlns:p14="http://schemas.microsoft.com/office/powerpoint/2010/main" val="284758196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F3D52F9-635C-499E-A9C1-8EAE9B41A42B}"/>
              </a:ext>
            </a:extLst>
          </p:cNvPr>
          <p:cNvSpPr>
            <a:spLocks noGrp="1"/>
          </p:cNvSpPr>
          <p:nvPr>
            <p:ph type="title"/>
          </p:nvPr>
        </p:nvSpPr>
        <p:spPr>
          <a:xfrm>
            <a:off x="2843808" y="548680"/>
            <a:ext cx="3980656" cy="720080"/>
          </a:xfrm>
        </p:spPr>
        <p:txBody>
          <a:bodyPr>
            <a:normAutofit/>
          </a:bodyPr>
          <a:lstStyle/>
          <a:p>
            <a:r>
              <a:rPr lang="cs-CZ" b="1" dirty="0" err="1"/>
              <a:t>Homework</a:t>
            </a:r>
            <a:r>
              <a:rPr lang="cs-CZ" b="1" dirty="0"/>
              <a:t> - Project</a:t>
            </a:r>
          </a:p>
        </p:txBody>
      </p:sp>
      <p:sp>
        <p:nvSpPr>
          <p:cNvPr id="5" name="Zástupný symbol pro obsah 2">
            <a:extLst>
              <a:ext uri="{FF2B5EF4-FFF2-40B4-BE49-F238E27FC236}">
                <a16:creationId xmlns:a16="http://schemas.microsoft.com/office/drawing/2014/main" id="{E74AC664-DDC4-42E8-8321-C9BD7621628C}"/>
              </a:ext>
            </a:extLst>
          </p:cNvPr>
          <p:cNvSpPr>
            <a:spLocks noGrp="1"/>
          </p:cNvSpPr>
          <p:nvPr>
            <p:ph idx="1"/>
          </p:nvPr>
        </p:nvSpPr>
        <p:spPr>
          <a:xfrm>
            <a:off x="35496" y="1052736"/>
            <a:ext cx="9001000" cy="5805264"/>
          </a:xfrm>
        </p:spPr>
        <p:txBody>
          <a:bodyPr>
            <a:noAutofit/>
          </a:bodyPr>
          <a:lstStyle/>
          <a:p>
            <a:pPr marL="0" lvl="1" indent="0">
              <a:lnSpc>
                <a:spcPct val="100000"/>
              </a:lnSpc>
              <a:buNone/>
              <a:tabLst>
                <a:tab pos="87313" algn="l"/>
              </a:tabLst>
            </a:pPr>
            <a:r>
              <a:rPr lang="cs-CZ" sz="2100" dirty="0">
                <a:latin typeface="Calibri" panose="020F0502020204030204" pitchFamily="34" charset="0"/>
                <a:cs typeface="Calibri" panose="020F0502020204030204" pitchFamily="34" charset="0"/>
              </a:rPr>
              <a:t>1</a:t>
            </a:r>
            <a:r>
              <a:rPr lang="en-US" sz="2100" dirty="0">
                <a:latin typeface="Calibri" panose="020F0502020204030204" pitchFamily="34" charset="0"/>
                <a:cs typeface="Calibri" panose="020F0502020204030204" pitchFamily="34" charset="0"/>
              </a:rPr>
              <a:t>. Study population or selection</a:t>
            </a:r>
          </a:p>
          <a:p>
            <a:pPr marL="342900" lvl="1" indent="-342900">
              <a:lnSpc>
                <a:spcPct val="100000"/>
              </a:lnSpc>
              <a:tabLst>
                <a:tab pos="87313" algn="l"/>
              </a:tabLst>
            </a:pPr>
            <a:r>
              <a:rPr lang="en-US" sz="2100" dirty="0">
                <a:latin typeface="Calibri" panose="020F0502020204030204" pitchFamily="34" charset="0"/>
                <a:cs typeface="Calibri" panose="020F0502020204030204" pitchFamily="34" charset="0"/>
              </a:rPr>
              <a:t>Describe the subject or object (expected number, distribution according to </a:t>
            </a:r>
            <a:r>
              <a:rPr lang="en-US" sz="2100" dirty="0" err="1">
                <a:latin typeface="Calibri" panose="020F0502020204030204" pitchFamily="34" charset="0"/>
                <a:cs typeface="Calibri" panose="020F0502020204030204" pitchFamily="34" charset="0"/>
              </a:rPr>
              <a:t>eg</a:t>
            </a:r>
            <a:r>
              <a:rPr lang="en-US" sz="2100" dirty="0">
                <a:latin typeface="Calibri" panose="020F0502020204030204" pitchFamily="34" charset="0"/>
                <a:cs typeface="Calibri" panose="020F0502020204030204" pitchFamily="34" charset="0"/>
              </a:rPr>
              <a:t> gender, age structure or other specific characteristics that lead to the selection of the respondent and his inclusion in the research), the method of his selection: random, intentional, stratified</a:t>
            </a:r>
          </a:p>
          <a:p>
            <a:pPr marL="0" lvl="1" indent="0">
              <a:lnSpc>
                <a:spcPct val="100000"/>
              </a:lnSpc>
              <a:buNone/>
              <a:tabLst>
                <a:tab pos="87313" algn="l"/>
              </a:tabLst>
            </a:pPr>
            <a:endParaRPr lang="cs-CZ" sz="2100" dirty="0">
              <a:latin typeface="Calibri" panose="020F0502020204030204" pitchFamily="34" charset="0"/>
              <a:cs typeface="Calibri" panose="020F0502020204030204" pitchFamily="34" charset="0"/>
            </a:endParaRPr>
          </a:p>
          <a:p>
            <a:pPr marL="0" lvl="1" indent="0">
              <a:lnSpc>
                <a:spcPct val="100000"/>
              </a:lnSpc>
              <a:buNone/>
              <a:tabLst>
                <a:tab pos="87313" algn="l"/>
              </a:tabLst>
            </a:pPr>
            <a:r>
              <a:rPr lang="cs-CZ" sz="2100" dirty="0">
                <a:latin typeface="Calibri" panose="020F0502020204030204" pitchFamily="34" charset="0"/>
                <a:cs typeface="Calibri" panose="020F0502020204030204" pitchFamily="34" charset="0"/>
              </a:rPr>
              <a:t>2</a:t>
            </a:r>
            <a:r>
              <a:rPr lang="en-US" sz="2100" dirty="0">
                <a:latin typeface="Calibri" panose="020F0502020204030204" pitchFamily="34" charset="0"/>
                <a:cs typeface="Calibri" panose="020F0502020204030204" pitchFamily="34" charset="0"/>
              </a:rPr>
              <a:t>. Measuring procedures, data acquisition</a:t>
            </a:r>
          </a:p>
          <a:p>
            <a:pPr marL="342900" lvl="1" indent="-342900">
              <a:lnSpc>
                <a:spcPct val="100000"/>
              </a:lnSpc>
              <a:tabLst>
                <a:tab pos="87313" algn="l"/>
              </a:tabLst>
            </a:pPr>
            <a:r>
              <a:rPr lang="en-US" sz="2100" b="1" dirty="0">
                <a:latin typeface="Calibri" panose="020F0502020204030204" pitchFamily="34" charset="0"/>
                <a:cs typeface="Calibri" panose="020F0502020204030204" pitchFamily="34" charset="0"/>
              </a:rPr>
              <a:t>HOW </a:t>
            </a:r>
            <a:r>
              <a:rPr lang="en-US" sz="2100" dirty="0">
                <a:latin typeface="Calibri" panose="020F0502020204030204" pitchFamily="34" charset="0"/>
                <a:cs typeface="Calibri" panose="020F0502020204030204" pitchFamily="34" charset="0"/>
              </a:rPr>
              <a:t>(specify: instrument, instrument, questionnaire, other method, validated procedure, observation, interview, ...) and </a:t>
            </a:r>
            <a:r>
              <a:rPr lang="cs-CZ" sz="2100" b="1" dirty="0">
                <a:latin typeface="Calibri" panose="020F0502020204030204" pitchFamily="34" charset="0"/>
                <a:cs typeface="Calibri" panose="020F0502020204030204" pitchFamily="34" charset="0"/>
              </a:rPr>
              <a:t>WHAT</a:t>
            </a:r>
            <a:r>
              <a:rPr lang="en-US" sz="2100" dirty="0">
                <a:latin typeface="Calibri" panose="020F0502020204030204" pitchFamily="34" charset="0"/>
                <a:cs typeface="Calibri" panose="020F0502020204030204" pitchFamily="34" charset="0"/>
              </a:rPr>
              <a:t> (specify specific variables to focus on) I will measure</a:t>
            </a:r>
          </a:p>
          <a:p>
            <a:pPr marL="342900" lvl="1" indent="-342900">
              <a:lnSpc>
                <a:spcPct val="100000"/>
              </a:lnSpc>
              <a:tabLst>
                <a:tab pos="87313" algn="l"/>
              </a:tabLst>
            </a:pPr>
            <a:r>
              <a:rPr lang="en-US" sz="2100" dirty="0">
                <a:latin typeface="Calibri" panose="020F0502020204030204" pitchFamily="34" charset="0"/>
                <a:cs typeface="Calibri" panose="020F0502020204030204" pitchFamily="34" charset="0"/>
              </a:rPr>
              <a:t>define variables, scales and their properties (continuous, discrete, ordinal, qualitative…).</a:t>
            </a:r>
          </a:p>
          <a:p>
            <a:pPr marL="342900" lvl="1" indent="-342900">
              <a:lnSpc>
                <a:spcPct val="100000"/>
              </a:lnSpc>
              <a:tabLst>
                <a:tab pos="87313" algn="l"/>
              </a:tabLst>
            </a:pPr>
            <a:r>
              <a:rPr lang="en-US" sz="2100" dirty="0">
                <a:latin typeface="Calibri" panose="020F0502020204030204" pitchFamily="34" charset="0"/>
                <a:cs typeface="Calibri" panose="020F0502020204030204" pitchFamily="34" charset="0"/>
              </a:rPr>
              <a:t>Are measurement procedures standardized? Yes</a:t>
            </a:r>
            <a:r>
              <a:rPr lang="cs-CZ" sz="2100" dirty="0">
                <a:latin typeface="Calibri" panose="020F0502020204030204" pitchFamily="34" charset="0"/>
                <a:cs typeface="Calibri" panose="020F0502020204030204" pitchFamily="34" charset="0"/>
              </a:rPr>
              <a:t>/</a:t>
            </a:r>
            <a:r>
              <a:rPr lang="en-US" sz="2100" dirty="0">
                <a:latin typeface="Calibri" panose="020F0502020204030204" pitchFamily="34" charset="0"/>
                <a:cs typeface="Calibri" panose="020F0502020204030204" pitchFamily="34" charset="0"/>
              </a:rPr>
              <a:t>No. If yes (how is standardization ensured), if not (how do you ensure validity, reliability and objectivity, </a:t>
            </a:r>
            <a:r>
              <a:rPr lang="en-US" sz="2100" dirty="0" err="1">
                <a:latin typeface="Calibri" panose="020F0502020204030204" pitchFamily="34" charset="0"/>
                <a:cs typeface="Calibri" panose="020F0502020204030204" pitchFamily="34" charset="0"/>
              </a:rPr>
              <a:t>eg</a:t>
            </a:r>
            <a:r>
              <a:rPr lang="en-US" sz="2100" dirty="0">
                <a:latin typeface="Calibri" panose="020F0502020204030204" pitchFamily="34" charset="0"/>
                <a:cs typeface="Calibri" panose="020F0502020204030204" pitchFamily="34" charset="0"/>
              </a:rPr>
              <a:t> pilot verification)?</a:t>
            </a:r>
            <a:endParaRPr lang="cs-CZ" sz="2100" dirty="0">
              <a:latin typeface="Calibri" panose="020F0502020204030204" pitchFamily="34" charset="0"/>
              <a:cs typeface="Calibri" panose="020F0502020204030204" pitchFamily="34" charset="0"/>
            </a:endParaRPr>
          </a:p>
        </p:txBody>
      </p:sp>
      <p:sp>
        <p:nvSpPr>
          <p:cNvPr id="6" name="TextovéPole 5">
            <a:extLst>
              <a:ext uri="{FF2B5EF4-FFF2-40B4-BE49-F238E27FC236}">
                <a16:creationId xmlns:a16="http://schemas.microsoft.com/office/drawing/2014/main" id="{CF88B771-20E4-4FE9-B70D-572143126F47}"/>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Tree>
    <p:extLst>
      <p:ext uri="{BB962C8B-B14F-4D97-AF65-F5344CB8AC3E}">
        <p14:creationId xmlns:p14="http://schemas.microsoft.com/office/powerpoint/2010/main" val="1526959401"/>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8BF7EE34-7528-4D3C-BB66-89282221F1F9}"/>
              </a:ext>
            </a:extLst>
          </p:cNvPr>
          <p:cNvSpPr>
            <a:spLocks noGrp="1"/>
          </p:cNvSpPr>
          <p:nvPr>
            <p:ph idx="1"/>
          </p:nvPr>
        </p:nvSpPr>
        <p:spPr>
          <a:xfrm>
            <a:off x="336430" y="980728"/>
            <a:ext cx="8700066" cy="5473436"/>
          </a:xfrm>
        </p:spPr>
        <p:txBody>
          <a:bodyPr>
            <a:noAutofit/>
          </a:bodyPr>
          <a:lstStyle/>
          <a:p>
            <a:pPr marL="269875" lvl="1">
              <a:lnSpc>
                <a:spcPct val="100000"/>
              </a:lnSpc>
              <a:buNone/>
            </a:pPr>
            <a:r>
              <a:rPr lang="en-US" sz="1900" dirty="0">
                <a:latin typeface="Calibri" panose="020F0502020204030204" pitchFamily="34" charset="0"/>
                <a:cs typeface="Calibri" panose="020F0502020204030204" pitchFamily="34" charset="0"/>
              </a:rPr>
              <a:t>4. Pilot study / pilot verification</a:t>
            </a:r>
          </a:p>
          <a:p>
            <a:pPr marL="269875" lvl="1">
              <a:lnSpc>
                <a:spcPct val="100000"/>
              </a:lnSpc>
            </a:pPr>
            <a:r>
              <a:rPr lang="cs-CZ" sz="1900" dirty="0">
                <a:latin typeface="Calibri" panose="020F0502020204030204" pitchFamily="34" charset="0"/>
                <a:cs typeface="Calibri" panose="020F0502020204030204" pitchFamily="34" charset="0"/>
              </a:rPr>
              <a:t>It </a:t>
            </a:r>
            <a:r>
              <a:rPr lang="en-US" sz="1900" dirty="0">
                <a:latin typeface="Calibri" panose="020F0502020204030204" pitchFamily="34" charset="0"/>
                <a:cs typeface="Calibri" panose="020F0502020204030204" pitchFamily="34" charset="0"/>
              </a:rPr>
              <a:t>was / was not, will be / will not be. Describe how it will go…</a:t>
            </a:r>
          </a:p>
          <a:p>
            <a:pPr marL="269875" lvl="1">
              <a:lnSpc>
                <a:spcPct val="100000"/>
              </a:lnSpc>
              <a:buNone/>
            </a:pPr>
            <a:endParaRPr lang="cs-CZ" sz="1900" dirty="0">
              <a:latin typeface="Calibri" panose="020F0502020204030204" pitchFamily="34" charset="0"/>
              <a:cs typeface="Calibri" panose="020F0502020204030204" pitchFamily="34" charset="0"/>
            </a:endParaRPr>
          </a:p>
          <a:p>
            <a:pPr marL="269875" lvl="1">
              <a:lnSpc>
                <a:spcPct val="100000"/>
              </a:lnSpc>
              <a:buNone/>
            </a:pPr>
            <a:r>
              <a:rPr lang="en-US" sz="1900" dirty="0">
                <a:latin typeface="Calibri" panose="020F0502020204030204" pitchFamily="34" charset="0"/>
                <a:cs typeface="Calibri" panose="020F0502020204030204" pitchFamily="34" charset="0"/>
              </a:rPr>
              <a:t>5. Data collection</a:t>
            </a:r>
          </a:p>
          <a:p>
            <a:pPr marL="269875" lvl="1">
              <a:lnSpc>
                <a:spcPct val="100000"/>
              </a:lnSpc>
            </a:pPr>
            <a:r>
              <a:rPr lang="en-US" sz="1900" dirty="0">
                <a:latin typeface="Calibri" panose="020F0502020204030204" pitchFamily="34" charset="0"/>
                <a:cs typeface="Calibri" panose="020F0502020204030204" pitchFamily="34" charset="0"/>
              </a:rPr>
              <a:t>Indicate the expected schedule and procedure for data collection</a:t>
            </a:r>
          </a:p>
          <a:p>
            <a:pPr marL="269875" lvl="1">
              <a:lnSpc>
                <a:spcPct val="100000"/>
              </a:lnSpc>
              <a:buNone/>
            </a:pPr>
            <a:endParaRPr lang="cs-CZ" sz="1900" dirty="0">
              <a:latin typeface="Calibri" panose="020F0502020204030204" pitchFamily="34" charset="0"/>
              <a:cs typeface="Calibri" panose="020F0502020204030204" pitchFamily="34" charset="0"/>
            </a:endParaRPr>
          </a:p>
          <a:p>
            <a:pPr marL="269875" lvl="1">
              <a:lnSpc>
                <a:spcPct val="100000"/>
              </a:lnSpc>
              <a:buNone/>
            </a:pPr>
            <a:r>
              <a:rPr lang="en-US" sz="1900" dirty="0">
                <a:latin typeface="Calibri" panose="020F0502020204030204" pitchFamily="34" charset="0"/>
                <a:cs typeface="Calibri" panose="020F0502020204030204" pitchFamily="34" charset="0"/>
              </a:rPr>
              <a:t>6. Data analysis</a:t>
            </a:r>
          </a:p>
          <a:p>
            <a:pPr marL="269875" lvl="1">
              <a:lnSpc>
                <a:spcPct val="100000"/>
              </a:lnSpc>
            </a:pPr>
            <a:r>
              <a:rPr lang="en-US" sz="1900" dirty="0">
                <a:latin typeface="Calibri" panose="020F0502020204030204" pitchFamily="34" charset="0"/>
                <a:cs typeface="Calibri" panose="020F0502020204030204" pitchFamily="34" charset="0"/>
              </a:rPr>
              <a:t>Indicate which approach will be used in the analysis of the data:</a:t>
            </a:r>
          </a:p>
          <a:p>
            <a:pPr marL="269875" lvl="1">
              <a:lnSpc>
                <a:spcPct val="100000"/>
              </a:lnSpc>
            </a:pPr>
            <a:r>
              <a:rPr lang="en-US" sz="1900" dirty="0">
                <a:latin typeface="Calibri" panose="020F0502020204030204" pitchFamily="34" charset="0"/>
                <a:cs typeface="Calibri" panose="020F0502020204030204" pitchFamily="34" charset="0"/>
              </a:rPr>
              <a:t>statistical characteristics, frequencies, percentages, graphs,</a:t>
            </a:r>
          </a:p>
          <a:p>
            <a:pPr marL="269875" lvl="1">
              <a:lnSpc>
                <a:spcPct val="100000"/>
              </a:lnSpc>
            </a:pPr>
            <a:r>
              <a:rPr lang="en-US" sz="1900" dirty="0">
                <a:latin typeface="Calibri" panose="020F0502020204030204" pitchFamily="34" charset="0"/>
                <a:cs typeface="Calibri" panose="020F0502020204030204" pitchFamily="34" charset="0"/>
              </a:rPr>
              <a:t>comparison of average values of two or more selections (t-test, ANOVA), search for mutual relations (correlation, linear regression), etc.</a:t>
            </a:r>
          </a:p>
          <a:p>
            <a:pPr marL="269875" lvl="1">
              <a:lnSpc>
                <a:spcPct val="100000"/>
              </a:lnSpc>
            </a:pPr>
            <a:r>
              <a:rPr lang="en-US" sz="1900" dirty="0">
                <a:latin typeface="Calibri" panose="020F0502020204030204" pitchFamily="34" charset="0"/>
                <a:cs typeface="Calibri" panose="020F0502020204030204" pitchFamily="34" charset="0"/>
              </a:rPr>
              <a:t>other procedures: analysis, synthesis…</a:t>
            </a:r>
          </a:p>
          <a:p>
            <a:pPr marL="269875" lvl="1">
              <a:lnSpc>
                <a:spcPct val="100000"/>
              </a:lnSpc>
              <a:buNone/>
            </a:pPr>
            <a:endParaRPr lang="cs-CZ" sz="1900" dirty="0">
              <a:latin typeface="Calibri" panose="020F0502020204030204" pitchFamily="34" charset="0"/>
              <a:cs typeface="Calibri" panose="020F0502020204030204" pitchFamily="34" charset="0"/>
            </a:endParaRPr>
          </a:p>
          <a:p>
            <a:pPr marL="269875" lvl="1">
              <a:lnSpc>
                <a:spcPct val="100000"/>
              </a:lnSpc>
              <a:buNone/>
            </a:pPr>
            <a:r>
              <a:rPr lang="en-US" sz="1900" dirty="0">
                <a:latin typeface="Calibri" panose="020F0502020204030204" pitchFamily="34" charset="0"/>
                <a:cs typeface="Calibri" panose="020F0502020204030204" pitchFamily="34" charset="0"/>
              </a:rPr>
              <a:t>7. Solution of special situations</a:t>
            </a:r>
          </a:p>
          <a:p>
            <a:pPr marL="269875" lvl="1">
              <a:lnSpc>
                <a:spcPct val="100000"/>
              </a:lnSpc>
            </a:pPr>
            <a:r>
              <a:rPr lang="en-US" sz="1900" dirty="0">
                <a:latin typeface="Calibri" panose="020F0502020204030204" pitchFamily="34" charset="0"/>
                <a:cs typeface="Calibri" panose="020F0502020204030204" pitchFamily="34" charset="0"/>
              </a:rPr>
              <a:t>If necessary, mention some atypical areas that may make research more difficult:</a:t>
            </a:r>
          </a:p>
          <a:p>
            <a:pPr marL="269875" lvl="1">
              <a:lnSpc>
                <a:spcPct val="100000"/>
              </a:lnSpc>
            </a:pPr>
            <a:r>
              <a:rPr lang="en-US" sz="1900" dirty="0">
                <a:latin typeface="Calibri" panose="020F0502020204030204" pitchFamily="34" charset="0"/>
                <a:cs typeface="Calibri" panose="020F0502020204030204" pitchFamily="34" charset="0"/>
              </a:rPr>
              <a:t>Time, financial demands, human resources issues</a:t>
            </a:r>
          </a:p>
          <a:p>
            <a:pPr marL="269875" lvl="1">
              <a:lnSpc>
                <a:spcPct val="100000"/>
              </a:lnSpc>
              <a:buNone/>
            </a:pPr>
            <a:endParaRPr lang="cs-CZ" sz="1900" dirty="0">
              <a:latin typeface="Calibri" panose="020F0502020204030204" pitchFamily="34" charset="0"/>
              <a:cs typeface="Calibri" panose="020F0502020204030204" pitchFamily="34" charset="0"/>
            </a:endParaRPr>
          </a:p>
          <a:p>
            <a:pPr marL="269875" lvl="1">
              <a:lnSpc>
                <a:spcPct val="100000"/>
              </a:lnSpc>
              <a:buNone/>
            </a:pPr>
            <a:r>
              <a:rPr lang="en-US" sz="1900" dirty="0">
                <a:latin typeface="Calibri" panose="020F0502020204030204" pitchFamily="34" charset="0"/>
                <a:cs typeface="Calibri" panose="020F0502020204030204" pitchFamily="34" charset="0"/>
              </a:rPr>
              <a:t>8. Limits of research</a:t>
            </a:r>
          </a:p>
          <a:p>
            <a:pPr marL="269875" lvl="1">
              <a:lnSpc>
                <a:spcPct val="100000"/>
              </a:lnSpc>
            </a:pPr>
            <a:r>
              <a:rPr lang="en-US" sz="1900" dirty="0">
                <a:latin typeface="Calibri" panose="020F0502020204030204" pitchFamily="34" charset="0"/>
                <a:cs typeface="Calibri" panose="020F0502020204030204" pitchFamily="34" charset="0"/>
              </a:rPr>
              <a:t>weaknesses, limitations, anticipated difficulties</a:t>
            </a:r>
            <a:endParaRPr lang="cs-CZ" sz="1900" dirty="0">
              <a:latin typeface="Calibri" panose="020F0502020204030204" pitchFamily="34" charset="0"/>
              <a:cs typeface="Calibri" panose="020F0502020204030204" pitchFamily="34" charset="0"/>
            </a:endParaRPr>
          </a:p>
        </p:txBody>
      </p:sp>
      <p:sp>
        <p:nvSpPr>
          <p:cNvPr id="5" name="TextovéPole 4">
            <a:extLst>
              <a:ext uri="{FF2B5EF4-FFF2-40B4-BE49-F238E27FC236}">
                <a16:creationId xmlns:a16="http://schemas.microsoft.com/office/drawing/2014/main" id="{E266B812-526C-4B2E-9DCE-10DE2DF015DC}"/>
              </a:ext>
            </a:extLst>
          </p:cNvPr>
          <p:cNvSpPr txBox="1"/>
          <p:nvPr/>
        </p:nvSpPr>
        <p:spPr>
          <a:xfrm>
            <a:off x="25329" y="6596390"/>
            <a:ext cx="732893" cy="261610"/>
          </a:xfrm>
          <a:prstGeom prst="rect">
            <a:avLst/>
          </a:prstGeom>
          <a:noFill/>
        </p:spPr>
        <p:txBody>
          <a:bodyPr wrap="none" rtlCol="0">
            <a:spAutoFit/>
          </a:bodyPr>
          <a:lstStyle/>
          <a:p>
            <a:r>
              <a:rPr lang="cs-CZ" sz="1100" dirty="0" err="1">
                <a:solidFill>
                  <a:srgbClr val="FF0000"/>
                </a:solidFill>
              </a:rPr>
              <a:t>Methods</a:t>
            </a:r>
            <a:endParaRPr lang="cs-CZ" sz="1100" dirty="0">
              <a:solidFill>
                <a:srgbClr val="FF0000"/>
              </a:solidFill>
            </a:endParaRPr>
          </a:p>
        </p:txBody>
      </p:sp>
      <p:sp>
        <p:nvSpPr>
          <p:cNvPr id="6" name="Nadpis 1">
            <a:extLst>
              <a:ext uri="{FF2B5EF4-FFF2-40B4-BE49-F238E27FC236}">
                <a16:creationId xmlns:a16="http://schemas.microsoft.com/office/drawing/2014/main" id="{A2789624-3528-4D3A-8EC1-EDA4DC493856}"/>
              </a:ext>
            </a:extLst>
          </p:cNvPr>
          <p:cNvSpPr>
            <a:spLocks noGrp="1"/>
          </p:cNvSpPr>
          <p:nvPr>
            <p:ph type="title"/>
          </p:nvPr>
        </p:nvSpPr>
        <p:spPr>
          <a:xfrm>
            <a:off x="2843808" y="548680"/>
            <a:ext cx="3980656" cy="720080"/>
          </a:xfrm>
        </p:spPr>
        <p:txBody>
          <a:bodyPr>
            <a:normAutofit/>
          </a:bodyPr>
          <a:lstStyle/>
          <a:p>
            <a:r>
              <a:rPr lang="cs-CZ" b="1" dirty="0" err="1"/>
              <a:t>Homework</a:t>
            </a:r>
            <a:r>
              <a:rPr lang="cs-CZ" b="1" dirty="0"/>
              <a:t> - Project</a:t>
            </a:r>
          </a:p>
        </p:txBody>
      </p:sp>
    </p:spTree>
    <p:extLst>
      <p:ext uri="{BB962C8B-B14F-4D97-AF65-F5344CB8AC3E}">
        <p14:creationId xmlns:p14="http://schemas.microsoft.com/office/powerpoint/2010/main" val="1852122005"/>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A574BF2-C74D-4F87-9BAF-4627E45427F3}"/>
              </a:ext>
            </a:extLst>
          </p:cNvPr>
          <p:cNvSpPr txBox="1"/>
          <p:nvPr/>
        </p:nvSpPr>
        <p:spPr>
          <a:xfrm>
            <a:off x="22745" y="1200809"/>
            <a:ext cx="8712968" cy="5324535"/>
          </a:xfrm>
          <a:prstGeom prst="rect">
            <a:avLst/>
          </a:prstGeom>
          <a:noFill/>
        </p:spPr>
        <p:txBody>
          <a:bodyPr wrap="square">
            <a:spAutoFit/>
          </a:bodyPr>
          <a:lstStyle/>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Systematic review</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(research work) starts with a well-thought-out review / research question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main </a:t>
            </a: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disadvantage</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be as good as the primary studies (data) that it finds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Input search</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the search tools discovery.muni.cz, ezdroje.muni.cz, MEDLINE, </a:t>
            </a:r>
            <a:r>
              <a:rPr lang="cs-CZ"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google</a:t>
            </a:r>
            <a:r>
              <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scholar</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find out if there is no answer to our review question, </a:t>
            </a:r>
            <a:r>
              <a:rPr lang="en-US" sz="20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ie</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 systematic review.</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review question</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is the first step in creating a systematic review and its correct formulation is absolutely essential for the whole systematic review.</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Exclusion and inclusion criteria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Search strategy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goal of a search strategy is to find all relevant sources published on a given topic.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E4E3B753-D3E8-4A91-A0E2-3E8B8F6D7394}"/>
              </a:ext>
            </a:extLst>
          </p:cNvPr>
          <p:cNvSpPr txBox="1"/>
          <p:nvPr/>
        </p:nvSpPr>
        <p:spPr>
          <a:xfrm>
            <a:off x="2915816" y="621849"/>
            <a:ext cx="2606689"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Systematic review</a:t>
            </a:r>
            <a:endParaRPr lang="cs-CZ" sz="2400" dirty="0"/>
          </a:p>
        </p:txBody>
      </p:sp>
    </p:spTree>
    <p:extLst>
      <p:ext uri="{BB962C8B-B14F-4D97-AF65-F5344CB8AC3E}">
        <p14:creationId xmlns:p14="http://schemas.microsoft.com/office/powerpoint/2010/main" val="352112548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874265F-7B5D-438B-A34C-AEE288A1D4DE}"/>
              </a:ext>
            </a:extLst>
          </p:cNvPr>
          <p:cNvSpPr txBox="1"/>
          <p:nvPr/>
        </p:nvSpPr>
        <p:spPr>
          <a:xfrm>
            <a:off x="22745" y="1109057"/>
            <a:ext cx="8712968" cy="5632311"/>
          </a:xfrm>
          <a:prstGeom prst="rect">
            <a:avLst/>
          </a:prstGeom>
          <a:noFill/>
        </p:spPr>
        <p:txBody>
          <a:bodyPr wrap="square">
            <a:spAutoFit/>
          </a:bodyPr>
          <a:lstStyle/>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Evaluation of the relevance of the scientific evidence sought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evaluation of relevance within systematic reviews must always be performed independently by two authors of systematic review..</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Quality evaluation / Critical evaluation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Critical evaluation of studies is another important step in the process of creating a systematic review. The protocol for the critical evaluation of the studies must be stated in the protocol.</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Data extraction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goal of data extraction is to identify and extract relevant data that will be used in data synthesis in quality studies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Data synthesis</a:t>
            </a:r>
          </a:p>
          <a:p>
            <a:pPr algn="just"/>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Depending on the type of scientific evidence, the planned output of data synthesis must also be described in the systematic review protocol. </a:t>
            </a:r>
            <a:endPar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statistical (meta-analysis) and narrative or </a:t>
            </a:r>
            <a:endPar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carried out using contingency tables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A4D2C058-D899-4902-B510-B1FEC9B73819}"/>
              </a:ext>
            </a:extLst>
          </p:cNvPr>
          <p:cNvSpPr txBox="1"/>
          <p:nvPr/>
        </p:nvSpPr>
        <p:spPr>
          <a:xfrm>
            <a:off x="3045431" y="591071"/>
            <a:ext cx="2606689"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Systematic review</a:t>
            </a:r>
            <a:endParaRPr lang="cs-CZ" sz="2400" dirty="0"/>
          </a:p>
        </p:txBody>
      </p:sp>
    </p:spTree>
    <p:extLst>
      <p:ext uri="{BB962C8B-B14F-4D97-AF65-F5344CB8AC3E}">
        <p14:creationId xmlns:p14="http://schemas.microsoft.com/office/powerpoint/2010/main" val="76256900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solidFill>
                  <a:srgbClr val="FF0000"/>
                </a:solidFill>
              </a:rPr>
              <a:t>Delineation of the terms</a:t>
            </a:r>
          </a:p>
        </p:txBody>
      </p:sp>
      <p:sp>
        <p:nvSpPr>
          <p:cNvPr id="4" name="Content Placeholder 3"/>
          <p:cNvSpPr>
            <a:spLocks noGrp="1"/>
          </p:cNvSpPr>
          <p:nvPr>
            <p:ph idx="1"/>
          </p:nvPr>
        </p:nvSpPr>
        <p:spPr>
          <a:xfrm>
            <a:off x="457200" y="1628800"/>
            <a:ext cx="8229600" cy="4297363"/>
          </a:xfrm>
        </p:spPr>
        <p:txBody>
          <a:bodyPr/>
          <a:lstStyle/>
          <a:p>
            <a:r>
              <a:rPr lang="en-US"/>
              <a:t> “methodology of science”, “method of science” and “methodics of scientific work”</a:t>
            </a:r>
          </a:p>
          <a:p>
            <a:pPr lvl="1"/>
            <a:r>
              <a:rPr lang="en-US"/>
              <a:t>Methodology: study of methods</a:t>
            </a:r>
          </a:p>
          <a:p>
            <a:pPr lvl="1"/>
            <a:r>
              <a:rPr lang="en-US"/>
              <a:t>Method: tool to research a given research subject</a:t>
            </a:r>
          </a:p>
          <a:p>
            <a:pPr lvl="1"/>
            <a:r>
              <a:rPr lang="en-US"/>
              <a:t>Methodics: procedures which are related to research aim implementation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277" y="4365104"/>
            <a:ext cx="42481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3996FF-4371-469F-BD56-2E650FF41D8A}"/>
              </a:ext>
            </a:extLst>
          </p:cNvPr>
          <p:cNvSpPr txBox="1">
            <a:spLocks noChangeArrowheads="1"/>
          </p:cNvSpPr>
          <p:nvPr/>
        </p:nvSpPr>
        <p:spPr>
          <a:xfrm>
            <a:off x="838200" y="548680"/>
            <a:ext cx="6172200" cy="85090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cs-CZ" sz="2800" kern="1200">
                <a:solidFill>
                  <a:schemeClr val="tx1"/>
                </a:solidFill>
                <a:latin typeface="Georgia" pitchFamily="18" charset="0"/>
                <a:ea typeface="+mj-ea"/>
                <a:cs typeface="+mj-cs"/>
              </a:defRPr>
            </a:lvl1pPr>
          </a:lstStyle>
          <a:p>
            <a:r>
              <a:rPr lang="cs-CZ" b="1" dirty="0"/>
              <a:t>STATISTICS</a:t>
            </a:r>
            <a:endParaRPr lang="cs-CZ" dirty="0"/>
          </a:p>
        </p:txBody>
      </p:sp>
      <p:sp>
        <p:nvSpPr>
          <p:cNvPr id="5" name="Rectangle 3">
            <a:extLst>
              <a:ext uri="{FF2B5EF4-FFF2-40B4-BE49-F238E27FC236}">
                <a16:creationId xmlns:a16="http://schemas.microsoft.com/office/drawing/2014/main" id="{A2AD6FC9-064B-4153-8721-BBCD71E079F2}"/>
              </a:ext>
            </a:extLst>
          </p:cNvPr>
          <p:cNvSpPr txBox="1">
            <a:spLocks noChangeArrowheads="1"/>
          </p:cNvSpPr>
          <p:nvPr/>
        </p:nvSpPr>
        <p:spPr>
          <a:xfrm>
            <a:off x="899592" y="5559896"/>
            <a:ext cx="6248400" cy="533400"/>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50000"/>
              </a:lnSpc>
              <a:spcBef>
                <a:spcPts val="0"/>
              </a:spcBef>
              <a:buSzPct val="130000"/>
              <a:buFont typeface="Arial" pitchFamily="34" charset="0"/>
              <a:buChar char="•"/>
              <a:defRPr kumimoji="0" lang="cs-CZ"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cs-CZ"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cs-CZ"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cs-CZ"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a:lstStyle>
          <a:p>
            <a:r>
              <a:rPr lang="de-DE" dirty="0"/>
              <a:t>Martin Sebera, </a:t>
            </a:r>
            <a:r>
              <a:rPr lang="cs-CZ" dirty="0"/>
              <a:t>www.fsps.muni.cz</a:t>
            </a:r>
            <a:endParaRPr lang="de-DE" dirty="0"/>
          </a:p>
        </p:txBody>
      </p:sp>
      <p:sp>
        <p:nvSpPr>
          <p:cNvPr id="6" name="Rectangle 2">
            <a:extLst>
              <a:ext uri="{FF2B5EF4-FFF2-40B4-BE49-F238E27FC236}">
                <a16:creationId xmlns:a16="http://schemas.microsoft.com/office/drawing/2014/main" id="{AD0BE459-6BCD-46AF-BC69-8864DC08AE5E}"/>
              </a:ext>
            </a:extLst>
          </p:cNvPr>
          <p:cNvSpPr txBox="1">
            <a:spLocks noChangeArrowheads="1"/>
          </p:cNvSpPr>
          <p:nvPr/>
        </p:nvSpPr>
        <p:spPr bwMode="auto">
          <a:xfrm>
            <a:off x="970778" y="1772816"/>
            <a:ext cx="7129614" cy="3528392"/>
          </a:xfrm>
          <a:prstGeom prst="rect">
            <a:avLst/>
          </a:prstGeom>
          <a:solidFill>
            <a:schemeClr val="bg1">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a:lstStyle>
          <a:p>
            <a:pPr marL="457200" indent="-457200">
              <a:buFont typeface="Arial" panose="020B0604020202020204" pitchFamily="34" charset="0"/>
              <a:buChar char="•"/>
            </a:pPr>
            <a:r>
              <a:rPr lang="en-US" sz="2900" b="1" dirty="0">
                <a:solidFill>
                  <a:srgbClr val="FF0000"/>
                </a:solidFill>
                <a:latin typeface="Calibri" panose="020F0502020204030204" pitchFamily="34" charset="0"/>
              </a:rPr>
              <a:t>If you bet in </a:t>
            </a:r>
            <a:r>
              <a:rPr lang="en-US" sz="2900" b="1" dirty="0" err="1">
                <a:solidFill>
                  <a:srgbClr val="FF0000"/>
                </a:solidFill>
                <a:latin typeface="Calibri" panose="020F0502020204030204" pitchFamily="34" charset="0"/>
              </a:rPr>
              <a:t>EuroJackpot</a:t>
            </a:r>
            <a:r>
              <a:rPr lang="en-US" sz="2900" b="1" dirty="0">
                <a:solidFill>
                  <a:srgbClr val="FF0000"/>
                </a:solidFill>
                <a:latin typeface="Calibri" panose="020F0502020204030204" pitchFamily="34" charset="0"/>
              </a:rPr>
              <a:t>, it's a gamble. </a:t>
            </a:r>
            <a:endParaRPr lang="cs-CZ" sz="2900" b="1" dirty="0">
              <a:solidFill>
                <a:srgbClr val="FF0000"/>
              </a:solidFill>
              <a:latin typeface="Calibri" panose="020F0502020204030204" pitchFamily="34" charset="0"/>
            </a:endParaRPr>
          </a:p>
          <a:p>
            <a:pPr marL="457200" indent="-457200">
              <a:buFont typeface="Arial" panose="020B0604020202020204" pitchFamily="34" charset="0"/>
              <a:buChar char="•"/>
            </a:pPr>
            <a:r>
              <a:rPr lang="en-US" sz="2900" b="1" dirty="0">
                <a:solidFill>
                  <a:srgbClr val="FF0000"/>
                </a:solidFill>
                <a:latin typeface="Calibri" panose="020F0502020204030204" pitchFamily="34" charset="0"/>
              </a:rPr>
              <a:t>If you bet that you will get three straight lines in the cards, it's fun. </a:t>
            </a:r>
            <a:endParaRPr lang="cs-CZ" sz="2900" b="1" dirty="0">
              <a:solidFill>
                <a:srgbClr val="FF0000"/>
              </a:solidFill>
              <a:latin typeface="Calibri" panose="020F0502020204030204" pitchFamily="34" charset="0"/>
            </a:endParaRPr>
          </a:p>
          <a:p>
            <a:pPr marL="457200" indent="-457200">
              <a:buFont typeface="Arial" panose="020B0604020202020204" pitchFamily="34" charset="0"/>
              <a:buChar char="•"/>
            </a:pPr>
            <a:r>
              <a:rPr lang="en-US" sz="2900" b="1" dirty="0">
                <a:solidFill>
                  <a:srgbClr val="FF0000"/>
                </a:solidFill>
                <a:latin typeface="Calibri" panose="020F0502020204030204" pitchFamily="34" charset="0"/>
              </a:rPr>
              <a:t>If you bet the price of gas rises by 10%, it's a business. Do you see the difference?</a:t>
            </a:r>
            <a:endParaRPr lang="cs-CZ" sz="2900" b="1"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743032452"/>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29C2F6AA-E0AA-40D9-A3EA-B451ACDA0A01}"/>
              </a:ext>
            </a:extLst>
          </p:cNvPr>
          <p:cNvSpPr>
            <a:spLocks noGrp="1"/>
          </p:cNvSpPr>
          <p:nvPr>
            <p:ph type="title"/>
          </p:nvPr>
        </p:nvSpPr>
        <p:spPr>
          <a:xfrm>
            <a:off x="571500" y="764704"/>
            <a:ext cx="8001000" cy="914400"/>
          </a:xfrm>
        </p:spPr>
        <p:txBody>
          <a:bodyPr>
            <a:normAutofit fontScale="90000"/>
          </a:bodyPr>
          <a:lstStyle/>
          <a:p>
            <a:pPr algn="ctr"/>
            <a:r>
              <a:rPr lang="en-US" sz="3800" dirty="0">
                <a:solidFill>
                  <a:schemeClr val="tx1"/>
                </a:solidFill>
              </a:rPr>
              <a:t>Research rules from the point of view </a:t>
            </a:r>
            <a:r>
              <a:rPr lang="cs-CZ" sz="3800" dirty="0">
                <a:solidFill>
                  <a:schemeClr val="tx1"/>
                </a:solidFill>
              </a:rPr>
              <a:t/>
            </a:r>
            <a:br>
              <a:rPr lang="cs-CZ" sz="3800" dirty="0">
                <a:solidFill>
                  <a:schemeClr val="tx1"/>
                </a:solidFill>
              </a:rPr>
            </a:br>
            <a:r>
              <a:rPr lang="en-US" sz="3800" dirty="0">
                <a:solidFill>
                  <a:schemeClr val="tx1"/>
                </a:solidFill>
              </a:rPr>
              <a:t>of data analysis</a:t>
            </a:r>
            <a:endParaRPr lang="cs-CZ" sz="3800" dirty="0">
              <a:solidFill>
                <a:schemeClr val="tx1"/>
              </a:solidFill>
            </a:endParaRPr>
          </a:p>
        </p:txBody>
      </p:sp>
      <p:sp>
        <p:nvSpPr>
          <p:cNvPr id="7" name="Zástupný symbol pro obsah 2">
            <a:extLst>
              <a:ext uri="{FF2B5EF4-FFF2-40B4-BE49-F238E27FC236}">
                <a16:creationId xmlns:a16="http://schemas.microsoft.com/office/drawing/2014/main" id="{87F7D752-B6A0-474D-A27D-182EBFCCDE0D}"/>
              </a:ext>
            </a:extLst>
          </p:cNvPr>
          <p:cNvSpPr>
            <a:spLocks noGrp="1"/>
          </p:cNvSpPr>
          <p:nvPr>
            <p:ph idx="1"/>
          </p:nvPr>
        </p:nvSpPr>
        <p:spPr>
          <a:xfrm>
            <a:off x="683568" y="2500808"/>
            <a:ext cx="8001000" cy="3592488"/>
          </a:xfrm>
        </p:spPr>
        <p:txBody>
          <a:bodyPr>
            <a:normAutofit/>
          </a:bodyPr>
          <a:lstStyle/>
          <a:p>
            <a:pPr marL="514350" indent="-514350">
              <a:buFont typeface="+mj-lt"/>
              <a:buAutoNum type="arabicPeriod"/>
            </a:pPr>
            <a:r>
              <a:rPr lang="en-US" dirty="0"/>
              <a:t>The preparation of a research survey is the most important part</a:t>
            </a:r>
          </a:p>
          <a:p>
            <a:pPr marL="514350" indent="-514350">
              <a:buFont typeface="+mj-lt"/>
              <a:buAutoNum type="arabicPeriod"/>
            </a:pPr>
            <a:r>
              <a:rPr lang="en-US" dirty="0"/>
              <a:t>data collection and analysis is used to reject / reject </a:t>
            </a:r>
            <a:r>
              <a:rPr lang="en-US" dirty="0">
                <a:solidFill>
                  <a:srgbClr val="FF0000"/>
                </a:solidFill>
              </a:rPr>
              <a:t>predetermined </a:t>
            </a:r>
            <a:r>
              <a:rPr lang="en-US" dirty="0"/>
              <a:t>work tasks and hypotheses (exploratory vs. confirmatory approach)</a:t>
            </a:r>
          </a:p>
          <a:p>
            <a:pPr marL="514350" indent="-514350">
              <a:buFont typeface="+mj-lt"/>
              <a:buAutoNum type="arabicPeriod"/>
            </a:pPr>
            <a:r>
              <a:rPr lang="en-US" dirty="0"/>
              <a:t>always keep in mind the factual aspect of the research, especially in relation to the interpretation of statistical results</a:t>
            </a:r>
            <a:endParaRPr lang="cs-CZ" dirty="0"/>
          </a:p>
        </p:txBody>
      </p:sp>
      <p:sp>
        <p:nvSpPr>
          <p:cNvPr id="9" name="TextovéPole 8">
            <a:extLst>
              <a:ext uri="{FF2B5EF4-FFF2-40B4-BE49-F238E27FC236}">
                <a16:creationId xmlns:a16="http://schemas.microsoft.com/office/drawing/2014/main" id="{D5641704-72D3-410D-80E2-855D75737A8A}"/>
              </a:ext>
            </a:extLst>
          </p:cNvPr>
          <p:cNvSpPr txBox="1"/>
          <p:nvPr/>
        </p:nvSpPr>
        <p:spPr>
          <a:xfrm>
            <a:off x="971600" y="5877272"/>
            <a:ext cx="6912768" cy="646331"/>
          </a:xfrm>
          <a:prstGeom prst="rect">
            <a:avLst/>
          </a:prstGeom>
          <a:noFill/>
        </p:spPr>
        <p:txBody>
          <a:bodyPr wrap="square">
            <a:spAutoFit/>
          </a:bodyPr>
          <a:lstStyle/>
          <a:p>
            <a:r>
              <a:rPr lang="cs-CZ" sz="1800" b="1" i="0" dirty="0">
                <a:solidFill>
                  <a:srgbClr val="165B96"/>
                </a:solidFill>
                <a:effectLst/>
                <a:latin typeface="Verdana" panose="020B0604030504040204" pitchFamily="34" charset="0"/>
              </a:rPr>
              <a:t>Software </a:t>
            </a:r>
            <a:r>
              <a:rPr lang="cs-CZ" sz="1800" b="1" i="0" dirty="0" err="1">
                <a:solidFill>
                  <a:srgbClr val="165B96"/>
                </a:solidFill>
                <a:effectLst/>
                <a:latin typeface="Verdana" panose="020B0604030504040204" pitchFamily="34" charset="0"/>
              </a:rPr>
              <a:t>offer</a:t>
            </a:r>
            <a:r>
              <a:rPr lang="cs-CZ" sz="1800" b="1" i="0" dirty="0">
                <a:solidFill>
                  <a:srgbClr val="165B96"/>
                </a:solidFill>
                <a:effectLst/>
                <a:latin typeface="Verdana" panose="020B0604030504040204" pitchFamily="34" charset="0"/>
              </a:rPr>
              <a:t> (Masaryk university):</a:t>
            </a:r>
          </a:p>
          <a:p>
            <a:r>
              <a:rPr lang="cs-CZ" dirty="0"/>
              <a:t>https://inet.muni.cz/app/soft/licence?app.setlang=EN</a:t>
            </a:r>
          </a:p>
        </p:txBody>
      </p:sp>
    </p:spTree>
    <p:extLst>
      <p:ext uri="{BB962C8B-B14F-4D97-AF65-F5344CB8AC3E}">
        <p14:creationId xmlns:p14="http://schemas.microsoft.com/office/powerpoint/2010/main" val="259970580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684F242-A790-41EA-98B7-AABDCDC2F3B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48264" y="980728"/>
            <a:ext cx="1389509" cy="1393824"/>
          </a:xfrm>
          <a:prstGeom prst="rect">
            <a:avLst/>
          </a:prstGeom>
          <a:noFill/>
          <a:ln>
            <a:noFill/>
          </a:ln>
          <a:effectLst>
            <a:reflection stA="33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1">
            <a:extLst>
              <a:ext uri="{FF2B5EF4-FFF2-40B4-BE49-F238E27FC236}">
                <a16:creationId xmlns:a16="http://schemas.microsoft.com/office/drawing/2014/main" id="{91800F4F-DA4E-400A-8403-269AAB6D966A}"/>
              </a:ext>
            </a:extLst>
          </p:cNvPr>
          <p:cNvSpPr>
            <a:spLocks noGrp="1"/>
          </p:cNvSpPr>
          <p:nvPr>
            <p:ph type="title"/>
          </p:nvPr>
        </p:nvSpPr>
        <p:spPr>
          <a:xfrm>
            <a:off x="467544" y="714400"/>
            <a:ext cx="8001000" cy="914400"/>
          </a:xfrm>
        </p:spPr>
        <p:txBody>
          <a:bodyPr/>
          <a:lstStyle/>
          <a:p>
            <a:r>
              <a:rPr lang="cs-CZ" dirty="0">
                <a:solidFill>
                  <a:schemeClr val="tx1"/>
                </a:solidFill>
              </a:rPr>
              <a:t>Basic </a:t>
            </a:r>
            <a:r>
              <a:rPr lang="cs-CZ" dirty="0" err="1">
                <a:solidFill>
                  <a:schemeClr val="tx1"/>
                </a:solidFill>
              </a:rPr>
              <a:t>concepts</a:t>
            </a:r>
            <a:endParaRPr lang="cs-CZ" dirty="0">
              <a:solidFill>
                <a:schemeClr val="tx1"/>
              </a:solidFill>
            </a:endParaRPr>
          </a:p>
        </p:txBody>
      </p:sp>
      <p:sp>
        <p:nvSpPr>
          <p:cNvPr id="6" name="Zástupný symbol pro obsah 2">
            <a:extLst>
              <a:ext uri="{FF2B5EF4-FFF2-40B4-BE49-F238E27FC236}">
                <a16:creationId xmlns:a16="http://schemas.microsoft.com/office/drawing/2014/main" id="{B8B5D583-6C66-4597-817E-5751C0F7558E}"/>
              </a:ext>
            </a:extLst>
          </p:cNvPr>
          <p:cNvSpPr>
            <a:spLocks noGrp="1"/>
          </p:cNvSpPr>
          <p:nvPr>
            <p:ph idx="1"/>
          </p:nvPr>
        </p:nvSpPr>
        <p:spPr>
          <a:xfrm>
            <a:off x="35496" y="1331168"/>
            <a:ext cx="8001000" cy="5410200"/>
          </a:xfrm>
        </p:spPr>
        <p:txBody>
          <a:bodyPr/>
          <a:lstStyle/>
          <a:p>
            <a:r>
              <a:rPr lang="en-US" dirty="0">
                <a:solidFill>
                  <a:srgbClr val="00B050"/>
                </a:solidFill>
              </a:rPr>
              <a:t>Basic</a:t>
            </a:r>
            <a:r>
              <a:rPr lang="en-US" dirty="0"/>
              <a:t> and </a:t>
            </a:r>
            <a:r>
              <a:rPr lang="en-US" dirty="0">
                <a:solidFill>
                  <a:srgbClr val="FF0000"/>
                </a:solidFill>
              </a:rPr>
              <a:t>sample set</a:t>
            </a:r>
            <a:r>
              <a:rPr lang="en-US" dirty="0"/>
              <a:t> and its scope (N)</a:t>
            </a:r>
          </a:p>
          <a:p>
            <a:r>
              <a:rPr lang="en-US" dirty="0"/>
              <a:t>Choice:</a:t>
            </a:r>
          </a:p>
          <a:p>
            <a:pPr lvl="1"/>
            <a:r>
              <a:rPr lang="en-US" dirty="0"/>
              <a:t>random (each element has the same probability of selection)</a:t>
            </a:r>
          </a:p>
          <a:p>
            <a:pPr lvl="1"/>
            <a:r>
              <a:rPr lang="en-US" dirty="0"/>
              <a:t>systematic (nth object, n &lt;N)</a:t>
            </a:r>
          </a:p>
          <a:p>
            <a:pPr lvl="1"/>
            <a:r>
              <a:rPr lang="en-US" dirty="0"/>
              <a:t>stratified (random selection in groups)</a:t>
            </a:r>
            <a:endParaRPr lang="cs-CZ" sz="2400" dirty="0"/>
          </a:p>
        </p:txBody>
      </p:sp>
      <p:pic>
        <p:nvPicPr>
          <p:cNvPr id="7" name="Obrázek 6" descr="Odpadky se na nás valí &amp;ccaron;ím dál více">
            <a:extLst>
              <a:ext uri="{FF2B5EF4-FFF2-40B4-BE49-F238E27FC236}">
                <a16:creationId xmlns:a16="http://schemas.microsoft.com/office/drawing/2014/main" id="{A146CB90-EF50-4424-A993-45543A43F60C}"/>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9632" y="4509120"/>
            <a:ext cx="3604777" cy="2160240"/>
          </a:xfrm>
          <a:prstGeom prst="rect">
            <a:avLst/>
          </a:prstGeom>
          <a:noFill/>
          <a:ln>
            <a:noFill/>
          </a:ln>
        </p:spPr>
      </p:pic>
      <p:pic>
        <p:nvPicPr>
          <p:cNvPr id="8" name="Obrázek 7" descr="http://www.tezas.sk/images/kontsep01-444.jpg">
            <a:extLst>
              <a:ext uri="{FF2B5EF4-FFF2-40B4-BE49-F238E27FC236}">
                <a16:creationId xmlns:a16="http://schemas.microsoft.com/office/drawing/2014/main" id="{95ABE182-23A4-45D0-889D-93605CCB300C}"/>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84610" y="4509120"/>
            <a:ext cx="3791846" cy="2160240"/>
          </a:xfrm>
          <a:prstGeom prst="rect">
            <a:avLst/>
          </a:prstGeom>
          <a:noFill/>
          <a:ln>
            <a:noFill/>
          </a:ln>
        </p:spPr>
      </p:pic>
    </p:spTree>
    <p:extLst>
      <p:ext uri="{BB962C8B-B14F-4D97-AF65-F5344CB8AC3E}">
        <p14:creationId xmlns:p14="http://schemas.microsoft.com/office/powerpoint/2010/main" val="3617589160"/>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3E72D1EF-B39F-4B39-9D5B-867D3B64D30E}"/>
              </a:ext>
            </a:extLst>
          </p:cNvPr>
          <p:cNvSpPr>
            <a:spLocks noGrp="1"/>
          </p:cNvSpPr>
          <p:nvPr>
            <p:ph type="title"/>
          </p:nvPr>
        </p:nvSpPr>
        <p:spPr>
          <a:xfrm>
            <a:off x="467544" y="1340768"/>
            <a:ext cx="8001000" cy="914400"/>
          </a:xfrm>
        </p:spPr>
        <p:txBody>
          <a:bodyPr/>
          <a:lstStyle/>
          <a:p>
            <a:r>
              <a:rPr lang="cs-CZ" dirty="0" err="1">
                <a:solidFill>
                  <a:schemeClr val="tx1"/>
                </a:solidFill>
              </a:rPr>
              <a:t>Types</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variables</a:t>
            </a:r>
            <a:endParaRPr lang="cs-CZ" dirty="0">
              <a:solidFill>
                <a:schemeClr val="tx1"/>
              </a:solidFill>
            </a:endParaRPr>
          </a:p>
        </p:txBody>
      </p:sp>
      <p:graphicFrame>
        <p:nvGraphicFramePr>
          <p:cNvPr id="6" name="Tabulka 5">
            <a:extLst>
              <a:ext uri="{FF2B5EF4-FFF2-40B4-BE49-F238E27FC236}">
                <a16:creationId xmlns:a16="http://schemas.microsoft.com/office/drawing/2014/main" id="{9B37CD70-A158-41F0-A4AE-975EA472B322}"/>
              </a:ext>
            </a:extLst>
          </p:cNvPr>
          <p:cNvGraphicFramePr>
            <a:graphicFrameLocks noGrp="1"/>
          </p:cNvGraphicFramePr>
          <p:nvPr>
            <p:extLst>
              <p:ext uri="{D42A27DB-BD31-4B8C-83A1-F6EECF244321}">
                <p14:modId xmlns:p14="http://schemas.microsoft.com/office/powerpoint/2010/main" val="3404419394"/>
              </p:ext>
            </p:extLst>
          </p:nvPr>
        </p:nvGraphicFramePr>
        <p:xfrm>
          <a:off x="675456" y="2255168"/>
          <a:ext cx="7568952" cy="3848570"/>
        </p:xfrm>
        <a:graphic>
          <a:graphicData uri="http://schemas.openxmlformats.org/drawingml/2006/table">
            <a:tbl>
              <a:tblPr/>
              <a:tblGrid>
                <a:gridCol w="1723458">
                  <a:extLst>
                    <a:ext uri="{9D8B030D-6E8A-4147-A177-3AD203B41FA5}">
                      <a16:colId xmlns:a16="http://schemas.microsoft.com/office/drawing/2014/main" val="2865537386"/>
                    </a:ext>
                  </a:extLst>
                </a:gridCol>
                <a:gridCol w="5845494">
                  <a:extLst>
                    <a:ext uri="{9D8B030D-6E8A-4147-A177-3AD203B41FA5}">
                      <a16:colId xmlns:a16="http://schemas.microsoft.com/office/drawing/2014/main" val="865058287"/>
                    </a:ext>
                  </a:extLst>
                </a:gridCol>
              </a:tblGrid>
              <a:tr h="206453">
                <a:tc gridSpan="2">
                  <a:txBody>
                    <a:bodyPr/>
                    <a:lstStyle/>
                    <a:p>
                      <a:pPr algn="l" fontAlgn="t"/>
                      <a:r>
                        <a:rPr lang="cs-CZ" sz="1500" b="1" dirty="0">
                          <a:effectLst/>
                        </a:rPr>
                        <a:t>type </a:t>
                      </a:r>
                      <a:r>
                        <a:rPr lang="cs-CZ" sz="1500" b="1" dirty="0" err="1">
                          <a:effectLst/>
                        </a:rPr>
                        <a:t>of</a:t>
                      </a:r>
                      <a:r>
                        <a:rPr lang="cs-CZ" sz="1500" b="1" dirty="0">
                          <a:effectLst/>
                        </a:rPr>
                        <a:t> </a:t>
                      </a:r>
                      <a:r>
                        <a:rPr lang="cs-CZ" sz="1500" b="1" dirty="0" err="1">
                          <a:effectLst/>
                        </a:rPr>
                        <a:t>variable</a:t>
                      </a:r>
                      <a:endParaRPr lang="cs-CZ" sz="1500" b="1" dirty="0">
                        <a:effectLst/>
                      </a:endParaRP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a:noFill/>
                    </a:lnT>
                    <a:lnB w="12700" cap="flat" cmpd="sng" algn="ctr">
                      <a:solidFill>
                        <a:srgbClr val="A89565"/>
                      </a:solidFill>
                      <a:prstDash val="solid"/>
                      <a:round/>
                      <a:headEnd type="none" w="med" len="med"/>
                      <a:tailEnd type="none" w="med" len="med"/>
                    </a:lnB>
                    <a:solidFill>
                      <a:srgbClr val="A89565"/>
                    </a:solidFill>
                  </a:tcPr>
                </a:tc>
                <a:tc hMerge="1">
                  <a:txBody>
                    <a:bodyPr/>
                    <a:lstStyle/>
                    <a:p>
                      <a:endParaRPr lang="cs-CZ"/>
                    </a:p>
                  </a:txBody>
                  <a:tcPr/>
                </a:tc>
                <a:extLst>
                  <a:ext uri="{0D108BD9-81ED-4DB2-BD59-A6C34878D82A}">
                    <a16:rowId xmlns:a16="http://schemas.microsoft.com/office/drawing/2014/main" val="746585038"/>
                  </a:ext>
                </a:extLst>
              </a:tr>
              <a:tr h="361293">
                <a:tc>
                  <a:txBody>
                    <a:bodyPr/>
                    <a:lstStyle/>
                    <a:p>
                      <a:pPr algn="l" fontAlgn="t"/>
                      <a:r>
                        <a:rPr lang="cs-CZ" sz="1500" dirty="0" err="1">
                          <a:effectLst/>
                        </a:rPr>
                        <a:t>continuous</a:t>
                      </a:r>
                      <a:endParaRPr lang="cs-CZ" sz="1500" dirty="0">
                        <a:effectLst/>
                      </a:endParaRP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dirty="0">
                          <a:effectLst/>
                        </a:rPr>
                        <a:t>temperature, pressure, dew point, time, length, weight</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3921291872"/>
                  </a:ext>
                </a:extLst>
              </a:tr>
              <a:tr h="206453">
                <a:tc>
                  <a:txBody>
                    <a:bodyPr/>
                    <a:lstStyle/>
                    <a:p>
                      <a:pPr algn="l" fontAlgn="t"/>
                      <a:r>
                        <a:rPr lang="cs-CZ" sz="1500">
                          <a:effectLst/>
                        </a:rPr>
                        <a:t>discrete</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cs-CZ" sz="1500">
                          <a:effectLst/>
                        </a:rPr>
                        <a:t>number of people</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3352461572"/>
                  </a:ext>
                </a:extLst>
              </a:tr>
              <a:tr h="361293">
                <a:tc>
                  <a:txBody>
                    <a:bodyPr/>
                    <a:lstStyle/>
                    <a:p>
                      <a:pPr algn="l" fontAlgn="t"/>
                      <a:r>
                        <a:rPr lang="cs-CZ" sz="1500">
                          <a:effectLst/>
                        </a:rPr>
                        <a:t>nominal</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a:effectLst/>
                        </a:rPr>
                        <a:t>type of temperament, sex, name of product</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1215188697"/>
                  </a:ext>
                </a:extLst>
              </a:tr>
              <a:tr h="516133">
                <a:tc>
                  <a:txBody>
                    <a:bodyPr/>
                    <a:lstStyle/>
                    <a:p>
                      <a:pPr algn="l" fontAlgn="t"/>
                      <a:r>
                        <a:rPr lang="cs-CZ" sz="1500">
                          <a:effectLst/>
                        </a:rPr>
                        <a:t>ordinal</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a:effectLst/>
                        </a:rPr>
                        <a:t>performance in the 100 m run, grades in school, price of a product</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3423321440"/>
                  </a:ext>
                </a:extLst>
              </a:tr>
              <a:tr h="361293">
                <a:tc>
                  <a:txBody>
                    <a:bodyPr/>
                    <a:lstStyle/>
                    <a:p>
                      <a:pPr algn="l" fontAlgn="t"/>
                      <a:r>
                        <a:rPr lang="cs-CZ" sz="1500">
                          <a:effectLst/>
                        </a:rPr>
                        <a:t>interval</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a:effectLst/>
                        </a:rPr>
                        <a:t>length, weight, time, velocity, acceleration</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1186193868"/>
                  </a:ext>
                </a:extLst>
              </a:tr>
              <a:tr h="361293">
                <a:tc>
                  <a:txBody>
                    <a:bodyPr/>
                    <a:lstStyle/>
                    <a:p>
                      <a:pPr algn="l" fontAlgn="t"/>
                      <a:r>
                        <a:rPr lang="cs-CZ" sz="1500">
                          <a:effectLst/>
                        </a:rPr>
                        <a:t>rational</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a:effectLst/>
                        </a:rPr>
                        <a:t>length, weight, time, velocity, acceleration </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2297504648"/>
                  </a:ext>
                </a:extLst>
              </a:tr>
              <a:tr h="800971">
                <a:tc>
                  <a:txBody>
                    <a:bodyPr/>
                    <a:lstStyle/>
                    <a:p>
                      <a:pPr algn="l" fontAlgn="t"/>
                      <a:r>
                        <a:rPr lang="cs-CZ" sz="1500" dirty="0" err="1">
                          <a:effectLst/>
                        </a:rPr>
                        <a:t>categorical</a:t>
                      </a:r>
                      <a:endParaRPr lang="cs-CZ" sz="1500" dirty="0">
                        <a:effectLst/>
                      </a:endParaRP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dirty="0">
                          <a:effectLst/>
                        </a:rPr>
                        <a:t>type of work: sedentary, physical, physical and sedentary.</a:t>
                      </a:r>
                      <a:br>
                        <a:rPr lang="en-US" sz="1500" dirty="0">
                          <a:effectLst/>
                        </a:rPr>
                      </a:br>
                      <a:r>
                        <a:rPr lang="en-US" sz="1500" dirty="0">
                          <a:effectLst/>
                        </a:rPr>
                        <a:t>means of transportation to work: on foot, by bike, bus, car, own transport</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4074473211"/>
                  </a:ext>
                </a:extLst>
              </a:tr>
              <a:tr h="361293">
                <a:tc>
                  <a:txBody>
                    <a:bodyPr/>
                    <a:lstStyle/>
                    <a:p>
                      <a:pPr algn="l" fontAlgn="t"/>
                      <a:r>
                        <a:rPr lang="cs-CZ" sz="1500">
                          <a:effectLst/>
                        </a:rPr>
                        <a:t>dichotomous</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tc>
                  <a:txBody>
                    <a:bodyPr/>
                    <a:lstStyle/>
                    <a:p>
                      <a:pPr algn="l" fontAlgn="t"/>
                      <a:r>
                        <a:rPr lang="en-US" sz="1500" dirty="0">
                          <a:effectLst/>
                        </a:rPr>
                        <a:t>sex: male, female</a:t>
                      </a:r>
                      <a:br>
                        <a:rPr lang="en-US" sz="1500" dirty="0">
                          <a:effectLst/>
                        </a:rPr>
                      </a:br>
                      <a:r>
                        <a:rPr lang="en-US" sz="1500" dirty="0">
                          <a:effectLst/>
                        </a:rPr>
                        <a:t>truth, lie</a:t>
                      </a:r>
                    </a:p>
                  </a:txBody>
                  <a:tcPr marL="57298" marR="57298" marT="28649" marB="28649">
                    <a:lnL w="12700" cap="flat" cmpd="sng" algn="ctr">
                      <a:solidFill>
                        <a:srgbClr val="A89565"/>
                      </a:solidFill>
                      <a:prstDash val="solid"/>
                      <a:round/>
                      <a:headEnd type="none" w="med" len="med"/>
                      <a:tailEnd type="none" w="med" len="med"/>
                    </a:lnL>
                    <a:lnR w="12700" cap="flat" cmpd="sng" algn="ctr">
                      <a:solidFill>
                        <a:srgbClr val="A89565"/>
                      </a:solidFill>
                      <a:prstDash val="solid"/>
                      <a:round/>
                      <a:headEnd type="none" w="med" len="med"/>
                      <a:tailEnd type="none" w="med" len="med"/>
                    </a:lnR>
                    <a:lnT w="12700" cap="flat" cmpd="sng" algn="ctr">
                      <a:solidFill>
                        <a:srgbClr val="A89565"/>
                      </a:solidFill>
                      <a:prstDash val="solid"/>
                      <a:round/>
                      <a:headEnd type="none" w="med" len="med"/>
                      <a:tailEnd type="none" w="med" len="med"/>
                    </a:lnT>
                    <a:lnB w="12700" cap="flat" cmpd="sng" algn="ctr">
                      <a:solidFill>
                        <a:srgbClr val="A89565"/>
                      </a:solidFill>
                      <a:prstDash val="solid"/>
                      <a:round/>
                      <a:headEnd type="none" w="med" len="med"/>
                      <a:tailEnd type="none" w="med" len="med"/>
                    </a:lnB>
                    <a:solidFill>
                      <a:srgbClr val="E2DAC8"/>
                    </a:solidFill>
                  </a:tcPr>
                </a:tc>
                <a:extLst>
                  <a:ext uri="{0D108BD9-81ED-4DB2-BD59-A6C34878D82A}">
                    <a16:rowId xmlns:a16="http://schemas.microsoft.com/office/drawing/2014/main" val="3567517540"/>
                  </a:ext>
                </a:extLst>
              </a:tr>
            </a:tbl>
          </a:graphicData>
        </a:graphic>
      </p:graphicFrame>
    </p:spTree>
    <p:extLst>
      <p:ext uri="{BB962C8B-B14F-4D97-AF65-F5344CB8AC3E}">
        <p14:creationId xmlns:p14="http://schemas.microsoft.com/office/powerpoint/2010/main" val="224511130"/>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7459386-CD19-4368-B91E-CD9EEDE48DC2}"/>
              </a:ext>
            </a:extLst>
          </p:cNvPr>
          <p:cNvSpPr txBox="1"/>
          <p:nvPr/>
        </p:nvSpPr>
        <p:spPr>
          <a:xfrm>
            <a:off x="2123728" y="539388"/>
            <a:ext cx="4580708" cy="369332"/>
          </a:xfrm>
          <a:prstGeom prst="rect">
            <a:avLst/>
          </a:prstGeom>
          <a:noFill/>
        </p:spPr>
        <p:txBody>
          <a:bodyPr wrap="square">
            <a:spAutoFit/>
          </a:bodyPr>
          <a:lstStyle/>
          <a:p>
            <a:pPr algn="l"/>
            <a:r>
              <a:rPr lang="cs-CZ" b="1" i="0" dirty="0">
                <a:solidFill>
                  <a:srgbClr val="151515"/>
                </a:solidFill>
                <a:effectLst/>
                <a:latin typeface="PT Sans"/>
              </a:rPr>
              <a:t>Basic </a:t>
            </a:r>
            <a:r>
              <a:rPr lang="cs-CZ" b="1" i="0" dirty="0" err="1">
                <a:solidFill>
                  <a:srgbClr val="151515"/>
                </a:solidFill>
                <a:effectLst/>
                <a:latin typeface="PT Sans"/>
              </a:rPr>
              <a:t>statistical</a:t>
            </a:r>
            <a:r>
              <a:rPr lang="cs-CZ" b="1" i="0" dirty="0">
                <a:solidFill>
                  <a:srgbClr val="151515"/>
                </a:solidFill>
                <a:effectLst/>
                <a:latin typeface="PT Sans"/>
              </a:rPr>
              <a:t> </a:t>
            </a:r>
            <a:r>
              <a:rPr lang="cs-CZ" b="1" i="0" dirty="0" err="1">
                <a:solidFill>
                  <a:srgbClr val="151515"/>
                </a:solidFill>
                <a:effectLst/>
                <a:latin typeface="PT Sans"/>
              </a:rPr>
              <a:t>characteristics</a:t>
            </a:r>
            <a:endParaRPr lang="cs-CZ" b="1" i="0" dirty="0">
              <a:solidFill>
                <a:srgbClr val="151515"/>
              </a:solidFill>
              <a:effectLst/>
              <a:latin typeface="PT Sans"/>
            </a:endParaRPr>
          </a:p>
        </p:txBody>
      </p:sp>
      <p:sp>
        <p:nvSpPr>
          <p:cNvPr id="8" name="TextovéPole 7">
            <a:extLst>
              <a:ext uri="{FF2B5EF4-FFF2-40B4-BE49-F238E27FC236}">
                <a16:creationId xmlns:a16="http://schemas.microsoft.com/office/drawing/2014/main" id="{9ACE17F5-D017-4BC5-B917-1757BCEA82B1}"/>
              </a:ext>
            </a:extLst>
          </p:cNvPr>
          <p:cNvSpPr txBox="1"/>
          <p:nvPr/>
        </p:nvSpPr>
        <p:spPr>
          <a:xfrm>
            <a:off x="107504" y="950232"/>
            <a:ext cx="8856983" cy="586314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dirty="0" err="1">
                <a:ln>
                  <a:noFill/>
                </a:ln>
                <a:solidFill>
                  <a:srgbClr val="151515"/>
                </a:solidFill>
                <a:effectLst/>
                <a:latin typeface="+mj-lt"/>
              </a:rPr>
              <a:t>numbers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that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tell</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us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some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information</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about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our</a:t>
            </a:r>
            <a:r>
              <a:rPr kumimoji="0" lang="cs-CZ" altLang="cs-CZ" sz="1500" b="0" i="0" u="none" strike="noStrike" cap="none" normalizeH="0" baseline="0" dirty="0">
                <a:ln>
                  <a:noFill/>
                </a:ln>
                <a:solidFill>
                  <a:srgbClr val="151515"/>
                </a:solidFill>
                <a:effectLst/>
                <a:latin typeface="+mj-lt"/>
              </a:rPr>
              <a:t> data. </a:t>
            </a:r>
            <a:endParaRPr kumimoji="0" lang="cs-CZ" altLang="cs-CZ" sz="1500" b="1" i="0" u="none" strike="noStrike" cap="none" normalizeH="0" baseline="0" dirty="0">
              <a:ln>
                <a:noFill/>
              </a:ln>
              <a:solidFill>
                <a:srgbClr val="151515"/>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500" b="1" i="0" u="none" strike="noStrike" cap="none" normalizeH="0" baseline="0" dirty="0">
              <a:ln>
                <a:noFill/>
              </a:ln>
              <a:solidFill>
                <a:srgbClr val="151515"/>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1" i="0" u="none" strike="noStrike" cap="none" normalizeH="0" baseline="0" dirty="0" err="1">
                <a:ln>
                  <a:noFill/>
                </a:ln>
                <a:solidFill>
                  <a:srgbClr val="151515"/>
                </a:solidFill>
                <a:effectLst/>
                <a:latin typeface="+mj-lt"/>
              </a:rPr>
              <a:t>Characteristics</a:t>
            </a:r>
            <a:r>
              <a:rPr kumimoji="0" lang="cs-CZ" altLang="cs-CZ" sz="1500" b="1" i="0" u="none" strike="noStrike" cap="none" normalizeH="0" baseline="0" dirty="0">
                <a:ln>
                  <a:noFill/>
                </a:ln>
                <a:solidFill>
                  <a:srgbClr val="151515"/>
                </a:solidFill>
                <a:effectLst/>
                <a:latin typeface="+mj-l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levels</a:t>
            </a:r>
            <a:endParaRPr kumimoji="0" lang="cs-CZ" altLang="cs-CZ" sz="1500" b="0" i="0" u="none" strike="noStrike" cap="none" normalizeH="0" baseline="0" dirty="0">
              <a:ln>
                <a:noFill/>
              </a:ln>
              <a:solidFill>
                <a:srgbClr val="151515"/>
              </a:solidFill>
              <a:effectLst/>
              <a:latin typeface="+mj-lt"/>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endParaRPr kumimoji="0" lang="cs-CZ" altLang="cs-CZ" sz="1500" b="0" i="0" u="none" strike="noStrike" cap="none" normalizeH="0" baseline="0" dirty="0">
              <a:ln>
                <a:noFill/>
              </a:ln>
              <a:solidFill>
                <a:srgbClr val="151515"/>
              </a:solidFill>
              <a:effectLst/>
              <a:latin typeface="+mj-lt"/>
            </a:endParaRP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Arithmetic</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weighted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 – a sum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all</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divided</a:t>
            </a:r>
            <a:r>
              <a:rPr kumimoji="0" lang="cs-CZ" altLang="cs-CZ" sz="1500" b="0" i="0" u="none" strike="noStrike" cap="none" normalizeH="0" baseline="0" dirty="0">
                <a:ln>
                  <a:noFill/>
                </a:ln>
                <a:solidFill>
                  <a:srgbClr val="151515"/>
                </a:solidFill>
                <a:effectLst/>
                <a:latin typeface="+mj-lt"/>
              </a:rPr>
              <a:t> by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number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a:t>
            </a: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Geometric</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 – a </a:t>
            </a:r>
            <a:r>
              <a:rPr kumimoji="0" lang="cs-CZ" altLang="cs-CZ" sz="1500" b="0" i="0" u="none" strike="noStrike" cap="none" normalizeH="0" baseline="0" dirty="0" err="1">
                <a:ln>
                  <a:noFill/>
                </a:ln>
                <a:solidFill>
                  <a:srgbClr val="151515"/>
                </a:solidFill>
                <a:effectLst/>
                <a:latin typeface="+mj-lt"/>
              </a:rPr>
              <a:t>product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all</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extracting</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n-</a:t>
            </a:r>
            <a:r>
              <a:rPr kumimoji="0" lang="cs-CZ" altLang="cs-CZ" sz="1500" b="0" i="0" u="none" strike="noStrike" cap="none" normalizeH="0" baseline="0" dirty="0" err="1">
                <a:ln>
                  <a:noFill/>
                </a:ln>
                <a:solidFill>
                  <a:srgbClr val="151515"/>
                </a:solidFill>
                <a:effectLst/>
                <a:latin typeface="+mj-lt"/>
              </a:rPr>
              <a:t>th</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root</a:t>
            </a:r>
            <a:r>
              <a:rPr kumimoji="0" lang="cs-CZ" altLang="cs-CZ" sz="1500" b="0" i="0" u="none" strike="noStrike" cap="none" normalizeH="0" baseline="0" dirty="0">
                <a:ln>
                  <a:noFill/>
                </a:ln>
                <a:solidFill>
                  <a:srgbClr val="151515"/>
                </a:solidFill>
                <a:effectLst/>
                <a:latin typeface="+mj-lt"/>
              </a:rPr>
              <a:t>. </a:t>
            </a: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Median</a:t>
            </a:r>
            <a:r>
              <a:rPr kumimoji="0" lang="cs-CZ" altLang="cs-CZ" sz="1500" b="0" i="0" u="none" strike="noStrike" cap="none" normalizeH="0" baseline="0" dirty="0">
                <a:ln>
                  <a:noFill/>
                </a:ln>
                <a:solidFill>
                  <a:srgbClr val="151515"/>
                </a:solidFill>
                <a:effectLst/>
                <a:latin typeface="+mj-lt"/>
              </a:rPr>
              <a:t> – such a </a:t>
            </a:r>
            <a:r>
              <a:rPr kumimoji="0" lang="cs-CZ" altLang="cs-CZ" sz="1500" b="0" i="0" u="none" strike="noStrike" cap="none" normalizeH="0" baseline="0" dirty="0" err="1">
                <a:ln>
                  <a:noFill/>
                </a:ln>
                <a:solidFill>
                  <a:srgbClr val="151515"/>
                </a:solidFill>
                <a:effectLst/>
                <a:latin typeface="+mj-lt"/>
              </a:rPr>
              <a:t>value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that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represents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median</a:t>
            </a:r>
            <a:r>
              <a:rPr kumimoji="0" lang="cs-CZ" altLang="cs-CZ" sz="1500" b="0" i="0" u="none" strike="noStrike" cap="none" normalizeH="0" baseline="0" dirty="0">
                <a:ln>
                  <a:noFill/>
                </a:ln>
                <a:solidFill>
                  <a:srgbClr val="151515"/>
                </a:solidFill>
                <a:effectLst/>
                <a:latin typeface="+mj-lt"/>
              </a:rPr>
              <a:t> in data </a:t>
            </a:r>
            <a:r>
              <a:rPr kumimoji="0" lang="cs-CZ" altLang="cs-CZ" sz="1500" b="0" i="0" u="none" strike="noStrike" cap="none" normalizeH="0" baseline="0" dirty="0" err="1">
                <a:ln>
                  <a:noFill/>
                </a:ln>
                <a:solidFill>
                  <a:srgbClr val="151515"/>
                </a:solidFill>
                <a:effectLst/>
                <a:latin typeface="+mj-lt"/>
              </a:rPr>
              <a:t>arranged</a:t>
            </a:r>
            <a:r>
              <a:rPr kumimoji="0" lang="cs-CZ" altLang="cs-CZ" sz="1500" b="0" i="0" u="none" strike="noStrike" cap="none" normalizeH="0" baseline="0" dirty="0">
                <a:ln>
                  <a:noFill/>
                </a:ln>
                <a:solidFill>
                  <a:srgbClr val="151515"/>
                </a:solidFill>
                <a:effectLst/>
                <a:latin typeface="+mj-lt"/>
              </a:rPr>
              <a:t> by </a:t>
            </a:r>
            <a:r>
              <a:rPr kumimoji="0" lang="cs-CZ" altLang="cs-CZ" sz="1500" b="0" i="0" u="none" strike="noStrike" cap="none" normalizeH="0" baseline="0" dirty="0" err="1">
                <a:ln>
                  <a:noFill/>
                </a:ln>
                <a:solidFill>
                  <a:srgbClr val="151515"/>
                </a:solidFill>
                <a:effectLst/>
                <a:latin typeface="+mj-lt"/>
              </a:rPr>
              <a:t>size</a:t>
            </a:r>
            <a:r>
              <a:rPr kumimoji="0" lang="cs-CZ" altLang="cs-CZ" sz="1500" b="0" i="0" u="none" strike="noStrike" cap="none" normalizeH="0" baseline="0" dirty="0">
                <a:ln>
                  <a:noFill/>
                </a:ln>
                <a:solidFill>
                  <a:srgbClr val="151515"/>
                </a:solidFill>
                <a:effectLst/>
                <a:latin typeface="+mj-lt"/>
              </a:rPr>
              <a:t> and </a:t>
            </a:r>
            <a:r>
              <a:rPr kumimoji="0" lang="cs-CZ" altLang="cs-CZ" sz="1500" b="0" i="0" u="none" strike="noStrike" cap="none" normalizeH="0" baseline="0" dirty="0" err="1">
                <a:ln>
                  <a:noFill/>
                </a:ln>
                <a:solidFill>
                  <a:srgbClr val="151515"/>
                </a:solidFill>
                <a:effectLst/>
                <a:latin typeface="+mj-lt"/>
              </a:rPr>
              <a:t>thus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divides</a:t>
            </a:r>
            <a:r>
              <a:rPr kumimoji="0" lang="cs-CZ" altLang="cs-CZ" sz="1500" b="0" i="0" u="none" strike="noStrike" cap="none" normalizeH="0" baseline="0" dirty="0">
                <a:ln>
                  <a:noFill/>
                </a:ln>
                <a:solidFill>
                  <a:srgbClr val="151515"/>
                </a:solidFill>
                <a:effectLst/>
                <a:latin typeface="+mj-lt"/>
              </a:rPr>
              <a:t> data </a:t>
            </a:r>
            <a:r>
              <a:rPr kumimoji="0" lang="cs-CZ" altLang="cs-CZ" sz="1500" b="0" i="0" u="none" strike="noStrike" cap="none" normalizeH="0" baseline="0" dirty="0" err="1">
                <a:ln>
                  <a:noFill/>
                </a:ln>
                <a:solidFill>
                  <a:srgbClr val="151515"/>
                </a:solidFill>
                <a:effectLst/>
                <a:latin typeface="+mj-lt"/>
              </a:rPr>
              <a:t>into</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two</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halves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having</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same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number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a:ln>
                  <a:noFill/>
                </a:ln>
                <a:solidFill>
                  <a:srgbClr val="151515"/>
                </a:solidFill>
                <a:effectLst/>
                <a:latin typeface="+mj-lt"/>
              </a:rPr>
              <a:t>variability</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Extent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dispersion</a:t>
            </a:r>
            <a:r>
              <a:rPr kumimoji="0" lang="cs-CZ" altLang="cs-CZ" sz="1500" b="0" i="0" u="none" strike="noStrike" cap="none" normalizeH="0" baseline="0" dirty="0">
                <a:ln>
                  <a:noFill/>
                </a:ln>
                <a:solidFill>
                  <a:srgbClr val="151515"/>
                </a:solidFill>
                <a:effectLst/>
                <a:latin typeface="+mj-lt"/>
              </a:rPr>
              <a:t> – </a:t>
            </a:r>
            <a:r>
              <a:rPr kumimoji="0" lang="cs-CZ" altLang="cs-CZ" sz="1500" b="0" i="0" u="none" strike="noStrike" cap="none" normalizeH="0" baseline="0" dirty="0" err="1">
                <a:ln>
                  <a:noFill/>
                </a:ln>
                <a:solidFill>
                  <a:srgbClr val="151515"/>
                </a:solidFill>
                <a:effectLst/>
                <a:latin typeface="+mj-lt"/>
              </a:rPr>
              <a:t>difference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between</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maximum and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minimum</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Quantiles</a:t>
            </a:r>
            <a:r>
              <a:rPr kumimoji="0" lang="cs-CZ" altLang="cs-CZ" sz="1500" b="0" i="0" u="none" strike="noStrike" cap="none" normalizeH="0" baseline="0" dirty="0">
                <a:ln>
                  <a:noFill/>
                </a:ln>
                <a:solidFill>
                  <a:srgbClr val="151515"/>
                </a:solidFill>
                <a:effectLst/>
                <a:latin typeface="+mj-lt"/>
              </a:rPr>
              <a:t> – a </a:t>
            </a:r>
            <a:r>
              <a:rPr kumimoji="0" lang="cs-CZ" altLang="cs-CZ" sz="1500" b="0" i="0" u="none" strike="noStrike" cap="none" normalizeH="0" baseline="0" dirty="0" err="1">
                <a:ln>
                  <a:noFill/>
                </a:ln>
                <a:solidFill>
                  <a:srgbClr val="151515"/>
                </a:solidFill>
                <a:effectLst/>
                <a:latin typeface="+mj-lt"/>
              </a:rPr>
              <a:t>number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divided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into</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equal</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parts</a:t>
            </a:r>
            <a:r>
              <a:rPr kumimoji="0" lang="cs-CZ" altLang="cs-CZ" sz="1500" b="0" i="0" u="none" strike="noStrike" cap="none" normalizeH="0" baseline="0" dirty="0">
                <a:ln>
                  <a:noFill/>
                </a:ln>
                <a:solidFill>
                  <a:srgbClr val="151515"/>
                </a:solidFill>
                <a:effectLst/>
                <a:latin typeface="+mj-lt"/>
              </a:rPr>
              <a:t>. It </a:t>
            </a:r>
            <a:r>
              <a:rPr kumimoji="0" lang="cs-CZ" altLang="cs-CZ" sz="1500" b="0" i="0" u="none" strike="noStrike" cap="none" normalizeH="0" baseline="0" dirty="0" err="1">
                <a:ln>
                  <a:noFill/>
                </a:ln>
                <a:solidFill>
                  <a:srgbClr val="151515"/>
                </a:solidFill>
                <a:effectLst/>
                <a:latin typeface="+mj-lt"/>
              </a:rPr>
              <a:t>is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assumed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that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are </a:t>
            </a:r>
            <a:r>
              <a:rPr kumimoji="0" lang="cs-CZ" altLang="cs-CZ" sz="1500" b="0" i="0" u="none" strike="noStrike" cap="none" normalizeH="0" baseline="0" dirty="0" err="1">
                <a:ln>
                  <a:noFill/>
                </a:ln>
                <a:solidFill>
                  <a:srgbClr val="151515"/>
                </a:solidFill>
                <a:effectLst/>
                <a:latin typeface="+mj-lt"/>
              </a:rPr>
              <a:t>sorted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from</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lowest</a:t>
            </a:r>
            <a:r>
              <a:rPr kumimoji="0" lang="cs-CZ" altLang="cs-CZ" sz="1500" b="0" i="0" u="none" strike="noStrike" cap="none" normalizeH="0" baseline="0" dirty="0">
                <a:ln>
                  <a:noFill/>
                </a:ln>
                <a:solidFill>
                  <a:srgbClr val="151515"/>
                </a:solidFill>
                <a:effectLst/>
                <a:latin typeface="+mj-lt"/>
              </a:rPr>
              <a:t> to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highest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a:t>
            </a:r>
            <a:r>
              <a:rPr kumimoji="0" lang="cs-CZ" altLang="cs-CZ" sz="1500" b="0" i="0" u="none" strike="noStrike" cap="none" normalizeH="0" baseline="0" dirty="0">
                <a:ln>
                  <a:noFill/>
                </a:ln>
                <a:solidFill>
                  <a:srgbClr val="151515"/>
                </a:solidFill>
                <a:effectLst/>
                <a:latin typeface="+mj-lt"/>
              </a:rPr>
              <a:t>.</a:t>
            </a: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Quartiles</a:t>
            </a:r>
            <a:r>
              <a:rPr kumimoji="0" lang="cs-CZ" altLang="cs-CZ" sz="1500" b="0" i="0" u="none" strike="noStrike" cap="none" normalizeH="0" baseline="0" dirty="0">
                <a:ln>
                  <a:noFill/>
                </a:ln>
                <a:solidFill>
                  <a:srgbClr val="151515"/>
                </a:solidFill>
                <a:effectLst/>
                <a:latin typeface="+mj-lt"/>
              </a:rPr>
              <a:t> – </a:t>
            </a:r>
            <a:r>
              <a:rPr kumimoji="0" lang="cs-CZ" altLang="cs-CZ" sz="1500" b="0" i="0" u="none" strike="noStrike" cap="none" normalizeH="0" baseline="0" dirty="0" err="1">
                <a:ln>
                  <a:noFill/>
                </a:ln>
                <a:solidFill>
                  <a:srgbClr val="151515"/>
                </a:solidFill>
                <a:effectLst/>
                <a:latin typeface="+mj-lt"/>
              </a:rPr>
              <a:t>divide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into</a:t>
            </a:r>
            <a:r>
              <a:rPr kumimoji="0" lang="cs-CZ" altLang="cs-CZ" sz="1500" b="0" i="0" u="none" strike="noStrike" cap="none" normalizeH="0" baseline="0" dirty="0">
                <a:ln>
                  <a:noFill/>
                </a:ln>
                <a:solidFill>
                  <a:srgbClr val="151515"/>
                </a:solidFill>
                <a:effectLst/>
                <a:latin typeface="+mj-lt"/>
              </a:rPr>
              <a:t> 4 </a:t>
            </a:r>
            <a:r>
              <a:rPr kumimoji="0" lang="cs-CZ" altLang="cs-CZ" sz="1500" b="0" i="0" u="none" strike="noStrike" cap="none" normalizeH="0" baseline="0" dirty="0" err="1">
                <a:ln>
                  <a:noFill/>
                </a:ln>
                <a:solidFill>
                  <a:srgbClr val="151515"/>
                </a:solidFill>
                <a:effectLst/>
                <a:latin typeface="+mj-lt"/>
              </a:rPr>
              <a:t>parts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lower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quartile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is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located</a:t>
            </a:r>
            <a:r>
              <a:rPr kumimoji="0" lang="cs-CZ" altLang="cs-CZ" sz="1500" b="0" i="0" u="none" strike="noStrike" cap="none" normalizeH="0" baseline="0" dirty="0">
                <a:ln>
                  <a:noFill/>
                </a:ln>
                <a:solidFill>
                  <a:srgbClr val="151515"/>
                </a:solidFill>
                <a:effectLst/>
                <a:latin typeface="+mj-lt"/>
              </a:rPr>
              <a:t> in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first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quarter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upper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quartile</a:t>
            </a:r>
            <a:r>
              <a:rPr kumimoji="0" lang="cs-CZ" altLang="cs-CZ" sz="1500" b="0" i="0" u="none" strike="noStrike" cap="none" normalizeH="0" baseline="0" dirty="0">
                <a:ln>
                  <a:noFill/>
                </a:ln>
                <a:solidFill>
                  <a:srgbClr val="151515"/>
                </a:solidFill>
                <a:effectLst/>
                <a:latin typeface="+mj-lt"/>
              </a:rPr>
              <a:t> in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third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quarter</a:t>
            </a:r>
            <a:r>
              <a:rPr kumimoji="0" lang="cs-CZ" altLang="cs-CZ" sz="1500" b="0" i="0" u="none" strike="noStrike" cap="none" normalizeH="0" baseline="0" dirty="0">
                <a:ln>
                  <a:noFill/>
                </a:ln>
                <a:solidFill>
                  <a:srgbClr val="151515"/>
                </a:solidFill>
                <a:effectLst/>
                <a:latin typeface="+mj-lt"/>
              </a:rPr>
              <a:t>.</a:t>
            </a: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Percentiles</a:t>
            </a:r>
            <a:r>
              <a:rPr kumimoji="0" lang="cs-CZ" altLang="cs-CZ" sz="1500" b="0" i="0" u="none" strike="noStrike" cap="none" normalizeH="0" baseline="0" dirty="0">
                <a:ln>
                  <a:noFill/>
                </a:ln>
                <a:solidFill>
                  <a:srgbClr val="151515"/>
                </a:solidFill>
                <a:effectLst/>
                <a:latin typeface="+mj-lt"/>
              </a:rPr>
              <a:t> – </a:t>
            </a:r>
            <a:r>
              <a:rPr kumimoji="0" lang="cs-CZ" altLang="cs-CZ" sz="1500" b="0" i="0" u="none" strike="noStrike" cap="none" normalizeH="0" baseline="0" dirty="0" err="1">
                <a:ln>
                  <a:noFill/>
                </a:ln>
                <a:solidFill>
                  <a:srgbClr val="151515"/>
                </a:solidFill>
                <a:effectLst/>
                <a:latin typeface="+mj-lt"/>
              </a:rPr>
              <a:t>divide</a:t>
            </a:r>
            <a:r>
              <a:rPr kumimoji="0" lang="cs-CZ" altLang="cs-CZ" sz="1500" b="0" i="0" u="none" strike="noStrike" cap="none" normalizeH="0" baseline="0" dirty="0">
                <a:ln>
                  <a:noFill/>
                </a:ln>
                <a:solidFill>
                  <a:srgbClr val="151515"/>
                </a:solidFill>
                <a:effectLst/>
                <a:latin typeface="+mj-lt"/>
              </a:rPr>
              <a:t> a </a:t>
            </a:r>
            <a:r>
              <a:rPr kumimoji="0" lang="cs-CZ" altLang="cs-CZ" sz="1500" b="0" i="0" u="none" strike="noStrike" cap="none" normalizeH="0" baseline="0" dirty="0" err="1">
                <a:ln>
                  <a:noFill/>
                </a:ln>
                <a:solidFill>
                  <a:srgbClr val="151515"/>
                </a:solidFill>
                <a:effectLst/>
                <a:latin typeface="+mj-lt"/>
              </a:rPr>
              <a:t>series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into</a:t>
            </a:r>
            <a:r>
              <a:rPr kumimoji="0" lang="cs-CZ" altLang="cs-CZ" sz="1500" b="0" i="0" u="none" strike="noStrike" cap="none" normalizeH="0" baseline="0" dirty="0">
                <a:ln>
                  <a:noFill/>
                </a:ln>
                <a:solidFill>
                  <a:srgbClr val="151515"/>
                </a:solidFill>
                <a:effectLst/>
                <a:latin typeface="+mj-lt"/>
              </a:rPr>
              <a:t> 100 </a:t>
            </a:r>
            <a:r>
              <a:rPr kumimoji="0" lang="cs-CZ" altLang="cs-CZ" sz="1500" b="0" i="0" u="none" strike="noStrike" cap="none" normalizeH="0" baseline="0" dirty="0" err="1">
                <a:ln>
                  <a:noFill/>
                </a:ln>
                <a:solidFill>
                  <a:srgbClr val="151515"/>
                </a:solidFill>
                <a:effectLst/>
                <a:latin typeface="+mj-lt"/>
              </a:rPr>
              <a:t>parts</a:t>
            </a:r>
            <a:r>
              <a:rPr kumimoji="0" lang="cs-CZ" altLang="cs-CZ" sz="1500" b="0" i="0" u="none" strike="noStrike" cap="none" normalizeH="0" baseline="0" dirty="0">
                <a:ln>
                  <a:noFill/>
                </a:ln>
                <a:solidFill>
                  <a:srgbClr val="151515"/>
                </a:solidFill>
                <a:effectLst/>
                <a:latin typeface="+mj-lt"/>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a:ln>
                  <a:noFill/>
                </a:ln>
                <a:solidFill>
                  <a:srgbClr val="151515"/>
                </a:solidFill>
                <a:effectLst/>
                <a:latin typeface="+mj-lt"/>
              </a:rPr>
              <a:t>Variance – a sum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squared</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deviations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from</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arithmetic</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divided</a:t>
            </a:r>
            <a:r>
              <a:rPr kumimoji="0" lang="cs-CZ" altLang="cs-CZ" sz="1500" b="0" i="0" u="none" strike="noStrike" cap="none" normalizeH="0" baseline="0" dirty="0">
                <a:ln>
                  <a:noFill/>
                </a:ln>
                <a:solidFill>
                  <a:srgbClr val="151515"/>
                </a:solidFill>
                <a:effectLst/>
                <a:latin typeface="+mj-lt"/>
              </a:rPr>
              <a:t> by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number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It </a:t>
            </a:r>
            <a:r>
              <a:rPr kumimoji="0" lang="cs-CZ" altLang="cs-CZ" sz="1500" b="0" i="0" u="none" strike="noStrike" cap="none" normalizeH="0" baseline="0" dirty="0" err="1">
                <a:ln>
                  <a:noFill/>
                </a:ln>
                <a:solidFill>
                  <a:srgbClr val="151515"/>
                </a:solidFill>
                <a:effectLst/>
                <a:latin typeface="+mj-lt"/>
              </a:rPr>
              <a:t>informs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about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homogeneity</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or</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how</a:t>
            </a:r>
            <a:r>
              <a:rPr kumimoji="0" lang="cs-CZ" altLang="cs-CZ" sz="1500" b="0" i="0" u="none" strike="noStrike" cap="none" normalizeH="0" baseline="0" dirty="0">
                <a:ln>
                  <a:noFill/>
                </a:ln>
                <a:solidFill>
                  <a:srgbClr val="151515"/>
                </a:solidFill>
                <a:effectLst/>
                <a:latin typeface="+mj-lt"/>
              </a:rPr>
              <a:t> much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values</a:t>
            </a:r>
            <a:r>
              <a:rPr kumimoji="0" lang="cs-CZ" altLang="cs-CZ" sz="1500" b="0" i="0" u="none" strike="noStrike" cap="none" normalizeH="0" baseline="0" dirty="0">
                <a:ln>
                  <a:noFill/>
                </a:ln>
                <a:solidFill>
                  <a:srgbClr val="151515"/>
                </a:solidFill>
                <a:effectLst/>
                <a:latin typeface="+mj-lt"/>
              </a:rPr>
              <a:t> vary </a:t>
            </a:r>
            <a:r>
              <a:rPr kumimoji="0" lang="cs-CZ" altLang="cs-CZ" sz="1500" b="0" i="0" u="none" strike="noStrike" cap="none" normalizeH="0" baseline="0" dirty="0" err="1">
                <a:ln>
                  <a:noFill/>
                </a:ln>
                <a:solidFill>
                  <a:srgbClr val="151515"/>
                </a:solidFill>
                <a:effectLst/>
                <a:latin typeface="+mj-lt"/>
              </a:rPr>
              <a:t>from</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a:ln>
                  <a:noFill/>
                </a:ln>
                <a:solidFill>
                  <a:srgbClr val="151515"/>
                </a:solidFill>
                <a:effectLst/>
                <a:latin typeface="+mj-lt"/>
              </a:rPr>
              <a:t>Standard </a:t>
            </a:r>
            <a:r>
              <a:rPr kumimoji="0" lang="cs-CZ" altLang="cs-CZ" sz="1500" b="0" i="0" u="none" strike="noStrike" cap="none" normalizeH="0" baseline="0" dirty="0" err="1">
                <a:ln>
                  <a:noFill/>
                </a:ln>
                <a:solidFill>
                  <a:srgbClr val="151515"/>
                </a:solidFill>
                <a:effectLst/>
                <a:latin typeface="+mj-lt"/>
              </a:rPr>
              <a:t>deviation</a:t>
            </a:r>
            <a:r>
              <a:rPr kumimoji="0" lang="cs-CZ" altLang="cs-CZ" sz="1500" b="0" i="0" u="none" strike="noStrike" cap="none" normalizeH="0" baseline="0" dirty="0">
                <a:ln>
                  <a:noFill/>
                </a:ln>
                <a:solidFill>
                  <a:srgbClr val="151515"/>
                </a:solidFill>
                <a:effectLst/>
                <a:latin typeface="+mj-lt"/>
              </a:rPr>
              <a:t> –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square </a:t>
            </a:r>
            <a:r>
              <a:rPr kumimoji="0" lang="cs-CZ" altLang="cs-CZ" sz="1500" b="0" i="0" u="none" strike="noStrike" cap="none" normalizeH="0" baseline="0" dirty="0" err="1">
                <a:ln>
                  <a:noFill/>
                </a:ln>
                <a:solidFill>
                  <a:srgbClr val="151515"/>
                </a:solidFill>
                <a:effectLst/>
                <a:latin typeface="+mj-lt"/>
              </a:rPr>
              <a:t>root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variance</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1500" b="0" i="0" u="none" strike="noStrike" cap="none" normalizeH="0" baseline="0" dirty="0" err="1">
                <a:ln>
                  <a:noFill/>
                </a:ln>
                <a:solidFill>
                  <a:srgbClr val="151515"/>
                </a:solidFill>
                <a:effectLst/>
                <a:latin typeface="+mj-lt"/>
              </a:rPr>
              <a:t>Coefficient</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variation</a:t>
            </a:r>
            <a:r>
              <a:rPr kumimoji="0" lang="cs-CZ" altLang="cs-CZ" sz="1500" b="0" i="0" u="none" strike="noStrike" cap="none" normalizeH="0" baseline="0" dirty="0">
                <a:ln>
                  <a:noFill/>
                </a:ln>
                <a:solidFill>
                  <a:srgbClr val="151515"/>
                </a:solidFill>
                <a:effectLst/>
                <a:latin typeface="+mj-lt"/>
              </a:rPr>
              <a:t> –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proportion</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arithmetic</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mean</a:t>
            </a:r>
            <a:r>
              <a:rPr kumimoji="0" lang="cs-CZ" altLang="cs-CZ" sz="1500" b="0" i="0" u="none" strike="noStrike" cap="none" normalizeH="0" baseline="0" dirty="0">
                <a:ln>
                  <a:noFill/>
                </a:ln>
                <a:solidFill>
                  <a:srgbClr val="151515"/>
                </a:solidFill>
                <a:effectLst/>
                <a:latin typeface="+mj-lt"/>
              </a:rPr>
              <a:t> and standard </a:t>
            </a:r>
            <a:r>
              <a:rPr kumimoji="0" lang="cs-CZ" altLang="cs-CZ" sz="1500" b="0" i="0" u="none" strike="noStrike" cap="none" normalizeH="0" baseline="0" dirty="0" err="1">
                <a:ln>
                  <a:noFill/>
                </a:ln>
                <a:solidFill>
                  <a:srgbClr val="151515"/>
                </a:solidFill>
                <a:effectLst/>
                <a:latin typeface="+mj-lt"/>
              </a:rPr>
              <a:t>deviation</a:t>
            </a:r>
            <a:r>
              <a:rPr kumimoji="0" lang="cs-CZ" altLang="cs-CZ" sz="1500" b="0" i="0" u="none" strike="noStrike" cap="none" normalizeH="0" baseline="0" dirty="0">
                <a:ln>
                  <a:noFill/>
                </a:ln>
                <a:solidFill>
                  <a:srgbClr val="151515"/>
                </a:solidFill>
                <a:effectLst/>
                <a:latin typeface="+mj-lt"/>
              </a:rPr>
              <a:t>. It </a:t>
            </a:r>
            <a:r>
              <a:rPr kumimoji="0" lang="cs-CZ" altLang="cs-CZ" sz="1500" b="0" i="0" u="none" strike="noStrike" cap="none" normalizeH="0" baseline="0" dirty="0" err="1">
                <a:ln>
                  <a:noFill/>
                </a:ln>
                <a:solidFill>
                  <a:srgbClr val="151515"/>
                </a:solidFill>
                <a:effectLst/>
                <a:latin typeface="+mj-lt"/>
              </a:rPr>
              <a:t>enables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us</a:t>
            </a:r>
            <a:r>
              <a:rPr kumimoji="0" lang="cs-CZ" altLang="cs-CZ" sz="1500" b="0" i="0" u="none" strike="noStrike" cap="none" normalizeH="0" baseline="0" dirty="0">
                <a:ln>
                  <a:noFill/>
                </a:ln>
                <a:solidFill>
                  <a:srgbClr val="151515"/>
                </a:solidFill>
                <a:effectLst/>
                <a:latin typeface="+mj-lt"/>
              </a:rPr>
              <a:t> to </a:t>
            </a:r>
            <a:r>
              <a:rPr kumimoji="0" lang="cs-CZ" altLang="cs-CZ" sz="1500" b="0" i="0" u="none" strike="noStrike" cap="none" normalizeH="0" baseline="0" dirty="0" err="1">
                <a:ln>
                  <a:noFill/>
                </a:ln>
                <a:solidFill>
                  <a:srgbClr val="151515"/>
                </a:solidFill>
                <a:effectLst/>
                <a:latin typeface="+mj-lt"/>
              </a:rPr>
              <a:t>compare</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the</a:t>
            </a:r>
            <a:r>
              <a:rPr kumimoji="0" lang="cs-CZ" altLang="cs-CZ" sz="1500" b="0" i="0" u="none" strike="noStrike" cap="none" normalizeH="0" baseline="0" dirty="0">
                <a:ln>
                  <a:noFill/>
                </a:ln>
                <a:solidFill>
                  <a:srgbClr val="151515"/>
                </a:solidFill>
                <a:effectLst/>
                <a:latin typeface="+mj-lt"/>
              </a:rPr>
              <a:t> variability </a:t>
            </a:r>
            <a:r>
              <a:rPr kumimoji="0" lang="cs-CZ" altLang="cs-CZ" sz="1500" b="0" i="0" u="none" strike="noStrike" cap="none" normalizeH="0" baseline="0" dirty="0" err="1">
                <a:ln>
                  <a:noFill/>
                </a:ln>
                <a:solidFill>
                  <a:srgbClr val="151515"/>
                </a:solidFill>
                <a:effectLst/>
                <a:latin typeface="+mj-lt"/>
              </a:rPr>
              <a:t>of</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files</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with</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unequal</a:t>
            </a:r>
            <a:r>
              <a:rPr kumimoji="0" lang="cs-CZ" altLang="cs-CZ" sz="1500" b="0" i="0" u="none" strike="noStrike" cap="none" normalizeH="0" baseline="0" dirty="0">
                <a:ln>
                  <a:noFill/>
                </a:ln>
                <a:solidFill>
                  <a:srgbClr val="151515"/>
                </a:solidFill>
                <a:effectLst/>
                <a:latin typeface="+mj-lt"/>
              </a:rPr>
              <a:t> </a:t>
            </a:r>
            <a:r>
              <a:rPr kumimoji="0" lang="cs-CZ" altLang="cs-CZ" sz="1500" b="0" i="0" u="none" strike="noStrike" cap="none" normalizeH="0" baseline="0" dirty="0" err="1">
                <a:ln>
                  <a:noFill/>
                </a:ln>
                <a:solidFill>
                  <a:srgbClr val="151515"/>
                </a:solidFill>
                <a:effectLst/>
                <a:latin typeface="+mj-lt"/>
              </a:rPr>
              <a:t>units</a:t>
            </a:r>
            <a:r>
              <a:rPr kumimoji="0" lang="cs-CZ" altLang="cs-CZ" sz="1500" b="0" i="0" u="none" strike="noStrike" cap="none" normalizeH="0" baseline="0" dirty="0">
                <a:ln>
                  <a:noFill/>
                </a:ln>
                <a:solidFill>
                  <a:srgbClr val="151515"/>
                </a:solidFill>
                <a:effectLst/>
                <a:latin typeface="+mj-lt"/>
              </a:rPr>
              <a: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cs-CZ" altLang="cs-CZ" sz="1500" b="0" i="0" u="none" strike="noStrike" cap="none" normalizeH="0" baseline="0" dirty="0">
              <a:ln>
                <a:noFill/>
              </a:ln>
              <a:solidFill>
                <a:srgbClr val="151515"/>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1" i="0" u="none" strike="noStrike" cap="none" normalizeH="0" baseline="0" dirty="0">
                <a:ln>
                  <a:noFill/>
                </a:ln>
                <a:solidFill>
                  <a:schemeClr val="tx1"/>
                </a:solidFill>
                <a:effectLst/>
                <a:latin typeface="+mj-lt"/>
              </a:rPr>
              <a:t>By </a:t>
            </a:r>
            <a:r>
              <a:rPr kumimoji="0" lang="cs-CZ" altLang="cs-CZ" sz="1500" b="1" i="0" u="none" strike="noStrike" cap="none" normalizeH="0" baseline="0" dirty="0" err="1">
                <a:ln>
                  <a:noFill/>
                </a:ln>
                <a:solidFill>
                  <a:schemeClr val="tx1"/>
                </a:solidFill>
                <a:effectLst/>
                <a:latin typeface="+mj-lt"/>
              </a:rPr>
              <a:t>using</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various</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statistical</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characteristics</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we</a:t>
            </a:r>
            <a:r>
              <a:rPr kumimoji="0" lang="cs-CZ" altLang="cs-CZ" sz="1500" b="1" i="0" u="none" strike="noStrike" cap="none" normalizeH="0" baseline="0" dirty="0">
                <a:ln>
                  <a:noFill/>
                </a:ln>
                <a:solidFill>
                  <a:schemeClr val="tx1"/>
                </a:solidFill>
                <a:effectLst/>
                <a:latin typeface="+mj-lt"/>
              </a:rPr>
              <a:t> lose a lot </a:t>
            </a:r>
            <a:r>
              <a:rPr kumimoji="0" lang="cs-CZ" altLang="cs-CZ" sz="1500" b="1" i="0" u="none" strike="noStrike" cap="none" normalizeH="0" baseline="0" dirty="0" err="1">
                <a:ln>
                  <a:noFill/>
                </a:ln>
                <a:solidFill>
                  <a:schemeClr val="tx1"/>
                </a:solidFill>
                <a:effectLst/>
                <a:latin typeface="+mj-lt"/>
              </a:rPr>
              <a:t>of</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valuable</a:t>
            </a:r>
            <a:r>
              <a:rPr kumimoji="0" lang="cs-CZ" altLang="cs-CZ" sz="1500" b="1" i="0" u="none" strike="noStrike" cap="none" normalizeH="0" baseline="0" dirty="0">
                <a:ln>
                  <a:noFill/>
                </a:ln>
                <a:solidFill>
                  <a:schemeClr val="tx1"/>
                </a:solidFill>
                <a:effectLst/>
                <a:latin typeface="+mj-lt"/>
              </a:rPr>
              <a:t> </a:t>
            </a:r>
            <a:r>
              <a:rPr kumimoji="0" lang="cs-CZ" altLang="cs-CZ" sz="1500" b="1" i="0" u="none" strike="noStrike" cap="none" normalizeH="0" baseline="0" dirty="0" err="1">
                <a:ln>
                  <a:noFill/>
                </a:ln>
                <a:solidFill>
                  <a:schemeClr val="tx1"/>
                </a:solidFill>
                <a:effectLst/>
                <a:latin typeface="+mj-lt"/>
              </a:rPr>
              <a:t>information</a:t>
            </a:r>
            <a:r>
              <a:rPr kumimoji="0" lang="cs-CZ" altLang="cs-CZ" sz="1500" b="0" i="0" u="none" strike="noStrike" cap="none" normalizeH="0" baseline="0" dirty="0">
                <a:ln>
                  <a:noFill/>
                </a:ln>
                <a:solidFill>
                  <a:schemeClr val="tx1"/>
                </a:solidFill>
                <a:effectLst/>
                <a:latin typeface="+mj-lt"/>
              </a:rPr>
              <a:t> </a:t>
            </a:r>
            <a:r>
              <a:rPr kumimoji="0" lang="cs-CZ" altLang="cs-CZ" sz="1500" b="0" i="0" u="none" strike="noStrike" cap="none" normalizeH="0" baseline="0" dirty="0" err="1">
                <a:ln>
                  <a:noFill/>
                </a:ln>
                <a:solidFill>
                  <a:schemeClr val="tx1"/>
                </a:solidFill>
                <a:effectLst/>
                <a:latin typeface="+mj-lt"/>
              </a:rPr>
              <a:t>about</a:t>
            </a:r>
            <a:r>
              <a:rPr kumimoji="0" lang="cs-CZ" altLang="cs-CZ" sz="1500" b="0" i="0" u="none" strike="noStrike" cap="none" normalizeH="0" baseline="0" dirty="0">
                <a:ln>
                  <a:noFill/>
                </a:ln>
                <a:solidFill>
                  <a:schemeClr val="tx1"/>
                </a:solidFill>
                <a:effectLst/>
                <a:latin typeface="+mj-lt"/>
              </a:rPr>
              <a:t> </a:t>
            </a:r>
            <a:r>
              <a:rPr kumimoji="0" lang="cs-CZ" altLang="cs-CZ" sz="1500" b="0" i="0" u="none" strike="noStrike" cap="none" normalizeH="0" baseline="0" dirty="0" err="1">
                <a:ln>
                  <a:noFill/>
                </a:ln>
                <a:solidFill>
                  <a:schemeClr val="tx1"/>
                </a:solidFill>
                <a:effectLst/>
                <a:latin typeface="+mj-lt"/>
              </a:rPr>
              <a:t>the</a:t>
            </a:r>
            <a:r>
              <a:rPr kumimoji="0" lang="cs-CZ" altLang="cs-CZ" sz="1500" b="0" i="0" u="none" strike="noStrike" cap="none" normalizeH="0" baseline="0" dirty="0">
                <a:ln>
                  <a:noFill/>
                </a:ln>
                <a:solidFill>
                  <a:schemeClr val="tx1"/>
                </a:solidFill>
                <a:effectLst/>
                <a:latin typeface="+mj-lt"/>
              </a:rPr>
              <a:t> </a:t>
            </a:r>
            <a:r>
              <a:rPr kumimoji="0" lang="cs-CZ" altLang="cs-CZ" sz="1500" b="0" i="0" u="none" strike="noStrike" cap="none" normalizeH="0" baseline="0" dirty="0" err="1">
                <a:ln>
                  <a:noFill/>
                </a:ln>
                <a:solidFill>
                  <a:schemeClr val="tx1"/>
                </a:solidFill>
                <a:effectLst/>
                <a:latin typeface="+mj-lt"/>
              </a:rPr>
              <a:t>original</a:t>
            </a:r>
            <a:r>
              <a:rPr kumimoji="0" lang="cs-CZ" altLang="cs-CZ" sz="1500" b="0" i="0" u="none" strike="noStrike" cap="none" normalizeH="0" baseline="0" dirty="0">
                <a:ln>
                  <a:noFill/>
                </a:ln>
                <a:solidFill>
                  <a:schemeClr val="tx1"/>
                </a:solidFill>
                <a:effectLst/>
                <a:latin typeface="+mj-lt"/>
              </a:rPr>
              <a:t> data.</a:t>
            </a:r>
            <a:endParaRPr lang="cs-CZ" dirty="0"/>
          </a:p>
        </p:txBody>
      </p:sp>
    </p:spTree>
    <p:extLst>
      <p:ext uri="{BB962C8B-B14F-4D97-AF65-F5344CB8AC3E}">
        <p14:creationId xmlns:p14="http://schemas.microsoft.com/office/powerpoint/2010/main" val="3363032501"/>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627784" y="5445224"/>
            <a:ext cx="4572000" cy="1356782"/>
          </a:xfrm>
          <a:prstGeom prst="rect">
            <a:avLst/>
          </a:prstGeom>
        </p:spPr>
        <p:txBody>
          <a:bodyPr>
            <a:spAutoFit/>
          </a:bodyPr>
          <a:lstStyle/>
          <a:p>
            <a:pPr algn="ctr">
              <a:lnSpc>
                <a:spcPts val="1600"/>
              </a:lnSpc>
              <a:spcAft>
                <a:spcPts val="0"/>
              </a:spcAft>
            </a:pPr>
            <a:r>
              <a:rPr lang="en-GB" sz="2500" b="1" dirty="0" smtClean="0">
                <a:solidFill>
                  <a:srgbClr val="FF0000"/>
                </a:solidFill>
                <a:latin typeface="Symbol" panose="05050102010706020507" pitchFamily="18" charset="2"/>
                <a:ea typeface="Times New Roman" panose="02020603050405020304" pitchFamily="18" charset="0"/>
                <a:cs typeface="Times New Roman" panose="02020603050405020304" pitchFamily="18" charset="0"/>
              </a:rPr>
              <a:t>a</a:t>
            </a:r>
            <a:r>
              <a:rPr lang="en-GB"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cs-CZ"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0,05</a:t>
            </a:r>
            <a:endParaRPr lang="cs-CZ" sz="2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cs-CZ"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cs-CZ" sz="2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cs-CZ"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 </a:t>
            </a:r>
            <a:r>
              <a:rPr lang="en-GB"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&lt; </a:t>
            </a:r>
            <a:r>
              <a:rPr lang="en-GB" sz="2500" b="1" dirty="0" smtClean="0">
                <a:solidFill>
                  <a:srgbClr val="FF0000"/>
                </a:solidFill>
                <a:latin typeface="Symbol" panose="05050102010706020507" pitchFamily="18" charset="2"/>
                <a:ea typeface="Times New Roman" panose="02020603050405020304" pitchFamily="18" charset="0"/>
                <a:cs typeface="Times New Roman" panose="02020603050405020304" pitchFamily="18" charset="0"/>
              </a:rPr>
              <a:t>a</a:t>
            </a:r>
            <a:r>
              <a:rPr lang="en-GB"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reject null hypothesis</a:t>
            </a:r>
            <a:endParaRPr lang="cs-CZ" sz="2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cs-CZ" sz="25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cs-CZ" sz="2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cs-CZ"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 </a:t>
            </a:r>
            <a:r>
              <a:rPr lang="en-GB"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&gt; </a:t>
            </a:r>
            <a:r>
              <a:rPr lang="en-GB" sz="2500" b="1" dirty="0" smtClean="0">
                <a:solidFill>
                  <a:srgbClr val="FF0000"/>
                </a:solidFill>
                <a:latin typeface="Symbol" panose="05050102010706020507" pitchFamily="18" charset="2"/>
                <a:ea typeface="Times New Roman" panose="02020603050405020304" pitchFamily="18" charset="0"/>
                <a:cs typeface="Times New Roman" panose="02020603050405020304" pitchFamily="18" charset="0"/>
              </a:rPr>
              <a:t>a</a:t>
            </a:r>
            <a:r>
              <a:rPr lang="en-GB" sz="25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not reject null hypothesis</a:t>
            </a:r>
            <a:endParaRPr lang="cs-CZ" sz="2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0"/>
              </a:spcAft>
            </a:pPr>
            <a:r>
              <a:rPr lang="cs-CZ" sz="25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cs-CZ"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délník 4"/>
          <p:cNvSpPr/>
          <p:nvPr/>
        </p:nvSpPr>
        <p:spPr>
          <a:xfrm>
            <a:off x="2051720" y="836712"/>
            <a:ext cx="4572000" cy="954107"/>
          </a:xfrm>
          <a:prstGeom prst="rect">
            <a:avLst/>
          </a:prstGeom>
        </p:spPr>
        <p:txBody>
          <a:bodyPr>
            <a:spAutoFit/>
          </a:bodyPr>
          <a:lstStyle/>
          <a:p>
            <a:pPr algn="ctr"/>
            <a:r>
              <a:rPr lang="en-US" sz="2800" b="1" dirty="0">
                <a:solidFill>
                  <a:srgbClr val="151515"/>
                </a:solidFill>
                <a:latin typeface="PT Sans"/>
              </a:rPr>
              <a:t>Hypotheses </a:t>
            </a:r>
            <a:r>
              <a:rPr lang="en-US" sz="2800" b="1" dirty="0" smtClean="0">
                <a:solidFill>
                  <a:srgbClr val="151515"/>
                </a:solidFill>
                <a:latin typeface="PT Sans"/>
              </a:rPr>
              <a:t>testing statistical </a:t>
            </a:r>
            <a:r>
              <a:rPr lang="en-US" sz="2800" b="1" dirty="0" err="1" smtClean="0">
                <a:solidFill>
                  <a:srgbClr val="151515"/>
                </a:solidFill>
                <a:latin typeface="PT Sans"/>
              </a:rPr>
              <a:t>signifi</a:t>
            </a:r>
            <a:r>
              <a:rPr lang="cs-CZ" sz="2800" b="1" dirty="0" smtClean="0">
                <a:solidFill>
                  <a:srgbClr val="151515"/>
                </a:solidFill>
                <a:latin typeface="PT Sans"/>
              </a:rPr>
              <a:t>c</a:t>
            </a:r>
            <a:r>
              <a:rPr lang="en-US" sz="2800" b="1" dirty="0" err="1" smtClean="0">
                <a:solidFill>
                  <a:srgbClr val="151515"/>
                </a:solidFill>
                <a:latin typeface="PT Sans"/>
              </a:rPr>
              <a:t>ance</a:t>
            </a:r>
            <a:r>
              <a:rPr lang="cs-CZ" sz="2800" b="1" dirty="0" smtClean="0">
                <a:solidFill>
                  <a:srgbClr val="151515"/>
                </a:solidFill>
                <a:latin typeface="PT Sans"/>
              </a:rPr>
              <a:t> </a:t>
            </a:r>
            <a:r>
              <a:rPr lang="cs-CZ" sz="2800" b="1" dirty="0" smtClean="0">
                <a:solidFill>
                  <a:srgbClr val="151515"/>
                </a:solidFill>
                <a:latin typeface="Symbol" panose="05050102010706020507" pitchFamily="18" charset="2"/>
              </a:rPr>
              <a:t>a</a:t>
            </a:r>
            <a:endParaRPr lang="en-US" sz="2800" b="1" i="0" dirty="0">
              <a:solidFill>
                <a:srgbClr val="151515"/>
              </a:solidFill>
              <a:effectLst/>
              <a:latin typeface="Symbol" panose="05050102010706020507" pitchFamily="18" charset="2"/>
            </a:endParaRPr>
          </a:p>
        </p:txBody>
      </p:sp>
      <p:sp>
        <p:nvSpPr>
          <p:cNvPr id="6" name="Rectangle 1"/>
          <p:cNvSpPr>
            <a:spLocks noChangeArrowheads="1"/>
          </p:cNvSpPr>
          <p:nvPr/>
        </p:nvSpPr>
        <p:spPr bwMode="auto">
          <a:xfrm>
            <a:off x="179512" y="3285272"/>
            <a:ext cx="8856984" cy="2015936"/>
          </a:xfrm>
          <a:prstGeom prst="rect">
            <a:avLst/>
          </a:prstGeom>
          <a:solidFill>
            <a:srgbClr val="E2DA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500" b="0" i="0" u="none" strike="noStrike" cap="none" normalizeH="0" baseline="0" dirty="0" err="1" smtClean="0">
                <a:ln>
                  <a:noFill/>
                </a:ln>
                <a:solidFill>
                  <a:srgbClr val="151515"/>
                </a:solidFill>
                <a:effectLst/>
                <a:latin typeface="PT Sans"/>
              </a:rPr>
              <a:t>The</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level</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1" u="none" strike="noStrike" cap="none" normalizeH="0" baseline="0" dirty="0" smtClean="0">
                <a:ln>
                  <a:noFill/>
                </a:ln>
                <a:solidFill>
                  <a:srgbClr val="151515"/>
                </a:solidFill>
                <a:effectLst/>
                <a:latin typeface="MathJax_Math"/>
              </a:rPr>
              <a:t>α</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is</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usually</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selected</a:t>
            </a:r>
            <a:r>
              <a:rPr kumimoji="0" lang="cs-CZ" altLang="cs-CZ" sz="2500" b="0" i="0" u="none" strike="noStrike" cap="none" normalizeH="0" baseline="0" dirty="0" smtClean="0">
                <a:ln>
                  <a:noFill/>
                </a:ln>
                <a:solidFill>
                  <a:srgbClr val="151515"/>
                </a:solidFill>
                <a:effectLst/>
                <a:latin typeface="PT Sans"/>
              </a:rPr>
              <a:t> 0.05 (5%).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500" dirty="0">
              <a:solidFill>
                <a:srgbClr val="151515"/>
              </a:solidFill>
              <a:latin typeface="PT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500" b="0" i="0" u="none" strike="noStrike" cap="none" normalizeH="0" baseline="0" dirty="0" err="1" smtClean="0">
                <a:ln>
                  <a:noFill/>
                </a:ln>
                <a:solidFill>
                  <a:srgbClr val="151515"/>
                </a:solidFill>
                <a:effectLst/>
                <a:latin typeface="PT Sans"/>
              </a:rPr>
              <a:t>Thus</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if</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we</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reject</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the</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level</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of</a:t>
            </a:r>
            <a:r>
              <a:rPr kumimoji="0" lang="cs-CZ" altLang="cs-CZ" sz="2500" b="0" i="0" u="none" strike="noStrike" cap="none" normalizeH="0" baseline="0" dirty="0" smtClean="0">
                <a:ln>
                  <a:noFill/>
                </a:ln>
                <a:solidFill>
                  <a:srgbClr val="151515"/>
                </a:solidFill>
                <a:effectLst/>
                <a:latin typeface="PT Sans"/>
              </a:rPr>
              <a:t> </a:t>
            </a:r>
            <a:r>
              <a:rPr kumimoji="0" lang="cs-CZ" altLang="cs-CZ" sz="2500" b="1" i="0" u="none" strike="noStrike" cap="none" normalizeH="0" baseline="0" dirty="0" err="1" smtClean="0">
                <a:ln>
                  <a:noFill/>
                </a:ln>
                <a:solidFill>
                  <a:srgbClr val="151515"/>
                </a:solidFill>
                <a:effectLst/>
                <a:latin typeface="PT Sans"/>
              </a:rPr>
              <a:t>statistical</a:t>
            </a:r>
            <a:r>
              <a:rPr kumimoji="0" lang="cs-CZ" altLang="cs-CZ" sz="2500" b="1" i="0" u="none" strike="noStrike" cap="none" normalizeH="0" baseline="0" dirty="0" smtClean="0">
                <a:ln>
                  <a:noFill/>
                </a:ln>
                <a:solidFill>
                  <a:srgbClr val="151515"/>
                </a:solidFill>
                <a:effectLst/>
                <a:latin typeface="PT Sans"/>
              </a:rPr>
              <a:t> </a:t>
            </a:r>
            <a:r>
              <a:rPr kumimoji="0" lang="cs-CZ" altLang="cs-CZ" sz="2500" b="1" i="0" u="none" strike="noStrike" cap="none" normalizeH="0" baseline="0" dirty="0" err="1" smtClean="0">
                <a:ln>
                  <a:noFill/>
                </a:ln>
                <a:solidFill>
                  <a:srgbClr val="151515"/>
                </a:solidFill>
                <a:effectLst/>
                <a:latin typeface="PT Sans"/>
              </a:rPr>
              <a:t>significance</a:t>
            </a:r>
            <a:r>
              <a:rPr kumimoji="0" lang="cs-CZ" altLang="cs-CZ" sz="2500" b="0" i="0" u="none" strike="noStrike" cap="none" normalizeH="0" baseline="0" dirty="0" smtClean="0">
                <a:ln>
                  <a:noFill/>
                </a:ln>
                <a:solidFill>
                  <a:srgbClr val="151515"/>
                </a:solidFill>
                <a:effectLst/>
                <a:latin typeface="PT Sans"/>
              </a:rPr>
              <a:t> and </a:t>
            </a:r>
            <a:r>
              <a:rPr kumimoji="0" lang="cs-CZ" altLang="cs-CZ" sz="2500" b="0" i="0" u="none" strike="noStrike" cap="none" normalizeH="0" baseline="0" dirty="0" err="1" smtClean="0">
                <a:ln>
                  <a:noFill/>
                </a:ln>
                <a:solidFill>
                  <a:srgbClr val="151515"/>
                </a:solidFill>
                <a:effectLst/>
                <a:latin typeface="PT Sans"/>
              </a:rPr>
              <a:t>our</a:t>
            </a:r>
            <a:r>
              <a:rPr lang="cs-CZ" altLang="cs-CZ" sz="2500" dirty="0">
                <a:solidFill>
                  <a:srgbClr val="151515"/>
                </a:solidFill>
                <a:latin typeface="PT Sans"/>
              </a:rPr>
              <a:t> </a:t>
            </a:r>
            <a:r>
              <a:rPr kumimoji="0" lang="cs-CZ" altLang="cs-CZ" sz="2500" b="0" i="0" u="none" strike="noStrike" cap="none" normalizeH="0" baseline="0" dirty="0" err="1" smtClean="0">
                <a:ln>
                  <a:noFill/>
                </a:ln>
                <a:solidFill>
                  <a:srgbClr val="151515"/>
                </a:solidFill>
                <a:effectLst/>
                <a:latin typeface="PT Sans"/>
              </a:rPr>
              <a:t>hypothesis</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it</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means</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nothing</a:t>
            </a:r>
            <a:r>
              <a:rPr kumimoji="0" lang="cs-CZ" altLang="cs-CZ" sz="2500" b="0" i="0" u="none" strike="noStrike" cap="none" normalizeH="0" baseline="0" dirty="0" smtClean="0">
                <a:ln>
                  <a:noFill/>
                </a:ln>
                <a:solidFill>
                  <a:srgbClr val="151515"/>
                </a:solidFill>
                <a:effectLst/>
                <a:latin typeface="PT Sans"/>
              </a:rPr>
              <a:t> to </a:t>
            </a:r>
            <a:r>
              <a:rPr kumimoji="0" lang="cs-CZ" altLang="cs-CZ" sz="2500" b="0" i="0" u="none" strike="noStrike" cap="none" normalizeH="0" baseline="0" dirty="0" err="1" smtClean="0">
                <a:ln>
                  <a:noFill/>
                </a:ln>
                <a:solidFill>
                  <a:srgbClr val="151515"/>
                </a:solidFill>
                <a:effectLst/>
                <a:latin typeface="PT Sans"/>
              </a:rPr>
              <a:t>our</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scientific</a:t>
            </a:r>
            <a:r>
              <a:rPr kumimoji="0" lang="cs-CZ" altLang="cs-CZ" sz="2500" b="0" i="0" u="none" strike="noStrike" cap="none" normalizeH="0" baseline="0" dirty="0" smtClean="0">
                <a:ln>
                  <a:noFill/>
                </a:ln>
                <a:solidFill>
                  <a:srgbClr val="151515"/>
                </a:solidFill>
                <a:effectLst/>
                <a:latin typeface="PT Sans"/>
              </a:rPr>
              <a:t> </a:t>
            </a:r>
            <a:r>
              <a:rPr kumimoji="0" lang="cs-CZ" altLang="cs-CZ" sz="2500" b="0" i="0" u="none" strike="noStrike" cap="none" normalizeH="0" baseline="0" dirty="0" err="1" smtClean="0">
                <a:ln>
                  <a:noFill/>
                </a:ln>
                <a:solidFill>
                  <a:srgbClr val="151515"/>
                </a:solidFill>
                <a:effectLst/>
                <a:latin typeface="PT Sans"/>
              </a:rPr>
              <a:t>hypothesis</a:t>
            </a:r>
            <a:r>
              <a:rPr lang="cs-CZ" altLang="cs-CZ" sz="2500" dirty="0">
                <a:solidFill>
                  <a:srgbClr val="151515"/>
                </a:solidFill>
                <a:latin typeface="PT Sans"/>
              </a:rPr>
              <a:t> </a:t>
            </a:r>
            <a:r>
              <a:rPr kumimoji="0" lang="cs-CZ" altLang="cs-CZ" sz="2500" b="0" i="0" u="none" strike="noStrike" cap="none" normalizeH="0" baseline="0" dirty="0" smtClean="0">
                <a:ln>
                  <a:noFill/>
                </a:ln>
                <a:solidFill>
                  <a:srgbClr val="151515"/>
                </a:solidFill>
                <a:effectLst/>
                <a:latin typeface="PT Sans"/>
              </a:rPr>
              <a:t>and</a:t>
            </a:r>
            <a:r>
              <a:rPr lang="cs-CZ" altLang="cs-CZ" sz="2500" dirty="0">
                <a:solidFill>
                  <a:srgbClr val="151515"/>
                </a:solidFill>
                <a:latin typeface="PT Sans"/>
              </a:rPr>
              <a:t> </a:t>
            </a:r>
            <a:r>
              <a:rPr kumimoji="0" lang="cs-CZ" altLang="cs-CZ" sz="2500" b="0" i="0" u="none" strike="noStrike" cap="none" normalizeH="0" baseline="0" dirty="0" err="1" smtClean="0">
                <a:ln>
                  <a:noFill/>
                </a:ln>
                <a:solidFill>
                  <a:srgbClr val="151515"/>
                </a:solidFill>
                <a:effectLst/>
                <a:latin typeface="PT Sans"/>
              </a:rPr>
              <a:t>our</a:t>
            </a:r>
            <a:r>
              <a:rPr lang="cs-CZ" altLang="cs-CZ" sz="2500" dirty="0">
                <a:solidFill>
                  <a:srgbClr val="151515"/>
                </a:solidFill>
                <a:latin typeface="PT Sans"/>
              </a:rPr>
              <a:t> </a:t>
            </a:r>
            <a:r>
              <a:rPr kumimoji="0" lang="cs-CZ" altLang="cs-CZ" sz="2500" b="0" i="0" u="none" strike="noStrike" cap="none" normalizeH="0" baseline="0" dirty="0" err="1" smtClean="0">
                <a:ln>
                  <a:noFill/>
                </a:ln>
                <a:solidFill>
                  <a:srgbClr val="151515"/>
                </a:solidFill>
                <a:effectLst/>
                <a:latin typeface="PT Sans"/>
              </a:rPr>
              <a:t>research</a:t>
            </a:r>
            <a:r>
              <a:rPr kumimoji="0" lang="cs-CZ" altLang="cs-CZ" sz="2500" b="0" i="0" u="none" strike="noStrike" cap="none" normalizeH="0" baseline="0" dirty="0" smtClean="0">
                <a:ln>
                  <a:noFill/>
                </a:ln>
                <a:solidFill>
                  <a:srgbClr val="151515"/>
                </a:solidFill>
                <a:effectLst/>
                <a:latin typeface="PT Sans"/>
              </a:rPr>
              <a:t>.</a:t>
            </a:r>
            <a:r>
              <a:rPr kumimoji="0" lang="cs-CZ" altLang="cs-CZ" sz="2500" b="0" i="0" u="none" strike="noStrike" cap="none" normalizeH="0" baseline="0" dirty="0" smtClean="0">
                <a:ln>
                  <a:noFill/>
                </a:ln>
                <a:solidFill>
                  <a:schemeClr val="tx1"/>
                </a:solidFill>
                <a:effectLst/>
              </a:rPr>
              <a:t> </a:t>
            </a:r>
          </a:p>
        </p:txBody>
      </p:sp>
      <p:sp>
        <p:nvSpPr>
          <p:cNvPr id="7" name="Obdélník 6"/>
          <p:cNvSpPr/>
          <p:nvPr/>
        </p:nvSpPr>
        <p:spPr>
          <a:xfrm>
            <a:off x="179512" y="2204864"/>
            <a:ext cx="8856984" cy="477054"/>
          </a:xfrm>
          <a:prstGeom prst="rect">
            <a:avLst/>
          </a:prstGeom>
        </p:spPr>
        <p:txBody>
          <a:bodyPr wrap="square">
            <a:spAutoFit/>
          </a:bodyPr>
          <a:lstStyle/>
          <a:p>
            <a:r>
              <a:rPr lang="cs-CZ" sz="2500" dirty="0">
                <a:solidFill>
                  <a:srgbClr val="FF0000"/>
                </a:solidFill>
              </a:rPr>
              <a:t>In </a:t>
            </a:r>
            <a:r>
              <a:rPr lang="cs-CZ" sz="2500" dirty="0" err="1">
                <a:solidFill>
                  <a:srgbClr val="FF0000"/>
                </a:solidFill>
              </a:rPr>
              <a:t>the</a:t>
            </a:r>
            <a:r>
              <a:rPr lang="cs-CZ" sz="2500" dirty="0">
                <a:solidFill>
                  <a:srgbClr val="FF0000"/>
                </a:solidFill>
              </a:rPr>
              <a:t> </a:t>
            </a:r>
            <a:r>
              <a:rPr lang="cs-CZ" sz="2500" dirty="0" err="1">
                <a:solidFill>
                  <a:srgbClr val="FF0000"/>
                </a:solidFill>
              </a:rPr>
              <a:t>statistics</a:t>
            </a:r>
            <a:r>
              <a:rPr lang="cs-CZ" sz="2500" dirty="0">
                <a:solidFill>
                  <a:srgbClr val="FF0000"/>
                </a:solidFill>
              </a:rPr>
              <a:t> </a:t>
            </a:r>
            <a:r>
              <a:rPr lang="cs-CZ" sz="2500" dirty="0" err="1">
                <a:solidFill>
                  <a:srgbClr val="FF0000"/>
                </a:solidFill>
              </a:rPr>
              <a:t>applies</a:t>
            </a:r>
            <a:r>
              <a:rPr lang="cs-CZ" sz="2500" dirty="0">
                <a:solidFill>
                  <a:srgbClr val="FF0000"/>
                </a:solidFill>
              </a:rPr>
              <a:t> </a:t>
            </a:r>
            <a:r>
              <a:rPr lang="cs-CZ" sz="2500" dirty="0" err="1">
                <a:solidFill>
                  <a:srgbClr val="FF0000"/>
                </a:solidFill>
              </a:rPr>
              <a:t>only</a:t>
            </a:r>
            <a:r>
              <a:rPr lang="cs-CZ" sz="2500" dirty="0">
                <a:solidFill>
                  <a:srgbClr val="FF0000"/>
                </a:solidFill>
              </a:rPr>
              <a:t> </a:t>
            </a:r>
            <a:r>
              <a:rPr lang="cs-CZ" sz="2500" dirty="0" err="1">
                <a:solidFill>
                  <a:srgbClr val="FF0000"/>
                </a:solidFill>
              </a:rPr>
              <a:t>what</a:t>
            </a:r>
            <a:r>
              <a:rPr lang="cs-CZ" sz="2500" dirty="0">
                <a:solidFill>
                  <a:srgbClr val="FF0000"/>
                </a:solidFill>
              </a:rPr>
              <a:t> </a:t>
            </a:r>
            <a:r>
              <a:rPr lang="cs-CZ" sz="2500" dirty="0" err="1">
                <a:solidFill>
                  <a:srgbClr val="FF0000"/>
                </a:solidFill>
              </a:rPr>
              <a:t>we</a:t>
            </a:r>
            <a:r>
              <a:rPr lang="cs-CZ" sz="2500" dirty="0">
                <a:solidFill>
                  <a:srgbClr val="FF0000"/>
                </a:solidFill>
              </a:rPr>
              <a:t> </a:t>
            </a:r>
            <a:r>
              <a:rPr lang="cs-CZ" sz="2500" dirty="0" err="1">
                <a:solidFill>
                  <a:srgbClr val="FF0000"/>
                </a:solidFill>
              </a:rPr>
              <a:t>can</a:t>
            </a:r>
            <a:r>
              <a:rPr lang="cs-CZ" sz="2500" dirty="0">
                <a:solidFill>
                  <a:srgbClr val="FF0000"/>
                </a:solidFill>
              </a:rPr>
              <a:t> </a:t>
            </a:r>
            <a:r>
              <a:rPr lang="cs-CZ" sz="2500" dirty="0" err="1">
                <a:solidFill>
                  <a:srgbClr val="FF0000"/>
                </a:solidFill>
              </a:rPr>
              <a:t>prove</a:t>
            </a:r>
            <a:r>
              <a:rPr lang="cs-CZ" sz="2500" dirty="0">
                <a:solidFill>
                  <a:srgbClr val="FF0000"/>
                </a:solidFill>
              </a:rPr>
              <a:t> by </a:t>
            </a:r>
            <a:r>
              <a:rPr lang="cs-CZ" sz="2500" dirty="0" err="1">
                <a:solidFill>
                  <a:srgbClr val="FF0000"/>
                </a:solidFill>
              </a:rPr>
              <a:t>calculation</a:t>
            </a:r>
            <a:r>
              <a:rPr lang="cs-CZ" sz="2500" dirty="0">
                <a:solidFill>
                  <a:srgbClr val="FF0000"/>
                </a:solidFill>
              </a:rPr>
              <a:t>.</a:t>
            </a:r>
          </a:p>
        </p:txBody>
      </p:sp>
    </p:spTree>
    <p:extLst>
      <p:ext uri="{BB962C8B-B14F-4D97-AF65-F5344CB8AC3E}">
        <p14:creationId xmlns:p14="http://schemas.microsoft.com/office/powerpoint/2010/main" val="1951170512"/>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914400"/>
          </a:xfrm>
        </p:spPr>
        <p:txBody>
          <a:bodyPr>
            <a:normAutofit/>
          </a:bodyPr>
          <a:lstStyle/>
          <a:p>
            <a:pPr algn="ctr"/>
            <a:r>
              <a:rPr lang="cs-CZ" sz="3500" b="1" dirty="0" err="1">
                <a:latin typeface="PT Sans"/>
              </a:rPr>
              <a:t>Correlation</a:t>
            </a:r>
            <a:endParaRPr lang="cs-CZ" sz="3500" b="1" dirty="0">
              <a:latin typeface="PT Sans"/>
            </a:endParaRPr>
          </a:p>
        </p:txBody>
      </p:sp>
      <p:sp>
        <p:nvSpPr>
          <p:cNvPr id="3" name="Zástupný symbol pro obsah 2"/>
          <p:cNvSpPr>
            <a:spLocks noGrp="1"/>
          </p:cNvSpPr>
          <p:nvPr>
            <p:ph idx="1"/>
          </p:nvPr>
        </p:nvSpPr>
        <p:spPr>
          <a:xfrm>
            <a:off x="457200" y="1268760"/>
            <a:ext cx="8507288" cy="5688632"/>
          </a:xfrm>
        </p:spPr>
        <p:txBody>
          <a:bodyPr>
            <a:noAutofit/>
          </a:bodyPr>
          <a:lstStyle/>
          <a:p>
            <a:r>
              <a:rPr lang="en-US" sz="2300" dirty="0"/>
              <a:t>It is usually denoted by </a:t>
            </a:r>
            <a:r>
              <a:rPr lang="en-US" sz="2300" i="1" dirty="0"/>
              <a:t>r</a:t>
            </a:r>
            <a:r>
              <a:rPr lang="en-US" sz="2300" dirty="0"/>
              <a:t>. </a:t>
            </a:r>
            <a:endParaRPr lang="cs-CZ" sz="2300" dirty="0" smtClean="0"/>
          </a:p>
          <a:p>
            <a:r>
              <a:rPr lang="en-US" sz="2300" dirty="0" smtClean="0"/>
              <a:t>It </a:t>
            </a:r>
            <a:r>
              <a:rPr lang="en-US" sz="2300" dirty="0"/>
              <a:t>takes values ranging from -1 to 1, the sign then decides whether the correlation is direct (plus sign) or indirect (minus sign). </a:t>
            </a:r>
            <a:endParaRPr lang="cs-CZ" sz="2300" dirty="0" smtClean="0"/>
          </a:p>
          <a:p>
            <a:r>
              <a:rPr lang="en-US" sz="2300" dirty="0" smtClean="0"/>
              <a:t>Correlation</a:t>
            </a:r>
            <a:r>
              <a:rPr lang="en-US" sz="2300" dirty="0"/>
              <a:t> can measure a relationship between two or more variables. </a:t>
            </a:r>
            <a:endParaRPr lang="cs-CZ" sz="2300" dirty="0" smtClean="0"/>
          </a:p>
          <a:p>
            <a:r>
              <a:rPr lang="en-US" sz="2300" dirty="0" smtClean="0"/>
              <a:t>start </a:t>
            </a:r>
            <a:r>
              <a:rPr lang="en-US" sz="2300" dirty="0"/>
              <a:t> with the graphic interpretation of </a:t>
            </a:r>
            <a:r>
              <a:rPr lang="en-US" sz="2300" dirty="0" smtClean="0"/>
              <a:t>data</a:t>
            </a:r>
            <a:r>
              <a:rPr lang="cs-CZ" sz="2300" dirty="0" smtClean="0"/>
              <a:t> (</a:t>
            </a:r>
            <a:r>
              <a:rPr lang="en-US" sz="2300" dirty="0" smtClean="0"/>
              <a:t>scatter plot</a:t>
            </a:r>
            <a:r>
              <a:rPr lang="cs-CZ" sz="2300" dirty="0" smtClean="0"/>
              <a:t>)</a:t>
            </a:r>
          </a:p>
          <a:p>
            <a:r>
              <a:rPr lang="cs-CZ" sz="2300" dirty="0" err="1" smtClean="0"/>
              <a:t>Correlation</a:t>
            </a:r>
            <a:r>
              <a:rPr lang="cs-CZ" sz="2300" dirty="0" smtClean="0"/>
              <a:t> </a:t>
            </a:r>
            <a:r>
              <a:rPr lang="en-US" sz="2300" dirty="0" smtClean="0"/>
              <a:t>usually </a:t>
            </a:r>
            <a:r>
              <a:rPr lang="en-US" sz="2300" dirty="0"/>
              <a:t>take the absolute values from </a:t>
            </a:r>
            <a:r>
              <a:rPr lang="en-US" sz="2300" dirty="0" smtClean="0"/>
              <a:t>0</a:t>
            </a:r>
            <a:r>
              <a:rPr lang="cs-CZ" sz="2300" dirty="0" smtClean="0"/>
              <a:t> (</a:t>
            </a:r>
            <a:r>
              <a:rPr lang="en-US" sz="2300" dirty="0"/>
              <a:t>very little or no relationship</a:t>
            </a:r>
            <a:r>
              <a:rPr lang="cs-CZ" sz="2300" dirty="0" smtClean="0"/>
              <a:t>)</a:t>
            </a:r>
            <a:r>
              <a:rPr lang="en-US" sz="2300" dirty="0" smtClean="0"/>
              <a:t> </a:t>
            </a:r>
            <a:r>
              <a:rPr lang="en-US" sz="2300" dirty="0"/>
              <a:t>to </a:t>
            </a:r>
            <a:r>
              <a:rPr lang="en-US" sz="2300" dirty="0" smtClean="0"/>
              <a:t>1</a:t>
            </a:r>
            <a:r>
              <a:rPr lang="cs-CZ" sz="2300" dirty="0" smtClean="0"/>
              <a:t> (</a:t>
            </a:r>
            <a:r>
              <a:rPr lang="en-US" sz="2300" dirty="0"/>
              <a:t>relationship is very strong</a:t>
            </a:r>
            <a:r>
              <a:rPr lang="cs-CZ" sz="2300" dirty="0" smtClean="0"/>
              <a:t>)</a:t>
            </a:r>
            <a:r>
              <a:rPr lang="en-US" sz="2300" dirty="0" smtClean="0"/>
              <a:t>.</a:t>
            </a:r>
            <a:endParaRPr lang="en-US" sz="2300" dirty="0"/>
          </a:p>
        </p:txBody>
      </p:sp>
    </p:spTree>
    <p:extLst>
      <p:ext uri="{BB962C8B-B14F-4D97-AF65-F5344CB8AC3E}">
        <p14:creationId xmlns:p14="http://schemas.microsoft.com/office/powerpoint/2010/main" val="980916796"/>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404664"/>
            <a:ext cx="8229600" cy="914400"/>
          </a:xfrm>
        </p:spPr>
        <p:txBody>
          <a:bodyPr>
            <a:normAutofit/>
          </a:bodyPr>
          <a:lstStyle/>
          <a:p>
            <a:pPr algn="ctr"/>
            <a:r>
              <a:rPr lang="cs-CZ" sz="3500" b="1" dirty="0" err="1">
                <a:latin typeface="PT Sans"/>
              </a:rPr>
              <a:t>Correlation</a:t>
            </a:r>
            <a:endParaRPr lang="cs-CZ" sz="3500" b="1" dirty="0">
              <a:latin typeface="PT Sans"/>
            </a:endParaRPr>
          </a:p>
        </p:txBody>
      </p:sp>
      <p:sp>
        <p:nvSpPr>
          <p:cNvPr id="5" name="Zástupný symbol pro obsah 2"/>
          <p:cNvSpPr>
            <a:spLocks noGrp="1"/>
          </p:cNvSpPr>
          <p:nvPr>
            <p:ph idx="1"/>
          </p:nvPr>
        </p:nvSpPr>
        <p:spPr>
          <a:xfrm>
            <a:off x="107504" y="1052736"/>
            <a:ext cx="5040560" cy="5688632"/>
          </a:xfrm>
        </p:spPr>
        <p:txBody>
          <a:bodyPr>
            <a:noAutofit/>
          </a:bodyPr>
          <a:lstStyle/>
          <a:p>
            <a:pPr marL="0" indent="0">
              <a:buNone/>
            </a:pPr>
            <a:r>
              <a:rPr lang="en-US" sz="2300" dirty="0" smtClean="0"/>
              <a:t>Limitations of this coefficient:</a:t>
            </a:r>
          </a:p>
          <a:p>
            <a:r>
              <a:rPr lang="en-US" sz="2300" dirty="0" smtClean="0"/>
              <a:t>it measures only linear relationships.</a:t>
            </a:r>
          </a:p>
          <a:p>
            <a:r>
              <a:rPr lang="en-US" sz="2300" dirty="0" smtClean="0"/>
              <a:t>it does not recognize which variable is dependent and which is independent. </a:t>
            </a:r>
            <a:endParaRPr lang="cs-CZ" sz="2300" dirty="0" smtClean="0"/>
          </a:p>
          <a:p>
            <a:r>
              <a:rPr lang="en-US" sz="2300" dirty="0" smtClean="0"/>
              <a:t>We cannot decide on the causality of the relationship between variables.</a:t>
            </a:r>
          </a:p>
        </p:txBody>
      </p:sp>
      <p:graphicFrame>
        <p:nvGraphicFramePr>
          <p:cNvPr id="6" name="Chart 1"/>
          <p:cNvGraphicFramePr/>
          <p:nvPr>
            <p:extLst>
              <p:ext uri="{D42A27DB-BD31-4B8C-83A1-F6EECF244321}">
                <p14:modId xmlns:p14="http://schemas.microsoft.com/office/powerpoint/2010/main" val="4182151711"/>
              </p:ext>
            </p:extLst>
          </p:nvPr>
        </p:nvGraphicFramePr>
        <p:xfrm>
          <a:off x="5004048" y="3645023"/>
          <a:ext cx="4163818" cy="3120357"/>
        </p:xfrm>
        <a:graphic>
          <a:graphicData uri="http://schemas.openxmlformats.org/drawingml/2006/chart">
            <c:chart xmlns:c="http://schemas.openxmlformats.org/drawingml/2006/chart" xmlns:r="http://schemas.openxmlformats.org/officeDocument/2006/relationships" r:id="rId2"/>
          </a:graphicData>
        </a:graphic>
      </p:graphicFrame>
      <p:pic>
        <p:nvPicPr>
          <p:cNvPr id="8" name="Obrázek 7"/>
          <p:cNvPicPr>
            <a:picLocks noChangeAspect="1"/>
          </p:cNvPicPr>
          <p:nvPr/>
        </p:nvPicPr>
        <p:blipFill>
          <a:blip r:embed="rId3"/>
          <a:stretch>
            <a:fillRect/>
          </a:stretch>
        </p:blipFill>
        <p:spPr>
          <a:xfrm>
            <a:off x="4696370" y="1052736"/>
            <a:ext cx="4298108" cy="2453258"/>
          </a:xfrm>
          <a:prstGeom prst="rect">
            <a:avLst/>
          </a:prstGeom>
        </p:spPr>
      </p:pic>
      <p:sp>
        <p:nvSpPr>
          <p:cNvPr id="9" name="TextovéPole 8"/>
          <p:cNvSpPr txBox="1"/>
          <p:nvPr/>
        </p:nvSpPr>
        <p:spPr>
          <a:xfrm>
            <a:off x="7960806" y="2430963"/>
            <a:ext cx="1003801" cy="369332"/>
          </a:xfrm>
          <a:prstGeom prst="rect">
            <a:avLst/>
          </a:prstGeom>
          <a:noFill/>
        </p:spPr>
        <p:txBody>
          <a:bodyPr wrap="none" rtlCol="0">
            <a:spAutoFit/>
          </a:bodyPr>
          <a:lstStyle/>
          <a:p>
            <a:r>
              <a:rPr lang="cs-CZ" dirty="0" smtClean="0">
                <a:solidFill>
                  <a:srgbClr val="FF0000"/>
                </a:solidFill>
              </a:rPr>
              <a:t>r = 0,85</a:t>
            </a:r>
            <a:endParaRPr lang="cs-CZ" dirty="0">
              <a:solidFill>
                <a:srgbClr val="FF0000"/>
              </a:solidFill>
            </a:endParaRPr>
          </a:p>
        </p:txBody>
      </p:sp>
      <p:sp>
        <p:nvSpPr>
          <p:cNvPr id="10" name="TextovéPole 9"/>
          <p:cNvSpPr txBox="1"/>
          <p:nvPr/>
        </p:nvSpPr>
        <p:spPr>
          <a:xfrm>
            <a:off x="7960805" y="5543847"/>
            <a:ext cx="1026243" cy="369332"/>
          </a:xfrm>
          <a:prstGeom prst="rect">
            <a:avLst/>
          </a:prstGeom>
          <a:noFill/>
        </p:spPr>
        <p:txBody>
          <a:bodyPr wrap="none" rtlCol="0">
            <a:spAutoFit/>
          </a:bodyPr>
          <a:lstStyle/>
          <a:p>
            <a:r>
              <a:rPr lang="cs-CZ" dirty="0" smtClean="0">
                <a:solidFill>
                  <a:srgbClr val="FF0000"/>
                </a:solidFill>
              </a:rPr>
              <a:t>r = 0,00</a:t>
            </a:r>
            <a:endParaRPr lang="cs-CZ" dirty="0">
              <a:solidFill>
                <a:srgbClr val="FF0000"/>
              </a:solidFill>
            </a:endParaRPr>
          </a:p>
        </p:txBody>
      </p:sp>
    </p:spTree>
    <p:extLst>
      <p:ext uri="{BB962C8B-B14F-4D97-AF65-F5344CB8AC3E}">
        <p14:creationId xmlns:p14="http://schemas.microsoft.com/office/powerpoint/2010/main" val="2835740047"/>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C1C3D958-893D-4D49-91B3-6150ABD798EE}"/>
              </a:ext>
            </a:extLst>
          </p:cNvPr>
          <p:cNvSpPr txBox="1"/>
          <p:nvPr/>
        </p:nvSpPr>
        <p:spPr>
          <a:xfrm>
            <a:off x="971600" y="1844824"/>
            <a:ext cx="7200800" cy="1323439"/>
          </a:xfrm>
          <a:prstGeom prst="rect">
            <a:avLst/>
          </a:prstGeom>
          <a:noFill/>
        </p:spPr>
        <p:txBody>
          <a:bodyPr wrap="square">
            <a:spAutoFit/>
          </a:bodyPr>
          <a:lstStyle/>
          <a:p>
            <a:pPr algn="ctr"/>
            <a:r>
              <a:rPr lang="cs-CZ" sz="4000" dirty="0" err="1">
                <a:solidFill>
                  <a:srgbClr val="FF0000"/>
                </a:solidFill>
              </a:rPr>
              <a:t>Myths</a:t>
            </a:r>
            <a:r>
              <a:rPr lang="cs-CZ" sz="4000" dirty="0">
                <a:solidFill>
                  <a:srgbClr val="FF0000"/>
                </a:solidFill>
              </a:rPr>
              <a:t>, </a:t>
            </a:r>
            <a:r>
              <a:rPr lang="cs-CZ" sz="4000" dirty="0" err="1">
                <a:solidFill>
                  <a:srgbClr val="FF0000"/>
                </a:solidFill>
              </a:rPr>
              <a:t>mistakes</a:t>
            </a:r>
            <a:r>
              <a:rPr lang="cs-CZ" sz="4000" dirty="0">
                <a:solidFill>
                  <a:srgbClr val="FF0000"/>
                </a:solidFill>
              </a:rPr>
              <a:t>, </a:t>
            </a:r>
            <a:r>
              <a:rPr lang="cs-CZ" sz="4000" dirty="0" err="1">
                <a:solidFill>
                  <a:srgbClr val="FF0000"/>
                </a:solidFill>
              </a:rPr>
              <a:t>fakes</a:t>
            </a:r>
            <a:r>
              <a:rPr lang="cs-CZ" sz="4000" dirty="0">
                <a:solidFill>
                  <a:srgbClr val="FF0000"/>
                </a:solidFill>
              </a:rPr>
              <a:t> and </a:t>
            </a:r>
            <a:r>
              <a:rPr lang="cs-CZ" sz="4000" dirty="0" err="1">
                <a:solidFill>
                  <a:srgbClr val="FF0000"/>
                </a:solidFill>
              </a:rPr>
              <a:t>explanations</a:t>
            </a:r>
            <a:r>
              <a:rPr lang="cs-CZ" sz="4000" dirty="0">
                <a:solidFill>
                  <a:srgbClr val="FF0000"/>
                </a:solidFill>
              </a:rPr>
              <a:t> in </a:t>
            </a:r>
            <a:r>
              <a:rPr lang="cs-CZ" sz="4000" dirty="0" err="1">
                <a:solidFill>
                  <a:srgbClr val="FF0000"/>
                </a:solidFill>
              </a:rPr>
              <a:t>statistics</a:t>
            </a:r>
            <a:endParaRPr lang="cs-CZ" sz="4000" dirty="0">
              <a:solidFill>
                <a:srgbClr val="FF0000"/>
              </a:solidFill>
            </a:endParaRPr>
          </a:p>
        </p:txBody>
      </p:sp>
    </p:spTree>
    <p:extLst>
      <p:ext uri="{BB962C8B-B14F-4D97-AF65-F5344CB8AC3E}">
        <p14:creationId xmlns:p14="http://schemas.microsoft.com/office/powerpoint/2010/main" val="17364534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85315387"/>
              </p:ext>
            </p:extLst>
          </p:nvPr>
        </p:nvGraphicFramePr>
        <p:xfrm>
          <a:off x="-637209" y="448574"/>
          <a:ext cx="10314609"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en-US" sz="2800" b="1" dirty="0">
                <a:solidFill>
                  <a:srgbClr val="FF0000"/>
                </a:solidFill>
              </a:rPr>
              <a:t>A</a:t>
            </a:r>
            <a:r>
              <a:rPr lang="en-US" b="1" dirty="0">
                <a:solidFill>
                  <a:srgbClr val="FF0000"/>
                </a:solidFill>
              </a:rPr>
              <a:t>ims of Science</a:t>
            </a:r>
            <a:endParaRPr lang="en-US" sz="2800" b="1" dirty="0">
              <a:solidFill>
                <a:srgbClr val="FF0000"/>
              </a:solidFill>
            </a:endParaRPr>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a:p>
        </p:txBody>
      </p:sp>
      <p:sp>
        <p:nvSpPr>
          <p:cNvPr id="3" name="Obdélník 2"/>
          <p:cNvSpPr/>
          <p:nvPr/>
        </p:nvSpPr>
        <p:spPr>
          <a:xfrm>
            <a:off x="457200" y="1702549"/>
            <a:ext cx="8507288" cy="646331"/>
          </a:xfrm>
          <a:prstGeom prst="rect">
            <a:avLst/>
          </a:prstGeom>
        </p:spPr>
        <p:txBody>
          <a:bodyPr wrap="square">
            <a:spAutoFit/>
          </a:bodyPr>
          <a:lstStyle/>
          <a:p>
            <a:r>
              <a:rPr lang="en-US"/>
              <a:t>To describe various structures and relationships in this world and explain them rationally</a:t>
            </a: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A94E7C76-C16F-47F1-B4F1-C2CF2270A7E9}"/>
                                            </p:graphicEl>
                                          </p:spTgt>
                                        </p:tgtEl>
                                        <p:attrNameLst>
                                          <p:attrName>style.visibility</p:attrName>
                                        </p:attrNameLst>
                                      </p:cBhvr>
                                      <p:to>
                                        <p:strVal val="visible"/>
                                      </p:to>
                                    </p:set>
                                    <p:animEffect transition="in" filter="wipe(left)">
                                      <p:cBhvr>
                                        <p:cTn id="12" dur="1000"/>
                                        <p:tgtEl>
                                          <p:spTgt spid="6">
                                            <p:graphicEl>
                                              <a:dgm id="{A94E7C76-C16F-47F1-B4F1-C2CF2270A7E9}"/>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48F9B62B-8095-40B1-882D-7B164B0C8B69}"/>
                                            </p:graphicEl>
                                          </p:spTgt>
                                        </p:tgtEl>
                                        <p:attrNameLst>
                                          <p:attrName>style.visibility</p:attrName>
                                        </p:attrNameLst>
                                      </p:cBhvr>
                                      <p:to>
                                        <p:strVal val="visible"/>
                                      </p:to>
                                    </p:set>
                                    <p:animEffect transition="in" filter="wipe(left)">
                                      <p:cBhvr>
                                        <p:cTn id="15" dur="1000"/>
                                        <p:tgtEl>
                                          <p:spTgt spid="6">
                                            <p:graphicEl>
                                              <a:dgm id="{48F9B62B-8095-40B1-882D-7B164B0C8B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0CFC4447-43F4-414D-A014-8F5BDE3BC5FF}"/>
                                            </p:graphicEl>
                                          </p:spTgt>
                                        </p:tgtEl>
                                        <p:attrNameLst>
                                          <p:attrName>style.visibility</p:attrName>
                                        </p:attrNameLst>
                                      </p:cBhvr>
                                      <p:to>
                                        <p:strVal val="visible"/>
                                      </p:to>
                                    </p:set>
                                    <p:animEffect transition="in" filter="wipe(left)">
                                      <p:cBhvr>
                                        <p:cTn id="20" dur="1000"/>
                                        <p:tgtEl>
                                          <p:spTgt spid="6">
                                            <p:graphicEl>
                                              <a:dgm id="{0CFC4447-43F4-414D-A014-8F5BDE3BC5F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389CF004-91C6-4868-93F7-537D5C97980B}"/>
                                            </p:graphicEl>
                                          </p:spTgt>
                                        </p:tgtEl>
                                        <p:attrNameLst>
                                          <p:attrName>style.visibility</p:attrName>
                                        </p:attrNameLst>
                                      </p:cBhvr>
                                      <p:to>
                                        <p:strVal val="visible"/>
                                      </p:to>
                                    </p:set>
                                    <p:animEffect transition="in" filter="wipe(left)">
                                      <p:cBhvr>
                                        <p:cTn id="23" dur="1000"/>
                                        <p:tgtEl>
                                          <p:spTgt spid="6">
                                            <p:graphicEl>
                                              <a:dgm id="{389CF004-91C6-4868-93F7-537D5C97980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8D49C94D-D2A4-4464-8383-D3C12F8B2538}"/>
                                            </p:graphicEl>
                                          </p:spTgt>
                                        </p:tgtEl>
                                        <p:attrNameLst>
                                          <p:attrName>style.visibility</p:attrName>
                                        </p:attrNameLst>
                                      </p:cBhvr>
                                      <p:to>
                                        <p:strVal val="visible"/>
                                      </p:to>
                                    </p:set>
                                    <p:animEffect transition="in" filter="wipe(left)">
                                      <p:cBhvr>
                                        <p:cTn id="28" dur="1000"/>
                                        <p:tgtEl>
                                          <p:spTgt spid="6">
                                            <p:graphicEl>
                                              <a:dgm id="{8D49C94D-D2A4-4464-8383-D3C12F8B2538}"/>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5E71A06C-9747-4CAE-BA21-E9C2A4D6678D}"/>
                                            </p:graphicEl>
                                          </p:spTgt>
                                        </p:tgtEl>
                                        <p:attrNameLst>
                                          <p:attrName>style.visibility</p:attrName>
                                        </p:attrNameLst>
                                      </p:cBhvr>
                                      <p:to>
                                        <p:strVal val="visible"/>
                                      </p:to>
                                    </p:set>
                                    <p:animEffect transition="in" filter="wipe(left)">
                                      <p:cBhvr>
                                        <p:cTn id="31" dur="1000"/>
                                        <p:tgtEl>
                                          <p:spTgt spid="6">
                                            <p:graphicEl>
                                              <a:dgm id="{5E71A06C-9747-4CAE-BA21-E9C2A4D6678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A9227355-A6E4-4C01-AB6A-08B68C0ABB91}"/>
                                            </p:graphicEl>
                                          </p:spTgt>
                                        </p:tgtEl>
                                        <p:attrNameLst>
                                          <p:attrName>style.visibility</p:attrName>
                                        </p:attrNameLst>
                                      </p:cBhvr>
                                      <p:to>
                                        <p:strVal val="visible"/>
                                      </p:to>
                                    </p:set>
                                    <p:animEffect transition="in" filter="wipe(left)">
                                      <p:cBhvr>
                                        <p:cTn id="36" dur="1000"/>
                                        <p:tgtEl>
                                          <p:spTgt spid="6">
                                            <p:graphicEl>
                                              <a:dgm id="{A9227355-A6E4-4C01-AB6A-08B68C0ABB9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DB2CD8C7-A5B3-49A1-81CC-0EEDDDF3DB4E}"/>
                                            </p:graphicEl>
                                          </p:spTgt>
                                        </p:tgtEl>
                                        <p:attrNameLst>
                                          <p:attrName>style.visibility</p:attrName>
                                        </p:attrNameLst>
                                      </p:cBhvr>
                                      <p:to>
                                        <p:strVal val="visible"/>
                                      </p:to>
                                    </p:set>
                                    <p:animEffect transition="in" filter="wipe(left)">
                                      <p:cBhvr>
                                        <p:cTn id="39" dur="1000"/>
                                        <p:tgtEl>
                                          <p:spTgt spid="6">
                                            <p:graphicEl>
                                              <a:dgm id="{DB2CD8C7-A5B3-49A1-81CC-0EEDDDF3DB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21527398"/>
              </p:ext>
            </p:extLst>
          </p:nvPr>
        </p:nvGraphicFramePr>
        <p:xfrm>
          <a:off x="179512" y="1268760"/>
          <a:ext cx="885698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692696"/>
            <a:ext cx="8229600" cy="914400"/>
          </a:xfrm>
        </p:spPr>
        <p:txBody>
          <a:bodyPr/>
          <a:lstStyle/>
          <a:p>
            <a:r>
              <a:rPr lang="en-US" b="1">
                <a:solidFill>
                  <a:srgbClr val="FF0000"/>
                </a:solidFill>
              </a:rPr>
              <a:t>Characteristics of Research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026FE858-264F-439B-A7F3-F2D942865AB2}"/>
                                            </p:graphicEl>
                                          </p:spTgt>
                                        </p:tgtEl>
                                        <p:attrNameLst>
                                          <p:attrName>style.visibility</p:attrName>
                                        </p:attrNameLst>
                                      </p:cBhvr>
                                      <p:to>
                                        <p:strVal val="visible"/>
                                      </p:to>
                                    </p:set>
                                    <p:animEffect transition="in" filter="wipe(left)">
                                      <p:cBhvr>
                                        <p:cTn id="7" dur="500"/>
                                        <p:tgtEl>
                                          <p:spTgt spid="3">
                                            <p:graphicEl>
                                              <a:dgm id="{026FE858-264F-439B-A7F3-F2D942865A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40536B13-5617-411F-BE63-A67F88290066}"/>
                                            </p:graphicEl>
                                          </p:spTgt>
                                        </p:tgtEl>
                                        <p:attrNameLst>
                                          <p:attrName>style.visibility</p:attrName>
                                        </p:attrNameLst>
                                      </p:cBhvr>
                                      <p:to>
                                        <p:strVal val="visible"/>
                                      </p:to>
                                    </p:set>
                                    <p:animEffect transition="in" filter="wipe(left)">
                                      <p:cBhvr>
                                        <p:cTn id="12" dur="500"/>
                                        <p:tgtEl>
                                          <p:spTgt spid="3">
                                            <p:graphicEl>
                                              <a:dgm id="{40536B13-5617-411F-BE63-A67F88290066}"/>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AA799FD6-0207-48F1-ADAD-3355FC46945A}"/>
                                            </p:graphicEl>
                                          </p:spTgt>
                                        </p:tgtEl>
                                        <p:attrNameLst>
                                          <p:attrName>style.visibility</p:attrName>
                                        </p:attrNameLst>
                                      </p:cBhvr>
                                      <p:to>
                                        <p:strVal val="visible"/>
                                      </p:to>
                                    </p:set>
                                    <p:animEffect transition="in" filter="wipe(left)">
                                      <p:cBhvr>
                                        <p:cTn id="15" dur="500"/>
                                        <p:tgtEl>
                                          <p:spTgt spid="3">
                                            <p:graphicEl>
                                              <a:dgm id="{AA799FD6-0207-48F1-ADAD-3355FC4694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C572D6EF-B61D-42B7-AE89-70B64669FED2}"/>
                                            </p:graphicEl>
                                          </p:spTgt>
                                        </p:tgtEl>
                                        <p:attrNameLst>
                                          <p:attrName>style.visibility</p:attrName>
                                        </p:attrNameLst>
                                      </p:cBhvr>
                                      <p:to>
                                        <p:strVal val="visible"/>
                                      </p:to>
                                    </p:set>
                                    <p:animEffect transition="in" filter="wipe(left)">
                                      <p:cBhvr>
                                        <p:cTn id="20" dur="500"/>
                                        <p:tgtEl>
                                          <p:spTgt spid="3">
                                            <p:graphicEl>
                                              <a:dgm id="{C572D6EF-B61D-42B7-AE89-70B64669FED2}"/>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6C4584D8-4BEC-45D8-BF53-95F5FB761D06}"/>
                                            </p:graphicEl>
                                          </p:spTgt>
                                        </p:tgtEl>
                                        <p:attrNameLst>
                                          <p:attrName>style.visibility</p:attrName>
                                        </p:attrNameLst>
                                      </p:cBhvr>
                                      <p:to>
                                        <p:strVal val="visible"/>
                                      </p:to>
                                    </p:set>
                                    <p:animEffect transition="in" filter="wipe(left)">
                                      <p:cBhvr>
                                        <p:cTn id="23" dur="500"/>
                                        <p:tgtEl>
                                          <p:spTgt spid="3">
                                            <p:graphicEl>
                                              <a:dgm id="{6C4584D8-4BEC-45D8-BF53-95F5FB761D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F134D718-41DE-4EC6-89B3-1BC0F2118D8D}"/>
                                            </p:graphicEl>
                                          </p:spTgt>
                                        </p:tgtEl>
                                        <p:attrNameLst>
                                          <p:attrName>style.visibility</p:attrName>
                                        </p:attrNameLst>
                                      </p:cBhvr>
                                      <p:to>
                                        <p:strVal val="visible"/>
                                      </p:to>
                                    </p:set>
                                    <p:animEffect transition="in" filter="wipe(left)">
                                      <p:cBhvr>
                                        <p:cTn id="28" dur="500"/>
                                        <p:tgtEl>
                                          <p:spTgt spid="3">
                                            <p:graphicEl>
                                              <a:dgm id="{F134D718-41DE-4EC6-89B3-1BC0F2118D8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5E3B8E9D-BC81-4E4F-9ACC-A20F37470DE3}"/>
                                            </p:graphicEl>
                                          </p:spTgt>
                                        </p:tgtEl>
                                        <p:attrNameLst>
                                          <p:attrName>style.visibility</p:attrName>
                                        </p:attrNameLst>
                                      </p:cBhvr>
                                      <p:to>
                                        <p:strVal val="visible"/>
                                      </p:to>
                                    </p:set>
                                    <p:animEffect transition="in" filter="wipe(left)">
                                      <p:cBhvr>
                                        <p:cTn id="31" dur="500"/>
                                        <p:tgtEl>
                                          <p:spTgt spid="3">
                                            <p:graphicEl>
                                              <a:dgm id="{5E3B8E9D-BC81-4E4F-9ACC-A20F37470DE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0E7EB6B7-19A7-4A3E-B4B9-2E001F38EFC6}"/>
                                            </p:graphicEl>
                                          </p:spTgt>
                                        </p:tgtEl>
                                        <p:attrNameLst>
                                          <p:attrName>style.visibility</p:attrName>
                                        </p:attrNameLst>
                                      </p:cBhvr>
                                      <p:to>
                                        <p:strVal val="visible"/>
                                      </p:to>
                                    </p:set>
                                    <p:animEffect transition="in" filter="wipe(left)">
                                      <p:cBhvr>
                                        <p:cTn id="36" dur="500"/>
                                        <p:tgtEl>
                                          <p:spTgt spid="3">
                                            <p:graphicEl>
                                              <a:dgm id="{0E7EB6B7-19A7-4A3E-B4B9-2E001F38EFC6}"/>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CC9E38FE-BB68-46C2-BB82-E10F260603D4}"/>
                                            </p:graphicEl>
                                          </p:spTgt>
                                        </p:tgtEl>
                                        <p:attrNameLst>
                                          <p:attrName>style.visibility</p:attrName>
                                        </p:attrNameLst>
                                      </p:cBhvr>
                                      <p:to>
                                        <p:strVal val="visible"/>
                                      </p:to>
                                    </p:set>
                                    <p:animEffect transition="in" filter="wipe(left)">
                                      <p:cBhvr>
                                        <p:cTn id="39" dur="500"/>
                                        <p:tgtEl>
                                          <p:spTgt spid="3">
                                            <p:graphicEl>
                                              <a:dgm id="{CC9E38FE-BB68-46C2-BB82-E10F260603D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graphicEl>
                                              <a:dgm id="{C1A446C8-60E8-4DCB-AD24-01DCD87FC327}"/>
                                            </p:graphicEl>
                                          </p:spTgt>
                                        </p:tgtEl>
                                        <p:attrNameLst>
                                          <p:attrName>style.visibility</p:attrName>
                                        </p:attrNameLst>
                                      </p:cBhvr>
                                      <p:to>
                                        <p:strVal val="visible"/>
                                      </p:to>
                                    </p:set>
                                    <p:animEffect transition="in" filter="wipe(left)">
                                      <p:cBhvr>
                                        <p:cTn id="44" dur="500"/>
                                        <p:tgtEl>
                                          <p:spTgt spid="3">
                                            <p:graphicEl>
                                              <a:dgm id="{C1A446C8-60E8-4DCB-AD24-01DCD87FC32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graphicEl>
                                              <a:dgm id="{45F22EF4-4D7F-45CD-9BAB-2B9D863E08AA}"/>
                                            </p:graphicEl>
                                          </p:spTgt>
                                        </p:tgtEl>
                                        <p:attrNameLst>
                                          <p:attrName>style.visibility</p:attrName>
                                        </p:attrNameLst>
                                      </p:cBhvr>
                                      <p:to>
                                        <p:strVal val="visible"/>
                                      </p:to>
                                    </p:set>
                                    <p:animEffect transition="in" filter="wipe(left)">
                                      <p:cBhvr>
                                        <p:cTn id="47" dur="500"/>
                                        <p:tgtEl>
                                          <p:spTgt spid="3">
                                            <p:graphicEl>
                                              <a:dgm id="{45F22EF4-4D7F-45CD-9BAB-2B9D863E08A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F4B3C927-5067-4FCE-93E9-FDC233ED41C2}"/>
                                            </p:graphicEl>
                                          </p:spTgt>
                                        </p:tgtEl>
                                        <p:attrNameLst>
                                          <p:attrName>style.visibility</p:attrName>
                                        </p:attrNameLst>
                                      </p:cBhvr>
                                      <p:to>
                                        <p:strVal val="visible"/>
                                      </p:to>
                                    </p:set>
                                    <p:animEffect transition="in" filter="wipe(left)">
                                      <p:cBhvr>
                                        <p:cTn id="52" dur="500"/>
                                        <p:tgtEl>
                                          <p:spTgt spid="3">
                                            <p:graphicEl>
                                              <a:dgm id="{F4B3C927-5067-4FCE-93E9-FDC233ED41C2}"/>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graphicEl>
                                              <a:dgm id="{6D3E9BE3-D801-4909-9540-4F0544B08941}"/>
                                            </p:graphicEl>
                                          </p:spTgt>
                                        </p:tgtEl>
                                        <p:attrNameLst>
                                          <p:attrName>style.visibility</p:attrName>
                                        </p:attrNameLst>
                                      </p:cBhvr>
                                      <p:to>
                                        <p:strVal val="visible"/>
                                      </p:to>
                                    </p:set>
                                    <p:animEffect transition="in" filter="wipe(left)">
                                      <p:cBhvr>
                                        <p:cTn id="55" dur="500"/>
                                        <p:tgtEl>
                                          <p:spTgt spid="3">
                                            <p:graphicEl>
                                              <a:dgm id="{6D3E9BE3-D801-4909-9540-4F0544B08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lstStyle/>
          <a:p>
            <a:r>
              <a:rPr lang="en-US" b="1" dirty="0">
                <a:solidFill>
                  <a:srgbClr val="FF0000"/>
                </a:solidFill>
              </a:rPr>
              <a:t>Research Model</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4208" y="0"/>
            <a:ext cx="2699792" cy="68580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57350"/>
            <a:ext cx="6070032" cy="40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764704"/>
            <a:ext cx="8229600" cy="914400"/>
          </a:xfrm>
        </p:spPr>
        <p:txBody>
          <a:bodyPr/>
          <a:lstStyle/>
          <a:p>
            <a:r>
              <a:rPr lang="en-US" b="1" i="1">
                <a:solidFill>
                  <a:srgbClr val="FF0000"/>
                </a:solidFill>
              </a:rPr>
              <a:t>The basic stages</a:t>
            </a:r>
            <a:r>
              <a:rPr lang="en-US" b="1">
                <a:solidFill>
                  <a:srgbClr val="FF0000"/>
                </a:solidFill>
              </a:rPr>
              <a:t> of creating the final paper</a:t>
            </a:r>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1014451926"/>
              </p:ext>
            </p:extLst>
          </p:nvPr>
        </p:nvGraphicFramePr>
        <p:xfrm>
          <a:off x="179512" y="1412776"/>
          <a:ext cx="8784976" cy="51845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11.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12.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8.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9.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heme/theme1.xml><?xml version="1.0" encoding="utf-8"?>
<a:theme xmlns:a="http://schemas.openxmlformats.org/drawingml/2006/main" name="Zpráva o stavu projekt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5174</Words>
  <Application>Microsoft Office PowerPoint</Application>
  <PresentationFormat>Předvádění na obrazovce (4:3)</PresentationFormat>
  <Paragraphs>537</Paragraphs>
  <Slides>58</Slides>
  <Notes>18</Notes>
  <HiddenSlides>0</HiddenSlides>
  <MMClips>0</MMClips>
  <ScaleCrop>false</ScaleCrop>
  <HeadingPairs>
    <vt:vector size="6" baseType="variant">
      <vt:variant>
        <vt:lpstr>Použitá písma</vt:lpstr>
      </vt:variant>
      <vt:variant>
        <vt:i4>15</vt:i4>
      </vt:variant>
      <vt:variant>
        <vt:lpstr>Motiv</vt:lpstr>
      </vt:variant>
      <vt:variant>
        <vt:i4>1</vt:i4>
      </vt:variant>
      <vt:variant>
        <vt:lpstr>Nadpisy snímků</vt:lpstr>
      </vt:variant>
      <vt:variant>
        <vt:i4>58</vt:i4>
      </vt:variant>
    </vt:vector>
  </HeadingPairs>
  <TitlesOfParts>
    <vt:vector size="74" baseType="lpstr">
      <vt:lpstr>ＭＳ Ｐゴシック</vt:lpstr>
      <vt:lpstr>Arial</vt:lpstr>
      <vt:lpstr>Calibri</vt:lpstr>
      <vt:lpstr>Cambria</vt:lpstr>
      <vt:lpstr>Courier New</vt:lpstr>
      <vt:lpstr>Georgia</vt:lpstr>
      <vt:lpstr>MathJax_Math</vt:lpstr>
      <vt:lpstr>ＭＳ Ｐ明朝</vt:lpstr>
      <vt:lpstr>Open Sans</vt:lpstr>
      <vt:lpstr>PT Sans</vt:lpstr>
      <vt:lpstr>Rage Italic</vt:lpstr>
      <vt:lpstr>Symbol</vt:lpstr>
      <vt:lpstr>Times New Roman</vt:lpstr>
      <vt:lpstr>Verdana</vt:lpstr>
      <vt:lpstr>Wingdings</vt:lpstr>
      <vt:lpstr>Zpráva o stavu projektu</vt:lpstr>
      <vt:lpstr>Methodology of Kinanthropology</vt:lpstr>
      <vt:lpstr>Course objectives</vt:lpstr>
      <vt:lpstr>Assessment methods</vt:lpstr>
      <vt:lpstr>References</vt:lpstr>
      <vt:lpstr>Delineation of the terms</vt:lpstr>
      <vt:lpstr>Aims of Science</vt:lpstr>
      <vt:lpstr>Characteristics of Research</vt:lpstr>
      <vt:lpstr>Research Model</vt:lpstr>
      <vt:lpstr>The basic stages of creating the final paper</vt:lpstr>
      <vt:lpstr>KinantHropologY</vt:lpstr>
      <vt:lpstr>Kinanthropology</vt:lpstr>
      <vt:lpstr>The subject of Kinanthropology</vt:lpstr>
      <vt:lpstr>Validity, Reliability, Objectivity</vt:lpstr>
      <vt:lpstr>Homework 1</vt:lpstr>
      <vt:lpstr>Prezentace aplikace PowerPoint</vt:lpstr>
      <vt:lpstr>Literary research  synthesis of knowledge / theoretical part</vt:lpstr>
      <vt:lpstr>Literary research</vt:lpstr>
      <vt:lpstr>Citation standard</vt:lpstr>
      <vt:lpstr>Prezentace aplikace PowerPoint</vt:lpstr>
      <vt:lpstr>In-Text Citations</vt:lpstr>
      <vt:lpstr>In-text Citations:  Formatting Quotations</vt:lpstr>
      <vt:lpstr>In-text Citations:  Formatting a Summary or Paraphrase </vt:lpstr>
      <vt:lpstr>In-text Citations:  A Work with Two Authors</vt:lpstr>
      <vt:lpstr>In-text Citations:  A Work with Three to Five authors</vt:lpstr>
      <vt:lpstr>In-text Citations:  A Work with Six and More Authors</vt:lpstr>
      <vt:lpstr>In-text Citations:  A Work of Unknown Author</vt:lpstr>
      <vt:lpstr>In-text Citations:  Organization</vt:lpstr>
      <vt:lpstr>References Page</vt:lpstr>
      <vt:lpstr>References: Basics</vt:lpstr>
      <vt:lpstr>References: Basic Format for Books</vt:lpstr>
      <vt:lpstr>References: Article form an Online Periodical </vt:lpstr>
      <vt:lpstr>References: Article form an Online Periodical </vt:lpstr>
      <vt:lpstr>References: Online Encyclopedias and Dictionaries</vt:lpstr>
      <vt:lpstr>References: Web Document, Web Page, or Report</vt:lpstr>
      <vt:lpstr>Conclusion</vt:lpstr>
      <vt:lpstr>Homework 2</vt:lpstr>
      <vt:lpstr>Prezentace aplikace PowerPoint</vt:lpstr>
      <vt:lpstr>Research proposal</vt:lpstr>
      <vt:lpstr>Research proposal</vt:lpstr>
      <vt:lpstr>Hierarchy of concepts</vt:lpstr>
      <vt:lpstr>Hierarchy of concepts</vt:lpstr>
      <vt:lpstr>Selection of respondents</vt:lpstr>
      <vt:lpstr>Data Collection</vt:lpstr>
      <vt:lpstr>Data Collection</vt:lpstr>
      <vt:lpstr>Data analysis</vt:lpstr>
      <vt:lpstr>Homework - Project</vt:lpstr>
      <vt:lpstr>Homework - Project</vt:lpstr>
      <vt:lpstr>Prezentace aplikace PowerPoint</vt:lpstr>
      <vt:lpstr>Prezentace aplikace PowerPoint</vt:lpstr>
      <vt:lpstr>Prezentace aplikace PowerPoint</vt:lpstr>
      <vt:lpstr>Research rules from the point of view  of data analysis</vt:lpstr>
      <vt:lpstr>Basic concepts</vt:lpstr>
      <vt:lpstr>Types of variables</vt:lpstr>
      <vt:lpstr>Prezentace aplikace PowerPoint</vt:lpstr>
      <vt:lpstr>Prezentace aplikace PowerPoint</vt:lpstr>
      <vt:lpstr>Correlation</vt:lpstr>
      <vt:lpstr>Correlation</vt:lpstr>
      <vt:lpstr>Prezentace aplikace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2012-11-12T11:21:49Z</dcterms:created>
  <dcterms:modified xsi:type="dcterms:W3CDTF">2021-05-11T08:01:38Z</dcterms:modified>
</cp:coreProperties>
</file>