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2" r:id="rId26"/>
    <p:sldId id="286" r:id="rId27"/>
    <p:sldId id="287" r:id="rId28"/>
    <p:sldId id="288" r:id="rId29"/>
    <p:sldId id="289" r:id="rId30"/>
    <p:sldId id="285" r:id="rId31"/>
    <p:sldId id="283" r:id="rId32"/>
    <p:sldId id="290" r:id="rId33"/>
    <p:sldId id="291" r:id="rId34"/>
    <p:sldId id="292" r:id="rId35"/>
    <p:sldId id="294" r:id="rId36"/>
    <p:sldId id="296" r:id="rId37"/>
    <p:sldId id="295" r:id="rId38"/>
    <p:sldId id="293" r:id="rId39"/>
    <p:sldId id="284" r:id="rId40"/>
    <p:sldId id="297" r:id="rId41"/>
    <p:sldId id="298" r:id="rId42"/>
    <p:sldId id="301" r:id="rId43"/>
    <p:sldId id="300" r:id="rId44"/>
    <p:sldId id="299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55" r:id="rId80"/>
    <p:sldId id="356" r:id="rId81"/>
    <p:sldId id="357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8" r:id="rId102"/>
    <p:sldId id="359" r:id="rId103"/>
    <p:sldId id="360" r:id="rId104"/>
    <p:sldId id="361" r:id="rId105"/>
    <p:sldId id="362" r:id="rId106"/>
    <p:sldId id="363" r:id="rId107"/>
    <p:sldId id="364" r:id="rId108"/>
    <p:sldId id="365" r:id="rId109"/>
    <p:sldId id="366" r:id="rId110"/>
    <p:sldId id="367" r:id="rId111"/>
    <p:sldId id="368" r:id="rId112"/>
    <p:sldId id="369" r:id="rId1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úhlý trojúhelník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grpSp>
        <p:nvGrpSpPr>
          <p:cNvPr id="2" name="Skupina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Volný tvar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8" name="Volný tvar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1" name="Volný tvar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sz="1800"/>
            </a:p>
          </p:txBody>
        </p:sp>
        <p:cxnSp>
          <p:nvCxnSpPr>
            <p:cNvPr id="12" name="Přímá spojovací čára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C65FDDF-97CC-4D24-9060-E3AC717A2C0E}" type="datetimeFigureOut">
              <a:rPr lang="cs-CZ" smtClean="0"/>
              <a:t>16.04.2021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0CD2207-BD02-4CE9-9A87-858C372023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1463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FDDF-97CC-4D24-9060-E3AC717A2C0E}" type="datetimeFigureOut">
              <a:rPr lang="cs-CZ" smtClean="0"/>
              <a:t>16.04.2021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2207-BD02-4CE9-9A87-858C372023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1534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FDDF-97CC-4D24-9060-E3AC717A2C0E}" type="datetimeFigureOut">
              <a:rPr lang="cs-CZ" smtClean="0"/>
              <a:t>16.04.2021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2207-BD02-4CE9-9A87-858C372023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1493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Nadpis a text nad obsah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10972800" cy="21891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3941763"/>
            <a:ext cx="10972800" cy="218916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DC7E38-E303-4F38-AE3A-8D06250F0F3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488848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2FA613-AA9E-43C2-BCE9-083C348DD2C6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026565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001E-B9A7-4F7E-9A82-8C79B15A6949}" type="datetimeFigureOut">
              <a:rPr lang="cs-CZ" smtClean="0"/>
              <a:t>16.04.2021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CAC72-EBD1-4D18-9087-92F51777F7B0}" type="slidenum">
              <a:rPr lang="cs-CZ" smtClean="0"/>
              <a:t>‹#›</a:t>
            </a:fld>
            <a:endParaRPr lang="cs-CZ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542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FDDF-97CC-4D24-9060-E3AC717A2C0E}" type="datetimeFigureOut">
              <a:rPr lang="cs-CZ" smtClean="0"/>
              <a:t>16.04.2021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2207-BD02-4CE9-9A87-858C37202331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93295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FDDF-97CC-4D24-9060-E3AC717A2C0E}" type="datetimeFigureOut">
              <a:rPr lang="cs-CZ" smtClean="0"/>
              <a:t>16.04.2021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2207-BD02-4CE9-9A87-858C37202331}" type="slidenum">
              <a:rPr lang="cs-CZ" smtClean="0"/>
              <a:t>‹#›</a:t>
            </a:fld>
            <a:endParaRPr lang="cs-CZ"/>
          </a:p>
        </p:txBody>
      </p:sp>
      <p:sp>
        <p:nvSpPr>
          <p:cNvPr id="7" name="Dvojitá šipka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8" name="Dvojitá šipka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30941261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FDDF-97CC-4D24-9060-E3AC717A2C0E}" type="datetimeFigureOut">
              <a:rPr lang="cs-CZ" smtClean="0"/>
              <a:t>16.04.2021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2207-BD02-4CE9-9A87-858C37202331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3071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FDDF-97CC-4D24-9060-E3AC717A2C0E}" type="datetimeFigureOut">
              <a:rPr lang="cs-CZ" smtClean="0"/>
              <a:t>16.04.2021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2207-BD02-4CE9-9A87-858C372023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44715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FDDF-97CC-4D24-9060-E3AC717A2C0E}" type="datetimeFigureOut">
              <a:rPr lang="cs-CZ" smtClean="0"/>
              <a:t>16.04.2021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2207-BD02-4CE9-9A87-858C37202331}" type="slidenum">
              <a:rPr lang="cs-CZ" smtClean="0"/>
              <a:t>‹#›</a:t>
            </a:fld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569775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FDDF-97CC-4D24-9060-E3AC717A2C0E}" type="datetimeFigureOut">
              <a:rPr lang="cs-CZ" smtClean="0"/>
              <a:t>16.04.2021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2207-BD02-4CE9-9A87-858C372023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8993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0C65FDDF-97CC-4D24-9060-E3AC717A2C0E}" type="datetimeFigureOut">
              <a:rPr lang="cs-CZ" smtClean="0"/>
              <a:t>16.04.2021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2207-BD02-4CE9-9A87-858C372023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6411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C65FDDF-97CC-4D24-9060-E3AC717A2C0E}" type="datetimeFigureOut">
              <a:rPr lang="cs-CZ" smtClean="0"/>
              <a:t>16.04.2021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0CD2207-BD02-4CE9-9A87-858C37202331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Volný tvar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Pravoúhlý trojúhelník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1" name="Přímá spojovací čára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vojitá šipka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13" name="Dvojitá šipka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3515640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lný tvar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Volný tvar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Pravoúhlý trojúhelník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6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5" name="Přímá spojovací čára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C65FDDF-97CC-4D24-9060-E3AC717A2C0E}" type="datetimeFigureOut">
              <a:rPr lang="cs-CZ" smtClean="0"/>
              <a:t>16.04.2021</a:t>
            </a:fld>
            <a:endParaRPr lang="cs-CZ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90CD2207-BD02-4CE9-9A87-858C372023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7803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tq9YtJeytYw" TargetMode="External"/><Relationship Id="rId1" Type="http://schemas.openxmlformats.org/officeDocument/2006/relationships/slideLayout" Target="../slideLayouts/slideLayout1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sps.muni.cz/impact/rytmicka-gymnastika-a-tance/" TargetMode="Externa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is.muni.cz/auth/do/rect/el/estud/fsps/js11/terminologie/web/index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sps.muni.cz/impact/didaktika-gymnastiky-a-tance/zakladni-gymnastika/" TargetMode="External"/><Relationship Id="rId2" Type="http://schemas.openxmlformats.org/officeDocument/2006/relationships/hyperlink" Target="https://is.muni.cz/do/rect/el/estud/fsps/js11/terminologie/web/index.htm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sps.muni.cz/impact/didaktika-gymnastiky-a-tance/rytmicka-gymnastika/" TargetMode="External"/><Relationship Id="rId2" Type="http://schemas.openxmlformats.org/officeDocument/2006/relationships/hyperlink" Target="https://www.fsps.muni.cz/impact/rytmicka-gymnastika-a-tance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sps.muni.cz/impact/didaktika-gymnastiky-a-tance/olympijske-sporty/" TargetMode="External"/><Relationship Id="rId2" Type="http://schemas.openxmlformats.org/officeDocument/2006/relationships/hyperlink" Target="http://www.fsps.muni.cz/sdetmivpohode/kurzy/gymnastika/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sps.muni.cz/sdetmivpohode/kurzy/gymnastika/" TargetMode="External"/><Relationship Id="rId3" Type="http://schemas.openxmlformats.org/officeDocument/2006/relationships/hyperlink" Target="http://www.fsps.muni.cz/impact/aktualni-formy-a-metody-gymnastickych-disciplin-a-tancu/" TargetMode="External"/><Relationship Id="rId7" Type="http://schemas.openxmlformats.org/officeDocument/2006/relationships/hyperlink" Target="http://is.muni.cz/do/1499/el/estud/fsps/ps09/tanec/web/index.html" TargetMode="External"/><Relationship Id="rId2" Type="http://schemas.openxmlformats.org/officeDocument/2006/relationships/hyperlink" Target="https://www.fsps.muni.cz/impact/didaktika-gymnastiky-a-tance/uvod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s.muni.cz/elportal/katalog/FSpS/bp2006" TargetMode="External"/><Relationship Id="rId5" Type="http://schemas.openxmlformats.org/officeDocument/2006/relationships/hyperlink" Target="http://www.fsps.muni.cz/impact/rytmicka-gymnastika-a-tance/" TargetMode="External"/><Relationship Id="rId4" Type="http://schemas.openxmlformats.org/officeDocument/2006/relationships/hyperlink" Target="http://www.fsps.muni.cz/impact/gymnasticka-priprava/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1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1619" y="1422000"/>
            <a:ext cx="8398203" cy="5436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Didaktika gymnastiky – jaro 2021</a:t>
            </a:r>
            <a:br>
              <a:rPr lang="cs-CZ" dirty="0" smtClean="0"/>
            </a:br>
            <a:r>
              <a:rPr lang="cs-CZ" dirty="0" err="1" smtClean="0"/>
              <a:t>np,nk</a:t>
            </a:r>
            <a:r>
              <a:rPr lang="cs-CZ" dirty="0" smtClean="0"/>
              <a:t> 4123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8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Přehled úkolů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1474301"/>
              </p:ext>
            </p:extLst>
          </p:nvPr>
        </p:nvGraphicFramePr>
        <p:xfrm>
          <a:off x="1985362" y="1916832"/>
          <a:ext cx="8143087" cy="4082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List" r:id="rId3" imgW="8458187" imgH="4200613" progId="Excel.Sheet.12">
                  <p:embed/>
                </p:oleObj>
              </mc:Choice>
              <mc:Fallback>
                <p:oleObj name="List" r:id="rId3" imgW="8458187" imgH="4200613" progId="Excel.Sheet.12">
                  <p:embed/>
                  <p:pic>
                    <p:nvPicPr>
                      <p:cNvPr id="4" name="Zástupný symbol pro obsah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85362" y="1916832"/>
                        <a:ext cx="8143087" cy="4082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ahnutá šipka doprava 1"/>
          <p:cNvSpPr/>
          <p:nvPr/>
        </p:nvSpPr>
        <p:spPr>
          <a:xfrm flipH="1" flipV="1">
            <a:off x="10387013" y="3357562"/>
            <a:ext cx="485776" cy="87153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85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6000" dirty="0"/>
              <a:t>ukázky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/>
              <a:t>http://www.youtube.com/watch?v=fHOsbA53_W8</a:t>
            </a:r>
          </a:p>
          <a:p>
            <a:r>
              <a:rPr lang="cs-CZ" dirty="0">
                <a:hlinkClick r:id="rId2"/>
              </a:rPr>
              <a:t>http://</a:t>
            </a:r>
            <a:r>
              <a:rPr lang="cs-CZ" dirty="0" smtClean="0">
                <a:hlinkClick r:id="rId2"/>
              </a:rPr>
              <a:t>www.youtube.com/watch?v=tq9YtJeytYw</a:t>
            </a:r>
            <a:endParaRPr lang="cs-CZ" dirty="0" smtClean="0"/>
          </a:p>
          <a:p>
            <a:r>
              <a:rPr lang="cs-CZ" dirty="0" smtClean="0"/>
              <a:t>http</a:t>
            </a:r>
            <a:r>
              <a:rPr lang="cs-CZ" dirty="0"/>
              <a:t>://www.ceskatelevize.cz/ivysilani/10162155147-gymnastika/21147129724-mm-cr-v-akrobaticke-gymnastice-praha/</a:t>
            </a:r>
          </a:p>
          <a:p>
            <a:r>
              <a:rPr lang="cs-CZ" dirty="0"/>
              <a:t>http://www.youtube.com/watch?v=j0j3WV3tkWY</a:t>
            </a:r>
          </a:p>
          <a:p>
            <a:r>
              <a:rPr lang="cs-CZ" dirty="0"/>
              <a:t>http://www.youtube.com/watch?v=0a36XZmeY-A</a:t>
            </a:r>
          </a:p>
        </p:txBody>
      </p:sp>
    </p:spTree>
    <p:extLst>
      <p:ext uri="{BB962C8B-B14F-4D97-AF65-F5344CB8AC3E}">
        <p14:creationId xmlns:p14="http://schemas.microsoft.com/office/powerpoint/2010/main" val="316852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09800" y="714376"/>
            <a:ext cx="7772400" cy="1571625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cs-CZ" dirty="0" smtClean="0">
                <a:solidFill>
                  <a:schemeClr val="accent6"/>
                </a:solidFill>
              </a:rPr>
              <a:t>TEAMGYM</a:t>
            </a:r>
            <a:endParaRPr lang="cs-CZ" dirty="0">
              <a:solidFill>
                <a:schemeClr val="accent6"/>
              </a:solidFill>
            </a:endParaRPr>
          </a:p>
        </p:txBody>
      </p:sp>
      <p:sp>
        <p:nvSpPr>
          <p:cNvPr id="13314" name="Podnadpis 2"/>
          <p:cNvSpPr>
            <a:spLocks noGrp="1"/>
          </p:cNvSpPr>
          <p:nvPr>
            <p:ph type="subTitle" idx="1"/>
          </p:nvPr>
        </p:nvSpPr>
        <p:spPr>
          <a:xfrm>
            <a:off x="2855913" y="4365625"/>
            <a:ext cx="6400800" cy="1752600"/>
          </a:xfrm>
        </p:spPr>
        <p:txBody>
          <a:bodyPr/>
          <a:lstStyle/>
          <a:p>
            <a:pPr eaLnBrk="1" hangingPunct="1"/>
            <a:r>
              <a:rPr lang="cs-CZ" sz="2000" dirty="0">
                <a:solidFill>
                  <a:schemeClr val="bg1"/>
                </a:solidFill>
              </a:rPr>
              <a:t>Prezentace do předmětu </a:t>
            </a:r>
          </a:p>
          <a:p>
            <a:pPr eaLnBrk="1" hangingPunct="1"/>
            <a:r>
              <a:rPr lang="cs-CZ" sz="2000" dirty="0">
                <a:solidFill>
                  <a:schemeClr val="bg1"/>
                </a:solidFill>
              </a:rPr>
              <a:t>Teorie a didaktika gymnastiky a tance</a:t>
            </a:r>
            <a:endParaRPr lang="cs-CZ" sz="2000" i="1" dirty="0">
              <a:solidFill>
                <a:schemeClr val="bg1"/>
              </a:solidFill>
            </a:endParaRPr>
          </a:p>
          <a:p>
            <a:pPr eaLnBrk="1" hangingPunct="1"/>
            <a:endParaRPr lang="cs-CZ" sz="2000" i="1" dirty="0">
              <a:solidFill>
                <a:schemeClr val="bg1"/>
              </a:solidFill>
            </a:endParaRPr>
          </a:p>
          <a:p>
            <a:pPr eaLnBrk="1" hangingPunct="1"/>
            <a:endParaRPr lang="cs-CZ" sz="2000" dirty="0">
              <a:solidFill>
                <a:schemeClr val="bg1"/>
              </a:solidFill>
            </a:endParaRPr>
          </a:p>
        </p:txBody>
      </p:sp>
      <p:pic>
        <p:nvPicPr>
          <p:cNvPr id="13315" name="Picture 2" descr="prev_1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59375" y="2565401"/>
            <a:ext cx="1428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72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cs-CZ" dirty="0" smtClean="0">
                <a:solidFill>
                  <a:schemeClr val="accent6"/>
                </a:solidFill>
              </a:rPr>
              <a:t>O </a:t>
            </a:r>
            <a:r>
              <a:rPr lang="cs-CZ" dirty="0" err="1" smtClean="0">
                <a:solidFill>
                  <a:schemeClr val="accent6"/>
                </a:solidFill>
              </a:rPr>
              <a:t>teamgymu</a:t>
            </a:r>
            <a:endParaRPr lang="cs-CZ" dirty="0">
              <a:solidFill>
                <a:schemeClr val="accent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cs-CZ" dirty="0"/>
              <a:t>p</a:t>
            </a:r>
            <a:r>
              <a:rPr lang="cs-CZ" dirty="0" smtClean="0"/>
              <a:t>atří do kategorie všeobecné gymnastiky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dirty="0"/>
              <a:t>v</a:t>
            </a:r>
            <a:r>
              <a:rPr lang="cs-CZ" dirty="0" smtClean="0"/>
              <a:t>znik před 20 lety ve Skandinávii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cs-CZ" b="1" u="sng" dirty="0" smtClean="0"/>
              <a:t>zahrnuje 3 disciplíny:</a:t>
            </a:r>
          </a:p>
          <a:p>
            <a:pPr>
              <a:buNone/>
              <a:defRPr/>
            </a:pPr>
            <a:r>
              <a:rPr lang="cs-CZ" b="1" dirty="0"/>
              <a:t>	</a:t>
            </a:r>
            <a:r>
              <a:rPr lang="cs-CZ" b="1" dirty="0" smtClean="0"/>
              <a:t>- </a:t>
            </a:r>
            <a:r>
              <a:rPr lang="cs-CZ" i="1" dirty="0" smtClean="0"/>
              <a:t>pohybová skladba</a:t>
            </a:r>
          </a:p>
          <a:p>
            <a:pPr>
              <a:buNone/>
              <a:defRPr/>
            </a:pPr>
            <a:r>
              <a:rPr lang="cs-CZ" i="1" dirty="0"/>
              <a:t>	</a:t>
            </a:r>
            <a:r>
              <a:rPr lang="cs-CZ" i="1" dirty="0" smtClean="0"/>
              <a:t>- akrobacie na </a:t>
            </a:r>
            <a:r>
              <a:rPr lang="cs-CZ" i="1" dirty="0" err="1" smtClean="0"/>
              <a:t>tumblingu</a:t>
            </a:r>
            <a:endParaRPr lang="cs-CZ" i="1" dirty="0" smtClean="0"/>
          </a:p>
          <a:p>
            <a:pPr>
              <a:spcAft>
                <a:spcPts val="600"/>
              </a:spcAft>
              <a:buNone/>
              <a:defRPr/>
            </a:pPr>
            <a:r>
              <a:rPr lang="cs-CZ" i="1" dirty="0"/>
              <a:t>	</a:t>
            </a:r>
            <a:r>
              <a:rPr lang="cs-CZ" i="1" dirty="0" smtClean="0"/>
              <a:t>- skoky z malé trampolíny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družstvo s nejvyšším počtem bodů ze všech třech disciplín se stává vítězem soutěže</a:t>
            </a:r>
            <a:endParaRPr lang="cs-CZ" b="1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cs-CZ" b="1" u="sng" dirty="0" smtClean="0"/>
              <a:t>Výhody </a:t>
            </a:r>
            <a:r>
              <a:rPr lang="cs-CZ" b="1" u="sng" dirty="0" err="1" smtClean="0"/>
              <a:t>TeamGymu</a:t>
            </a:r>
            <a:r>
              <a:rPr lang="cs-CZ" b="1" u="sng" dirty="0" smtClean="0"/>
              <a:t>:</a:t>
            </a:r>
          </a:p>
          <a:p>
            <a:pPr>
              <a:buNone/>
              <a:defRPr/>
            </a:pPr>
            <a:r>
              <a:rPr lang="cs-CZ" dirty="0"/>
              <a:t>	</a:t>
            </a:r>
            <a:r>
              <a:rPr lang="cs-CZ" dirty="0" smtClean="0"/>
              <a:t>- je </a:t>
            </a:r>
            <a:r>
              <a:rPr lang="cs-CZ" dirty="0"/>
              <a:t>velice atraktivní pro </a:t>
            </a:r>
            <a:r>
              <a:rPr lang="cs-CZ" dirty="0" smtClean="0"/>
              <a:t>diváky</a:t>
            </a:r>
          </a:p>
          <a:p>
            <a:pPr>
              <a:buNone/>
              <a:defRPr/>
            </a:pPr>
            <a:r>
              <a:rPr lang="cs-CZ" dirty="0" smtClean="0"/>
              <a:t>	- cvičení </a:t>
            </a:r>
            <a:r>
              <a:rPr lang="cs-CZ" dirty="0"/>
              <a:t>v týmu je </a:t>
            </a:r>
            <a:r>
              <a:rPr lang="cs-CZ" dirty="0" smtClean="0"/>
              <a:t>zábavnější</a:t>
            </a:r>
          </a:p>
          <a:p>
            <a:pPr>
              <a:buNone/>
              <a:defRPr/>
            </a:pPr>
            <a:r>
              <a:rPr lang="cs-CZ" dirty="0" smtClean="0"/>
              <a:t>	- mohou ho cvičit </a:t>
            </a:r>
            <a:r>
              <a:rPr lang="cs-CZ" dirty="0"/>
              <a:t>závodníci každého věku a výkonnosti</a:t>
            </a:r>
            <a:r>
              <a:rPr lang="cs-CZ" b="1" dirty="0"/>
              <a:t/>
            </a:r>
            <a:br>
              <a:rPr lang="cs-CZ" b="1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862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cs-CZ" dirty="0" smtClean="0">
                <a:solidFill>
                  <a:schemeClr val="accent6"/>
                </a:solidFill>
              </a:rPr>
              <a:t>Pohybová skladba</a:t>
            </a:r>
            <a:endParaRPr lang="cs-CZ" dirty="0">
              <a:solidFill>
                <a:schemeClr val="accent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1757363"/>
          </a:xfrm>
        </p:spPr>
        <p:txBody>
          <a:bodyPr rtlCol="0">
            <a:no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cs-CZ" sz="2400" dirty="0"/>
              <a:t>představují se všichni závodníci družstva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sz="2400" dirty="0"/>
              <a:t>6 – 12 cvičenců (max. 2 náhradníci)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sz="2400" dirty="0"/>
              <a:t>musí obsahovat povinné prvky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sz="2400" dirty="0"/>
              <a:t>hodnoceno provedení, obtížnost a kompozice (po sečtení 3 známek je určena výsledná známka)</a:t>
            </a:r>
          </a:p>
          <a:p>
            <a:pPr>
              <a:buNone/>
              <a:defRPr/>
            </a:pPr>
            <a:endParaRPr lang="cs-CZ" sz="2400" dirty="0"/>
          </a:p>
          <a:p>
            <a:pPr>
              <a:buNone/>
              <a:defRPr/>
            </a:pPr>
            <a:endParaRPr lang="cs-CZ" sz="2400" dirty="0"/>
          </a:p>
          <a:p>
            <a:pPr>
              <a:buNone/>
              <a:defRPr/>
            </a:pPr>
            <a:r>
              <a:rPr lang="cs-CZ" sz="2400" dirty="0"/>
              <a:t>	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4375" y="4286250"/>
            <a:ext cx="280035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515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cs-CZ" dirty="0" smtClean="0">
                <a:solidFill>
                  <a:schemeClr val="accent6"/>
                </a:solidFill>
              </a:rPr>
              <a:t>Akrobacie</a:t>
            </a:r>
            <a:endParaRPr lang="cs-CZ" dirty="0">
              <a:solidFill>
                <a:schemeClr val="accent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2257425"/>
          </a:xfrm>
        </p:spPr>
        <p:txBody>
          <a:bodyPr rtlCol="0">
            <a:normAutofit fontScale="700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cs-CZ" dirty="0" smtClean="0"/>
              <a:t>Cvičí pouze šestice z celého týmu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dirty="0" smtClean="0"/>
              <a:t>Provádí celkem 3 série akrobatických prvků na pružné dráze (</a:t>
            </a:r>
            <a:r>
              <a:rPr lang="cs-CZ" dirty="0" err="1" smtClean="0"/>
              <a:t>tumblingu</a:t>
            </a:r>
            <a:r>
              <a:rPr lang="cs-CZ" dirty="0" smtClean="0"/>
              <a:t>), které se skládají nejméně ze 3 různých prvků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dirty="0" smtClean="0"/>
              <a:t>série musí obsahovat: sérii vpřed, sérii vzad a 1. sérii musí předvést celý tým stejnou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dirty="0"/>
              <a:t>o</a:t>
            </a:r>
            <a:r>
              <a:rPr lang="cs-CZ" dirty="0" smtClean="0"/>
              <a:t>statní série se postupně zvyšují v obtížnosti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dirty="0"/>
              <a:t>h</a:t>
            </a:r>
            <a:r>
              <a:rPr lang="cs-CZ" dirty="0" smtClean="0"/>
              <a:t>odnotí se provedení a obtížnost</a:t>
            </a:r>
          </a:p>
          <a:p>
            <a:pPr>
              <a:buFont typeface="Arial" pitchFamily="34" charset="0"/>
              <a:buChar char="•"/>
              <a:defRPr/>
            </a:pPr>
            <a:endParaRPr lang="cs-CZ" dirty="0" smtClean="0"/>
          </a:p>
          <a:p>
            <a:pPr>
              <a:buFont typeface="Arial" pitchFamily="34" charset="0"/>
              <a:buChar char="•"/>
              <a:defRPr/>
            </a:pPr>
            <a:endParaRPr lang="cs-CZ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7250" y="4429126"/>
            <a:ext cx="28194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296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cs-CZ" dirty="0" smtClean="0">
                <a:solidFill>
                  <a:schemeClr val="accent6"/>
                </a:solidFill>
              </a:rPr>
              <a:t>Skoky z malé trampolíny</a:t>
            </a:r>
            <a:endParaRPr lang="cs-CZ" dirty="0">
              <a:solidFill>
                <a:schemeClr val="accent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95500" y="1571625"/>
            <a:ext cx="8229600" cy="2643188"/>
          </a:xfrm>
        </p:spPr>
        <p:txBody>
          <a:bodyPr rtlCol="0">
            <a:normAutofit fontScale="850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cs-CZ" dirty="0" smtClean="0"/>
              <a:t>šestice gymnastů skáče 3 série skoků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dirty="0" smtClean="0"/>
              <a:t>1. sérii skáčou všichni gymnasté stejnou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dirty="0" smtClean="0"/>
              <a:t>2. a 3. série se skládá ze stejných nebo jiných skoků, které se postupně zvyšují o obtížnosti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dirty="0"/>
              <a:t>n</a:t>
            </a:r>
            <a:r>
              <a:rPr lang="cs-CZ" dirty="0" smtClean="0"/>
              <a:t>ejméně 1 série musí být předvedena přes přeskokové nářadí (např. stůl)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dirty="0"/>
              <a:t>š</a:t>
            </a:r>
            <a:r>
              <a:rPr lang="cs-CZ" dirty="0" smtClean="0"/>
              <a:t>estice gymnastů se různě </a:t>
            </a:r>
            <a:r>
              <a:rPr lang="cs-CZ" dirty="0" smtClean="0">
                <a:solidFill>
                  <a:schemeClr val="bg1"/>
                </a:solidFill>
              </a:rPr>
              <a:t>mění v jednotlivých sériích</a:t>
            </a:r>
          </a:p>
          <a:p>
            <a:pPr>
              <a:buFont typeface="Arial" pitchFamily="34" charset="0"/>
              <a:buChar char="•"/>
              <a:defRPr/>
            </a:pPr>
            <a:endParaRPr lang="cs-CZ" dirty="0"/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4375" y="4429125"/>
            <a:ext cx="283845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338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cs-CZ" dirty="0" smtClean="0">
                <a:solidFill>
                  <a:schemeClr val="accent6"/>
                </a:solidFill>
              </a:rPr>
              <a:t>Soutěže </a:t>
            </a:r>
            <a:r>
              <a:rPr lang="cs-CZ" dirty="0" err="1" smtClean="0">
                <a:solidFill>
                  <a:schemeClr val="accent6"/>
                </a:solidFill>
              </a:rPr>
              <a:t>Teamgymu</a:t>
            </a:r>
            <a:endParaRPr lang="cs-CZ" dirty="0">
              <a:solidFill>
                <a:schemeClr val="accent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52625" y="1500188"/>
            <a:ext cx="8229600" cy="4525962"/>
          </a:xfrm>
        </p:spPr>
        <p:txBody>
          <a:bodyPr rtlCol="0">
            <a:no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cs-CZ" sz="2000" dirty="0"/>
              <a:t>gymnastická soutěž </a:t>
            </a:r>
            <a:r>
              <a:rPr lang="cs-CZ" sz="2000" dirty="0" err="1"/>
              <a:t>TeamGym</a:t>
            </a:r>
            <a:r>
              <a:rPr lang="cs-CZ" sz="2000" dirty="0"/>
              <a:t> vznikla na půdě Evropské gymnastické federace UEG v roce 1994, tehdy ještě pod názvem </a:t>
            </a:r>
            <a:r>
              <a:rPr lang="cs-CZ" sz="2000" dirty="0" err="1"/>
              <a:t>Euroteam</a:t>
            </a:r>
            <a:endParaRPr lang="cs-CZ" sz="2000" dirty="0"/>
          </a:p>
          <a:p>
            <a:pPr>
              <a:buFont typeface="Arial" pitchFamily="34" charset="0"/>
              <a:buChar char="•"/>
              <a:defRPr/>
            </a:pPr>
            <a:r>
              <a:rPr lang="cs-CZ" sz="2000" dirty="0"/>
              <a:t>tato nová soutěžní forma gymnastiky je určena pro družstva žen, mužů či družstva smíšená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sz="2000" dirty="0"/>
              <a:t>od roku 1995 zaznamenává dynamický rozvoj ve všech evropských zemích, na mezinárodním poli je soutěž určena převážně pro závodníky dorostového věku a pro dospělé závodníky (minimální věková hranice pro mezinárodní soutěže je 16 let)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sz="2000" dirty="0"/>
              <a:t>o atraktivnosti soutěže svědčí fakt, že v roce 2006 se mistrovství ČR zúčastnilo 34 družstev (400 soutěžících) z různých sportovních organizací ČR, včetně dvou družstev zahraničních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sz="2000" dirty="0"/>
              <a:t>Mistrovství Evropy </a:t>
            </a:r>
            <a:r>
              <a:rPr lang="cs-CZ" sz="2000" dirty="0" err="1"/>
              <a:t>Teamgymu</a:t>
            </a:r>
            <a:r>
              <a:rPr lang="cs-CZ" sz="2000" dirty="0"/>
              <a:t> se koná každé 2 roky (v roce 2006 se konalo v ČR v Ostravě)</a:t>
            </a:r>
          </a:p>
          <a:p>
            <a:pPr>
              <a:buNone/>
              <a:defRPr/>
            </a:pPr>
            <a:endParaRPr lang="cs-CZ" sz="1800" dirty="0"/>
          </a:p>
          <a:p>
            <a:pPr>
              <a:buFont typeface="Arial" pitchFamily="34" charset="0"/>
              <a:buChar char="•"/>
              <a:defRPr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38639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cs-CZ" dirty="0" smtClean="0">
                <a:solidFill>
                  <a:schemeClr val="accent6"/>
                </a:solidFill>
              </a:rPr>
              <a:t>Soutěže </a:t>
            </a:r>
            <a:r>
              <a:rPr lang="cs-CZ" dirty="0" err="1" smtClean="0">
                <a:solidFill>
                  <a:schemeClr val="accent6"/>
                </a:solidFill>
              </a:rPr>
              <a:t>Teamgymu</a:t>
            </a:r>
            <a:r>
              <a:rPr lang="cs-CZ" dirty="0" smtClean="0">
                <a:solidFill>
                  <a:schemeClr val="accent6"/>
                </a:solidFill>
              </a:rPr>
              <a:t> v ČR</a:t>
            </a:r>
            <a:endParaRPr lang="cs-CZ" dirty="0">
              <a:solidFill>
                <a:schemeClr val="accent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28751"/>
            <a:ext cx="8229600" cy="4697413"/>
          </a:xfrm>
        </p:spPr>
        <p:txBody>
          <a:bodyPr rtlCol="0">
            <a:normAutofit fontScale="625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cs-CZ" b="1" u="sng" dirty="0" err="1" smtClean="0"/>
              <a:t>TeamGym</a:t>
            </a:r>
            <a:endParaRPr lang="cs-CZ" u="sng" dirty="0" smtClean="0"/>
          </a:p>
          <a:p>
            <a:pPr>
              <a:buNone/>
              <a:defRPr/>
            </a:pPr>
            <a:r>
              <a:rPr lang="cs-CZ" dirty="0" smtClean="0"/>
              <a:t>	- pro závodníky nad 16 let </a:t>
            </a:r>
          </a:p>
          <a:p>
            <a:pPr>
              <a:buNone/>
              <a:defRPr/>
            </a:pPr>
            <a:r>
              <a:rPr lang="cs-CZ" dirty="0" smtClean="0"/>
              <a:t>	- je založen na mezinárodních pravidlech</a:t>
            </a:r>
          </a:p>
          <a:p>
            <a:pPr>
              <a:buNone/>
              <a:defRPr/>
            </a:pPr>
            <a:r>
              <a:rPr lang="cs-CZ" dirty="0" smtClean="0"/>
              <a:t>	- v této soutěži se také konají mistrovství Evropy a další mezinárodní soutěže</a:t>
            </a:r>
          </a:p>
          <a:p>
            <a:pPr>
              <a:buNone/>
              <a:defRPr/>
            </a:pPr>
            <a:endParaRPr lang="cs-CZ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cs-CZ" b="1" u="sng" dirty="0" err="1" smtClean="0"/>
              <a:t>TeamGym</a:t>
            </a:r>
            <a:r>
              <a:rPr lang="cs-CZ" b="1" u="sng" dirty="0" smtClean="0"/>
              <a:t> Junior</a:t>
            </a:r>
            <a:r>
              <a:rPr lang="cs-CZ" u="sng" dirty="0" smtClean="0"/>
              <a:t> </a:t>
            </a:r>
          </a:p>
          <a:p>
            <a:pPr>
              <a:buNone/>
              <a:defRPr/>
            </a:pPr>
            <a:r>
              <a:rPr lang="cs-CZ" dirty="0" smtClean="0"/>
              <a:t>	- zjednodušená forma </a:t>
            </a:r>
            <a:r>
              <a:rPr lang="cs-CZ" dirty="0" err="1" smtClean="0"/>
              <a:t>Teamgymu</a:t>
            </a:r>
            <a:r>
              <a:rPr lang="cs-CZ" dirty="0" smtClean="0"/>
              <a:t> pro širokou veřejnost (pravidla vychází ze soutěže </a:t>
            </a:r>
            <a:r>
              <a:rPr lang="cs-CZ" dirty="0" err="1" smtClean="0"/>
              <a:t>TeamGym</a:t>
            </a:r>
            <a:r>
              <a:rPr lang="cs-CZ" dirty="0" smtClean="0"/>
              <a:t>)</a:t>
            </a:r>
          </a:p>
          <a:p>
            <a:pPr>
              <a:buNone/>
              <a:defRPr/>
            </a:pPr>
            <a:r>
              <a:rPr lang="cs-CZ" dirty="0" smtClean="0"/>
              <a:t>	- pro mladší závodníky a starší závodníky s nižší výkonností </a:t>
            </a:r>
          </a:p>
          <a:p>
            <a:pPr>
              <a:buNone/>
              <a:defRPr/>
            </a:pPr>
            <a:r>
              <a:rPr lang="cs-CZ" dirty="0" smtClean="0"/>
              <a:t>	- v této soutěži se pravidelně konají mistrovství republiky a další soutěže</a:t>
            </a:r>
          </a:p>
          <a:p>
            <a:pPr>
              <a:buNone/>
              <a:defRPr/>
            </a:pPr>
            <a:endParaRPr lang="cs-CZ" b="1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cs-CZ" b="1" u="sng" dirty="0" smtClean="0"/>
              <a:t>Malý </a:t>
            </a:r>
            <a:r>
              <a:rPr lang="cs-CZ" b="1" u="sng" dirty="0" err="1" smtClean="0"/>
              <a:t>TeamGym</a:t>
            </a:r>
            <a:r>
              <a:rPr lang="cs-CZ" b="1" dirty="0" smtClean="0"/>
              <a:t> </a:t>
            </a:r>
          </a:p>
          <a:p>
            <a:pPr>
              <a:buNone/>
              <a:defRPr/>
            </a:pPr>
            <a:r>
              <a:rPr lang="cs-CZ" dirty="0" smtClean="0"/>
              <a:t>	- vychází z pravidel a technických ustanovení pro soutěž </a:t>
            </a:r>
            <a:r>
              <a:rPr lang="cs-CZ" dirty="0" err="1" smtClean="0"/>
              <a:t>TeamGym</a:t>
            </a:r>
            <a:r>
              <a:rPr lang="cs-CZ" dirty="0" smtClean="0"/>
              <a:t> Junior</a:t>
            </a:r>
            <a:br>
              <a:rPr lang="cs-CZ" dirty="0" smtClean="0"/>
            </a:br>
            <a:r>
              <a:rPr lang="cs-CZ" dirty="0" smtClean="0"/>
              <a:t>- soutěže se nemohou zúčastnit závodníci, kteří startují v soutěži </a:t>
            </a:r>
            <a:r>
              <a:rPr lang="cs-CZ" dirty="0" err="1" smtClean="0"/>
              <a:t>TeamGym</a:t>
            </a:r>
            <a:r>
              <a:rPr lang="cs-CZ" dirty="0" smtClean="0"/>
              <a:t> Junior</a:t>
            </a:r>
          </a:p>
          <a:p>
            <a:pPr algn="ctr">
              <a:buNone/>
              <a:defRPr/>
            </a:pPr>
            <a:endParaRPr lang="cs-CZ" dirty="0" smtClean="0"/>
          </a:p>
          <a:p>
            <a:pPr>
              <a:buFont typeface="Arial" pitchFamily="34" charset="0"/>
              <a:buChar char="•"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711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cs-CZ" dirty="0" smtClean="0">
                <a:solidFill>
                  <a:schemeClr val="accent6"/>
                </a:solidFill>
              </a:rPr>
              <a:t>Tréninková jednotka </a:t>
            </a:r>
            <a:r>
              <a:rPr lang="cs-CZ" dirty="0" err="1" smtClean="0">
                <a:solidFill>
                  <a:schemeClr val="accent6"/>
                </a:solidFill>
              </a:rPr>
              <a:t>Teamgymu</a:t>
            </a:r>
            <a:endParaRPr lang="cs-CZ" dirty="0">
              <a:solidFill>
                <a:schemeClr val="accent6"/>
              </a:solidFill>
            </a:endParaRPr>
          </a:p>
        </p:txBody>
      </p:sp>
      <p:sp>
        <p:nvSpPr>
          <p:cNvPr id="20482" name="Zástupný symbol pro obsah 2"/>
          <p:cNvSpPr>
            <a:spLocks noGrp="1"/>
          </p:cNvSpPr>
          <p:nvPr>
            <p:ph idx="1"/>
          </p:nvPr>
        </p:nvSpPr>
        <p:spPr>
          <a:xfrm>
            <a:off x="1981200" y="1268414"/>
            <a:ext cx="8229600" cy="5400675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cs-CZ" sz="1800" dirty="0">
                <a:solidFill>
                  <a:schemeClr val="bg1"/>
                </a:solidFill>
              </a:rPr>
              <a:t>ROZCVIČKA (15 – 20 minut)</a:t>
            </a:r>
            <a:endParaRPr lang="cs-CZ" sz="1800" dirty="0">
              <a:solidFill>
                <a:schemeClr val="tx1">
                  <a:lumMod val="85000"/>
                </a:schemeClr>
              </a:solidFill>
            </a:endParaRPr>
          </a:p>
          <a:p>
            <a:pPr eaLnBrk="1" hangingPunct="1">
              <a:defRPr/>
            </a:pPr>
            <a:r>
              <a:rPr lang="cs-CZ" sz="1800" dirty="0">
                <a:solidFill>
                  <a:schemeClr val="tx1">
                    <a:lumMod val="85000"/>
                  </a:schemeClr>
                </a:solidFill>
              </a:rPr>
              <a:t>Atletická abeceda</a:t>
            </a:r>
          </a:p>
          <a:p>
            <a:pPr eaLnBrk="1" hangingPunct="1">
              <a:defRPr/>
            </a:pPr>
            <a:r>
              <a:rPr lang="cs-CZ" sz="1800" dirty="0">
                <a:solidFill>
                  <a:schemeClr val="tx1">
                    <a:lumMod val="85000"/>
                  </a:schemeClr>
                </a:solidFill>
              </a:rPr>
              <a:t>Protažení a zpevnění</a:t>
            </a:r>
          </a:p>
          <a:p>
            <a:pPr eaLnBrk="1" hangingPunct="1">
              <a:defRPr/>
            </a:pPr>
            <a:r>
              <a:rPr lang="cs-CZ" sz="1800" dirty="0">
                <a:solidFill>
                  <a:schemeClr val="tx1">
                    <a:lumMod val="85000"/>
                  </a:schemeClr>
                </a:solidFill>
              </a:rPr>
              <a:t>Posilování</a:t>
            </a:r>
          </a:p>
          <a:p>
            <a:pPr eaLnBrk="1" hangingPunct="1">
              <a:defRPr/>
            </a:pPr>
            <a:endParaRPr lang="cs-CZ" sz="1800" dirty="0"/>
          </a:p>
          <a:p>
            <a:pPr eaLnBrk="1" hangingPunct="1">
              <a:buFont typeface="Arial" charset="0"/>
              <a:buNone/>
              <a:defRPr/>
            </a:pPr>
            <a:r>
              <a:rPr lang="cs-CZ" sz="1800" dirty="0">
                <a:solidFill>
                  <a:schemeClr val="bg1"/>
                </a:solidFill>
              </a:rPr>
              <a:t>TUBLING (30 minut)</a:t>
            </a:r>
          </a:p>
          <a:p>
            <a:pPr eaLnBrk="1" hangingPunct="1">
              <a:defRPr/>
            </a:pPr>
            <a:r>
              <a:rPr lang="cs-CZ" sz="1800" dirty="0">
                <a:solidFill>
                  <a:schemeClr val="tx1">
                    <a:lumMod val="85000"/>
                  </a:schemeClr>
                </a:solidFill>
              </a:rPr>
              <a:t>Opakování zvládnutých prvků (salta vpřed, vzad i s obraty)</a:t>
            </a:r>
          </a:p>
          <a:p>
            <a:pPr eaLnBrk="1" hangingPunct="1">
              <a:defRPr/>
            </a:pPr>
            <a:r>
              <a:rPr lang="cs-CZ" sz="1800" dirty="0">
                <a:solidFill>
                  <a:schemeClr val="tx1">
                    <a:lumMod val="85000"/>
                  </a:schemeClr>
                </a:solidFill>
              </a:rPr>
              <a:t>Nácvik techniky nových prvků ( průpravná cvičení)</a:t>
            </a:r>
          </a:p>
          <a:p>
            <a:pPr eaLnBrk="1" hangingPunct="1">
              <a:defRPr/>
            </a:pPr>
            <a:r>
              <a:rPr lang="cs-CZ" sz="1800" dirty="0">
                <a:solidFill>
                  <a:schemeClr val="tx1">
                    <a:lumMod val="85000"/>
                  </a:schemeClr>
                </a:solidFill>
              </a:rPr>
              <a:t>Opakování všech sérií</a:t>
            </a:r>
          </a:p>
          <a:p>
            <a:pPr eaLnBrk="1" hangingPunct="1">
              <a:defRPr/>
            </a:pPr>
            <a:endParaRPr lang="cs-CZ" sz="1800" dirty="0"/>
          </a:p>
          <a:p>
            <a:pPr eaLnBrk="1" hangingPunct="1">
              <a:buFont typeface="Arial" charset="0"/>
              <a:buNone/>
              <a:defRPr/>
            </a:pPr>
            <a:r>
              <a:rPr lang="cs-CZ" sz="1800" dirty="0">
                <a:solidFill>
                  <a:schemeClr val="bg1"/>
                </a:solidFill>
              </a:rPr>
              <a:t>POHYBOVÁ  SKLADBA (30 minut)</a:t>
            </a:r>
          </a:p>
          <a:p>
            <a:pPr eaLnBrk="1" hangingPunct="1">
              <a:defRPr/>
            </a:pPr>
            <a:r>
              <a:rPr lang="cs-CZ" sz="1800" dirty="0">
                <a:solidFill>
                  <a:schemeClr val="tx1">
                    <a:lumMod val="85000"/>
                  </a:schemeClr>
                </a:solidFill>
              </a:rPr>
              <a:t>Procvičení povinných prvků</a:t>
            </a:r>
          </a:p>
          <a:p>
            <a:pPr eaLnBrk="1" hangingPunct="1">
              <a:defRPr/>
            </a:pPr>
            <a:r>
              <a:rPr lang="cs-CZ" sz="1800" dirty="0">
                <a:solidFill>
                  <a:schemeClr val="tx1">
                    <a:lumMod val="85000"/>
                  </a:schemeClr>
                </a:solidFill>
              </a:rPr>
              <a:t>Projití skladby</a:t>
            </a:r>
          </a:p>
          <a:p>
            <a:pPr eaLnBrk="1" hangingPunct="1">
              <a:defRPr/>
            </a:pPr>
            <a:endParaRPr lang="cs-CZ" sz="1800" dirty="0"/>
          </a:p>
          <a:p>
            <a:pPr eaLnBrk="1" hangingPunct="1">
              <a:buFont typeface="Arial" charset="0"/>
              <a:buNone/>
              <a:defRPr/>
            </a:pPr>
            <a:r>
              <a:rPr lang="cs-CZ" sz="1800" dirty="0">
                <a:solidFill>
                  <a:schemeClr val="bg1"/>
                </a:solidFill>
              </a:rPr>
              <a:t>ZÁVĚR TRÉNINKU (10 minut)</a:t>
            </a:r>
          </a:p>
          <a:p>
            <a:pPr eaLnBrk="1" hangingPunct="1">
              <a:defRPr/>
            </a:pPr>
            <a:r>
              <a:rPr lang="cs-CZ" sz="1800" dirty="0">
                <a:solidFill>
                  <a:schemeClr val="tx1">
                    <a:lumMod val="85000"/>
                  </a:schemeClr>
                </a:solidFill>
              </a:rPr>
              <a:t>protažení</a:t>
            </a:r>
          </a:p>
        </p:txBody>
      </p:sp>
    </p:spTree>
    <p:extLst>
      <p:ext uri="{BB962C8B-B14F-4D97-AF65-F5344CB8AC3E}">
        <p14:creationId xmlns:p14="http://schemas.microsoft.com/office/powerpoint/2010/main" val="184356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cs-CZ" dirty="0" smtClean="0">
                <a:solidFill>
                  <a:schemeClr val="accent6"/>
                </a:solidFill>
              </a:rPr>
              <a:t>Užitečné odkazy</a:t>
            </a:r>
            <a:endParaRPr lang="cs-CZ" dirty="0">
              <a:solidFill>
                <a:schemeClr val="accent6"/>
              </a:solidFill>
            </a:endParaRPr>
          </a:p>
        </p:txBody>
      </p:sp>
      <p:sp>
        <p:nvSpPr>
          <p:cNvPr id="21506" name="Zástupný symbol pro obsah 2"/>
          <p:cNvSpPr>
            <a:spLocks noGrp="1"/>
          </p:cNvSpPr>
          <p:nvPr>
            <p:ph idx="1"/>
          </p:nvPr>
        </p:nvSpPr>
        <p:spPr>
          <a:xfrm>
            <a:off x="2135188" y="2060575"/>
            <a:ext cx="8158162" cy="36004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3000" dirty="0"/>
              <a:t>http://www.teamgym.cz</a:t>
            </a:r>
          </a:p>
          <a:p>
            <a:pPr eaLnBrk="1" hangingPunct="1">
              <a:lnSpc>
                <a:spcPct val="90000"/>
              </a:lnSpc>
            </a:pPr>
            <a:r>
              <a:rPr lang="cs-CZ" sz="3000" dirty="0"/>
              <a:t>http://gymnastika.cstv.cz</a:t>
            </a:r>
          </a:p>
          <a:p>
            <a:pPr eaLnBrk="1" hangingPunct="1">
              <a:lnSpc>
                <a:spcPct val="90000"/>
              </a:lnSpc>
            </a:pPr>
            <a:r>
              <a:rPr lang="cs-CZ" sz="3000" dirty="0"/>
              <a:t>http://www.progym.cz</a:t>
            </a:r>
          </a:p>
          <a:p>
            <a:pPr eaLnBrk="1" hangingPunct="1">
              <a:lnSpc>
                <a:spcPct val="90000"/>
              </a:lnSpc>
            </a:pPr>
            <a:r>
              <a:rPr lang="cs-CZ" sz="3000" dirty="0"/>
              <a:t>http://journey.euroteam.cz</a:t>
            </a:r>
          </a:p>
          <a:p>
            <a:pPr eaLnBrk="1" hangingPunct="1">
              <a:lnSpc>
                <a:spcPct val="90000"/>
              </a:lnSpc>
            </a:pPr>
            <a:r>
              <a:rPr lang="cs-CZ" sz="3000" dirty="0"/>
              <a:t>http://www.gymmedia.com</a:t>
            </a:r>
          </a:p>
          <a:p>
            <a:pPr>
              <a:lnSpc>
                <a:spcPct val="90000"/>
              </a:lnSpc>
            </a:pPr>
            <a:r>
              <a:rPr lang="cs-CZ" sz="3000" dirty="0"/>
              <a:t>https://www.youtube.com/watch?v=Ms9mkk0TAcY</a:t>
            </a:r>
            <a:endParaRPr lang="cs-CZ" sz="3000" dirty="0">
              <a:solidFill>
                <a:srgbClr val="D9D9D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51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981200" y="1481328"/>
            <a:ext cx="8229600" cy="5188032"/>
          </a:xfrm>
        </p:spPr>
        <p:txBody>
          <a:bodyPr>
            <a:normAutofit/>
          </a:bodyPr>
          <a:lstStyle/>
          <a:p>
            <a:r>
              <a:rPr lang="cs-CZ" dirty="0" smtClean="0"/>
              <a:t>Navrhnout lekci, program,..</a:t>
            </a:r>
          </a:p>
          <a:p>
            <a:r>
              <a:rPr lang="cs-CZ" dirty="0" smtClean="0"/>
              <a:t>Natočit instruktážní video pro děti, učitele</a:t>
            </a:r>
          </a:p>
          <a:p>
            <a:r>
              <a:rPr lang="cs-CZ" dirty="0" smtClean="0"/>
              <a:t>Mají pouze židli, málo místa kolem </a:t>
            </a:r>
          </a:p>
          <a:p>
            <a:r>
              <a:rPr lang="cs-CZ" dirty="0" smtClean="0"/>
              <a:t>Motivační prvek</a:t>
            </a:r>
          </a:p>
          <a:p>
            <a:r>
              <a:rPr lang="cs-CZ" dirty="0" smtClean="0"/>
              <a:t>Zábavná forma</a:t>
            </a:r>
          </a:p>
          <a:p>
            <a:r>
              <a:rPr lang="cs-CZ" dirty="0" smtClean="0"/>
              <a:t>Pomůcky pouze dostupné – </a:t>
            </a:r>
            <a:r>
              <a:rPr lang="cs-CZ" dirty="0" err="1" smtClean="0"/>
              <a:t>petka</a:t>
            </a:r>
            <a:r>
              <a:rPr lang="cs-CZ" dirty="0" smtClean="0"/>
              <a:t>, vařečka,..</a:t>
            </a:r>
          </a:p>
          <a:p>
            <a:endParaRPr lang="cs-CZ" dirty="0"/>
          </a:p>
          <a:p>
            <a:r>
              <a:rPr lang="cs-CZ" dirty="0" smtClean="0"/>
              <a:t>Vložit – IS – </a:t>
            </a:r>
            <a:r>
              <a:rPr lang="cs-CZ" dirty="0" err="1" smtClean="0"/>
              <a:t>odevzdávárna</a:t>
            </a:r>
            <a:r>
              <a:rPr lang="cs-CZ" dirty="0" smtClean="0"/>
              <a:t> – úkol 1 – návrh</a:t>
            </a:r>
          </a:p>
          <a:p>
            <a:pPr lvl="1"/>
            <a:r>
              <a:rPr lang="cs-CZ" dirty="0" err="1" smtClean="0"/>
              <a:t>Deadline</a:t>
            </a:r>
            <a:r>
              <a:rPr lang="cs-CZ" dirty="0" smtClean="0"/>
              <a:t> </a:t>
            </a:r>
            <a:r>
              <a:rPr lang="cs-CZ" b="1" dirty="0" smtClean="0">
                <a:solidFill>
                  <a:srgbClr val="FF0000"/>
                </a:solidFill>
              </a:rPr>
              <a:t>14.3. </a:t>
            </a:r>
          </a:p>
          <a:p>
            <a:pPr lvl="1"/>
            <a:r>
              <a:rPr lang="cs-CZ" dirty="0" smtClean="0"/>
              <a:t>Bonus – video ke zveřejnění – stipendium</a:t>
            </a:r>
          </a:p>
          <a:p>
            <a:r>
              <a:rPr lang="cs-CZ" dirty="0"/>
              <a:t>Konzultace k úkolu 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Úkol č. 1 </a:t>
            </a:r>
            <a:br>
              <a:rPr lang="cs-CZ" dirty="0" smtClean="0"/>
            </a:br>
            <a:r>
              <a:rPr lang="cs-CZ" dirty="0" smtClean="0"/>
              <a:t>Návrh PA při distanční výuce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06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solidFill>
            <a:schemeClr val="bg2">
              <a:lumMod val="25000"/>
            </a:schemeClr>
          </a:solidFill>
        </p:spPr>
        <p:txBody>
          <a:bodyPr>
            <a:normAutofit lnSpcReduction="10000"/>
          </a:bodyPr>
          <a:lstStyle/>
          <a:p>
            <a:pPr marL="109728" indent="0">
              <a:buNone/>
            </a:pPr>
            <a:r>
              <a:rPr lang="cs-CZ" b="1" dirty="0" smtClean="0">
                <a:solidFill>
                  <a:schemeClr val="bg1"/>
                </a:solidFill>
              </a:rPr>
              <a:t>Úkol 1</a:t>
            </a:r>
          </a:p>
          <a:p>
            <a:pPr marL="109728" indent="0">
              <a:buNone/>
            </a:pPr>
            <a:r>
              <a:rPr lang="cs-CZ" dirty="0" smtClean="0">
                <a:solidFill>
                  <a:schemeClr val="bg1"/>
                </a:solidFill>
              </a:rPr>
              <a:t>24.4. – 5.5. </a:t>
            </a:r>
            <a:r>
              <a:rPr lang="cs-CZ" dirty="0">
                <a:solidFill>
                  <a:schemeClr val="bg1"/>
                </a:solidFill>
              </a:rPr>
              <a:t>G</a:t>
            </a:r>
            <a:r>
              <a:rPr lang="cs-CZ" dirty="0" smtClean="0">
                <a:solidFill>
                  <a:schemeClr val="bg1"/>
                </a:solidFill>
              </a:rPr>
              <a:t>ymnasticko-taneční aktivita</a:t>
            </a:r>
            <a:endParaRPr lang="cs-CZ" dirty="0" smtClean="0">
              <a:solidFill>
                <a:schemeClr val="bg1"/>
              </a:solidFill>
            </a:endParaRPr>
          </a:p>
          <a:p>
            <a:pPr marL="109728" indent="0">
              <a:buNone/>
            </a:pPr>
            <a:r>
              <a:rPr lang="cs-CZ" dirty="0" smtClean="0">
                <a:solidFill>
                  <a:schemeClr val="bg1"/>
                </a:solidFill>
              </a:rPr>
              <a:t>6.5. </a:t>
            </a:r>
            <a:r>
              <a:rPr lang="cs-CZ" dirty="0" smtClean="0">
                <a:solidFill>
                  <a:schemeClr val="bg1"/>
                </a:solidFill>
              </a:rPr>
              <a:t>– </a:t>
            </a:r>
            <a:r>
              <a:rPr lang="cs-CZ" dirty="0" smtClean="0">
                <a:solidFill>
                  <a:schemeClr val="bg1"/>
                </a:solidFill>
              </a:rPr>
              <a:t>16.5. </a:t>
            </a:r>
            <a:r>
              <a:rPr lang="cs-CZ" dirty="0" smtClean="0">
                <a:solidFill>
                  <a:schemeClr val="bg1"/>
                </a:solidFill>
              </a:rPr>
              <a:t>vzájemné </a:t>
            </a:r>
            <a:r>
              <a:rPr lang="cs-CZ" dirty="0">
                <a:solidFill>
                  <a:schemeClr val="bg1"/>
                </a:solidFill>
              </a:rPr>
              <a:t>hodnocení Gymnasticko-taneční aktivita </a:t>
            </a:r>
            <a:r>
              <a:rPr lang="cs-CZ" dirty="0" smtClean="0">
                <a:solidFill>
                  <a:schemeClr val="bg1"/>
                </a:solidFill>
              </a:rPr>
              <a:t>			s </a:t>
            </a:r>
            <a:r>
              <a:rPr lang="cs-CZ" dirty="0">
                <a:solidFill>
                  <a:schemeClr val="bg1"/>
                </a:solidFill>
              </a:rPr>
              <a:t>hudbou  </a:t>
            </a:r>
            <a:endParaRPr lang="cs-CZ" dirty="0" smtClean="0">
              <a:solidFill>
                <a:schemeClr val="bg1"/>
              </a:solidFill>
            </a:endParaRPr>
          </a:p>
          <a:p>
            <a:pPr marL="109728" indent="0">
              <a:buNone/>
            </a:pPr>
            <a:r>
              <a:rPr lang="cs-CZ" b="1" dirty="0" smtClean="0">
                <a:solidFill>
                  <a:schemeClr val="bg1"/>
                </a:solidFill>
              </a:rPr>
              <a:t>Úkol 2</a:t>
            </a:r>
          </a:p>
          <a:p>
            <a:pPr marL="109728" indent="0">
              <a:buNone/>
            </a:pPr>
            <a:r>
              <a:rPr lang="cs-CZ" dirty="0" smtClean="0">
                <a:solidFill>
                  <a:schemeClr val="bg1"/>
                </a:solidFill>
              </a:rPr>
              <a:t>Samostudium Tance </a:t>
            </a:r>
            <a:r>
              <a:rPr lang="cs-CZ" u="sng" dirty="0">
                <a:solidFill>
                  <a:schemeClr val="bg1"/>
                </a:solidFill>
                <a:hlinkClick r:id="rId2"/>
              </a:rPr>
              <a:t>http://www.fsps.muni.cz/impact/rytmicka-gymnastika-a-tance</a:t>
            </a:r>
            <a:r>
              <a:rPr lang="cs-CZ" u="sng" dirty="0" smtClean="0">
                <a:solidFill>
                  <a:schemeClr val="bg1"/>
                </a:solidFill>
                <a:hlinkClick r:id="rId2"/>
              </a:rPr>
              <a:t>/</a:t>
            </a:r>
            <a:endParaRPr lang="cs-CZ" u="sng" dirty="0" smtClean="0">
              <a:solidFill>
                <a:schemeClr val="bg1"/>
              </a:solidFill>
            </a:endParaRPr>
          </a:p>
          <a:p>
            <a:r>
              <a:rPr lang="cs-CZ" sz="1800" b="1" dirty="0">
                <a:solidFill>
                  <a:schemeClr val="bg1"/>
                </a:solidFill>
              </a:rPr>
              <a:t>uživatelské jméno: </a:t>
            </a:r>
            <a:r>
              <a:rPr lang="cs-CZ" sz="1800" b="1" dirty="0" err="1">
                <a:solidFill>
                  <a:schemeClr val="bg1"/>
                </a:solidFill>
              </a:rPr>
              <a:t>visitor</a:t>
            </a:r>
            <a:endParaRPr lang="cs-CZ" sz="1800" dirty="0">
              <a:solidFill>
                <a:schemeClr val="bg1"/>
              </a:solidFill>
            </a:endParaRPr>
          </a:p>
          <a:p>
            <a:r>
              <a:rPr lang="cs-CZ" sz="1800" b="1" dirty="0">
                <a:solidFill>
                  <a:schemeClr val="bg1"/>
                </a:solidFill>
              </a:rPr>
              <a:t>uživatelské heslo: p1l0t</a:t>
            </a:r>
            <a:endParaRPr lang="cs-CZ" sz="1800" dirty="0">
              <a:solidFill>
                <a:schemeClr val="bg1"/>
              </a:solidFill>
            </a:endParaRPr>
          </a:p>
          <a:p>
            <a:r>
              <a:rPr lang="cs-CZ" sz="1800" i="1" dirty="0">
                <a:solidFill>
                  <a:schemeClr val="bg1"/>
                </a:solidFill>
              </a:rPr>
              <a:t>(slovy: </a:t>
            </a:r>
            <a:r>
              <a:rPr lang="cs-CZ" sz="1800" i="1" dirty="0" err="1">
                <a:solidFill>
                  <a:schemeClr val="bg1"/>
                </a:solidFill>
              </a:rPr>
              <a:t>pé</a:t>
            </a:r>
            <a:r>
              <a:rPr lang="cs-CZ" sz="1800" i="1" dirty="0">
                <a:solidFill>
                  <a:schemeClr val="bg1"/>
                </a:solidFill>
              </a:rPr>
              <a:t>, jednička, el, nula, té</a:t>
            </a:r>
            <a:r>
              <a:rPr lang="cs-CZ" sz="1800" i="1" dirty="0" smtClean="0">
                <a:solidFill>
                  <a:schemeClr val="bg1"/>
                </a:solidFill>
              </a:rPr>
              <a:t>)</a:t>
            </a:r>
          </a:p>
          <a:p>
            <a:pPr marL="109728" indent="0">
              <a:buNone/>
            </a:pPr>
            <a:endParaRPr lang="cs-CZ" sz="1800" i="1" dirty="0"/>
          </a:p>
          <a:p>
            <a:endParaRPr lang="cs-CZ" sz="1800" dirty="0"/>
          </a:p>
          <a:p>
            <a:pPr marL="109728" indent="0">
              <a:buNone/>
            </a:pPr>
            <a:endParaRPr lang="cs-CZ" dirty="0"/>
          </a:p>
          <a:p>
            <a:pPr marL="109728" indent="0"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/>
            <a:r>
              <a:rPr lang="cs-CZ" dirty="0" smtClean="0"/>
              <a:t>Změny v organizaci výuky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412239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solidFill>
            <a:schemeClr val="bg2">
              <a:lumMod val="25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cs-CZ" dirty="0">
                <a:solidFill>
                  <a:schemeClr val="bg1"/>
                </a:solidFill>
              </a:rPr>
              <a:t>Gymnasticko-taneční aktivita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8x8 dob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Hudební doprovod, odpočítat min. 4 doby před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Min. 6 typů cviků/pohybů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Jasné pokyny pro změnu cviku</a:t>
            </a:r>
            <a:endParaRPr lang="cs-CZ" dirty="0">
              <a:solidFill>
                <a:schemeClr val="bg1"/>
              </a:solidFill>
            </a:endParaRPr>
          </a:p>
          <a:p>
            <a:endParaRPr lang="cs-CZ" dirty="0" smtClean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Praktická </a:t>
            </a:r>
            <a:r>
              <a:rPr lang="cs-CZ" dirty="0" smtClean="0">
                <a:solidFill>
                  <a:schemeClr val="bg1"/>
                </a:solidFill>
              </a:rPr>
              <a:t>výuka </a:t>
            </a:r>
            <a:r>
              <a:rPr lang="cs-CZ" dirty="0" smtClean="0">
                <a:solidFill>
                  <a:schemeClr val="bg1"/>
                </a:solidFill>
              </a:rPr>
              <a:t>od 26.4.</a:t>
            </a:r>
            <a:endParaRPr lang="cs-CZ" dirty="0" smtClean="0">
              <a:solidFill>
                <a:schemeClr val="bg1"/>
              </a:solidFill>
            </a:endParaRPr>
          </a:p>
          <a:p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Sportovní gymnastika – didaktika, dopomoc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/>
            <a:r>
              <a:rPr lang="cs-CZ" dirty="0"/>
              <a:t>Změny v organizaci výuky </a:t>
            </a:r>
          </a:p>
        </p:txBody>
      </p:sp>
    </p:spTree>
    <p:extLst>
      <p:ext uri="{BB962C8B-B14F-4D97-AF65-F5344CB8AC3E}">
        <p14:creationId xmlns:p14="http://schemas.microsoft.com/office/powerpoint/2010/main" val="174689491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solidFill>
            <a:schemeClr val="bg2">
              <a:lumMod val="25000"/>
            </a:schemeClr>
          </a:solidFill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dirty="0">
                <a:solidFill>
                  <a:schemeClr val="bg1"/>
                </a:solidFill>
              </a:rPr>
              <a:t>Návrh pohybové aktivity u distanční výuky</a:t>
            </a:r>
            <a:r>
              <a:rPr lang="cs-CZ" sz="2000" dirty="0">
                <a:solidFill>
                  <a:schemeClr val="bg1"/>
                </a:solidFill>
              </a:rPr>
              <a:t> 	% 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bg1"/>
                </a:solidFill>
              </a:rPr>
              <a:t>Vedení rozcvičení s počítáním dob	</a:t>
            </a:r>
            <a:r>
              <a:rPr lang="cs-CZ" dirty="0" smtClean="0">
                <a:solidFill>
                  <a:schemeClr val="bg1"/>
                </a:solidFill>
                <a:latin typeface="Wingdings" panose="05000000000000000000" pitchFamily="2" charset="2"/>
              </a:rPr>
              <a:t>  </a:t>
            </a:r>
            <a:r>
              <a:rPr lang="cs-CZ" dirty="0">
                <a:solidFill>
                  <a:schemeClr val="bg1"/>
                </a:solidFill>
                <a:latin typeface="Wingdings" panose="05000000000000000000" pitchFamily="2" charset="2"/>
              </a:rPr>
              <a:t>		</a:t>
            </a:r>
            <a:r>
              <a:rPr lang="cs-CZ" sz="2000" dirty="0">
                <a:solidFill>
                  <a:schemeClr val="bg1"/>
                </a:solidFill>
              </a:rPr>
              <a:t>%</a:t>
            </a:r>
            <a:r>
              <a:rPr lang="cs-CZ" dirty="0">
                <a:solidFill>
                  <a:schemeClr val="bg1"/>
                </a:solidFill>
                <a:latin typeface="Wingdings" panose="05000000000000000000" pitchFamily="2" charset="2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bg1"/>
                </a:solidFill>
              </a:rPr>
              <a:t>Gymnasticko-taneční </a:t>
            </a:r>
            <a:r>
              <a:rPr lang="cs-CZ" dirty="0">
                <a:solidFill>
                  <a:schemeClr val="bg1"/>
                </a:solidFill>
              </a:rPr>
              <a:t>aktivita s hudbou</a:t>
            </a:r>
            <a:r>
              <a:rPr lang="cs-CZ" sz="2800" dirty="0">
                <a:solidFill>
                  <a:schemeClr val="bg1"/>
                </a:solidFill>
              </a:rPr>
              <a:t>   </a:t>
            </a:r>
            <a:r>
              <a:rPr lang="cs-CZ" sz="2000" dirty="0">
                <a:solidFill>
                  <a:schemeClr val="bg1"/>
                </a:solidFill>
              </a:rPr>
              <a:t>		%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bg1"/>
                </a:solidFill>
              </a:rPr>
              <a:t>Sportovní gymnastika 					</a:t>
            </a:r>
            <a:r>
              <a:rPr lang="cs-CZ" sz="2000" dirty="0" smtClean="0">
                <a:solidFill>
                  <a:schemeClr val="bg1"/>
                </a:solidFill>
              </a:rPr>
              <a:t>%</a:t>
            </a:r>
            <a:endParaRPr lang="cs-CZ" sz="2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bg1"/>
                </a:solidFill>
              </a:rPr>
              <a:t>Vzájemné </a:t>
            </a:r>
            <a:r>
              <a:rPr lang="cs-CZ" dirty="0">
                <a:solidFill>
                  <a:schemeClr val="bg1"/>
                </a:solidFill>
              </a:rPr>
              <a:t>hodnocení					</a:t>
            </a:r>
            <a:r>
              <a:rPr lang="cs-CZ" sz="2000" dirty="0">
                <a:solidFill>
                  <a:schemeClr val="bg1"/>
                </a:solidFill>
              </a:rPr>
              <a:t>%</a:t>
            </a:r>
            <a:endParaRPr lang="cs-CZ" sz="2000" dirty="0">
              <a:solidFill>
                <a:schemeClr val="bg1"/>
              </a:solidFill>
              <a:latin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bg1"/>
                </a:solidFill>
              </a:rPr>
              <a:t>Teoretický písemný test	</a:t>
            </a:r>
            <a:r>
              <a:rPr lang="cs-CZ" dirty="0"/>
              <a:t>		            </a:t>
            </a:r>
            <a:r>
              <a:rPr lang="cs-CZ" dirty="0">
                <a:solidFill>
                  <a:schemeClr val="bg1"/>
                </a:solidFill>
              </a:rPr>
              <a:t>	</a:t>
            </a:r>
            <a:r>
              <a:rPr lang="cs-CZ" baseline="-25000" dirty="0">
                <a:solidFill>
                  <a:schemeClr val="bg1"/>
                </a:solidFill>
              </a:rPr>
              <a:t>%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ln>
            <a:solidFill>
              <a:schemeClr val="bg2">
                <a:lumMod val="50000"/>
              </a:schemeClr>
            </a:solidFill>
          </a:ln>
        </p:spPr>
        <p:txBody>
          <a:bodyPr/>
          <a:lstStyle/>
          <a:p>
            <a:pPr algn="ctr"/>
            <a:r>
              <a:rPr lang="cs-CZ" dirty="0" smtClean="0"/>
              <a:t>Ukončení předmětu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5834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8 cviků (rozcvičovacích)</a:t>
            </a:r>
          </a:p>
          <a:p>
            <a:r>
              <a:rPr lang="cs-CZ" dirty="0" smtClean="0"/>
              <a:t>Stojíte čelem k pomyslným cvičencům</a:t>
            </a:r>
            <a:endParaRPr lang="cs-CZ" dirty="0"/>
          </a:p>
          <a:p>
            <a:r>
              <a:rPr lang="cs-CZ" dirty="0" smtClean="0"/>
              <a:t>Počítáte nahlas doby</a:t>
            </a:r>
          </a:p>
          <a:p>
            <a:r>
              <a:rPr lang="cs-CZ" dirty="0" smtClean="0"/>
              <a:t>Popisujete cvik</a:t>
            </a:r>
          </a:p>
          <a:p>
            <a:r>
              <a:rPr lang="cs-CZ" dirty="0" smtClean="0"/>
              <a:t>Uvádíte druhou stranu než cvičíte – stranu cvičence</a:t>
            </a:r>
          </a:p>
          <a:p>
            <a:r>
              <a:rPr lang="cs-CZ" dirty="0" smtClean="0"/>
              <a:t>Dodržujete základní hudebně-pohybové celky tzv. osmičky (počítáte 8)</a:t>
            </a:r>
          </a:p>
          <a:p>
            <a:r>
              <a:rPr lang="cs-CZ" dirty="0" smtClean="0"/>
              <a:t>Cvik vždy začíná na první dobu</a:t>
            </a:r>
          </a:p>
          <a:p>
            <a:r>
              <a:rPr lang="cs-CZ" dirty="0" smtClean="0"/>
              <a:t>Natočit se – vložit do IS - </a:t>
            </a:r>
            <a:r>
              <a:rPr lang="cs-CZ" dirty="0" err="1" smtClean="0"/>
              <a:t>odevzdávárna</a:t>
            </a:r>
            <a:r>
              <a:rPr lang="cs-CZ" dirty="0" smtClean="0"/>
              <a:t> – úkol 2 – rozcvičení </a:t>
            </a:r>
          </a:p>
          <a:p>
            <a:r>
              <a:rPr lang="cs-CZ" dirty="0" err="1" smtClean="0"/>
              <a:t>Deadline</a:t>
            </a:r>
            <a:r>
              <a:rPr lang="cs-CZ" dirty="0" smtClean="0"/>
              <a:t> </a:t>
            </a:r>
            <a:r>
              <a:rPr lang="cs-CZ" b="1" dirty="0" smtClean="0">
                <a:solidFill>
                  <a:srgbClr val="FF0000"/>
                </a:solidFill>
              </a:rPr>
              <a:t>21.3.</a:t>
            </a:r>
            <a:endParaRPr lang="cs-CZ" b="1" dirty="0">
              <a:solidFill>
                <a:srgbClr val="FF0000"/>
              </a:solidFill>
            </a:endParaRPr>
          </a:p>
          <a:p>
            <a:r>
              <a:rPr lang="cs-CZ" dirty="0" smtClean="0"/>
              <a:t>Konzultace k úkolu 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Úkol č. 2 </a:t>
            </a:r>
            <a:br>
              <a:rPr lang="cs-CZ" dirty="0" smtClean="0"/>
            </a:br>
            <a:r>
              <a:rPr lang="cs-CZ" dirty="0" smtClean="0"/>
              <a:t>Rozcvičení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631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  			</a:t>
            </a:r>
            <a:r>
              <a:rPr lang="cs-CZ" dirty="0" smtClean="0">
                <a:solidFill>
                  <a:srgbClr val="FF66FF"/>
                </a:solidFill>
              </a:rPr>
              <a:t>Gymnastické druhy        	 </a:t>
            </a:r>
            <a:r>
              <a:rPr lang="cs-CZ" dirty="0" smtClean="0">
                <a:solidFill>
                  <a:srgbClr val="0070C0"/>
                </a:solidFill>
              </a:rPr>
              <a:t>Gymnastické sporty</a:t>
            </a:r>
          </a:p>
          <a:p>
            <a:pPr>
              <a:buNone/>
            </a:pP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 smtClean="0"/>
              <a:t>Diferenciace gymnastiky</a:t>
            </a:r>
            <a:endParaRPr lang="cs-CZ" dirty="0"/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1703513" y="2132856"/>
          <a:ext cx="8784975" cy="469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69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6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69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69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69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5055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FF66FF"/>
                          </a:solidFill>
                        </a:rPr>
                        <a:t>Základní gymnastika</a:t>
                      </a:r>
                      <a:endParaRPr lang="cs-CZ" dirty="0">
                        <a:solidFill>
                          <a:srgbClr val="FF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FF66FF"/>
                          </a:solidFill>
                        </a:rPr>
                        <a:t>Rytmická</a:t>
                      </a:r>
                    </a:p>
                    <a:p>
                      <a:r>
                        <a:rPr lang="cs-CZ" dirty="0" smtClean="0">
                          <a:solidFill>
                            <a:srgbClr val="FF66FF"/>
                          </a:solidFill>
                        </a:rPr>
                        <a:t>gymnastika</a:t>
                      </a:r>
                      <a:endParaRPr lang="cs-CZ" dirty="0">
                        <a:solidFill>
                          <a:srgbClr val="FF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66FF"/>
                          </a:solidFill>
                        </a:rPr>
                        <a:t>Aerobik</a:t>
                      </a:r>
                      <a:endParaRPr lang="cs-CZ" dirty="0">
                        <a:solidFill>
                          <a:srgbClr val="FF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Olympijské</a:t>
                      </a:r>
                      <a:endParaRPr lang="cs-CZ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Neolympijské</a:t>
                      </a:r>
                      <a:endParaRPr lang="cs-CZ" sz="16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055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>
                          <a:solidFill>
                            <a:srgbClr val="FF66FF"/>
                          </a:solidFill>
                        </a:rPr>
                        <a:t>Pořadová cvičení</a:t>
                      </a:r>
                      <a:endParaRPr lang="cs-CZ" sz="1600" dirty="0">
                        <a:solidFill>
                          <a:srgbClr val="FF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>
                          <a:solidFill>
                            <a:srgbClr val="FF66FF"/>
                          </a:solidFill>
                        </a:rPr>
                        <a:t>Hudebně – pohybová cv.</a:t>
                      </a:r>
                      <a:endParaRPr lang="cs-CZ" sz="1600" dirty="0">
                        <a:solidFill>
                          <a:srgbClr val="FF66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>
                          <a:solidFill>
                            <a:srgbClr val="FF66FF"/>
                          </a:solidFill>
                        </a:rPr>
                        <a:t>Kondiční cv. bez náčiní</a:t>
                      </a:r>
                      <a:endParaRPr lang="cs-CZ" sz="1600" dirty="0">
                        <a:solidFill>
                          <a:srgbClr val="FF66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>
                          <a:solidFill>
                            <a:srgbClr val="0070C0"/>
                          </a:solidFill>
                        </a:rPr>
                        <a:t>Sportovní</a:t>
                      </a:r>
                      <a:r>
                        <a:rPr lang="cs-CZ" sz="1600" baseline="0" dirty="0" smtClean="0">
                          <a:solidFill>
                            <a:srgbClr val="0070C0"/>
                          </a:solidFill>
                        </a:rPr>
                        <a:t> gymnastika</a:t>
                      </a:r>
                      <a:endParaRPr lang="cs-CZ" sz="1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>
                          <a:solidFill>
                            <a:srgbClr val="0070C0"/>
                          </a:solidFill>
                        </a:rPr>
                        <a:t>Sportovní aerobik</a:t>
                      </a:r>
                      <a:endParaRPr lang="cs-CZ" sz="1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0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smtClean="0">
                          <a:solidFill>
                            <a:srgbClr val="FF66FF"/>
                          </a:solidFill>
                        </a:rPr>
                        <a:t>Prostná</a:t>
                      </a:r>
                    </a:p>
                    <a:p>
                      <a:endParaRPr lang="cs-CZ" sz="1600" dirty="0">
                        <a:solidFill>
                          <a:srgbClr val="FF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>
                          <a:solidFill>
                            <a:srgbClr val="FF66FF"/>
                          </a:solidFill>
                        </a:rPr>
                        <a:t>Cvičení bez náčiní</a:t>
                      </a:r>
                      <a:endParaRPr lang="cs-CZ" sz="1600" dirty="0">
                        <a:solidFill>
                          <a:srgbClr val="FF66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>
                          <a:solidFill>
                            <a:srgbClr val="FF66FF"/>
                          </a:solidFill>
                        </a:rPr>
                        <a:t>Kondiční cv. s náčiním</a:t>
                      </a:r>
                      <a:endParaRPr lang="cs-CZ" sz="1600" dirty="0">
                        <a:solidFill>
                          <a:srgbClr val="FF66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>
                          <a:solidFill>
                            <a:srgbClr val="0070C0"/>
                          </a:solidFill>
                        </a:rPr>
                        <a:t>Moderní gymnastika</a:t>
                      </a:r>
                      <a:endParaRPr lang="cs-CZ" sz="1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>
                          <a:solidFill>
                            <a:srgbClr val="0070C0"/>
                          </a:solidFill>
                        </a:rPr>
                        <a:t>Sportovní akrobacie</a:t>
                      </a:r>
                      <a:endParaRPr lang="cs-CZ" sz="1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055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>
                          <a:solidFill>
                            <a:srgbClr val="FF66FF"/>
                          </a:solidFill>
                        </a:rPr>
                        <a:t>Cvičení s náčiním</a:t>
                      </a:r>
                      <a:endParaRPr lang="cs-CZ" sz="1600" dirty="0">
                        <a:solidFill>
                          <a:srgbClr val="FF66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smtClean="0">
                          <a:solidFill>
                            <a:srgbClr val="FF66FF"/>
                          </a:solidFill>
                        </a:rPr>
                        <a:t>Cvičení s náčiním</a:t>
                      </a:r>
                      <a:endParaRPr lang="cs-CZ" sz="1600" dirty="0">
                        <a:solidFill>
                          <a:srgbClr val="FF66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>
                          <a:solidFill>
                            <a:srgbClr val="FF66FF"/>
                          </a:solidFill>
                        </a:rPr>
                        <a:t>Taneční choreografie</a:t>
                      </a:r>
                      <a:endParaRPr lang="cs-CZ" sz="1600" dirty="0">
                        <a:solidFill>
                          <a:srgbClr val="FF66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>
                          <a:solidFill>
                            <a:srgbClr val="0070C0"/>
                          </a:solidFill>
                        </a:rPr>
                        <a:t>Skoky na trampolíně</a:t>
                      </a:r>
                      <a:endParaRPr lang="cs-CZ" sz="1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>
                          <a:solidFill>
                            <a:srgbClr val="0070C0"/>
                          </a:solidFill>
                        </a:rPr>
                        <a:t>TeamGym</a:t>
                      </a:r>
                      <a:endParaRPr lang="cs-CZ" sz="1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055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>
                          <a:solidFill>
                            <a:srgbClr val="FF66FF"/>
                          </a:solidFill>
                        </a:rPr>
                        <a:t>Cvičení na nářadí</a:t>
                      </a:r>
                      <a:endParaRPr lang="cs-CZ" sz="1600" dirty="0">
                        <a:solidFill>
                          <a:srgbClr val="FF66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smtClean="0">
                          <a:solidFill>
                            <a:srgbClr val="FF66FF"/>
                          </a:solidFill>
                        </a:rPr>
                        <a:t>Tanec</a:t>
                      </a:r>
                    </a:p>
                    <a:p>
                      <a:endParaRPr lang="cs-CZ" sz="1600" dirty="0">
                        <a:solidFill>
                          <a:srgbClr val="FF66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cs-CZ" sz="1600" dirty="0">
                        <a:solidFill>
                          <a:srgbClr val="FF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>
                          <a:solidFill>
                            <a:srgbClr val="0070C0"/>
                          </a:solidFill>
                        </a:rPr>
                        <a:t>Estetická skupinová g.</a:t>
                      </a:r>
                      <a:endParaRPr lang="cs-CZ" sz="1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055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>
                          <a:solidFill>
                            <a:srgbClr val="FF66FF"/>
                          </a:solidFill>
                        </a:rPr>
                        <a:t>Akrobatická cvičení</a:t>
                      </a:r>
                      <a:endParaRPr lang="cs-CZ" sz="1600" dirty="0">
                        <a:solidFill>
                          <a:srgbClr val="FF66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>
                          <a:solidFill>
                            <a:srgbClr val="0070C0"/>
                          </a:solidFill>
                        </a:rPr>
                        <a:t>Fitness</a:t>
                      </a:r>
                      <a:endParaRPr lang="cs-CZ" sz="1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5055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>
                          <a:solidFill>
                            <a:srgbClr val="FF66FF"/>
                          </a:solidFill>
                        </a:rPr>
                        <a:t>Cvičení užitá</a:t>
                      </a:r>
                      <a:endParaRPr lang="cs-CZ" sz="1600" dirty="0">
                        <a:solidFill>
                          <a:srgbClr val="FF66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>
                          <a:solidFill>
                            <a:srgbClr val="0070C0"/>
                          </a:solidFill>
                        </a:rPr>
                        <a:t>Akrobatický</a:t>
                      </a:r>
                      <a:r>
                        <a:rPr lang="cs-CZ" sz="1600" baseline="0" dirty="0" smtClean="0">
                          <a:solidFill>
                            <a:srgbClr val="0070C0"/>
                          </a:solidFill>
                        </a:rPr>
                        <a:t> rokenrol</a:t>
                      </a:r>
                      <a:endParaRPr lang="cs-CZ" sz="1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5055">
                <a:tc>
                  <a:txBody>
                    <a:bodyPr/>
                    <a:lstStyle/>
                    <a:p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>
                          <a:solidFill>
                            <a:srgbClr val="0070C0"/>
                          </a:solidFill>
                        </a:rPr>
                        <a:t>Sportovní kulturistika</a:t>
                      </a:r>
                      <a:endParaRPr lang="cs-CZ" sz="1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661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Všestranně rozvíjející cvičení ovlivňující další pohybové aktivity, zdravotní pohybový program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Získání, udržení a zvýšení tělesné zdatnosti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Pohybová kultivace – technické a ekonomické provádění pohybového úkolu 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Zdravotní aspekty pohybu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rgbClr val="00B050"/>
                </a:solidFill>
              </a:rPr>
              <a:t>Základní gymnastika</a:t>
            </a:r>
            <a:endParaRPr lang="cs-CZ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7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>
                <a:solidFill>
                  <a:srgbClr val="FF0000"/>
                </a:solidFill>
              </a:rPr>
              <a:t>Přirozené polohy a pohyby těla</a:t>
            </a:r>
          </a:p>
          <a:p>
            <a:r>
              <a:rPr lang="cs-CZ" sz="2800" dirty="0">
                <a:solidFill>
                  <a:srgbClr val="FF0000"/>
                </a:solidFill>
              </a:rPr>
              <a:t>Uměle vytvořené cviky</a:t>
            </a:r>
          </a:p>
          <a:p>
            <a:r>
              <a:rPr lang="cs-CZ" sz="2800" dirty="0">
                <a:solidFill>
                  <a:srgbClr val="FF0000"/>
                </a:solidFill>
              </a:rPr>
              <a:t>Odborné terminologické názvosloví </a:t>
            </a:r>
            <a:r>
              <a:rPr lang="cs-CZ" dirty="0" smtClean="0">
                <a:hlinkClick r:id="rId2"/>
              </a:rPr>
              <a:t>https://is.muni.cz/auth/do/rect/el/estud/fsps/js11/terminologie/web/index.htm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00B050"/>
                </a:solidFill>
              </a:rPr>
              <a:t>Základní gymnastika </a:t>
            </a:r>
            <a:br>
              <a:rPr lang="cs-CZ" dirty="0" smtClean="0">
                <a:solidFill>
                  <a:srgbClr val="00B050"/>
                </a:solidFill>
              </a:rPr>
            </a:br>
            <a:r>
              <a:rPr lang="cs-CZ" dirty="0" smtClean="0"/>
              <a:t>obsah</a:t>
            </a:r>
            <a:endParaRPr lang="cs-CZ" dirty="0"/>
          </a:p>
        </p:txBody>
      </p:sp>
      <p:pic>
        <p:nvPicPr>
          <p:cNvPr id="4" name="Picture 2" descr="C:\Users\Uživatel\Downloads\s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3645025"/>
            <a:ext cx="4393454" cy="2926717"/>
          </a:xfrm>
          <a:prstGeom prst="rect">
            <a:avLst/>
          </a:prstGeom>
          <a:noFill/>
        </p:spPr>
      </p:pic>
      <p:pic>
        <p:nvPicPr>
          <p:cNvPr id="5" name="Picture 4" descr="C:\Users\Uživatel\Downloads\img_4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3513" y="3645024"/>
            <a:ext cx="4431403" cy="295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22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Držení těla – hodnocení, vypěstování návyku</a:t>
            </a:r>
          </a:p>
          <a:p>
            <a:r>
              <a:rPr lang="cs-CZ" dirty="0" smtClean="0"/>
              <a:t>Rozcvičení –zahřátí, kloubně-mobilizační cvičení dynamický strečink</a:t>
            </a:r>
          </a:p>
          <a:p>
            <a:r>
              <a:rPr lang="cs-CZ" dirty="0" smtClean="0"/>
              <a:t>Strečink – statický, dynamický, aktivní, pasivní, </a:t>
            </a:r>
            <a:r>
              <a:rPr lang="cs-CZ" dirty="0" err="1" smtClean="0"/>
              <a:t>postizometrická</a:t>
            </a:r>
            <a:r>
              <a:rPr lang="cs-CZ" dirty="0" smtClean="0"/>
              <a:t> relaxace (napínací reflex, ochranný útlum,..)</a:t>
            </a:r>
          </a:p>
          <a:p>
            <a:r>
              <a:rPr lang="cs-CZ" dirty="0" smtClean="0"/>
              <a:t>Posilování – zásady, funkce hlubokého stabilizačního systému, funkce svalů a svalových skupin, dýchání (svaly převážně </a:t>
            </a:r>
            <a:r>
              <a:rPr lang="cs-CZ" dirty="0" err="1" smtClean="0"/>
              <a:t>fázické</a:t>
            </a:r>
            <a:r>
              <a:rPr lang="cs-CZ" dirty="0" smtClean="0"/>
              <a:t>, posturální)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00B050"/>
                </a:solidFill>
              </a:rPr>
              <a:t>Základní gymnastika </a:t>
            </a:r>
            <a:br>
              <a:rPr lang="cs-CZ" dirty="0" smtClean="0">
                <a:solidFill>
                  <a:srgbClr val="00B050"/>
                </a:solidFill>
              </a:rPr>
            </a:br>
            <a:r>
              <a:rPr lang="cs-CZ" dirty="0" smtClean="0">
                <a:solidFill>
                  <a:schemeClr val="tx1"/>
                </a:solidFill>
              </a:rPr>
              <a:t>obsah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50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živatel\Downloads\žebřin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52184" y="1052736"/>
            <a:ext cx="2915816" cy="5557912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u="sng" dirty="0" smtClean="0">
                <a:solidFill>
                  <a:srgbClr val="FF0000"/>
                </a:solidFill>
              </a:rPr>
              <a:t>Cvičení s náčiním</a:t>
            </a:r>
          </a:p>
          <a:p>
            <a:pPr>
              <a:buNone/>
            </a:pPr>
            <a:r>
              <a:rPr lang="cs-CZ" dirty="0" smtClean="0"/>
              <a:t>	tyče, švihadla, míče, činky, overbally,</a:t>
            </a:r>
          </a:p>
          <a:p>
            <a:pPr>
              <a:buNone/>
            </a:pPr>
            <a:r>
              <a:rPr lang="cs-CZ" dirty="0" smtClean="0"/>
              <a:t>  dynabendy, medicimbaly</a:t>
            </a:r>
          </a:p>
          <a:p>
            <a:r>
              <a:rPr lang="cs-CZ" u="sng" dirty="0" smtClean="0">
                <a:solidFill>
                  <a:srgbClr val="FF0000"/>
                </a:solidFill>
              </a:rPr>
              <a:t>Cvičení na nářadí</a:t>
            </a:r>
          </a:p>
          <a:p>
            <a:pPr>
              <a:buNone/>
            </a:pPr>
            <a:r>
              <a:rPr lang="cs-CZ" dirty="0" smtClean="0"/>
              <a:t>	lavičky, žebřiny, švédské bedny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Didaktické zásady, terminologie cvičení s …</a:t>
            </a:r>
          </a:p>
          <a:p>
            <a:r>
              <a:rPr lang="cs-CZ" dirty="0" smtClean="0"/>
              <a:t>Výběr vhodného náčiní a nářadí 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Cílený rozvoj motorických schopností</a:t>
            </a:r>
          </a:p>
          <a:p>
            <a:r>
              <a:rPr lang="cs-CZ" dirty="0" smtClean="0"/>
              <a:t>Využití náčiní a nářadí v regeneraci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00B050"/>
                </a:solidFill>
              </a:rPr>
              <a:t>Základní gymnastika </a:t>
            </a:r>
            <a:br>
              <a:rPr lang="cs-CZ" dirty="0" smtClean="0">
                <a:solidFill>
                  <a:srgbClr val="00B050"/>
                </a:solidFill>
              </a:rPr>
            </a:br>
            <a:r>
              <a:rPr lang="cs-CZ" dirty="0" smtClean="0"/>
              <a:t>obsah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374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Motoricko-funkční příprava</a:t>
            </a:r>
          </a:p>
          <a:p>
            <a:r>
              <a:rPr lang="cs-CZ" dirty="0" smtClean="0"/>
              <a:t>Zpevňovací příprava</a:t>
            </a:r>
          </a:p>
          <a:p>
            <a:r>
              <a:rPr lang="cs-CZ" dirty="0" smtClean="0"/>
              <a:t>Podporová příprava</a:t>
            </a:r>
          </a:p>
          <a:p>
            <a:r>
              <a:rPr lang="cs-CZ" dirty="0" smtClean="0"/>
              <a:t>Odrazová příprava</a:t>
            </a:r>
          </a:p>
          <a:p>
            <a:r>
              <a:rPr lang="cs-CZ" dirty="0" err="1" smtClean="0"/>
              <a:t>Doskoková</a:t>
            </a:r>
            <a:r>
              <a:rPr lang="cs-CZ" dirty="0" smtClean="0"/>
              <a:t> příprava</a:t>
            </a:r>
          </a:p>
          <a:p>
            <a:r>
              <a:rPr lang="cs-CZ" dirty="0" smtClean="0"/>
              <a:t>Rotační příprava</a:t>
            </a:r>
          </a:p>
          <a:p>
            <a:endParaRPr lang="cs-CZ" dirty="0" smtClean="0"/>
          </a:p>
          <a:p>
            <a:r>
              <a:rPr lang="cs-CZ" dirty="0" smtClean="0"/>
              <a:t>Využití náčiní </a:t>
            </a:r>
          </a:p>
          <a:p>
            <a:pPr>
              <a:buNone/>
            </a:pPr>
            <a:r>
              <a:rPr lang="cs-CZ" dirty="0" smtClean="0"/>
              <a:t>a nářadí v motoricko-funkční přípravě 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00B050"/>
                </a:solidFill>
              </a:rPr>
              <a:t>Základní gymnastika</a:t>
            </a:r>
            <a:r>
              <a:rPr lang="cs-CZ" dirty="0" smtClean="0">
                <a:solidFill>
                  <a:srgbClr val="0070C0"/>
                </a:solidFill>
              </a:rPr>
              <a:t/>
            </a:r>
            <a:br>
              <a:rPr lang="cs-CZ" dirty="0" smtClean="0">
                <a:solidFill>
                  <a:srgbClr val="0070C0"/>
                </a:solidFill>
              </a:rPr>
            </a:br>
            <a:r>
              <a:rPr lang="cs-CZ" dirty="0" smtClean="0">
                <a:solidFill>
                  <a:srgbClr val="0070C0"/>
                </a:solidFill>
              </a:rPr>
              <a:t>akrobatická příprava</a:t>
            </a:r>
            <a:endParaRPr lang="cs-CZ" dirty="0">
              <a:solidFill>
                <a:srgbClr val="0070C0"/>
              </a:solidFill>
            </a:endParaRPr>
          </a:p>
        </p:txBody>
      </p:sp>
      <p:pic>
        <p:nvPicPr>
          <p:cNvPr id="4" name="Picture 3" descr="C:\Users\Uživatel\Downloads\poloh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3992" y="2060848"/>
            <a:ext cx="4644008" cy="309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000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772817"/>
            <a:ext cx="8229600" cy="4234475"/>
          </a:xfrm>
        </p:spPr>
        <p:txBody>
          <a:bodyPr/>
          <a:lstStyle/>
          <a:p>
            <a:r>
              <a:rPr lang="cs-CZ" dirty="0" smtClean="0"/>
              <a:t>Organizace cvičenců</a:t>
            </a:r>
          </a:p>
          <a:p>
            <a:r>
              <a:rPr lang="cs-CZ" dirty="0" smtClean="0"/>
              <a:t>Nástupy</a:t>
            </a:r>
          </a:p>
          <a:p>
            <a:r>
              <a:rPr lang="cs-CZ" dirty="0" smtClean="0"/>
              <a:t>Postoje pohyby </a:t>
            </a:r>
          </a:p>
          <a:p>
            <a:r>
              <a:rPr lang="cs-CZ" dirty="0" smtClean="0"/>
              <a:t>Obraty</a:t>
            </a:r>
          </a:p>
          <a:p>
            <a:pPr>
              <a:buNone/>
            </a:pP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00B050"/>
                </a:solidFill>
              </a:rPr>
              <a:t>Základní gymnastika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>
                <a:solidFill>
                  <a:srgbClr val="002060"/>
                </a:solidFill>
              </a:rPr>
              <a:t>pořadová cvičení</a:t>
            </a:r>
            <a:endParaRPr lang="cs-CZ" dirty="0">
              <a:solidFill>
                <a:srgbClr val="002060"/>
              </a:solidFill>
            </a:endParaRPr>
          </a:p>
        </p:txBody>
      </p:sp>
      <p:pic>
        <p:nvPicPr>
          <p:cNvPr id="3075" name="Picture 3" descr="C:\Users\Svobodová\Downloads\uvod_nastup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1984" y="3212976"/>
            <a:ext cx="3780000" cy="25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259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Odborná </a:t>
            </a:r>
            <a:r>
              <a:rPr lang="cs-CZ" b="1" dirty="0"/>
              <a:t>terminologie </a:t>
            </a:r>
            <a:r>
              <a:rPr lang="cs-CZ" dirty="0"/>
              <a:t>tělesných </a:t>
            </a:r>
            <a:r>
              <a:rPr lang="cs-CZ" dirty="0" smtClean="0"/>
              <a:t>cvičení</a:t>
            </a:r>
          </a:p>
          <a:p>
            <a:r>
              <a:rPr lang="cs-CZ" b="1" dirty="0" smtClean="0"/>
              <a:t>Gymnastické </a:t>
            </a:r>
            <a:r>
              <a:rPr lang="cs-CZ" b="1" dirty="0"/>
              <a:t>druhy </a:t>
            </a:r>
            <a:endParaRPr lang="cs-CZ" b="1" dirty="0" smtClean="0"/>
          </a:p>
          <a:p>
            <a:r>
              <a:rPr lang="cs-CZ" b="1" dirty="0" smtClean="0"/>
              <a:t>Gymnastické </a:t>
            </a:r>
            <a:r>
              <a:rPr lang="cs-CZ" b="1" dirty="0"/>
              <a:t>olympijské </a:t>
            </a:r>
            <a:r>
              <a:rPr lang="cs-CZ" b="1" dirty="0" smtClean="0"/>
              <a:t>sporty</a:t>
            </a:r>
          </a:p>
          <a:p>
            <a:r>
              <a:rPr lang="cs-CZ" b="1" dirty="0" smtClean="0"/>
              <a:t>Gymnastické </a:t>
            </a:r>
            <a:r>
              <a:rPr lang="cs-CZ" b="1" dirty="0"/>
              <a:t>neolympijské sporty </a:t>
            </a:r>
            <a:endParaRPr lang="cs-CZ" b="1" dirty="0" smtClean="0"/>
          </a:p>
          <a:p>
            <a:r>
              <a:rPr lang="cs-CZ" b="1" dirty="0" smtClean="0"/>
              <a:t>Aktualizace </a:t>
            </a:r>
            <a:r>
              <a:rPr lang="cs-CZ" b="1" dirty="0"/>
              <a:t>gymnastických sportů i </a:t>
            </a:r>
            <a:r>
              <a:rPr lang="cs-CZ" b="1" dirty="0" smtClean="0"/>
              <a:t>druhů</a:t>
            </a:r>
            <a:endParaRPr lang="cs-CZ" dirty="0" smtClean="0"/>
          </a:p>
          <a:p>
            <a:r>
              <a:rPr lang="cs-CZ" b="1" dirty="0" smtClean="0"/>
              <a:t>Zachycení </a:t>
            </a:r>
            <a:r>
              <a:rPr lang="cs-CZ" b="1" dirty="0"/>
              <a:t>nových trendů a aplikace do pedagogického </a:t>
            </a:r>
            <a:r>
              <a:rPr lang="cs-CZ" b="1" dirty="0" smtClean="0"/>
              <a:t>procesu</a:t>
            </a:r>
          </a:p>
          <a:p>
            <a:r>
              <a:rPr lang="cs-CZ" b="1" dirty="0" smtClean="0"/>
              <a:t>Didaktické postupy výuky</a:t>
            </a:r>
            <a:endParaRPr lang="cs-CZ" b="1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Obsah předmětu</a:t>
            </a:r>
            <a:endParaRPr lang="cs-CZ" dirty="0">
              <a:solidFill>
                <a:schemeClr val="accent1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9903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916833"/>
            <a:ext cx="8229600" cy="4090459"/>
          </a:xfrm>
        </p:spPr>
        <p:txBody>
          <a:bodyPr/>
          <a:lstStyle/>
          <a:p>
            <a:r>
              <a:rPr lang="cs-CZ" dirty="0" smtClean="0"/>
              <a:t>Běhání</a:t>
            </a:r>
          </a:p>
          <a:p>
            <a:r>
              <a:rPr lang="cs-CZ" dirty="0" smtClean="0"/>
              <a:t>Skákání</a:t>
            </a:r>
          </a:p>
          <a:p>
            <a:r>
              <a:rPr lang="cs-CZ" dirty="0" smtClean="0"/>
              <a:t>Lezení</a:t>
            </a:r>
          </a:p>
          <a:p>
            <a:r>
              <a:rPr lang="cs-CZ" dirty="0" smtClean="0"/>
              <a:t>Nošení břemen</a:t>
            </a:r>
          </a:p>
          <a:p>
            <a:r>
              <a:rPr lang="cs-CZ" dirty="0" smtClean="0"/>
              <a:t>Překonávání překážek</a:t>
            </a:r>
          </a:p>
          <a:p>
            <a:r>
              <a:rPr lang="cs-CZ" dirty="0" smtClean="0"/>
              <a:t>Prvky průpravných úpolů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00B050"/>
                </a:solidFill>
              </a:rPr>
              <a:t>Základní gymnastika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>
                <a:solidFill>
                  <a:srgbClr val="FFC000"/>
                </a:solidFill>
              </a:rPr>
              <a:t>užitá cvičení</a:t>
            </a:r>
            <a:endParaRPr lang="cs-CZ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48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524000" y="548680"/>
            <a:ext cx="8676456" cy="5458420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Anatomie, funkční anatomie</a:t>
            </a:r>
          </a:p>
          <a:p>
            <a:r>
              <a:rPr lang="cs-CZ" dirty="0" smtClean="0"/>
              <a:t>Fyziologie tělesných cvičení</a:t>
            </a:r>
          </a:p>
          <a:p>
            <a:r>
              <a:rPr lang="cs-CZ" dirty="0" smtClean="0"/>
              <a:t>Odborná terminologie</a:t>
            </a:r>
          </a:p>
          <a:p>
            <a:r>
              <a:rPr lang="cs-CZ" dirty="0" smtClean="0"/>
              <a:t>Teorie sportovního tréninku</a:t>
            </a:r>
          </a:p>
          <a:p>
            <a:pPr>
              <a:buNone/>
            </a:pPr>
            <a:r>
              <a:rPr lang="cs-CZ" dirty="0" smtClean="0"/>
              <a:t>			</a:t>
            </a:r>
            <a:r>
              <a:rPr lang="cs-CZ" sz="4800" dirty="0">
                <a:solidFill>
                  <a:srgbClr val="FF0000"/>
                </a:solidFill>
              </a:rPr>
              <a:t>Základní gymnastika</a:t>
            </a:r>
          </a:p>
          <a:p>
            <a:r>
              <a:rPr lang="cs-CZ" dirty="0" smtClean="0"/>
              <a:t>Rytmická gymnastika</a:t>
            </a:r>
          </a:p>
          <a:p>
            <a:r>
              <a:rPr lang="cs-CZ" dirty="0" smtClean="0"/>
              <a:t>Sportovní gymnastika</a:t>
            </a:r>
          </a:p>
          <a:p>
            <a:r>
              <a:rPr lang="cs-CZ" dirty="0" smtClean="0"/>
              <a:t>Tance</a:t>
            </a:r>
          </a:p>
          <a:p>
            <a:r>
              <a:rPr lang="cs-CZ" dirty="0" smtClean="0"/>
              <a:t>Zdravotní tělesná výchova</a:t>
            </a:r>
          </a:p>
          <a:p>
            <a:r>
              <a:rPr lang="cs-CZ" dirty="0" smtClean="0"/>
              <a:t>Kompenzační cvičení</a:t>
            </a:r>
          </a:p>
          <a:p>
            <a:r>
              <a:rPr lang="cs-CZ" dirty="0" smtClean="0"/>
              <a:t>Úpolové sporty</a:t>
            </a:r>
          </a:p>
          <a:p>
            <a:r>
              <a:rPr lang="cs-CZ" dirty="0" smtClean="0"/>
              <a:t>Sportovní hry</a:t>
            </a:r>
          </a:p>
          <a:p>
            <a:r>
              <a:rPr lang="cs-CZ" dirty="0" smtClean="0"/>
              <a:t>Atletika</a:t>
            </a:r>
          </a:p>
          <a:p>
            <a:r>
              <a:rPr lang="cs-CZ" dirty="0" smtClean="0"/>
              <a:t>Plavání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967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Nejpropracovanější metoda hudebně pohybové výchovy s gymnastickým zaměřením</a:t>
            </a:r>
          </a:p>
          <a:p>
            <a:endParaRPr lang="cs-CZ" dirty="0" smtClean="0"/>
          </a:p>
          <a:p>
            <a:r>
              <a:rPr lang="cs-CZ" dirty="0" smtClean="0"/>
              <a:t>Spojení </a:t>
            </a:r>
            <a:r>
              <a:rPr lang="cs-CZ" dirty="0"/>
              <a:t>pohybu s hudbou nebo jiným rytmickým </a:t>
            </a:r>
            <a:r>
              <a:rPr lang="cs-CZ" dirty="0" smtClean="0"/>
              <a:t>doprovodem</a:t>
            </a:r>
          </a:p>
          <a:p>
            <a:endParaRPr lang="cs-CZ" dirty="0" smtClean="0"/>
          </a:p>
          <a:p>
            <a:r>
              <a:rPr lang="cs-CZ" dirty="0" smtClean="0"/>
              <a:t>Základem - záměrné </a:t>
            </a:r>
            <a:r>
              <a:rPr lang="cs-CZ" dirty="0"/>
              <a:t>utváření </a:t>
            </a:r>
            <a:r>
              <a:rPr lang="cs-CZ" dirty="0" err="1" smtClean="0"/>
              <a:t>esteticko</a:t>
            </a:r>
            <a:r>
              <a:rPr lang="cs-CZ" dirty="0" smtClean="0"/>
              <a:t> -</a:t>
            </a:r>
            <a:r>
              <a:rPr lang="cs-CZ" dirty="0"/>
              <a:t>koordinačních dovedností založených na osvojování uvědomělého řízeného estetického a optimálně rytmizovaného pohybu s cílem formování kultivovaného pohybového </a:t>
            </a:r>
            <a:r>
              <a:rPr lang="cs-CZ" dirty="0" smtClean="0"/>
              <a:t>projevu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rgbClr val="9966FF"/>
                </a:solidFill>
              </a:rPr>
              <a:t>Rytmická gymnastika</a:t>
            </a:r>
            <a:endParaRPr lang="cs-CZ" dirty="0">
              <a:solidFill>
                <a:srgbClr val="99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4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Funkce hudební předlohy: motivační</a:t>
            </a:r>
            <a:r>
              <a:rPr lang="cs-CZ" dirty="0"/>
              <a:t>, regulační a </a:t>
            </a:r>
            <a:r>
              <a:rPr lang="cs-CZ" dirty="0" smtClean="0"/>
              <a:t>dramatickou</a:t>
            </a:r>
          </a:p>
          <a:p>
            <a:r>
              <a:rPr lang="cs-CZ" dirty="0" smtClean="0"/>
              <a:t>Myšlenkový </a:t>
            </a:r>
            <a:r>
              <a:rPr lang="cs-CZ" dirty="0"/>
              <a:t>a emocionální obsah hudební předlohy ovlivňuje výběr pohybového </a:t>
            </a:r>
            <a:r>
              <a:rPr lang="cs-CZ" dirty="0" smtClean="0"/>
              <a:t>řešení</a:t>
            </a:r>
          </a:p>
          <a:p>
            <a:r>
              <a:rPr lang="cs-CZ" dirty="0" smtClean="0"/>
              <a:t>Rytmus pohybu – důležitá součást správného </a:t>
            </a:r>
            <a:r>
              <a:rPr lang="cs-CZ" dirty="0"/>
              <a:t>provedení cviků</a:t>
            </a:r>
            <a:r>
              <a:rPr lang="cs-CZ" dirty="0" smtClean="0"/>
              <a:t> </a:t>
            </a:r>
          </a:p>
          <a:p>
            <a:r>
              <a:rPr lang="cs-CZ" dirty="0"/>
              <a:t>Rytmizaci pohybu musíme při cvičení sladit s rytmem vdechu a výdechu, uspořádat střídání napětí a uvolnění, zátěže a </a:t>
            </a:r>
            <a:r>
              <a:rPr lang="cs-CZ" dirty="0" smtClean="0"/>
              <a:t>odpočinku</a:t>
            </a:r>
          </a:p>
          <a:p>
            <a:r>
              <a:rPr lang="cs-CZ" dirty="0"/>
              <a:t>Rytmická gymnastika </a:t>
            </a:r>
            <a:r>
              <a:rPr lang="cs-CZ" dirty="0" smtClean="0"/>
              <a:t>- vytváří </a:t>
            </a:r>
            <a:r>
              <a:rPr lang="cs-CZ" dirty="0"/>
              <a:t>základ pro </a:t>
            </a:r>
            <a:r>
              <a:rPr lang="cs-CZ" dirty="0" smtClean="0"/>
              <a:t>tanec</a:t>
            </a:r>
            <a:endParaRPr lang="cs-CZ" dirty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rgbClr val="9966FF"/>
                </a:solidFill>
              </a:rPr>
              <a:t>Rytmická gymnastika</a:t>
            </a:r>
            <a:endParaRPr lang="cs-CZ" dirty="0">
              <a:solidFill>
                <a:srgbClr val="99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1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Uživatel\Downloads\rozcvičení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Gymnastika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991544" y="4725144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prstClr val="black"/>
                </a:solidFill>
                <a:latin typeface="Lucida Sans Unicode"/>
              </a:rPr>
              <a:t>Gymnastika není účelem, ale prostředkem jak výcvikem těla zušlechtit a zdokonalit člověka, aby byl tělesně a duševně harmonický.</a:t>
            </a:r>
          </a:p>
          <a:p>
            <a:r>
              <a:rPr lang="cs-CZ" dirty="0">
                <a:solidFill>
                  <a:prstClr val="black"/>
                </a:solidFill>
                <a:latin typeface="Lucida Sans Unicode"/>
              </a:rPr>
              <a:t>				Jan Krištof </a:t>
            </a:r>
            <a:r>
              <a:rPr lang="cs-CZ" dirty="0" err="1">
                <a:solidFill>
                  <a:prstClr val="black"/>
                </a:solidFill>
                <a:latin typeface="Lucida Sans Unicode"/>
              </a:rPr>
              <a:t>Guts</a:t>
            </a:r>
            <a:r>
              <a:rPr lang="cs-CZ" dirty="0">
                <a:solidFill>
                  <a:prstClr val="black"/>
                </a:solidFill>
                <a:latin typeface="Lucida Sans Unicode"/>
              </a:rPr>
              <a:t>-</a:t>
            </a:r>
            <a:r>
              <a:rPr lang="cs-CZ" dirty="0" err="1">
                <a:solidFill>
                  <a:prstClr val="black"/>
                </a:solidFill>
                <a:latin typeface="Lucida Sans Unicode"/>
              </a:rPr>
              <a:t>Muts</a:t>
            </a:r>
            <a:r>
              <a:rPr lang="cs-CZ" dirty="0">
                <a:solidFill>
                  <a:prstClr val="black"/>
                </a:solidFill>
                <a:latin typeface="Lucida Sans Unicode"/>
              </a:rPr>
              <a:t> (1815)</a:t>
            </a:r>
          </a:p>
        </p:txBody>
      </p:sp>
    </p:spTree>
    <p:extLst>
      <p:ext uri="{BB962C8B-B14F-4D97-AF65-F5344CB8AC3E}">
        <p14:creationId xmlns:p14="http://schemas.microsoft.com/office/powerpoint/2010/main" val="2684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8075" y="1138237"/>
            <a:ext cx="4733925" cy="3152775"/>
          </a:xfrm>
          <a:prstGeom prst="rect">
            <a:avLst/>
          </a:prstGeom>
        </p:spPr>
      </p:pic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Nářadí mužského šestiboje</a:t>
            </a:r>
            <a:r>
              <a:rPr lang="cs-CZ" dirty="0"/>
              <a:t>: prostná, kůň našíř</a:t>
            </a:r>
            <a:r>
              <a:rPr lang="cs-CZ" dirty="0" smtClean="0"/>
              <a:t>,</a:t>
            </a:r>
          </a:p>
          <a:p>
            <a:pPr marL="109728" indent="0">
              <a:buNone/>
            </a:pPr>
            <a:r>
              <a:rPr lang="cs-CZ" dirty="0"/>
              <a:t>	</a:t>
            </a:r>
            <a:r>
              <a:rPr lang="cs-CZ" dirty="0" smtClean="0"/>
              <a:t>kruhy</a:t>
            </a:r>
            <a:r>
              <a:rPr lang="cs-CZ" dirty="0"/>
              <a:t>, přeskok, bradla, hrazda.</a:t>
            </a:r>
          </a:p>
          <a:p>
            <a:r>
              <a:rPr lang="cs-CZ" b="1" dirty="0"/>
              <a:t>Nářadí ženského čtyřboje:</a:t>
            </a:r>
            <a:r>
              <a:rPr lang="cs-CZ" dirty="0"/>
              <a:t> přeskok, </a:t>
            </a:r>
            <a:endParaRPr lang="cs-CZ" dirty="0" smtClean="0"/>
          </a:p>
          <a:p>
            <a:pPr marL="109728" indent="0">
              <a:buNone/>
            </a:pPr>
            <a:r>
              <a:rPr lang="cs-CZ" dirty="0"/>
              <a:t>	</a:t>
            </a:r>
            <a:r>
              <a:rPr lang="cs-CZ" dirty="0" smtClean="0"/>
              <a:t>bradla </a:t>
            </a:r>
            <a:r>
              <a:rPr lang="cs-CZ" dirty="0"/>
              <a:t>o nestejné výši žerdí, kladina, prostná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dirty="0" smtClean="0"/>
              <a:t>Systém soutěží v ČR</a:t>
            </a:r>
          </a:p>
          <a:p>
            <a:pPr lvl="1"/>
            <a:r>
              <a:rPr lang="cs-CZ" dirty="0" smtClean="0"/>
              <a:t>Jaro – závody jednotlivců</a:t>
            </a:r>
          </a:p>
          <a:p>
            <a:pPr lvl="1"/>
            <a:r>
              <a:rPr lang="cs-CZ" dirty="0" smtClean="0"/>
              <a:t>Podzim – závody družstev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Olympijské sporty – sportovní gymnastika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9611" y="3921919"/>
            <a:ext cx="3743325" cy="280749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154" y="3405187"/>
            <a:ext cx="3150393" cy="315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4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3" t="12336" b="7645"/>
          <a:stretch/>
        </p:blipFill>
        <p:spPr>
          <a:xfrm>
            <a:off x="-40659" y="1417638"/>
            <a:ext cx="12273318" cy="5440362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Národní organizace - ČGF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601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23682" t="25391" r="2856" b="7812"/>
          <a:stretch/>
        </p:blipFill>
        <p:spPr>
          <a:xfrm>
            <a:off x="0" y="285750"/>
            <a:ext cx="11901156" cy="60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0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27087" t="27735" r="3404" b="5664"/>
          <a:stretch/>
        </p:blipFill>
        <p:spPr>
          <a:xfrm>
            <a:off x="328594" y="271462"/>
            <a:ext cx="11494242" cy="6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Hodnocení </a:t>
            </a:r>
            <a:r>
              <a:rPr lang="cs-CZ" dirty="0"/>
              <a:t>se skládá ze dvou částí, </a:t>
            </a:r>
            <a:r>
              <a:rPr lang="cs-CZ" b="1" dirty="0"/>
              <a:t>D známky (za obtížnost) </a:t>
            </a:r>
            <a:r>
              <a:rPr lang="cs-CZ" dirty="0"/>
              <a:t>a </a:t>
            </a:r>
            <a:r>
              <a:rPr lang="cs-CZ" b="1" dirty="0"/>
              <a:t>E známky (za provedení). </a:t>
            </a:r>
            <a:endParaRPr lang="cs-CZ" b="1" dirty="0" smtClean="0"/>
          </a:p>
          <a:p>
            <a:r>
              <a:rPr lang="cs-CZ" dirty="0"/>
              <a:t>Známka D </a:t>
            </a:r>
            <a:r>
              <a:rPr lang="cs-CZ" dirty="0" smtClean="0"/>
              <a:t>– </a:t>
            </a:r>
            <a:r>
              <a:rPr lang="cs-CZ" b="1" dirty="0" smtClean="0"/>
              <a:t>hodnoty prvků/cviků </a:t>
            </a:r>
            <a:r>
              <a:rPr lang="pt-BR" dirty="0" smtClean="0"/>
              <a:t>A </a:t>
            </a:r>
            <a:r>
              <a:rPr lang="pt-BR" dirty="0"/>
              <a:t>= </a:t>
            </a:r>
            <a:r>
              <a:rPr lang="pt-BR" dirty="0" smtClean="0"/>
              <a:t>0,10</a:t>
            </a:r>
            <a:r>
              <a:rPr lang="cs-CZ" dirty="0" smtClean="0"/>
              <a:t>;</a:t>
            </a:r>
            <a:r>
              <a:rPr lang="pt-BR" dirty="0" smtClean="0"/>
              <a:t> </a:t>
            </a:r>
            <a:r>
              <a:rPr lang="pt-BR" dirty="0"/>
              <a:t>B = </a:t>
            </a:r>
            <a:r>
              <a:rPr lang="pt-BR" dirty="0" smtClean="0"/>
              <a:t>0,20</a:t>
            </a:r>
            <a:r>
              <a:rPr lang="cs-CZ" dirty="0" smtClean="0"/>
              <a:t>;</a:t>
            </a:r>
            <a:r>
              <a:rPr lang="pt-BR" dirty="0" smtClean="0"/>
              <a:t> </a:t>
            </a:r>
            <a:r>
              <a:rPr lang="pt-BR" dirty="0"/>
              <a:t>C = </a:t>
            </a:r>
            <a:r>
              <a:rPr lang="pt-BR" dirty="0" smtClean="0"/>
              <a:t>0,30</a:t>
            </a:r>
            <a:r>
              <a:rPr lang="cs-CZ" dirty="0" smtClean="0"/>
              <a:t>;</a:t>
            </a:r>
            <a:r>
              <a:rPr lang="pt-BR" dirty="0" smtClean="0"/>
              <a:t> </a:t>
            </a:r>
            <a:r>
              <a:rPr lang="pt-BR" dirty="0"/>
              <a:t>D = </a:t>
            </a:r>
            <a:r>
              <a:rPr lang="pt-BR" dirty="0" smtClean="0"/>
              <a:t>0,40</a:t>
            </a:r>
            <a:r>
              <a:rPr lang="cs-CZ" dirty="0" smtClean="0"/>
              <a:t>;</a:t>
            </a:r>
            <a:r>
              <a:rPr lang="pt-BR" dirty="0" smtClean="0"/>
              <a:t> </a:t>
            </a:r>
            <a:r>
              <a:rPr lang="pt-BR" dirty="0"/>
              <a:t>E = </a:t>
            </a:r>
            <a:r>
              <a:rPr lang="pt-BR" dirty="0" smtClean="0"/>
              <a:t>0,50</a:t>
            </a:r>
            <a:r>
              <a:rPr lang="cs-CZ" dirty="0" smtClean="0"/>
              <a:t>;</a:t>
            </a:r>
            <a:r>
              <a:rPr lang="pt-BR" dirty="0" smtClean="0"/>
              <a:t> </a:t>
            </a:r>
            <a:r>
              <a:rPr lang="pt-BR" dirty="0"/>
              <a:t>F = </a:t>
            </a:r>
            <a:r>
              <a:rPr lang="pt-BR" dirty="0" smtClean="0"/>
              <a:t>0,60</a:t>
            </a:r>
            <a:r>
              <a:rPr lang="cs-CZ" dirty="0" smtClean="0"/>
              <a:t>;</a:t>
            </a:r>
            <a:r>
              <a:rPr lang="pt-BR" dirty="0" smtClean="0"/>
              <a:t> G </a:t>
            </a:r>
            <a:r>
              <a:rPr lang="pt-BR" dirty="0"/>
              <a:t>= </a:t>
            </a:r>
            <a:r>
              <a:rPr lang="pt-BR" dirty="0" smtClean="0"/>
              <a:t>0,70</a:t>
            </a:r>
            <a:r>
              <a:rPr lang="cs-CZ" dirty="0" smtClean="0"/>
              <a:t>;</a:t>
            </a:r>
            <a:r>
              <a:rPr lang="pt-BR" dirty="0" smtClean="0"/>
              <a:t> </a:t>
            </a:r>
            <a:r>
              <a:rPr lang="pt-BR" dirty="0"/>
              <a:t>H = </a:t>
            </a:r>
            <a:r>
              <a:rPr lang="pt-BR" dirty="0" smtClean="0"/>
              <a:t>0,80</a:t>
            </a:r>
            <a:r>
              <a:rPr lang="cs-CZ" dirty="0" smtClean="0"/>
              <a:t>; </a:t>
            </a:r>
            <a:r>
              <a:rPr lang="pt-BR" dirty="0" smtClean="0"/>
              <a:t>I </a:t>
            </a:r>
            <a:r>
              <a:rPr lang="pt-BR" dirty="0"/>
              <a:t>= 0,90 </a:t>
            </a:r>
            <a:endParaRPr lang="cs-CZ" dirty="0" smtClean="0"/>
          </a:p>
          <a:p>
            <a:r>
              <a:rPr lang="cs-CZ" dirty="0" smtClean="0"/>
              <a:t>Známka </a:t>
            </a:r>
            <a:r>
              <a:rPr lang="cs-CZ" dirty="0"/>
              <a:t>E </a:t>
            </a:r>
            <a:r>
              <a:rPr lang="cs-CZ" dirty="0" smtClean="0"/>
              <a:t>– </a:t>
            </a:r>
            <a:r>
              <a:rPr lang="cs-CZ" b="1" dirty="0" smtClean="0"/>
              <a:t>srážky za chyby </a:t>
            </a:r>
            <a:r>
              <a:rPr lang="cs-CZ" dirty="0"/>
              <a:t>malé střední </a:t>
            </a:r>
            <a:r>
              <a:rPr lang="cs-CZ" dirty="0" smtClean="0"/>
              <a:t>velké - 0,10; 0,30; 0,50;1,00 </a:t>
            </a:r>
            <a:r>
              <a:rPr lang="cs-CZ" dirty="0"/>
              <a:t>a vyšší</a:t>
            </a:r>
            <a:endParaRPr lang="cs-CZ" dirty="0" smtClean="0"/>
          </a:p>
          <a:p>
            <a:r>
              <a:rPr lang="cs-CZ" b="1" dirty="0" smtClean="0"/>
              <a:t>Výsledná </a:t>
            </a:r>
            <a:r>
              <a:rPr lang="cs-CZ" b="1" dirty="0"/>
              <a:t>známka </a:t>
            </a:r>
            <a:r>
              <a:rPr lang="cs-CZ" dirty="0" smtClean="0"/>
              <a:t>je </a:t>
            </a:r>
            <a:r>
              <a:rPr lang="cs-CZ" dirty="0"/>
              <a:t>určena součtem známky D a E a odečtením neutrálních srážek, tato známka je poté zveřejněna. </a:t>
            </a:r>
            <a:endParaRPr lang="cs-CZ" dirty="0" smtClean="0"/>
          </a:p>
          <a:p>
            <a:r>
              <a:rPr lang="cs-CZ" dirty="0" smtClean="0"/>
              <a:t>Je-li </a:t>
            </a:r>
            <a:r>
              <a:rPr lang="cs-CZ" dirty="0"/>
              <a:t>to možné, měla by být ukázána známka D, E i výsledná známka.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Hodnocení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314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Základní gymnastika</a:t>
            </a:r>
          </a:p>
          <a:p>
            <a:pPr lvl="1"/>
            <a:r>
              <a:rPr lang="cs-CZ" i="1" dirty="0" smtClean="0"/>
              <a:t>Schopnost </a:t>
            </a:r>
            <a:r>
              <a:rPr lang="cs-CZ" i="1" dirty="0"/>
              <a:t>vytvoření </a:t>
            </a:r>
            <a:r>
              <a:rPr lang="cs-CZ" b="1" i="1" dirty="0"/>
              <a:t>zásobníku cviků</a:t>
            </a:r>
            <a:r>
              <a:rPr lang="cs-CZ" b="1" dirty="0"/>
              <a:t> </a:t>
            </a:r>
            <a:r>
              <a:rPr lang="cs-CZ" dirty="0"/>
              <a:t>- bez náčiní, s náčiním, zaměřeným na posílení a protažení konkrétních svalových skupin, se správným terminologickým popisem. Př. Stoj spojný – vzpažit: hluboký předklon – vzpor </a:t>
            </a:r>
            <a:r>
              <a:rPr lang="cs-CZ" dirty="0" err="1"/>
              <a:t>stojmo</a:t>
            </a:r>
            <a:r>
              <a:rPr lang="cs-CZ" dirty="0"/>
              <a:t> (protažení </a:t>
            </a:r>
            <a:r>
              <a:rPr lang="cs-CZ" dirty="0" err="1"/>
              <a:t>hamstringů</a:t>
            </a:r>
            <a:r>
              <a:rPr lang="cs-CZ" dirty="0" smtClean="0"/>
              <a:t>).</a:t>
            </a:r>
          </a:p>
          <a:p>
            <a:pPr lvl="1"/>
            <a:r>
              <a:rPr lang="cs-CZ" i="1" dirty="0" smtClean="0"/>
              <a:t>Znát a umět aplikovat různé </a:t>
            </a:r>
            <a:r>
              <a:rPr lang="cs-CZ" b="1" i="1" dirty="0" smtClean="0"/>
              <a:t>typy rozcvičení</a:t>
            </a:r>
            <a:r>
              <a:rPr lang="cs-CZ" b="1" dirty="0" smtClean="0"/>
              <a:t> </a:t>
            </a:r>
            <a:r>
              <a:rPr lang="cs-CZ" dirty="0" smtClean="0"/>
              <a:t>(s počítáním, s hudebním doprovodem)</a:t>
            </a:r>
          </a:p>
          <a:p>
            <a:endParaRPr lang="cs-CZ" dirty="0" smtClean="0"/>
          </a:p>
          <a:p>
            <a:r>
              <a:rPr lang="cs-CZ" dirty="0" smtClean="0"/>
              <a:t>Studijní materiály k dostudování </a:t>
            </a:r>
          </a:p>
          <a:p>
            <a:r>
              <a:rPr lang="cs-CZ" sz="1900" dirty="0"/>
              <a:t>Terminologie tělesných cvičení</a:t>
            </a:r>
          </a:p>
          <a:p>
            <a:r>
              <a:rPr lang="cs-CZ" sz="1700" dirty="0">
                <a:hlinkClick r:id="rId2"/>
              </a:rPr>
              <a:t>https://is.muni.cz/do/rect/el/estud/fsps/js11/terminologie/web/index.htm</a:t>
            </a:r>
            <a:endParaRPr lang="cs-CZ" sz="1700" dirty="0"/>
          </a:p>
          <a:p>
            <a:r>
              <a:rPr lang="cs-CZ" sz="1700" dirty="0"/>
              <a:t>Základní gymnastika</a:t>
            </a:r>
          </a:p>
          <a:p>
            <a:r>
              <a:rPr lang="cs-CZ" sz="1700" dirty="0">
                <a:hlinkClick r:id="rId3"/>
              </a:rPr>
              <a:t>https://www.fsps.muni.cz/impact/didaktika-gymnastiky-a-tance/zakladni-gymnastika/</a:t>
            </a:r>
            <a:endParaRPr lang="cs-CZ" sz="1700" dirty="0"/>
          </a:p>
          <a:p>
            <a:endParaRPr 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>
                <a:solidFill>
                  <a:schemeClr val="bg2">
                    <a:lumMod val="50000"/>
                  </a:schemeClr>
                </a:solidFill>
                <a:effectLst/>
              </a:rPr>
              <a:t>Nezbytné dovednosti pro předmět Didaktika gymnastiky </a:t>
            </a:r>
            <a:endParaRPr lang="cs-CZ" sz="32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3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570" y="4256676"/>
            <a:ext cx="3443287" cy="2582465"/>
          </a:xfrm>
          <a:prstGeom prst="rect">
            <a:avLst/>
          </a:prstGeom>
        </p:spPr>
      </p:pic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kruhy</a:t>
            </a:r>
            <a:r>
              <a:rPr lang="cs-CZ" dirty="0"/>
              <a:t>, nízká </a:t>
            </a:r>
            <a:r>
              <a:rPr lang="cs-CZ" dirty="0" err="1"/>
              <a:t>kladinka</a:t>
            </a:r>
            <a:r>
              <a:rPr lang="cs-CZ" dirty="0"/>
              <a:t>, hrazda, koberec, můstek, trampolínka, lano, žebřiny, švédské bedny, lavičky, nakloněná rovina, žíněnky atd.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85750" y="274638"/>
            <a:ext cx="11296650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Využití nářadí a vedlejšího nářadí pro školní </a:t>
            </a:r>
            <a:r>
              <a:rPr lang="cs-CZ" dirty="0" smtClean="0"/>
              <a:t>TV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8700" y="3590925"/>
            <a:ext cx="3352800" cy="30558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8897" y="3143250"/>
            <a:ext cx="3475660" cy="37147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06687"/>
            <a:ext cx="3332454" cy="333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6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837" y="1643061"/>
            <a:ext cx="5024437" cy="5024437"/>
          </a:xfrm>
          <a:prstGeom prst="rect">
            <a:avLst/>
          </a:prstGeom>
        </p:spPr>
      </p:pic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ženský sport esteticko-koordinační </a:t>
            </a:r>
            <a:r>
              <a:rPr lang="cs-CZ" sz="2800" b="1" dirty="0" smtClean="0"/>
              <a:t>- </a:t>
            </a:r>
            <a:r>
              <a:rPr lang="cs-CZ" sz="2800" b="1" dirty="0"/>
              <a:t> kombinuje prvky baletu, gymnastiky, scénického tance a akrobacie</a:t>
            </a:r>
            <a:r>
              <a:rPr lang="cs-CZ" sz="2800" dirty="0"/>
              <a:t>, a to jak s náčiním, tak bez něj. </a:t>
            </a:r>
            <a:endParaRPr lang="cs-CZ" sz="2800" dirty="0" smtClean="0"/>
          </a:p>
          <a:p>
            <a:pPr marL="109728" indent="0">
              <a:buNone/>
            </a:pPr>
            <a:endParaRPr lang="cs-CZ" sz="2800" dirty="0"/>
          </a:p>
          <a:p>
            <a:r>
              <a:rPr lang="cs-CZ" sz="2800" dirty="0" smtClean="0"/>
              <a:t>Náčiní -  </a:t>
            </a:r>
            <a:r>
              <a:rPr lang="cs-CZ" sz="2800" dirty="0"/>
              <a:t>míč, obruč, kužele, </a:t>
            </a:r>
            <a:endParaRPr lang="cs-CZ" sz="2800" dirty="0" smtClean="0"/>
          </a:p>
          <a:p>
            <a:pPr marL="109728" indent="0">
              <a:buNone/>
            </a:pPr>
            <a:r>
              <a:rPr lang="cs-CZ" sz="2800" dirty="0"/>
              <a:t>	</a:t>
            </a:r>
            <a:r>
              <a:rPr lang="cs-CZ" sz="2800" dirty="0" smtClean="0"/>
              <a:t>	stuha </a:t>
            </a:r>
            <a:r>
              <a:rPr lang="cs-CZ" sz="2800" dirty="0"/>
              <a:t>a švihadlo</a:t>
            </a:r>
            <a:r>
              <a:rPr lang="cs-CZ" sz="2800" dirty="0" smtClean="0"/>
              <a:t>.</a:t>
            </a:r>
          </a:p>
          <a:p>
            <a:pPr marL="109728" indent="0">
              <a:buNone/>
            </a:pPr>
            <a:endParaRPr lang="cs-CZ" sz="2800" dirty="0"/>
          </a:p>
          <a:p>
            <a:pPr marL="109728" indent="0">
              <a:buNone/>
            </a:pPr>
            <a:r>
              <a:rPr lang="cs-CZ" sz="2800" dirty="0" smtClean="0"/>
              <a:t>Národní organizace – ČSMG</a:t>
            </a:r>
          </a:p>
          <a:p>
            <a:pPr marL="109728" indent="0">
              <a:buNone/>
            </a:pPr>
            <a:r>
              <a:rPr lang="cs-CZ" sz="2800" dirty="0" smtClean="0"/>
              <a:t>Světová organizace - FIG</a:t>
            </a:r>
            <a:endParaRPr lang="cs-CZ" sz="28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Olympijské </a:t>
            </a:r>
            <a:r>
              <a:rPr lang="cs-CZ" dirty="0" smtClean="0"/>
              <a:t>sporty – moderní gymnastika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54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Tři </a:t>
            </a:r>
            <a:r>
              <a:rPr lang="cs-CZ" dirty="0"/>
              <a:t>úrovně (něco jako 1., 2. a 3. liga) pro soutěž jednotlivkyň a dvě úrovně </a:t>
            </a:r>
            <a:r>
              <a:rPr lang="cs-CZ" dirty="0" smtClean="0"/>
              <a:t>(výkonnostní stupně) pro </a:t>
            </a:r>
            <a:r>
              <a:rPr lang="cs-CZ" dirty="0"/>
              <a:t>společné skladby. </a:t>
            </a:r>
            <a:endParaRPr lang="cs-CZ" dirty="0" smtClean="0"/>
          </a:p>
          <a:p>
            <a:pPr fontAlgn="base"/>
            <a:endParaRPr lang="cs-CZ" b="1" dirty="0" smtClean="0"/>
          </a:p>
          <a:p>
            <a:pPr fontAlgn="base"/>
            <a:r>
              <a:rPr lang="cs-CZ" b="1" dirty="0" smtClean="0"/>
              <a:t>Jednotlivkyně</a:t>
            </a:r>
            <a:r>
              <a:rPr lang="cs-CZ" b="1" dirty="0"/>
              <a:t>:</a:t>
            </a:r>
            <a:endParaRPr lang="cs-CZ" dirty="0"/>
          </a:p>
          <a:p>
            <a:pPr fontAlgn="base"/>
            <a:r>
              <a:rPr lang="cs-CZ" u="sng" dirty="0"/>
              <a:t>základní program</a:t>
            </a:r>
            <a:r>
              <a:rPr lang="cs-CZ" dirty="0"/>
              <a:t> – pouze národní pro ČR </a:t>
            </a:r>
            <a:endParaRPr lang="cs-CZ" dirty="0" smtClean="0"/>
          </a:p>
          <a:p>
            <a:pPr lvl="1" fontAlgn="base"/>
            <a:r>
              <a:rPr lang="cs-CZ" dirty="0" smtClean="0"/>
              <a:t>jedná </a:t>
            </a:r>
            <a:r>
              <a:rPr lang="cs-CZ" dirty="0"/>
              <a:t>se o pouze povinné sestavy</a:t>
            </a:r>
          </a:p>
          <a:p>
            <a:pPr lvl="1" fontAlgn="base"/>
            <a:r>
              <a:rPr lang="cs-CZ" dirty="0"/>
              <a:t>v rámci tohoto stupně se závodnice dále dělí do kategorií dle věku (0.-4. kategorie)</a:t>
            </a:r>
          </a:p>
          <a:p>
            <a:pPr lvl="1" fontAlgn="base"/>
            <a:r>
              <a:rPr lang="cs-CZ" dirty="0" smtClean="0"/>
              <a:t>pro </a:t>
            </a:r>
            <a:r>
              <a:rPr lang="cs-CZ" dirty="0"/>
              <a:t>každou kategorii je přímo stanovené náčiní a vypsané popisy sestavy gymnastickým názvoslovím a daná povinná hudba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Soutěžní program v ČR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220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fontAlgn="base"/>
            <a:r>
              <a:rPr lang="cs-CZ" b="1" dirty="0"/>
              <a:t>Jednotlivkyně:</a:t>
            </a:r>
            <a:endParaRPr lang="cs-CZ" dirty="0"/>
          </a:p>
          <a:p>
            <a:pPr fontAlgn="base"/>
            <a:r>
              <a:rPr lang="cs-CZ" u="sng" dirty="0" smtClean="0"/>
              <a:t>kombinovaný </a:t>
            </a:r>
            <a:r>
              <a:rPr lang="cs-CZ" u="sng" dirty="0"/>
              <a:t>program</a:t>
            </a:r>
            <a:r>
              <a:rPr lang="cs-CZ" dirty="0"/>
              <a:t> – pouze národní pro ČR </a:t>
            </a:r>
            <a:endParaRPr lang="cs-CZ" dirty="0" smtClean="0"/>
          </a:p>
          <a:p>
            <a:pPr fontAlgn="base"/>
            <a:r>
              <a:rPr lang="cs-CZ" dirty="0" smtClean="0"/>
              <a:t>kombinace </a:t>
            </a:r>
            <a:r>
              <a:rPr lang="cs-CZ" dirty="0"/>
              <a:t>jedné povinné sestavy a jedné volné sestavy</a:t>
            </a:r>
          </a:p>
          <a:p>
            <a:pPr fontAlgn="base"/>
            <a:r>
              <a:rPr lang="cs-CZ" dirty="0"/>
              <a:t>pro každou kategorii je přímo stanovené náčiní a vypsané popisy sestavy gymnastickým názvoslovím a daná povinná hudba pro povinnou sestavu</a:t>
            </a:r>
          </a:p>
          <a:p>
            <a:pPr fontAlgn="base"/>
            <a:r>
              <a:rPr lang="cs-CZ" dirty="0" smtClean="0"/>
              <a:t>v</a:t>
            </a:r>
            <a:r>
              <a:rPr lang="cs-CZ" dirty="0"/>
              <a:t> rámci tohoto stupně se závodnice dále dělí do kategorií dle věku </a:t>
            </a:r>
            <a:r>
              <a:rPr lang="cs-CZ" dirty="0" smtClean="0"/>
              <a:t>a výkonnostní třídy</a:t>
            </a:r>
          </a:p>
          <a:p>
            <a:pPr fontAlgn="base"/>
            <a:r>
              <a:rPr lang="cs-CZ" dirty="0" smtClean="0"/>
              <a:t>kombinovaný </a:t>
            </a:r>
            <a:r>
              <a:rPr lang="cs-CZ" dirty="0"/>
              <a:t>program využívá tabulek prvků z mezinárodních pravidel FIG, ale pro tuto výkonnostní úroveň je povoleno využívat jen prvky hodnoty A </a:t>
            </a:r>
            <a:r>
              <a:rPr lang="cs-CZ" dirty="0" err="1"/>
              <a:t>a</a:t>
            </a:r>
            <a:r>
              <a:rPr lang="cs-CZ" dirty="0"/>
              <a:t> B</a:t>
            </a:r>
          </a:p>
          <a:p>
            <a:pPr fontAlgn="base"/>
            <a:r>
              <a:rPr lang="cs-CZ" dirty="0"/>
              <a:t>prvky jsou rozděleny do kategorií (skoky, rotace a rovnováhy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Soutěžní program v ČR</a:t>
            </a:r>
          </a:p>
        </p:txBody>
      </p:sp>
    </p:spTree>
    <p:extLst>
      <p:ext uri="{BB962C8B-B14F-4D97-AF65-F5344CB8AC3E}">
        <p14:creationId xmlns:p14="http://schemas.microsoft.com/office/powerpoint/2010/main" val="257677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cs-CZ" b="1" dirty="0"/>
              <a:t>Jednotlivkyně:</a:t>
            </a:r>
            <a:endParaRPr lang="cs-CZ" dirty="0"/>
          </a:p>
          <a:p>
            <a:pPr fontAlgn="base"/>
            <a:r>
              <a:rPr lang="cs-CZ" u="sng" dirty="0" smtClean="0"/>
              <a:t>volný </a:t>
            </a:r>
            <a:r>
              <a:rPr lang="cs-CZ" u="sng" dirty="0"/>
              <a:t>program</a:t>
            </a:r>
            <a:r>
              <a:rPr lang="cs-CZ" dirty="0"/>
              <a:t> – jedná se o pouze volné </a:t>
            </a:r>
            <a:r>
              <a:rPr lang="cs-CZ" dirty="0" smtClean="0"/>
              <a:t>sestavy </a:t>
            </a:r>
          </a:p>
          <a:p>
            <a:pPr fontAlgn="base"/>
            <a:r>
              <a:rPr lang="cs-CZ" dirty="0" smtClean="0"/>
              <a:t>závodnice se dále </a:t>
            </a:r>
            <a:r>
              <a:rPr lang="cs-CZ" dirty="0"/>
              <a:t>dělí do kategorií dle věku (naděje nejmladší, naděje mladší, naděje starší, juniorky a seniorky)</a:t>
            </a:r>
          </a:p>
          <a:p>
            <a:pPr fontAlgn="base"/>
            <a:r>
              <a:rPr lang="cs-CZ" dirty="0"/>
              <a:t>juniorky a seniorky se mohou účastnit zahraničních závodů, mistrovství a olympiád </a:t>
            </a:r>
            <a:r>
              <a:rPr lang="cs-CZ" dirty="0" smtClean="0"/>
              <a:t>- jsou </a:t>
            </a:r>
            <a:r>
              <a:rPr lang="cs-CZ" dirty="0"/>
              <a:t>řízeny mezinárodními </a:t>
            </a:r>
            <a:r>
              <a:rPr lang="cs-CZ" dirty="0" smtClean="0"/>
              <a:t>pravidly</a:t>
            </a:r>
          </a:p>
          <a:p>
            <a:pPr fontAlgn="base"/>
            <a:r>
              <a:rPr lang="cs-CZ" dirty="0"/>
              <a:t>pro sestavy lze použít libovolnou hudební nahrávku v délce 1:15-1:30</a:t>
            </a:r>
          </a:p>
          <a:p>
            <a:pPr fontAlgn="base"/>
            <a:r>
              <a:rPr lang="cs-CZ" dirty="0"/>
              <a:t>v každé sestavě musí být přesný počet </a:t>
            </a:r>
            <a:r>
              <a:rPr lang="cs-CZ" dirty="0" smtClean="0"/>
              <a:t>prvků, jejichž poměr se liší dle náčiní (</a:t>
            </a:r>
            <a:r>
              <a:rPr lang="cs-CZ" dirty="0"/>
              <a:t>skoky, rotace a rovnováhy) 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Soutěžní program v ČR</a:t>
            </a:r>
          </a:p>
        </p:txBody>
      </p:sp>
    </p:spTree>
    <p:extLst>
      <p:ext uri="{BB962C8B-B14F-4D97-AF65-F5344CB8AC3E}">
        <p14:creationId xmlns:p14="http://schemas.microsoft.com/office/powerpoint/2010/main" val="410333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</a:t>
            </a:r>
            <a:r>
              <a:rPr lang="cs-CZ" dirty="0"/>
              <a:t> ČR rozděleny </a:t>
            </a:r>
            <a:r>
              <a:rPr lang="cs-CZ" dirty="0" smtClean="0"/>
              <a:t>-</a:t>
            </a:r>
            <a:r>
              <a:rPr lang="cs-CZ" dirty="0"/>
              <a:t> dvě </a:t>
            </a:r>
            <a:r>
              <a:rPr lang="cs-CZ" dirty="0" smtClean="0"/>
              <a:t>linie A</a:t>
            </a:r>
            <a:r>
              <a:rPr lang="cs-CZ" dirty="0"/>
              <a:t> </a:t>
            </a:r>
            <a:r>
              <a:rPr lang="cs-CZ" dirty="0" err="1"/>
              <a:t>a</a:t>
            </a:r>
            <a:r>
              <a:rPr lang="cs-CZ" dirty="0"/>
              <a:t> B.</a:t>
            </a:r>
          </a:p>
          <a:p>
            <a:r>
              <a:rPr lang="cs-CZ" dirty="0"/>
              <a:t>Linie B je především pro závodnice základního a kombinovaného programu. Počet gymnastek v družstvu je 4–6. </a:t>
            </a:r>
            <a:endParaRPr lang="cs-CZ" dirty="0" smtClean="0"/>
          </a:p>
          <a:p>
            <a:r>
              <a:rPr lang="cs-CZ" dirty="0" smtClean="0"/>
              <a:t>Linie </a:t>
            </a:r>
            <a:r>
              <a:rPr lang="cs-CZ" dirty="0"/>
              <a:t>A je pro závodnice volného programu. Počet gymnastek je 4–6 pro mladší kategorie, pro kategorie naděje starší, juniorky a seniorky je určen počet členek družstva na 5. Povolena je jedna náhradnice. Obtížnost těchto sestav se řídí dle pravidel pro volný program. V rámci tohoto stupně se závodnice dále dělí do kategorií dle věku.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Společné skladby</a:t>
            </a:r>
          </a:p>
        </p:txBody>
      </p:sp>
    </p:spTree>
    <p:extLst>
      <p:ext uri="{BB962C8B-B14F-4D97-AF65-F5344CB8AC3E}">
        <p14:creationId xmlns:p14="http://schemas.microsoft.com/office/powerpoint/2010/main" val="138553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42020" t="43359" r="20973" b="23828"/>
          <a:stretch/>
        </p:blipFill>
        <p:spPr>
          <a:xfrm>
            <a:off x="828675" y="985837"/>
            <a:ext cx="10398836" cy="51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8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35453" t="24614" r="13481" b="16575"/>
          <a:stretch/>
        </p:blipFill>
        <p:spPr>
          <a:xfrm>
            <a:off x="769915" y="0"/>
            <a:ext cx="10451480" cy="67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90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503" t="37147" r="21564" b="29900"/>
          <a:stretch/>
        </p:blipFill>
        <p:spPr>
          <a:xfrm>
            <a:off x="824436" y="1271585"/>
            <a:ext cx="10543127" cy="5436000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Hodnocení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358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Od roku 2000 jsou skoky na trampolíně součástí olympijských her jako třetí gymnastický sport.</a:t>
            </a:r>
          </a:p>
          <a:p>
            <a:r>
              <a:rPr lang="cs-CZ" dirty="0"/>
              <a:t>J</a:t>
            </a:r>
            <a:r>
              <a:rPr lang="cs-CZ" dirty="0" smtClean="0"/>
              <a:t>ednotliví </a:t>
            </a:r>
            <a:r>
              <a:rPr lang="cs-CZ" dirty="0"/>
              <a:t>závodníci předvádějí akrobatické </a:t>
            </a:r>
            <a:r>
              <a:rPr lang="cs-CZ" dirty="0" smtClean="0"/>
              <a:t>prvky, prováděné </a:t>
            </a:r>
            <a:r>
              <a:rPr lang="cs-CZ" dirty="0"/>
              <a:t>v poloze skrčmo, schylmo, toporně, a to v podobě jednoduchých skoků či složitějších kombinací, jednoduchých i vícenásobných salt vpřed, vzad a vrutů ve výšce až 7 metrů. </a:t>
            </a:r>
            <a:endParaRPr lang="cs-CZ" dirty="0" smtClean="0"/>
          </a:p>
          <a:p>
            <a:r>
              <a:rPr lang="cs-CZ" dirty="0" smtClean="0"/>
              <a:t>Rozměry</a:t>
            </a:r>
            <a:r>
              <a:rPr lang="cs-CZ" dirty="0"/>
              <a:t> trampolíny </a:t>
            </a:r>
            <a:r>
              <a:rPr lang="cs-CZ" dirty="0" smtClean="0"/>
              <a:t>3</a:t>
            </a:r>
            <a:r>
              <a:rPr lang="cs-CZ" dirty="0"/>
              <a:t> x 5 </a:t>
            </a:r>
            <a:r>
              <a:rPr lang="cs-CZ" dirty="0" smtClean="0"/>
              <a:t>m, výška </a:t>
            </a:r>
            <a:r>
              <a:rPr lang="cs-CZ" dirty="0"/>
              <a:t>1,1 m. </a:t>
            </a:r>
            <a:endParaRPr lang="cs-CZ" dirty="0" smtClean="0"/>
          </a:p>
          <a:p>
            <a:r>
              <a:rPr lang="cs-CZ" dirty="0" smtClean="0"/>
              <a:t>Soutěží </a:t>
            </a:r>
            <a:r>
              <a:rPr lang="cs-CZ" dirty="0"/>
              <a:t>se v povinných a volných sestavách v kategoriích žen a </a:t>
            </a:r>
            <a:r>
              <a:rPr lang="cs-CZ" dirty="0" smtClean="0"/>
              <a:t>mužů</a:t>
            </a:r>
          </a:p>
          <a:p>
            <a:pPr lvl="1"/>
            <a:r>
              <a:rPr lang="cs-CZ" dirty="0" smtClean="0"/>
              <a:t>v</a:t>
            </a:r>
            <a:r>
              <a:rPr lang="cs-CZ" dirty="0"/>
              <a:t> jednotlivcích, synchronních dvojicích a družstvech. 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Olympijské </a:t>
            </a:r>
            <a:r>
              <a:rPr lang="cs-CZ" dirty="0" smtClean="0"/>
              <a:t>sporty – skoky na trampolíně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452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Rytmická gymnastika</a:t>
            </a:r>
          </a:p>
          <a:p>
            <a:pPr lvl="1"/>
            <a:r>
              <a:rPr lang="cs-CZ" i="1" dirty="0"/>
              <a:t>Schopnost předvedení </a:t>
            </a:r>
            <a:r>
              <a:rPr lang="cs-CZ" b="1" i="1" dirty="0"/>
              <a:t>tanečních kroků</a:t>
            </a:r>
            <a:r>
              <a:rPr lang="cs-CZ" b="1" dirty="0"/>
              <a:t> </a:t>
            </a:r>
            <a:r>
              <a:rPr lang="cs-CZ" dirty="0"/>
              <a:t>- polky, valčíku a street </a:t>
            </a:r>
            <a:r>
              <a:rPr lang="cs-CZ" dirty="0" err="1"/>
              <a:t>dance</a:t>
            </a:r>
            <a:r>
              <a:rPr lang="cs-CZ" dirty="0"/>
              <a:t> s hudebním </a:t>
            </a:r>
            <a:r>
              <a:rPr lang="cs-CZ" dirty="0" smtClean="0"/>
              <a:t>doprovodem</a:t>
            </a:r>
          </a:p>
          <a:p>
            <a:pPr marL="393192" lvl="1" indent="0">
              <a:buNone/>
            </a:pPr>
            <a:endParaRPr lang="cs-CZ" dirty="0"/>
          </a:p>
          <a:p>
            <a:pPr marL="393192" lvl="1" indent="0">
              <a:buNone/>
            </a:pPr>
            <a:r>
              <a:rPr lang="cs-CZ" dirty="0"/>
              <a:t>Studijní materiály k </a:t>
            </a:r>
            <a:r>
              <a:rPr lang="cs-CZ" dirty="0" smtClean="0"/>
              <a:t>dostudování</a:t>
            </a:r>
          </a:p>
          <a:p>
            <a:pPr marL="393192" lvl="1" indent="0">
              <a:buNone/>
            </a:pPr>
            <a:r>
              <a:rPr lang="cs-CZ" dirty="0">
                <a:hlinkClick r:id="rId2"/>
              </a:rPr>
              <a:t>https://www.fsps.muni.cz/impact/rytmicka-gymnastika-a-tance</a:t>
            </a:r>
            <a:r>
              <a:rPr lang="cs-CZ" dirty="0" smtClean="0">
                <a:hlinkClick r:id="rId2"/>
              </a:rPr>
              <a:t>/</a:t>
            </a:r>
            <a:endParaRPr lang="cs-CZ" dirty="0" smtClean="0"/>
          </a:p>
          <a:p>
            <a:pPr marL="393192" lvl="1" indent="0">
              <a:buNone/>
            </a:pPr>
            <a:r>
              <a:rPr lang="cs-CZ" dirty="0">
                <a:hlinkClick r:id="rId3"/>
              </a:rPr>
              <a:t>https://www.fsps.muni.cz/impact/didaktika-gymnastiky-a-tance/rytmicka-gymnastika</a:t>
            </a:r>
            <a:r>
              <a:rPr lang="cs-CZ" dirty="0" smtClean="0">
                <a:hlinkClick r:id="rId3"/>
              </a:rPr>
              <a:t>/</a:t>
            </a:r>
            <a:endParaRPr lang="cs-CZ" dirty="0" smtClean="0"/>
          </a:p>
          <a:p>
            <a:pPr marL="393192" lvl="1" indent="0">
              <a:buNone/>
            </a:pPr>
            <a:endParaRPr lang="cs-CZ" dirty="0" smtClean="0"/>
          </a:p>
          <a:p>
            <a:pPr marL="393192" lvl="1" indent="0"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3600" dirty="0">
                <a:solidFill>
                  <a:schemeClr val="bg2">
                    <a:lumMod val="50000"/>
                  </a:schemeClr>
                </a:solidFill>
                <a:effectLst/>
              </a:rPr>
              <a:t>Nezbytné dovednosti pro předmět Didaktika gymnastiky 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409833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Sestavy jsou složeny z deseti akrobatických prvků. </a:t>
            </a:r>
            <a:endParaRPr lang="cs-CZ" dirty="0" smtClean="0"/>
          </a:p>
          <a:p>
            <a:r>
              <a:rPr lang="cs-CZ" dirty="0" smtClean="0"/>
              <a:t>Povinné </a:t>
            </a:r>
            <a:r>
              <a:rPr lang="cs-CZ" dirty="0"/>
              <a:t>sestavy obsahují deset prvků, které jsou určeny pořádající asociací. </a:t>
            </a:r>
            <a:endParaRPr lang="cs-CZ" dirty="0" smtClean="0"/>
          </a:p>
          <a:p>
            <a:r>
              <a:rPr lang="cs-CZ" dirty="0" smtClean="0"/>
              <a:t>Ve</a:t>
            </a:r>
            <a:r>
              <a:rPr lang="cs-CZ" dirty="0"/>
              <a:t> volných sestavách se prvky nesmí opakovat. </a:t>
            </a:r>
            <a:endParaRPr lang="cs-CZ" dirty="0" smtClean="0"/>
          </a:p>
          <a:p>
            <a:r>
              <a:rPr lang="cs-CZ" dirty="0"/>
              <a:t>Tato sportovní disciplína je charakteristická skupinou skoků, a to skoky přímými (bez rotace), skoky se saltovou rotací (podél osy příčné), skoky s </a:t>
            </a:r>
            <a:r>
              <a:rPr lang="cs-CZ" dirty="0" err="1"/>
              <a:t>vrutovou</a:t>
            </a:r>
            <a:r>
              <a:rPr lang="cs-CZ" dirty="0"/>
              <a:t> rotací (podél osy svislé) a skoky s kombinovanou rotací (kombinace saltových a </a:t>
            </a:r>
            <a:r>
              <a:rPr lang="cs-CZ" dirty="0" err="1"/>
              <a:t>vrutových</a:t>
            </a:r>
            <a:r>
              <a:rPr lang="cs-CZ" dirty="0"/>
              <a:t> rotací).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Skoky </a:t>
            </a:r>
            <a:r>
              <a:rPr lang="cs-CZ" dirty="0"/>
              <a:t>na trampolíně</a:t>
            </a:r>
          </a:p>
        </p:txBody>
      </p:sp>
    </p:spTree>
    <p:extLst>
      <p:ext uri="{BB962C8B-B14F-4D97-AF65-F5344CB8AC3E}">
        <p14:creationId xmlns:p14="http://schemas.microsoft.com/office/powerpoint/2010/main" val="76303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Hodnocení </a:t>
            </a:r>
            <a:r>
              <a:rPr lang="cs-CZ" dirty="0"/>
              <a:t>skoků na </a:t>
            </a:r>
            <a:r>
              <a:rPr lang="cs-CZ" dirty="0" smtClean="0"/>
              <a:t>trampolíně -</a:t>
            </a:r>
            <a:r>
              <a:rPr lang="cs-CZ" dirty="0"/>
              <a:t> posuzování obtížnosti a kvality provedení jednotlivých prvků v sestavách. </a:t>
            </a:r>
            <a:endParaRPr lang="cs-CZ" dirty="0" smtClean="0"/>
          </a:p>
          <a:p>
            <a:r>
              <a:rPr lang="cs-CZ" dirty="0" smtClean="0"/>
              <a:t>Pravidla </a:t>
            </a:r>
            <a:r>
              <a:rPr lang="cs-CZ" dirty="0"/>
              <a:t>přitom mají vést skokany k tomu, aby na závodech zařazovali jen takové prvky, které mají bezpečně zvládnuté z tréninku</a:t>
            </a:r>
            <a:r>
              <a:rPr lang="cs-CZ" dirty="0" smtClean="0"/>
              <a:t>.</a:t>
            </a:r>
          </a:p>
          <a:p>
            <a:r>
              <a:rPr lang="cs-CZ" dirty="0"/>
              <a:t>Provedení sestav jednotlivců hodnotí 5 rozhodčích, provedení sestav synchronních dvojic 6 rozhodčích (3 pro každou trampolínu). Maximální známka je 10 bodů. V každém předvedeném prvku může rozhodčí za chyby a nedostatky v provedení a jistotě skoku udělit srážku 0,1–0,5 bodu. Nejvyšší a nejnižší známka rozhodčího provedení se škrtá, ostatní se sečtou</a:t>
            </a:r>
            <a:r>
              <a:rPr lang="cs-CZ" dirty="0" smtClean="0"/>
              <a:t>.</a:t>
            </a:r>
          </a:p>
          <a:p>
            <a:r>
              <a:rPr lang="cs-CZ" dirty="0"/>
              <a:t>Při soutěži synchronních dvojic cvičí synchronní dvojice žen nebo synchronní dvojice mužů na dvou trampolínách shodné sestavy ve shodném rytmu.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Hodnocení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40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Mezinárodní federace skoků na trampolíně vydala oficiální mezinárodní číselný systém označení jednotlivých prvků:</a:t>
            </a:r>
          </a:p>
          <a:p>
            <a:r>
              <a:rPr lang="cs-CZ" dirty="0"/>
              <a:t>první číslo – záznam počtu čtvrtin salta (90 stupňů)</a:t>
            </a:r>
          </a:p>
          <a:p>
            <a:r>
              <a:rPr lang="cs-CZ" dirty="0"/>
              <a:t>druhé číslo – záznam počtu půlvrutů (180 stupňů) v prvním saltu</a:t>
            </a:r>
          </a:p>
          <a:p>
            <a:r>
              <a:rPr lang="cs-CZ" dirty="0"/>
              <a:t>třetí číslo – záznam počtu půlvrutů ve druhém saltu</a:t>
            </a:r>
          </a:p>
          <a:p>
            <a:r>
              <a:rPr lang="cs-CZ" dirty="0"/>
              <a:t>čtvrté číslo – záznam počtu půlvrutů ve třetím saltu</a:t>
            </a:r>
          </a:p>
          <a:p>
            <a:r>
              <a:rPr lang="cs-CZ" dirty="0"/>
              <a:t>Další možná čísla vypovídají o počtu půlvrutů v následujících saltech prvku. Poslední symbol uvedený za číslem znázorňuje zaujatou polohu těla: skrčmo, schylmo nebo toporně.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Hodnocení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901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i="1" dirty="0"/>
              <a:t>Skoky na trampolíně jsou nejen samostatným olympijským sportem</a:t>
            </a:r>
            <a:r>
              <a:rPr lang="cs-CZ" i="1" dirty="0"/>
              <a:t>, ale také nezbytnou složkou speciální přípravy sportovních gymnastů, skokanů do vody, akrobatických lyžařů, parašutistů a dalších</a:t>
            </a:r>
            <a:r>
              <a:rPr lang="cs-CZ" i="1" dirty="0" smtClean="0"/>
              <a:t>.</a:t>
            </a:r>
          </a:p>
          <a:p>
            <a:r>
              <a:rPr lang="cs-CZ" dirty="0"/>
              <a:t>Obecně můžeme říci, že skoky na trampolíně napomáhají ke zlepšení kondice, posílení svalstva dolních končetin, zpevnění trupu, nácviku koordinace rychlých a rytmických pohybů a nácviku orientace v prostoru. Pozitivním aspektem je malá zátěž na kloubní aparát, odrazy a doskoky jsou tlumeny trampolínou.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63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 tělovýchovnou a sportovní činnost ve školách, mateřských školách a tělovýchovných jednotách je určena malá trampolína</a:t>
            </a:r>
            <a:r>
              <a:rPr lang="cs-CZ" b="1" dirty="0"/>
              <a:t>. </a:t>
            </a:r>
            <a:r>
              <a:rPr lang="cs-CZ" dirty="0"/>
              <a:t>Používá se jako náhrada běžných odrazových můstků s podstatně větším odrazovým efektem a k náskokům při cvičení na velké trampolíně</a:t>
            </a:r>
            <a:r>
              <a:rPr lang="cs-CZ" dirty="0" smtClean="0"/>
              <a:t>.</a:t>
            </a:r>
          </a:p>
          <a:p>
            <a:r>
              <a:rPr lang="cs-CZ" dirty="0"/>
              <a:t>Spodní věková hranice je omezená částečně hmotností dítěte, aby bylo schopné svou vahou napnout pružiny trampolíny. Dalším kritériem je bezpečnost.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Skoky na trampolíně ve školní TV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479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42875" y="274638"/>
            <a:ext cx="11901488" cy="1682750"/>
          </a:xfrm>
        </p:spPr>
        <p:txBody>
          <a:bodyPr>
            <a:normAutofit/>
          </a:bodyPr>
          <a:lstStyle/>
          <a:p>
            <a:r>
              <a:rPr lang="cs-CZ" sz="3200" b="0" dirty="0">
                <a:effectLst/>
              </a:rPr>
              <a:t>Základní </a:t>
            </a:r>
            <a:r>
              <a:rPr lang="cs-CZ" sz="3200" b="0" dirty="0" smtClean="0">
                <a:effectLst/>
              </a:rPr>
              <a:t>prvky </a:t>
            </a:r>
            <a:r>
              <a:rPr lang="cs-CZ" sz="3200" b="0" dirty="0">
                <a:effectLst/>
              </a:rPr>
              <a:t>– přímý skok, skrčka, schylka, roznožka, sedy, lehy na břicho, na záda, salta vpřed i </a:t>
            </a:r>
            <a:r>
              <a:rPr lang="cs-CZ" sz="3200" b="0" dirty="0" smtClean="0">
                <a:effectLst/>
              </a:rPr>
              <a:t>vzad.</a:t>
            </a:r>
            <a:endParaRPr lang="cs-CZ" sz="32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6260" y="1818000"/>
            <a:ext cx="99855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6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 smtClean="0"/>
              <a:t>Parkour</a:t>
            </a:r>
            <a:r>
              <a:rPr lang="cs-CZ" dirty="0" smtClean="0"/>
              <a:t> (PK)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744582" y="1282061"/>
            <a:ext cx="1050253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Definice - metoda zdolávání přirozených překážek, kterými se lze přesunout co nejefektivněji z místa na místo. </a:t>
            </a:r>
            <a:r>
              <a:rPr lang="cs-CZ" dirty="0" err="1" smtClean="0"/>
              <a:t>Parkour</a:t>
            </a:r>
            <a:r>
              <a:rPr lang="cs-CZ" dirty="0" smtClean="0"/>
              <a:t> je možno provozovat ve městě i v přírodě. Člověk, provozující </a:t>
            </a:r>
            <a:r>
              <a:rPr lang="cs-CZ" dirty="0" err="1" smtClean="0"/>
              <a:t>parkour</a:t>
            </a:r>
            <a:r>
              <a:rPr lang="cs-CZ" dirty="0" smtClean="0"/>
              <a:t> se možná překvapivě nazývá </a:t>
            </a:r>
            <a:r>
              <a:rPr lang="cs-CZ" dirty="0" err="1" smtClean="0"/>
              <a:t>traceur</a:t>
            </a:r>
            <a:r>
              <a:rPr lang="cs-CZ" dirty="0" smtClean="0"/>
              <a:t>. </a:t>
            </a:r>
            <a:r>
              <a:rPr lang="cs-CZ" dirty="0" err="1" smtClean="0"/>
              <a:t>Traceur</a:t>
            </a:r>
            <a:r>
              <a:rPr lang="cs-CZ" dirty="0" smtClean="0"/>
              <a:t> nepoužívá k překonávání překážek žádné pomůcky, ale pouze své vlastní tělo. </a:t>
            </a:r>
          </a:p>
          <a:p>
            <a:r>
              <a:rPr lang="cs-CZ" dirty="0" err="1" smtClean="0"/>
              <a:t>Parkour</a:t>
            </a:r>
            <a:r>
              <a:rPr lang="cs-CZ" dirty="0" smtClean="0"/>
              <a:t> by se dal charakterizovat slovy efektivita, přímost a spotřeba co nejmenšího množství energie. Mohlo by se zdát, že se jedná o disciplínu zaměřenou čistě na fyzickou zdatnost, sílu a obratnost, nicméně je zde velmi důležitá i mysl a sebedůvěra, jelikož </a:t>
            </a:r>
            <a:r>
              <a:rPr lang="cs-CZ" dirty="0" err="1" smtClean="0"/>
              <a:t>traceur</a:t>
            </a:r>
            <a:r>
              <a:rPr lang="cs-CZ" dirty="0" smtClean="0"/>
              <a:t> se neustále dostává do situací, ve kterých musí být naprosto koncentrovaný, sebejistý a  klidný.  </a:t>
            </a:r>
          </a:p>
          <a:p>
            <a:endParaRPr lang="cs-CZ" dirty="0" smtClean="0">
              <a:latin typeface="arial" panose="020B0604020202020204" pitchFamily="34" charset="0"/>
            </a:endParaRPr>
          </a:p>
          <a:p>
            <a:r>
              <a:rPr lang="cs-CZ" dirty="0" err="1" smtClean="0">
                <a:latin typeface="arial" panose="020B0604020202020204" pitchFamily="34" charset="0"/>
              </a:rPr>
              <a:t>Parkour</a:t>
            </a:r>
            <a:r>
              <a:rPr lang="cs-CZ" dirty="0" smtClean="0">
                <a:latin typeface="arial" panose="020B0604020202020204" pitchFamily="34" charset="0"/>
              </a:rPr>
              <a:t> -  sportovní disciplínou </a:t>
            </a:r>
            <a:r>
              <a:rPr lang="cs-CZ" dirty="0">
                <a:latin typeface="arial" panose="020B0604020202020204" pitchFamily="34" charset="0"/>
              </a:rPr>
              <a:t>od roku 2018. </a:t>
            </a:r>
            <a:endParaRPr lang="cs-CZ" dirty="0" smtClean="0">
              <a:latin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</a:endParaRPr>
          </a:p>
          <a:p>
            <a:r>
              <a:rPr lang="cs-CZ" dirty="0" smtClean="0">
                <a:latin typeface="arial" panose="020B0604020202020204" pitchFamily="34" charset="0"/>
              </a:rPr>
              <a:t>Oficiální </a:t>
            </a:r>
            <a:r>
              <a:rPr lang="cs-CZ" dirty="0">
                <a:latin typeface="arial" panose="020B0604020202020204" pitchFamily="34" charset="0"/>
              </a:rPr>
              <a:t>závody se pořádají na ploše o velikosti 8x40m. </a:t>
            </a:r>
            <a:r>
              <a:rPr lang="cs-CZ" dirty="0" err="1">
                <a:latin typeface="arial" panose="020B0604020202020204" pitchFamily="34" charset="0"/>
              </a:rPr>
              <a:t>Parkourista</a:t>
            </a:r>
            <a:r>
              <a:rPr lang="cs-CZ" dirty="0">
                <a:latin typeface="arial" panose="020B0604020202020204" pitchFamily="34" charset="0"/>
              </a:rPr>
              <a:t> má za úkol překonat dráhu 2x40m a zdolat na své cestě 20 překážek. Překážky jsou různého charakteru - boxy, </a:t>
            </a:r>
            <a:r>
              <a:rPr lang="cs-CZ" dirty="0" err="1">
                <a:latin typeface="arial" panose="020B0604020202020204" pitchFamily="34" charset="0"/>
              </a:rPr>
              <a:t>raily</a:t>
            </a:r>
            <a:r>
              <a:rPr lang="cs-CZ" dirty="0">
                <a:latin typeface="arial" panose="020B0604020202020204" pitchFamily="34" charset="0"/>
              </a:rPr>
              <a:t>, výběhy, přeskoky, atd.</a:t>
            </a:r>
          </a:p>
          <a:p>
            <a:endParaRPr lang="cs-CZ" b="1" i="1" dirty="0" smtClean="0">
              <a:latin typeface="arial" panose="020B0604020202020204" pitchFamily="34" charset="0"/>
            </a:endParaRPr>
          </a:p>
          <a:p>
            <a:r>
              <a:rPr lang="cs-CZ" b="1" i="1" dirty="0" smtClean="0">
                <a:latin typeface="arial" panose="020B0604020202020204" pitchFamily="34" charset="0"/>
              </a:rPr>
              <a:t>					Disciplíny</a:t>
            </a:r>
            <a:r>
              <a:rPr lang="cs-CZ" b="1" i="1" dirty="0">
                <a:latin typeface="arial" panose="020B0604020202020204" pitchFamily="34" charset="0"/>
              </a:rPr>
              <a:t>:</a:t>
            </a:r>
            <a:endParaRPr lang="cs-CZ" dirty="0">
              <a:latin typeface="arial" panose="020B0604020202020204" pitchFamily="34" charset="0"/>
            </a:endParaRPr>
          </a:p>
          <a:p>
            <a:pPr lvl="8">
              <a:buFont typeface="+mj-lt"/>
              <a:buAutoNum type="arabicPeriod"/>
            </a:pPr>
            <a:r>
              <a:rPr lang="cs-CZ" i="1" dirty="0">
                <a:latin typeface="arial" panose="020B0604020202020204" pitchFamily="34" charset="0"/>
              </a:rPr>
              <a:t>Speed-Run</a:t>
            </a:r>
            <a:endParaRPr lang="cs-CZ" dirty="0">
              <a:latin typeface="arial" panose="020B0604020202020204" pitchFamily="34" charset="0"/>
            </a:endParaRPr>
          </a:p>
          <a:p>
            <a:pPr lvl="8">
              <a:buFont typeface="+mj-lt"/>
              <a:buAutoNum type="arabicPeriod"/>
            </a:pPr>
            <a:r>
              <a:rPr lang="cs-CZ" i="1" dirty="0">
                <a:latin typeface="arial" panose="020B0604020202020204" pitchFamily="34" charset="0"/>
              </a:rPr>
              <a:t>Freestyle </a:t>
            </a:r>
            <a:endParaRPr lang="cs-CZ" b="0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39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endParaRPr lang="cs-CZ" b="1" i="1" dirty="0" smtClean="0"/>
          </a:p>
          <a:p>
            <a:r>
              <a:rPr lang="cs-CZ" b="1" i="1" dirty="0" smtClean="0"/>
              <a:t>Speed-Run</a:t>
            </a:r>
            <a:r>
              <a:rPr lang="cs-CZ" i="1" dirty="0"/>
              <a:t> </a:t>
            </a:r>
            <a:r>
              <a:rPr lang="cs-CZ" dirty="0"/>
              <a:t>je soutěž na rychlost - hlavním úkolem </a:t>
            </a:r>
            <a:r>
              <a:rPr lang="cs-CZ" dirty="0" err="1"/>
              <a:t>parkouristy</a:t>
            </a:r>
            <a:r>
              <a:rPr lang="cs-CZ" dirty="0"/>
              <a:t> je co nejrychleji se dostat z bodu A do bodu B (40m tam a 40m zpět). Hodnotícím kritériem je pouze čas a přitom se kontroluje, zda jsou překážky překonány správně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endParaRPr lang="cs-CZ" b="1" i="1" dirty="0" smtClean="0"/>
          </a:p>
          <a:p>
            <a:r>
              <a:rPr lang="cs-CZ" b="1" i="1" dirty="0" err="1" smtClean="0"/>
              <a:t>FreeStyle</a:t>
            </a:r>
            <a:r>
              <a:rPr lang="cs-CZ" dirty="0"/>
              <a:t> je soutěž v akrobacii - </a:t>
            </a:r>
            <a:r>
              <a:rPr lang="cs-CZ" dirty="0" err="1"/>
              <a:t>parkourista</a:t>
            </a:r>
            <a:r>
              <a:rPr lang="cs-CZ" dirty="0"/>
              <a:t> se snaží (na stejné dráze jako u SR) u každé překážky předvést nějaký trik. Triky jsou seřazeny v pravidlech - </a:t>
            </a:r>
            <a:r>
              <a:rPr lang="cs-CZ" dirty="0" err="1"/>
              <a:t>code</a:t>
            </a:r>
            <a:r>
              <a:rPr lang="cs-CZ" dirty="0"/>
              <a:t> of </a:t>
            </a:r>
            <a:r>
              <a:rPr lang="cs-CZ" dirty="0" err="1"/>
              <a:t>points</a:t>
            </a:r>
            <a:r>
              <a:rPr lang="cs-CZ" dirty="0"/>
              <a:t>, kde je uvedená známka za obtížnost. Hodnotí se obtížnost triků, </a:t>
            </a:r>
            <a:r>
              <a:rPr lang="cs-CZ" dirty="0" err="1"/>
              <a:t>flow</a:t>
            </a:r>
            <a:r>
              <a:rPr lang="cs-CZ" dirty="0"/>
              <a:t>, bezpečnost a dodržení maximálního časového limitu 90s.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Disciplíny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906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</a:t>
            </a:r>
            <a:r>
              <a:rPr lang="cs-CZ" dirty="0" smtClean="0"/>
              <a:t>portovní disciplína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1149531" y="2413338"/>
            <a:ext cx="986245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 err="1" smtClean="0">
                <a:latin typeface="arial" panose="020B0604020202020204" pitchFamily="34" charset="0"/>
              </a:rPr>
              <a:t>Parkour</a:t>
            </a:r>
            <a:r>
              <a:rPr lang="cs-CZ" sz="2800" dirty="0" smtClean="0">
                <a:latin typeface="arial" panose="020B0604020202020204" pitchFamily="34" charset="0"/>
              </a:rPr>
              <a:t> - zařazen </a:t>
            </a:r>
            <a:r>
              <a:rPr lang="cs-CZ" sz="2800" dirty="0">
                <a:latin typeface="arial" panose="020B0604020202020204" pitchFamily="34" charset="0"/>
              </a:rPr>
              <a:t>mezi gymnastické </a:t>
            </a:r>
            <a:r>
              <a:rPr lang="cs-CZ" sz="2800" dirty="0" smtClean="0">
                <a:latin typeface="arial" panose="020B0604020202020204" pitchFamily="34" charset="0"/>
              </a:rPr>
              <a:t>disciplíny, součást světové </a:t>
            </a:r>
            <a:r>
              <a:rPr lang="cs-CZ" sz="2800" dirty="0">
                <a:latin typeface="arial" panose="020B0604020202020204" pitchFamily="34" charset="0"/>
              </a:rPr>
              <a:t>organizaci FIG. FIG sdružuje dnes 146 zemí světa a má několika milionovou základnu sportovců. Díky tomuto kroku dostal </a:t>
            </a:r>
            <a:r>
              <a:rPr lang="cs-CZ" sz="2800" dirty="0" err="1">
                <a:latin typeface="arial" panose="020B0604020202020204" pitchFamily="34" charset="0"/>
              </a:rPr>
              <a:t>Parkour</a:t>
            </a:r>
            <a:r>
              <a:rPr lang="cs-CZ" sz="2800" dirty="0">
                <a:latin typeface="arial" panose="020B0604020202020204" pitchFamily="34" charset="0"/>
              </a:rPr>
              <a:t>, jako jedna z nejrychleji se rozvíjejících aktivit, šanci být v budoucnu zařazen mezi olympijské disciplíny</a:t>
            </a:r>
            <a:r>
              <a:rPr lang="cs-CZ" sz="2800" dirty="0" smtClean="0">
                <a:latin typeface="arial" panose="020B0604020202020204" pitchFamily="34" charset="0"/>
              </a:rPr>
              <a:t>.</a:t>
            </a:r>
          </a:p>
          <a:p>
            <a:r>
              <a:rPr lang="cs-CZ" sz="2800" dirty="0" err="1" smtClean="0">
                <a:latin typeface="arial" panose="020B0604020202020204" pitchFamily="34" charset="0"/>
              </a:rPr>
              <a:t>Parkour</a:t>
            </a:r>
            <a:r>
              <a:rPr lang="cs-CZ" sz="2800" dirty="0" smtClean="0">
                <a:latin typeface="arial" panose="020B0604020202020204" pitchFamily="34" charset="0"/>
              </a:rPr>
              <a:t> v ČR – součást ČGF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0051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Pravidla </a:t>
            </a:r>
            <a:r>
              <a:rPr lang="cs-CZ" dirty="0" err="1" smtClean="0"/>
              <a:t>Parkouru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474616" y="1417638"/>
            <a:ext cx="113472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Volnočasový a soutěžní městský sport (vnitřní i venkovní) sestávající se z dostání se z jednoho místa na jiné překonáním (bez pomocného vybavení) různých překážek nejrychlejším, nejbezpečnějším a nejefektivnějším možným způsobem, pomocí hbitých pohybů a </a:t>
            </a:r>
            <a:r>
              <a:rPr lang="cs-CZ" dirty="0" smtClean="0"/>
              <a:t>technik. 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930435" y="2560638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/>
              <a:t>Speed-run (PKS) </a:t>
            </a:r>
            <a:r>
              <a:rPr lang="cs-CZ" b="1" dirty="0" smtClean="0"/>
              <a:t>- s</a:t>
            </a:r>
            <a:r>
              <a:rPr lang="cs-CZ" dirty="0" smtClean="0"/>
              <a:t>outěžní </a:t>
            </a:r>
            <a:r>
              <a:rPr lang="cs-CZ" dirty="0"/>
              <a:t>disciplína, jejíž cílem je, dostat se efektivně v co nejkratším čase z místa A do místa B s využitím specifických </a:t>
            </a:r>
            <a:r>
              <a:rPr lang="cs-CZ" dirty="0" err="1"/>
              <a:t>parkourových</a:t>
            </a:r>
            <a:r>
              <a:rPr lang="cs-CZ" dirty="0"/>
              <a:t> prvků k překonání překážek. </a:t>
            </a:r>
            <a:endParaRPr lang="cs-CZ" dirty="0" smtClean="0"/>
          </a:p>
          <a:p>
            <a:r>
              <a:rPr lang="cs-CZ" b="1" dirty="0" smtClean="0"/>
              <a:t>Freestyle </a:t>
            </a:r>
            <a:r>
              <a:rPr lang="cs-CZ" b="1" dirty="0"/>
              <a:t>(PKF) </a:t>
            </a:r>
            <a:r>
              <a:rPr lang="cs-CZ" b="1" dirty="0" smtClean="0"/>
              <a:t>- s</a:t>
            </a:r>
            <a:r>
              <a:rPr lang="cs-CZ" dirty="0" smtClean="0"/>
              <a:t>outěžní </a:t>
            </a:r>
            <a:r>
              <a:rPr lang="cs-CZ" dirty="0"/>
              <a:t>disciplína skládající se z běhu, kde je cílem, dostat se v časovém limitu 90 sekund z místa A do místa B s důrazem na styl, plynulost a dokonalém ovládání těla za pomocí: – Specifických </a:t>
            </a:r>
            <a:r>
              <a:rPr lang="cs-CZ" dirty="0" err="1"/>
              <a:t>parkourových</a:t>
            </a:r>
            <a:r>
              <a:rPr lang="cs-CZ" dirty="0"/>
              <a:t> prvků k překonání překážek, – Akrobatických prvků ve specifických částech (zónách) běhu, aby byla ukázána tvořivost a dokonalé ovládání pohybu. </a:t>
            </a:r>
            <a:endParaRPr lang="cs-CZ" dirty="0" smtClean="0"/>
          </a:p>
          <a:p>
            <a:r>
              <a:rPr lang="cs-CZ" dirty="0" err="1" smtClean="0"/>
              <a:t>All-Around</a:t>
            </a:r>
            <a:r>
              <a:rPr lang="cs-CZ" dirty="0" smtClean="0"/>
              <a:t> </a:t>
            </a:r>
            <a:r>
              <a:rPr lang="cs-CZ" dirty="0"/>
              <a:t>(PAA) Celkový hodnotící žebříček skládající se ze sportovců účastnících se PKS a PKF</a:t>
            </a:r>
          </a:p>
        </p:txBody>
      </p:sp>
    </p:spTree>
    <p:extLst>
      <p:ext uri="{BB962C8B-B14F-4D97-AF65-F5344CB8AC3E}">
        <p14:creationId xmlns:p14="http://schemas.microsoft.com/office/powerpoint/2010/main" val="68861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Sportovní gymnastika</a:t>
            </a:r>
          </a:p>
          <a:p>
            <a:pPr lvl="1"/>
            <a:r>
              <a:rPr lang="cs-CZ" i="1" dirty="0" smtClean="0"/>
              <a:t>Schopnost </a:t>
            </a:r>
            <a:r>
              <a:rPr lang="cs-CZ" i="1" dirty="0"/>
              <a:t>předvedení gymnastických </a:t>
            </a:r>
            <a:r>
              <a:rPr lang="cs-CZ" i="1" dirty="0" smtClean="0"/>
              <a:t>prvků</a:t>
            </a:r>
            <a:r>
              <a:rPr lang="cs-CZ" dirty="0"/>
              <a:t> </a:t>
            </a:r>
          </a:p>
          <a:p>
            <a:pPr lvl="2"/>
            <a:r>
              <a:rPr lang="cs-CZ" dirty="0" smtClean="0"/>
              <a:t>Akrobacie - stoj </a:t>
            </a:r>
            <a:r>
              <a:rPr lang="cs-CZ" dirty="0"/>
              <a:t>na rukou – kotoul vpřed - přemet stranou </a:t>
            </a:r>
            <a:endParaRPr lang="cs-CZ" dirty="0" smtClean="0"/>
          </a:p>
          <a:p>
            <a:pPr lvl="2"/>
            <a:r>
              <a:rPr lang="cs-CZ" dirty="0" smtClean="0"/>
              <a:t>Hrazda - výmyk </a:t>
            </a:r>
            <a:r>
              <a:rPr lang="cs-CZ" dirty="0"/>
              <a:t>– toč vzad – </a:t>
            </a:r>
            <a:r>
              <a:rPr lang="cs-CZ" dirty="0" smtClean="0"/>
              <a:t>podmet</a:t>
            </a:r>
            <a:endParaRPr lang="cs-CZ" dirty="0"/>
          </a:p>
          <a:p>
            <a:endParaRPr lang="cs-CZ" dirty="0" smtClean="0"/>
          </a:p>
          <a:p>
            <a:r>
              <a:rPr lang="cs-CZ" dirty="0"/>
              <a:t>Studijní materiály k </a:t>
            </a:r>
            <a:r>
              <a:rPr lang="cs-CZ" dirty="0" smtClean="0"/>
              <a:t>dostudování</a:t>
            </a:r>
          </a:p>
          <a:p>
            <a:pPr lvl="1"/>
            <a:r>
              <a:rPr lang="cs-CZ" sz="1800" u="sng" dirty="0">
                <a:hlinkClick r:id="rId2"/>
              </a:rPr>
              <a:t>http://www.fsps.muni.cz/sdetmivpohode/kurzy/gymnastika/</a:t>
            </a:r>
            <a:endParaRPr lang="cs-CZ" sz="1800" dirty="0"/>
          </a:p>
          <a:p>
            <a:pPr lvl="1"/>
            <a:r>
              <a:rPr lang="cs-CZ" sz="1800" dirty="0">
                <a:hlinkClick r:id="rId3"/>
              </a:rPr>
              <a:t>https://www.fsps.muni.cz/impact/didaktika-gymnastiky-a-tance/olympijske-sporty/</a:t>
            </a:r>
            <a:endParaRPr lang="cs-CZ" sz="1800" dirty="0"/>
          </a:p>
          <a:p>
            <a:pPr lvl="1"/>
            <a:endParaRPr lang="cs-CZ" dirty="0" smtClean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3600" dirty="0">
                <a:solidFill>
                  <a:schemeClr val="bg2">
                    <a:lumMod val="50000"/>
                  </a:schemeClr>
                </a:solidFill>
                <a:effectLst/>
              </a:rPr>
              <a:t>Nezbytné dovednosti pro předmět Didaktika gymnastiky 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16431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Bezpečnost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953589" y="1417638"/>
            <a:ext cx="10515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Sportovci musí po celou dobu cvičit a podávat výkon v naprostém bezpečí a v nejvyšším stupni dokonalého technického ovládání. 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Osobní </a:t>
            </a:r>
            <a:r>
              <a:rPr lang="cs-CZ" dirty="0"/>
              <a:t>bezpečí a vyhodnocení rizik musí být nejvyšší zodpovědností každého sportovce. 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Pokud </a:t>
            </a:r>
            <a:r>
              <a:rPr lang="cs-CZ" dirty="0"/>
              <a:t>sportovec nadměrně riskuje ve Freestyle soutěži, </a:t>
            </a:r>
            <a:r>
              <a:rPr lang="cs-CZ" dirty="0" smtClean="0"/>
              <a:t>rozhodčí </a:t>
            </a:r>
            <a:r>
              <a:rPr lang="cs-CZ" dirty="0"/>
              <a:t>může odečíst 4 body z celkového bodování rozhodčích</a:t>
            </a:r>
            <a:r>
              <a:rPr lang="cs-CZ" dirty="0" smtClean="0"/>
              <a:t>.</a:t>
            </a:r>
          </a:p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489165" y="3725962"/>
            <a:ext cx="8948057" cy="258532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cs-CZ" dirty="0"/>
              <a:t>Soutěžní oděv musí být takový, že tělesná linie a sportovní postavení </a:t>
            </a:r>
            <a:r>
              <a:rPr lang="cs-CZ" dirty="0" err="1"/>
              <a:t>parkourového</a:t>
            </a:r>
            <a:r>
              <a:rPr lang="cs-CZ" dirty="0"/>
              <a:t> sportovce je rozpoznatelné. Všeobecný dojem musí být čistý a sportovní (bez děr, roztrhaného a rozedraného oděvu). Soutěžní oděv za žádných okolností nesmí překážet sportovci v jeho </a:t>
            </a:r>
            <a:r>
              <a:rPr lang="cs-CZ" dirty="0" smtClean="0"/>
              <a:t>výkonu. </a:t>
            </a:r>
            <a:r>
              <a:rPr lang="cs-CZ" dirty="0"/>
              <a:t>Volné a doplňkové předměty nejsou povoleny. Sportovci mohou nosit trička, polokošile, trikoty, svetry s rukávy nebo bez rukávů. Je dovoleno nosit kraťasy, krátké kalhoty, tepláky nebo kalhoty (ne příliš široké, nesmí ohrozit bezpečnost sportovce) a legíny. Sportovci musí nosit vyhovující sportovní nebo běžeckou obuv dle vlastního výběru.</a:t>
            </a:r>
          </a:p>
        </p:txBody>
      </p:sp>
    </p:spTree>
    <p:extLst>
      <p:ext uri="{BB962C8B-B14F-4D97-AF65-F5344CB8AC3E}">
        <p14:creationId xmlns:p14="http://schemas.microsoft.com/office/powerpoint/2010/main" val="120776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Hodnocení 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1084217" y="1859340"/>
            <a:ext cx="1022821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Panel rozhodčích </a:t>
            </a:r>
            <a:endParaRPr lang="cs-CZ" b="1" dirty="0" smtClean="0"/>
          </a:p>
          <a:p>
            <a:endParaRPr lang="cs-CZ" b="1" dirty="0" smtClean="0"/>
          </a:p>
          <a:p>
            <a:r>
              <a:rPr lang="cs-CZ" dirty="0" smtClean="0"/>
              <a:t>Speed-run</a:t>
            </a:r>
            <a:r>
              <a:rPr lang="cs-CZ" dirty="0"/>
              <a:t>: </a:t>
            </a:r>
            <a:endParaRPr lang="cs-CZ" dirty="0" smtClean="0"/>
          </a:p>
          <a:p>
            <a:r>
              <a:rPr lang="cs-CZ" dirty="0" smtClean="0"/>
              <a:t>1 </a:t>
            </a:r>
            <a:r>
              <a:rPr lang="cs-CZ" dirty="0"/>
              <a:t>předseda panelu rozhodčích (CJP). </a:t>
            </a:r>
            <a:endParaRPr lang="cs-CZ" dirty="0" smtClean="0"/>
          </a:p>
          <a:p>
            <a:r>
              <a:rPr lang="cs-CZ" dirty="0" smtClean="0"/>
              <a:t>1 </a:t>
            </a:r>
            <a:r>
              <a:rPr lang="cs-CZ" dirty="0"/>
              <a:t>časový rozhodčí a rozhodčí na startovní čáře (ST). </a:t>
            </a:r>
            <a:endParaRPr lang="cs-CZ" dirty="0" smtClean="0"/>
          </a:p>
          <a:p>
            <a:r>
              <a:rPr lang="cs-CZ" dirty="0" smtClean="0"/>
              <a:t>1 </a:t>
            </a:r>
            <a:r>
              <a:rPr lang="cs-CZ" dirty="0"/>
              <a:t>až 3 kontrolní rozhodčí (CP) - záleží na dráze, počet bude určen CJP 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Freestyle</a:t>
            </a:r>
            <a:r>
              <a:rPr lang="cs-CZ" dirty="0"/>
              <a:t>: </a:t>
            </a:r>
            <a:endParaRPr lang="cs-CZ" dirty="0" smtClean="0"/>
          </a:p>
          <a:p>
            <a:r>
              <a:rPr lang="cs-CZ" dirty="0" smtClean="0"/>
              <a:t>Jeden </a:t>
            </a:r>
            <a:r>
              <a:rPr lang="cs-CZ" dirty="0"/>
              <a:t>tým 3 až 5 rozhodčích, kdy jeden z nich také figuruje jako CJP hodnotící: </a:t>
            </a:r>
            <a:r>
              <a:rPr lang="cs-CZ" dirty="0" smtClean="0"/>
              <a:t> 	Provedení</a:t>
            </a:r>
            <a:r>
              <a:rPr lang="cs-CZ" dirty="0"/>
              <a:t>, bezpečnost a dokonalé provedení (ES) </a:t>
            </a:r>
            <a:r>
              <a:rPr lang="cs-CZ" dirty="0" smtClean="0"/>
              <a:t> </a:t>
            </a:r>
          </a:p>
          <a:p>
            <a:r>
              <a:rPr lang="cs-CZ" dirty="0" smtClean="0"/>
              <a:t>	Využití </a:t>
            </a:r>
            <a:r>
              <a:rPr lang="cs-CZ" dirty="0"/>
              <a:t>dráhy a tvořivost (CC) </a:t>
            </a:r>
          </a:p>
          <a:p>
            <a:r>
              <a:rPr lang="cs-CZ" dirty="0" smtClean="0"/>
              <a:t>	Obtížnost </a:t>
            </a:r>
            <a:r>
              <a:rPr lang="cs-CZ" dirty="0"/>
              <a:t>(D) 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Mistrovství </a:t>
            </a:r>
            <a:r>
              <a:rPr lang="cs-CZ" dirty="0"/>
              <a:t>světa a </a:t>
            </a:r>
            <a:r>
              <a:rPr lang="cs-CZ" dirty="0" err="1"/>
              <a:t>multi</a:t>
            </a:r>
            <a:r>
              <a:rPr lang="cs-CZ" dirty="0"/>
              <a:t>-sportovní hry: 5 rozhodčích </a:t>
            </a:r>
            <a:endParaRPr lang="cs-CZ" dirty="0" smtClean="0"/>
          </a:p>
          <a:p>
            <a:r>
              <a:rPr lang="cs-CZ" dirty="0" smtClean="0"/>
              <a:t>Světové </a:t>
            </a:r>
            <a:r>
              <a:rPr lang="cs-CZ" dirty="0"/>
              <a:t>poháry: 4 až 5 rozhodčích </a:t>
            </a:r>
            <a:endParaRPr lang="cs-CZ" dirty="0" smtClean="0"/>
          </a:p>
          <a:p>
            <a:r>
              <a:rPr lang="cs-CZ" dirty="0" smtClean="0"/>
              <a:t>Všechny </a:t>
            </a:r>
            <a:r>
              <a:rPr lang="cs-CZ" dirty="0"/>
              <a:t>ostatní soutěže: 3 až 5 rozhodčích</a:t>
            </a:r>
          </a:p>
        </p:txBody>
      </p:sp>
    </p:spTree>
    <p:extLst>
      <p:ext uri="{BB962C8B-B14F-4D97-AF65-F5344CB8AC3E}">
        <p14:creationId xmlns:p14="http://schemas.microsoft.com/office/powerpoint/2010/main" val="128855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Hodnotící kritéria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705393" y="1320919"/>
            <a:ext cx="1073766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Freestyle 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5</a:t>
            </a:r>
            <a:r>
              <a:rPr lang="cs-CZ" dirty="0"/>
              <a:t>, 4 nebo 3 rozhodčí hodnotí výkon sportovce podle následujících tří kritérií, kdy udělují 1 až 10 bodů za každé kritérium. Maximální skóre je tudíž 3 x 10 = 30 bodů. Rozhodčí mohou také udělovat půl bodu (např. 7,5 bodu) </a:t>
            </a:r>
            <a:endParaRPr lang="cs-CZ" dirty="0" smtClean="0"/>
          </a:p>
          <a:p>
            <a:endParaRPr lang="cs-CZ" dirty="0"/>
          </a:p>
          <a:p>
            <a:pPr marL="342900" indent="-342900">
              <a:buAutoNum type="arabicPeriod"/>
            </a:pPr>
            <a:r>
              <a:rPr lang="cs-CZ" dirty="0" smtClean="0"/>
              <a:t>ES </a:t>
            </a:r>
            <a:r>
              <a:rPr lang="cs-CZ" dirty="0"/>
              <a:t>Provedení, bezpečnost a dokonalé zvládnutí – Bezpečnost, čistý promyšlený dopad na zem (Byla bezpečnost na úkor podívané?) – Plynulost, bez zaváhání nebo trhavé pohyby – Amplituda </a:t>
            </a:r>
            <a:endParaRPr lang="cs-CZ" dirty="0" smtClean="0"/>
          </a:p>
          <a:p>
            <a:pPr marL="342900" indent="-342900">
              <a:buAutoNum type="arabicPeriod"/>
            </a:pPr>
            <a:r>
              <a:rPr lang="cs-CZ" dirty="0" smtClean="0"/>
              <a:t>CC </a:t>
            </a:r>
            <a:r>
              <a:rPr lang="cs-CZ" dirty="0"/>
              <a:t>Kompozice užití dráhy a tvořivost – Použití překážek (kolik překážek bylo použito?) – Využití (unikátní a/nebo obratné použití dráhy či překážky) o Byly překážky použity k podpoře triku nebo pouze k jejímu překonání. o Použití více typů/velikostí/úhlů překážek během běhu. o Provedení triků přes/pod/skrz překážku nebo z překážky na překážku. – Propojení (unikátní a/nebo obratné spojení pohybů), např. uvědomělost nebo zvážení kroků, pečlivé </a:t>
            </a:r>
            <a:r>
              <a:rPr lang="cs-CZ" dirty="0" smtClean="0"/>
              <a:t>umístění</a:t>
            </a:r>
          </a:p>
          <a:p>
            <a:pPr marL="342900" indent="-342900">
              <a:buAutoNum type="arabicPeriod"/>
            </a:pPr>
            <a:r>
              <a:rPr lang="cs-CZ" dirty="0" smtClean="0"/>
              <a:t>D </a:t>
            </a:r>
            <a:r>
              <a:rPr lang="cs-CZ" dirty="0"/>
              <a:t>Obtížnost: – Jak jsou triky všeobecně obtížné (přihlédnutí jak k obtížnosti triků, tak také kdy a jak je trik proveden/vykonán). – Jak obtížný je běh jako celkový. – Rozmanitost typů pohybů.</a:t>
            </a:r>
          </a:p>
        </p:txBody>
      </p:sp>
    </p:spTree>
    <p:extLst>
      <p:ext uri="{BB962C8B-B14F-4D97-AF65-F5344CB8AC3E}">
        <p14:creationId xmlns:p14="http://schemas.microsoft.com/office/powerpoint/2010/main" val="118142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Bodovací stupnice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731520" y="1417638"/>
            <a:ext cx="995389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Pro každé z výše zmíněných tří kritérií, rozhodčí přidělují body následovně: 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	8 </a:t>
            </a:r>
            <a:r>
              <a:rPr lang="cs-CZ" dirty="0"/>
              <a:t>až 10 </a:t>
            </a:r>
            <a:r>
              <a:rPr lang="cs-CZ" dirty="0" smtClean="0"/>
              <a:t>bodů		   4 </a:t>
            </a:r>
            <a:r>
              <a:rPr lang="cs-CZ" dirty="0"/>
              <a:t>až 7 bodů  </a:t>
            </a:r>
            <a:r>
              <a:rPr lang="cs-CZ" dirty="0" smtClean="0"/>
              <a:t>		       1 </a:t>
            </a:r>
            <a:r>
              <a:rPr lang="cs-CZ" dirty="0"/>
              <a:t>až 3 body </a:t>
            </a:r>
            <a:endParaRPr lang="cs-CZ" dirty="0" smtClean="0"/>
          </a:p>
          <a:p>
            <a:endParaRPr lang="cs-CZ" dirty="0"/>
          </a:p>
          <a:p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748" y="1920791"/>
            <a:ext cx="643738" cy="66568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" y="1913476"/>
            <a:ext cx="672998" cy="67299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716" y="1946586"/>
            <a:ext cx="669874" cy="61405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/>
          <a:srcRect l="6362" t="51698" r="33501" b="18124"/>
          <a:stretch/>
        </p:blipFill>
        <p:spPr>
          <a:xfrm>
            <a:off x="3512264" y="3423914"/>
            <a:ext cx="7824652" cy="220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5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Ukázka</a:t>
            </a:r>
          </a:p>
          <a:p>
            <a:endParaRPr lang="cs-CZ" dirty="0" smtClean="0"/>
          </a:p>
          <a:p>
            <a:r>
              <a:rPr lang="cs-CZ" b="1" dirty="0"/>
              <a:t>Speed-run</a:t>
            </a:r>
            <a:r>
              <a:rPr lang="cs-CZ" dirty="0"/>
              <a:t> https://www.youtube.com/watch?v=YEn2pKcJcik</a:t>
            </a:r>
          </a:p>
          <a:p>
            <a:r>
              <a:rPr lang="cs-CZ" b="1" dirty="0"/>
              <a:t>Freestyle </a:t>
            </a:r>
            <a:r>
              <a:rPr lang="cs-CZ" dirty="0"/>
              <a:t>https://www.youtube.com/watch?v=4rtrmFy98E4</a:t>
            </a:r>
          </a:p>
          <a:p>
            <a:pPr marL="109728" indent="0">
              <a:buNone/>
            </a:pPr>
            <a:endParaRPr lang="cs-CZ" dirty="0" smtClean="0"/>
          </a:p>
          <a:p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Parkour</a:t>
            </a:r>
            <a:r>
              <a:rPr lang="cs-CZ" dirty="0" smtClean="0"/>
              <a:t> v TV</a:t>
            </a:r>
            <a:endParaRPr lang="cs-CZ" dirty="0"/>
          </a:p>
          <a:p>
            <a:endParaRPr lang="cs-CZ" dirty="0" smtClean="0"/>
          </a:p>
          <a:p>
            <a:r>
              <a:rPr lang="cs-CZ" dirty="0" smtClean="0"/>
              <a:t>Návrhy</a:t>
            </a:r>
          </a:p>
          <a:p>
            <a:endParaRPr lang="cs-CZ" dirty="0"/>
          </a:p>
          <a:p>
            <a:r>
              <a:rPr lang="cs-CZ" dirty="0" smtClean="0"/>
              <a:t>Příprava materiálu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 smtClean="0"/>
              <a:t>Parkour</a:t>
            </a:r>
            <a:r>
              <a:rPr lang="cs-CZ" dirty="0" smtClean="0"/>
              <a:t> (PK)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515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51088" y="1557339"/>
            <a:ext cx="7772400" cy="1470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mtClean="0"/>
              <a:t>Estetická skupinová gymnastika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05200" y="3979863"/>
            <a:ext cx="65532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sz="5070" dirty="0"/>
              <a:t>ESG</a:t>
            </a:r>
          </a:p>
        </p:txBody>
      </p:sp>
    </p:spTree>
    <p:extLst>
      <p:ext uri="{BB962C8B-B14F-4D97-AF65-F5344CB8AC3E}">
        <p14:creationId xmlns:p14="http://schemas.microsoft.com/office/powerpoint/2010/main" val="405528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Historie ESG</a:t>
            </a:r>
          </a:p>
        </p:txBody>
      </p:sp>
      <p:sp>
        <p:nvSpPr>
          <p:cNvPr id="4099" name="AutoShap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1981200" y="1600201"/>
            <a:ext cx="8229600" cy="37052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/>
              <a:t>Vznikla ve Finsku v polovině 90. let 20.st. a rozšiřovala se zejména ve Skandinávii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První závody na mezinárodním poli se konaly v roce 1996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První MS se uskutečnilo v roce 2000 ve Finsku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Vznik svazů ESG: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 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Mezinárodní federace ESG -  IFAGG	     Český svaz ESG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0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0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000"/>
          </a:p>
        </p:txBody>
      </p:sp>
      <p:pic>
        <p:nvPicPr>
          <p:cNvPr id="4100" name="Picture 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9150" y="4221163"/>
            <a:ext cx="1428750" cy="1022350"/>
          </a:xfrm>
          <a:noFill/>
        </p:spPr>
      </p:pic>
      <p:pic>
        <p:nvPicPr>
          <p:cNvPr id="4101" name="Picture 1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91400" y="4221164"/>
            <a:ext cx="1079500" cy="1368425"/>
          </a:xfrm>
          <a:noFill/>
        </p:spPr>
      </p:pic>
    </p:spTree>
    <p:extLst>
      <p:ext uri="{BB962C8B-B14F-4D97-AF65-F5344CB8AC3E}">
        <p14:creationId xmlns:p14="http://schemas.microsoft.com/office/powerpoint/2010/main" val="130093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Pravidla soutěže</a:t>
            </a:r>
          </a:p>
        </p:txBody>
      </p:sp>
      <p:sp>
        <p:nvSpPr>
          <p:cNvPr id="5123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100"/>
              <a:t>Soutěžní sport určený výhradně ženám a dívkám </a:t>
            </a:r>
          </a:p>
          <a:p>
            <a:pPr eaLnBrk="1" hangingPunct="1"/>
            <a:r>
              <a:rPr lang="cs-CZ" altLang="cs-CZ" sz="2100"/>
              <a:t>Soutěž se skládá z pódiové skladby cvičené  6-14 gymnastkami</a:t>
            </a:r>
          </a:p>
          <a:p>
            <a:pPr eaLnBrk="1" hangingPunct="1"/>
            <a:r>
              <a:rPr lang="cs-CZ" altLang="cs-CZ" sz="2100"/>
              <a:t>Skladby jsou spojením prvků moderní gymnastiky a tance</a:t>
            </a:r>
          </a:p>
          <a:p>
            <a:pPr eaLnBrk="1" hangingPunct="1"/>
            <a:r>
              <a:rPr lang="cs-CZ" altLang="cs-CZ" sz="2100"/>
              <a:t>Ve skladbách je povoleno ztvárnění myšlenky, příběhu </a:t>
            </a:r>
          </a:p>
        </p:txBody>
      </p:sp>
      <p:pic>
        <p:nvPicPr>
          <p:cNvPr id="5124" name="Picture 1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7213" y="3716338"/>
            <a:ext cx="2735262" cy="2087562"/>
          </a:xfrm>
          <a:noFill/>
        </p:spPr>
      </p:pic>
    </p:spTree>
    <p:extLst>
      <p:ext uri="{BB962C8B-B14F-4D97-AF65-F5344CB8AC3E}">
        <p14:creationId xmlns:p14="http://schemas.microsoft.com/office/powerpoint/2010/main" val="322182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Srovnání MG a ESG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000"/>
              <a:t>ESG neklade takový důraz na flexibilitu páteře, kyčelního a ramenního kloubu a na fyziologické předpoklady závodnic </a:t>
            </a:r>
          </a:p>
          <a:p>
            <a:pPr eaLnBrk="1" hangingPunct="1"/>
            <a:r>
              <a:rPr lang="cs-CZ" altLang="cs-CZ" sz="2000"/>
              <a:t>Klade důraz na plynulost a plasticitu pohybu, sladění pohybu s hudbou a především přesnost provedení </a:t>
            </a:r>
          </a:p>
          <a:p>
            <a:pPr eaLnBrk="1" hangingPunct="1"/>
            <a:r>
              <a:rPr lang="cs-CZ" altLang="cs-CZ" sz="2000"/>
              <a:t>Základní myšlenkou je prosazovat ženskost a ladnost bez apelace na maximální kloubní pohyblivost </a:t>
            </a:r>
          </a:p>
        </p:txBody>
      </p:sp>
      <p:pic>
        <p:nvPicPr>
          <p:cNvPr id="6148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3114" y="3933826"/>
            <a:ext cx="2466975" cy="1857375"/>
          </a:xfrm>
          <a:noFill/>
        </p:spPr>
      </p:pic>
    </p:spTree>
    <p:extLst>
      <p:ext uri="{BB962C8B-B14F-4D97-AF65-F5344CB8AC3E}">
        <p14:creationId xmlns:p14="http://schemas.microsoft.com/office/powerpoint/2010/main" val="128774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Obsah skladeb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Clr>
                <a:schemeClr val="tx1"/>
              </a:buClr>
            </a:pPr>
            <a:r>
              <a:rPr lang="cs-CZ" altLang="cs-CZ" sz="2000" u="sng"/>
              <a:t>Skladby musí obsahovat rozmanité pohyby těla:</a:t>
            </a:r>
          </a:p>
          <a:p>
            <a:pPr marL="609600" indent="-609600">
              <a:buNone/>
            </a:pPr>
            <a:r>
              <a:rPr lang="cs-CZ" altLang="cs-CZ" sz="2000"/>
              <a:t>1. Speciální pohyby těla - swingy, kontrakce, vlny</a:t>
            </a:r>
          </a:p>
          <a:p>
            <a:pPr marL="609600" indent="-609600">
              <a:buNone/>
            </a:pPr>
            <a:r>
              <a:rPr lang="cs-CZ" altLang="cs-CZ" sz="2000"/>
              <a:t>2. Rovnovážné tvary – rovnovážné prvky</a:t>
            </a:r>
          </a:p>
          <a:p>
            <a:pPr marL="609600" indent="-609600">
              <a:buNone/>
            </a:pPr>
            <a:r>
              <a:rPr lang="cs-CZ" altLang="cs-CZ" sz="2000"/>
              <a:t>3. Skoky a poskoky </a:t>
            </a:r>
          </a:p>
          <a:p>
            <a:pPr marL="609600" indent="-609600">
              <a:buNone/>
            </a:pPr>
            <a:r>
              <a:rPr lang="cs-CZ" altLang="cs-CZ" sz="2000"/>
              <a:t>4. Ostatní pohyby</a:t>
            </a:r>
          </a:p>
          <a:p>
            <a:pPr marL="609600" indent="-609600">
              <a:buNone/>
            </a:pPr>
            <a:r>
              <a:rPr lang="cs-CZ" altLang="cs-CZ" sz="2000"/>
              <a:t>- pohyby paží</a:t>
            </a:r>
          </a:p>
          <a:p>
            <a:pPr marL="609600" indent="-609600">
              <a:buNone/>
            </a:pPr>
            <a:r>
              <a:rPr lang="cs-CZ" altLang="cs-CZ" sz="2000"/>
              <a:t>- pohyby dolních končetin</a:t>
            </a:r>
          </a:p>
          <a:p>
            <a:pPr marL="609600" indent="-609600">
              <a:buNone/>
            </a:pPr>
            <a:r>
              <a:rPr lang="cs-CZ" altLang="cs-CZ" sz="2000"/>
              <a:t>- kroky a jejich kombinace</a:t>
            </a:r>
          </a:p>
          <a:p>
            <a:pPr marL="609600" indent="-609600">
              <a:buNone/>
            </a:pPr>
            <a:endParaRPr lang="cs-CZ" altLang="cs-CZ" sz="2000"/>
          </a:p>
        </p:txBody>
      </p:sp>
      <p:pic>
        <p:nvPicPr>
          <p:cNvPr id="7172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7439" y="3068639"/>
            <a:ext cx="1582737" cy="2308225"/>
          </a:xfrm>
          <a:noFill/>
        </p:spPr>
      </p:pic>
    </p:spTree>
    <p:extLst>
      <p:ext uri="{BB962C8B-B14F-4D97-AF65-F5344CB8AC3E}">
        <p14:creationId xmlns:p14="http://schemas.microsoft.com/office/powerpoint/2010/main" val="177160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703512" y="1481329"/>
            <a:ext cx="8784976" cy="4525963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Aktivita</a:t>
            </a:r>
            <a:r>
              <a:rPr lang="cs-CZ" dirty="0" smtClean="0"/>
              <a:t>						     </a:t>
            </a:r>
            <a:r>
              <a:rPr lang="cs-CZ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Ukončení</a:t>
            </a:r>
          </a:p>
          <a:p>
            <a:r>
              <a:rPr lang="cs-CZ" dirty="0"/>
              <a:t>Návrh pohybové aktivity u distanční výuky</a:t>
            </a:r>
            <a:r>
              <a:rPr lang="cs-CZ" sz="2000" dirty="0"/>
              <a:t> 	% </a:t>
            </a:r>
          </a:p>
          <a:p>
            <a:r>
              <a:rPr lang="cs-CZ" dirty="0" smtClean="0"/>
              <a:t>Vedení rozcvičení s počítáním dob	</a:t>
            </a:r>
          </a:p>
          <a:p>
            <a:pPr lvl="1"/>
            <a:r>
              <a:rPr lang="cs-CZ" dirty="0" smtClean="0">
                <a:latin typeface="+mj-lt"/>
              </a:rPr>
              <a:t>8 rozcvičovacích cviků</a:t>
            </a:r>
            <a:r>
              <a:rPr lang="cs-CZ" dirty="0" smtClean="0">
                <a:latin typeface="Wingdings" panose="05000000000000000000" pitchFamily="2" charset="2"/>
              </a:rPr>
              <a:t> 			   		</a:t>
            </a:r>
            <a:r>
              <a:rPr lang="cs-CZ" sz="2000" dirty="0">
                <a:latin typeface="+mj-lt"/>
              </a:rPr>
              <a:t>%</a:t>
            </a:r>
            <a:r>
              <a:rPr lang="cs-CZ" dirty="0" smtClean="0">
                <a:latin typeface="Wingdings" panose="05000000000000000000" pitchFamily="2" charset="2"/>
              </a:rPr>
              <a:t> </a:t>
            </a:r>
          </a:p>
          <a:p>
            <a:r>
              <a:rPr lang="cs-CZ" dirty="0" smtClean="0"/>
              <a:t>Předvedení dopomoci </a:t>
            </a:r>
          </a:p>
          <a:p>
            <a:pPr lvl="1"/>
            <a:r>
              <a:rPr lang="cs-CZ" dirty="0" smtClean="0"/>
              <a:t>Kotoul vpřed, vzad, přemet stranou	   		</a:t>
            </a:r>
            <a:r>
              <a:rPr lang="cs-CZ" sz="2000" dirty="0">
                <a:latin typeface="+mj-lt"/>
              </a:rPr>
              <a:t>% </a:t>
            </a:r>
          </a:p>
          <a:p>
            <a:r>
              <a:rPr lang="cs-CZ" dirty="0" smtClean="0">
                <a:latin typeface="+mj-lt"/>
              </a:rPr>
              <a:t>Gymnasticko-taneční aktivita s hudbou</a:t>
            </a:r>
            <a:r>
              <a:rPr lang="cs-CZ" sz="2800" dirty="0"/>
              <a:t>   </a:t>
            </a:r>
            <a:r>
              <a:rPr lang="cs-CZ" sz="2000" dirty="0"/>
              <a:t>		%</a:t>
            </a:r>
            <a:endParaRPr lang="cs-CZ" sz="2000" dirty="0">
              <a:latin typeface="+mj-lt"/>
            </a:endParaRPr>
          </a:p>
          <a:p>
            <a:pPr lvl="1"/>
            <a:r>
              <a:rPr lang="cs-CZ" dirty="0" smtClean="0">
                <a:latin typeface="+mj-lt"/>
              </a:rPr>
              <a:t>8x8 dob, odpočítat min. 4 doby před</a:t>
            </a:r>
          </a:p>
          <a:p>
            <a:r>
              <a:rPr lang="cs-CZ" dirty="0" smtClean="0">
                <a:latin typeface="+mj-lt"/>
              </a:rPr>
              <a:t>Vzájemné hodnocení					</a:t>
            </a:r>
            <a:r>
              <a:rPr lang="cs-CZ" sz="2000" dirty="0">
                <a:latin typeface="+mj-lt"/>
              </a:rPr>
              <a:t>%</a:t>
            </a:r>
            <a:endParaRPr lang="cs-CZ" sz="2000" dirty="0">
              <a:latin typeface="Wingdings" panose="05000000000000000000" pitchFamily="2" charset="2"/>
            </a:endParaRPr>
          </a:p>
          <a:p>
            <a:r>
              <a:rPr lang="cs-CZ" dirty="0" smtClean="0"/>
              <a:t>Teoretický písemný test			            	</a:t>
            </a:r>
            <a:r>
              <a:rPr lang="cs-CZ" baseline="-25000" dirty="0" smtClean="0"/>
              <a:t>%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Podmínky pro ukončení předmětu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998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Rovnovážné tvary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 b="1"/>
              <a:t>Rovnováhy obtížnosti A:</a:t>
            </a:r>
            <a:r>
              <a:rPr lang="cs-CZ" altLang="cs-CZ" sz="2000"/>
              <a:t>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1. rovnováha na jedné noze, přednožení, unožení, zanožení v horizontální poloze min. 90°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2. stoj jednonož, přednožení nebo unožení (min. 135°), volná noha je držena jednou nebo oběma  rukama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3. pohyb těla prováděný jednonož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4. rovnováha na jednom koleni (bez opory rukou), přednožení, unožení, zanožení v horizontální poloze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5. obrat o 360° provedený na výponu či na celém chodidle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6. podmetenka -rozsah kyčelních kloubů je menší než 180° nebo se cvičenka během prvku dotkne dlaní země </a:t>
            </a:r>
          </a:p>
        </p:txBody>
      </p:sp>
    </p:spTree>
    <p:extLst>
      <p:ext uri="{BB962C8B-B14F-4D97-AF65-F5344CB8AC3E}">
        <p14:creationId xmlns:p14="http://schemas.microsoft.com/office/powerpoint/2010/main" val="338652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Rovnovážné tvary</a:t>
            </a:r>
          </a:p>
        </p:txBody>
      </p:sp>
      <p:sp>
        <p:nvSpPr>
          <p:cNvPr id="9219" name="Rectangle 19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4852988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 b="1"/>
              <a:t>Rovnováhy obtížnosti B: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1. rovnováha na jedné noze, unožení nebo přednožení, min 135°, tělo vzpřímené, pouze jedna noha pokrčena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2. pohyb těla nebo pohybová kombinace prováděná ve stoji jednonož, přednožit, unožit, zanožit (min. 90°) druhou, pouze jedna noha pokrčená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3. obrat o 360°, volná noha napjatá, pokrčená nebo skrčená v horizontální poloze (min. 90o) s nebo bez pomocí rukou  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4. obrat na jedné noze o 720°(provedený na výponu nebo na celém chodidle),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5. pohyb těla během obratu o 360°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6. podmetenka, jestliže rozsah je 180° a během prvku se gymnastka nedotkne dlaní země</a:t>
            </a:r>
          </a:p>
        </p:txBody>
      </p:sp>
    </p:spTree>
    <p:extLst>
      <p:ext uri="{BB962C8B-B14F-4D97-AF65-F5344CB8AC3E}">
        <p14:creationId xmlns:p14="http://schemas.microsoft.com/office/powerpoint/2010/main" val="381914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Příklady skoků a poskoků</a:t>
            </a:r>
          </a:p>
        </p:txBody>
      </p:sp>
      <p:sp>
        <p:nvSpPr>
          <p:cNvPr id="10243" name="Rectangle 20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1. skok se skrčením přednožmo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2. skok pokrčmo přednožmo střižný (čertík)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3. skok skrčený přednožmo (kufr)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4. skok s přednožením,se zanožením,s unožením (min do 90°)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5. kozácký skok, a)volná noha vpřed,b) stranou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6. výskok s čelným roznožením, vzpažit zevnitř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7. výskok s prohnutím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8. dálkový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9. štika – skok s čelným roznožením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10. jelení skok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11. skok s příklepem (vpřed, stranou, vzad)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12. skoky a výskoky s rotací</a:t>
            </a:r>
          </a:p>
          <a:p>
            <a:pPr marL="609600" indent="-609600">
              <a:lnSpc>
                <a:spcPct val="80000"/>
              </a:lnSpc>
              <a:buFontTx/>
              <a:buChar char="•"/>
            </a:pPr>
            <a:endParaRPr lang="cs-CZ" altLang="cs-CZ" sz="2000"/>
          </a:p>
        </p:txBody>
      </p:sp>
    </p:spTree>
    <p:extLst>
      <p:ext uri="{BB962C8B-B14F-4D97-AF65-F5344CB8AC3E}">
        <p14:creationId xmlns:p14="http://schemas.microsoft.com/office/powerpoint/2010/main" val="320439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Soutěžní kategorie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341438"/>
            <a:ext cx="8229600" cy="3816350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None/>
            </a:pPr>
            <a:r>
              <a:rPr lang="cs-CZ" altLang="cs-CZ" sz="2000"/>
              <a:t>Soutěže jsou dle pravidel IFAGG rozděleny dle věku na</a:t>
            </a:r>
          </a:p>
          <a:p>
            <a:pPr marL="609600" indent="-609600">
              <a:lnSpc>
                <a:spcPct val="90000"/>
              </a:lnSpc>
              <a:buNone/>
            </a:pPr>
            <a:r>
              <a:rPr lang="cs-CZ" altLang="cs-CZ" sz="2000"/>
              <a:t>tyto kategorie:</a:t>
            </a:r>
          </a:p>
          <a:p>
            <a:pPr marL="609600" indent="-609600">
              <a:lnSpc>
                <a:spcPct val="90000"/>
              </a:lnSpc>
            </a:pPr>
            <a:r>
              <a:rPr lang="cs-CZ" altLang="cs-CZ" sz="2000" u="sng"/>
              <a:t>Seniorky 16 a starší</a:t>
            </a:r>
            <a:r>
              <a:rPr lang="cs-CZ" altLang="cs-CZ" sz="2000"/>
              <a:t> – maximálně dvě gymnastky mohou být o 1 rok mladší než činí věková hranice kategorie</a:t>
            </a:r>
          </a:p>
          <a:p>
            <a:pPr marL="609600" indent="-609600">
              <a:lnSpc>
                <a:spcPct val="90000"/>
              </a:lnSpc>
            </a:pPr>
            <a:r>
              <a:rPr lang="cs-CZ" altLang="cs-CZ" sz="2000" u="sng"/>
              <a:t>Juniorky 14-16 let</a:t>
            </a:r>
            <a:r>
              <a:rPr lang="cs-CZ" altLang="cs-CZ" sz="2000"/>
              <a:t> – dvě gymnastky mohou být o 1 rok mladší než udává věková hranice kategorie, nebo jedna gymnastka o 1 rok starší a jedna o 1 rok mladší</a:t>
            </a:r>
          </a:p>
          <a:p>
            <a:pPr marL="609600" indent="-609600">
              <a:lnSpc>
                <a:spcPct val="90000"/>
              </a:lnSpc>
            </a:pPr>
            <a:r>
              <a:rPr lang="cs-CZ" altLang="cs-CZ" sz="2000" u="sng"/>
              <a:t>Kategorie dětí:</a:t>
            </a:r>
          </a:p>
          <a:p>
            <a:pPr marL="609600" indent="-609600">
              <a:lnSpc>
                <a:spcPct val="90000"/>
              </a:lnSpc>
              <a:buFontTx/>
              <a:buChar char="-"/>
            </a:pPr>
            <a:r>
              <a:rPr lang="cs-CZ" altLang="cs-CZ" sz="2000"/>
              <a:t>8 let a mladší-  může být jedna gymnastka družstva o jeden rok starší než je daná věková hranice</a:t>
            </a:r>
          </a:p>
          <a:p>
            <a:pPr marL="609600" indent="-609600">
              <a:lnSpc>
                <a:spcPct val="90000"/>
              </a:lnSpc>
              <a:buFontTx/>
              <a:buChar char="-"/>
            </a:pPr>
            <a:r>
              <a:rPr lang="cs-CZ" altLang="cs-CZ" sz="2000"/>
              <a:t>10-12 let a 12-14 let - mohou být dvě členky družstva o jeden rok mladší než stanoví věková hranice kategorie</a:t>
            </a:r>
          </a:p>
        </p:txBody>
      </p:sp>
      <p:pic>
        <p:nvPicPr>
          <p:cNvPr id="11268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8438" y="5157789"/>
            <a:ext cx="4267200" cy="981075"/>
          </a:xfrm>
          <a:noFill/>
        </p:spPr>
      </p:pic>
    </p:spTree>
    <p:extLst>
      <p:ext uri="{BB962C8B-B14F-4D97-AF65-F5344CB8AC3E}">
        <p14:creationId xmlns:p14="http://schemas.microsoft.com/office/powerpoint/2010/main" val="396270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Soutěže seniorek a juniorek</a:t>
            </a:r>
          </a:p>
        </p:txBody>
      </p:sp>
      <p:sp>
        <p:nvSpPr>
          <p:cNvPr id="12291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600201"/>
            <a:ext cx="6635750" cy="4530725"/>
          </a:xfrm>
        </p:spPr>
        <p:txBody>
          <a:bodyPr>
            <a:normAutofit fontScale="92500" lnSpcReduction="10000"/>
          </a:bodyPr>
          <a:lstStyle/>
          <a:p>
            <a:pPr marL="609600" indent="-609600">
              <a:buNone/>
            </a:pPr>
            <a:r>
              <a:rPr lang="cs-CZ" altLang="cs-CZ" sz="2000" u="sng"/>
              <a:t>Sestava musí obsahovat tyto komponenty:</a:t>
            </a:r>
          </a:p>
          <a:p>
            <a:pPr marL="609600" indent="-609600">
              <a:buNone/>
            </a:pPr>
            <a:r>
              <a:rPr lang="cs-CZ" altLang="cs-CZ" sz="2000"/>
              <a:t>1. </a:t>
            </a:r>
            <a:r>
              <a:rPr lang="cs-CZ" altLang="cs-CZ" sz="2000" b="1"/>
              <a:t>Speciální pohyby těla</a:t>
            </a:r>
            <a:r>
              <a:rPr lang="cs-CZ" altLang="cs-CZ" sz="2000"/>
              <a:t> - 2 druhy vln, 2 druhy swingových pohybů, 2 kombinace dvou různých prvků obtížnosti A, 2 kombinace tří různých prvků obtížnosti B</a:t>
            </a:r>
          </a:p>
          <a:p>
            <a:pPr marL="609600" indent="-609600">
              <a:buNone/>
            </a:pPr>
            <a:r>
              <a:rPr lang="cs-CZ" altLang="cs-CZ" sz="2000"/>
              <a:t>2. </a:t>
            </a:r>
            <a:r>
              <a:rPr lang="cs-CZ" altLang="cs-CZ" sz="2000" b="1"/>
              <a:t>Rovnovážné tvary</a:t>
            </a:r>
            <a:r>
              <a:rPr lang="cs-CZ" altLang="cs-CZ" sz="2000"/>
              <a:t> - 2 druhy rovnováhy, 1 kombinace dvou rovnovážných prvků obtížnosti A nebo B</a:t>
            </a:r>
          </a:p>
          <a:p>
            <a:pPr marL="609600" indent="-609600">
              <a:buNone/>
            </a:pPr>
            <a:r>
              <a:rPr lang="cs-CZ" altLang="cs-CZ" sz="2000"/>
              <a:t>3. </a:t>
            </a:r>
            <a:r>
              <a:rPr lang="cs-CZ" altLang="cs-CZ" sz="2000" b="1"/>
              <a:t>Skoky a poskoky</a:t>
            </a:r>
            <a:r>
              <a:rPr lang="cs-CZ" altLang="cs-CZ" sz="2000"/>
              <a:t> - 2 druhy skoků, poskoků, 1 kombinace dvou různých skoků, poskoků</a:t>
            </a:r>
          </a:p>
          <a:p>
            <a:pPr marL="609600" indent="-609600">
              <a:buNone/>
            </a:pPr>
            <a:r>
              <a:rPr lang="cs-CZ" altLang="cs-CZ" sz="2000"/>
              <a:t>4. </a:t>
            </a:r>
            <a:r>
              <a:rPr lang="cs-CZ" altLang="cs-CZ" sz="2000" b="1"/>
              <a:t>Ostatní pohyby</a:t>
            </a:r>
          </a:p>
          <a:p>
            <a:pPr marL="609600" indent="-609600">
              <a:buNone/>
            </a:pPr>
            <a:r>
              <a:rPr lang="cs-CZ" altLang="cs-CZ" sz="2000"/>
              <a:t>Pohyby paží (swingy, vlny, osmy, oblouky atd.)</a:t>
            </a:r>
          </a:p>
          <a:p>
            <a:pPr marL="609600" indent="-609600">
              <a:buNone/>
            </a:pPr>
            <a:r>
              <a:rPr lang="cs-CZ" altLang="cs-CZ" sz="2000"/>
              <a:t>Pohyby dolních končetin (swingy, švihy, podřepy atd.)</a:t>
            </a:r>
          </a:p>
          <a:p>
            <a:pPr marL="609600" indent="-609600">
              <a:buNone/>
            </a:pPr>
            <a:r>
              <a:rPr lang="cs-CZ" altLang="cs-CZ" sz="2000"/>
              <a:t>Kroky a poskoky (chůze, běhy, taneční a rytmické kroky)</a:t>
            </a:r>
          </a:p>
        </p:txBody>
      </p:sp>
      <p:pic>
        <p:nvPicPr>
          <p:cNvPr id="12292" name="Picture 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28026" y="692150"/>
            <a:ext cx="1819275" cy="1347788"/>
          </a:xfrm>
          <a:noFill/>
        </p:spPr>
      </p:pic>
    </p:spTree>
    <p:extLst>
      <p:ext uri="{BB962C8B-B14F-4D97-AF65-F5344CB8AC3E}">
        <p14:creationId xmlns:p14="http://schemas.microsoft.com/office/powerpoint/2010/main" val="404154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Soutěže seniorek a juniorek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600201"/>
            <a:ext cx="663575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cs-CZ" altLang="cs-CZ" sz="2000"/>
              <a:t>Skladby musí dále splňovat výměnu minimálně 6 formací 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cs-CZ" altLang="cs-CZ" sz="2000" b="1"/>
              <a:t>Zakázané akrobatické prvky</a:t>
            </a:r>
            <a:r>
              <a:rPr lang="cs-CZ" altLang="cs-CZ" sz="2000"/>
              <a:t>: stoj na rukou, most, stoj na hlavě, stoj na předloktí, salto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b="1"/>
              <a:t>Oblečení gymnastek</a:t>
            </a:r>
            <a:r>
              <a:rPr lang="cs-CZ" altLang="cs-CZ" sz="2000"/>
              <a:t> družstva musí být jednotné: 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2000"/>
              <a:t>kritéria: neprůhledný materiál (mimo paží, zad a hrudi), přiměřený výstřih, vykrojení trikotu nepřesahuje záhyb v třísle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cs-CZ" altLang="cs-CZ" sz="2000"/>
              <a:t>Soutěže se konají na koberci o rozměrech 13x13m.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b="1"/>
              <a:t>Délka sestavy</a:t>
            </a:r>
            <a:r>
              <a:rPr lang="cs-CZ" altLang="cs-CZ" sz="2000"/>
              <a:t> se pohybuje v rozmezí 2min.15s. a 2min. a 45s.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Samotná skladba je s libovolným hudebním doprovodem (je dovolen i zpěv)</a:t>
            </a:r>
          </a:p>
        </p:txBody>
      </p:sp>
      <p:pic>
        <p:nvPicPr>
          <p:cNvPr id="1331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32850" y="2422526"/>
            <a:ext cx="1162050" cy="1908175"/>
          </a:xfrm>
          <a:noFill/>
        </p:spPr>
      </p:pic>
    </p:spTree>
    <p:extLst>
      <p:ext uri="{BB962C8B-B14F-4D97-AF65-F5344CB8AC3E}">
        <p14:creationId xmlns:p14="http://schemas.microsoft.com/office/powerpoint/2010/main" val="347034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Soutěže seniorek a juniorek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9288" y="1628776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900" b="1"/>
              <a:t>Hodnocení: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u="sng"/>
              <a:t>Technická hodnota (TV)</a:t>
            </a:r>
            <a:r>
              <a:rPr lang="cs-CZ" altLang="cs-CZ" sz="1900"/>
              <a:t> je dána předepsanými prvky obtížnosti (max 3,8 bodu) a doplňkovou obtížností(max 2,1 bodů) + bonifikace (0,1)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u="sng"/>
              <a:t>Umělecká hodnota (AV)</a:t>
            </a:r>
            <a:r>
              <a:rPr lang="cs-CZ" altLang="cs-CZ" sz="1900"/>
              <a:t> (max 4 body) hodnotí se - gymnastická kvalita v kompozici, struktura kompozice, umělecký dojem,  srážky (zdravotní aspekt, zakázaný prvek, hudební doprovod,..)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u="sng"/>
              <a:t>Provedení</a:t>
            </a:r>
            <a:r>
              <a:rPr lang="cs-CZ" altLang="cs-CZ" sz="1900"/>
              <a:t> – (max 10 bodů) hodnotí se: gymnastická kvalita, soulad skupiny,  pohyby těla, rovnováhy, skoky a poskoky,  přesuny mezi formacemi, přesnost pohybů, soulad pohybu s hudbou, technické chyby u více než 3 gymnastek, bonifikace atd.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900" b="1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b="1"/>
              <a:t>Výpočet celkové známky</a:t>
            </a:r>
            <a:r>
              <a:rPr lang="cs-CZ" altLang="cs-CZ" sz="1900"/>
              <a:t>: součet 3 známek (provedení + TV + AV)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/>
              <a:t>- maximální hodnota může dosáhnout 20 bodů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/>
              <a:t>- nejnižší a nejvyšší známka se škrtá a spočítá se průměr zbylých známek</a:t>
            </a:r>
          </a:p>
        </p:txBody>
      </p:sp>
    </p:spTree>
    <p:extLst>
      <p:ext uri="{BB962C8B-B14F-4D97-AF65-F5344CB8AC3E}">
        <p14:creationId xmlns:p14="http://schemas.microsoft.com/office/powerpoint/2010/main" val="47660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Soutěže dětských kategorií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600201"/>
            <a:ext cx="6419850" cy="45307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 b="1" u="sng"/>
              <a:t>Pravidla pro sestavy dětských kategorií</a:t>
            </a:r>
            <a:r>
              <a:rPr lang="cs-CZ" altLang="cs-CZ" sz="2000"/>
              <a:t>:</a:t>
            </a:r>
          </a:p>
          <a:p>
            <a:pPr eaLnBrk="1" hangingPunct="1"/>
            <a:r>
              <a:rPr lang="cs-CZ" altLang="cs-CZ" sz="2000"/>
              <a:t>Technické prvky vždy korespondují s věkovou kategorií a technickou úrovní gymnastek</a:t>
            </a:r>
          </a:p>
          <a:p>
            <a:pPr eaLnBrk="1" hangingPunct="1"/>
            <a:r>
              <a:rPr lang="cs-CZ" altLang="cs-CZ" sz="2000"/>
              <a:t>Prvky musí být prováděny všemi gymnastkami a ze skladby musí vyzařovat jistá kontinuita</a:t>
            </a:r>
          </a:p>
          <a:p>
            <a:pPr eaLnBrk="1" hangingPunct="1"/>
            <a:r>
              <a:rPr lang="cs-CZ" altLang="cs-CZ" sz="2000"/>
              <a:t>V sestavách musí převažovat synchronizace, prvky musí být předvedeny současně, maximálně s krátkým časovým odstupem</a:t>
            </a:r>
          </a:p>
          <a:p>
            <a:pPr eaLnBrk="1" hangingPunct="1"/>
            <a:r>
              <a:rPr lang="cs-CZ" altLang="cs-CZ" sz="2000"/>
              <a:t>Pro dané věkové kategorie je předepsán počet formací, které je nutné během skladby provést</a:t>
            </a:r>
          </a:p>
          <a:p>
            <a:pPr eaLnBrk="1" hangingPunct="1"/>
            <a:r>
              <a:rPr lang="cs-CZ" altLang="cs-CZ" sz="2000"/>
              <a:t>Skladby by měly být rozmanité se střídáním pomalejších a rychlejších pasáží.</a:t>
            </a:r>
          </a:p>
        </p:txBody>
      </p:sp>
      <p:pic>
        <p:nvPicPr>
          <p:cNvPr id="15364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39125" y="2520950"/>
            <a:ext cx="1943100" cy="1506538"/>
          </a:xfrm>
          <a:noFill/>
        </p:spPr>
      </p:pic>
    </p:spTree>
    <p:extLst>
      <p:ext uri="{BB962C8B-B14F-4D97-AF65-F5344CB8AC3E}">
        <p14:creationId xmlns:p14="http://schemas.microsoft.com/office/powerpoint/2010/main" val="64726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Soutěže dětských kategorií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3994150"/>
          </a:xfrm>
        </p:spPr>
        <p:txBody>
          <a:bodyPr>
            <a:normAutofit lnSpcReduction="10000"/>
          </a:bodyPr>
          <a:lstStyle/>
          <a:p>
            <a:pPr marL="381000" indent="-381000">
              <a:lnSpc>
                <a:spcPct val="80000"/>
              </a:lnSpc>
              <a:buNone/>
            </a:pPr>
            <a:r>
              <a:rPr lang="cs-CZ" altLang="cs-CZ" sz="2000" b="1" u="sng"/>
              <a:t>Obsahy sestav dětských kategorií</a:t>
            </a:r>
            <a:r>
              <a:rPr lang="cs-CZ" altLang="cs-CZ" sz="2000" u="sng"/>
              <a:t>:</a:t>
            </a:r>
          </a:p>
          <a:p>
            <a:pPr marL="381000" indent="-381000">
              <a:lnSpc>
                <a:spcPct val="80000"/>
              </a:lnSpc>
              <a:buNone/>
            </a:pPr>
            <a:r>
              <a:rPr lang="cs-CZ" altLang="cs-CZ" sz="2000"/>
              <a:t>1. Speciální pohyby povinné – klony, swingové pohyby, vlny, výpady uvolnění, rotace </a:t>
            </a:r>
          </a:p>
          <a:p>
            <a:pPr marL="381000" indent="-381000">
              <a:lnSpc>
                <a:spcPct val="80000"/>
              </a:lnSpc>
              <a:buNone/>
            </a:pPr>
            <a:r>
              <a:rPr lang="cs-CZ" altLang="cs-CZ" sz="2000"/>
              <a:t>2. Akrobatické prvky- počet specifický dle věkové kategorie (kotouly,stoje na ramenou, přemety stranou, vzepření v lehu, most)</a:t>
            </a:r>
          </a:p>
          <a:p>
            <a:pPr marL="381000" indent="-381000">
              <a:lnSpc>
                <a:spcPct val="80000"/>
              </a:lnSpc>
              <a:buNone/>
            </a:pPr>
            <a:r>
              <a:rPr lang="cs-CZ" altLang="cs-CZ" sz="2000"/>
              <a:t>3. Rovnovážné tvary - dle věku a úrovně</a:t>
            </a:r>
          </a:p>
          <a:p>
            <a:pPr marL="381000" indent="-381000">
              <a:lnSpc>
                <a:spcPct val="80000"/>
              </a:lnSpc>
              <a:buNone/>
            </a:pPr>
            <a:r>
              <a:rPr lang="cs-CZ" altLang="cs-CZ" sz="2000"/>
              <a:t>4. Skoky a výskoky - dle věku a úrovně – povolené (viz slide č. 8)</a:t>
            </a:r>
          </a:p>
          <a:p>
            <a:pPr marL="381000" indent="-381000">
              <a:lnSpc>
                <a:spcPct val="80000"/>
              </a:lnSpc>
              <a:buNone/>
            </a:pPr>
            <a:r>
              <a:rPr lang="cs-CZ" altLang="cs-CZ" sz="2000"/>
              <a:t>5. Pohyby paží - každá kategorie má předepsán počet pohybů paží </a:t>
            </a:r>
          </a:p>
          <a:p>
            <a:pPr marL="381000" indent="-381000">
              <a:lnSpc>
                <a:spcPct val="80000"/>
              </a:lnSpc>
              <a:buNone/>
            </a:pPr>
            <a:r>
              <a:rPr lang="cs-CZ" altLang="cs-CZ" sz="2000"/>
              <a:t>6. Kroky a poskoky - každá kategorie má předepsán počet sérií kroků a poskoků </a:t>
            </a:r>
          </a:p>
          <a:p>
            <a:pPr marL="381000" indent="-381000">
              <a:lnSpc>
                <a:spcPct val="80000"/>
              </a:lnSpc>
              <a:buNone/>
            </a:pPr>
            <a:r>
              <a:rPr lang="cs-CZ" altLang="cs-CZ" sz="2000"/>
              <a:t>7. Povinné prvky pohyblivosti – zejména dolních končetin </a:t>
            </a:r>
          </a:p>
          <a:p>
            <a:pPr marL="381000" indent="-381000">
              <a:lnSpc>
                <a:spcPct val="80000"/>
              </a:lnSpc>
              <a:buNone/>
            </a:pPr>
            <a:r>
              <a:rPr lang="cs-CZ" altLang="cs-CZ" sz="2000"/>
              <a:t>8. Kombinace pohybových skupin - dle kategorie předepsaný počet kombinací. Např. rovnovážná poloha a skok</a:t>
            </a:r>
          </a:p>
          <a:p>
            <a:pPr marL="381000" indent="-381000">
              <a:lnSpc>
                <a:spcPct val="80000"/>
              </a:lnSpc>
              <a:buNone/>
            </a:pPr>
            <a:endParaRPr lang="cs-CZ" altLang="cs-CZ" sz="2000"/>
          </a:p>
          <a:p>
            <a:pPr marL="381000" indent="-381000">
              <a:lnSpc>
                <a:spcPct val="80000"/>
              </a:lnSpc>
              <a:buNone/>
            </a:pPr>
            <a:endParaRPr lang="cs-CZ" altLang="cs-CZ" sz="1900"/>
          </a:p>
        </p:txBody>
      </p:sp>
    </p:spTree>
    <p:extLst>
      <p:ext uri="{BB962C8B-B14F-4D97-AF65-F5344CB8AC3E}">
        <p14:creationId xmlns:p14="http://schemas.microsoft.com/office/powerpoint/2010/main" val="427736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Soutěže dětských kategorií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92314" y="1628775"/>
            <a:ext cx="6911975" cy="49974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 b="1"/>
              <a:t>Hodnocení sestav dětských kategorií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 u="sng"/>
              <a:t>Technická hodnota sestavy (TV</a:t>
            </a:r>
            <a:r>
              <a:rPr lang="cs-CZ" altLang="cs-CZ" sz="2000"/>
              <a:t>)– max 6, 0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/>
              <a:t>- kategorie 8 a méně, 8-10 let – 2,0 – 6,0 bodů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/>
              <a:t>- kategorie 10 -12 let – 0,5 – 6,0 bodů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/>
              <a:t>- kategorie 12 -14 let – 0 – 6, bodů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 u="sng"/>
              <a:t>Umělecká hodnota skladby (AV</a:t>
            </a:r>
            <a:r>
              <a:rPr lang="cs-CZ" altLang="cs-CZ" sz="2000"/>
              <a:t>) – max 4,0 bodů –hodnotí se technika pohybů, struktura skladby, zdravotní aspekty a umělecký zážitek 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 u="sng"/>
              <a:t>Provedení</a:t>
            </a:r>
            <a:r>
              <a:rPr lang="cs-CZ" altLang="cs-CZ" sz="2000"/>
              <a:t> – max 10 bodů - ve známce za provedení se projevuje dále soulad skupiny, formace a přesuny mezi nimi, správnost provedení jednotlivých prvků, přesnost pohybů atd. </a:t>
            </a:r>
          </a:p>
        </p:txBody>
      </p:sp>
      <p:pic>
        <p:nvPicPr>
          <p:cNvPr id="17412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59825" y="1628775"/>
            <a:ext cx="1341438" cy="2097088"/>
          </a:xfrm>
          <a:noFill/>
        </p:spPr>
      </p:pic>
    </p:spTree>
    <p:extLst>
      <p:ext uri="{BB962C8B-B14F-4D97-AF65-F5344CB8AC3E}">
        <p14:creationId xmlns:p14="http://schemas.microsoft.com/office/powerpoint/2010/main" val="233125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981200" y="1196753"/>
            <a:ext cx="8229600" cy="4810539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Splnění všech aktivit</a:t>
            </a:r>
          </a:p>
          <a:p>
            <a:pPr lvl="1"/>
            <a:r>
              <a:rPr lang="cs-CZ" dirty="0" smtClean="0"/>
              <a:t>Vložení do </a:t>
            </a:r>
            <a:r>
              <a:rPr lang="cs-CZ" dirty="0" err="1" smtClean="0"/>
              <a:t>odevzdávárny</a:t>
            </a:r>
            <a:r>
              <a:rPr lang="cs-CZ" dirty="0" smtClean="0"/>
              <a:t> dané seminární skupiny a příslušného úkolu</a:t>
            </a:r>
            <a:endParaRPr lang="cs-CZ" dirty="0"/>
          </a:p>
          <a:p>
            <a:r>
              <a:rPr lang="cs-CZ" dirty="0" smtClean="0"/>
              <a:t>Hodnocení aktivit v poznámkovém bloku % </a:t>
            </a:r>
          </a:p>
          <a:p>
            <a:pPr lvl="1"/>
            <a:r>
              <a:rPr lang="cs-CZ" dirty="0" smtClean="0"/>
              <a:t>A 100 – 90%</a:t>
            </a:r>
          </a:p>
          <a:p>
            <a:pPr lvl="1"/>
            <a:r>
              <a:rPr lang="cs-CZ" dirty="0" smtClean="0"/>
              <a:t>B  89 – 80%</a:t>
            </a:r>
          </a:p>
          <a:p>
            <a:pPr lvl="1"/>
            <a:r>
              <a:rPr lang="cs-CZ" dirty="0" smtClean="0"/>
              <a:t>C 79 – 70%</a:t>
            </a:r>
          </a:p>
          <a:p>
            <a:pPr lvl="1"/>
            <a:r>
              <a:rPr lang="cs-CZ" dirty="0" smtClean="0"/>
              <a:t>D 69 – 60%</a:t>
            </a:r>
          </a:p>
          <a:p>
            <a:pPr lvl="1"/>
            <a:r>
              <a:rPr lang="cs-CZ" dirty="0" smtClean="0"/>
              <a:t>E 59 – 50%</a:t>
            </a:r>
          </a:p>
          <a:p>
            <a:r>
              <a:rPr lang="cs-CZ" dirty="0" smtClean="0"/>
              <a:t>Pozdní odevzdání -10% z dané aktivity</a:t>
            </a:r>
          </a:p>
          <a:p>
            <a:pPr lvl="1"/>
            <a:r>
              <a:rPr lang="cs-CZ" dirty="0" smtClean="0"/>
              <a:t>Pozdní hodnocení – 5% z Hodnocení</a:t>
            </a:r>
          </a:p>
          <a:p>
            <a:r>
              <a:rPr lang="cs-CZ" dirty="0" smtClean="0"/>
              <a:t>Finální známka – součet % dělený počtem aktivit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Podmínky pro ukončení předmětu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700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800"/>
              <a:t>Aplikace ESG do pedagogického procesu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fontScale="625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1800"/>
              <a:t>Pro ESG nutná gymnastická příprava v období mladšího školního věku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/>
              <a:t>Ve školní TV formou zájmových činností – ve spolupráci se sportovními kluby, kroužky, kursy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/>
              <a:t>Sportovní kluby zabývající se ESG: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800"/>
              <a:t>GK Sokol Opava 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800"/>
              <a:t>SK MG Mantila Brno 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800"/>
              <a:t>SK MG Plzeň Bolevec 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800"/>
              <a:t>SK PROVO Brno 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800"/>
              <a:t>SK TRASKO Vyškov 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800"/>
              <a:t>TJ Gumárny Zubří 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800"/>
              <a:t>SK MG Havířov 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800"/>
              <a:t>TJ Sokol Královo Pole 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800"/>
              <a:t>TJ Sokol Praha VII 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800"/>
              <a:t>TJ Sokol Velký Týnec 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800"/>
              <a:t>A další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cs-CZ" altLang="cs-CZ" sz="1800"/>
          </a:p>
        </p:txBody>
      </p:sp>
      <p:pic>
        <p:nvPicPr>
          <p:cNvPr id="1843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08664" y="3141663"/>
            <a:ext cx="3290887" cy="2189162"/>
          </a:xfrm>
          <a:noFill/>
        </p:spPr>
      </p:pic>
    </p:spTree>
    <p:extLst>
      <p:ext uri="{BB962C8B-B14F-4D97-AF65-F5344CB8AC3E}">
        <p14:creationId xmlns:p14="http://schemas.microsoft.com/office/powerpoint/2010/main" val="170599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095472" y="2143117"/>
            <a:ext cx="7772400" cy="1428759"/>
          </a:xfrm>
        </p:spPr>
        <p:txBody>
          <a:bodyPr>
            <a:noAutofit/>
          </a:bodyPr>
          <a:lstStyle/>
          <a:p>
            <a:pPr marL="484632" algn="ctr">
              <a:defRPr/>
            </a:pPr>
            <a:r>
              <a:rPr lang="cs-CZ" sz="5400" dirty="0">
                <a:solidFill>
                  <a:schemeClr val="accent1">
                    <a:tint val="83000"/>
                    <a:satMod val="150000"/>
                  </a:schemeClr>
                </a:solidFill>
                <a:latin typeface="Arial Rounded MT Bold" pitchFamily="34" charset="0"/>
              </a:rPr>
              <a:t>ROPE SKIPPING </a:t>
            </a:r>
            <a:r>
              <a:rPr lang="cs-CZ" dirty="0" smtClean="0">
                <a:solidFill>
                  <a:schemeClr val="accent1">
                    <a:tint val="83000"/>
                    <a:satMod val="150000"/>
                  </a:schemeClr>
                </a:solidFill>
                <a:latin typeface="Arial Rounded MT Bold" pitchFamily="34" charset="0"/>
              </a:rPr>
              <a:t/>
            </a:r>
            <a:br>
              <a:rPr lang="cs-CZ" dirty="0" smtClean="0">
                <a:solidFill>
                  <a:schemeClr val="accent1">
                    <a:tint val="83000"/>
                    <a:satMod val="150000"/>
                  </a:schemeClr>
                </a:solidFill>
                <a:latin typeface="Arial Rounded MT Bold" pitchFamily="34" charset="0"/>
              </a:rPr>
            </a:br>
            <a:r>
              <a:rPr lang="cs-CZ" dirty="0" smtClean="0">
                <a:solidFill>
                  <a:schemeClr val="accent1">
                    <a:tint val="83000"/>
                    <a:satMod val="150000"/>
                  </a:schemeClr>
                </a:solidFill>
                <a:latin typeface="Arial Rounded MT Bold" pitchFamily="34" charset="0"/>
              </a:rPr>
              <a:t>(„skákání přes švihadlo“)</a:t>
            </a:r>
            <a:br>
              <a:rPr lang="cs-CZ" dirty="0" smtClean="0">
                <a:solidFill>
                  <a:schemeClr val="accent1">
                    <a:tint val="83000"/>
                    <a:satMod val="150000"/>
                  </a:schemeClr>
                </a:solidFill>
                <a:latin typeface="Arial Rounded MT Bold" pitchFamily="34" charset="0"/>
              </a:rPr>
            </a:br>
            <a:endParaRPr lang="cs-CZ" dirty="0">
              <a:solidFill>
                <a:schemeClr val="accent1">
                  <a:tint val="83000"/>
                  <a:satMod val="150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310314" y="5105400"/>
            <a:ext cx="3705194" cy="1038244"/>
          </a:xfrm>
        </p:spPr>
        <p:txBody>
          <a:bodyPr>
            <a:normAutofit/>
          </a:bodyPr>
          <a:lstStyle/>
          <a:p>
            <a:pPr algn="l"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702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67494"/>
            <a:ext cx="8229600" cy="946928"/>
          </a:xfrm>
        </p:spPr>
        <p:txBody>
          <a:bodyPr/>
          <a:lstStyle/>
          <a:p>
            <a:pPr marL="484632">
              <a:defRPr/>
            </a:pPr>
            <a:r>
              <a:rPr lang="cs-CZ" sz="3200" dirty="0">
                <a:solidFill>
                  <a:schemeClr val="accent1">
                    <a:tint val="83000"/>
                    <a:satMod val="150000"/>
                  </a:schemeClr>
                </a:solidFill>
                <a:latin typeface="Arial Rounded MT Bold" pitchFamily="34" charset="0"/>
              </a:rPr>
              <a:t>Co je ROPE SKIPPING?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1" y="1357314"/>
            <a:ext cx="5186363" cy="2643187"/>
          </a:xfrm>
        </p:spPr>
        <p:txBody>
          <a:bodyPr>
            <a:normAutofit fontScale="92500" lnSpcReduction="20000"/>
          </a:bodyPr>
          <a:lstStyle/>
          <a:p>
            <a:pPr marL="448056" indent="-384048">
              <a:buFont typeface="Wingdings" pitchFamily="2" charset="2"/>
              <a:buChar char="§"/>
              <a:defRPr/>
            </a:pPr>
            <a:r>
              <a:rPr lang="cs-CZ" sz="2000" dirty="0">
                <a:latin typeface="Arial Rounded MT Bold" pitchFamily="34" charset="0"/>
              </a:rPr>
              <a:t>Cvičení kondiční, rychlostní, vytrvalostní, silové, </a:t>
            </a:r>
            <a:r>
              <a:rPr lang="cs-CZ" sz="2000" u="sng" dirty="0">
                <a:latin typeface="Arial Rounded MT Bold" pitchFamily="34" charset="0"/>
              </a:rPr>
              <a:t>koordinační</a:t>
            </a:r>
          </a:p>
          <a:p>
            <a:pPr marL="448056" indent="-384048">
              <a:buNone/>
              <a:defRPr/>
            </a:pPr>
            <a:endParaRPr lang="cs-CZ" sz="2000" dirty="0">
              <a:latin typeface="Arial Rounded MT Bold" pitchFamily="34" charset="0"/>
            </a:endParaRPr>
          </a:p>
          <a:p>
            <a:pPr marL="448056" indent="-384048">
              <a:buFont typeface="Wingdings" pitchFamily="2" charset="2"/>
              <a:buChar char="§"/>
              <a:defRPr/>
            </a:pPr>
            <a:r>
              <a:rPr lang="cs-CZ" sz="2000" dirty="0">
                <a:latin typeface="Arial Rounded MT Bold" pitchFamily="34" charset="0"/>
              </a:rPr>
              <a:t>Rozvoj kreativity, hravosti, cit pro rytmus, časování pohybu, týmová spolupráce</a:t>
            </a:r>
          </a:p>
          <a:p>
            <a:pPr marL="448056" indent="-384048">
              <a:buNone/>
              <a:defRPr/>
            </a:pPr>
            <a:endParaRPr lang="cs-CZ" sz="2000" dirty="0">
              <a:latin typeface="Arial Rounded MT Bold" pitchFamily="34" charset="0"/>
            </a:endParaRPr>
          </a:p>
          <a:p>
            <a:pPr marL="448056" indent="-384048">
              <a:buFont typeface="Wingdings" pitchFamily="2" charset="2"/>
              <a:buChar char="§"/>
              <a:defRPr/>
            </a:pPr>
            <a:r>
              <a:rPr lang="cs-CZ" sz="2000" dirty="0" err="1">
                <a:latin typeface="Arial Rounded MT Bold" pitchFamily="34" charset="0"/>
              </a:rPr>
              <a:t>High</a:t>
            </a:r>
            <a:r>
              <a:rPr lang="cs-CZ" sz="2000" dirty="0">
                <a:latin typeface="Arial Rounded MT Bold" pitchFamily="34" charset="0"/>
              </a:rPr>
              <a:t> </a:t>
            </a:r>
            <a:r>
              <a:rPr lang="cs-CZ" sz="2000" dirty="0" err="1">
                <a:latin typeface="Arial Rounded MT Bold" pitchFamily="34" charset="0"/>
              </a:rPr>
              <a:t>impactové</a:t>
            </a:r>
            <a:r>
              <a:rPr lang="cs-CZ" sz="2000" dirty="0">
                <a:latin typeface="Arial Rounded MT Bold" pitchFamily="34" charset="0"/>
              </a:rPr>
              <a:t> cvičení – vyšší nároky na pohybový (kloubní) aparát i na kardiovaskulární systém</a:t>
            </a:r>
          </a:p>
          <a:p>
            <a:pPr marL="448056" indent="-384048">
              <a:buFont typeface="Wingdings" pitchFamily="2" charset="2"/>
              <a:buChar char="§"/>
              <a:defRPr/>
            </a:pPr>
            <a:endParaRPr lang="cs-CZ" sz="2800" dirty="0">
              <a:latin typeface="Arial Rounded MT Bold" pitchFamily="34" charset="0"/>
            </a:endParaRPr>
          </a:p>
        </p:txBody>
      </p:sp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3375" y="1285875"/>
            <a:ext cx="17145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4126" y="4357689"/>
            <a:ext cx="2786063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4688" y="3929063"/>
            <a:ext cx="1928812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706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981200" y="500042"/>
            <a:ext cx="8229600" cy="857256"/>
          </a:xfrm>
        </p:spPr>
        <p:txBody>
          <a:bodyPr/>
          <a:lstStyle/>
          <a:p>
            <a:pPr marL="484632">
              <a:defRPr/>
            </a:pPr>
            <a:r>
              <a:rPr lang="cs-CZ" sz="2800" dirty="0">
                <a:solidFill>
                  <a:schemeClr val="accent1">
                    <a:tint val="83000"/>
                    <a:satMod val="150000"/>
                  </a:schemeClr>
                </a:solidFill>
                <a:latin typeface="Arial Rounded MT Bold" pitchFamily="34" charset="0"/>
              </a:rPr>
              <a:t>Formy RS</a:t>
            </a:r>
          </a:p>
        </p:txBody>
      </p:sp>
      <p:sp>
        <p:nvSpPr>
          <p:cNvPr id="15362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28751"/>
            <a:ext cx="8229600" cy="4429125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cs-CZ" sz="2000">
                <a:latin typeface="Arial Rounded MT Bold" pitchFamily="34" charset="0"/>
              </a:rPr>
              <a:t>Individuální – SINGLE ROPE („trikové“ švihadlo)</a:t>
            </a:r>
          </a:p>
          <a:p>
            <a:pPr>
              <a:buFont typeface="Wingdings 2" pitchFamily="18" charset="2"/>
              <a:buNone/>
            </a:pPr>
            <a:endParaRPr lang="cs-CZ" sz="2400">
              <a:latin typeface="Arial Rounded MT Bold" pitchFamily="34" charset="0"/>
            </a:endParaRPr>
          </a:p>
          <a:p>
            <a:pPr>
              <a:buFont typeface="Wingdings 2" pitchFamily="18" charset="2"/>
              <a:buNone/>
            </a:pPr>
            <a:endParaRPr lang="cs-CZ" sz="2400">
              <a:latin typeface="Arial Rounded MT Bold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2000">
                <a:latin typeface="Arial Rounded MT Bold" pitchFamily="34" charset="0"/>
              </a:rPr>
              <a:t>Ve dvou (v páru) – WHEEL FORMATION (2 švihadla)</a:t>
            </a:r>
          </a:p>
          <a:p>
            <a:pPr>
              <a:buFont typeface="Wingdings 2" pitchFamily="18" charset="2"/>
              <a:buNone/>
            </a:pPr>
            <a:endParaRPr lang="cs-CZ" sz="2400">
              <a:latin typeface="Arial Rounded MT Bold" pitchFamily="34" charset="0"/>
            </a:endParaRPr>
          </a:p>
          <a:p>
            <a:pPr>
              <a:buFont typeface="Wingdings 2" pitchFamily="18" charset="2"/>
              <a:buNone/>
            </a:pPr>
            <a:endParaRPr lang="cs-CZ" sz="2400">
              <a:latin typeface="Arial Rounded MT Bold" pitchFamily="34" charset="0"/>
            </a:endParaRPr>
          </a:p>
          <a:p>
            <a:pPr>
              <a:buFont typeface="Wingdings 2" pitchFamily="18" charset="2"/>
              <a:buNone/>
            </a:pPr>
            <a:endParaRPr lang="cs-CZ" sz="2400">
              <a:latin typeface="Arial Rounded MT Bold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2000">
                <a:latin typeface="Arial Rounded MT Bold" pitchFamily="34" charset="0"/>
              </a:rPr>
              <a:t>3 a více – DOUBLE DUTCH (2 dlouhá švihadla), většinou čtveřice</a:t>
            </a:r>
          </a:p>
        </p:txBody>
      </p:sp>
      <p:pic>
        <p:nvPicPr>
          <p:cNvPr id="1536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0626" y="500064"/>
            <a:ext cx="1285875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8939" y="3214688"/>
            <a:ext cx="26431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4857750"/>
            <a:ext cx="2857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895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>
              <a:defRPr/>
            </a:pPr>
            <a:r>
              <a:rPr lang="cs-CZ" sz="3200" dirty="0">
                <a:solidFill>
                  <a:schemeClr val="accent1">
                    <a:tint val="83000"/>
                    <a:satMod val="150000"/>
                  </a:schemeClr>
                </a:solidFill>
                <a:latin typeface="Arial Rounded MT Bold" pitchFamily="34" charset="0"/>
              </a:rPr>
              <a:t>Vybavení</a:t>
            </a:r>
          </a:p>
        </p:txBody>
      </p:sp>
      <p:sp>
        <p:nvSpPr>
          <p:cNvPr id="16386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28751"/>
            <a:ext cx="8229600" cy="4214813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cs-CZ" sz="2000">
                <a:latin typeface="Arial Rounded MT Bold" pitchFamily="34" charset="0"/>
              </a:rPr>
              <a:t>Švihadlo(a), kvalitní obuv a sport.oblečení, kvalitní povrch</a:t>
            </a:r>
          </a:p>
          <a:p>
            <a:pPr>
              <a:buFont typeface="Wingdings 2" pitchFamily="18" charset="2"/>
              <a:buNone/>
            </a:pPr>
            <a:endParaRPr lang="cs-CZ" sz="2400">
              <a:latin typeface="Arial Rounded MT Bold" pitchFamily="34" charset="0"/>
            </a:endParaRPr>
          </a:p>
          <a:p>
            <a:pPr>
              <a:buFont typeface="Wingdings 2" pitchFamily="18" charset="2"/>
              <a:buNone/>
            </a:pPr>
            <a:r>
              <a:rPr lang="cs-CZ" sz="2400">
                <a:latin typeface="Arial Rounded MT Bold" pitchFamily="34" charset="0"/>
              </a:rPr>
              <a:t>Typy švihadel: </a:t>
            </a:r>
          </a:p>
          <a:p>
            <a:pPr>
              <a:buFont typeface="Wingdings" pitchFamily="2" charset="2"/>
              <a:buChar char="§"/>
            </a:pPr>
            <a:r>
              <a:rPr lang="cs-CZ" sz="2400">
                <a:latin typeface="Arial Rounded MT Bold" pitchFamily="34" charset="0"/>
              </a:rPr>
              <a:t>Rychlostní švihadla</a:t>
            </a:r>
          </a:p>
          <a:p>
            <a:pPr>
              <a:buFont typeface="Wingdings 2" pitchFamily="18" charset="2"/>
              <a:buNone/>
            </a:pPr>
            <a:endParaRPr lang="cs-CZ" sz="2400">
              <a:latin typeface="Arial Rounded MT Bold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2400">
                <a:latin typeface="Arial Rounded MT Bold" pitchFamily="34" charset="0"/>
              </a:rPr>
              <a:t>Kabelová švihadla</a:t>
            </a:r>
          </a:p>
          <a:p>
            <a:pPr>
              <a:buFont typeface="Wingdings 2" pitchFamily="18" charset="2"/>
              <a:buNone/>
            </a:pPr>
            <a:endParaRPr lang="cs-CZ" sz="2400">
              <a:latin typeface="Arial Rounded MT Bold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2400">
                <a:latin typeface="Arial Rounded MT Bold" pitchFamily="34" charset="0"/>
              </a:rPr>
              <a:t>Korálková švihadla</a:t>
            </a:r>
          </a:p>
          <a:p>
            <a:pPr>
              <a:buFont typeface="Wingdings" pitchFamily="2" charset="2"/>
              <a:buChar char="§"/>
            </a:pPr>
            <a:endParaRPr lang="cs-CZ" sz="2400">
              <a:latin typeface="Arial Rounded MT Bold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2400">
              <a:latin typeface="Arial Rounded MT Bold" pitchFamily="34" charset="0"/>
            </a:endParaRPr>
          </a:p>
          <a:p>
            <a:pPr>
              <a:buFont typeface="Courier New" pitchFamily="49" charset="0"/>
              <a:buChar char="o"/>
            </a:pPr>
            <a:endParaRPr lang="cs-CZ" sz="2400">
              <a:latin typeface="Arial Rounded MT Bold" pitchFamily="34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4563" y="2333625"/>
            <a:ext cx="1714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4286250"/>
            <a:ext cx="1714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7626" y="3143251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417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500042"/>
            <a:ext cx="8229600" cy="785818"/>
          </a:xfrm>
        </p:spPr>
        <p:txBody>
          <a:bodyPr/>
          <a:lstStyle/>
          <a:p>
            <a:pPr marL="484632">
              <a:defRPr/>
            </a:pPr>
            <a:r>
              <a:rPr lang="cs-CZ" sz="3200" dirty="0">
                <a:solidFill>
                  <a:schemeClr val="accent1">
                    <a:tint val="83000"/>
                    <a:satMod val="150000"/>
                  </a:schemeClr>
                </a:solidFill>
                <a:latin typeface="Arial Rounded MT Bold" pitchFamily="34" charset="0"/>
              </a:rPr>
              <a:t>Historie</a:t>
            </a:r>
          </a:p>
        </p:txBody>
      </p:sp>
      <p:sp>
        <p:nvSpPr>
          <p:cNvPr id="17410" name="Zástupný symbol pro obsah 2"/>
          <p:cNvSpPr>
            <a:spLocks noGrp="1"/>
          </p:cNvSpPr>
          <p:nvPr>
            <p:ph idx="1"/>
          </p:nvPr>
        </p:nvSpPr>
        <p:spPr>
          <a:xfrm>
            <a:off x="1981200" y="1571625"/>
            <a:ext cx="8229600" cy="488315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cs-CZ" sz="2000">
                <a:latin typeface="Arial Rounded MT Bold" pitchFamily="34" charset="0"/>
              </a:rPr>
              <a:t>60. léta USA</a:t>
            </a:r>
          </a:p>
          <a:p>
            <a:pPr>
              <a:buFont typeface="Wingdings" pitchFamily="2" charset="2"/>
              <a:buChar char="§"/>
            </a:pPr>
            <a:r>
              <a:rPr lang="cs-CZ" sz="2000">
                <a:latin typeface="Arial Rounded MT Bold" pitchFamily="34" charset="0"/>
              </a:rPr>
              <a:t>Richard Cendali – učitel TV, hráč amerického fotbalu</a:t>
            </a:r>
          </a:p>
          <a:p>
            <a:pPr>
              <a:buFont typeface="Wingdings" pitchFamily="2" charset="2"/>
              <a:buChar char="§"/>
            </a:pPr>
            <a:r>
              <a:rPr lang="cs-CZ" sz="2000">
                <a:latin typeface="Arial Rounded MT Bold" pitchFamily="34" charset="0"/>
              </a:rPr>
              <a:t>Potřeboval zvýšit kondici – každý den 15 min. skákal přes švihadlo – nebavilo ho to – triky – představil i svým žákům – další triky, variace</a:t>
            </a:r>
          </a:p>
          <a:p>
            <a:pPr>
              <a:buFont typeface="Wingdings 2" pitchFamily="18" charset="2"/>
              <a:buNone/>
            </a:pPr>
            <a:endParaRPr lang="cs-CZ" sz="2400">
              <a:latin typeface="Arial Rounded MT Bold" pitchFamily="34" charset="0"/>
            </a:endParaRPr>
          </a:p>
          <a:p>
            <a:pPr>
              <a:buFont typeface="Wingdings 2" pitchFamily="18" charset="2"/>
              <a:buNone/>
            </a:pPr>
            <a:r>
              <a:rPr lang="cs-CZ" sz="2400">
                <a:latin typeface="Arial Rounded MT Bold" pitchFamily="34" charset="0"/>
              </a:rPr>
              <a:t>U nás:</a:t>
            </a:r>
          </a:p>
          <a:p>
            <a:pPr>
              <a:buFont typeface="Wingdings" pitchFamily="2" charset="2"/>
              <a:buChar char="§"/>
            </a:pPr>
            <a:r>
              <a:rPr lang="cs-CZ" sz="2000">
                <a:latin typeface="Arial Rounded MT Bold" pitchFamily="34" charset="0"/>
              </a:rPr>
              <a:t>Rok 2005, zájmové kroužky, sportovní týmy, kurzy</a:t>
            </a:r>
          </a:p>
          <a:p>
            <a:pPr>
              <a:buFont typeface="Wingdings" pitchFamily="2" charset="2"/>
              <a:buChar char="§"/>
            </a:pPr>
            <a:r>
              <a:rPr lang="cs-CZ" sz="2000">
                <a:latin typeface="Arial Rounded MT Bold" pitchFamily="34" charset="0"/>
              </a:rPr>
              <a:t>Mgr. Jana Černá Beránková, instruktorka – ambasador rope skippingu v ČR, spolupráce s mezinárodní organizací ERSO</a:t>
            </a:r>
          </a:p>
          <a:p>
            <a:pPr>
              <a:buFont typeface="Wingdings 2" pitchFamily="18" charset="2"/>
              <a:buNone/>
            </a:pPr>
            <a:endParaRPr lang="cs-CZ" sz="2000">
              <a:latin typeface="Arial Rounded MT Bold" pitchFamily="34" charset="0"/>
            </a:endParaRPr>
          </a:p>
          <a:p>
            <a:pPr>
              <a:buFont typeface="Wingdings 2" pitchFamily="18" charset="2"/>
              <a:buNone/>
            </a:pPr>
            <a:r>
              <a:rPr lang="cs-CZ" sz="2000">
                <a:latin typeface="Arial Rounded MT Bold" pitchFamily="34" charset="0"/>
              </a:rPr>
              <a:t>      www.ropeskipping.cz</a:t>
            </a:r>
          </a:p>
        </p:txBody>
      </p:sp>
    </p:spTree>
    <p:extLst>
      <p:ext uri="{BB962C8B-B14F-4D97-AF65-F5344CB8AC3E}">
        <p14:creationId xmlns:p14="http://schemas.microsoft.com/office/powerpoint/2010/main" val="100296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428604"/>
            <a:ext cx="8229600" cy="1000132"/>
          </a:xfrm>
        </p:spPr>
        <p:txBody>
          <a:bodyPr/>
          <a:lstStyle/>
          <a:p>
            <a:pPr marL="484632">
              <a:defRPr/>
            </a:pPr>
            <a:r>
              <a:rPr lang="cs-CZ" sz="3200" dirty="0">
                <a:solidFill>
                  <a:schemeClr val="accent1">
                    <a:tint val="83000"/>
                    <a:satMod val="150000"/>
                  </a:schemeClr>
                </a:solidFill>
                <a:latin typeface="Arial Rounded MT Bold" pitchFamily="34" charset="0"/>
              </a:rPr>
              <a:t>Soutěže a organizace: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24063" y="1285876"/>
            <a:ext cx="8229600" cy="5357813"/>
          </a:xfrm>
        </p:spPr>
        <p:txBody>
          <a:bodyPr>
            <a:normAutofit fontScale="92500" lnSpcReduction="10000"/>
          </a:bodyPr>
          <a:lstStyle/>
          <a:p>
            <a:pPr marL="448056" indent="-384048">
              <a:buFont typeface="Wingdings" pitchFamily="2" charset="2"/>
              <a:buChar char="§"/>
              <a:defRPr/>
            </a:pPr>
            <a:r>
              <a:rPr lang="cs-CZ" sz="2000" dirty="0">
                <a:latin typeface="Arial Rounded MT Bold" pitchFamily="34" charset="0"/>
              </a:rPr>
              <a:t>FISAC – IRSF – mezinárodní federace, Asie, Afrika, Evropa, Amerika, Austrálie</a:t>
            </a:r>
          </a:p>
          <a:p>
            <a:pPr marL="448056" indent="-384048">
              <a:buFont typeface="Wingdings" pitchFamily="2" charset="2"/>
              <a:buChar char="§"/>
              <a:defRPr/>
            </a:pPr>
            <a:r>
              <a:rPr lang="cs-CZ" sz="2000" dirty="0">
                <a:latin typeface="Arial Rounded MT Bold" pitchFamily="34" charset="0"/>
              </a:rPr>
              <a:t>ERSO – evropská </a:t>
            </a:r>
            <a:r>
              <a:rPr lang="cs-CZ" sz="2000" dirty="0" err="1">
                <a:latin typeface="Arial Rounded MT Bold" pitchFamily="34" charset="0"/>
              </a:rPr>
              <a:t>rope</a:t>
            </a:r>
            <a:r>
              <a:rPr lang="cs-CZ" sz="2000" dirty="0">
                <a:latin typeface="Arial Rounded MT Bold" pitchFamily="34" charset="0"/>
              </a:rPr>
              <a:t> </a:t>
            </a:r>
            <a:r>
              <a:rPr lang="cs-CZ" sz="2000" dirty="0" err="1">
                <a:latin typeface="Arial Rounded MT Bold" pitchFamily="34" charset="0"/>
              </a:rPr>
              <a:t>skippingová</a:t>
            </a:r>
            <a:r>
              <a:rPr lang="cs-CZ" sz="2000" dirty="0">
                <a:latin typeface="Arial Rounded MT Bold" pitchFamily="34" charset="0"/>
              </a:rPr>
              <a:t> organizace,11 členů</a:t>
            </a:r>
          </a:p>
          <a:p>
            <a:pPr marL="448056" indent="-384048">
              <a:buFont typeface="Wingdings" pitchFamily="2" charset="2"/>
              <a:buChar char="§"/>
              <a:defRPr/>
            </a:pPr>
            <a:r>
              <a:rPr lang="cs-CZ" sz="2000" dirty="0">
                <a:latin typeface="Arial Rounded MT Bold" pitchFamily="34" charset="0"/>
              </a:rPr>
              <a:t>Evropské soutěže, mistrovství, šampionáty, světové šampionáty</a:t>
            </a:r>
          </a:p>
          <a:p>
            <a:pPr marL="448056" indent="-384048">
              <a:buNone/>
              <a:defRPr/>
            </a:pPr>
            <a:endParaRPr lang="cs-CZ" sz="2000" dirty="0">
              <a:latin typeface="Arial Rounded MT Bold" pitchFamily="34" charset="0"/>
            </a:endParaRPr>
          </a:p>
          <a:p>
            <a:pPr marL="448056" indent="-384048">
              <a:buNone/>
              <a:defRPr/>
            </a:pPr>
            <a:r>
              <a:rPr lang="cs-CZ" sz="2000" dirty="0">
                <a:latin typeface="Arial Rounded MT Bold" pitchFamily="34" charset="0"/>
              </a:rPr>
              <a:t>Kategorie – junioři 15+, senioři 18+</a:t>
            </a:r>
          </a:p>
          <a:p>
            <a:pPr marL="448056" indent="-384048">
              <a:buNone/>
              <a:defRPr/>
            </a:pPr>
            <a:endParaRPr lang="cs-CZ" sz="2400" dirty="0">
              <a:latin typeface="Arial Rounded MT Bold" pitchFamily="34" charset="0"/>
            </a:endParaRPr>
          </a:p>
          <a:p>
            <a:pPr marL="448056" indent="-384048">
              <a:buFont typeface="Courier New" pitchFamily="49" charset="0"/>
              <a:buChar char="o"/>
              <a:defRPr/>
            </a:pPr>
            <a:r>
              <a:rPr lang="cs-CZ" sz="1800" b="1" dirty="0" err="1">
                <a:latin typeface="Arial Rounded MT Bold" pitchFamily="34" charset="0"/>
              </a:rPr>
              <a:t>Individual</a:t>
            </a:r>
            <a:r>
              <a:rPr lang="cs-CZ" sz="1800" b="1" dirty="0">
                <a:latin typeface="Arial Rounded MT Bold" pitchFamily="34" charset="0"/>
              </a:rPr>
              <a:t> </a:t>
            </a:r>
            <a:r>
              <a:rPr lang="cs-CZ" sz="1800" b="1" dirty="0" err="1">
                <a:latin typeface="Arial Rounded MT Bold" pitchFamily="34" charset="0"/>
              </a:rPr>
              <a:t>competitions</a:t>
            </a:r>
            <a:r>
              <a:rPr lang="cs-CZ" sz="1800" b="1" dirty="0">
                <a:latin typeface="Arial Rounded MT Bold" pitchFamily="34" charset="0"/>
              </a:rPr>
              <a:t> </a:t>
            </a:r>
            <a:r>
              <a:rPr lang="cs-CZ" sz="1800" dirty="0">
                <a:latin typeface="Arial Rounded MT Bold" pitchFamily="34" charset="0"/>
              </a:rPr>
              <a:t>– první </a:t>
            </a:r>
            <a:r>
              <a:rPr lang="cs-CZ" sz="1800" dirty="0" err="1">
                <a:latin typeface="Arial Rounded MT Bold" pitchFamily="34" charset="0"/>
              </a:rPr>
              <a:t>evrop.mistrovství</a:t>
            </a:r>
            <a:r>
              <a:rPr lang="cs-CZ" sz="1800" dirty="0">
                <a:latin typeface="Arial Rounded MT Bold" pitchFamily="34" charset="0"/>
              </a:rPr>
              <a:t> 1995 Norsko, disciplíny – speed 30s a 3 min., </a:t>
            </a:r>
            <a:r>
              <a:rPr lang="cs-CZ" sz="1800" dirty="0" err="1">
                <a:latin typeface="Arial Rounded MT Bold" pitchFamily="34" charset="0"/>
              </a:rPr>
              <a:t>freestyle</a:t>
            </a:r>
            <a:endParaRPr lang="cs-CZ" sz="1800" dirty="0">
              <a:latin typeface="Arial Rounded MT Bold" pitchFamily="34" charset="0"/>
            </a:endParaRPr>
          </a:p>
          <a:p>
            <a:pPr marL="448056" indent="-384048">
              <a:buFont typeface="Courier New" pitchFamily="49" charset="0"/>
              <a:buChar char="o"/>
              <a:defRPr/>
            </a:pPr>
            <a:endParaRPr lang="cs-CZ" sz="1800" dirty="0">
              <a:latin typeface="Arial Rounded MT Bold" pitchFamily="34" charset="0"/>
            </a:endParaRPr>
          </a:p>
          <a:p>
            <a:pPr marL="448056" indent="-384048">
              <a:buFont typeface="Courier New" pitchFamily="49" charset="0"/>
              <a:buChar char="o"/>
              <a:defRPr/>
            </a:pPr>
            <a:r>
              <a:rPr lang="cs-CZ" sz="1800" b="1" dirty="0">
                <a:latin typeface="Arial Rounded MT Bold" pitchFamily="34" charset="0"/>
              </a:rPr>
              <a:t>Team </a:t>
            </a:r>
            <a:r>
              <a:rPr lang="cs-CZ" sz="1800" b="1" dirty="0" err="1">
                <a:latin typeface="Arial Rounded MT Bold" pitchFamily="34" charset="0"/>
              </a:rPr>
              <a:t>competitions</a:t>
            </a:r>
            <a:r>
              <a:rPr lang="cs-CZ" sz="1800" b="1" dirty="0">
                <a:latin typeface="Arial Rounded MT Bold" pitchFamily="34" charset="0"/>
              </a:rPr>
              <a:t> </a:t>
            </a:r>
            <a:r>
              <a:rPr lang="cs-CZ" sz="1800" dirty="0">
                <a:latin typeface="Arial Rounded MT Bold" pitchFamily="34" charset="0"/>
              </a:rPr>
              <a:t>– první </a:t>
            </a:r>
            <a:r>
              <a:rPr lang="cs-CZ" sz="1800" dirty="0" err="1">
                <a:latin typeface="Arial Rounded MT Bold" pitchFamily="34" charset="0"/>
              </a:rPr>
              <a:t>evrop.šampionát</a:t>
            </a:r>
            <a:r>
              <a:rPr lang="cs-CZ" sz="1800" dirty="0">
                <a:latin typeface="Arial Rounded MT Bold" pitchFamily="34" charset="0"/>
              </a:rPr>
              <a:t> 1991 Belgie, disciplíny – single </a:t>
            </a:r>
            <a:r>
              <a:rPr lang="cs-CZ" sz="1800" dirty="0" err="1">
                <a:latin typeface="Arial Rounded MT Bold" pitchFamily="34" charset="0"/>
              </a:rPr>
              <a:t>rope</a:t>
            </a:r>
            <a:r>
              <a:rPr lang="cs-CZ" sz="1800" dirty="0">
                <a:latin typeface="Arial Rounded MT Bold" pitchFamily="34" charset="0"/>
              </a:rPr>
              <a:t>, double </a:t>
            </a:r>
            <a:r>
              <a:rPr lang="cs-CZ" sz="1800" dirty="0" err="1">
                <a:latin typeface="Arial Rounded MT Bold" pitchFamily="34" charset="0"/>
              </a:rPr>
              <a:t>dutch</a:t>
            </a:r>
            <a:endParaRPr lang="cs-CZ" sz="1800" dirty="0">
              <a:latin typeface="Arial Rounded MT Bold" pitchFamily="34" charset="0"/>
            </a:endParaRPr>
          </a:p>
          <a:p>
            <a:pPr marL="448056" indent="-384048">
              <a:buFont typeface="Courier New" pitchFamily="49" charset="0"/>
              <a:buChar char="o"/>
              <a:defRPr/>
            </a:pPr>
            <a:endParaRPr lang="cs-CZ" sz="1800" dirty="0">
              <a:latin typeface="Arial Rounded MT Bold" pitchFamily="34" charset="0"/>
            </a:endParaRPr>
          </a:p>
          <a:p>
            <a:pPr marL="448056" indent="-384048">
              <a:buFont typeface="Courier New" pitchFamily="49" charset="0"/>
              <a:buChar char="o"/>
              <a:defRPr/>
            </a:pPr>
            <a:r>
              <a:rPr lang="cs-CZ" sz="1800" b="1" dirty="0">
                <a:latin typeface="Arial Rounded MT Bold" pitchFamily="34" charset="0"/>
              </a:rPr>
              <a:t>Double </a:t>
            </a:r>
            <a:r>
              <a:rPr lang="cs-CZ" sz="1800" b="1" dirty="0" err="1">
                <a:latin typeface="Arial Rounded MT Bold" pitchFamily="34" charset="0"/>
              </a:rPr>
              <a:t>Dutch</a:t>
            </a:r>
            <a:r>
              <a:rPr lang="cs-CZ" sz="1800" b="1" dirty="0">
                <a:latin typeface="Arial Rounded MT Bold" pitchFamily="34" charset="0"/>
              </a:rPr>
              <a:t> </a:t>
            </a:r>
            <a:r>
              <a:rPr lang="cs-CZ" sz="1800" b="1" dirty="0" err="1">
                <a:latin typeface="Arial Rounded MT Bold" pitchFamily="34" charset="0"/>
              </a:rPr>
              <a:t>competitions</a:t>
            </a:r>
            <a:r>
              <a:rPr lang="cs-CZ" sz="1800" dirty="0">
                <a:latin typeface="Arial Rounded MT Bold" pitchFamily="34" charset="0"/>
              </a:rPr>
              <a:t> – první mezinárodní závod Paříž 2007, </a:t>
            </a:r>
            <a:r>
              <a:rPr lang="cs-CZ" sz="1800" dirty="0" err="1">
                <a:latin typeface="Arial Rounded MT Bold" pitchFamily="34" charset="0"/>
              </a:rPr>
              <a:t>dissiplíny</a:t>
            </a:r>
            <a:r>
              <a:rPr lang="cs-CZ" sz="1800" dirty="0">
                <a:latin typeface="Arial Rounded MT Bold" pitchFamily="34" charset="0"/>
              </a:rPr>
              <a:t> – speed, </a:t>
            </a:r>
            <a:r>
              <a:rPr lang="cs-CZ" sz="1800" dirty="0" err="1">
                <a:latin typeface="Arial Rounded MT Bold" pitchFamily="34" charset="0"/>
              </a:rPr>
              <a:t>freestyle</a:t>
            </a:r>
            <a:endParaRPr lang="cs-CZ" sz="1800" dirty="0">
              <a:latin typeface="Arial Rounded MT Bold" pitchFamily="34" charset="0"/>
            </a:endParaRPr>
          </a:p>
          <a:p>
            <a:pPr marL="448056" indent="-384048">
              <a:buNone/>
              <a:defRPr/>
            </a:pPr>
            <a:endParaRPr lang="cs-CZ" sz="2000" dirty="0">
              <a:latin typeface="Arial Rounded MT Bold" pitchFamily="34" charset="0"/>
            </a:endParaRPr>
          </a:p>
          <a:p>
            <a:pPr marL="448056" indent="-384048">
              <a:buNone/>
              <a:defRPr/>
            </a:pPr>
            <a:r>
              <a:rPr lang="cs-CZ" sz="2000" dirty="0">
                <a:latin typeface="Arial Rounded MT Bold" pitchFamily="34" charset="0"/>
              </a:rPr>
              <a:t>www.</a:t>
            </a:r>
            <a:r>
              <a:rPr lang="cs-CZ" sz="2000" dirty="0" err="1">
                <a:latin typeface="Arial Rounded MT Bold" pitchFamily="34" charset="0"/>
              </a:rPr>
              <a:t>erso.info</a:t>
            </a:r>
            <a:endParaRPr lang="cs-CZ" sz="2000" dirty="0">
              <a:latin typeface="Arial Rounded MT Bold" pitchFamily="34" charset="0"/>
            </a:endParaRPr>
          </a:p>
          <a:p>
            <a:pPr marL="448056" indent="-384048">
              <a:buNone/>
              <a:defRPr/>
            </a:pPr>
            <a:endParaRPr lang="cs-CZ" sz="2000" dirty="0">
              <a:latin typeface="Arial Rounded MT Bold" pitchFamily="34" charset="0"/>
            </a:endParaRPr>
          </a:p>
          <a:p>
            <a:pPr marL="448056" indent="-384048">
              <a:buNone/>
              <a:defRPr/>
            </a:pPr>
            <a:endParaRPr lang="cs-CZ" sz="2000" dirty="0">
              <a:latin typeface="Arial Rounded MT Bold" pitchFamily="34" charset="0"/>
            </a:endParaRPr>
          </a:p>
          <a:p>
            <a:pPr marL="448056" indent="-384048">
              <a:buNone/>
              <a:defRPr/>
            </a:pPr>
            <a:endParaRPr lang="cs-CZ" sz="2000" dirty="0">
              <a:latin typeface="Arial Rounded MT Bold" pitchFamily="34" charset="0"/>
            </a:endParaRPr>
          </a:p>
          <a:p>
            <a:pPr marL="448056" indent="-384048">
              <a:buNone/>
              <a:defRPr/>
            </a:pPr>
            <a:endParaRPr lang="cs-CZ" sz="2000" dirty="0">
              <a:latin typeface="Arial Rounded MT Bold" pitchFamily="34" charset="0"/>
            </a:endParaRPr>
          </a:p>
          <a:p>
            <a:pPr marL="448056" indent="-384048">
              <a:buNone/>
              <a:defRPr/>
            </a:pPr>
            <a:endParaRPr lang="cs-CZ" sz="2000" dirty="0">
              <a:latin typeface="Arial Rounded MT Bold" pitchFamily="34" charset="0"/>
            </a:endParaRPr>
          </a:p>
          <a:p>
            <a:pPr marL="448056" indent="-384048">
              <a:buFont typeface="Wingdings" pitchFamily="2" charset="2"/>
              <a:buChar char="§"/>
              <a:defRPr/>
            </a:pPr>
            <a:endParaRPr lang="cs-CZ" sz="2000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95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Zástupný symbol pro obsah 2"/>
          <p:cNvSpPr>
            <a:spLocks noGrp="1"/>
          </p:cNvSpPr>
          <p:nvPr>
            <p:ph idx="1"/>
          </p:nvPr>
        </p:nvSpPr>
        <p:spPr>
          <a:xfrm>
            <a:off x="1981200" y="428625"/>
            <a:ext cx="8229600" cy="6026150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cs-CZ" sz="2800" u="sng">
                <a:latin typeface="Arial Rounded MT Bold" pitchFamily="34" charset="0"/>
              </a:rPr>
              <a:t>Soutěže u nás</a:t>
            </a:r>
            <a:r>
              <a:rPr lang="cs-CZ" sz="2800">
                <a:latin typeface="Arial Rounded MT Bold" pitchFamily="34" charset="0"/>
              </a:rPr>
              <a:t>: </a:t>
            </a:r>
            <a:r>
              <a:rPr lang="cs-CZ" sz="2400">
                <a:latin typeface="Arial Rounded MT Bold" pitchFamily="34" charset="0"/>
              </a:rPr>
              <a:t>Mgr. Jana Černá Beránková</a:t>
            </a:r>
          </a:p>
          <a:p>
            <a:pPr>
              <a:buFont typeface="Wingdings 2" pitchFamily="18" charset="2"/>
              <a:buNone/>
            </a:pPr>
            <a:endParaRPr lang="cs-CZ" sz="2400">
              <a:latin typeface="Arial Rounded MT Bold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2000">
                <a:latin typeface="Arial Rounded MT Bold" pitchFamily="34" charset="0"/>
              </a:rPr>
              <a:t>Skákání přes desetimetrové švihadlo (tým 12 – 20 členů): kategorie 6-12, 13-17, 18+ ; body za přeskoky a výměny skokanů, 3 minuty</a:t>
            </a:r>
          </a:p>
          <a:p>
            <a:pPr>
              <a:buFont typeface="Wingdings 2" pitchFamily="18" charset="2"/>
              <a:buNone/>
            </a:pPr>
            <a:endParaRPr lang="cs-CZ" sz="2000">
              <a:latin typeface="Arial Rounded MT Bold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2000">
                <a:latin typeface="Arial Rounded MT Bold" pitchFamily="34" charset="0"/>
              </a:rPr>
              <a:t>Rychlostní štafeta týmů (4 členové týmu) – single rope: </a:t>
            </a:r>
          </a:p>
          <a:p>
            <a:pPr>
              <a:buFont typeface="Wingdings" pitchFamily="2" charset="2"/>
              <a:buChar char="§"/>
            </a:pPr>
            <a:r>
              <a:rPr lang="cs-CZ" sz="2000">
                <a:latin typeface="Arial Rounded MT Bold" pitchFamily="34" charset="0"/>
              </a:rPr>
              <a:t>2 minuty – 4x30s – 1. a 2. střídnonož 3.a 4. snožmo (dvojšvihy)</a:t>
            </a:r>
          </a:p>
          <a:p>
            <a:pPr>
              <a:buFont typeface="Wingdings 2" pitchFamily="18" charset="2"/>
              <a:buNone/>
            </a:pPr>
            <a:endParaRPr lang="cs-CZ" sz="2000">
              <a:latin typeface="Arial Rounded MT Bold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2000">
                <a:latin typeface="Arial Rounded MT Bold" pitchFamily="34" charset="0"/>
              </a:rPr>
              <a:t>Double Dutch – speed  (4 členové v týmu): 2 dlouhá protisměrně se točící švihadla, A,B,C,D – po 45s se střídají – celkem 3 minuty</a:t>
            </a:r>
          </a:p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80355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428604"/>
            <a:ext cx="8229600" cy="928694"/>
          </a:xfrm>
        </p:spPr>
        <p:txBody>
          <a:bodyPr/>
          <a:lstStyle/>
          <a:p>
            <a:pPr marL="484632">
              <a:defRPr/>
            </a:pPr>
            <a:r>
              <a:rPr lang="cs-CZ" sz="2800" dirty="0">
                <a:solidFill>
                  <a:schemeClr val="accent1">
                    <a:tint val="83000"/>
                    <a:satMod val="150000"/>
                  </a:schemeClr>
                </a:solidFill>
                <a:latin typeface="Arial Rounded MT Bold" pitchFamily="34" charset="0"/>
              </a:rPr>
              <a:t>Využití </a:t>
            </a:r>
            <a:r>
              <a:rPr lang="cs-CZ" sz="2800" dirty="0" err="1">
                <a:solidFill>
                  <a:schemeClr val="accent1">
                    <a:tint val="83000"/>
                    <a:satMod val="150000"/>
                  </a:schemeClr>
                </a:solidFill>
                <a:latin typeface="Arial Rounded MT Bold" pitchFamily="34" charset="0"/>
              </a:rPr>
              <a:t>rope</a:t>
            </a:r>
            <a:r>
              <a:rPr lang="cs-CZ" sz="2800" dirty="0">
                <a:solidFill>
                  <a:schemeClr val="accent1">
                    <a:tint val="83000"/>
                    <a:satMod val="150000"/>
                  </a:schemeClr>
                </a:solidFill>
                <a:latin typeface="Arial Rounded MT Bold" pitchFamily="34" charset="0"/>
              </a:rPr>
              <a:t> </a:t>
            </a:r>
            <a:r>
              <a:rPr lang="cs-CZ" sz="2800" dirty="0" err="1">
                <a:solidFill>
                  <a:schemeClr val="accent1">
                    <a:tint val="83000"/>
                    <a:satMod val="150000"/>
                  </a:schemeClr>
                </a:solidFill>
                <a:latin typeface="Arial Rounded MT Bold" pitchFamily="34" charset="0"/>
              </a:rPr>
              <a:t>skippingu</a:t>
            </a:r>
            <a:r>
              <a:rPr lang="cs-CZ" sz="2800" dirty="0">
                <a:solidFill>
                  <a:schemeClr val="accent1">
                    <a:tint val="83000"/>
                    <a:satMod val="150000"/>
                  </a:schemeClr>
                </a:solidFill>
                <a:latin typeface="Arial Rounded MT Bold" pitchFamily="34" charset="0"/>
              </a:rPr>
              <a:t> v pedagogické praxi</a:t>
            </a:r>
          </a:p>
        </p:txBody>
      </p:sp>
      <p:sp>
        <p:nvSpPr>
          <p:cNvPr id="20482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28751"/>
            <a:ext cx="8229600" cy="5026025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cs-CZ" sz="2400">
                <a:latin typeface="Arial Rounded MT Bold" pitchFamily="34" charset="0"/>
              </a:rPr>
              <a:t>Jako kondiční cvičení</a:t>
            </a:r>
          </a:p>
          <a:p>
            <a:pPr>
              <a:buFont typeface="Wingdings" pitchFamily="2" charset="2"/>
              <a:buChar char="§"/>
            </a:pPr>
            <a:r>
              <a:rPr lang="cs-CZ" sz="2400">
                <a:latin typeface="Arial Rounded MT Bold" pitchFamily="34" charset="0"/>
              </a:rPr>
              <a:t>Rozvoj koordinace</a:t>
            </a:r>
          </a:p>
          <a:p>
            <a:pPr>
              <a:buFont typeface="Wingdings" pitchFamily="2" charset="2"/>
              <a:buChar char="§"/>
            </a:pPr>
            <a:r>
              <a:rPr lang="cs-CZ" sz="2400">
                <a:latin typeface="Arial Rounded MT Bold" pitchFamily="34" charset="0"/>
              </a:rPr>
              <a:t>Ve spojení s hudbou – rozvoj rytmického cítění</a:t>
            </a:r>
          </a:p>
          <a:p>
            <a:pPr>
              <a:buFont typeface="Wingdings" pitchFamily="2" charset="2"/>
              <a:buChar char="§"/>
            </a:pPr>
            <a:r>
              <a:rPr lang="cs-CZ" sz="2400">
                <a:latin typeface="Arial Rounded MT Bold" pitchFamily="34" charset="0"/>
              </a:rPr>
              <a:t>Jednoduché skákání – snožmo, po jedné noze, střídavě, skřižmo (tzv.vajíčko), snožmo do stran nebo dopředu dozadu, snožmo s rotací, ....</a:t>
            </a:r>
          </a:p>
          <a:p>
            <a:pPr>
              <a:buFont typeface="Wingdings" pitchFamily="2" charset="2"/>
              <a:buChar char="§"/>
            </a:pPr>
            <a:r>
              <a:rPr lang="cs-CZ" sz="2400">
                <a:latin typeface="Arial Rounded MT Bold" pitchFamily="34" charset="0"/>
              </a:rPr>
              <a:t>Spolupráce ve skupině</a:t>
            </a:r>
          </a:p>
          <a:p>
            <a:pPr>
              <a:buFont typeface="Wingdings 2" pitchFamily="18" charset="2"/>
              <a:buNone/>
            </a:pPr>
            <a:endParaRPr lang="cs-CZ" sz="2400">
              <a:latin typeface="Arial Rounded MT Bold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2400">
                <a:latin typeface="Arial Rounded MT Bold" pitchFamily="34" charset="0"/>
              </a:rPr>
              <a:t>Počet přeskoků – soutěživá forma, limity</a:t>
            </a:r>
          </a:p>
          <a:p>
            <a:pPr>
              <a:buFont typeface="Wingdings" pitchFamily="2" charset="2"/>
              <a:buChar char="§"/>
            </a:pPr>
            <a:r>
              <a:rPr lang="cs-CZ" sz="2400">
                <a:latin typeface="Arial Rounded MT Bold" pitchFamily="34" charset="0"/>
              </a:rPr>
              <a:t>Přeskoky na hudbu, sestavy se švihadlem (moderní gymnastika)</a:t>
            </a:r>
          </a:p>
          <a:p>
            <a:pPr>
              <a:buFont typeface="Wingdings" pitchFamily="2" charset="2"/>
              <a:buChar char="§"/>
            </a:pPr>
            <a:endParaRPr lang="cs-CZ" sz="2400">
              <a:latin typeface="Arial Rounded MT Bold" pitchFamily="34" charset="0"/>
            </a:endParaRPr>
          </a:p>
          <a:p>
            <a:pPr>
              <a:buFont typeface="Wingdings 2" pitchFamily="18" charset="2"/>
              <a:buNone/>
            </a:pPr>
            <a:endParaRPr lang="cs-CZ" sz="240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83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11_ svihadl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000" y="0"/>
            <a:ext cx="11584000" cy="65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6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hlinkClick r:id="rId2"/>
              </a:rPr>
              <a:t>https://www.fsps.muni.cz/impact/didaktika-gymnastiky-a-tance/uvod</a:t>
            </a:r>
            <a:r>
              <a:rPr lang="cs-CZ" dirty="0" smtClean="0">
                <a:hlinkClick r:id="rId2"/>
              </a:rPr>
              <a:t>/</a:t>
            </a:r>
            <a:endParaRPr lang="cs-CZ" dirty="0" smtClean="0"/>
          </a:p>
          <a:p>
            <a:r>
              <a:rPr lang="cs-CZ" u="sng" dirty="0" smtClean="0">
                <a:hlinkClick r:id="rId3"/>
              </a:rPr>
              <a:t>http</a:t>
            </a:r>
            <a:r>
              <a:rPr lang="cs-CZ" u="sng" dirty="0">
                <a:hlinkClick r:id="rId3"/>
              </a:rPr>
              <a:t>://www.fsps.muni.cz/impact/aktualni-formy-a-metody-gymnastickych-disciplin-a-tancu/</a:t>
            </a:r>
            <a:endParaRPr lang="cs-CZ" dirty="0"/>
          </a:p>
          <a:p>
            <a:r>
              <a:rPr lang="cs-CZ" u="sng" dirty="0">
                <a:hlinkClick r:id="rId4"/>
              </a:rPr>
              <a:t>http://www.fsps.muni.cz/impact/gymnasticka-priprava/</a:t>
            </a:r>
            <a:endParaRPr lang="cs-CZ" dirty="0"/>
          </a:p>
          <a:p>
            <a:r>
              <a:rPr lang="cs-CZ" u="sng" dirty="0">
                <a:hlinkClick r:id="rId5"/>
              </a:rPr>
              <a:t>http://www.fsps.muni.cz/impact/rytmicka-gymnastika-a-tance/</a:t>
            </a:r>
            <a:endParaRPr lang="cs-CZ" dirty="0"/>
          </a:p>
          <a:p>
            <a:r>
              <a:rPr lang="cs-CZ" u="sng" dirty="0">
                <a:hlinkClick r:id="rId6"/>
              </a:rPr>
              <a:t>http://is.muni.cz/elportal/katalog/FSpS/bp2006</a:t>
            </a:r>
            <a:endParaRPr lang="cs-CZ" dirty="0"/>
          </a:p>
          <a:p>
            <a:r>
              <a:rPr lang="cs-CZ" u="sng" dirty="0">
                <a:hlinkClick r:id="rId7"/>
              </a:rPr>
              <a:t>http://is.muni.cz/do/1499/el/estud/fsps/ps09/tanec/web/index.html</a:t>
            </a:r>
            <a:endParaRPr lang="cs-CZ" dirty="0"/>
          </a:p>
          <a:p>
            <a:r>
              <a:rPr lang="cs-CZ" u="sng" dirty="0">
                <a:hlinkClick r:id="rId8"/>
              </a:rPr>
              <a:t>http://www.fsps.muni.cz/sdetmivpohode/kurzy/gymnastika/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Studijní materiály předmětu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888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a_ svihadl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4" y="92075"/>
            <a:ext cx="12099925" cy="680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0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b_ svihadl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1880850" cy="668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7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Grp="1" noChangeArrowheads="1"/>
          </p:cNvSpPr>
          <p:nvPr>
            <p:ph type="ctrTitle"/>
          </p:nvPr>
        </p:nvSpPr>
        <p:spPr>
          <a:xfrm>
            <a:off x="2495551" y="1196976"/>
            <a:ext cx="4752975" cy="1470025"/>
          </a:xfrm>
        </p:spPr>
        <p:txBody>
          <a:bodyPr/>
          <a:lstStyle/>
          <a:p>
            <a:r>
              <a:rPr lang="cs-CZ" altLang="cs-CZ" sz="6000" b="0" i="1"/>
              <a:t>VOLTIŽ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1" y="4149725"/>
            <a:ext cx="4175125" cy="6223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b="1">
                <a:solidFill>
                  <a:schemeClr val="tx1"/>
                </a:solidFill>
              </a:rPr>
              <a:t>AKROBACIE NA KONI</a:t>
            </a:r>
          </a:p>
        </p:txBody>
      </p:sp>
      <p:pic>
        <p:nvPicPr>
          <p:cNvPr id="2052" name="Picture 4" descr="ku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1196976"/>
            <a:ext cx="1530350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20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Řadí se mezi esteticko-koordinační disciplíny</a:t>
            </a:r>
          </a:p>
          <a:p>
            <a:r>
              <a:rPr lang="cs-CZ" altLang="cs-CZ"/>
              <a:t>Řídícím orgánem je Česká jezdecká federace</a:t>
            </a:r>
          </a:p>
          <a:p>
            <a:r>
              <a:rPr lang="cs-CZ" altLang="cs-CZ"/>
              <a:t>V České republice  je první zmínka o voltiži známá v roce 1893</a:t>
            </a:r>
          </a:p>
          <a:p>
            <a:r>
              <a:rPr lang="cs-CZ" altLang="cs-CZ"/>
              <a:t>1950 první MČR – Frenštát pod Radhoštěm</a:t>
            </a:r>
          </a:p>
          <a:p>
            <a:r>
              <a:rPr lang="cs-CZ" altLang="cs-CZ"/>
              <a:t>1986 první MS – Švýcarsko</a:t>
            </a:r>
          </a:p>
        </p:txBody>
      </p:sp>
    </p:spTree>
    <p:extLst>
      <p:ext uri="{BB962C8B-B14F-4D97-AF65-F5344CB8AC3E}">
        <p14:creationId xmlns:p14="http://schemas.microsoft.com/office/powerpoint/2010/main" val="7057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AutoShape 4"/>
          <p:cNvSpPr>
            <a:spLocks noGrp="1" noChangeArrowheads="1"/>
          </p:cNvSpPr>
          <p:nvPr>
            <p:ph type="title"/>
          </p:nvPr>
        </p:nvSpPr>
        <p:spPr>
          <a:xfrm>
            <a:off x="2424113" y="908051"/>
            <a:ext cx="5465762" cy="779463"/>
          </a:xfrm>
        </p:spPr>
        <p:txBody>
          <a:bodyPr>
            <a:normAutofit fontScale="90000"/>
          </a:bodyPr>
          <a:lstStyle/>
          <a:p>
            <a:r>
              <a:rPr lang="cs-CZ" altLang="cs-CZ"/>
              <a:t>OBECNÉ  INFORMACE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351089" y="2360614"/>
            <a:ext cx="5976937" cy="4308475"/>
          </a:xfrm>
        </p:spPr>
        <p:txBody>
          <a:bodyPr>
            <a:normAutofit lnSpcReduction="10000"/>
          </a:bodyPr>
          <a:lstStyle/>
          <a:p>
            <a:r>
              <a:rPr lang="cs-CZ" altLang="cs-CZ" sz="2400"/>
              <a:t>Kůň cválá po kruhu o průměru min 18m</a:t>
            </a:r>
          </a:p>
          <a:p>
            <a:r>
              <a:rPr lang="cs-CZ" altLang="cs-CZ" sz="2400"/>
              <a:t>Na levou ruku</a:t>
            </a:r>
          </a:p>
          <a:p>
            <a:r>
              <a:rPr lang="cs-CZ" altLang="cs-CZ" sz="2400"/>
              <a:t>Uprostřed stojí lonžér,              kontroluje pravidelnost                   chodu koně</a:t>
            </a:r>
          </a:p>
          <a:p>
            <a:r>
              <a:rPr lang="cs-CZ" altLang="cs-CZ" sz="2400"/>
              <a:t>Po obvodu kruhu sedí 5         rozhodčích</a:t>
            </a:r>
          </a:p>
          <a:p>
            <a:r>
              <a:rPr lang="cs-CZ" altLang="cs-CZ" sz="2400"/>
              <a:t>Rozhodčí udělují známky                     od 0 do 10 bodů za každý cvik</a:t>
            </a:r>
          </a:p>
          <a:p>
            <a:r>
              <a:rPr lang="cs-CZ" altLang="cs-CZ" sz="2400"/>
              <a:t>Výsledná známka je průměr všech bodů</a:t>
            </a:r>
          </a:p>
        </p:txBody>
      </p:sp>
      <p:pic>
        <p:nvPicPr>
          <p:cNvPr id="3078" name="Picture 6" descr="pn07384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568" y="2845798"/>
            <a:ext cx="4176712" cy="261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04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/>
              <a:t>Kůň má na sobě madla a filcovou dečku</a:t>
            </a:r>
          </a:p>
          <a:p>
            <a:pPr>
              <a:lnSpc>
                <a:spcPct val="90000"/>
              </a:lnSpc>
            </a:pPr>
            <a:r>
              <a:rPr lang="cs-CZ" altLang="cs-CZ"/>
              <a:t>Kůň musí být čistý a mít zapletenou hřívu</a:t>
            </a:r>
          </a:p>
          <a:p>
            <a:pPr>
              <a:lnSpc>
                <a:spcPct val="90000"/>
              </a:lnSpc>
            </a:pPr>
            <a:r>
              <a:rPr lang="cs-CZ" altLang="cs-CZ"/>
              <a:t>Soutěže se dělí na kategorii jednotlivců a skupin</a:t>
            </a:r>
          </a:p>
          <a:p>
            <a:pPr>
              <a:lnSpc>
                <a:spcPct val="90000"/>
              </a:lnSpc>
            </a:pPr>
            <a:r>
              <a:rPr lang="cs-CZ" altLang="cs-CZ"/>
              <a:t>Věkové omezení: jednotlivci od 14 let, skupiny od 6 let. Horní věková hranice není omezená. Pouze od 18 let jezdec může závodit pouze v jedné kategorii.</a:t>
            </a:r>
          </a:p>
        </p:txBody>
      </p:sp>
      <p:pic>
        <p:nvPicPr>
          <p:cNvPr id="19462" name="Picture 6" descr="logo MS 20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333376"/>
            <a:ext cx="2260600" cy="106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06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/>
          <p:cNvSpPr>
            <a:spLocks noGrp="1" noChangeArrowheads="1"/>
          </p:cNvSpPr>
          <p:nvPr>
            <p:ph type="title"/>
          </p:nvPr>
        </p:nvSpPr>
        <p:spPr>
          <a:xfrm>
            <a:off x="2424113" y="908051"/>
            <a:ext cx="5040312" cy="779463"/>
          </a:xfrm>
        </p:spPr>
        <p:txBody>
          <a:bodyPr/>
          <a:lstStyle/>
          <a:p>
            <a:r>
              <a:rPr lang="cs-CZ" altLang="cs-CZ"/>
              <a:t>POVINNÁ SESTAVA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82889" y="2420938"/>
            <a:ext cx="1800225" cy="6477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 sz="3200"/>
              <a:t>Náskok</a:t>
            </a:r>
          </a:p>
        </p:txBody>
      </p:sp>
      <p:pic>
        <p:nvPicPr>
          <p:cNvPr id="4101" name="Picture 5" descr="jana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2349501"/>
            <a:ext cx="2663825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EST FOTO (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4365625"/>
            <a:ext cx="3168650" cy="211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mly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4" y="3500439"/>
            <a:ext cx="1970087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logo_me20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1" y="333376"/>
            <a:ext cx="1122363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2782889" y="2852739"/>
            <a:ext cx="32416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/>
              <a:t>Základní sed</a:t>
            </a: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2782888" y="3284539"/>
            <a:ext cx="15113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/>
              <a:t>Váha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2782888" y="3716339"/>
            <a:ext cx="15113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/>
              <a:t>Mlýn</a:t>
            </a:r>
          </a:p>
        </p:txBody>
      </p:sp>
    </p:spTree>
    <p:extLst>
      <p:ext uri="{BB962C8B-B14F-4D97-AF65-F5344CB8AC3E}">
        <p14:creationId xmlns:p14="http://schemas.microsoft.com/office/powerpoint/2010/main" val="3336830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3" dur="indefinite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9" dur="indefinite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7" dur="indefinite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8" dur="indefinite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9" dur="indefinite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7" dur="indefinite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38" dur="indefinite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39" dur="indefinite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 build="p"/>
      <p:bldP spid="4106" grpId="0"/>
      <p:bldP spid="4107" grpId="0"/>
      <p:bldP spid="4108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sklenariko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6" y="404814"/>
            <a:ext cx="2049463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n07353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6" y="3716339"/>
            <a:ext cx="3313113" cy="256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pn073539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4" y="3357563"/>
            <a:ext cx="2287587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0" name="AutoShape 10"/>
          <p:cNvSpPr>
            <a:spLocks noGrp="1" noChangeArrowheads="1"/>
          </p:cNvSpPr>
          <p:nvPr>
            <p:ph type="title"/>
          </p:nvPr>
        </p:nvSpPr>
        <p:spPr>
          <a:xfrm>
            <a:off x="2424114" y="836613"/>
            <a:ext cx="4967287" cy="855662"/>
          </a:xfrm>
        </p:spPr>
        <p:txBody>
          <a:bodyPr/>
          <a:lstStyle/>
          <a:p>
            <a:r>
              <a:rPr lang="cs-CZ" altLang="cs-CZ"/>
              <a:t>POVINNÁ SESTAVA</a:t>
            </a: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2782888" y="2997200"/>
            <a:ext cx="12255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/>
              <a:t>Stoj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2782889" y="3644900"/>
            <a:ext cx="17287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/>
              <a:t>Odskok</a:t>
            </a: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2782888" y="2349500"/>
            <a:ext cx="15113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/>
              <a:t>Střih</a:t>
            </a:r>
          </a:p>
        </p:txBody>
      </p:sp>
    </p:spTree>
    <p:extLst>
      <p:ext uri="{BB962C8B-B14F-4D97-AF65-F5344CB8AC3E}">
        <p14:creationId xmlns:p14="http://schemas.microsoft.com/office/powerpoint/2010/main" val="27994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3" dur="indefinite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1" dur="indefinite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32" dur="indefinite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33" dur="indefinite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" grpId="0"/>
      <p:bldP spid="5131" grpId="0"/>
      <p:bldP spid="5132" grpId="0"/>
      <p:bldP spid="5133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Grp="1" noChangeArrowheads="1"/>
          </p:cNvSpPr>
          <p:nvPr>
            <p:ph type="title"/>
          </p:nvPr>
        </p:nvSpPr>
        <p:spPr>
          <a:xfrm>
            <a:off x="2351089" y="765176"/>
            <a:ext cx="4321175" cy="923925"/>
          </a:xfrm>
        </p:spPr>
        <p:txBody>
          <a:bodyPr>
            <a:normAutofit fontScale="90000"/>
          </a:bodyPr>
          <a:lstStyle/>
          <a:p>
            <a:r>
              <a:rPr lang="cs-CZ" altLang="cs-CZ"/>
              <a:t>VOLNÁ SESTAVA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24113" y="2349500"/>
            <a:ext cx="5543550" cy="45085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/>
              <a:t>Časový limit 1 min</a:t>
            </a:r>
          </a:p>
          <a:p>
            <a:pPr>
              <a:lnSpc>
                <a:spcPct val="90000"/>
              </a:lnSpc>
            </a:pPr>
            <a:r>
              <a:rPr lang="cs-CZ" altLang="cs-CZ"/>
              <a:t>Minimálně 7 cviků</a:t>
            </a:r>
          </a:p>
          <a:p>
            <a:pPr>
              <a:lnSpc>
                <a:spcPct val="90000"/>
              </a:lnSpc>
            </a:pPr>
            <a:r>
              <a:rPr lang="cs-CZ" altLang="cs-CZ"/>
              <a:t>10 nejtěžších cviků se  započítává do bodového  hodnocení</a:t>
            </a:r>
          </a:p>
          <a:p>
            <a:pPr>
              <a:lnSpc>
                <a:spcPct val="90000"/>
              </a:lnSpc>
            </a:pPr>
            <a:r>
              <a:rPr lang="cs-CZ" altLang="cs-CZ"/>
              <a:t>Cvičí se s hudebním doprovodem</a:t>
            </a:r>
          </a:p>
          <a:p>
            <a:pPr>
              <a:lnSpc>
                <a:spcPct val="90000"/>
              </a:lnSpc>
            </a:pPr>
            <a:r>
              <a:rPr lang="cs-CZ" altLang="cs-CZ"/>
              <a:t>Hodnotí se obtížnost, technické provedení, choreografie a pravidelnost chodu koně</a:t>
            </a:r>
          </a:p>
          <a:p>
            <a:pPr>
              <a:lnSpc>
                <a:spcPct val="90000"/>
              </a:lnSpc>
            </a:pPr>
            <a:endParaRPr lang="cs-CZ" altLang="cs-CZ" sz="2000"/>
          </a:p>
        </p:txBody>
      </p:sp>
      <p:pic>
        <p:nvPicPr>
          <p:cNvPr id="6148" name="Picture 4" descr="BEST 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5" y="3789363"/>
            <a:ext cx="1905000" cy="285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1 kop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420938"/>
            <a:ext cx="2487612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logo_ms20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333376"/>
            <a:ext cx="1225550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48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skupin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4" y="2276476"/>
            <a:ext cx="3571875" cy="432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pn07387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333375"/>
            <a:ext cx="2535237" cy="345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pn073879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613" y="333376"/>
            <a:ext cx="2881312" cy="338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1963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Přístupové údaje pro materiály projektu </a:t>
            </a:r>
            <a:r>
              <a:rPr lang="cs-CZ" dirty="0" err="1" smtClean="0"/>
              <a:t>Impact</a:t>
            </a:r>
            <a:endParaRPr lang="cs-CZ" dirty="0" smtClean="0"/>
          </a:p>
          <a:p>
            <a:pPr marL="109728" indent="0">
              <a:buNone/>
            </a:pPr>
            <a:endParaRPr lang="cs-CZ" b="1" dirty="0"/>
          </a:p>
          <a:p>
            <a:r>
              <a:rPr lang="cs-CZ" b="1" dirty="0" smtClean="0"/>
              <a:t>uživatelské </a:t>
            </a:r>
            <a:r>
              <a:rPr lang="cs-CZ" b="1" dirty="0"/>
              <a:t>jméno: </a:t>
            </a:r>
            <a:r>
              <a:rPr lang="cs-CZ" b="1" dirty="0" err="1"/>
              <a:t>visitor</a:t>
            </a:r>
            <a:endParaRPr lang="cs-CZ" dirty="0"/>
          </a:p>
          <a:p>
            <a:r>
              <a:rPr lang="cs-CZ" b="1" dirty="0"/>
              <a:t>uživatelské heslo: p1l0t</a:t>
            </a:r>
            <a:endParaRPr lang="cs-CZ" dirty="0"/>
          </a:p>
          <a:p>
            <a:r>
              <a:rPr lang="cs-CZ" i="1" dirty="0"/>
              <a:t>(slovy: </a:t>
            </a:r>
            <a:r>
              <a:rPr lang="cs-CZ" i="1" dirty="0" err="1"/>
              <a:t>pé</a:t>
            </a:r>
            <a:r>
              <a:rPr lang="cs-CZ" i="1" dirty="0"/>
              <a:t>, jednička, el, nula, té)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Studijní materiály předmětu</a:t>
            </a:r>
          </a:p>
        </p:txBody>
      </p:sp>
    </p:spTree>
    <p:extLst>
      <p:ext uri="{BB962C8B-B14F-4D97-AF65-F5344CB8AC3E}">
        <p14:creationId xmlns:p14="http://schemas.microsoft.com/office/powerpoint/2010/main" val="372218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>
          <a:xfrm>
            <a:off x="2495550" y="836614"/>
            <a:ext cx="2514600" cy="852487"/>
          </a:xfrm>
        </p:spPr>
        <p:txBody>
          <a:bodyPr/>
          <a:lstStyle/>
          <a:p>
            <a:r>
              <a:rPr lang="cs-CZ" altLang="cs-CZ"/>
              <a:t>SKUPINA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2362201"/>
            <a:ext cx="5029200" cy="3514725"/>
          </a:xfrm>
        </p:spPr>
        <p:txBody>
          <a:bodyPr/>
          <a:lstStyle/>
          <a:p>
            <a:r>
              <a:rPr lang="cs-CZ" altLang="cs-CZ"/>
              <a:t>6 cvičenců + 1 náhradník</a:t>
            </a:r>
          </a:p>
          <a:p>
            <a:r>
              <a:rPr lang="cs-CZ" altLang="cs-CZ"/>
              <a:t>Povinná sestava limit 6min</a:t>
            </a:r>
          </a:p>
          <a:p>
            <a:r>
              <a:rPr lang="cs-CZ" altLang="cs-CZ"/>
              <a:t>Volná sestava limit 4 min</a:t>
            </a:r>
          </a:p>
          <a:p>
            <a:r>
              <a:rPr lang="cs-CZ" altLang="cs-CZ"/>
              <a:t>Volná sestava se skládá    ze cviků jednotlivců, dvojic  a trojic</a:t>
            </a:r>
          </a:p>
        </p:txBody>
      </p:sp>
      <p:pic>
        <p:nvPicPr>
          <p:cNvPr id="7173" name="Picture 5" descr="skupin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1" y="3573464"/>
            <a:ext cx="1858963" cy="280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kup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5" y="1052514"/>
            <a:ext cx="1906588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65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sk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6" y="549276"/>
            <a:ext cx="2366963" cy="374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pn07381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549275"/>
            <a:ext cx="2714625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pn073588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9" y="260351"/>
            <a:ext cx="2130425" cy="323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pn073627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3716339"/>
            <a:ext cx="2192338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4541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dříve sportovní akrobacie</a:t>
            </a: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sz="7200" dirty="0"/>
              <a:t>Akrobatická gymnastika</a:t>
            </a:r>
          </a:p>
        </p:txBody>
      </p:sp>
    </p:spTree>
    <p:extLst>
      <p:ext uri="{BB962C8B-B14F-4D97-AF65-F5344CB8AC3E}">
        <p14:creationId xmlns:p14="http://schemas.microsoft.com/office/powerpoint/2010/main" val="46826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1143000"/>
            <a:ext cx="7992888" cy="529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4000" dirty="0"/>
              <a:t>Charakteristika </a:t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sz="3200" dirty="0"/>
              <a:t>Gymnastická disciplína</a:t>
            </a:r>
          </a:p>
          <a:p>
            <a:r>
              <a:rPr lang="cs-CZ" sz="3200" dirty="0"/>
              <a:t>Síla, flexibilita, odvaha, spolupráce</a:t>
            </a:r>
          </a:p>
          <a:p>
            <a:r>
              <a:rPr lang="cs-CZ" sz="3200" dirty="0"/>
              <a:t>Gymnastický odpružený koberec 12m x 12m</a:t>
            </a:r>
          </a:p>
          <a:p>
            <a:r>
              <a:rPr lang="cs-CZ" sz="3200" dirty="0"/>
              <a:t>Muži, ženy, smíšené</a:t>
            </a:r>
          </a:p>
          <a:p>
            <a:r>
              <a:rPr lang="cs-CZ" sz="3200" dirty="0"/>
              <a:t>Sestavy s hudbou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607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9193"/>
            <a:ext cx="4428900" cy="66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800" dirty="0"/>
              <a:t>Charakt</a:t>
            </a:r>
            <a:r>
              <a:rPr lang="cs-CZ" sz="4800" dirty="0">
                <a:solidFill>
                  <a:schemeClr val="bg1"/>
                </a:solidFill>
              </a:rPr>
              <a:t>eristika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smtClean="0"/>
              <a:t>Sestavy: statická, dynamická, smíšená</a:t>
            </a:r>
          </a:p>
          <a:p>
            <a:pPr lvl="1"/>
            <a:r>
              <a:rPr lang="cs-CZ" dirty="0" smtClean="0"/>
              <a:t>Statická – </a:t>
            </a:r>
            <a:r>
              <a:rPr lang="cs-CZ" dirty="0"/>
              <a:t>silové </a:t>
            </a:r>
            <a:r>
              <a:rPr lang="cs-CZ" dirty="0" smtClean="0"/>
              <a:t>prvky</a:t>
            </a:r>
            <a:r>
              <a:rPr lang="cs-CZ" dirty="0"/>
              <a:t>, </a:t>
            </a:r>
            <a:r>
              <a:rPr lang="cs-CZ" dirty="0" smtClean="0"/>
              <a:t>výdrže (3s)</a:t>
            </a:r>
          </a:p>
          <a:p>
            <a:pPr marL="457200" lvl="1" indent="0">
              <a:buNone/>
            </a:pPr>
            <a:r>
              <a:rPr lang="cs-CZ" dirty="0"/>
              <a:t>	</a:t>
            </a:r>
            <a:r>
              <a:rPr lang="cs-CZ" dirty="0" smtClean="0"/>
              <a:t> </a:t>
            </a:r>
            <a:r>
              <a:rPr lang="cs-CZ" dirty="0"/>
              <a:t>(lidská pyramida</a:t>
            </a:r>
            <a:r>
              <a:rPr lang="cs-CZ" dirty="0" smtClean="0"/>
              <a:t>) – min. 6 </a:t>
            </a:r>
            <a:r>
              <a:rPr lang="cs-CZ" dirty="0" err="1" smtClean="0"/>
              <a:t>spol.prvků</a:t>
            </a:r>
            <a:endParaRPr lang="cs-CZ" dirty="0" smtClean="0"/>
          </a:p>
          <a:p>
            <a:pPr lvl="1"/>
            <a:r>
              <a:rPr lang="cs-CZ" dirty="0"/>
              <a:t>Dynamické </a:t>
            </a:r>
            <a:r>
              <a:rPr lang="cs-CZ" dirty="0" smtClean="0"/>
              <a:t>– prvky předváděné </a:t>
            </a:r>
            <a:r>
              <a:rPr lang="cs-CZ" dirty="0"/>
              <a:t>v </a:t>
            </a:r>
            <a:r>
              <a:rPr lang="cs-CZ" dirty="0" smtClean="0"/>
              <a:t>tempu</a:t>
            </a:r>
          </a:p>
          <a:p>
            <a:pPr marL="457200" lvl="1" indent="0">
              <a:buNone/>
            </a:pPr>
            <a:r>
              <a:rPr lang="cs-CZ" dirty="0"/>
              <a:t>	</a:t>
            </a:r>
            <a:r>
              <a:rPr lang="cs-CZ" dirty="0" smtClean="0"/>
              <a:t> </a:t>
            </a:r>
            <a:r>
              <a:rPr lang="cs-CZ" dirty="0"/>
              <a:t>(přemety, salta, piruety</a:t>
            </a:r>
            <a:r>
              <a:rPr lang="cs-CZ" dirty="0" smtClean="0"/>
              <a:t>)</a:t>
            </a:r>
          </a:p>
          <a:p>
            <a:pPr lvl="1"/>
            <a:r>
              <a:rPr lang="cs-CZ" dirty="0"/>
              <a:t>Smíšené </a:t>
            </a:r>
            <a:r>
              <a:rPr lang="cs-CZ" dirty="0" smtClean="0"/>
              <a:t>- kombinací </a:t>
            </a:r>
            <a:r>
              <a:rPr lang="cs-CZ" dirty="0"/>
              <a:t>statických </a:t>
            </a:r>
            <a:endParaRPr lang="cs-CZ" dirty="0" smtClean="0"/>
          </a:p>
          <a:p>
            <a:pPr marL="457200" lvl="1" indent="0">
              <a:buNone/>
            </a:pPr>
            <a:r>
              <a:rPr lang="cs-CZ" dirty="0"/>
              <a:t>	</a:t>
            </a:r>
            <a:r>
              <a:rPr lang="cs-CZ" dirty="0" smtClean="0"/>
              <a:t>a </a:t>
            </a:r>
            <a:r>
              <a:rPr lang="cs-CZ" dirty="0"/>
              <a:t>dynamických </a:t>
            </a:r>
            <a:r>
              <a:rPr lang="cs-CZ" dirty="0" smtClean="0"/>
              <a:t>prvků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dirty="0" smtClean="0"/>
              <a:t>Délka sestavy – 2,5 min</a:t>
            </a:r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744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5400" dirty="0"/>
              <a:t>Kategorie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mužské páry</a:t>
            </a:r>
          </a:p>
          <a:p>
            <a:r>
              <a:rPr lang="cs-CZ" sz="4000" dirty="0"/>
              <a:t>ženské páry</a:t>
            </a:r>
          </a:p>
          <a:p>
            <a:r>
              <a:rPr lang="cs-CZ" sz="4000" dirty="0"/>
              <a:t>smíšené páry</a:t>
            </a:r>
          </a:p>
          <a:p>
            <a:r>
              <a:rPr lang="cs-CZ" sz="4000" dirty="0"/>
              <a:t>ženské trojice</a:t>
            </a:r>
          </a:p>
          <a:p>
            <a:r>
              <a:rPr lang="cs-CZ" sz="4000" dirty="0"/>
              <a:t>mužské čtveřice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1556792"/>
            <a:ext cx="4656370" cy="4822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18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dirty="0"/>
              <a:t>Hodnocení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cs-CZ" sz="3200" dirty="0"/>
              <a:t>Obtížnost – předepsaná obtížnost, maximum 10 bodů</a:t>
            </a:r>
          </a:p>
          <a:p>
            <a:r>
              <a:rPr lang="cs-CZ" sz="3200" dirty="0"/>
              <a:t>Provedení – technické srážky z hodnoty 10 bodů </a:t>
            </a:r>
          </a:p>
          <a:p>
            <a:r>
              <a:rPr lang="cs-CZ" sz="3200" dirty="0"/>
              <a:t>Umělecký dojem – maximum 10 bodů</a:t>
            </a:r>
          </a:p>
          <a:p>
            <a:endParaRPr lang="cs-CZ" sz="3200" dirty="0"/>
          </a:p>
          <a:p>
            <a:r>
              <a:rPr lang="cs-CZ" sz="3200" dirty="0"/>
              <a:t>Maximální známka 30 bodů</a:t>
            </a:r>
          </a:p>
          <a:p>
            <a:endParaRPr lang="cs-CZ" sz="3200" dirty="0"/>
          </a:p>
          <a:p>
            <a:r>
              <a:rPr lang="cs-CZ" sz="3200" dirty="0"/>
              <a:t>Rozhodčí všech panelů sedí vedle sebe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91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000" dirty="0"/>
              <a:t>Soutěže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sz="4000" dirty="0"/>
              <a:t>Moskva 1974 – první MS</a:t>
            </a:r>
          </a:p>
          <a:p>
            <a:r>
              <a:rPr lang="cs-CZ" sz="4000" dirty="0"/>
              <a:t>ME – každé dva roky - liché</a:t>
            </a:r>
          </a:p>
          <a:p>
            <a:r>
              <a:rPr lang="cs-CZ" sz="4000" dirty="0"/>
              <a:t>MS – každé dva roky - sudé</a:t>
            </a:r>
          </a:p>
          <a:p>
            <a:r>
              <a:rPr lang="cs-CZ" sz="4000" dirty="0"/>
              <a:t>Národní mistrovství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930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dirty="0"/>
              <a:t>Organizace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Česká gymnastická federace – ČGF</a:t>
            </a:r>
          </a:p>
          <a:p>
            <a:r>
              <a:rPr lang="cs-CZ" sz="3200" dirty="0" err="1"/>
              <a:t>Fédération</a:t>
            </a:r>
            <a:r>
              <a:rPr lang="cs-CZ" sz="3200" dirty="0"/>
              <a:t> </a:t>
            </a:r>
            <a:r>
              <a:rPr lang="cs-CZ" sz="3200" dirty="0" err="1"/>
              <a:t>Internationale</a:t>
            </a:r>
            <a:r>
              <a:rPr lang="cs-CZ" sz="3200" dirty="0"/>
              <a:t> de </a:t>
            </a:r>
            <a:r>
              <a:rPr lang="cs-CZ" sz="3200" dirty="0" err="1"/>
              <a:t>Gymnastique</a:t>
            </a:r>
            <a:r>
              <a:rPr lang="cs-CZ" sz="3200" dirty="0"/>
              <a:t> – FIG</a:t>
            </a: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80842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800" dirty="0"/>
              <a:t>Komerční využití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991544" y="1556793"/>
            <a:ext cx="7924800" cy="4114800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794" y="1556793"/>
            <a:ext cx="8355662" cy="442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423593" y="3244335"/>
            <a:ext cx="68352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Česko Slovensko má talent</a:t>
            </a:r>
          </a:p>
        </p:txBody>
      </p:sp>
      <p:sp>
        <p:nvSpPr>
          <p:cNvPr id="5" name="Obdélník 4"/>
          <p:cNvSpPr/>
          <p:nvPr/>
        </p:nvSpPr>
        <p:spPr>
          <a:xfrm>
            <a:off x="5572020" y="4581129"/>
            <a:ext cx="13837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err="1">
                <a:solidFill>
                  <a:srgbClr val="FF0000"/>
                </a:solidFill>
              </a:rPr>
              <a:t>DaeMen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00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hluk">
  <a:themeElements>
    <a:clrScheme name="Shluk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Shluk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Shlu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Hloubka</Template>
  <TotalTime>41554</TotalTime>
  <Words>6233</Words>
  <Application>Microsoft Office PowerPoint</Application>
  <PresentationFormat>Širokoúhlá obrazovka</PresentationFormat>
  <Paragraphs>760</Paragraphs>
  <Slides>112</Slides>
  <Notes>0</Notes>
  <HiddenSlides>0</HiddenSlides>
  <MMClips>3</MMClips>
  <ScaleCrop>false</ScaleCrop>
  <HeadingPairs>
    <vt:vector size="8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112</vt:i4>
      </vt:variant>
    </vt:vector>
  </HeadingPairs>
  <TitlesOfParts>
    <vt:vector size="123" baseType="lpstr">
      <vt:lpstr>Arial</vt:lpstr>
      <vt:lpstr>Arial</vt:lpstr>
      <vt:lpstr>Arial Rounded MT Bold</vt:lpstr>
      <vt:lpstr>Courier New</vt:lpstr>
      <vt:lpstr>Lucida Sans Unicode</vt:lpstr>
      <vt:lpstr>Verdana</vt:lpstr>
      <vt:lpstr>Wingdings</vt:lpstr>
      <vt:lpstr>Wingdings 2</vt:lpstr>
      <vt:lpstr>Wingdings 3</vt:lpstr>
      <vt:lpstr>Shluk</vt:lpstr>
      <vt:lpstr>List</vt:lpstr>
      <vt:lpstr>Didaktika gymnastiky – jaro 2021 np,nk 4123</vt:lpstr>
      <vt:lpstr>Obsah předmětu</vt:lpstr>
      <vt:lpstr>Nezbytné dovednosti pro předmět Didaktika gymnastiky </vt:lpstr>
      <vt:lpstr>Nezbytné dovednosti pro předmět Didaktika gymnastiky </vt:lpstr>
      <vt:lpstr>Nezbytné dovednosti pro předmět Didaktika gymnastiky </vt:lpstr>
      <vt:lpstr>Podmínky pro ukončení předmětu</vt:lpstr>
      <vt:lpstr>Podmínky pro ukončení předmětu</vt:lpstr>
      <vt:lpstr>Studijní materiály předmětu</vt:lpstr>
      <vt:lpstr>Studijní materiály předmětu</vt:lpstr>
      <vt:lpstr>Přehled úkolů</vt:lpstr>
      <vt:lpstr>Úkol č. 1  Návrh PA při distanční výuce</vt:lpstr>
      <vt:lpstr>Úkol č. 2  Rozcvičení</vt:lpstr>
      <vt:lpstr>Diferenciace gymnastiky</vt:lpstr>
      <vt:lpstr>Základní gymnastika</vt:lpstr>
      <vt:lpstr>Základní gymnastika  obsah</vt:lpstr>
      <vt:lpstr>Základní gymnastika  obsah</vt:lpstr>
      <vt:lpstr>Základní gymnastika  obsah</vt:lpstr>
      <vt:lpstr>Základní gymnastika akrobatická příprava</vt:lpstr>
      <vt:lpstr>Základní gymnastika  pořadová cvičení</vt:lpstr>
      <vt:lpstr>Základní gymnastika užitá cvičení</vt:lpstr>
      <vt:lpstr>Prezentace aplikace PowerPoint</vt:lpstr>
      <vt:lpstr>Rytmická gymnastika</vt:lpstr>
      <vt:lpstr>Rytmická gymnastika</vt:lpstr>
      <vt:lpstr>Gymnastika</vt:lpstr>
      <vt:lpstr>Olympijské sporty – sportovní gymnastika</vt:lpstr>
      <vt:lpstr>Národní organizace - ČGF</vt:lpstr>
      <vt:lpstr>Prezentace aplikace PowerPoint</vt:lpstr>
      <vt:lpstr>Prezentace aplikace PowerPoint</vt:lpstr>
      <vt:lpstr>Hodnocení</vt:lpstr>
      <vt:lpstr>Využití nářadí a vedlejšího nářadí pro školní TV</vt:lpstr>
      <vt:lpstr>Olympijské sporty – moderní gymnastika</vt:lpstr>
      <vt:lpstr>Soutěžní program v ČR</vt:lpstr>
      <vt:lpstr>Soutěžní program v ČR</vt:lpstr>
      <vt:lpstr>Soutěžní program v ČR</vt:lpstr>
      <vt:lpstr>Společné skladby</vt:lpstr>
      <vt:lpstr>Prezentace aplikace PowerPoint</vt:lpstr>
      <vt:lpstr>Prezentace aplikace PowerPoint</vt:lpstr>
      <vt:lpstr>Hodnocení</vt:lpstr>
      <vt:lpstr>Olympijské sporty – skoky na trampolíně </vt:lpstr>
      <vt:lpstr>Skoky na trampolíně</vt:lpstr>
      <vt:lpstr>Hodnocení</vt:lpstr>
      <vt:lpstr>Hodnocení</vt:lpstr>
      <vt:lpstr>Prezentace aplikace PowerPoint</vt:lpstr>
      <vt:lpstr>Skoky na trampolíně ve školní TV</vt:lpstr>
      <vt:lpstr>Základní prvky – přímý skok, skrčka, schylka, roznožka, sedy, lehy na břicho, na záda, salta vpřed i vzad.</vt:lpstr>
      <vt:lpstr>Parkour (PK)</vt:lpstr>
      <vt:lpstr>Disciplíny</vt:lpstr>
      <vt:lpstr>Sportovní disciplína</vt:lpstr>
      <vt:lpstr>Pravidla Parkouru </vt:lpstr>
      <vt:lpstr>Bezpečnost</vt:lpstr>
      <vt:lpstr>Hodnocení </vt:lpstr>
      <vt:lpstr>Hodnotící kritéria</vt:lpstr>
      <vt:lpstr>Bodovací stupnice</vt:lpstr>
      <vt:lpstr>Parkour (PK)</vt:lpstr>
      <vt:lpstr>Estetická skupinová gymnastika</vt:lpstr>
      <vt:lpstr>Historie ESG</vt:lpstr>
      <vt:lpstr>Pravidla soutěže</vt:lpstr>
      <vt:lpstr>Srovnání MG a ESG</vt:lpstr>
      <vt:lpstr>Obsah skladeb</vt:lpstr>
      <vt:lpstr>Rovnovážné tvary</vt:lpstr>
      <vt:lpstr>Rovnovážné tvary</vt:lpstr>
      <vt:lpstr>Příklady skoků a poskoků</vt:lpstr>
      <vt:lpstr>Soutěžní kategorie</vt:lpstr>
      <vt:lpstr>Soutěže seniorek a juniorek</vt:lpstr>
      <vt:lpstr>Soutěže seniorek a juniorek</vt:lpstr>
      <vt:lpstr>Soutěže seniorek a juniorek</vt:lpstr>
      <vt:lpstr>Soutěže dětských kategorií</vt:lpstr>
      <vt:lpstr>Soutěže dětských kategorií</vt:lpstr>
      <vt:lpstr>Soutěže dětských kategorií</vt:lpstr>
      <vt:lpstr>Aplikace ESG do pedagogického procesu</vt:lpstr>
      <vt:lpstr>ROPE SKIPPING  („skákání přes švihadlo“) </vt:lpstr>
      <vt:lpstr>Co je ROPE SKIPPING?</vt:lpstr>
      <vt:lpstr>Formy RS</vt:lpstr>
      <vt:lpstr>Vybavení</vt:lpstr>
      <vt:lpstr>Historie</vt:lpstr>
      <vt:lpstr>Soutěže a organizace:</vt:lpstr>
      <vt:lpstr>Prezentace aplikace PowerPoint</vt:lpstr>
      <vt:lpstr>Využití rope skippingu v pedagogické praxi</vt:lpstr>
      <vt:lpstr>Prezentace aplikace PowerPoint</vt:lpstr>
      <vt:lpstr>Prezentace aplikace PowerPoint</vt:lpstr>
      <vt:lpstr>Prezentace aplikace PowerPoint</vt:lpstr>
      <vt:lpstr>VOLTIŽ</vt:lpstr>
      <vt:lpstr>Prezentace aplikace PowerPoint</vt:lpstr>
      <vt:lpstr>OBECNÉ  INFORMACE</vt:lpstr>
      <vt:lpstr>Prezentace aplikace PowerPoint</vt:lpstr>
      <vt:lpstr>POVINNÁ SESTAVA</vt:lpstr>
      <vt:lpstr>POVINNÁ SESTAVA</vt:lpstr>
      <vt:lpstr>VOLNÁ SESTAVA</vt:lpstr>
      <vt:lpstr>Prezentace aplikace PowerPoint</vt:lpstr>
      <vt:lpstr>SKUPINA</vt:lpstr>
      <vt:lpstr>Prezentace aplikace PowerPoint</vt:lpstr>
      <vt:lpstr>Akrobatická gymnastika</vt:lpstr>
      <vt:lpstr>Charakteristika  </vt:lpstr>
      <vt:lpstr>Charakteristika</vt:lpstr>
      <vt:lpstr>Kategorie</vt:lpstr>
      <vt:lpstr>Hodnocení</vt:lpstr>
      <vt:lpstr>Soutěže</vt:lpstr>
      <vt:lpstr>Organizace</vt:lpstr>
      <vt:lpstr>Komerční využití</vt:lpstr>
      <vt:lpstr>ukázky</vt:lpstr>
      <vt:lpstr>TEAMGYM</vt:lpstr>
      <vt:lpstr>O teamgymu</vt:lpstr>
      <vt:lpstr>Pohybová skladba</vt:lpstr>
      <vt:lpstr>Akrobacie</vt:lpstr>
      <vt:lpstr>Skoky z malé trampolíny</vt:lpstr>
      <vt:lpstr>Soutěže Teamgymu</vt:lpstr>
      <vt:lpstr>Soutěže Teamgymu v ČR</vt:lpstr>
      <vt:lpstr>Tréninková jednotka Teamgymu</vt:lpstr>
      <vt:lpstr>Užitečné odkazy</vt:lpstr>
      <vt:lpstr>Změny v organizaci výuky </vt:lpstr>
      <vt:lpstr>Změny v organizaci výuky </vt:lpstr>
      <vt:lpstr>Ukončení předmětu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Lenka Svobodová</dc:creator>
  <cp:lastModifiedBy>Lenka Svobodová</cp:lastModifiedBy>
  <cp:revision>49</cp:revision>
  <dcterms:created xsi:type="dcterms:W3CDTF">2021-03-03T11:44:49Z</dcterms:created>
  <dcterms:modified xsi:type="dcterms:W3CDTF">2021-04-22T18:29:42Z</dcterms:modified>
</cp:coreProperties>
</file>