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Organizační identita a </a:t>
            </a:r>
            <a:r>
              <a:rPr lang="sk-SK" dirty="0" err="1" smtClean="0"/>
              <a:t>kultura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89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Profesní</a:t>
            </a:r>
            <a:r>
              <a:rPr lang="sk-SK" dirty="0" smtClean="0"/>
              <a:t> identita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konkrétní, celistvá a ničím nezaměnitelná podstata, kterou se od sebe odlišují jednotlivá lidská individua </a:t>
            </a:r>
            <a:endParaRPr lang="cs-CZ" dirty="0" smtClean="0"/>
          </a:p>
          <a:p>
            <a:r>
              <a:rPr lang="cs-CZ" dirty="0" smtClean="0"/>
              <a:t>relativně </a:t>
            </a:r>
            <a:r>
              <a:rPr lang="cs-CZ" dirty="0"/>
              <a:t>stabilní, </a:t>
            </a:r>
            <a:r>
              <a:rPr lang="cs-CZ" dirty="0" smtClean="0"/>
              <a:t>přetrvávající </a:t>
            </a:r>
            <a:r>
              <a:rPr lang="cs-CZ" dirty="0"/>
              <a:t>schéma vlastností, víry, hodnot, motivů a zkušeností, kterými lidé popisují sami sebe v profesionální roli</a:t>
            </a:r>
            <a:r>
              <a:rPr lang="cs-CZ" dirty="0" smtClean="0"/>
              <a:t>.</a:t>
            </a:r>
          </a:p>
          <a:p>
            <a:endParaRPr lang="sk-SK" dirty="0"/>
          </a:p>
          <a:p>
            <a:r>
              <a:rPr lang="sk-SK" dirty="0" smtClean="0"/>
              <a:t>Jak </a:t>
            </a:r>
            <a:r>
              <a:rPr lang="sk-SK" dirty="0" err="1" smtClean="0"/>
              <a:t>se</a:t>
            </a:r>
            <a:r>
              <a:rPr lang="sk-SK" dirty="0" smtClean="0"/>
              <a:t> chceme vid</a:t>
            </a:r>
            <a:r>
              <a:rPr lang="cs-CZ" dirty="0" err="1" smtClean="0"/>
              <a:t>ět</a:t>
            </a:r>
            <a:r>
              <a:rPr lang="cs-CZ" dirty="0" smtClean="0"/>
              <a:t> sami, jak chceme, aby nás viděli jiní</a:t>
            </a:r>
          </a:p>
          <a:p>
            <a:r>
              <a:rPr lang="cs-CZ" dirty="0" smtClean="0"/>
              <a:t>Formuje se postupně v průběhu profesní dráhy</a:t>
            </a:r>
          </a:p>
          <a:p>
            <a:pPr algn="r"/>
            <a:r>
              <a:rPr lang="cs-CZ" dirty="0" smtClean="0"/>
              <a:t>Kdo jsem?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18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52939"/>
          </a:xfrm>
        </p:spPr>
        <p:txBody>
          <a:bodyPr/>
          <a:lstStyle/>
          <a:p>
            <a:r>
              <a:rPr lang="cs-CZ" dirty="0" smtClean="0"/>
              <a:t>Firemní / korporátní identita (organizace)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762539"/>
            <a:ext cx="9905998" cy="4028661"/>
          </a:xfrm>
        </p:spPr>
        <p:txBody>
          <a:bodyPr>
            <a:normAutofit/>
          </a:bodyPr>
          <a:lstStyle/>
          <a:p>
            <a:r>
              <a:rPr lang="cs-CZ" dirty="0"/>
              <a:t>vypovídá „o sobě“ (jaká firma je) a „pro sebe“ (jaká chce být) </a:t>
            </a:r>
            <a:endParaRPr lang="cs-CZ" dirty="0" smtClean="0"/>
          </a:p>
          <a:p>
            <a:r>
              <a:rPr lang="cs-CZ" dirty="0" smtClean="0"/>
              <a:t>Firemní image vypovídá</a:t>
            </a:r>
            <a:r>
              <a:rPr lang="cs-CZ" dirty="0"/>
              <a:t> „o </a:t>
            </a:r>
            <a:r>
              <a:rPr lang="cs-CZ" dirty="0" err="1"/>
              <a:t>sobě</a:t>
            </a:r>
            <a:r>
              <a:rPr lang="cs-CZ" dirty="0" err="1" smtClean="0"/>
              <a:t>“</a:t>
            </a:r>
            <a:r>
              <a:rPr lang="cs-CZ" dirty="0" err="1"/>
              <a:t>„pro</a:t>
            </a:r>
            <a:r>
              <a:rPr lang="cs-CZ" dirty="0"/>
              <a:t> </a:t>
            </a:r>
            <a:r>
              <a:rPr lang="cs-CZ" dirty="0" smtClean="0"/>
              <a:t>jiné“</a:t>
            </a:r>
          </a:p>
          <a:p>
            <a:r>
              <a:rPr lang="cs-CZ" dirty="0" smtClean="0"/>
              <a:t>Základní prvky jsou</a:t>
            </a:r>
            <a:endParaRPr lang="cs-CZ" dirty="0"/>
          </a:p>
          <a:p>
            <a:pPr lvl="1"/>
            <a:r>
              <a:rPr lang="cs-CZ" dirty="0"/>
              <a:t>firemní design, </a:t>
            </a:r>
          </a:p>
          <a:p>
            <a:pPr lvl="1"/>
            <a:r>
              <a:rPr lang="cs-CZ" dirty="0"/>
              <a:t>firemní komunikace, </a:t>
            </a:r>
          </a:p>
          <a:p>
            <a:pPr lvl="1"/>
            <a:r>
              <a:rPr lang="cs-CZ" dirty="0"/>
              <a:t>firemní kultura, </a:t>
            </a:r>
          </a:p>
          <a:p>
            <a:pPr lvl="1"/>
            <a:r>
              <a:rPr lang="cs-CZ" dirty="0"/>
              <a:t>produkt či služba. </a:t>
            </a:r>
          </a:p>
          <a:p>
            <a:endParaRPr lang="cs-CZ" dirty="0" smtClean="0"/>
          </a:p>
          <a:p>
            <a:pPr algn="r"/>
            <a:r>
              <a:rPr lang="cs-CZ" dirty="0" smtClean="0"/>
              <a:t>Kdo jsme?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01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61425"/>
            <a:ext cx="8283657" cy="67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6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20417"/>
          </a:xfrm>
        </p:spPr>
        <p:txBody>
          <a:bodyPr/>
          <a:lstStyle/>
          <a:p>
            <a:r>
              <a:rPr lang="cs-CZ" dirty="0" smtClean="0"/>
              <a:t>Profesní identifikace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členové organizace definují sama sebe </a:t>
            </a:r>
            <a:r>
              <a:rPr lang="cs-CZ" dirty="0" smtClean="0"/>
              <a:t>(alespoň částečně) </a:t>
            </a:r>
            <a:r>
              <a:rPr lang="cs-CZ" dirty="0"/>
              <a:t>v souladu s tím, co organizace </a:t>
            </a:r>
            <a:r>
              <a:rPr lang="cs-CZ" dirty="0" smtClean="0"/>
              <a:t>reprezentuje:</a:t>
            </a:r>
          </a:p>
          <a:p>
            <a:pPr lvl="1"/>
            <a:r>
              <a:rPr lang="cs-CZ" dirty="0" smtClean="0"/>
              <a:t>Pozitivní postoj</a:t>
            </a:r>
          </a:p>
          <a:p>
            <a:pPr lvl="1"/>
            <a:r>
              <a:rPr lang="cs-CZ" dirty="0" smtClean="0"/>
              <a:t>Negativní postoj</a:t>
            </a:r>
          </a:p>
          <a:p>
            <a:pPr lvl="1"/>
            <a:r>
              <a:rPr lang="cs-CZ" dirty="0" smtClean="0"/>
              <a:t>Neutrální postoj</a:t>
            </a:r>
          </a:p>
          <a:p>
            <a:pPr lvl="1"/>
            <a:r>
              <a:rPr lang="cs-CZ" dirty="0" smtClean="0"/>
              <a:t>Ambivalentní postoj</a:t>
            </a:r>
          </a:p>
          <a:p>
            <a:r>
              <a:rPr lang="cs-CZ" dirty="0"/>
              <a:t>zaměstnanci identifikující se se svým zaměstnáním vykazují vyšší motivační úroveň, lepší sdílení </a:t>
            </a:r>
            <a:r>
              <a:rPr lang="cs-CZ" dirty="0" smtClean="0"/>
              <a:t>informací, koordinovanou </a:t>
            </a:r>
            <a:r>
              <a:rPr lang="cs-CZ" dirty="0"/>
              <a:t>spolupráci, spokojenost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33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soustava </a:t>
            </a:r>
            <a:r>
              <a:rPr lang="cs-CZ" dirty="0"/>
              <a:t>sdíleného přesvědčení, předpokladů, postojů, domněnek, idejí, norem a hodnot existujících v organizaci, které se promítají do vzorců chování zaměstnanců a ovlivňují jejich </a:t>
            </a:r>
            <a:r>
              <a:rPr lang="cs-CZ" dirty="0" smtClean="0"/>
              <a:t>výkon: </a:t>
            </a:r>
            <a:endParaRPr lang="cs-CZ" dirty="0"/>
          </a:p>
          <a:p>
            <a:pPr lvl="1"/>
            <a:r>
              <a:rPr lang="cs-CZ" sz="1300" dirty="0"/>
              <a:t>základní </a:t>
            </a:r>
            <a:r>
              <a:rPr lang="cs-CZ" sz="1300" dirty="0" smtClean="0"/>
              <a:t>přesvědčení (</a:t>
            </a:r>
            <a:r>
              <a:rPr lang="cs-CZ" sz="1300" dirty="0"/>
              <a:t>v organizaci přijaté a nezpochybnitelné představy o fungování </a:t>
            </a:r>
            <a:r>
              <a:rPr lang="cs-CZ" sz="1300" dirty="0" smtClean="0"/>
              <a:t>reality), </a:t>
            </a:r>
            <a:endParaRPr lang="cs-CZ" sz="1300" dirty="0"/>
          </a:p>
          <a:p>
            <a:pPr lvl="1"/>
            <a:r>
              <a:rPr lang="cs-CZ" sz="1300" dirty="0" smtClean="0"/>
              <a:t>Hodnoty (deklarované </a:t>
            </a:r>
            <a:r>
              <a:rPr lang="cs-CZ" sz="1300" dirty="0" err="1" smtClean="0"/>
              <a:t>vs</a:t>
            </a:r>
            <a:r>
              <a:rPr lang="cs-CZ" sz="1300" dirty="0" smtClean="0"/>
              <a:t> skutečně zastávané) </a:t>
            </a:r>
            <a:endParaRPr lang="cs-CZ" sz="1300" dirty="0"/>
          </a:p>
          <a:p>
            <a:pPr lvl="1"/>
            <a:r>
              <a:rPr lang="cs-CZ" sz="1300" dirty="0" smtClean="0"/>
              <a:t>Normy (psané i nepsané), </a:t>
            </a:r>
            <a:endParaRPr lang="cs-CZ" sz="1300" dirty="0"/>
          </a:p>
          <a:p>
            <a:pPr lvl="1"/>
            <a:r>
              <a:rPr lang="cs-CZ" sz="1300" dirty="0" smtClean="0"/>
              <a:t>Postoje (</a:t>
            </a:r>
            <a:r>
              <a:rPr lang="cs-CZ" sz="1300" dirty="0"/>
              <a:t>vztah </a:t>
            </a:r>
            <a:r>
              <a:rPr lang="cs-CZ" sz="1300" dirty="0" smtClean="0"/>
              <a:t>k objektu: osoba</a:t>
            </a:r>
            <a:r>
              <a:rPr lang="cs-CZ" sz="1300" dirty="0"/>
              <a:t>, věc, </a:t>
            </a:r>
            <a:r>
              <a:rPr lang="cs-CZ" sz="1300" dirty="0" smtClean="0"/>
              <a:t>událost, problém; mají kognitivní, afektivní, </a:t>
            </a:r>
            <a:r>
              <a:rPr lang="cs-CZ" sz="1300" dirty="0"/>
              <a:t>konativní </a:t>
            </a:r>
            <a:r>
              <a:rPr lang="cs-CZ" sz="1300" dirty="0" smtClean="0"/>
              <a:t>složku), </a:t>
            </a:r>
            <a:endParaRPr lang="cs-CZ" sz="1300" dirty="0"/>
          </a:p>
          <a:p>
            <a:pPr lvl="1"/>
            <a:r>
              <a:rPr lang="cs-CZ" sz="1300" dirty="0" smtClean="0"/>
              <a:t>Artefakty(materiální, nemateriální).</a:t>
            </a:r>
            <a:endParaRPr lang="cs-CZ" sz="13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1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5130"/>
          </a:xfrm>
        </p:spPr>
        <p:txBody>
          <a:bodyPr/>
          <a:lstStyle/>
          <a:p>
            <a:r>
              <a:rPr lang="cs-CZ" dirty="0" err="1"/>
              <a:t>Scheinův</a:t>
            </a:r>
            <a:r>
              <a:rPr lang="cs-CZ" dirty="0"/>
              <a:t> model organizační kultury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61" y="1393747"/>
            <a:ext cx="4015409" cy="52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49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4241</TotalTime>
  <Words>262</Words>
  <Application>Microsoft Office PowerPoint</Application>
  <PresentationFormat>Širokoúhlá obrazovka</PresentationFormat>
  <Paragraphs>33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Síť</vt:lpstr>
      <vt:lpstr>Organizační identita a kultura</vt:lpstr>
      <vt:lpstr>Profesní identita</vt:lpstr>
      <vt:lpstr>Firemní / korporátní identita (organizace)</vt:lpstr>
      <vt:lpstr>Prezentace aplikace PowerPoint</vt:lpstr>
      <vt:lpstr>Profesní identifikace</vt:lpstr>
      <vt:lpstr>Organizační kultura</vt:lpstr>
      <vt:lpstr>Scheinův model organizační kultury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Organizační identita a kultura</dc:title>
  <dc:creator>Zdenko Reguli</dc:creator>
  <cp:lastModifiedBy>Zdenko Reguli</cp:lastModifiedBy>
  <cp:revision>4</cp:revision>
  <dcterms:created xsi:type="dcterms:W3CDTF">2020-03-06T12:53:17Z</dcterms:created>
  <dcterms:modified xsi:type="dcterms:W3CDTF">2020-03-09T11:34:48Z</dcterms:modified>
</cp:coreProperties>
</file>