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6" autoAdjust="0"/>
    <p:restoredTop sz="96259" autoAdjust="0"/>
  </p:normalViewPr>
  <p:slideViewPr>
    <p:cSldViewPr snapToGrid="0">
      <p:cViewPr varScale="1">
        <p:scale>
          <a:sx n="96" d="100"/>
          <a:sy n="96" d="100"/>
        </p:scale>
        <p:origin x="184" y="5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7CA1CFF-AF4E-5040-9A42-3047A296D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np4121 – Reflexe praxe 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Úvodní </a:t>
            </a:r>
            <a:r>
              <a:rPr lang="sk-SK" dirty="0" err="1"/>
              <a:t>setkání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AE1DE9-69C3-9B4C-96BC-6583C1838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52ECFB-50BB-BD4D-B572-2EB9CB918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910830-DABB-8544-9521-E0D9476A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informace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1E7440-39A8-BC47-8923-699D8004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Z" dirty="0"/>
              <a:t>propojení s PP1</a:t>
            </a:r>
          </a:p>
          <a:p>
            <a:pPr>
              <a:lnSpc>
                <a:spcPct val="150000"/>
              </a:lnSpc>
            </a:pPr>
            <a:r>
              <a:rPr lang="en-CZ" dirty="0"/>
              <a:t>v běžné situaci teorie před praxí, výstupy po praxi</a:t>
            </a:r>
          </a:p>
          <a:p>
            <a:pPr>
              <a:lnSpc>
                <a:spcPct val="150000"/>
              </a:lnSpc>
            </a:pPr>
            <a:r>
              <a:rPr lang="en-CZ" dirty="0"/>
              <a:t>v současné situaci teorie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výstupy</a:t>
            </a:r>
            <a:r>
              <a:rPr lang="en-GB" dirty="0"/>
              <a:t> </a:t>
            </a:r>
            <a:r>
              <a:rPr lang="en-GB" dirty="0" err="1"/>
              <a:t>souběžně</a:t>
            </a:r>
            <a:r>
              <a:rPr lang="en-GB" dirty="0"/>
              <a:t> (</a:t>
            </a:r>
            <a:r>
              <a:rPr lang="en-GB" dirty="0" err="1"/>
              <a:t>rozvrh</a:t>
            </a:r>
            <a:r>
              <a:rPr lang="en-GB" dirty="0"/>
              <a:t>)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pojmy</a:t>
            </a:r>
            <a:r>
              <a:rPr lang="en-GB" dirty="0"/>
              <a:t>, </a:t>
            </a:r>
            <a:r>
              <a:rPr lang="en-GB" dirty="0" err="1"/>
              <a:t>metody</a:t>
            </a:r>
            <a:r>
              <a:rPr lang="en-GB" dirty="0"/>
              <a:t> a </a:t>
            </a:r>
            <a:r>
              <a:rPr lang="en-GB" dirty="0" err="1"/>
              <a:t>techniky</a:t>
            </a:r>
            <a:r>
              <a:rPr lang="en-GB" dirty="0"/>
              <a:t> </a:t>
            </a:r>
            <a:r>
              <a:rPr lang="en-GB" dirty="0" err="1"/>
              <a:t>reflexe</a:t>
            </a:r>
            <a:r>
              <a:rPr lang="en-GB" dirty="0"/>
              <a:t>/</a:t>
            </a:r>
            <a:r>
              <a:rPr lang="en-GB" dirty="0" err="1"/>
              <a:t>sebereflexe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seminář</a:t>
            </a:r>
            <a:r>
              <a:rPr lang="en-GB" dirty="0"/>
              <a:t> –&gt; </a:t>
            </a:r>
            <a:r>
              <a:rPr lang="en-GB" dirty="0" err="1"/>
              <a:t>aktivizace</a:t>
            </a:r>
            <a:r>
              <a:rPr lang="en-GB" dirty="0"/>
              <a:t>, </a:t>
            </a:r>
            <a:r>
              <a:rPr lang="en-GB" dirty="0" err="1"/>
              <a:t>společná</a:t>
            </a:r>
            <a:r>
              <a:rPr lang="en-GB" dirty="0"/>
              <a:t> “</a:t>
            </a:r>
            <a:r>
              <a:rPr lang="en-GB" dirty="0" err="1"/>
              <a:t>režie</a:t>
            </a:r>
            <a:r>
              <a:rPr lang="en-GB" dirty="0"/>
              <a:t>”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33939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982D48-4740-1544-AA48-091A30F018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5DE21-ABD3-C64F-85C2-3588699FC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63D80D-7D41-ED43-9719-562FC857A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časové rozržení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0DAC5E-EDFB-BC4B-AE44-37C7E6CA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/>
              <a:t>seminář</a:t>
            </a:r>
            <a:r>
              <a:rPr lang="en-CZ" dirty="0"/>
              <a:t> 6x (1.3., 8.3., 15.3., 22.3., 29.3., 12.4.) </a:t>
            </a:r>
          </a:p>
          <a:p>
            <a:pPr>
              <a:lnSpc>
                <a:spcPct val="150000"/>
              </a:lnSpc>
            </a:pPr>
            <a:r>
              <a:rPr lang="en-CZ" dirty="0"/>
              <a:t>8.3. –  teoretická východiska</a:t>
            </a:r>
          </a:p>
          <a:p>
            <a:pPr>
              <a:lnSpc>
                <a:spcPct val="150000"/>
              </a:lnSpc>
            </a:pPr>
            <a:r>
              <a:rPr lang="en-CZ" dirty="0"/>
              <a:t>15.3., 22.3. – práce s metodami a technikami</a:t>
            </a:r>
          </a:p>
          <a:p>
            <a:pPr>
              <a:lnSpc>
                <a:spcPct val="150000"/>
              </a:lnSpc>
            </a:pPr>
            <a:r>
              <a:rPr lang="en-CZ" dirty="0"/>
              <a:t>29.3. – propojení s PP1</a:t>
            </a:r>
          </a:p>
          <a:p>
            <a:pPr>
              <a:lnSpc>
                <a:spcPct val="150000"/>
              </a:lnSpc>
            </a:pPr>
            <a:r>
              <a:rPr lang="en-CZ" dirty="0"/>
              <a:t>12.4. – výstupy z PP1…? </a:t>
            </a:r>
          </a:p>
        </p:txBody>
      </p:sp>
    </p:spTree>
    <p:extLst>
      <p:ext uri="{BB962C8B-B14F-4D97-AF65-F5344CB8AC3E}">
        <p14:creationId xmlns:p14="http://schemas.microsoft.com/office/powerpoint/2010/main" val="362128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060234-0BD3-C343-8C5D-73685922D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5D2F0-0926-264C-9717-F07AF5A0F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25DF3E-53BE-4B4B-9309-33D4ED43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literatura</a:t>
            </a:r>
          </a:p>
        </p:txBody>
      </p:sp>
      <p:pic>
        <p:nvPicPr>
          <p:cNvPr id="6" name="Picture 2" descr="Reflexe a hodnocení kvality výuky I. - Jan Slavík,kolektiv autorů,Soukupová  Pavla,Lenka Hajerová Műllerová | Knihy Dobrovský">
            <a:extLst>
              <a:ext uri="{FF2B5EF4-FFF2-40B4-BE49-F238E27FC236}">
                <a16:creationId xmlns:a16="http://schemas.microsoft.com/office/drawing/2014/main" id="{DF5CD478-E3E3-D245-8592-E6BE324694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69" y="2101781"/>
            <a:ext cx="2379592" cy="338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Jak spojit praxi s teorií: Didaktika realistického vzdělávání učitelů -  Fred Korthagen, 2012, brožovaná vazba, český jazyk | Knihy na Martinus.cz">
            <a:extLst>
              <a:ext uri="{FF2B5EF4-FFF2-40B4-BE49-F238E27FC236}">
                <a16:creationId xmlns:a16="http://schemas.microsoft.com/office/drawing/2014/main" id="{F75426C5-3E70-7647-84C6-B51015F83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647" y="2101781"/>
            <a:ext cx="2271092" cy="33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459608-980E-8547-9C2A-E7E86379D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369EA-8072-5C4A-B112-DACC09A8B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01CC2B-DA49-5843-AD6F-2DD11154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literatura pro fajnšmekry</a:t>
            </a:r>
          </a:p>
        </p:txBody>
      </p:sp>
      <p:pic>
        <p:nvPicPr>
          <p:cNvPr id="6" name="Picture 2" descr="Kniha: Cílená zpětná vazba – Eva Reitmayerová | Knihy.ABZ.cz">
            <a:extLst>
              <a:ext uri="{FF2B5EF4-FFF2-40B4-BE49-F238E27FC236}">
                <a16:creationId xmlns:a16="http://schemas.microsoft.com/office/drawing/2014/main" id="{79C73B40-58B4-8544-83EC-EBC1EB3A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79" y="1843269"/>
            <a:ext cx="2355259" cy="372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Obálka pro Kvalita (ve) vzdělávání: obsahově zaměřený přístup ke zkoumání a zlepšování výuky">
            <a:extLst>
              <a:ext uri="{FF2B5EF4-FFF2-40B4-BE49-F238E27FC236}">
                <a16:creationId xmlns:a16="http://schemas.microsoft.com/office/drawing/2014/main" id="{FD9E043A-9EE5-DD4F-A0FE-B91CD63A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75" y="2012346"/>
            <a:ext cx="2355260" cy="33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3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B88761-BFAB-F74C-B82A-377A6B728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80F5C-8CD4-F946-81F3-ECCB8CFC3E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1BB5B-6192-5D45-BB0A-BADFA38F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požadavky a ukončení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B6C90B-65E2-C441-A779-58C75AE8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Z" dirty="0"/>
              <a:t>aktivní účast na seminářích (1 absence)</a:t>
            </a:r>
          </a:p>
          <a:p>
            <a:pPr>
              <a:lnSpc>
                <a:spcPct val="150000"/>
              </a:lnSpc>
            </a:pPr>
            <a:r>
              <a:rPr lang="en-CZ" dirty="0"/>
              <a:t>výstup v rámci semináře</a:t>
            </a:r>
          </a:p>
          <a:p>
            <a:pPr>
              <a:lnSpc>
                <a:spcPct val="150000"/>
              </a:lnSpc>
            </a:pPr>
            <a:r>
              <a:rPr lang="en-CZ" dirty="0"/>
              <a:t>reflektivní výstupy z praxe (deník praxe, dotazník)</a:t>
            </a:r>
          </a:p>
          <a:p>
            <a:pPr>
              <a:lnSpc>
                <a:spcPct val="150000"/>
              </a:lnSpc>
            </a:pPr>
            <a:endParaRPr lang="en-CZ" dirty="0"/>
          </a:p>
          <a:p>
            <a:pPr>
              <a:lnSpc>
                <a:spcPct val="150000"/>
              </a:lnSpc>
            </a:pPr>
            <a:r>
              <a:rPr lang="en-CZ" dirty="0"/>
              <a:t>nelze úspěšně absolvovat bez splněné PP1</a:t>
            </a:r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58633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0034A8-F31F-B544-95C7-5FFDDC68F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72487F-53A7-1048-806B-43A267488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A11CAE-91D6-8245-9A5E-ED702E3D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informace k praxím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288F4-FE11-2B43-A37A-460626505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0431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CZ" dirty="0"/>
              <a:t>PP1 navazuje na ÚdPP</a:t>
            </a:r>
          </a:p>
          <a:p>
            <a:pPr>
              <a:lnSpc>
                <a:spcPct val="100000"/>
              </a:lnSpc>
            </a:pPr>
            <a:r>
              <a:rPr lang="en-CZ" dirty="0"/>
              <a:t>navržené alternativní způsoby řešení v ÚdPP možno uplatnit v PP1</a:t>
            </a:r>
          </a:p>
          <a:p>
            <a:pPr>
              <a:lnSpc>
                <a:spcPct val="100000"/>
              </a:lnSpc>
            </a:pPr>
            <a:r>
              <a:rPr lang="en-CZ" dirty="0"/>
              <a:t>postup – 	1) přihlášení na SŠ k PU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		2) konzultace, harmonogram PP1, info o práci PU, chodu    		školy,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3) výzvy či synchronní výuka (dle režimu školy)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4) reflexe a sebereflexe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5) konzultace – tripartita (student-PU-oborový didaktik)</a:t>
            </a:r>
          </a:p>
        </p:txBody>
      </p:sp>
    </p:spTree>
    <p:extLst>
      <p:ext uri="{BB962C8B-B14F-4D97-AF65-F5344CB8AC3E}">
        <p14:creationId xmlns:p14="http://schemas.microsoft.com/office/powerpoint/2010/main" val="236909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6AAB40-6874-C645-B948-2F27E2233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np4121 -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9D572-7B39-5348-B68C-40A138B31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996433-8DEB-764A-96F0-ECA275A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Q &amp; A</a:t>
            </a:r>
          </a:p>
        </p:txBody>
      </p:sp>
      <p:pic>
        <p:nvPicPr>
          <p:cNvPr id="1026" name="Picture 2" descr="Fotografie otazník #7725199 | fotobanka Fotky&amp;Foto">
            <a:extLst>
              <a:ext uri="{FF2B5EF4-FFF2-40B4-BE49-F238E27FC236}">
                <a16:creationId xmlns:a16="http://schemas.microsoft.com/office/drawing/2014/main" id="{8CC0A2D8-474F-8041-90BA-49C7929A70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915" y="1497496"/>
            <a:ext cx="3947111" cy="394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776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145</TotalTime>
  <Words>286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np4121 – Reflexe praxe 1</vt:lpstr>
      <vt:lpstr>základní informace</vt:lpstr>
      <vt:lpstr>časové rozržení</vt:lpstr>
      <vt:lpstr>základní literatura</vt:lpstr>
      <vt:lpstr>literatura pro fajnšmekry</vt:lpstr>
      <vt:lpstr>požadavky a ukončení</vt:lpstr>
      <vt:lpstr>informace k praxím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np4115 - Didaktika tělesné výchovy</dc:title>
  <dc:creator>Ondřej Janák</dc:creator>
  <cp:lastModifiedBy>Ondřej Janák</cp:lastModifiedBy>
  <cp:revision>19</cp:revision>
  <cp:lastPrinted>1601-01-01T00:00:00Z</cp:lastPrinted>
  <dcterms:created xsi:type="dcterms:W3CDTF">2020-10-06T09:17:34Z</dcterms:created>
  <dcterms:modified xsi:type="dcterms:W3CDTF">2021-02-28T23:38:15Z</dcterms:modified>
</cp:coreProperties>
</file>