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2"/>
  </p:notesMasterIdLst>
  <p:sldIdLst>
    <p:sldId id="364" r:id="rId2"/>
    <p:sldId id="337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7" r:id="rId38"/>
    <p:sldId id="378" r:id="rId39"/>
    <p:sldId id="399" r:id="rId40"/>
    <p:sldId id="379" r:id="rId41"/>
    <p:sldId id="380" r:id="rId42"/>
    <p:sldId id="381" r:id="rId43"/>
    <p:sldId id="382" r:id="rId44"/>
    <p:sldId id="383" r:id="rId45"/>
    <p:sldId id="384" r:id="rId46"/>
    <p:sldId id="396" r:id="rId47"/>
    <p:sldId id="280" r:id="rId48"/>
    <p:sldId id="258" r:id="rId49"/>
    <p:sldId id="385" r:id="rId50"/>
    <p:sldId id="386" r:id="rId51"/>
    <p:sldId id="397" r:id="rId52"/>
    <p:sldId id="387" r:id="rId53"/>
    <p:sldId id="400" r:id="rId54"/>
    <p:sldId id="388" r:id="rId55"/>
    <p:sldId id="389" r:id="rId56"/>
    <p:sldId id="390" r:id="rId57"/>
    <p:sldId id="391" r:id="rId58"/>
    <p:sldId id="262" r:id="rId59"/>
    <p:sldId id="338" r:id="rId60"/>
    <p:sldId id="263" r:id="rId61"/>
    <p:sldId id="264" r:id="rId62"/>
    <p:sldId id="394" r:id="rId63"/>
    <p:sldId id="395" r:id="rId64"/>
    <p:sldId id="259" r:id="rId65"/>
    <p:sldId id="260" r:id="rId66"/>
    <p:sldId id="261" r:id="rId67"/>
    <p:sldId id="393" r:id="rId68"/>
    <p:sldId id="461" r:id="rId69"/>
    <p:sldId id="466" r:id="rId70"/>
    <p:sldId id="299" r:id="rId71"/>
    <p:sldId id="295" r:id="rId72"/>
    <p:sldId id="296" r:id="rId73"/>
    <p:sldId id="297" r:id="rId74"/>
    <p:sldId id="298" r:id="rId75"/>
    <p:sldId id="269" r:id="rId76"/>
    <p:sldId id="270" r:id="rId77"/>
    <p:sldId id="271" r:id="rId78"/>
    <p:sldId id="468" r:id="rId79"/>
    <p:sldId id="272" r:id="rId80"/>
    <p:sldId id="273" r:id="rId81"/>
    <p:sldId id="274" r:id="rId82"/>
    <p:sldId id="463" r:id="rId83"/>
    <p:sldId id="462" r:id="rId84"/>
    <p:sldId id="464" r:id="rId85"/>
    <p:sldId id="465" r:id="rId86"/>
    <p:sldId id="467" r:id="rId87"/>
    <p:sldId id="276" r:id="rId88"/>
    <p:sldId id="423" r:id="rId89"/>
    <p:sldId id="281" r:id="rId90"/>
    <p:sldId id="282" r:id="rId91"/>
    <p:sldId id="283" r:id="rId92"/>
    <p:sldId id="284" r:id="rId93"/>
    <p:sldId id="285" r:id="rId94"/>
    <p:sldId id="286" r:id="rId95"/>
    <p:sldId id="287" r:id="rId96"/>
    <p:sldId id="288" r:id="rId97"/>
    <p:sldId id="289" r:id="rId98"/>
    <p:sldId id="290" r:id="rId99"/>
    <p:sldId id="291" r:id="rId100"/>
    <p:sldId id="292" r:id="rId101"/>
    <p:sldId id="293" r:id="rId102"/>
    <p:sldId id="308" r:id="rId103"/>
    <p:sldId id="309" r:id="rId104"/>
    <p:sldId id="310" r:id="rId105"/>
    <p:sldId id="311" r:id="rId106"/>
    <p:sldId id="312" r:id="rId107"/>
    <p:sldId id="313" r:id="rId108"/>
    <p:sldId id="314" r:id="rId109"/>
    <p:sldId id="315" r:id="rId110"/>
    <p:sldId id="316" r:id="rId111"/>
    <p:sldId id="317" r:id="rId112"/>
    <p:sldId id="318" r:id="rId113"/>
    <p:sldId id="319" r:id="rId114"/>
    <p:sldId id="320" r:id="rId115"/>
    <p:sldId id="321" r:id="rId116"/>
    <p:sldId id="322" r:id="rId117"/>
    <p:sldId id="323" r:id="rId118"/>
    <p:sldId id="324" r:id="rId119"/>
    <p:sldId id="325" r:id="rId120"/>
    <p:sldId id="326" r:id="rId121"/>
    <p:sldId id="327" r:id="rId122"/>
    <p:sldId id="328" r:id="rId123"/>
    <p:sldId id="329" r:id="rId124"/>
    <p:sldId id="330" r:id="rId125"/>
    <p:sldId id="331" r:id="rId126"/>
    <p:sldId id="332" r:id="rId127"/>
    <p:sldId id="333" r:id="rId128"/>
    <p:sldId id="334" r:id="rId129"/>
    <p:sldId id="336" r:id="rId130"/>
    <p:sldId id="398" r:id="rId1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0" autoAdjust="0"/>
  </p:normalViewPr>
  <p:slideViewPr>
    <p:cSldViewPr>
      <p:cViewPr varScale="1">
        <p:scale>
          <a:sx n="92" d="100"/>
          <a:sy n="92" d="100"/>
        </p:scale>
        <p:origin x="11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82770-27C4-4F00-8DD3-EDA43AEE283E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29E08-B7E2-4AD3-846D-446A4B57E4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00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239C9-F3F3-4675-B00B-802F2F163DE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650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3AAF84-D23B-4B0B-8F4E-848FE853646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424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9F2847-523B-46E8-9F20-7E1E25B0F1B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95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1AAA1F-2DB2-4C84-BEF9-57DB1407A40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538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87D4E4-9E0C-4718-95D5-0ACF46A6189C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592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7A3CEA-EFFF-4F6F-8DCF-C049308EA405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751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0CF6CA-CD35-4042-B641-A55CB74FEA3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208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853815-13D0-4C88-9B83-4E5C9B3D200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912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3A94F4-D1EB-48F0-84BA-EBA55435519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214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FA24CD-196A-4ACF-B5A8-2DD6FE17A1C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814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F4CE83-59D0-4A5B-A515-C9FB1DC7DD4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67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Vzestupný trend populace nad 65 let věku koresponduje s prodlužující se průměrnou délkou života, zvláště v západoevropských zemích a USA.</a:t>
            </a:r>
            <a:r>
              <a:rPr lang="cs-CZ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Neadekvátní příjem stravy, ať již ve smyslu nadměrné nebo nedostatečné konzumace, je závažným problémem této skupiny obyvatel, ovlivňujícím kvalitu života a průběh přidružených akutních či chronických onemocnění. Podle statistik USA až dvě třetiny úmrtí souvisí s nesprávným příjmem stravy a dietními návyky. Evropská data ukazují, že se problémy podvýživy příliš netýkají komunity zdravých, doma žijících starých lidí, ale především akutně nebo chronicky nemocných, hospitalizovaných nebo žijících v sociálních zařízeních. Obesita naopak představuje vůbec nečastější onemocnění spojené s poruchou výživy ve vyspělých zemích a má vysokou prevalenci zejména mezi staršími neinstitucionalizovanými lidmi.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4B1A-4C1B-427A-BFB5-D39DBD22A6F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633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411E05-F85A-4862-8FB7-A2A02DC5B182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323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BE9A6A-E6A0-46C6-9D8B-606F16011C84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8403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51F8B8-DA7B-4290-8E6F-EB2A2CC15E95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090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A0DB68-31DD-4FAE-8EC9-C4A3C6DE27CB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015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133503-5F47-4168-84CF-1B8743979BA8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649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09ED8F-E087-480A-BA3B-13505910D708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90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B3FD2B-537C-4E44-AB8B-480F40D199FB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818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9BC30D-7D75-470A-B73A-9CFA67F289C5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675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7B5A45-7FDF-43E2-953D-E3D1F29350D9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982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D9562F-485E-4D9F-86F6-3480CA2090F6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237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E67DD-2CD7-4A1B-9885-7D04A8466A4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42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00F0D7-7E46-457C-91AC-2EB576AAAB21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4110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72711-830C-41A7-B40F-F900BF268BF3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4021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obecně:</a:t>
            </a:r>
          </a:p>
          <a:p>
            <a:r>
              <a:rPr lang="cs-CZ" dirty="0"/>
              <a:t>v riziku malnutrice je 19-80% hospitalizovaných pacientů</a:t>
            </a:r>
          </a:p>
          <a:p>
            <a:r>
              <a:rPr lang="cs-CZ" dirty="0"/>
              <a:t>40% všech hospitalizovaných malnutričních </a:t>
            </a:r>
          </a:p>
          <a:p>
            <a:r>
              <a:rPr lang="cs-CZ" dirty="0"/>
              <a:t>50% pacientů hospitalizovaných na ICU malnutričních</a:t>
            </a:r>
          </a:p>
          <a:p>
            <a:r>
              <a:rPr lang="cs-CZ" dirty="0"/>
              <a:t>nově se během hospitalizace vyvine malnutrice u cca 30% pacientů </a:t>
            </a:r>
          </a:p>
          <a:p>
            <a:r>
              <a:rPr lang="cs-CZ" dirty="0"/>
              <a:t>u 70% pacientů malnutričních při přijetí se stupeň podvýživy prohloubí během hospitalizace</a:t>
            </a:r>
          </a:p>
          <a:p>
            <a:r>
              <a:rPr lang="cs-CZ" dirty="0"/>
              <a:t>u 45% pacientů malnutrice prodlouží hospitalizaci a zvýší náklady na léčbu</a:t>
            </a:r>
          </a:p>
          <a:p>
            <a:r>
              <a:rPr lang="cs-CZ" dirty="0"/>
              <a:t>3-4% hospitalizovaných pacientů zemřou v důsledku těžké (neléčené) podvýživy</a:t>
            </a:r>
          </a:p>
          <a:p>
            <a:r>
              <a:rPr lang="cs-CZ" dirty="0"/>
              <a:t>80% propuštěno bez dg. malnutrice a intervence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4B1A-4C1B-427A-BFB5-D39DBD22A6FA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879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995345-50B9-46AF-B12E-9D1DFA5D6B67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57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dirty="0">
                <a:sym typeface="Symbol"/>
              </a:rPr>
              <a:t>pacient sní 1/3 porce = 500kcal / 28g B</a:t>
            </a:r>
            <a:r>
              <a:rPr lang="cs-CZ" sz="1200" dirty="0"/>
              <a:t> /d (</a:t>
            </a:r>
            <a:r>
              <a:rPr lang="cs-CZ" sz="1200" dirty="0">
                <a:sym typeface="Symbol"/>
              </a:rPr>
              <a:t> chybí mu kolem 1500kcal /d = 5 balení běžného </a:t>
            </a:r>
            <a:r>
              <a:rPr lang="cs-CZ" sz="1200" dirty="0" err="1">
                <a:sym typeface="Symbol"/>
              </a:rPr>
              <a:t>sippingu</a:t>
            </a:r>
            <a:r>
              <a:rPr lang="cs-CZ" sz="1200" dirty="0">
                <a:sym typeface="Symbol"/>
              </a:rPr>
              <a:t>)</a:t>
            </a:r>
            <a:endParaRPr lang="cs-CZ" sz="1200" dirty="0"/>
          </a:p>
        </p:txBody>
      </p:sp>
      <p:sp>
        <p:nvSpPr>
          <p:cNvPr id="1126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8EAE2B-2946-4D71-97E9-0B83662E6609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587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136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CC90AD-C959-4F60-B3BB-B35FFF70BFCD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2269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4B1A-4C1B-427A-BFB5-D39DBD22A6FA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6624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kalkulace</a:t>
            </a:r>
            <a:r>
              <a:rPr lang="cs-CZ" baseline="0" dirty="0"/>
              <a:t> nákladů na řešení malnutrice v U.K. </a:t>
            </a:r>
            <a:r>
              <a:rPr lang="cs-CZ" baseline="0" dirty="0">
                <a:sym typeface="Symbol"/>
              </a:rPr>
              <a:t> transformováno na Evropu</a:t>
            </a:r>
          </a:p>
          <a:p>
            <a:r>
              <a:rPr lang="cs-CZ" baseline="0" dirty="0">
                <a:sym typeface="Symbol"/>
              </a:rPr>
              <a:t>cca 60 miliard Kč /rok v ČR</a:t>
            </a:r>
          </a:p>
          <a:p>
            <a:r>
              <a:rPr lang="cs-CZ" baseline="0" dirty="0">
                <a:sym typeface="Symbol"/>
              </a:rPr>
              <a:t>nemocnice ČR: standardní porce (cca 2000kcal, 70gB,m 280g S, 70g T) – sní asi polovinu, reálně tedy kalorický příjem kolem 1000kcal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4B1A-4C1B-427A-BFB5-D39DBD22A6FA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8211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0BB52A-C71D-45EB-A827-6983BD26496A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958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cs-CZ" sz="1200" u="sng" dirty="0"/>
              <a:t>hodnocení stupně podvýživy: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1200" dirty="0"/>
              <a:t>anamnesa (stravovací a režimové zvyklosti, dynamická váha = </a:t>
            </a:r>
            <a:r>
              <a:rPr lang="cs-CZ" sz="1200" dirty="0" err="1">
                <a:solidFill>
                  <a:srgbClr val="FF0000"/>
                </a:solidFill>
              </a:rPr>
              <a:t>význ</a:t>
            </a:r>
            <a:r>
              <a:rPr lang="cs-CZ" sz="1200" dirty="0">
                <a:solidFill>
                  <a:srgbClr val="FF0000"/>
                </a:solidFill>
              </a:rPr>
              <a:t>. váhový úbytek 5% a více za měsíc nebo 10% a více za 2-6 měsíců</a:t>
            </a:r>
            <a:r>
              <a:rPr lang="cs-CZ" sz="1200" dirty="0"/>
              <a:t>), fyzikální vyšetření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1200" dirty="0"/>
              <a:t>antropometrie (výška</a:t>
            </a:r>
            <a:r>
              <a:rPr lang="cs-CZ" sz="1200" dirty="0">
                <a:solidFill>
                  <a:srgbClr val="FF0000"/>
                </a:solidFill>
              </a:rPr>
              <a:t>, váha, BMI</a:t>
            </a:r>
            <a:r>
              <a:rPr lang="cs-CZ" sz="1200" dirty="0"/>
              <a:t>, kožní řasy, obvod paže)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1200" dirty="0"/>
              <a:t>posouzení funkčního stavu (dynamometrie, …)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1200" u="sng" dirty="0"/>
              <a:t>hodnocení rezerv: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1200" dirty="0"/>
              <a:t>bioelektrická impedance (</a:t>
            </a:r>
            <a:r>
              <a:rPr lang="cs-CZ" sz="1200" dirty="0" err="1"/>
              <a:t>bipedální</a:t>
            </a:r>
            <a:r>
              <a:rPr lang="cs-CZ" sz="1200" dirty="0"/>
              <a:t> elektrody, </a:t>
            </a:r>
            <a:r>
              <a:rPr lang="cs-CZ" sz="1200" dirty="0" err="1"/>
              <a:t>Bodystat</a:t>
            </a:r>
            <a:r>
              <a:rPr lang="cs-CZ" sz="12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1200" u="sng" dirty="0"/>
              <a:t>laboratorní a pomocná vyšetření, </a:t>
            </a:r>
            <a:r>
              <a:rPr lang="cs-CZ" sz="1200" u="sng" dirty="0" err="1"/>
              <a:t>ev</a:t>
            </a:r>
            <a:r>
              <a:rPr lang="cs-CZ" sz="1200" u="sng" dirty="0"/>
              <a:t>. psychologické vyšetření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1200" u="sng" dirty="0"/>
              <a:t>stanovení potřeby energie: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1200" dirty="0"/>
              <a:t>výpočet (</a:t>
            </a:r>
            <a:r>
              <a:rPr lang="cs-CZ" sz="1200" dirty="0" err="1"/>
              <a:t>Harris</a:t>
            </a:r>
            <a:r>
              <a:rPr lang="cs-CZ" sz="1200" dirty="0"/>
              <a:t>-Benediktova rovnice), nepřímá kalorimetrie</a:t>
            </a:r>
          </a:p>
          <a:p>
            <a:r>
              <a:rPr lang="cs-CZ" sz="1200" u="sng" dirty="0">
                <a:solidFill>
                  <a:srgbClr val="FF0000"/>
                </a:solidFill>
              </a:rPr>
              <a:t>fyzická zdatnost </a:t>
            </a:r>
            <a:r>
              <a:rPr lang="cs-CZ" sz="1200" dirty="0"/>
              <a:t>je nejspolehlivějším ukazatelem zdraví</a:t>
            </a:r>
          </a:p>
          <a:p>
            <a:r>
              <a:rPr lang="cs-CZ" sz="1200" dirty="0"/>
              <a:t>informuje  o stavu svalového aparátu/</a:t>
            </a:r>
            <a:r>
              <a:rPr lang="cs-CZ" sz="1200" dirty="0" err="1"/>
              <a:t>sarkopenii</a:t>
            </a:r>
            <a:endParaRPr lang="cs-CZ" sz="1200" dirty="0"/>
          </a:p>
          <a:p>
            <a:r>
              <a:rPr lang="cs-CZ" sz="1200" u="sng" dirty="0"/>
              <a:t>mentální stav</a:t>
            </a:r>
            <a:r>
              <a:rPr lang="cs-CZ" sz="1200" dirty="0"/>
              <a:t> významně ovlivňuje přípravu a příjem stavy</a:t>
            </a:r>
          </a:p>
          <a:p>
            <a:r>
              <a:rPr lang="cs-CZ" sz="1200" dirty="0"/>
              <a:t>přímý vztah mentálního stavu a fyzické aktivity</a:t>
            </a:r>
          </a:p>
          <a:p>
            <a:r>
              <a:rPr lang="cs-CZ" sz="1200" dirty="0">
                <a:solidFill>
                  <a:srgbClr val="FF0000"/>
                </a:solidFill>
              </a:rPr>
              <a:t>spolupráce</a:t>
            </a:r>
            <a:r>
              <a:rPr lang="cs-CZ" sz="1200" dirty="0"/>
              <a:t> nezbytná pro úspěšně zotavení z nemoci</a:t>
            </a:r>
          </a:p>
          <a:p>
            <a:endParaRPr lang="cs-CZ" sz="1200" dirty="0"/>
          </a:p>
          <a:p>
            <a:endParaRPr lang="cs-CZ" sz="1200" dirty="0"/>
          </a:p>
          <a:p>
            <a:pPr eaLnBrk="1" hangingPunct="1">
              <a:lnSpc>
                <a:spcPct val="90000"/>
              </a:lnSpc>
              <a:defRPr/>
            </a:pP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E0CA5-6602-4F95-9DBB-526A693C103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74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DD0B81-925A-4825-8DC5-191E9115EE2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921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167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9E59CE-7EB7-4D23-A83D-A4D4444EC8F7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6214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55A3DD-ABE7-4997-B797-878642B9BD91}" type="slidenum">
              <a:rPr lang="cs-CZ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3278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55A3DD-ABE7-4997-B797-878642B9BD91}" type="slidenum">
              <a:rPr lang="cs-CZ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6945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55A3DD-ABE7-4997-B797-878642B9BD91}" type="slidenum">
              <a:rPr lang="cs-CZ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0300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B12C00-E488-4F1A-B71C-6DCD35578FD4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944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198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E1DDA9-9CDB-45AC-A184-7E2A3588F6A1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5736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cs-CZ" dirty="0">
                <a:sym typeface="Symbol"/>
              </a:rPr>
              <a:t> </a:t>
            </a:r>
            <a:r>
              <a:rPr lang="cs-CZ" dirty="0" err="1">
                <a:sym typeface="Symbol"/>
              </a:rPr>
              <a:t>ashtenie</a:t>
            </a:r>
            <a:endParaRPr lang="cs-CZ" dirty="0">
              <a:sym typeface="Symbol"/>
            </a:endParaRPr>
          </a:p>
          <a:p>
            <a:pPr marL="228600" indent="-228600">
              <a:buAutoNum type="arabicParenR"/>
            </a:pPr>
            <a:r>
              <a:rPr lang="cs-CZ" dirty="0">
                <a:sym typeface="Symbol"/>
              </a:rPr>
              <a:t> kachexie (neschopnost</a:t>
            </a:r>
            <a:r>
              <a:rPr lang="cs-CZ" baseline="0" dirty="0">
                <a:sym typeface="Symbol"/>
              </a:rPr>
              <a:t> ochránit svalovou hmotu)</a:t>
            </a:r>
            <a:r>
              <a:rPr lang="cs-CZ" dirty="0">
                <a:sym typeface="Symbol"/>
              </a:rPr>
              <a:t> </a:t>
            </a:r>
          </a:p>
          <a:p>
            <a:pPr marL="228600" indent="-228600">
              <a:buAutoNum type="arabicParenR"/>
            </a:pPr>
            <a:r>
              <a:rPr lang="cs-CZ" dirty="0">
                <a:sym typeface="Symbol"/>
              </a:rPr>
              <a:t> </a:t>
            </a:r>
            <a:r>
              <a:rPr lang="cs-CZ" dirty="0" err="1">
                <a:sym typeface="Symbol"/>
              </a:rPr>
              <a:t>sarkopenická</a:t>
            </a:r>
            <a:r>
              <a:rPr lang="cs-CZ" baseline="0" dirty="0">
                <a:sym typeface="Symbol"/>
              </a:rPr>
              <a:t> obezita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D9CD8-7469-4393-877E-DD72E14582FC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0060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E62880-32F5-42C1-9B55-290DD4734BFD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45427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61E8A9-0434-4DBE-987A-F3C582108368}" type="slidenum">
              <a:rPr lang="cs-CZ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3155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5A7DAD-7A0E-4456-B5D6-2EC33824AE16}" type="slidenum">
              <a:rPr lang="cs-CZ">
                <a:solidFill>
                  <a:prstClr val="black"/>
                </a:solidFill>
              </a:rPr>
              <a:pPr/>
              <a:t>52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64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1F0795-BB3B-458A-9AF9-E74F00BD70C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7359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dirty="0"/>
              <a:t>stanovení objemu svalové hmoty:</a:t>
            </a:r>
          </a:p>
          <a:p>
            <a:r>
              <a:rPr lang="cs-CZ" sz="1200" dirty="0"/>
              <a:t>počítačová tomografie (CT), magnetická rezonance (MR), </a:t>
            </a:r>
            <a:r>
              <a:rPr lang="cs-CZ" sz="1200" dirty="0" err="1"/>
              <a:t>dual</a:t>
            </a:r>
            <a:r>
              <a:rPr lang="cs-CZ" sz="1200" dirty="0"/>
              <a:t> </a:t>
            </a:r>
            <a:r>
              <a:rPr lang="cs-CZ" sz="1200" dirty="0" err="1"/>
              <a:t>energy</a:t>
            </a:r>
            <a:r>
              <a:rPr lang="cs-CZ" sz="1200" dirty="0"/>
              <a:t> X </a:t>
            </a:r>
            <a:r>
              <a:rPr lang="cs-CZ" sz="1200" dirty="0" err="1"/>
              <a:t>ray</a:t>
            </a:r>
            <a:r>
              <a:rPr lang="cs-CZ" sz="1200" dirty="0"/>
              <a:t> </a:t>
            </a:r>
            <a:r>
              <a:rPr lang="cs-CZ" sz="1200" dirty="0" err="1"/>
              <a:t>absorptiometry</a:t>
            </a:r>
            <a:r>
              <a:rPr lang="cs-CZ" sz="1200" dirty="0"/>
              <a:t> (DXA), </a:t>
            </a:r>
            <a:r>
              <a:rPr lang="cs-CZ" sz="1200" dirty="0" err="1"/>
              <a:t>bioimpedance</a:t>
            </a:r>
            <a:r>
              <a:rPr lang="cs-CZ" sz="1200" dirty="0"/>
              <a:t> (BIA) nebo experimentální podvodní vážení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4B1A-4C1B-427A-BFB5-D39DBD22A6FA}" type="slidenum">
              <a:rPr lang="cs-CZ" smtClean="0">
                <a:solidFill>
                  <a:prstClr val="black"/>
                </a:solidFill>
              </a:rPr>
              <a:pPr/>
              <a:t>54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163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239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8A934F-3724-41CE-ADC5-46C43CF16DD6}" type="slidenum">
              <a:rPr lang="cs-CZ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9827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/>
              <a:t>MNA se zdá dostačující pro ambulantní i hospitalizované</a:t>
            </a:r>
          </a:p>
          <a:p>
            <a:pPr>
              <a:spcBef>
                <a:spcPct val="0"/>
              </a:spcBef>
            </a:pPr>
            <a:r>
              <a:rPr lang="cs-CZ" dirty="0"/>
              <a:t>použití hlavně u institucionalizovaných nemocných</a:t>
            </a:r>
          </a:p>
        </p:txBody>
      </p:sp>
      <p:sp>
        <p:nvSpPr>
          <p:cNvPr id="1249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2B2A7D-2D71-49CD-B683-47A97F5BC292}" type="slidenum">
              <a:rPr lang="cs-CZ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185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600" u="sng" dirty="0">
                <a:solidFill>
                  <a:srgbClr val="0070C0"/>
                </a:solidFill>
              </a:rPr>
              <a:t>NRS 2002 – </a:t>
            </a:r>
            <a:r>
              <a:rPr lang="cs-CZ" sz="1600" u="sng" dirty="0" err="1">
                <a:solidFill>
                  <a:srgbClr val="0070C0"/>
                </a:solidFill>
              </a:rPr>
              <a:t>Nutritional</a:t>
            </a:r>
            <a:r>
              <a:rPr lang="cs-CZ" sz="1600" u="sng" dirty="0">
                <a:solidFill>
                  <a:srgbClr val="0070C0"/>
                </a:solidFill>
              </a:rPr>
              <a:t> Risk </a:t>
            </a:r>
            <a:r>
              <a:rPr lang="cs-CZ" sz="1600" u="sng" dirty="0" err="1">
                <a:solidFill>
                  <a:srgbClr val="0070C0"/>
                </a:solidFill>
              </a:rPr>
              <a:t>Screening</a:t>
            </a:r>
            <a:r>
              <a:rPr lang="cs-CZ" sz="1600" u="sng" dirty="0">
                <a:solidFill>
                  <a:srgbClr val="0070C0"/>
                </a:solidFill>
              </a:rPr>
              <a:t> (</a:t>
            </a:r>
            <a:r>
              <a:rPr lang="cs-CZ" sz="1600" u="sng" dirty="0" err="1">
                <a:solidFill>
                  <a:srgbClr val="0070C0"/>
                </a:solidFill>
              </a:rPr>
              <a:t>Screening</a:t>
            </a:r>
            <a:r>
              <a:rPr lang="cs-CZ" sz="1600" u="sng" dirty="0">
                <a:solidFill>
                  <a:srgbClr val="0070C0"/>
                </a:solidFill>
              </a:rPr>
              <a:t> nutričního rizika) základní a rozšířený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1200" dirty="0"/>
              <a:t>      zákl.: pokud aspoň 1 ze 4 otázek ano, pak rozšířený </a:t>
            </a:r>
            <a:r>
              <a:rPr lang="cs-CZ" sz="1200" dirty="0" err="1"/>
              <a:t>screening</a:t>
            </a:r>
            <a:r>
              <a:rPr lang="cs-CZ" sz="1200" dirty="0"/>
              <a:t>, jinak opak. za týden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1200" dirty="0"/>
              <a:t>      </a:t>
            </a:r>
            <a:r>
              <a:rPr lang="cs-CZ" sz="1200" dirty="0" err="1"/>
              <a:t>rozš</a:t>
            </a:r>
            <a:r>
              <a:rPr lang="cs-CZ" sz="1200" dirty="0"/>
              <a:t>.:do 3 </a:t>
            </a:r>
            <a:r>
              <a:rPr lang="cs-CZ" sz="1200" dirty="0" err="1"/>
              <a:t>bb</a:t>
            </a:r>
            <a:r>
              <a:rPr lang="cs-CZ" sz="1200" dirty="0"/>
              <a:t>. opakovat za týden, 3 a více </a:t>
            </a:r>
            <a:r>
              <a:rPr lang="cs-CZ" sz="1200" dirty="0" err="1"/>
              <a:t>bb</a:t>
            </a:r>
            <a:r>
              <a:rPr lang="cs-CZ" sz="1200" dirty="0"/>
              <a:t>. nutriční intervence</a:t>
            </a:r>
          </a:p>
          <a:p>
            <a:pPr>
              <a:defRPr/>
            </a:pPr>
            <a:r>
              <a:rPr lang="cs-CZ" sz="1600" u="sng" dirty="0">
                <a:solidFill>
                  <a:srgbClr val="0070C0"/>
                </a:solidFill>
              </a:rPr>
              <a:t>MNA – Mini </a:t>
            </a:r>
            <a:r>
              <a:rPr lang="cs-CZ" sz="1600" u="sng" dirty="0" err="1">
                <a:solidFill>
                  <a:srgbClr val="0070C0"/>
                </a:solidFill>
              </a:rPr>
              <a:t>Nutritional</a:t>
            </a:r>
            <a:r>
              <a:rPr lang="cs-CZ" sz="1600" u="sng" dirty="0">
                <a:solidFill>
                  <a:srgbClr val="0070C0"/>
                </a:solidFill>
              </a:rPr>
              <a:t> </a:t>
            </a:r>
            <a:r>
              <a:rPr lang="cs-CZ" sz="1600" u="sng" dirty="0" err="1">
                <a:solidFill>
                  <a:srgbClr val="0070C0"/>
                </a:solidFill>
              </a:rPr>
              <a:t>Assessment</a:t>
            </a:r>
            <a:r>
              <a:rPr lang="cs-CZ" sz="1600" u="sng" dirty="0">
                <a:solidFill>
                  <a:srgbClr val="0070C0"/>
                </a:solidFill>
              </a:rPr>
              <a:t> (Malý výživový test) </a:t>
            </a:r>
          </a:p>
          <a:p>
            <a:pPr marL="0" indent="0">
              <a:buNone/>
              <a:defRPr/>
            </a:pPr>
            <a:r>
              <a:rPr lang="cs-CZ" sz="1200" dirty="0"/>
              <a:t>      24-30 </a:t>
            </a:r>
            <a:r>
              <a:rPr lang="cs-CZ" sz="1200" dirty="0" err="1"/>
              <a:t>bb</a:t>
            </a:r>
            <a:r>
              <a:rPr lang="cs-CZ" sz="1200" dirty="0"/>
              <a:t>. norma, 17-23,5 </a:t>
            </a:r>
            <a:r>
              <a:rPr lang="cs-CZ" sz="1200" dirty="0" err="1"/>
              <a:t>bb</a:t>
            </a:r>
            <a:r>
              <a:rPr lang="cs-CZ" sz="1200" dirty="0"/>
              <a:t>. riziko podvýživy, 0-</a:t>
            </a:r>
            <a:r>
              <a:rPr lang="cs-CZ" sz="1200" dirty="0">
                <a:sym typeface="Symbol"/>
              </a:rPr>
              <a:t></a:t>
            </a:r>
            <a:r>
              <a:rPr lang="cs-CZ" sz="1200" dirty="0"/>
              <a:t>17 </a:t>
            </a:r>
            <a:r>
              <a:rPr lang="cs-CZ" sz="1200" dirty="0" err="1"/>
              <a:t>bb</a:t>
            </a:r>
            <a:r>
              <a:rPr lang="cs-CZ" sz="1200" dirty="0"/>
              <a:t>. </a:t>
            </a:r>
            <a:r>
              <a:rPr lang="cs-CZ" sz="1200" dirty="0" err="1"/>
              <a:t>podvý</a:t>
            </a:r>
            <a:r>
              <a:rPr lang="cs-CZ" sz="1200" dirty="0"/>
              <a:t>živa</a:t>
            </a:r>
          </a:p>
          <a:p>
            <a:pPr>
              <a:defRPr/>
            </a:pPr>
            <a:r>
              <a:rPr lang="cs-CZ" sz="1600" u="sng" dirty="0">
                <a:solidFill>
                  <a:srgbClr val="0070C0"/>
                </a:solidFill>
              </a:rPr>
              <a:t>zkrácená forma MNA-SF (MNA – </a:t>
            </a:r>
            <a:r>
              <a:rPr lang="cs-CZ" sz="1600" u="sng" dirty="0" err="1">
                <a:solidFill>
                  <a:srgbClr val="0070C0"/>
                </a:solidFill>
              </a:rPr>
              <a:t>Short</a:t>
            </a:r>
            <a:r>
              <a:rPr lang="cs-CZ" sz="1600" u="sng" dirty="0">
                <a:solidFill>
                  <a:srgbClr val="0070C0"/>
                </a:solidFill>
              </a:rPr>
              <a:t> </a:t>
            </a:r>
            <a:r>
              <a:rPr lang="cs-CZ" sz="1600" u="sng" dirty="0" err="1">
                <a:solidFill>
                  <a:srgbClr val="0070C0"/>
                </a:solidFill>
              </a:rPr>
              <a:t>Form</a:t>
            </a:r>
            <a:r>
              <a:rPr lang="cs-CZ" sz="1600" u="sng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cs-CZ" sz="1200" dirty="0"/>
              <a:t>      12–14 </a:t>
            </a:r>
            <a:r>
              <a:rPr lang="cs-CZ" sz="1200" dirty="0" err="1"/>
              <a:t>bb</a:t>
            </a:r>
            <a:r>
              <a:rPr lang="cs-CZ" sz="1200" dirty="0"/>
              <a:t>. norma, 8–11 </a:t>
            </a:r>
            <a:r>
              <a:rPr lang="cs-CZ" sz="1200" dirty="0" err="1"/>
              <a:t>bb</a:t>
            </a:r>
            <a:r>
              <a:rPr lang="cs-CZ" sz="1200" dirty="0"/>
              <a:t>. riziko podvýživy, 0–7 </a:t>
            </a:r>
            <a:r>
              <a:rPr lang="cs-CZ" sz="1200" dirty="0" err="1"/>
              <a:t>bb</a:t>
            </a:r>
            <a:r>
              <a:rPr lang="cs-CZ" sz="1200" dirty="0"/>
              <a:t>. podvýživa</a:t>
            </a:r>
          </a:p>
          <a:p>
            <a:pPr>
              <a:defRPr/>
            </a:pPr>
            <a:r>
              <a:rPr lang="cs-CZ" sz="1600" u="sng" dirty="0" err="1">
                <a:solidFill>
                  <a:srgbClr val="0070C0"/>
                </a:solidFill>
              </a:rPr>
              <a:t>Malnutrition</a:t>
            </a:r>
            <a:r>
              <a:rPr lang="cs-CZ" sz="1600" u="sng" dirty="0">
                <a:solidFill>
                  <a:srgbClr val="0070C0"/>
                </a:solidFill>
              </a:rPr>
              <a:t> </a:t>
            </a:r>
            <a:r>
              <a:rPr lang="cs-CZ" sz="1600" u="sng" dirty="0" err="1">
                <a:solidFill>
                  <a:srgbClr val="0070C0"/>
                </a:solidFill>
              </a:rPr>
              <a:t>Universal</a:t>
            </a:r>
            <a:r>
              <a:rPr lang="cs-CZ" sz="1600" u="sng" dirty="0">
                <a:solidFill>
                  <a:srgbClr val="0070C0"/>
                </a:solidFill>
              </a:rPr>
              <a:t> </a:t>
            </a:r>
            <a:r>
              <a:rPr lang="cs-CZ" sz="1600" u="sng" dirty="0" err="1">
                <a:solidFill>
                  <a:srgbClr val="0070C0"/>
                </a:solidFill>
              </a:rPr>
              <a:t>Screening</a:t>
            </a:r>
            <a:r>
              <a:rPr lang="cs-CZ" sz="1600" u="sng" dirty="0">
                <a:solidFill>
                  <a:srgbClr val="0070C0"/>
                </a:solidFill>
              </a:rPr>
              <a:t> </a:t>
            </a:r>
            <a:r>
              <a:rPr lang="cs-CZ" sz="1600" u="sng" dirty="0" err="1">
                <a:solidFill>
                  <a:srgbClr val="0070C0"/>
                </a:solidFill>
              </a:rPr>
              <a:t>Tool</a:t>
            </a:r>
            <a:r>
              <a:rPr lang="cs-CZ" sz="1600" u="sng" dirty="0">
                <a:solidFill>
                  <a:srgbClr val="0070C0"/>
                </a:solidFill>
              </a:rPr>
              <a:t> (MUST)</a:t>
            </a:r>
          </a:p>
          <a:p>
            <a:pPr marL="0" indent="0">
              <a:buNone/>
              <a:defRPr/>
            </a:pPr>
            <a:r>
              <a:rPr lang="cs-CZ" sz="1200" dirty="0"/>
              <a:t>      3 kroky (3x2 body) , součet: 0 = bez rizika, 1 = observace, 2 a více = léčba</a:t>
            </a:r>
          </a:p>
          <a:p>
            <a:pPr>
              <a:defRPr/>
            </a:pPr>
            <a:r>
              <a:rPr lang="cs-CZ" sz="1600" dirty="0">
                <a:solidFill>
                  <a:srgbClr val="0070C0"/>
                </a:solidFill>
              </a:rPr>
              <a:t> …</a:t>
            </a:r>
          </a:p>
          <a:p>
            <a:pPr>
              <a:spcBef>
                <a:spcPct val="0"/>
              </a:spcBef>
            </a:pPr>
            <a:r>
              <a:rPr lang="cs-CZ" dirty="0"/>
              <a:t>MNA se zdá dostačující pro ambulantní i hospitalizované</a:t>
            </a:r>
          </a:p>
          <a:p>
            <a:pPr>
              <a:spcBef>
                <a:spcPct val="0"/>
              </a:spcBef>
            </a:pPr>
            <a:r>
              <a:rPr lang="cs-CZ" dirty="0"/>
              <a:t>použití hlavně u institucionalizovaných nemocných</a:t>
            </a:r>
          </a:p>
          <a:p>
            <a:pPr>
              <a:defRPr/>
            </a:pPr>
            <a:endParaRPr lang="cs-CZ" sz="12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E0CA5-6602-4F95-9DBB-526A693C103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52561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 když je výživa vitální komponentou</a:t>
            </a:r>
            <a:r>
              <a:rPr lang="cs-CZ" baseline="0" dirty="0"/>
              <a:t> zdraví seniora, nepředstavuje isolovanou modalitu.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2F1EC-A61F-4969-8383-777EC46492CC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897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Poměr mezi příjmem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nutrientů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fyzickou aktivitou má významný vliv na svalovou hmotu a sílu, množství tělesného tuku i kostní hustotu a pevnost. Není přesně známo, jaké je množství fyzické aktivity, které by zabránilo poklesu svalové hmoty seniora. Práce na zdravých dobrovolnících jasně dokumentují, že již týdenní pobyt seniora na lůžku vede k významnému poklesu svalové síly a hmoty a snížení svalové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proteosyntézy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Objem tukové tkáně se přitom nemění. Tělesné cvičení je proto nejlepším způsobem k udržení a prevenci poklesu svalové hmoty. Za dostatečnou pohybovou aktivitu se obvykle považuje tělesný trénink v trvání 30-45minut minimálně 3-4x týdně. Preferována je aerobní izotonická zátěž, zařazeny by měly být též vhodné posilovací cviky, zaměřené k posílení svalové hmoty. Vždy je nutné brát ohled na možnosti a schopnosti seniora tak, aby pro něj fyzická zátěž nebyla riziková a respektovala jeho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komorbidity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2F1EC-A61F-4969-8383-777EC46492CC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4422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CSA,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sectional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area; MPB,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protein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breakdown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MPS,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protein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synthesis</a:t>
            </a:r>
            <a:endParaRPr lang="cs-CZ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uvedená ztráta svalové síly – neumožní 50kg osobě zvednout rukou 40kg zátěž po předchozí 2 týdenní imobilizaci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největší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proteosyntéza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svalu do 5hodin od příjmu stravy, max. za 2-3hodiny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2F1EC-A61F-4969-8383-777EC46492CC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2721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chronický zánět + aterosklerosa + malnutrice = fatální kombinace pro seniora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4B1A-4C1B-427A-BFB5-D39DBD22A6FA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7641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err="1"/>
              <a:t>sarkopenie</a:t>
            </a:r>
            <a:r>
              <a:rPr lang="cs-CZ" sz="1200" dirty="0"/>
              <a:t> je stejně nebezpečná jak při podvýživě (BMI </a:t>
            </a:r>
            <a:r>
              <a:rPr lang="cs-CZ" sz="1200" dirty="0">
                <a:sym typeface="Symbol"/>
              </a:rPr>
              <a:t> 18,5)</a:t>
            </a:r>
            <a:r>
              <a:rPr lang="cs-CZ" sz="1200" dirty="0"/>
              <a:t>,</a:t>
            </a:r>
            <a:r>
              <a:rPr lang="cs-CZ" sz="1200" baseline="0" dirty="0"/>
              <a:t> tak obesitě (BMI </a:t>
            </a:r>
            <a:r>
              <a:rPr lang="cs-CZ" sz="1200" baseline="0" dirty="0">
                <a:sym typeface="Symbol"/>
              </a:rPr>
              <a:t> 30, </a:t>
            </a:r>
            <a:r>
              <a:rPr lang="cs-CZ" sz="1200" baseline="0" dirty="0" err="1"/>
              <a:t>sarkopenická</a:t>
            </a:r>
            <a:r>
              <a:rPr lang="cs-CZ" sz="1200" baseline="0" dirty="0"/>
              <a:t> obesita) </a:t>
            </a:r>
            <a:r>
              <a:rPr lang="cs-CZ" sz="1200" baseline="0" dirty="0">
                <a:sym typeface="Symbol"/>
              </a:rPr>
              <a:t>  morbidity a mortality</a:t>
            </a:r>
            <a:endParaRPr lang="cs-CZ" sz="12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ovlivnění svalové hmoty: věk, podvýživa,</a:t>
            </a:r>
            <a:r>
              <a:rPr lang="cs-CZ" sz="1200" baseline="0" dirty="0"/>
              <a:t> </a:t>
            </a:r>
            <a:r>
              <a:rPr lang="cs-CZ" sz="1200" baseline="0" dirty="0" err="1"/>
              <a:t>inaktivita</a:t>
            </a:r>
            <a:r>
              <a:rPr lang="cs-CZ" sz="1200" baseline="0" dirty="0"/>
              <a:t> (udržovací cvičení 30-45min, 3-4x týdně, vhodná izotonická zátěž + posilovací cviky), chronický zánět </a:t>
            </a: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4B1A-4C1B-427A-BFB5-D39DBD22A6FA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4744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total of 16,019 patients were identified who met study entrance criteria. Most patients (81.2%) were &gt;/=65 yrs of age; 53.4% were men. Mortality was 21.2% for the index admission, 51.4% at 1 yr, and 74.2% at 5 yrs. Mean cumulative total medical care 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chargeswere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44,600 US dollars for the index admission, 78,500 US dollars at 1 yr, and 118,800 US dollars at 5 yrs. 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2F1EC-A61F-4969-8383-777EC46492CC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4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F9E10-AEB5-460B-89A1-067A8C848B0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0331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Podobný modelu </a:t>
            </a:r>
            <a:r>
              <a:rPr lang="cs-CZ" dirty="0" err="1"/>
              <a:t>hospitaluizace</a:t>
            </a:r>
            <a:r>
              <a:rPr lang="cs-CZ" dirty="0"/>
              <a:t>, kde na ose x čas</a:t>
            </a:r>
            <a:r>
              <a:rPr lang="cs-CZ" baseline="0" dirty="0"/>
              <a:t> hospitalizace.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2F1EC-A61F-4969-8383-777EC46492CC}" type="slidenum">
              <a:rPr lang="cs-CZ" smtClean="0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81611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multifaktoriální příčiny </a:t>
            </a:r>
            <a:r>
              <a:rPr lang="cs-CZ" dirty="0" err="1"/>
              <a:t>sarkopenie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DDCBE-BB1E-4110-B88E-27F1B881506E}" type="slidenum">
              <a:rPr lang="cs-CZ" smtClean="0"/>
              <a:pPr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0809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1989,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Irwin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Rosenberg proposed the term ‘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sarcopenia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(Greek ‘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sarx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or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flesh + ‘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penia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 or loss) to describe this age-related decrease</a:t>
            </a:r>
          </a:p>
          <a:p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muscle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2F1EC-A61F-4969-8383-777EC46492CC}" type="slidenum">
              <a:rPr lang="cs-CZ" smtClean="0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6372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WRITING GROUP FOR THE EUROPEAN WORKING GROUP ON</a:t>
            </a:r>
            <a:r>
              <a:rPr lang="cs-CZ" dirty="0"/>
              <a:t> </a:t>
            </a:r>
            <a:r>
              <a:rPr lang="en-US" dirty="0"/>
              <a:t>SARCOPENIA IN OLDER PEOPLE 2 (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EWGSOP2</a:t>
            </a:r>
            <a:r>
              <a:rPr lang="en-US" dirty="0"/>
              <a:t>), AND THE EXTENDED GROUP FOR EWGSOP2</a:t>
            </a:r>
            <a:endParaRPr lang="cs-CZ" dirty="0"/>
          </a:p>
          <a:p>
            <a:r>
              <a:rPr lang="cs-CZ" b="1" dirty="0" err="1"/>
              <a:t>Fázická</a:t>
            </a:r>
            <a:r>
              <a:rPr lang="cs-CZ" b="1" dirty="0"/>
              <a:t> vlákna  </a:t>
            </a:r>
            <a:r>
              <a:rPr lang="cs-CZ" dirty="0"/>
              <a:t>(obvykle rychlá bíla vlákna): -slouží k provedení pohybu, -jsou uložena blíže povrchu těla, -jsou snadno unavitelné,-mají nižší klidové napětí, které vede k oslabení,-</a:t>
            </a:r>
          </a:p>
          <a:p>
            <a:r>
              <a:rPr lang="cs-CZ" dirty="0"/>
              <a:t>-je nutné je posilovat, -nadměrně zvětšují klidovou délku,-obtížněji se zapojují do pohybových vzorců,,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F9072-180F-4A74-BEF5-350054758A2D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2761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sarkopenie</a:t>
            </a:r>
            <a:r>
              <a:rPr lang="cs-CZ" b="1" dirty="0"/>
              <a:t> – význam prevence = nejméně nákladná x </a:t>
            </a:r>
            <a:r>
              <a:rPr lang="cs-CZ" b="1" dirty="0" err="1"/>
              <a:t>frailty</a:t>
            </a:r>
            <a:r>
              <a:rPr lang="cs-CZ" b="1" dirty="0"/>
              <a:t> – časný fenomén, nákladná </a:t>
            </a:r>
            <a:r>
              <a:rPr lang="cs-CZ" b="1" dirty="0" err="1"/>
              <a:t>th</a:t>
            </a:r>
            <a:r>
              <a:rPr lang="cs-CZ" b="1" dirty="0"/>
              <a:t>., ale dnes není prioritou x </a:t>
            </a:r>
            <a:r>
              <a:rPr lang="cs-CZ" b="1" dirty="0" err="1"/>
              <a:t>dysability</a:t>
            </a:r>
            <a:r>
              <a:rPr lang="cs-CZ" b="1" dirty="0"/>
              <a:t> – už je pozdě, ještě více nákladná, často nevratná</a:t>
            </a:r>
          </a:p>
          <a:p>
            <a:r>
              <a:rPr lang="cs-CZ" u="sng" dirty="0" err="1"/>
              <a:t>frailty</a:t>
            </a:r>
            <a:r>
              <a:rPr lang="cs-CZ" dirty="0"/>
              <a:t> – definice dle </a:t>
            </a:r>
            <a:r>
              <a:rPr lang="cs-CZ" dirty="0" err="1"/>
              <a:t>Friedové</a:t>
            </a:r>
            <a:r>
              <a:rPr lang="cs-CZ" dirty="0"/>
              <a:t>: neúmyslná ztráta hmotnosti, slabost a pocit vyčerpanosti, pomalá rychlost chůze, sval. slabost; hodnocení 3 = </a:t>
            </a:r>
            <a:r>
              <a:rPr lang="cs-CZ" dirty="0" err="1"/>
              <a:t>frailty</a:t>
            </a:r>
            <a:r>
              <a:rPr lang="cs-CZ" dirty="0"/>
              <a:t> 1-2 := </a:t>
            </a:r>
            <a:r>
              <a:rPr lang="cs-CZ" dirty="0" err="1"/>
              <a:t>prefraiolty</a:t>
            </a:r>
            <a:endParaRPr lang="cs-CZ" dirty="0"/>
          </a:p>
          <a:p>
            <a:r>
              <a:rPr lang="cs-CZ" dirty="0"/>
              <a:t>Rotterdamská studie (2833 pac., 5,8% </a:t>
            </a:r>
            <a:r>
              <a:rPr lang="cs-CZ" dirty="0" err="1"/>
              <a:t>frailty</a:t>
            </a:r>
            <a:r>
              <a:rPr lang="cs-CZ" dirty="0"/>
              <a:t>, 51,3% </a:t>
            </a:r>
            <a:r>
              <a:rPr lang="cs-CZ" dirty="0" err="1"/>
              <a:t>prefrailty</a:t>
            </a:r>
            <a:r>
              <a:rPr lang="cs-CZ" dirty="0"/>
              <a:t>, (hl. po </a:t>
            </a:r>
            <a:r>
              <a:rPr lang="cs-CZ" dirty="0" err="1"/>
              <a:t>hospit</a:t>
            </a:r>
            <a:r>
              <a:rPr lang="cs-CZ" dirty="0"/>
              <a:t>., pádech, při </a:t>
            </a:r>
            <a:r>
              <a:rPr lang="cs-CZ" dirty="0" err="1"/>
              <a:t>komporbiditách</a:t>
            </a:r>
            <a:r>
              <a:rPr lang="cs-CZ" dirty="0"/>
              <a:t>,…)</a:t>
            </a:r>
          </a:p>
          <a:p>
            <a:r>
              <a:rPr lang="cs-CZ" u="sng" dirty="0" err="1"/>
              <a:t>sarkopenie</a:t>
            </a:r>
            <a:r>
              <a:rPr lang="cs-CZ" u="sng" dirty="0"/>
              <a:t>:</a:t>
            </a:r>
          </a:p>
          <a:p>
            <a:r>
              <a:rPr lang="cs-CZ" dirty="0"/>
              <a:t>max. sval hmoty mezi 20.-25.rokem </a:t>
            </a:r>
            <a:r>
              <a:rPr lang="cs-CZ" dirty="0" err="1"/>
              <a:t>věku,pokles</a:t>
            </a:r>
            <a:r>
              <a:rPr lang="cs-CZ" dirty="0"/>
              <a:t> sval. hmoty -5%/10let do 50ti let, pak -10% /10let </a:t>
            </a:r>
            <a:r>
              <a:rPr lang="cs-CZ" dirty="0">
                <a:sym typeface="Symbol"/>
              </a:rPr>
              <a:t>-40% v 80ti letech, </a:t>
            </a:r>
            <a:r>
              <a:rPr lang="cs-CZ" dirty="0" err="1">
                <a:sym typeface="Symbol"/>
              </a:rPr>
              <a:t>úbytekem</a:t>
            </a:r>
            <a:r>
              <a:rPr lang="cs-CZ" dirty="0">
                <a:sym typeface="Symbol"/>
              </a:rPr>
              <a:t> zvl. vláken </a:t>
            </a:r>
            <a:r>
              <a:rPr lang="cs-CZ" dirty="0" err="1">
                <a:sym typeface="Symbol"/>
              </a:rPr>
              <a:t>IIa</a:t>
            </a:r>
            <a:r>
              <a:rPr lang="cs-CZ" dirty="0">
                <a:sym typeface="Symbol"/>
              </a:rPr>
              <a:t>, </a:t>
            </a:r>
            <a:r>
              <a:rPr lang="cs-CZ" dirty="0" err="1">
                <a:sym typeface="Symbol"/>
              </a:rPr>
              <a:t>Iib</a:t>
            </a:r>
            <a:r>
              <a:rPr lang="cs-CZ" dirty="0">
                <a:sym typeface="Symbol"/>
              </a:rPr>
              <a:t> (</a:t>
            </a:r>
            <a:r>
              <a:rPr lang="cs-CZ" dirty="0" err="1">
                <a:sym typeface="Symbol"/>
              </a:rPr>
              <a:t>tzb</a:t>
            </a:r>
            <a:r>
              <a:rPr lang="cs-CZ" dirty="0">
                <a:sym typeface="Symbol"/>
              </a:rPr>
              <a:t>. </a:t>
            </a:r>
            <a:r>
              <a:rPr lang="cs-CZ" dirty="0" err="1">
                <a:sym typeface="Symbol"/>
              </a:rPr>
              <a:t>fázické</a:t>
            </a:r>
            <a:r>
              <a:rPr lang="cs-CZ" dirty="0">
                <a:sym typeface="Symbol"/>
              </a:rPr>
              <a:t> svaly</a:t>
            </a:r>
          </a:p>
          <a:p>
            <a:r>
              <a:rPr lang="cs-CZ" dirty="0">
                <a:sym typeface="Symbol"/>
              </a:rPr>
              <a:t>tuková tkáň na vrub svalové = </a:t>
            </a:r>
            <a:r>
              <a:rPr lang="cs-CZ" dirty="0" err="1">
                <a:sym typeface="Symbol"/>
              </a:rPr>
              <a:t>sarkopenická</a:t>
            </a:r>
            <a:r>
              <a:rPr lang="cs-CZ" dirty="0">
                <a:sym typeface="Symbol"/>
              </a:rPr>
              <a:t> obesita</a:t>
            </a:r>
          </a:p>
          <a:p>
            <a:r>
              <a:rPr lang="cs-CZ" dirty="0">
                <a:sym typeface="Symbol"/>
              </a:rPr>
              <a:t>primární věkem navození, sekundární (</a:t>
            </a:r>
            <a:r>
              <a:rPr lang="cs-CZ" dirty="0" err="1">
                <a:sym typeface="Symbol"/>
              </a:rPr>
              <a:t>disease</a:t>
            </a:r>
            <a:r>
              <a:rPr lang="cs-CZ" dirty="0">
                <a:sym typeface="Symbol"/>
              </a:rPr>
              <a:t> </a:t>
            </a:r>
            <a:r>
              <a:rPr lang="cs-CZ" dirty="0" err="1">
                <a:sym typeface="Symbol"/>
              </a:rPr>
              <a:t>related</a:t>
            </a:r>
            <a:r>
              <a:rPr lang="cs-CZ" dirty="0">
                <a:sym typeface="Symbol"/>
              </a:rPr>
              <a:t>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B94B0-3AD6-43EA-999D-8F6689E63CC0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76348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 dle </a:t>
            </a:r>
            <a:r>
              <a:rPr lang="cs-CZ" dirty="0" err="1"/>
              <a:t>Friedové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2F1EC-A61F-4969-8383-777EC46492CC}" type="slidenum">
              <a:rPr lang="cs-CZ" smtClean="0">
                <a:solidFill>
                  <a:prstClr val="black"/>
                </a:solidFill>
              </a:rPr>
              <a:pPr/>
              <a:t>70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347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2F1EC-A61F-4969-8383-777EC46492CC}" type="slidenum">
              <a:rPr lang="cs-CZ" smtClean="0"/>
              <a:pPr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16821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pozdní </a:t>
            </a:r>
            <a:r>
              <a:rPr lang="cs-CZ" dirty="0">
                <a:solidFill>
                  <a:srgbClr val="FF0000"/>
                </a:solidFill>
              </a:rPr>
              <a:t>signál žízně</a:t>
            </a:r>
            <a:r>
              <a:rPr lang="cs-CZ" dirty="0"/>
              <a:t> jako zahuštění vnitřního prostředí (</a:t>
            </a:r>
            <a:r>
              <a:rPr lang="cs-CZ" dirty="0">
                <a:solidFill>
                  <a:srgbClr val="FF0000"/>
                </a:solidFill>
              </a:rPr>
              <a:t>ztráta 1-2% objemu tekutin = 600-700ml</a:t>
            </a:r>
            <a:r>
              <a:rPr lang="cs-CZ" dirty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FF0000"/>
                </a:solidFill>
                <a:sym typeface="Symbol" pitchFamily="18" charset="2"/>
              </a:rPr>
              <a:t>k odstranění pocitu stačí příjem 150-200ml (1/2 deficitu) = trvá dehydratace </a:t>
            </a:r>
            <a:r>
              <a:rPr lang="cs-CZ" dirty="0">
                <a:solidFill>
                  <a:srgbClr val="FF0000"/>
                </a:solidFill>
                <a:sym typeface="Symbol"/>
              </a:rPr>
              <a:t></a:t>
            </a:r>
            <a:r>
              <a:rPr lang="cs-CZ" dirty="0">
                <a:sym typeface="Symbol" pitchFamily="18" charset="2"/>
              </a:rPr>
              <a:t> výkonnosti o 20%, nejistota, závrať, poruchy orientace</a:t>
            </a:r>
            <a:endParaRPr lang="cs-CZ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příčiny: imobilita, špatné polykání,</a:t>
            </a:r>
            <a:r>
              <a:rPr lang="cs-CZ" baseline="0" dirty="0"/>
              <a:t> obava z </a:t>
            </a:r>
            <a:r>
              <a:rPr lang="cs-CZ" baseline="0" dirty="0" err="1"/>
              <a:t>frekventního</a:t>
            </a:r>
            <a:r>
              <a:rPr lang="cs-CZ" baseline="0" dirty="0"/>
              <a:t> </a:t>
            </a:r>
            <a:r>
              <a:rPr lang="cs-CZ" baseline="0" dirty="0" err="1"/>
              <a:t>vyprázdňování</a:t>
            </a:r>
            <a:r>
              <a:rPr lang="cs-CZ" baseline="0" dirty="0"/>
              <a:t> a </a:t>
            </a:r>
            <a:r>
              <a:rPr lang="cs-CZ" baseline="0" dirty="0" err="1"/>
              <a:t>intontinence</a:t>
            </a:r>
            <a:endParaRPr lang="cs-CZ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teplota +1°C = </a:t>
            </a:r>
            <a:r>
              <a:rPr lang="cs-CZ" dirty="0">
                <a:sym typeface="Symbol" pitchFamily="18" charset="2"/>
              </a:rPr>
              <a:t>ztráta +1000ml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4B1A-4C1B-427A-BFB5-D39DBD22A6FA}" type="slidenum">
              <a:rPr lang="cs-CZ" smtClean="0"/>
              <a:pPr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5725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stoupajícím věkem dochází ke snížení biologické aktivity inzulínu a současně snižování periferní receptorové odpovědí inzulínových receptorů ve svalstvu a játrech. Důsledkem je relativní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hyperinzulínemie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vedoucí ke snížení oxidace glukosy a zvýšení syntézy volných mastných kyselin v játrech a potlačující lipolýzu. Uvedené děje mají za následek hromadění tuku ve svalu, játrech a jiných viscerálních orgánech, poruchu utilizace glukózy a zvýšení podílu volných mastných kyselin se všemi metabolickými následky (metabolický syndrom, ateroskleróza, obezita). Stoupající podíl tukové hmoty je po 75 roku následován jejím poklesem, patrně v rámci celkové anorexie organismu.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4B1A-4C1B-427A-BFB5-D39DBD22A6FA}" type="slidenum">
              <a:rPr lang="cs-CZ" smtClean="0"/>
              <a:pPr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54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Paralelně s věkem dochází k poklesu libové tělesné hmoty (LBM –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lean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body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především v důsledku úbytku svalové tkáně z multifaktoriálních příčin, sledované poklesem proteinů v ostatních částech těla – spojovací tkáně, kolagenu, imunitní tkáně, transportních a jiných proteinů. Pokles zásoby kalia ve vyšším věku je také spojován s poklesem celkového objemu svalové tkáně. Nižší svalová váhá a menší fyzická aktivita, spolu se sníženým příjmem kalcia, vitamínu D a poklesem hladiny některých hormonů, negativně ovlivňují kostní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denzitu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Ztráta váhy snižuje i </a:t>
            </a:r>
            <a:r>
              <a:rPr lang="cs-CZ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termogenní</a:t>
            </a:r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odpověď na chlad. </a:t>
            </a:r>
            <a:endParaRPr lang="cs-CZ" dirty="0"/>
          </a:p>
          <a:p>
            <a:r>
              <a:rPr lang="cs-CZ" dirty="0"/>
              <a:t>Redukce se týká </a:t>
            </a:r>
            <a:r>
              <a:rPr lang="cs-CZ" dirty="0" err="1"/>
              <a:t>tejména</a:t>
            </a:r>
            <a:r>
              <a:rPr lang="cs-CZ" baseline="0" dirty="0"/>
              <a:t> svalových vláken typu </a:t>
            </a:r>
            <a:r>
              <a:rPr lang="cs-CZ" baseline="0" dirty="0" err="1"/>
              <a:t>IIa</a:t>
            </a:r>
            <a:r>
              <a:rPr lang="cs-CZ" baseline="0" dirty="0"/>
              <a:t>, </a:t>
            </a:r>
            <a:r>
              <a:rPr lang="cs-CZ" baseline="0" dirty="0" err="1"/>
              <a:t>IIb</a:t>
            </a:r>
            <a:r>
              <a:rPr lang="cs-CZ" baseline="0" dirty="0"/>
              <a:t>, tzv. </a:t>
            </a:r>
            <a:r>
              <a:rPr lang="cs-CZ" baseline="0" dirty="0" err="1"/>
              <a:t>fázických</a:t>
            </a:r>
            <a:r>
              <a:rPr lang="cs-CZ" baseline="0" dirty="0"/>
              <a:t> svalů s převahou rychlých vláken.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4B1A-4C1B-427A-BFB5-D39DBD22A6FA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89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4CB78D-0918-490F-9808-B76474DA8B16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87918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18% </a:t>
            </a:r>
            <a:r>
              <a:rPr lang="cs-CZ" dirty="0" err="1"/>
              <a:t>váh</a:t>
            </a:r>
            <a:r>
              <a:rPr lang="cs-CZ" dirty="0"/>
              <a:t>. pokles při </a:t>
            </a:r>
            <a:r>
              <a:rPr lang="cs-CZ" dirty="0" err="1"/>
              <a:t>dimisi</a:t>
            </a:r>
            <a:r>
              <a:rPr lang="cs-CZ" dirty="0"/>
              <a:t> oproti přijetí, 71%</a:t>
            </a:r>
            <a:r>
              <a:rPr lang="cs-CZ" baseline="0" dirty="0"/>
              <a:t> pacientů se vrátilo na původní hmotnost po 1 roce</a:t>
            </a:r>
          </a:p>
          <a:p>
            <a:r>
              <a:rPr lang="cs-CZ" baseline="0" dirty="0"/>
              <a:t>trvá </a:t>
            </a:r>
            <a:r>
              <a:rPr lang="cs-CZ" baseline="0" dirty="0" err="1"/>
              <a:t>obj</a:t>
            </a:r>
            <a:r>
              <a:rPr lang="cs-CZ" baseline="0" dirty="0"/>
              <a:t>. i </a:t>
            </a:r>
            <a:r>
              <a:rPr lang="cs-CZ" baseline="0" dirty="0" err="1"/>
              <a:t>subj</a:t>
            </a:r>
            <a:r>
              <a:rPr lang="cs-CZ" baseline="0" dirty="0"/>
              <a:t>. snížení sval. síly – </a:t>
            </a:r>
            <a:r>
              <a:rPr lang="cs-CZ" baseline="0" dirty="0" err="1"/>
              <a:t>nonpulmonální</a:t>
            </a:r>
            <a:r>
              <a:rPr lang="cs-CZ" baseline="0" dirty="0"/>
              <a:t> </a:t>
            </a:r>
            <a:r>
              <a:rPr lang="cs-CZ" baseline="0" dirty="0" err="1"/>
              <a:t>etiol</a:t>
            </a:r>
            <a:r>
              <a:rPr lang="cs-CZ" baseline="0" dirty="0"/>
              <a:t>. (protože ventil. </a:t>
            </a:r>
            <a:r>
              <a:rPr lang="cs-CZ" baseline="0" dirty="0" err="1"/>
              <a:t>fce</a:t>
            </a:r>
            <a:r>
              <a:rPr lang="cs-CZ" baseline="0" dirty="0"/>
              <a:t> beze změny)</a:t>
            </a:r>
          </a:p>
          <a:p>
            <a:pPr defTabSz="948141">
              <a:defRPr/>
            </a:pPr>
            <a:r>
              <a:rPr lang="cs-CZ" dirty="0" err="1"/>
              <a:t>six</a:t>
            </a:r>
            <a:r>
              <a:rPr lang="cs-CZ" dirty="0"/>
              <a:t>-</a:t>
            </a:r>
            <a:r>
              <a:rPr lang="cs-CZ" dirty="0" err="1"/>
              <a:t>minute</a:t>
            </a:r>
            <a:r>
              <a:rPr lang="cs-CZ" dirty="0"/>
              <a:t> </a:t>
            </a:r>
            <a:r>
              <a:rPr lang="cs-CZ" dirty="0" err="1"/>
              <a:t>walk</a:t>
            </a:r>
            <a:r>
              <a:rPr lang="cs-CZ" dirty="0"/>
              <a:t> test (SMWT, 6MWT) zlepšen z 281 na 442m, ale stále jen 2/3</a:t>
            </a:r>
            <a:r>
              <a:rPr lang="cs-CZ" baseline="0" dirty="0"/>
              <a:t> normy po roce</a:t>
            </a:r>
          </a:p>
          <a:p>
            <a:pPr defTabSz="948141">
              <a:defRPr/>
            </a:pPr>
            <a:r>
              <a:rPr lang="cs-CZ" baseline="0" dirty="0"/>
              <a:t>méně než ½ se vrátila do práce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8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CF7F4-44C3-473E-85EF-7FEDD505F18E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481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92793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hronically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critically ill</a:t>
            </a:r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přežijí akutní epizodu a zůstávají závislí na intensivní péči + dlouhodobé následky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2F1EC-A61F-4969-8383-777EC46492CC}" type="slidenum">
              <a:rPr lang="cs-CZ" smtClean="0"/>
              <a:pPr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49220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První požití termínu v práci z roku 1985</a:t>
            </a:r>
          </a:p>
          <a:p>
            <a:r>
              <a:rPr lang="cs-CZ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Dnešní náklady 20 miliard dolarů / rok a vzrůstají. </a:t>
            </a:r>
          </a:p>
          <a:p>
            <a:r>
              <a:rPr lang="cs-CZ" dirty="0"/>
              <a:t>Data</a:t>
            </a:r>
            <a:r>
              <a:rPr lang="cs-CZ" baseline="0" dirty="0"/>
              <a:t> z analýzy </a:t>
            </a:r>
            <a:r>
              <a:rPr lang="cs-CZ" baseline="0" dirty="0" err="1"/>
              <a:t>Medline</a:t>
            </a:r>
            <a:r>
              <a:rPr lang="cs-CZ" baseline="0" dirty="0"/>
              <a:t> databáze 1975-2010.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2F1EC-A61F-4969-8383-777EC46492CC}" type="slidenum">
              <a:rPr lang="cs-CZ" smtClean="0"/>
              <a:pPr/>
              <a:t>80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1165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BMI podhodnocuje</a:t>
            </a:r>
            <a:r>
              <a:rPr lang="cs-CZ" baseline="0" dirty="0"/>
              <a:t> tíži </a:t>
            </a:r>
            <a:r>
              <a:rPr lang="cs-CZ" baseline="0" dirty="0" err="1"/>
              <a:t>sarkopenie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B61D5-14CE-4200-B9A9-4B18D8ABF81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6880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dual</a:t>
            </a:r>
            <a:r>
              <a:rPr lang="cs-CZ" dirty="0"/>
              <a:t>-</a:t>
            </a:r>
            <a:r>
              <a:rPr lang="cs-CZ" dirty="0" err="1"/>
              <a:t>energy</a:t>
            </a:r>
            <a:r>
              <a:rPr lang="cs-CZ" dirty="0"/>
              <a:t> x-</a:t>
            </a:r>
            <a:r>
              <a:rPr lang="cs-CZ" dirty="0" err="1"/>
              <a:t>ray</a:t>
            </a:r>
            <a:r>
              <a:rPr lang="cs-CZ" dirty="0"/>
              <a:t> </a:t>
            </a:r>
            <a:r>
              <a:rPr lang="cs-CZ" dirty="0" err="1"/>
              <a:t>absorptionmetry</a:t>
            </a:r>
            <a:r>
              <a:rPr lang="cs-CZ" dirty="0"/>
              <a:t>,</a:t>
            </a:r>
            <a:r>
              <a:rPr lang="cs-CZ" baseline="0" dirty="0"/>
              <a:t> </a:t>
            </a:r>
            <a:r>
              <a:rPr lang="cs-CZ" baseline="0" dirty="0" err="1"/>
              <a:t>quantitative</a:t>
            </a:r>
            <a:r>
              <a:rPr lang="cs-CZ" baseline="0" dirty="0"/>
              <a:t>/CT. </a:t>
            </a:r>
            <a:r>
              <a:rPr lang="cs-CZ" baseline="0" dirty="0" err="1"/>
              <a:t>quantitative</a:t>
            </a:r>
            <a:r>
              <a:rPr lang="cs-CZ" baseline="0" dirty="0"/>
              <a:t>/MR, </a:t>
            </a:r>
            <a:r>
              <a:rPr lang="cs-CZ" baseline="0" dirty="0" err="1"/>
              <a:t>ultrasounf</a:t>
            </a:r>
            <a:r>
              <a:rPr lang="cs-CZ" baseline="0" dirty="0"/>
              <a:t> (sval – tloušťka m. </a:t>
            </a:r>
            <a:r>
              <a:rPr lang="cs-CZ" baseline="0" dirty="0" err="1"/>
              <a:t>quadriceps</a:t>
            </a:r>
            <a:r>
              <a:rPr lang="cs-CZ" baseline="0" dirty="0"/>
              <a:t> </a:t>
            </a:r>
            <a:r>
              <a:rPr lang="cs-CZ" baseline="0" dirty="0" err="1"/>
              <a:t>femoris</a:t>
            </a:r>
            <a:r>
              <a:rPr lang="cs-CZ" baseline="0" dirty="0"/>
              <a:t>, glykogen – obsah v m. </a:t>
            </a:r>
            <a:r>
              <a:rPr lang="cs-CZ" baseline="0" dirty="0" err="1"/>
              <a:t>rectus</a:t>
            </a:r>
            <a:r>
              <a:rPr lang="cs-CZ" baseline="0" dirty="0"/>
              <a:t> </a:t>
            </a:r>
            <a:r>
              <a:rPr lang="cs-CZ" baseline="0" dirty="0" err="1"/>
              <a:t>femoris</a:t>
            </a:r>
            <a:r>
              <a:rPr lang="cs-CZ" baseline="0" dirty="0"/>
              <a:t>), </a:t>
            </a:r>
            <a:r>
              <a:rPr lang="cs-CZ" baseline="0" dirty="0" err="1"/>
              <a:t>bioimpedance</a:t>
            </a:r>
            <a:r>
              <a:rPr lang="cs-CZ" baseline="0" dirty="0"/>
              <a:t> </a:t>
            </a:r>
            <a:r>
              <a:rPr lang="cs-CZ" baseline="0"/>
              <a:t>analysis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22764-CE15-4F72-8C5D-056AC3EB08E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2510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InBody</a:t>
            </a:r>
            <a:r>
              <a:rPr lang="cs-CZ" dirty="0"/>
              <a:t> S10 – </a:t>
            </a:r>
            <a:r>
              <a:rPr lang="cs-CZ" dirty="0" err="1"/>
              <a:t>tetrapolární</a:t>
            </a:r>
            <a:endParaRPr lang="cs-CZ" dirty="0"/>
          </a:p>
          <a:p>
            <a:r>
              <a:rPr lang="cs-CZ" dirty="0"/>
              <a:t>limity:</a:t>
            </a:r>
            <a:r>
              <a:rPr lang="cs-CZ" baseline="0" dirty="0"/>
              <a:t> způsob měření, věk (</a:t>
            </a:r>
            <a:r>
              <a:rPr lang="cs-CZ" baseline="0" dirty="0" err="1"/>
              <a:t>hydrtaace</a:t>
            </a:r>
            <a:r>
              <a:rPr lang="cs-CZ" baseline="0" dirty="0"/>
              <a:t>), abnormální </a:t>
            </a:r>
            <a:r>
              <a:rPr lang="cs-CZ" baseline="0" dirty="0" err="1"/>
              <a:t>hadratace</a:t>
            </a:r>
            <a:r>
              <a:rPr lang="cs-CZ" baseline="0" dirty="0"/>
              <a:t>, obesita BMI</a:t>
            </a:r>
            <a:r>
              <a:rPr lang="cs-CZ" baseline="0" dirty="0">
                <a:sym typeface="Symbol"/>
              </a:rPr>
              <a:t>35</a:t>
            </a:r>
            <a:r>
              <a:rPr lang="cs-CZ" baseline="0" dirty="0"/>
              <a:t>, těžká </a:t>
            </a:r>
            <a:r>
              <a:rPr lang="cs-CZ" baseline="0" dirty="0" err="1"/>
              <a:t>malutirce</a:t>
            </a:r>
            <a:r>
              <a:rPr lang="cs-CZ" baseline="0" dirty="0"/>
              <a:t> </a:t>
            </a:r>
            <a:r>
              <a:rPr lang="cs-CZ" baseline="0" dirty="0">
                <a:sym typeface="Symbol"/>
              </a:rPr>
              <a:t>16, </a:t>
            </a:r>
            <a:r>
              <a:rPr lang="cs-CZ" baseline="0" dirty="0" err="1">
                <a:sym typeface="Symbol"/>
              </a:rPr>
              <a:t>neurol</a:t>
            </a:r>
            <a:r>
              <a:rPr lang="cs-CZ" baseline="0" dirty="0">
                <a:sym typeface="Symbol"/>
              </a:rPr>
              <a:t>. onemocnění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7E0CA5-6602-4F95-9DBB-526A693C103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73162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potřebu bílkovin zatím nedokážeme efektivně změřit</a:t>
            </a:r>
          </a:p>
          <a:p>
            <a:r>
              <a:rPr lang="cs-CZ" u="sng" dirty="0"/>
              <a:t>kritický stav – úskalí: </a:t>
            </a:r>
            <a:r>
              <a:rPr lang="cs-CZ" dirty="0"/>
              <a:t>intensita proteinové katabolismu N, urea bilance), tíže svalové atrofie (nedostatečná pro dýchání a nedostatečnou zásobárnou AK vyplavovaných v </a:t>
            </a:r>
            <a:r>
              <a:rPr lang="cs-CZ" dirty="0" err="1"/>
              <a:t>ak</a:t>
            </a:r>
            <a:r>
              <a:rPr lang="cs-CZ" dirty="0"/>
              <a:t>. stavu), tíže energetické substrátové resistence (zvl. u </a:t>
            </a:r>
            <a:r>
              <a:rPr lang="cs-CZ" dirty="0" err="1"/>
              <a:t>preexistujících</a:t>
            </a:r>
            <a:r>
              <a:rPr lang="cs-CZ" dirty="0"/>
              <a:t> stavů: věk, obesita, choroby, …)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B56E57-8A8F-4D3C-9925-FD5400CA536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43595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83127">
              <a:defRPr/>
            </a:pPr>
            <a:r>
              <a:rPr lang="cs-CZ" dirty="0">
                <a:sym typeface="Symbol" panose="05050102010706020507" pitchFamily="18" charset="2"/>
              </a:rPr>
              <a:t>pozn.. </a:t>
            </a:r>
            <a:r>
              <a:rPr lang="cs-CZ" dirty="0"/>
              <a:t>AHA (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Association</a:t>
            </a:r>
            <a:r>
              <a:rPr lang="cs-CZ" dirty="0"/>
              <a:t>), ASCM (</a:t>
            </a:r>
            <a:r>
              <a:rPr lang="cs-CZ" dirty="0" err="1"/>
              <a:t>American</a:t>
            </a:r>
            <a:r>
              <a:rPr lang="cs-CZ" dirty="0"/>
              <a:t> </a:t>
            </a:r>
            <a:r>
              <a:rPr lang="cs-CZ" dirty="0" err="1"/>
              <a:t>College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Medicine</a:t>
            </a:r>
            <a:r>
              <a:rPr lang="cs-CZ" dirty="0"/>
              <a:t>) </a:t>
            </a:r>
            <a:endParaRPr lang="cs-CZ" dirty="0">
              <a:sym typeface="Symbol" panose="05050102010706020507" pitchFamily="18" charset="2"/>
            </a:endParaRPr>
          </a:p>
          <a:p>
            <a:pPr defTabSz="983127">
              <a:defRPr/>
            </a:pPr>
            <a:r>
              <a:rPr lang="cs-CZ" dirty="0">
                <a:sym typeface="Symbol" panose="05050102010706020507" pitchFamily="18" charset="2"/>
              </a:rPr>
              <a:t>stimulace myofibril a sarkoplasmatických proteinů trvá 3-5hod. (max.24-48hod.) po cvičení</a:t>
            </a:r>
          </a:p>
          <a:p>
            <a:r>
              <a:rPr lang="cs-CZ" dirty="0"/>
              <a:t>dop. obecně: 30-45min./3-4x t. +  4x 20-25g B (</a:t>
            </a:r>
            <a:r>
              <a:rPr lang="cs-CZ" dirty="0" err="1"/>
              <a:t>ak</a:t>
            </a:r>
            <a:r>
              <a:rPr lang="cs-CZ" dirty="0"/>
              <a:t>. pacienti obecně 2x20min denně – nejsou žádná </a:t>
            </a:r>
            <a:r>
              <a:rPr lang="cs-CZ" dirty="0" err="1"/>
              <a:t>spec</a:t>
            </a:r>
            <a:r>
              <a:rPr lang="cs-CZ" dirty="0"/>
              <a:t>. data, o které by bylo možno se opřít)</a:t>
            </a:r>
          </a:p>
          <a:p>
            <a:r>
              <a:rPr lang="cs-CZ" u="sng" dirty="0"/>
              <a:t>cvičení:</a:t>
            </a:r>
            <a:r>
              <a:rPr lang="cs-CZ" dirty="0"/>
              <a:t> </a:t>
            </a:r>
            <a:r>
              <a:rPr lang="cs-CZ" dirty="0">
                <a:solidFill>
                  <a:prstClr val="black"/>
                </a:solidFill>
                <a:sym typeface="Symbol"/>
              </a:rPr>
              <a:t>insulinové senzitivity a utilizace glukosy, proteosyntézy v myofibrilách, nutričně stimulovaná vasodilatace + dodávka proteinů  zlepšení insulinové senzitivity, </a:t>
            </a:r>
            <a:r>
              <a:rPr lang="cs-CZ" dirty="0">
                <a:solidFill>
                  <a:srgbClr val="C0504D"/>
                </a:solidFill>
              </a:rPr>
              <a:t>benefit cvičení na proteosyntézu </a:t>
            </a:r>
            <a:r>
              <a:rPr lang="cs-CZ" dirty="0">
                <a:solidFill>
                  <a:srgbClr val="C0504D"/>
                </a:solidFill>
                <a:sym typeface="Symbol"/>
              </a:rPr>
              <a:t> </a:t>
            </a:r>
            <a:r>
              <a:rPr lang="cs-CZ" dirty="0">
                <a:solidFill>
                  <a:srgbClr val="C0504D"/>
                </a:solidFill>
              </a:rPr>
              <a:t>24hod., stimulace proteosyntézy do 5hod. po jídle, max. za 2-3 hod. po jídle, </a:t>
            </a:r>
            <a:r>
              <a:rPr lang="cs-CZ" dirty="0">
                <a:solidFill>
                  <a:prstClr val="black"/>
                </a:solidFill>
              </a:rPr>
              <a:t>efekt cvičení </a:t>
            </a:r>
            <a:r>
              <a:rPr lang="cs-CZ" dirty="0">
                <a:solidFill>
                  <a:srgbClr val="C0504D"/>
                </a:solidFill>
              </a:rPr>
              <a:t>významnější u starších oproti mladým </a:t>
            </a:r>
          </a:p>
          <a:p>
            <a:r>
              <a:rPr lang="cs-CZ" b="1" dirty="0"/>
              <a:t>hladina AK v plasmě se po jídle zvyšuje +30-100%, z toho 30% </a:t>
            </a:r>
            <a:r>
              <a:rPr lang="cs-CZ" b="1" dirty="0" err="1"/>
              <a:t>Gln</a:t>
            </a:r>
            <a:endParaRPr lang="cs-CZ" b="1" dirty="0"/>
          </a:p>
          <a:p>
            <a:r>
              <a:rPr lang="cs-CZ" dirty="0"/>
              <a:t>MPS = sval </a:t>
            </a:r>
            <a:r>
              <a:rPr lang="cs-CZ" dirty="0" err="1"/>
              <a:t>proteosyntesa</a:t>
            </a:r>
            <a:r>
              <a:rPr lang="cs-CZ" dirty="0"/>
              <a:t> – </a:t>
            </a:r>
            <a:r>
              <a:rPr lang="cs-CZ" b="1" dirty="0"/>
              <a:t>největší podíl na sval. </a:t>
            </a:r>
            <a:r>
              <a:rPr lang="cs-CZ" b="1" dirty="0" err="1"/>
              <a:t>proteosyntese</a:t>
            </a:r>
            <a:r>
              <a:rPr lang="cs-CZ" b="1" dirty="0"/>
              <a:t> bez insulinu (IGF-1)</a:t>
            </a:r>
          </a:p>
          <a:p>
            <a:r>
              <a:rPr lang="cs-CZ" b="1" dirty="0"/>
              <a:t>cvičení = stres = katabolismu, </a:t>
            </a:r>
            <a:r>
              <a:rPr lang="cs-CZ" b="0" dirty="0"/>
              <a:t>teprve potom </a:t>
            </a:r>
            <a:r>
              <a:rPr lang="cs-CZ" b="0" dirty="0" err="1"/>
              <a:t>anabolizující</a:t>
            </a:r>
            <a:r>
              <a:rPr lang="cs-CZ" b="0" dirty="0"/>
              <a:t> efekt, </a:t>
            </a:r>
            <a:r>
              <a:rPr lang="cs-CZ" b="1" dirty="0"/>
              <a:t>sval. únava </a:t>
            </a:r>
            <a:r>
              <a:rPr lang="cs-CZ" b="0" dirty="0">
                <a:sym typeface="Symbol" panose="05050102010706020507" pitchFamily="18" charset="2"/>
              </a:rPr>
              <a:t> ATP  zásob glykogenu  degradace a utilizace BCAA (</a:t>
            </a:r>
            <a:r>
              <a:rPr lang="cs-CZ" b="0" dirty="0" err="1">
                <a:sym typeface="Symbol" panose="05050102010706020507" pitchFamily="18" charset="2"/>
              </a:rPr>
              <a:t>efektiuvita</a:t>
            </a:r>
            <a:r>
              <a:rPr lang="cs-CZ" b="0" dirty="0">
                <a:sym typeface="Symbol" panose="05050102010706020507" pitchFamily="18" charset="2"/>
              </a:rPr>
              <a:t> 3-18%)</a:t>
            </a:r>
            <a:endParaRPr lang="cs-CZ" b="0" dirty="0"/>
          </a:p>
          <a:p>
            <a:r>
              <a:rPr lang="cs-CZ" dirty="0"/>
              <a:t>u </a:t>
            </a:r>
            <a:r>
              <a:rPr lang="cs-CZ" dirty="0" err="1"/>
              <a:t>vytrvalostníého</a:t>
            </a:r>
            <a:r>
              <a:rPr lang="cs-CZ" dirty="0"/>
              <a:t> cvičení menší katabolismus, menší a </a:t>
            </a:r>
            <a:r>
              <a:rPr lang="cs-CZ" dirty="0" err="1"/>
              <a:t>aminoacidemie</a:t>
            </a:r>
            <a:r>
              <a:rPr lang="cs-CZ" dirty="0"/>
              <a:t>, nepřetrvává takový efekt, prolongované cvičení </a:t>
            </a:r>
            <a:r>
              <a:rPr lang="cs-CZ" dirty="0">
                <a:sym typeface="Symbol" panose="05050102010706020507" pitchFamily="18" charset="2"/>
              </a:rPr>
              <a:t> 1hod. zvyšuje hladinu N v krvi i moči</a:t>
            </a:r>
            <a:endParaRPr lang="cs-CZ" dirty="0"/>
          </a:p>
          <a:p>
            <a:r>
              <a:rPr lang="cs-CZ" dirty="0"/>
              <a:t>u žen menší efekt – není takový vliv </a:t>
            </a:r>
            <a:r>
              <a:rPr lang="cs-CZ" dirty="0" err="1"/>
              <a:t>gonadotrop</a:t>
            </a:r>
            <a:r>
              <a:rPr lang="cs-CZ" dirty="0"/>
              <a:t>. a </a:t>
            </a:r>
            <a:r>
              <a:rPr lang="cs-CZ" dirty="0" err="1"/>
              <a:t>adrenokotikotrop</a:t>
            </a:r>
            <a:r>
              <a:rPr lang="cs-CZ" dirty="0"/>
              <a:t>. hormonů, testosteron nehraje zřejmě rozhodující roli</a:t>
            </a:r>
          </a:p>
          <a:p>
            <a:r>
              <a:rPr lang="cs-CZ" dirty="0"/>
              <a:t>s věkem menší stimulace MPS, řádná výživa a </a:t>
            </a:r>
            <a:r>
              <a:rPr lang="cs-CZ" dirty="0" err="1"/>
              <a:t>cvišení</a:t>
            </a:r>
            <a:r>
              <a:rPr lang="cs-CZ" dirty="0"/>
              <a:t> může situaci </a:t>
            </a:r>
            <a:r>
              <a:rPr lang="cs-CZ" dirty="0" err="1"/>
              <a:t>zlepošiit</a:t>
            </a:r>
            <a:r>
              <a:rPr lang="cs-CZ" dirty="0"/>
              <a:t> (o 30% menší </a:t>
            </a:r>
            <a:r>
              <a:rPr lang="cs-CZ" dirty="0" err="1"/>
              <a:t>dpověď</a:t>
            </a:r>
            <a:r>
              <a:rPr lang="cs-CZ" dirty="0"/>
              <a:t> než u mladých muže)</a:t>
            </a:r>
          </a:p>
          <a:p>
            <a:r>
              <a:rPr lang="cs-CZ" dirty="0"/>
              <a:t>3 cesty zvýšení AK ve svalu:  </a:t>
            </a:r>
            <a:r>
              <a:rPr lang="cs-CZ" dirty="0" err="1"/>
              <a:t>degradce</a:t>
            </a:r>
            <a:r>
              <a:rPr lang="cs-CZ" dirty="0"/>
              <a:t> proteinu, </a:t>
            </a:r>
            <a:r>
              <a:rPr lang="cs-CZ" dirty="0" err="1"/>
              <a:t>konterze</a:t>
            </a:r>
            <a:r>
              <a:rPr lang="cs-CZ" dirty="0"/>
              <a:t> z jiných AK, přestup z </a:t>
            </a:r>
            <a:r>
              <a:rPr lang="cs-CZ" dirty="0" err="1"/>
              <a:t>extracel</a:t>
            </a:r>
            <a:r>
              <a:rPr lang="cs-CZ" dirty="0"/>
              <a:t>. </a:t>
            </a:r>
            <a:r>
              <a:rPr lang="cs-CZ" dirty="0" err="1"/>
              <a:t>tekujtiny</a:t>
            </a:r>
            <a:endParaRPr lang="cs-CZ" dirty="0"/>
          </a:p>
          <a:p>
            <a:r>
              <a:rPr lang="cs-CZ" dirty="0"/>
              <a:t>3 cesty snížení AK ve svalu: uvolnění do </a:t>
            </a:r>
            <a:r>
              <a:rPr lang="cs-CZ" dirty="0" err="1"/>
              <a:t>extracel</a:t>
            </a:r>
            <a:r>
              <a:rPr lang="cs-CZ" dirty="0"/>
              <a:t>. tekutiny, </a:t>
            </a:r>
            <a:r>
              <a:rPr lang="cs-CZ" dirty="0" err="1"/>
              <a:t>resyntesa</a:t>
            </a:r>
            <a:r>
              <a:rPr lang="cs-CZ" dirty="0"/>
              <a:t> proteinu, sval. katabolismus</a:t>
            </a:r>
          </a:p>
          <a:p>
            <a:r>
              <a:rPr lang="cs-CZ" dirty="0"/>
              <a:t>- adekvátní dávka rychle metabolizovaného proteinu (20-30g syrovátky) po denním odporovém cvičení efektivně zvyšuje MPS</a:t>
            </a:r>
          </a:p>
          <a:p>
            <a:r>
              <a:rPr lang="cs-CZ" dirty="0"/>
              <a:t>- vyšší dávka pomalu metabolizovaného proteinu (30-40g kaseinu) po večerním odporovém cvičení (max. 3-4hod. před spaním) může zvýšit noční MPS = „</a:t>
            </a:r>
            <a:r>
              <a:rPr lang="cs-CZ" dirty="0" err="1"/>
              <a:t>window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metabolic</a:t>
            </a:r>
            <a:r>
              <a:rPr lang="cs-CZ" dirty="0"/>
              <a:t> </a:t>
            </a:r>
            <a:r>
              <a:rPr lang="cs-CZ" dirty="0" err="1"/>
              <a:t>opportunity</a:t>
            </a:r>
            <a:r>
              <a:rPr lang="cs-CZ" dirty="0"/>
              <a:t>“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83127">
              <a:defRPr/>
            </a:pPr>
            <a:fld id="{0DB5628E-3193-4191-8DEE-D881764746C4}" type="slidenum">
              <a:rPr lang="cs-CZ">
                <a:solidFill>
                  <a:prstClr val="black"/>
                </a:solidFill>
                <a:latin typeface="Calibri" panose="020F0502020204030204"/>
              </a:rPr>
              <a:pPr defTabSz="983127">
                <a:defRPr/>
              </a:pPr>
              <a:t>88</a:t>
            </a:fld>
            <a:endParaRPr lang="cs-CZ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99246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8CC1DF-0A65-4D5B-944F-F280973C058F}" type="slidenum">
              <a:rPr lang="cs-CZ"/>
              <a:pPr/>
              <a:t>102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01544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z="1200" dirty="0"/>
              <a:t>strava pestrá, více kořeněná (poruchy chuti)</a:t>
            </a:r>
          </a:p>
          <a:p>
            <a:r>
              <a:rPr lang="cs-CZ" sz="1200" dirty="0"/>
              <a:t>vařené a dušené </a:t>
            </a:r>
            <a:r>
              <a:rPr lang="cs-CZ" sz="1200" dirty="0">
                <a:sym typeface="Symbol"/>
              </a:rPr>
              <a:t> </a:t>
            </a:r>
            <a:r>
              <a:rPr lang="cs-CZ" sz="1200" dirty="0"/>
              <a:t>smažené a pečené na tuku</a:t>
            </a:r>
          </a:p>
          <a:p>
            <a:r>
              <a:rPr lang="cs-CZ" sz="1200" dirty="0"/>
              <a:t>více vhodné zeleniny, nejlépe syrové</a:t>
            </a:r>
          </a:p>
          <a:p>
            <a:r>
              <a:rPr lang="cs-CZ" sz="1200" dirty="0"/>
              <a:t>více polysacharidů než jednoduchých cukrů</a:t>
            </a:r>
          </a:p>
          <a:p>
            <a:r>
              <a:rPr lang="cs-CZ" sz="1200" dirty="0"/>
              <a:t>maso libové, více drůbeže, aspoň 1x týdně ryby</a:t>
            </a:r>
          </a:p>
          <a:p>
            <a:r>
              <a:rPr lang="cs-CZ" sz="1200" dirty="0"/>
              <a:t>mléčné výrobky 2x denně (= 250 ml mléka)</a:t>
            </a:r>
          </a:p>
          <a:p>
            <a:r>
              <a:rPr lang="cs-CZ" sz="1200" dirty="0"/>
              <a:t>jíst pomalu, častěji (5-6x), nepřejídat se ani nehladovět</a:t>
            </a:r>
          </a:p>
          <a:p>
            <a:r>
              <a:rPr lang="cs-CZ" sz="1200" dirty="0"/>
              <a:t>tekutiny aspoň 2 litry denně (není-li KI)</a:t>
            </a:r>
          </a:p>
          <a:p>
            <a:r>
              <a:rPr lang="cs-CZ" sz="1200" dirty="0"/>
              <a:t>úpravu a konsistenci přizpůsobit možnostem seniora</a:t>
            </a:r>
          </a:p>
          <a:p>
            <a:r>
              <a:rPr lang="cs-CZ" sz="1200" dirty="0"/>
              <a:t>respektovat omezení z přidružených chorob</a:t>
            </a:r>
          </a:p>
          <a:p>
            <a:r>
              <a:rPr lang="cs-CZ" sz="1200" dirty="0">
                <a:cs typeface="Arial" charset="0"/>
                <a:sym typeface="Symbol" pitchFamily="18" charset="2"/>
              </a:rPr>
              <a:t>význam vzhledu potravy a prostředí, ve kterém je podávána</a:t>
            </a:r>
            <a:endParaRPr lang="cs-CZ" sz="1200" dirty="0"/>
          </a:p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E4E552-448F-4BF3-8196-FA5D2548F5F9}" type="slidenum">
              <a:rPr lang="cs-CZ" smtClean="0"/>
              <a:pPr/>
              <a:t>104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30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B3D68C-4378-4283-861D-806350090D64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3652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18980C-974A-45C4-96A9-FE8C46DBDD78}" type="slidenum">
              <a:rPr lang="cs-CZ" smtClean="0"/>
              <a:pPr/>
              <a:t>105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10486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DE9E6A-1BA3-4A7B-AE32-1C290A285F1D}" type="slidenum">
              <a:rPr lang="cs-CZ" smtClean="0">
                <a:solidFill>
                  <a:prstClr val="black"/>
                </a:solidFill>
              </a:rPr>
              <a:pPr/>
              <a:t>106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8522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12B780-64A3-41C1-A02A-23F4F3ED0B97}" type="slidenum">
              <a:rPr lang="cs-CZ" smtClean="0">
                <a:solidFill>
                  <a:prstClr val="black"/>
                </a:solidFill>
              </a:rPr>
              <a:pPr/>
              <a:t>107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7566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E93362-DDEA-4370-99D9-6BD5D9281A8B}" type="slidenum">
              <a:rPr lang="cs-CZ" smtClean="0">
                <a:solidFill>
                  <a:prstClr val="black"/>
                </a:solidFill>
              </a:rPr>
              <a:pPr/>
              <a:t>110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36253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E284D-BE9F-4DB3-A733-32EEE3739776}" type="slidenum">
              <a:rPr lang="cs-CZ">
                <a:solidFill>
                  <a:prstClr val="black"/>
                </a:solidFill>
              </a:rPr>
              <a:pPr/>
              <a:t>114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574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klasický</a:t>
            </a:r>
            <a:r>
              <a:rPr lang="cs-CZ" baseline="0" dirty="0"/>
              <a:t> PEG – extrakce odstřiženého PEG raději endoskopem</a:t>
            </a:r>
            <a:endParaRPr lang="cs-CZ" dirty="0"/>
          </a:p>
          <a:p>
            <a:r>
              <a:rPr lang="cs-CZ" dirty="0"/>
              <a:t>balónkový PEG – 10ml vody každý týden kontrolovat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22764-CE15-4F72-8C5D-056AC3EB08EA}" type="slidenum">
              <a:rPr lang="cs-CZ" smtClean="0">
                <a:solidFill>
                  <a:prstClr val="black"/>
                </a:solidFill>
              </a:rPr>
              <a:pPr/>
              <a:t>115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9942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22764-CE15-4F72-8C5D-056AC3EB08EA}" type="slidenum">
              <a:rPr lang="cs-CZ" smtClean="0">
                <a:solidFill>
                  <a:prstClr val="black"/>
                </a:solidFill>
              </a:rPr>
              <a:pPr/>
              <a:t>120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8275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PEGJ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22764-CE15-4F72-8C5D-056AC3EB08EA}" type="slidenum">
              <a:rPr lang="cs-CZ" smtClean="0">
                <a:solidFill>
                  <a:prstClr val="black"/>
                </a:solidFill>
              </a:rPr>
              <a:pPr/>
              <a:t>121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1965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6F8D2A-AA36-4777-B8AC-A634D67FD71E}" type="slidenum">
              <a:rPr lang="cs-CZ" smtClean="0">
                <a:solidFill>
                  <a:prstClr val="black"/>
                </a:solidFill>
              </a:rPr>
              <a:pPr/>
              <a:t>124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4059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F9E7A7-CF49-4DF6-B77C-23B404F55A27}" type="slidenum">
              <a:rPr lang="cs-CZ" smtClean="0"/>
              <a:pPr/>
              <a:t>125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366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40F399-31B9-4D6A-ACDE-EBAE450F3F36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40018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standardní, denní aplikace, zvl. u doživotní dependence, přednost v pediatrii</a:t>
            </a:r>
          </a:p>
          <a:p>
            <a:r>
              <a:rPr lang="cs-CZ" dirty="0"/>
              <a:t>open-</a:t>
            </a:r>
            <a:r>
              <a:rPr lang="cs-CZ" dirty="0" err="1"/>
              <a:t>ended</a:t>
            </a:r>
            <a:r>
              <a:rPr lang="cs-CZ" dirty="0"/>
              <a:t> tunel.CVK (</a:t>
            </a:r>
            <a:r>
              <a:rPr lang="cs-CZ" dirty="0" err="1"/>
              <a:t>Broviac</a:t>
            </a:r>
            <a:r>
              <a:rPr lang="cs-CZ" dirty="0"/>
              <a:t>, </a:t>
            </a:r>
            <a:r>
              <a:rPr lang="cs-CZ" dirty="0" err="1"/>
              <a:t>Hickman</a:t>
            </a:r>
            <a:r>
              <a:rPr lang="cs-CZ" dirty="0"/>
              <a:t>) </a:t>
            </a:r>
          </a:p>
          <a:p>
            <a:r>
              <a:rPr lang="cs-CZ" dirty="0"/>
              <a:t>tunel.CVK  s </a:t>
            </a:r>
            <a:r>
              <a:rPr lang="cs-CZ" dirty="0" err="1"/>
              <a:t>dist</a:t>
            </a:r>
            <a:r>
              <a:rPr lang="cs-CZ" dirty="0"/>
              <a:t>. chlopní (</a:t>
            </a:r>
            <a:r>
              <a:rPr lang="cs-CZ" dirty="0" err="1"/>
              <a:t>Groshong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92FD-F2AD-4FD4-B619-41BFDB20A424}" type="slidenum">
              <a:rPr lang="cs-CZ" smtClean="0">
                <a:solidFill>
                  <a:prstClr val="black"/>
                </a:solidFill>
              </a:rPr>
              <a:pPr/>
              <a:t>126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1778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stab</a:t>
            </a:r>
            <a:r>
              <a:rPr lang="cs-CZ" dirty="0"/>
              <a:t>. nemocný, doplňková nebo dočasná aplikace, aktivní osoby (volné</a:t>
            </a:r>
            <a:r>
              <a:rPr lang="cs-CZ" baseline="0" dirty="0"/>
              <a:t> dny), </a:t>
            </a:r>
            <a:r>
              <a:rPr lang="cs-CZ" baseline="0" dirty="0" err="1"/>
              <a:t>ev</a:t>
            </a:r>
            <a:r>
              <a:rPr lang="cs-CZ" baseline="0" dirty="0"/>
              <a:t>. využití portu zavedeného z jiné indikace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92FD-F2AD-4FD4-B619-41BFDB20A424}" type="slidenum">
              <a:rPr lang="cs-CZ" smtClean="0">
                <a:solidFill>
                  <a:prstClr val="black"/>
                </a:solidFill>
              </a:rPr>
              <a:pPr/>
              <a:t>127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85010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předchodný</a:t>
            </a:r>
            <a:r>
              <a:rPr lang="cs-CZ" dirty="0"/>
              <a:t> 3-6 </a:t>
            </a:r>
            <a:r>
              <a:rPr lang="cs-CZ" dirty="0" err="1"/>
              <a:t>měs</a:t>
            </a:r>
            <a:r>
              <a:rPr lang="cs-CZ" dirty="0"/>
              <a:t>., horší </a:t>
            </a:r>
            <a:r>
              <a:rPr lang="cs-CZ" dirty="0" err="1"/>
              <a:t>sebeobslužnost</a:t>
            </a:r>
            <a:r>
              <a:rPr lang="cs-CZ" dirty="0"/>
              <a:t>, nevhodný pro obézní osoby</a:t>
            </a:r>
          </a:p>
          <a:p>
            <a:r>
              <a:rPr lang="cs-CZ" dirty="0" err="1"/>
              <a:t>Midline</a:t>
            </a:r>
            <a:r>
              <a:rPr lang="cs-CZ" baseline="0" dirty="0"/>
              <a:t> katétr, na rozdíl od PICC, dosahuje pouze </a:t>
            </a:r>
            <a:r>
              <a:rPr lang="cs-CZ" baseline="0" dirty="0" err="1"/>
              <a:t>začástku</a:t>
            </a:r>
            <a:r>
              <a:rPr lang="cs-CZ" baseline="0" dirty="0"/>
              <a:t> </a:t>
            </a:r>
            <a:r>
              <a:rPr lang="cs-CZ" baseline="0" dirty="0" err="1"/>
              <a:t>subclaviální</a:t>
            </a:r>
            <a:r>
              <a:rPr lang="cs-CZ" baseline="0" dirty="0"/>
              <a:t> žíly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92FD-F2AD-4FD4-B619-41BFDB20A424}" type="slidenum">
              <a:rPr lang="cs-CZ" smtClean="0">
                <a:solidFill>
                  <a:prstClr val="black"/>
                </a:solidFill>
              </a:rPr>
              <a:pPr/>
              <a:t>128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5137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409D69-5D4F-404C-99E2-18B8D19E7F7E}" type="slidenum">
              <a:rPr lang="cs-CZ"/>
              <a:pPr/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42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714-EA04-40C4-897A-9B1D2BDA41D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34AC-2C4D-4CE5-BBC4-1BB0917AD6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714-EA04-40C4-897A-9B1D2BDA41D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34AC-2C4D-4CE5-BBC4-1BB0917AD6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714-EA04-40C4-897A-9B1D2BDA41D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34AC-2C4D-4CE5-BBC4-1BB0917AD6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714-EA04-40C4-897A-9B1D2BDA41D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34AC-2C4D-4CE5-BBC4-1BB0917AD6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714-EA04-40C4-897A-9B1D2BDA41D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34AC-2C4D-4CE5-BBC4-1BB0917AD6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714-EA04-40C4-897A-9B1D2BDA41D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34AC-2C4D-4CE5-BBC4-1BB0917AD6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714-EA04-40C4-897A-9B1D2BDA41D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34AC-2C4D-4CE5-BBC4-1BB0917AD6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714-EA04-40C4-897A-9B1D2BDA41D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34AC-2C4D-4CE5-BBC4-1BB0917AD6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714-EA04-40C4-897A-9B1D2BDA41D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34AC-2C4D-4CE5-BBC4-1BB0917AD6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714-EA04-40C4-897A-9B1D2BDA41D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34AC-2C4D-4CE5-BBC4-1BB0917AD6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714-EA04-40C4-897A-9B1D2BDA41D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034AC-2C4D-4CE5-BBC4-1BB0917AD69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A714-EA04-40C4-897A-9B1D2BDA41D2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034AC-2C4D-4CE5-BBC4-1BB0917AD69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png"/><Relationship Id="rId7" Type="http://schemas.openxmlformats.org/officeDocument/2006/relationships/image" Target="../media/image11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1.gif"/><Relationship Id="rId4" Type="http://schemas.openxmlformats.org/officeDocument/2006/relationships/image" Target="../media/image120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8.jpeg"/><Relationship Id="rId4" Type="http://schemas.openxmlformats.org/officeDocument/2006/relationships/image" Target="../media/image13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2.jpeg"/><Relationship Id="rId4" Type="http://schemas.openxmlformats.org/officeDocument/2006/relationships/image" Target="../media/image1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5.jpeg"/><Relationship Id="rId4" Type="http://schemas.openxmlformats.org/officeDocument/2006/relationships/image" Target="../media/image164.jpe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jpeg"/><Relationship Id="rId5" Type="http://schemas.openxmlformats.org/officeDocument/2006/relationships/image" Target="../media/image171.jpeg"/><Relationship Id="rId4" Type="http://schemas.openxmlformats.org/officeDocument/2006/relationships/image" Target="../media/image170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4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e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8424863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2246313"/>
            <a:ext cx="6408737" cy="1470025"/>
          </a:xfrm>
        </p:spPr>
        <p:txBody>
          <a:bodyPr/>
          <a:lstStyle/>
          <a:p>
            <a:pPr algn="r" eaLnBrk="1" hangingPunct="1"/>
            <a:r>
              <a:rPr lang="cs-CZ" sz="5400"/>
              <a:t>Poruchy výživy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7175" y="3886200"/>
            <a:ext cx="4783138" cy="1055688"/>
          </a:xfrm>
        </p:spPr>
        <p:txBody>
          <a:bodyPr/>
          <a:lstStyle/>
          <a:p>
            <a:pPr algn="r" eaLnBrk="1" hangingPunct="1"/>
            <a:r>
              <a:rPr lang="cs-CZ" sz="2400" dirty="0"/>
              <a:t>MUDr. Michal </a:t>
            </a:r>
            <a:r>
              <a:rPr lang="cs-CZ" sz="2400" dirty="0" err="1"/>
              <a:t>Šenkyřík</a:t>
            </a:r>
            <a:endParaRPr lang="cs-CZ" sz="2400" dirty="0"/>
          </a:p>
          <a:p>
            <a:pPr algn="r" eaLnBrk="1" hangingPunct="1"/>
            <a:r>
              <a:rPr lang="cs-CZ" sz="2400" dirty="0"/>
              <a:t>FN </a:t>
            </a:r>
            <a:r>
              <a:rPr lang="cs-CZ" sz="2400" dirty="0" err="1"/>
              <a:t>Brno</a:t>
            </a:r>
            <a:r>
              <a:rPr lang="cs-CZ" sz="2400" dirty="0"/>
              <a:t>-Bohunice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Ostatní faktory vzniku obesity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>
                <a:solidFill>
                  <a:srgbClr val="FF0000"/>
                </a:solidFill>
              </a:rPr>
              <a:t>dědičné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endokrinní</a:t>
            </a:r>
            <a:r>
              <a:rPr lang="cs-CZ" sz="2400"/>
              <a:t> – Cushingův syndrom, hypothyreosa, insulino, hypopituirarismus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iatrogenní</a:t>
            </a:r>
            <a:r>
              <a:rPr lang="cs-CZ" sz="2400"/>
              <a:t> – dlouhodobá farmakoterapie (PAD-sulfonylurea, insulin, thyreostatika, glukokortikoidy, estrogeny, neuroleptika, tricyklická antidepresiva, SSRI)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psychosociální</a:t>
            </a:r>
            <a:r>
              <a:rPr lang="cs-CZ" sz="2400"/>
              <a:t> 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vlaknin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0"/>
            <a:ext cx="16922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Vláknina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3484984"/>
          </a:xfrm>
        </p:spPr>
        <p:txBody>
          <a:bodyPr/>
          <a:lstStyle/>
          <a:p>
            <a:pPr eaLnBrk="1" hangingPunct="1"/>
            <a:r>
              <a:rPr lang="cs-CZ" sz="2400" dirty="0">
                <a:latin typeface="Calibri" pitchFamily="34" charset="0"/>
              </a:rPr>
              <a:t>zdrojem zelenina, ovoce</a:t>
            </a:r>
          </a:p>
          <a:p>
            <a:pPr eaLnBrk="1" hangingPunct="1"/>
            <a:endParaRPr lang="cs-CZ" sz="2400" dirty="0">
              <a:latin typeface="Calibri" pitchFamily="34" charset="0"/>
            </a:endParaRPr>
          </a:p>
          <a:p>
            <a:pPr eaLnBrk="1" hangingPunct="1"/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nestravitelná vláknina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 zvětšení objemu stolice  prevence zácpy, </a:t>
            </a:r>
            <a:r>
              <a:rPr lang="cs-CZ" sz="2400" dirty="0" err="1">
                <a:latin typeface="Calibri" pitchFamily="34" charset="0"/>
                <a:sym typeface="Symbol" pitchFamily="18" charset="2"/>
              </a:rPr>
              <a:t>divertikulosy</a:t>
            </a:r>
            <a:endParaRPr lang="cs-CZ" sz="2400" dirty="0">
              <a:latin typeface="Calibri" pitchFamily="34" charset="0"/>
              <a:sym typeface="Symbol" pitchFamily="18" charset="2"/>
            </a:endParaRPr>
          </a:p>
          <a:p>
            <a:pPr eaLnBrk="1" hangingPunct="1"/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stravitelná vláknina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 tvorba krátkých mastných kyselin  výživa a regenerace buněk tlustého střeva, zdroj energie, prevence kolorektálního karcinomu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4129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276600" y="21336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276600" y="30480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276600" y="41910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3352800" y="49530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276600" y="6172200"/>
            <a:ext cx="2819400" cy="304800"/>
          </a:xfrm>
          <a:prstGeom prst="rightArrow">
            <a:avLst>
              <a:gd name="adj1" fmla="val 50000"/>
              <a:gd name="adj2" fmla="val 2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096000" y="1828800"/>
            <a:ext cx="2778125" cy="825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vit, AK, Fe, Ca,</a:t>
            </a:r>
          </a:p>
          <a:p>
            <a:r>
              <a:rPr lang="cs-CZ" sz="2400" b="1">
                <a:latin typeface="Times New Roman" pitchFamily="18" charset="0"/>
              </a:rPr>
              <a:t>Mg, monosacharidy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172200" y="2895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 b="1">
              <a:latin typeface="Times New Roman" pitchFamily="18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096000" y="2971800"/>
            <a:ext cx="255905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folát, tuky, ADEK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080125" y="4003675"/>
            <a:ext cx="1346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Na, voda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172200" y="4800600"/>
            <a:ext cx="22923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Na, voda</a:t>
            </a:r>
          </a:p>
          <a:p>
            <a:r>
              <a:rPr lang="cs-CZ" sz="2400" b="1">
                <a:latin typeface="Times New Roman" pitchFamily="18" charset="0"/>
              </a:rPr>
              <a:t>B12, žl. kyseliny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172200" y="5873750"/>
            <a:ext cx="17700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Na, K, Cl</a:t>
            </a:r>
          </a:p>
          <a:p>
            <a:r>
              <a:rPr lang="cs-CZ" sz="2400" b="1">
                <a:latin typeface="Times New Roman" pitchFamily="18" charset="0"/>
              </a:rPr>
              <a:t>SCFA, voda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Volba nutriční podpory</a:t>
            </a:r>
          </a:p>
        </p:txBody>
      </p:sp>
      <p:graphicFrame>
        <p:nvGraphicFramePr>
          <p:cNvPr id="5124" name="Group 4"/>
          <p:cNvGraphicFramePr>
            <a:graphicFrameLocks noGrp="1"/>
          </p:cNvGraphicFramePr>
          <p:nvPr>
            <p:ph type="body" idx="1"/>
          </p:nvPr>
        </p:nvGraphicFramePr>
        <p:xfrm>
          <a:off x="611312" y="1772816"/>
          <a:ext cx="7921128" cy="41044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80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0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02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083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netřeba nutriční podpory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potřeba nutriční podpory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939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může jíst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nemůže jíst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04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GIT funguje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GIT nefunguje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3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běžná dieta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spec</a:t>
                      </a: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. dieta, přídavky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enterální výživa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parenterální výživa</a:t>
                      </a:r>
                      <a:endParaRPr kumimoji="0" 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Kdo mi poradí nebo pomůže?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3224" y="1700808"/>
            <a:ext cx="3610744" cy="4349080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Calibri" pitchFamily="34" charset="0"/>
              </a:rPr>
              <a:t>kvalifikovaný(!) nutriční poradce v terénu </a:t>
            </a:r>
          </a:p>
          <a:p>
            <a:endParaRPr lang="cs-CZ" sz="2400" dirty="0">
              <a:latin typeface="Calibri" pitchFamily="34" charset="0"/>
            </a:endParaRPr>
          </a:p>
          <a:p>
            <a:r>
              <a:rPr lang="cs-CZ" sz="2400" dirty="0">
                <a:latin typeface="Calibri" pitchFamily="34" charset="0"/>
              </a:rPr>
              <a:t>nutriční terapeut / dietní sestra v nejbližším ZZ</a:t>
            </a:r>
          </a:p>
          <a:p>
            <a:endParaRPr lang="cs-CZ" sz="2400" dirty="0">
              <a:latin typeface="Calibri" pitchFamily="34" charset="0"/>
            </a:endParaRPr>
          </a:p>
          <a:p>
            <a:r>
              <a:rPr lang="cs-CZ" sz="2400" dirty="0">
                <a:latin typeface="Calibri" pitchFamily="34" charset="0"/>
              </a:rPr>
              <a:t>specializovaná nutriční ambulance </a:t>
            </a:r>
          </a:p>
          <a:p>
            <a:endParaRPr lang="cs-CZ" sz="2400" dirty="0">
              <a:latin typeface="Calibri" pitchFamily="34" charset="0"/>
            </a:endParaRPr>
          </a:p>
          <a:p>
            <a:r>
              <a:rPr lang="cs-CZ" sz="2400" dirty="0">
                <a:latin typeface="Calibri" pitchFamily="34" charset="0"/>
              </a:rPr>
              <a:t>oddělení léčebné výživy v nemocnici</a:t>
            </a:r>
          </a:p>
        </p:txBody>
      </p:sp>
      <p:pic>
        <p:nvPicPr>
          <p:cNvPr id="4" name="Obrázek 3" descr="through-the-ages-6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640" y="1700808"/>
            <a:ext cx="3915816" cy="41764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873770"/>
            <a:ext cx="3421074" cy="281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Obecné zásady správné výživy seniorů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859216" cy="3917032"/>
          </a:xfrm>
        </p:spPr>
        <p:txBody>
          <a:bodyPr>
            <a:noAutofit/>
          </a:bodyPr>
          <a:lstStyle/>
          <a:p>
            <a:pPr eaLnBrk="1" hangingPunct="1"/>
            <a:r>
              <a:rPr lang="cs-CZ" sz="2400" dirty="0">
                <a:latin typeface="Calibri" pitchFamily="34" charset="0"/>
              </a:rPr>
              <a:t>příliš se neliší od zásad zdravé výživy v produktivním věku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vycházejí z tzv. pyramidy správné výživy</a:t>
            </a:r>
          </a:p>
          <a:p>
            <a:r>
              <a:rPr lang="cs-CZ" sz="2400" dirty="0">
                <a:latin typeface="Calibri" pitchFamily="34" charset="0"/>
              </a:rPr>
              <a:t>energetická potřeba klesá o 2% / 10 let proti produktivnímu věku (cca 30% mezi 30. a 80 rokem)</a:t>
            </a:r>
          </a:p>
          <a:p>
            <a:pPr>
              <a:buNone/>
            </a:pPr>
            <a:r>
              <a:rPr lang="cs-CZ" sz="2400" dirty="0">
                <a:latin typeface="Calibri" pitchFamily="34" charset="0"/>
              </a:rPr>
              <a:t>	ALE</a:t>
            </a:r>
          </a:p>
          <a:p>
            <a:r>
              <a:rPr lang="cs-CZ" sz="2400" dirty="0">
                <a:latin typeface="Calibri" pitchFamily="34" charset="0"/>
              </a:rPr>
              <a:t>kvalita stravy musí být stejná resp. vyšší </a:t>
            </a:r>
          </a:p>
          <a:p>
            <a:pPr>
              <a:buNone/>
            </a:pPr>
            <a:r>
              <a:rPr lang="cs-CZ" sz="2400" dirty="0">
                <a:latin typeface="Calibri" pitchFamily="34" charset="0"/>
              </a:rPr>
              <a:t>	(pokles vstřebávání i využitelnosti stravy)</a:t>
            </a:r>
          </a:p>
          <a:p>
            <a:pPr eaLnBrk="1" hangingPunct="1"/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Když dieta nestačí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9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cs-CZ" sz="2400" dirty="0">
                <a:latin typeface="Calibri" pitchFamily="34" charset="0"/>
              </a:rPr>
              <a:t>přídavky a modulární dietetika</a:t>
            </a:r>
          </a:p>
          <a:p>
            <a:pPr eaLnBrk="1" hangingPunct="1"/>
            <a:endParaRPr lang="cs-CZ" sz="2400" dirty="0">
              <a:latin typeface="Calibri" pitchFamily="34" charset="0"/>
            </a:endParaRPr>
          </a:p>
          <a:p>
            <a:pPr eaLnBrk="1" hangingPunct="1"/>
            <a:r>
              <a:rPr lang="cs-CZ" sz="2400" dirty="0" err="1">
                <a:latin typeface="Calibri" pitchFamily="34" charset="0"/>
              </a:rPr>
              <a:t>sipping</a:t>
            </a:r>
            <a:endParaRPr lang="cs-CZ" sz="2400" dirty="0">
              <a:latin typeface="Calibri" pitchFamily="34" charset="0"/>
            </a:endParaRPr>
          </a:p>
          <a:p>
            <a:pPr eaLnBrk="1" hangingPunct="1"/>
            <a:endParaRPr lang="cs-CZ" sz="2400" dirty="0">
              <a:latin typeface="Calibri" pitchFamily="34" charset="0"/>
            </a:endParaRPr>
          </a:p>
          <a:p>
            <a:pPr eaLnBrk="1" hangingPunct="1"/>
            <a:r>
              <a:rPr lang="cs-CZ" sz="2400" dirty="0">
                <a:latin typeface="Calibri" pitchFamily="34" charset="0"/>
              </a:rPr>
              <a:t>enterální výživa (částečná/úplná, pitná/</a:t>
            </a:r>
            <a:r>
              <a:rPr lang="cs-CZ" sz="2400" dirty="0" err="1">
                <a:latin typeface="Calibri" pitchFamily="34" charset="0"/>
              </a:rPr>
              <a:t>sondová</a:t>
            </a:r>
            <a:r>
              <a:rPr lang="cs-CZ" sz="2400" dirty="0">
                <a:latin typeface="Calibri" pitchFamily="34" charset="0"/>
              </a:rPr>
              <a:t>)</a:t>
            </a:r>
          </a:p>
          <a:p>
            <a:pPr eaLnBrk="1" hangingPunct="1">
              <a:buNone/>
            </a:pPr>
            <a:endParaRPr lang="cs-CZ" sz="2400" dirty="0">
              <a:latin typeface="Calibri" pitchFamily="34" charset="0"/>
            </a:endParaRPr>
          </a:p>
          <a:p>
            <a:pPr eaLnBrk="1" hangingPunct="1"/>
            <a:r>
              <a:rPr lang="cs-CZ" sz="2400" dirty="0">
                <a:latin typeface="Calibri" pitchFamily="34" charset="0"/>
              </a:rPr>
              <a:t>parenterální výživa</a:t>
            </a:r>
          </a:p>
          <a:p>
            <a:pPr eaLnBrk="1" hangingPunct="1"/>
            <a:endParaRPr lang="cs-CZ" sz="2400" dirty="0">
              <a:latin typeface="Calibri" pitchFamily="34" charset="0"/>
            </a:endParaRPr>
          </a:p>
          <a:p>
            <a:pPr eaLnBrk="1" hangingPunct="1"/>
            <a:r>
              <a:rPr lang="cs-CZ" sz="2400" dirty="0">
                <a:latin typeface="Calibri" pitchFamily="34" charset="0"/>
              </a:rPr>
              <a:t>léky zvyšující chuť k jídlu 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modulární dietetika </a:t>
            </a:r>
            <a:b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(orální nutriční </a:t>
            </a:r>
            <a:r>
              <a:rPr lang="cs-CZ" sz="36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suplementa</a:t>
            </a:r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ONS)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145213" cy="47815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dirty="0" err="1"/>
              <a:t>Fantomalt</a:t>
            </a:r>
            <a:endParaRPr lang="cs-CZ" sz="2400" dirty="0"/>
          </a:p>
          <a:p>
            <a:pPr eaLnBrk="1" hangingPunct="1">
              <a:buNone/>
            </a:pPr>
            <a:r>
              <a:rPr lang="cs-CZ" sz="2400" dirty="0"/>
              <a:t>	(maltodextrin, 5g = 20kcal E)</a:t>
            </a:r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 err="1"/>
              <a:t>Fresubin</a:t>
            </a:r>
            <a:r>
              <a:rPr lang="cs-CZ" sz="2400" dirty="0"/>
              <a:t> Protein </a:t>
            </a:r>
            <a:r>
              <a:rPr lang="cs-CZ" sz="2400" dirty="0" err="1"/>
              <a:t>Powder</a:t>
            </a:r>
            <a:r>
              <a:rPr lang="cs-CZ" sz="2400" dirty="0"/>
              <a:t>, </a:t>
            </a:r>
            <a:r>
              <a:rPr lang="cs-CZ" sz="2400" dirty="0" err="1"/>
              <a:t>Protifar</a:t>
            </a:r>
            <a:r>
              <a:rPr lang="cs-CZ" sz="2400" dirty="0"/>
              <a:t> </a:t>
            </a:r>
          </a:p>
          <a:p>
            <a:pPr eaLnBrk="1" hangingPunct="1">
              <a:buNone/>
            </a:pPr>
            <a:r>
              <a:rPr lang="cs-CZ" sz="2400" dirty="0"/>
              <a:t>	(bílkoviny, 2,5g = 2,2 g B)</a:t>
            </a:r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/>
              <a:t>Nutilis, </a:t>
            </a:r>
            <a:r>
              <a:rPr lang="cs-CZ" sz="2400" dirty="0" err="1"/>
              <a:t>Resource</a:t>
            </a:r>
            <a:r>
              <a:rPr lang="cs-CZ" sz="2400" dirty="0"/>
              <a:t> </a:t>
            </a:r>
            <a:r>
              <a:rPr lang="cs-CZ" sz="2400" dirty="0" err="1"/>
              <a:t>Thicken</a:t>
            </a:r>
            <a:r>
              <a:rPr lang="cs-CZ" sz="2400" dirty="0"/>
              <a:t> </a:t>
            </a:r>
            <a:r>
              <a:rPr lang="cs-CZ" sz="2400" dirty="0" err="1"/>
              <a:t>Up</a:t>
            </a:r>
            <a:endParaRPr lang="cs-CZ" sz="2400" dirty="0"/>
          </a:p>
          <a:p>
            <a:pPr eaLnBrk="1" hangingPunct="1">
              <a:buNone/>
            </a:pPr>
            <a:r>
              <a:rPr lang="cs-CZ" sz="2400" dirty="0"/>
              <a:t>	(zahušťovadla)</a:t>
            </a:r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 err="1"/>
              <a:t>Resource</a:t>
            </a:r>
            <a:r>
              <a:rPr lang="cs-CZ" sz="2400" dirty="0"/>
              <a:t> </a:t>
            </a:r>
            <a:r>
              <a:rPr lang="cs-CZ" sz="2400" dirty="0" err="1"/>
              <a:t>OptiFibre</a:t>
            </a:r>
            <a:r>
              <a:rPr lang="cs-CZ" sz="2400" dirty="0"/>
              <a:t> a jiné </a:t>
            </a:r>
          </a:p>
          <a:p>
            <a:pPr eaLnBrk="1" hangingPunct="1">
              <a:buNone/>
            </a:pPr>
            <a:r>
              <a:rPr lang="cs-CZ" sz="2400" dirty="0"/>
              <a:t>	(vláknina)</a:t>
            </a:r>
          </a:p>
        </p:txBody>
      </p:sp>
      <p:pic>
        <p:nvPicPr>
          <p:cNvPr id="11268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3860800"/>
            <a:ext cx="10064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663" y="1484313"/>
            <a:ext cx="83502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2708920"/>
            <a:ext cx="9080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Obrázek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650" y="3949700"/>
            <a:ext cx="1143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Obrázek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313" y="5230813"/>
            <a:ext cx="8413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http://lojahumanaalimentar.com.br/custom/216/uploads/product/photo_213_522f6ab97961c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708920"/>
            <a:ext cx="936104" cy="116241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5004048" y="4293096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není výživa!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076056" y="5373216"/>
            <a:ext cx="12961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není výživa!</a:t>
            </a: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1944018" cy="182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653136"/>
            <a:ext cx="2016224" cy="20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581128"/>
            <a:ext cx="2016224" cy="18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9614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cs-CZ" sz="36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sipping</a:t>
            </a:r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(orální nutriční </a:t>
            </a:r>
            <a:r>
              <a:rPr lang="cs-CZ" sz="36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suplementa</a:t>
            </a:r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ONS)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dirty="0"/>
              <a:t>popíjení 1-x balení přípravku přes den</a:t>
            </a:r>
          </a:p>
          <a:p>
            <a:r>
              <a:rPr lang="cs-CZ" sz="2400" dirty="0"/>
              <a:t>nepít najednou (</a:t>
            </a:r>
            <a:r>
              <a:rPr lang="cs-CZ" sz="2400" dirty="0" err="1"/>
              <a:t>sipping</a:t>
            </a:r>
            <a:r>
              <a:rPr lang="cs-CZ" sz="2400" dirty="0"/>
              <a:t> = „srkání“)!</a:t>
            </a:r>
          </a:p>
          <a:p>
            <a:pPr eaLnBrk="1" hangingPunct="1"/>
            <a:r>
              <a:rPr lang="cs-CZ" sz="2400" dirty="0"/>
              <a:t>najít vhodnou chuť pro pacienta</a:t>
            </a:r>
          </a:p>
          <a:p>
            <a:pPr eaLnBrk="1" hangingPunct="1"/>
            <a:r>
              <a:rPr lang="cs-CZ" sz="2400" dirty="0"/>
              <a:t>možno chladit </a:t>
            </a:r>
            <a:r>
              <a:rPr lang="cs-CZ" sz="2400" dirty="0" err="1"/>
              <a:t>ev</a:t>
            </a:r>
            <a:r>
              <a:rPr lang="cs-CZ" sz="2400" dirty="0"/>
              <a:t>. zmrazit</a:t>
            </a:r>
          </a:p>
          <a:p>
            <a:pPr eaLnBrk="1" hangingPunct="1"/>
            <a:r>
              <a:rPr lang="cs-CZ" sz="2400" dirty="0"/>
              <a:t>široké portfolio od různých firem</a:t>
            </a:r>
          </a:p>
          <a:p>
            <a:pPr eaLnBrk="1" hangingPunct="1"/>
            <a:r>
              <a:rPr lang="cs-CZ" sz="2400" dirty="0"/>
              <a:t>základní – fortifikované - speciální</a:t>
            </a:r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268614"/>
            <a:ext cx="2252340" cy="325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enterální výživa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r>
              <a:rPr lang="cs-CZ" sz="2400" dirty="0"/>
              <a:t>po zahájení v nemocnici pokračování v domácím nebo sociálním prostředí</a:t>
            </a:r>
          </a:p>
          <a:p>
            <a:r>
              <a:rPr lang="cs-CZ" sz="2400" dirty="0"/>
              <a:t>různé způsoby podání (bolusové, kontinuální = gravitačním setem nebo enterální pumpou)</a:t>
            </a:r>
          </a:p>
          <a:p>
            <a:r>
              <a:rPr lang="cs-CZ" sz="2400" dirty="0"/>
              <a:t>různý objem (doplňková, kompletní)</a:t>
            </a:r>
          </a:p>
          <a:p>
            <a:r>
              <a:rPr lang="cs-CZ" sz="2400" dirty="0"/>
              <a:t>základní – fortifikované - speciální</a:t>
            </a:r>
          </a:p>
          <a:p>
            <a:endParaRPr lang="cs-CZ" dirty="0"/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Přípravky enterální výživy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„STANDARD“</a:t>
            </a:r>
          </a:p>
          <a:p>
            <a:pPr>
              <a:buNone/>
            </a:pPr>
            <a:r>
              <a:rPr lang="cs-CZ" sz="2400" dirty="0"/>
              <a:t>	1 </a:t>
            </a:r>
            <a:r>
              <a:rPr lang="cs-CZ" sz="2400" dirty="0" err="1"/>
              <a:t>kcal</a:t>
            </a:r>
            <a:r>
              <a:rPr lang="cs-CZ" sz="2400" dirty="0"/>
              <a:t>/ml </a:t>
            </a:r>
            <a:r>
              <a:rPr lang="cs-CZ" sz="2400" dirty="0">
                <a:sym typeface="Symbol"/>
              </a:rPr>
              <a:t> </a:t>
            </a:r>
            <a:r>
              <a:rPr lang="cs-CZ" sz="2400" dirty="0">
                <a:solidFill>
                  <a:schemeClr val="tx1"/>
                </a:solidFill>
                <a:sym typeface="Symbol"/>
              </a:rPr>
              <a:t>1000ml = </a:t>
            </a:r>
            <a:r>
              <a:rPr lang="cs-CZ" sz="2400" dirty="0">
                <a:solidFill>
                  <a:schemeClr val="accent3">
                    <a:lumMod val="75000"/>
                  </a:schemeClr>
                </a:solidFill>
                <a:sym typeface="Symbol"/>
              </a:rPr>
              <a:t>1000kcal / 40g B </a:t>
            </a:r>
            <a:endParaRPr lang="cs-CZ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2400" b="1" dirty="0">
                <a:solidFill>
                  <a:schemeClr val="accent6"/>
                </a:solidFill>
              </a:rPr>
              <a:t>„ENERGY“</a:t>
            </a:r>
          </a:p>
          <a:p>
            <a:pPr>
              <a:buNone/>
            </a:pPr>
            <a:r>
              <a:rPr lang="cs-CZ" sz="2400" dirty="0"/>
              <a:t>	1,5 </a:t>
            </a:r>
            <a:r>
              <a:rPr lang="cs-CZ" sz="2400" dirty="0" err="1"/>
              <a:t>kcal</a:t>
            </a:r>
            <a:r>
              <a:rPr lang="cs-CZ" sz="2400" dirty="0"/>
              <a:t>/ml </a:t>
            </a:r>
            <a:r>
              <a:rPr lang="cs-CZ" sz="2400" dirty="0">
                <a:sym typeface="Symbol"/>
              </a:rPr>
              <a:t> </a:t>
            </a:r>
            <a:r>
              <a:rPr lang="cs-CZ" sz="2400" dirty="0">
                <a:solidFill>
                  <a:schemeClr val="tx1"/>
                </a:solidFill>
                <a:sym typeface="Symbol"/>
              </a:rPr>
              <a:t>1000ml =</a:t>
            </a:r>
            <a:r>
              <a:rPr lang="cs-CZ" sz="2400" dirty="0">
                <a:solidFill>
                  <a:schemeClr val="accent6"/>
                </a:solidFill>
                <a:sym typeface="Symbol"/>
              </a:rPr>
              <a:t>1500kcal / 60g B </a:t>
            </a:r>
            <a:endParaRPr lang="cs-CZ" sz="2400" dirty="0">
              <a:solidFill>
                <a:schemeClr val="accent6"/>
              </a:solidFill>
            </a:endParaRPr>
          </a:p>
          <a:p>
            <a:r>
              <a:rPr lang="cs-CZ" sz="2400" b="1" dirty="0">
                <a:solidFill>
                  <a:schemeClr val="accent5"/>
                </a:solidFill>
              </a:rPr>
              <a:t>„PROTEIN/HIGH PROTEIN“</a:t>
            </a:r>
          </a:p>
          <a:p>
            <a:pPr>
              <a:buNone/>
            </a:pPr>
            <a:r>
              <a:rPr lang="cs-CZ" sz="2400" dirty="0"/>
              <a:t>	1 </a:t>
            </a:r>
            <a:r>
              <a:rPr lang="cs-CZ" sz="2400" dirty="0" err="1"/>
              <a:t>kcal</a:t>
            </a:r>
            <a:r>
              <a:rPr lang="cs-CZ" sz="2400" dirty="0"/>
              <a:t>/ml </a:t>
            </a:r>
            <a:r>
              <a:rPr lang="cs-CZ" sz="2400" dirty="0">
                <a:sym typeface="Symbol"/>
              </a:rPr>
              <a:t> </a:t>
            </a:r>
            <a:r>
              <a:rPr lang="cs-CZ" sz="2400" dirty="0">
                <a:solidFill>
                  <a:schemeClr val="tx1"/>
                </a:solidFill>
                <a:sym typeface="Symbol"/>
              </a:rPr>
              <a:t>1000ml =</a:t>
            </a:r>
            <a:r>
              <a:rPr lang="cs-CZ" sz="2400" dirty="0">
                <a:solidFill>
                  <a:srgbClr val="00B0F0"/>
                </a:solidFill>
                <a:sym typeface="Symbol"/>
              </a:rPr>
              <a:t> 1000kcal / 75-100gB</a:t>
            </a:r>
          </a:p>
          <a:p>
            <a:r>
              <a:rPr lang="cs-CZ" sz="2400" b="1" dirty="0">
                <a:solidFill>
                  <a:schemeClr val="accent2"/>
                </a:solidFill>
              </a:rPr>
              <a:t>„ENERGY+PROTEIN“</a:t>
            </a:r>
          </a:p>
          <a:p>
            <a:pPr>
              <a:buNone/>
            </a:pPr>
            <a:r>
              <a:rPr lang="cs-CZ" sz="2400" dirty="0"/>
              <a:t>	1,3-2,0 </a:t>
            </a:r>
            <a:r>
              <a:rPr lang="cs-CZ" sz="2400" dirty="0" err="1"/>
              <a:t>kcal</a:t>
            </a:r>
            <a:r>
              <a:rPr lang="cs-CZ" sz="2400" dirty="0"/>
              <a:t>/ml </a:t>
            </a:r>
            <a:r>
              <a:rPr lang="cs-CZ" sz="2400" dirty="0">
                <a:sym typeface="Symbol"/>
              </a:rPr>
              <a:t> </a:t>
            </a:r>
            <a:r>
              <a:rPr lang="cs-CZ" sz="2400" dirty="0">
                <a:solidFill>
                  <a:schemeClr val="tx1"/>
                </a:solidFill>
                <a:sym typeface="Symbol"/>
              </a:rPr>
              <a:t>1000ml =</a:t>
            </a:r>
            <a:r>
              <a:rPr lang="cs-CZ" sz="2400" dirty="0">
                <a:solidFill>
                  <a:schemeClr val="accent2"/>
                </a:solidFill>
                <a:sym typeface="Symbol"/>
              </a:rPr>
              <a:t>1300-2000kcal / 75-100g B</a:t>
            </a:r>
            <a:endParaRPr lang="cs-CZ" sz="2400" dirty="0">
              <a:solidFill>
                <a:schemeClr val="accent2"/>
              </a:solidFill>
            </a:endParaRPr>
          </a:p>
          <a:p>
            <a:r>
              <a:rPr lang="cs-CZ" sz="2400" b="1" dirty="0">
                <a:solidFill>
                  <a:schemeClr val="accent4"/>
                </a:solidFill>
              </a:rPr>
              <a:t>„+/- FIBRE“</a:t>
            </a:r>
            <a:r>
              <a:rPr lang="cs-CZ" sz="2400" dirty="0">
                <a:solidFill>
                  <a:schemeClr val="tx1"/>
                </a:solidFill>
              </a:rPr>
              <a:t> (% </a:t>
            </a:r>
            <a:r>
              <a:rPr lang="cs-CZ" sz="2400" dirty="0" err="1">
                <a:solidFill>
                  <a:schemeClr val="tx1"/>
                </a:solidFill>
              </a:rPr>
              <a:t>solubilní</a:t>
            </a:r>
            <a:r>
              <a:rPr lang="cs-CZ" sz="2400" dirty="0">
                <a:solidFill>
                  <a:schemeClr val="tx1"/>
                </a:solidFill>
              </a:rPr>
              <a:t> vlákniny?)</a:t>
            </a:r>
            <a:endParaRPr lang="cs-CZ" sz="2400" b="1" dirty="0">
              <a:solidFill>
                <a:schemeClr val="accent4"/>
              </a:solidFill>
            </a:endParaRPr>
          </a:p>
          <a:p>
            <a:r>
              <a:rPr lang="cs-CZ" sz="2400" b="1" dirty="0">
                <a:solidFill>
                  <a:schemeClr val="bg1">
                    <a:lumMod val="50000"/>
                  </a:schemeClr>
                </a:solidFill>
              </a:rPr>
              <a:t>„SPECIAL“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(</a:t>
            </a:r>
            <a:r>
              <a:rPr lang="cs-CZ" sz="2400" dirty="0" err="1">
                <a:solidFill>
                  <a:schemeClr val="tx1"/>
                </a:solidFill>
              </a:rPr>
              <a:t>disease</a:t>
            </a:r>
            <a:r>
              <a:rPr lang="cs-CZ" sz="2400" dirty="0">
                <a:solidFill>
                  <a:schemeClr val="tx1"/>
                </a:solidFill>
              </a:rPr>
              <a:t>/organ </a:t>
            </a:r>
            <a:r>
              <a:rPr lang="cs-CZ" sz="2400" dirty="0" err="1">
                <a:solidFill>
                  <a:schemeClr val="tx1"/>
                </a:solidFill>
              </a:rPr>
              <a:t>specific</a:t>
            </a:r>
            <a:r>
              <a:rPr lang="cs-CZ" sz="2400" dirty="0">
                <a:solidFill>
                  <a:schemeClr val="tx1"/>
                </a:solidFill>
              </a:rPr>
              <a:t>)</a:t>
            </a:r>
            <a:endParaRPr lang="cs-CZ" sz="2400" b="1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1437054-ani-extremni-az-morbidni-obezita-nebrani-nekterym-lidem-v-rozpustilem-dovadeni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4250" y="2060575"/>
            <a:ext cx="27463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 descr="obezni%20ze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0588" y="2133600"/>
            <a:ext cx="2293937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sahatak1_49515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2668588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Cesty aplikace enterální výživy</a:t>
            </a:r>
          </a:p>
        </p:txBody>
      </p:sp>
      <p:pic>
        <p:nvPicPr>
          <p:cNvPr id="19459" name="Obráze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751388" cy="46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ovéPole 3"/>
          <p:cNvSpPr txBox="1">
            <a:spLocks noChangeArrowheads="1"/>
          </p:cNvSpPr>
          <p:nvPr/>
        </p:nvSpPr>
        <p:spPr bwMode="auto">
          <a:xfrm>
            <a:off x="468313" y="2700338"/>
            <a:ext cx="719137" cy="3683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prstClr val="black"/>
                </a:solidFill>
                <a:latin typeface="Calibri"/>
              </a:rPr>
              <a:t>NGS</a:t>
            </a:r>
          </a:p>
        </p:txBody>
      </p:sp>
      <p:sp>
        <p:nvSpPr>
          <p:cNvPr id="19461" name="TextovéPole 4"/>
          <p:cNvSpPr txBox="1">
            <a:spLocks noChangeArrowheads="1"/>
          </p:cNvSpPr>
          <p:nvPr/>
        </p:nvSpPr>
        <p:spPr bwMode="auto">
          <a:xfrm>
            <a:off x="476250" y="3500438"/>
            <a:ext cx="711200" cy="3698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800">
                <a:solidFill>
                  <a:prstClr val="black"/>
                </a:solidFill>
                <a:latin typeface="Calibri"/>
              </a:rPr>
              <a:t>NJS</a:t>
            </a:r>
          </a:p>
        </p:txBody>
      </p:sp>
      <p:sp>
        <p:nvSpPr>
          <p:cNvPr id="19462" name="TextovéPole 5"/>
          <p:cNvSpPr txBox="1">
            <a:spLocks noChangeArrowheads="1"/>
          </p:cNvSpPr>
          <p:nvPr/>
        </p:nvSpPr>
        <p:spPr bwMode="auto">
          <a:xfrm>
            <a:off x="179388" y="5445125"/>
            <a:ext cx="1728787" cy="646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800">
                <a:solidFill>
                  <a:prstClr val="black"/>
                </a:solidFill>
                <a:latin typeface="Calibri"/>
              </a:rPr>
              <a:t>PEG-J, chirurgická JS</a:t>
            </a:r>
          </a:p>
        </p:txBody>
      </p:sp>
      <p:sp>
        <p:nvSpPr>
          <p:cNvPr id="19463" name="TextovéPole 6"/>
          <p:cNvSpPr txBox="1">
            <a:spLocks noChangeArrowheads="1"/>
          </p:cNvSpPr>
          <p:nvPr/>
        </p:nvSpPr>
        <p:spPr bwMode="auto">
          <a:xfrm>
            <a:off x="7235825" y="5445125"/>
            <a:ext cx="1728788" cy="6461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800">
                <a:solidFill>
                  <a:prstClr val="black"/>
                </a:solidFill>
                <a:latin typeface="Calibri"/>
              </a:rPr>
              <a:t>PEG, chirurgická GS</a:t>
            </a:r>
          </a:p>
        </p:txBody>
      </p:sp>
      <p:sp>
        <p:nvSpPr>
          <p:cNvPr id="10" name="Šrafovaná šipka doprava 9"/>
          <p:cNvSpPr/>
          <p:nvPr/>
        </p:nvSpPr>
        <p:spPr>
          <a:xfrm>
            <a:off x="1979613" y="5516563"/>
            <a:ext cx="360362" cy="503237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11" name="Šrafovaná šipka doprava 10"/>
          <p:cNvSpPr/>
          <p:nvPr/>
        </p:nvSpPr>
        <p:spPr>
          <a:xfrm>
            <a:off x="1258888" y="3430588"/>
            <a:ext cx="360362" cy="503237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12" name="Šrafovaná šipka doprava 11"/>
          <p:cNvSpPr/>
          <p:nvPr/>
        </p:nvSpPr>
        <p:spPr>
          <a:xfrm>
            <a:off x="1258888" y="2636838"/>
            <a:ext cx="360362" cy="50165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13" name="Šrafovaná šipka doprava 12"/>
          <p:cNvSpPr/>
          <p:nvPr/>
        </p:nvSpPr>
        <p:spPr>
          <a:xfrm rot="10800000">
            <a:off x="6804025" y="5516563"/>
            <a:ext cx="360363" cy="503237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solidFill>
                <a:prstClr val="white"/>
              </a:solidFill>
            </a:endParaRPr>
          </a:p>
        </p:txBody>
      </p:sp>
      <p:pic>
        <p:nvPicPr>
          <p:cNvPr id="14" name="Obrázek 13" descr="stock-photo-21408979-cup-clipping-path-includ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628800"/>
            <a:ext cx="648072" cy="5818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Šrafovaná šipka doprava 14"/>
          <p:cNvSpPr/>
          <p:nvPr/>
        </p:nvSpPr>
        <p:spPr>
          <a:xfrm rot="1944948">
            <a:off x="2950190" y="2118353"/>
            <a:ext cx="360362" cy="50165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380312" y="2444695"/>
            <a:ext cx="1296144" cy="120032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1800" b="1" dirty="0">
                <a:solidFill>
                  <a:prstClr val="white"/>
                </a:solidFill>
              </a:rPr>
              <a:t>POUŽÍVAT POUZE PŘÍPRAVKY EV</a:t>
            </a:r>
          </a:p>
        </p:txBody>
      </p:sp>
      <p:pic>
        <p:nvPicPr>
          <p:cNvPr id="18" name="Obrázek 17" descr="Vykricnik!.g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584176"/>
            <a:ext cx="953889" cy="7647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Autofit/>
          </a:bodyPr>
          <a:lstStyle/>
          <a:p>
            <a:r>
              <a:rPr lang="cs-CZ" sz="3600" dirty="0" err="1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nasogastrická</a:t>
            </a:r>
            <a:r>
              <a:rPr lang="cs-CZ" sz="360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(žaludeční) sonda, NGS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>
            <a:normAutofit/>
          </a:bodyPr>
          <a:lstStyle/>
          <a:p>
            <a:r>
              <a:rPr lang="cs-CZ" sz="2400" dirty="0"/>
              <a:t>zavádění naslepo + kontrola polohy (poslech, </a:t>
            </a:r>
            <a:r>
              <a:rPr lang="cs-CZ" sz="2400" dirty="0" err="1"/>
              <a:t>rtg</a:t>
            </a:r>
            <a:r>
              <a:rPr lang="cs-CZ" sz="2400" dirty="0"/>
              <a:t>)</a:t>
            </a:r>
          </a:p>
          <a:p>
            <a:r>
              <a:rPr lang="cs-CZ" sz="2400" dirty="0"/>
              <a:t>jen akutní péče</a:t>
            </a:r>
          </a:p>
          <a:p>
            <a:r>
              <a:rPr lang="cs-CZ" sz="2400" dirty="0"/>
              <a:t>akutní drenáž žaludku / </a:t>
            </a:r>
            <a:r>
              <a:rPr lang="cs-CZ" sz="2400" dirty="0" err="1"/>
              <a:t>monitorace</a:t>
            </a:r>
            <a:r>
              <a:rPr lang="cs-CZ" sz="2400" dirty="0"/>
              <a:t> GRV / start EV</a:t>
            </a:r>
          </a:p>
          <a:p>
            <a:r>
              <a:rPr lang="cs-CZ" sz="2400" dirty="0"/>
              <a:t>bolusové, </a:t>
            </a:r>
            <a:r>
              <a:rPr lang="cs-CZ" sz="2400" dirty="0" err="1"/>
              <a:t>ev</a:t>
            </a:r>
            <a:r>
              <a:rPr lang="cs-CZ" sz="2400" dirty="0"/>
              <a:t>. kontinuální podání EV</a:t>
            </a:r>
          </a:p>
          <a:p>
            <a:r>
              <a:rPr lang="cs-CZ" sz="2400" dirty="0"/>
              <a:t>nevhodný </a:t>
            </a:r>
            <a:r>
              <a:rPr lang="cs-CZ" sz="2400" dirty="0" err="1"/>
              <a:t>déledobý</a:t>
            </a:r>
            <a:r>
              <a:rPr lang="cs-CZ" sz="2400" dirty="0"/>
              <a:t> vstup pro EV (standardní a následná péče)</a:t>
            </a:r>
          </a:p>
        </p:txBody>
      </p:sp>
      <p:pic>
        <p:nvPicPr>
          <p:cNvPr id="6" name="Picture 6" descr="Snímek 0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3995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nímek 0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985" y="4437112"/>
            <a:ext cx="24954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2"/>
          <p:cNvPicPr>
            <a:picLocks noChangeAspect="1"/>
          </p:cNvPicPr>
          <p:nvPr/>
        </p:nvPicPr>
        <p:blipFill>
          <a:blip r:embed="rId4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972" y="4437112"/>
            <a:ext cx="3024212" cy="188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Autofit/>
          </a:bodyPr>
          <a:lstStyle/>
          <a:p>
            <a:r>
              <a:rPr lang="cs-CZ" sz="3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nasojejunální</a:t>
            </a:r>
            <a:r>
              <a:rPr lang="cs-CZ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(enterální) sonda, NJS, NES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20887"/>
          </a:xfrm>
        </p:spPr>
        <p:txBody>
          <a:bodyPr>
            <a:normAutofit/>
          </a:bodyPr>
          <a:lstStyle/>
          <a:p>
            <a:r>
              <a:rPr lang="cs-CZ" sz="2400" dirty="0"/>
              <a:t>zavádění naslepo zaplaváním (2/3 úspěšnost) + kontrola polohy </a:t>
            </a:r>
            <a:r>
              <a:rPr lang="cs-CZ" sz="2400" dirty="0" err="1"/>
              <a:t>rtg</a:t>
            </a:r>
            <a:r>
              <a:rPr lang="cs-CZ" sz="2400" dirty="0"/>
              <a:t>  </a:t>
            </a:r>
          </a:p>
          <a:p>
            <a:r>
              <a:rPr lang="cs-CZ" sz="2400" dirty="0" err="1"/>
              <a:t>rtg</a:t>
            </a:r>
            <a:r>
              <a:rPr lang="cs-CZ" sz="2400" dirty="0"/>
              <a:t> / GFS cílené zavedení</a:t>
            </a:r>
          </a:p>
          <a:p>
            <a:r>
              <a:rPr lang="cs-CZ" sz="2400" dirty="0"/>
              <a:t>jen pro potřeby enterální výživy</a:t>
            </a:r>
          </a:p>
          <a:p>
            <a:r>
              <a:rPr lang="cs-CZ" sz="2400" dirty="0"/>
              <a:t>jen kontinuální podání EV / sterilní přístup / léky omezeně</a:t>
            </a:r>
          </a:p>
          <a:p>
            <a:r>
              <a:rPr lang="cs-CZ" sz="2400" dirty="0"/>
              <a:t>střednědobý vstup pro EV hospitalizační i ambulantní</a:t>
            </a:r>
          </a:p>
        </p:txBody>
      </p:sp>
      <p:pic>
        <p:nvPicPr>
          <p:cNvPr id="4" name="Picture 9" descr="flocare klasika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539552" y="4581128"/>
            <a:ext cx="276128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Milan Dastych\Dokumenty\obrázky-práce\práce 2005\P5090015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479" y="4551537"/>
            <a:ext cx="2302977" cy="182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ueberleitung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555091"/>
            <a:ext cx="2664296" cy="1826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NJ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86416"/>
            <a:ext cx="5040560" cy="5555559"/>
          </a:xfrm>
          <a:prstGeom prst="rect">
            <a:avLst/>
          </a:prstGeom>
        </p:spPr>
      </p:pic>
      <p:pic>
        <p:nvPicPr>
          <p:cNvPr id="6" name="Obrázek 5" descr="NJS 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63" y="1124744"/>
            <a:ext cx="5763813" cy="551723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633" y="1052736"/>
            <a:ext cx="84248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5" name="Freeform 5"/>
          <p:cNvSpPr>
            <a:spLocks/>
          </p:cNvSpPr>
          <p:nvPr/>
        </p:nvSpPr>
        <p:spPr bwMode="auto">
          <a:xfrm>
            <a:off x="3387228" y="1041053"/>
            <a:ext cx="4929188" cy="4548187"/>
          </a:xfrm>
          <a:custGeom>
            <a:avLst/>
            <a:gdLst>
              <a:gd name="T0" fmla="*/ 1245322 w 2933"/>
              <a:gd name="T1" fmla="*/ 0 h 2578"/>
              <a:gd name="T2" fmla="*/ 1626817 w 2933"/>
              <a:gd name="T3" fmla="*/ 719806 h 2578"/>
              <a:gd name="T4" fmla="*/ 2159566 w 2933"/>
              <a:gd name="T5" fmla="*/ 1040896 h 2578"/>
              <a:gd name="T6" fmla="*/ 3379679 w 2933"/>
              <a:gd name="T7" fmla="*/ 1199677 h 2578"/>
              <a:gd name="T8" fmla="*/ 1779751 w 2933"/>
              <a:gd name="T9" fmla="*/ 1681312 h 2578"/>
              <a:gd name="T10" fmla="*/ 253770 w 2933"/>
              <a:gd name="T11" fmla="*/ 2000638 h 2578"/>
              <a:gd name="T12" fmla="*/ 253770 w 2933"/>
              <a:gd name="T13" fmla="*/ 3440250 h 2578"/>
              <a:gd name="T14" fmla="*/ 941134 w 2933"/>
              <a:gd name="T15" fmla="*/ 4401756 h 2578"/>
              <a:gd name="T16" fmla="*/ 1779751 w 2933"/>
              <a:gd name="T17" fmla="*/ 4320601 h 2578"/>
              <a:gd name="T18" fmla="*/ 2465434 w 2933"/>
              <a:gd name="T19" fmla="*/ 3200315 h 2578"/>
              <a:gd name="T20" fmla="*/ 2769622 w 2933"/>
              <a:gd name="T21" fmla="*/ 2720444 h 2578"/>
              <a:gd name="T22" fmla="*/ 3532613 w 2933"/>
              <a:gd name="T23" fmla="*/ 2641054 h 2578"/>
              <a:gd name="T24" fmla="*/ 4293923 w 2933"/>
              <a:gd name="T25" fmla="*/ 2720444 h 2578"/>
              <a:gd name="T26" fmla="*/ 4675418 w 2933"/>
              <a:gd name="T27" fmla="*/ 2880989 h 2578"/>
              <a:gd name="T28" fmla="*/ 4903979 w 2933"/>
              <a:gd name="T29" fmla="*/ 3281469 h 2578"/>
              <a:gd name="T30" fmla="*/ 4828352 w 2933"/>
              <a:gd name="T31" fmla="*/ 4401756 h 25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933" h="2578">
                <a:moveTo>
                  <a:pt x="741" y="0"/>
                </a:moveTo>
                <a:cubicBezTo>
                  <a:pt x="809" y="155"/>
                  <a:pt x="877" y="310"/>
                  <a:pt x="968" y="408"/>
                </a:cubicBezTo>
                <a:cubicBezTo>
                  <a:pt x="1059" y="506"/>
                  <a:pt x="1111" y="545"/>
                  <a:pt x="1285" y="590"/>
                </a:cubicBezTo>
                <a:cubicBezTo>
                  <a:pt x="1459" y="635"/>
                  <a:pt x="2049" y="620"/>
                  <a:pt x="2011" y="680"/>
                </a:cubicBezTo>
                <a:cubicBezTo>
                  <a:pt x="1973" y="740"/>
                  <a:pt x="1369" y="877"/>
                  <a:pt x="1059" y="953"/>
                </a:cubicBezTo>
                <a:cubicBezTo>
                  <a:pt x="749" y="1029"/>
                  <a:pt x="302" y="968"/>
                  <a:pt x="151" y="1134"/>
                </a:cubicBezTo>
                <a:cubicBezTo>
                  <a:pt x="0" y="1300"/>
                  <a:pt x="83" y="1723"/>
                  <a:pt x="151" y="1950"/>
                </a:cubicBezTo>
                <a:cubicBezTo>
                  <a:pt x="219" y="2177"/>
                  <a:pt x="409" y="2412"/>
                  <a:pt x="560" y="2495"/>
                </a:cubicBezTo>
                <a:cubicBezTo>
                  <a:pt x="711" y="2578"/>
                  <a:pt x="908" y="2562"/>
                  <a:pt x="1059" y="2449"/>
                </a:cubicBezTo>
                <a:cubicBezTo>
                  <a:pt x="1210" y="2336"/>
                  <a:pt x="1369" y="1965"/>
                  <a:pt x="1467" y="1814"/>
                </a:cubicBezTo>
                <a:cubicBezTo>
                  <a:pt x="1565" y="1663"/>
                  <a:pt x="1542" y="1595"/>
                  <a:pt x="1648" y="1542"/>
                </a:cubicBezTo>
                <a:cubicBezTo>
                  <a:pt x="1754" y="1489"/>
                  <a:pt x="1951" y="1497"/>
                  <a:pt x="2102" y="1497"/>
                </a:cubicBezTo>
                <a:cubicBezTo>
                  <a:pt x="2253" y="1497"/>
                  <a:pt x="2442" y="1519"/>
                  <a:pt x="2555" y="1542"/>
                </a:cubicBezTo>
                <a:cubicBezTo>
                  <a:pt x="2668" y="1565"/>
                  <a:pt x="2722" y="1580"/>
                  <a:pt x="2782" y="1633"/>
                </a:cubicBezTo>
                <a:cubicBezTo>
                  <a:pt x="2842" y="1686"/>
                  <a:pt x="2903" y="1716"/>
                  <a:pt x="2918" y="1860"/>
                </a:cubicBezTo>
                <a:cubicBezTo>
                  <a:pt x="2933" y="2004"/>
                  <a:pt x="2880" y="2382"/>
                  <a:pt x="2873" y="2495"/>
                </a:cubicBezTo>
              </a:path>
            </a:pathLst>
          </a:custGeom>
          <a:noFill/>
          <a:ln w="57150" cmpd="sng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sz="18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562670"/>
            <a:ext cx="8686800" cy="92211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600" dirty="0"/>
              <a:t>NJS – způsoby podávání roztoků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0663" cy="676275"/>
          </a:xfrm>
        </p:spPr>
        <p:txBody>
          <a:bodyPr/>
          <a:lstStyle/>
          <a:p>
            <a:pPr marL="419100" indent="-382588" eaLnBrk="1" hangingPunct="1"/>
            <a:r>
              <a:rPr lang="cs-CZ" sz="2400" dirty="0"/>
              <a:t>gravitační set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6138" y="1600200"/>
            <a:ext cx="4030662" cy="676275"/>
          </a:xfrm>
        </p:spPr>
        <p:txBody>
          <a:bodyPr>
            <a:normAutofit/>
          </a:bodyPr>
          <a:lstStyle/>
          <a:p>
            <a:pPr marL="419100" indent="-382588" eaLnBrk="1" hangingPunct="1"/>
            <a:r>
              <a:rPr lang="cs-CZ" sz="2400" dirty="0"/>
              <a:t>enterální pumpa (</a:t>
            </a:r>
            <a:r>
              <a:rPr lang="cs-CZ" sz="2400" dirty="0" err="1"/>
              <a:t>spec</a:t>
            </a:r>
            <a:r>
              <a:rPr lang="cs-CZ" sz="2400" dirty="0"/>
              <a:t>. set)</a:t>
            </a:r>
          </a:p>
        </p:txBody>
      </p:sp>
      <p:pic>
        <p:nvPicPr>
          <p:cNvPr id="26629" name="Picture 5" descr="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300288"/>
            <a:ext cx="2303462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Nutricia%20Flocare%208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276475"/>
            <a:ext cx="324008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11188" y="4437063"/>
            <a:ext cx="59050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podávání kontinuální, max. 130 ml/hod.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režim denní / noční / kontinuální</a:t>
            </a:r>
            <a:endParaRPr lang="cs-CZ" sz="2400" dirty="0">
              <a:solidFill>
                <a:srgbClr val="003399"/>
              </a:solidFill>
              <a:latin typeface="Calibri"/>
            </a:endParaRPr>
          </a:p>
        </p:txBody>
      </p:sp>
      <p:pic>
        <p:nvPicPr>
          <p:cNvPr id="8" name="Obrázek 7" descr="imag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3957335"/>
            <a:ext cx="2304256" cy="1703913"/>
          </a:xfrm>
          <a:prstGeom prst="rect">
            <a:avLst/>
          </a:prstGeom>
        </p:spPr>
      </p:pic>
      <p:pic>
        <p:nvPicPr>
          <p:cNvPr id="10" name="Obrázek 9" descr="enteroport-plus0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6096" y="5301208"/>
            <a:ext cx="3456384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perkutánní endoskopická gastrostomie, PEG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8193"/>
            <a:ext cx="8219256" cy="4997151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chemeClr val="tx2"/>
                </a:solidFill>
              </a:rPr>
              <a:t>zavádění GFS – metody: </a:t>
            </a:r>
            <a:r>
              <a:rPr lang="cs-CZ" sz="2400" dirty="0" err="1"/>
              <a:t>push</a:t>
            </a:r>
            <a:r>
              <a:rPr lang="cs-CZ" sz="2400" dirty="0"/>
              <a:t>, </a:t>
            </a:r>
            <a:r>
              <a:rPr lang="cs-CZ" sz="2400" dirty="0" err="1"/>
              <a:t>pull</a:t>
            </a:r>
            <a:r>
              <a:rPr lang="cs-CZ" sz="2400" dirty="0"/>
              <a:t>, </a:t>
            </a:r>
            <a:r>
              <a:rPr lang="cs-CZ" sz="2400" dirty="0" err="1"/>
              <a:t>Seldingerova</a:t>
            </a:r>
            <a:r>
              <a:rPr lang="cs-CZ" sz="2400" dirty="0"/>
              <a:t> direktní </a:t>
            </a:r>
          </a:p>
          <a:p>
            <a:r>
              <a:rPr lang="cs-CZ" sz="2400" dirty="0">
                <a:solidFill>
                  <a:schemeClr val="tx2"/>
                </a:solidFill>
              </a:rPr>
              <a:t>radiologicky asistovaný PEG:</a:t>
            </a:r>
            <a:r>
              <a:rPr lang="cs-CZ" sz="2400" dirty="0"/>
              <a:t> tam, kde nelze projít horním GIT a chceme se vyhnout chirurgickému řešení</a:t>
            </a:r>
          </a:p>
          <a:p>
            <a:endParaRPr lang="cs-CZ" sz="2400" dirty="0"/>
          </a:p>
          <a:p>
            <a:r>
              <a:rPr lang="cs-CZ" sz="2400" dirty="0"/>
              <a:t>podání bolusové </a:t>
            </a:r>
            <a:r>
              <a:rPr lang="cs-CZ" sz="2400" dirty="0" err="1"/>
              <a:t>ev</a:t>
            </a:r>
            <a:r>
              <a:rPr lang="cs-CZ" sz="2400" dirty="0"/>
              <a:t>. kontinuální při intoleranci</a:t>
            </a:r>
          </a:p>
          <a:p>
            <a:r>
              <a:rPr lang="cs-CZ" sz="2400" dirty="0"/>
              <a:t>trvalý vstup (předpoklad EV </a:t>
            </a:r>
            <a:r>
              <a:rPr lang="cs-CZ" sz="2400" dirty="0">
                <a:sym typeface="Symbol"/>
              </a:rPr>
              <a:t> 3-4 týdny, zohlednit dg. a další </a:t>
            </a:r>
            <a:r>
              <a:rPr lang="cs-CZ" sz="2400" dirty="0" err="1">
                <a:sym typeface="Symbol"/>
              </a:rPr>
              <a:t>nutr</a:t>
            </a:r>
            <a:r>
              <a:rPr lang="cs-CZ" sz="2400" dirty="0">
                <a:sym typeface="Symbol"/>
              </a:rPr>
              <a:t>. plán, včas indikovat!)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klasický PEG : </a:t>
            </a:r>
            <a:r>
              <a:rPr lang="cs-CZ" sz="2400" dirty="0"/>
              <a:t> terčík žaludku, dlouhodobý vstup, výměna nejdříve za 2 roky endoskopicky (</a:t>
            </a:r>
            <a:r>
              <a:rPr lang="cs-CZ" sz="2400" dirty="0" err="1"/>
              <a:t>ev</a:t>
            </a:r>
            <a:r>
              <a:rPr lang="cs-CZ" sz="2400" dirty="0"/>
              <a:t>. odstřižení při zrušení)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balónkový PEG: </a:t>
            </a:r>
            <a:r>
              <a:rPr lang="cs-CZ" sz="2400" dirty="0"/>
              <a:t>10ml vody pravidelně kontrolovat, výměny po 3-4 měsících,  bez potřeby endoskopie, vyšší náklady</a:t>
            </a:r>
          </a:p>
          <a:p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feeding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button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2400" dirty="0"/>
              <a:t>konverze z klasického PEG , vyšší náklady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EG 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032448" cy="291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3" descr="OLYM000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04" y="3573016"/>
            <a:ext cx="3410132" cy="292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Zástupný symbol pro obsah 3" descr="peg schem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1560" y="545585"/>
            <a:ext cx="3384376" cy="2811407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5" name="Zástupný symbol pro obsah 3" descr="PEGset obr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4007173" cy="29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645024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feeding button 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645025"/>
            <a:ext cx="302433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6" descr="výměnný PE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66725"/>
            <a:ext cx="2962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výměnný peg schém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798" y="476672"/>
            <a:ext cx="4390642" cy="29523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7" descr="100H00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58142"/>
            <a:ext cx="3024336" cy="257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4" descr="P72604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788618"/>
            <a:ext cx="3264925" cy="244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Asus\Desktop\fotky pracoviště\100OLYMP\P72603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005" y="548680"/>
            <a:ext cx="316985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sus\Desktop\fotky pracoviště\100OLYMP\P72603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32638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Asus\Desktop\fotky pracoviště\100OLYMP\P726039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1052371"/>
            <a:ext cx="3096343" cy="237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3" descr="100H0014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0030" y="4077072"/>
            <a:ext cx="2913937" cy="247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Nasogastric-tub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9215"/>
            <a:ext cx="3312368" cy="4482073"/>
          </a:xfrm>
          <a:prstGeom prst="rect">
            <a:avLst/>
          </a:prstGeom>
        </p:spPr>
      </p:pic>
      <p:pic>
        <p:nvPicPr>
          <p:cNvPr id="6" name="Obrázek 5" descr="Medical_X-Ray_imaging_ALP02_nevi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2132856"/>
            <a:ext cx="4032448" cy="4340352"/>
          </a:xfrm>
          <a:prstGeom prst="rect">
            <a:avLst/>
          </a:prstGeom>
        </p:spPr>
      </p:pic>
      <p:sp>
        <p:nvSpPr>
          <p:cNvPr id="7" name="Šipka dolů 6"/>
          <p:cNvSpPr/>
          <p:nvPr/>
        </p:nvSpPr>
        <p:spPr>
          <a:xfrm>
            <a:off x="2339752" y="2204864"/>
            <a:ext cx="143793" cy="5031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2339975" y="2781870"/>
            <a:ext cx="143793" cy="5031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2339752" y="3429942"/>
            <a:ext cx="143793" cy="50311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solidFill>
                <a:prstClr val="white"/>
              </a:solidFill>
            </a:endParaRPr>
          </a:p>
        </p:txBody>
      </p:sp>
      <p:sp>
        <p:nvSpPr>
          <p:cNvPr id="10" name="Ovál 5"/>
          <p:cNvSpPr/>
          <p:nvPr/>
        </p:nvSpPr>
        <p:spPr>
          <a:xfrm rot="18949031">
            <a:off x="6169500" y="2437179"/>
            <a:ext cx="2100224" cy="9864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solidFill>
                <a:prstClr val="black"/>
              </a:solidFill>
            </a:endParaRPr>
          </a:p>
        </p:txBody>
      </p:sp>
      <p:sp>
        <p:nvSpPr>
          <p:cNvPr id="11" name="Ovál 5"/>
          <p:cNvSpPr/>
          <p:nvPr/>
        </p:nvSpPr>
        <p:spPr>
          <a:xfrm>
            <a:off x="2339752" y="5301208"/>
            <a:ext cx="1008112" cy="72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>
              <a:solidFill>
                <a:prstClr val="black"/>
              </a:solidFill>
            </a:endParaRPr>
          </a:p>
        </p:txBody>
      </p:sp>
      <p:pic>
        <p:nvPicPr>
          <p:cNvPr id="13" name="Obrázek 12" descr="3052613_kjr-12-216-g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76672"/>
            <a:ext cx="6192688" cy="6286425"/>
          </a:xfrm>
          <a:prstGeom prst="rect">
            <a:avLst/>
          </a:prstGeom>
        </p:spPr>
      </p:pic>
      <p:cxnSp>
        <p:nvCxnSpPr>
          <p:cNvPr id="15" name="Přímá spojovací šipka 14"/>
          <p:cNvCxnSpPr/>
          <p:nvPr/>
        </p:nvCxnSpPr>
        <p:spPr>
          <a:xfrm flipH="1">
            <a:off x="7020272" y="1340768"/>
            <a:ext cx="576064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>
            <a:off x="6884640" y="4581128"/>
            <a:ext cx="56768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6" descr="P702017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700808"/>
            <a:ext cx="5184510" cy="388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impsonovi-13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513" y="3910013"/>
            <a:ext cx="335915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/>
              <a:t>fyziologický podíl tuku v organismu závisí na </a:t>
            </a:r>
            <a:r>
              <a:rPr lang="cs-CZ" sz="2400">
                <a:solidFill>
                  <a:srgbClr val="FF0000"/>
                </a:solidFill>
              </a:rPr>
              <a:t>pohlaví</a:t>
            </a:r>
            <a:r>
              <a:rPr lang="cs-CZ" sz="2400"/>
              <a:t> (ženy 18-30%, muži 10-25% celk. hm.), </a:t>
            </a:r>
            <a:r>
              <a:rPr lang="cs-CZ" sz="2400">
                <a:solidFill>
                  <a:srgbClr val="FF0000"/>
                </a:solidFill>
              </a:rPr>
              <a:t>věku</a:t>
            </a:r>
            <a:r>
              <a:rPr lang="cs-CZ" sz="2400"/>
              <a:t> (</a:t>
            </a:r>
            <a:r>
              <a:rPr lang="cs-CZ" sz="2400">
                <a:sym typeface="Symbol" pitchFamily="18" charset="2"/>
              </a:rPr>
              <a:t> s věkem) a </a:t>
            </a:r>
            <a:r>
              <a:rPr lang="cs-CZ" sz="2400">
                <a:solidFill>
                  <a:srgbClr val="FF0000"/>
                </a:solidFill>
                <a:sym typeface="Symbol" pitchFamily="18" charset="2"/>
              </a:rPr>
              <a:t>charakteru populace</a:t>
            </a:r>
          </a:p>
          <a:p>
            <a:pPr eaLnBrk="1" hangingPunct="1"/>
            <a:r>
              <a:rPr lang="cs-CZ" sz="2400">
                <a:sym typeface="Symbol" pitchFamily="18" charset="2"/>
              </a:rPr>
              <a:t>kvantitativní stanovení tuku v těle není běžně dostupné  tabulky nebo hmotnostní indexy k hodnocení nadváhy </a:t>
            </a:r>
            <a:r>
              <a:rPr lang="cs-CZ" sz="1800">
                <a:sym typeface="Symbol" pitchFamily="18" charset="2"/>
              </a:rPr>
              <a:t>(např. modifikované tabulky americké Metropolitní pojišťovací společnosti)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3168352" cy="288032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perkutánní endoskopická gastrostomie-</a:t>
            </a:r>
            <a:r>
              <a:rPr lang="cs-CZ" sz="3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jejunostomie</a:t>
            </a:r>
            <a:r>
              <a:rPr lang="cs-CZ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cs-CZ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" y="5301208"/>
            <a:ext cx="4258816" cy="1440160"/>
          </a:xfrm>
        </p:spPr>
        <p:txBody>
          <a:bodyPr>
            <a:normAutofit/>
          </a:bodyPr>
          <a:lstStyle/>
          <a:p>
            <a:r>
              <a:rPr lang="cs-CZ" sz="2400" dirty="0"/>
              <a:t>drenáž žaludku + výživa střeva</a:t>
            </a:r>
          </a:p>
          <a:p>
            <a:r>
              <a:rPr lang="cs-CZ" sz="2400" dirty="0"/>
              <a:t>postup stejný jako při PEG</a:t>
            </a:r>
          </a:p>
          <a:p>
            <a:r>
              <a:rPr lang="cs-CZ" sz="2400" dirty="0"/>
              <a:t>rutinní metoda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436096" y="404664"/>
            <a:ext cx="3168352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perkutánní endoskopická </a:t>
            </a:r>
            <a:r>
              <a:rPr lang="cs-CZ" sz="3600" dirty="0" err="1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jejunostomie</a:t>
            </a:r>
            <a:r>
              <a:rPr lang="cs-CZ" sz="3600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PEJ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5065712" y="5301208"/>
            <a:ext cx="368275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pouze výživa do střeva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endoskopické zavedení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málo prováděná metoda</a:t>
            </a:r>
          </a:p>
        </p:txBody>
      </p:sp>
      <p:pic>
        <p:nvPicPr>
          <p:cNvPr id="7" name="Obrázek 6" descr="pegjt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84985"/>
            <a:ext cx="3888432" cy="18002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Obrázek 7" descr="c02afg00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35" b="8406"/>
          <a:stretch>
            <a:fillRect/>
          </a:stretch>
        </p:blipFill>
        <p:spPr>
          <a:xfrm>
            <a:off x="4861147" y="3284984"/>
            <a:ext cx="4031333" cy="1800200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8" descr="OLYM00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9593"/>
            <a:ext cx="45370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9" descr="OLYM0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764704"/>
            <a:ext cx="4702175" cy="37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OLYM0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419475"/>
            <a:ext cx="41275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chirurgická gastrostomie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260848"/>
          </a:xfrm>
        </p:spPr>
        <p:txBody>
          <a:bodyPr>
            <a:normAutofit/>
          </a:bodyPr>
          <a:lstStyle/>
          <a:p>
            <a:r>
              <a:rPr lang="cs-CZ" sz="2400" dirty="0"/>
              <a:t>tam, kde nelze provést žádnou variantu PEG</a:t>
            </a:r>
          </a:p>
          <a:p>
            <a:r>
              <a:rPr lang="cs-CZ" sz="2400" dirty="0"/>
              <a:t>vyžaduje krátký chirurgický zákrok v celkové anestesii</a:t>
            </a:r>
          </a:p>
          <a:p>
            <a:r>
              <a:rPr lang="cs-CZ" sz="2400" dirty="0"/>
              <a:t>přístup k výživě stejný jako u PEG, není speciální set</a:t>
            </a:r>
          </a:p>
          <a:p>
            <a:r>
              <a:rPr lang="cs-CZ" sz="2400" dirty="0"/>
              <a:t>podání bolusové nebo kontinuální</a:t>
            </a:r>
          </a:p>
          <a:p>
            <a:r>
              <a:rPr lang="cs-CZ" sz="2400" dirty="0"/>
              <a:t>dlouhodobý vstup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096344" cy="23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149080"/>
            <a:ext cx="32001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149080"/>
            <a:ext cx="1905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14300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chirurgická nutriční </a:t>
            </a:r>
            <a:r>
              <a:rPr lang="cs-CZ" sz="3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jejunostomie</a:t>
            </a:r>
            <a:endParaRPr lang="cs-CZ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260847"/>
          </a:xfrm>
        </p:spPr>
        <p:txBody>
          <a:bodyPr>
            <a:normAutofit/>
          </a:bodyPr>
          <a:lstStyle/>
          <a:p>
            <a:r>
              <a:rPr lang="cs-CZ" sz="2400" dirty="0"/>
              <a:t>tam, kde nelze provést PEGJ a použití žaludku není preferováno</a:t>
            </a:r>
          </a:p>
          <a:p>
            <a:r>
              <a:rPr lang="cs-CZ" sz="2400" dirty="0"/>
              <a:t>vyžaduje krátký chirurgický zákrok v celkové anestesii</a:t>
            </a:r>
          </a:p>
          <a:p>
            <a:r>
              <a:rPr lang="cs-CZ" sz="2400" dirty="0"/>
              <a:t>přístup k výživě stejný jako u NJS, stejná sonda nebo </a:t>
            </a:r>
            <a:r>
              <a:rPr lang="cs-CZ" sz="2400" dirty="0" err="1"/>
              <a:t>spec</a:t>
            </a:r>
            <a:r>
              <a:rPr lang="cs-CZ" sz="2400" dirty="0"/>
              <a:t>. set</a:t>
            </a:r>
          </a:p>
          <a:p>
            <a:r>
              <a:rPr lang="cs-CZ" sz="2400" dirty="0"/>
              <a:t>podání kontinuální, sterilní manipulace</a:t>
            </a:r>
          </a:p>
          <a:p>
            <a:r>
              <a:rPr lang="cs-CZ" sz="2400" dirty="0"/>
              <a:t>dlouhodobý vstup, výměny po vodiči </a:t>
            </a:r>
            <a:r>
              <a:rPr lang="cs-CZ" sz="2400" dirty="0" err="1"/>
              <a:t>ev</a:t>
            </a:r>
            <a:r>
              <a:rPr lang="cs-CZ" sz="2400" dirty="0"/>
              <a:t>. pod skiaskopií</a:t>
            </a:r>
          </a:p>
        </p:txBody>
      </p:sp>
      <p:pic>
        <p:nvPicPr>
          <p:cNvPr id="8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240088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" descr="Snímek 0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3115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Vyživa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cs-CZ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žaludku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cs-CZ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střeva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301208"/>
            <a:ext cx="4040188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0" dirty="0"/>
              <a:t>  bariéra proti infekci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0" dirty="0"/>
              <a:t>  přirozené dávkování stravy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301208"/>
            <a:ext cx="4041775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0" dirty="0"/>
              <a:t>  požadavek na bezinfekčnost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0" dirty="0"/>
              <a:t>  kontinuální podání</a:t>
            </a:r>
          </a:p>
        </p:txBody>
      </p:sp>
      <p:sp>
        <p:nvSpPr>
          <p:cNvPr id="8197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00808"/>
            <a:ext cx="4040188" cy="30963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endParaRPr lang="cs-CZ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  <a:p>
            <a:pPr eaLnBrk="1" hangingPunct="1"/>
            <a:r>
              <a:rPr lang="cs-CZ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NGS</a:t>
            </a:r>
          </a:p>
          <a:p>
            <a:pPr eaLnBrk="1" hangingPunct="1"/>
            <a:r>
              <a:rPr lang="cs-CZ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 </a:t>
            </a:r>
          </a:p>
          <a:p>
            <a:pPr eaLnBrk="1" hangingPunct="1"/>
            <a:r>
              <a:rPr lang="cs-CZ" sz="2800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chirurgická gastrostomie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30963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PEGJ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PEJ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chirurgická </a:t>
            </a:r>
            <a:r>
              <a:rPr lang="cs-CZ" sz="280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jejunostomie</a:t>
            </a:r>
            <a:endParaRPr lang="cs-CZ" sz="2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896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dirty="0"/>
              <a:t>v domácích podmínkách jen pro speciální případy</a:t>
            </a:r>
          </a:p>
          <a:p>
            <a:pPr eaLnBrk="1" hangingPunct="1"/>
            <a:r>
              <a:rPr lang="cs-CZ" sz="2400" dirty="0"/>
              <a:t>pouze v centrech pro domácí parenterální výživy (DPV)</a:t>
            </a:r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lvl="0" eaLnBrk="1" hangingPunct="1"/>
            <a:r>
              <a:rPr lang="cs-CZ" sz="2400" dirty="0">
                <a:solidFill>
                  <a:prstClr val="black"/>
                </a:solidFill>
              </a:rPr>
              <a:t>DPV bezpečné podání  – </a:t>
            </a: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pouze do středně a dlouhodobých </a:t>
            </a:r>
            <a:r>
              <a:rPr lang="cs-CZ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tunelizovaných</a:t>
            </a: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vstupů</a:t>
            </a:r>
            <a:r>
              <a:rPr lang="cs-CZ" sz="2400" dirty="0">
                <a:solidFill>
                  <a:prstClr val="black"/>
                </a:solidFill>
              </a:rPr>
              <a:t>, které nejsou používány za jiným účelem  </a:t>
            </a:r>
            <a:r>
              <a:rPr lang="cs-CZ" sz="2400" dirty="0">
                <a:solidFill>
                  <a:prstClr val="black"/>
                </a:solidFill>
                <a:sym typeface="Symbol"/>
              </a:rPr>
              <a:t> </a:t>
            </a:r>
            <a:r>
              <a:rPr lang="cs-CZ" sz="2400" dirty="0">
                <a:solidFill>
                  <a:prstClr val="black"/>
                </a:solidFill>
              </a:rPr>
              <a:t> nejmenší počet komplikací</a:t>
            </a:r>
          </a:p>
          <a:p>
            <a:pPr eaLnBrk="1" hangingPunct="1"/>
            <a:endParaRPr lang="cs-CZ" sz="24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cs-CZ" sz="3600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parenterální výživa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Obrázek 10" descr="hickman_hero.jpg"/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013176"/>
            <a:ext cx="2016224" cy="1568174"/>
          </a:xfrm>
          <a:prstGeom prst="rect">
            <a:avLst/>
          </a:prstGeom>
        </p:spPr>
      </p:pic>
      <p:pic>
        <p:nvPicPr>
          <p:cNvPr id="12" name="Obrázek 11" descr="ti_slimport_hero.jpg"/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876" y="4941168"/>
            <a:ext cx="2232248" cy="1736193"/>
          </a:xfrm>
          <a:prstGeom prst="rect">
            <a:avLst/>
          </a:prstGeom>
        </p:spPr>
      </p:pic>
      <p:pic>
        <p:nvPicPr>
          <p:cNvPr id="13" name="Obrázek 12" descr="groshong_nxt_hero.jpg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5013176"/>
            <a:ext cx="1944216" cy="15121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ickman_h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852936"/>
            <a:ext cx="4721668" cy="36724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tunelizované</a:t>
            </a:r>
            <a:r>
              <a:rPr lang="cs-CZ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katétry </a:t>
            </a:r>
            <a:r>
              <a:rPr 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Hickman</a:t>
            </a:r>
            <a:r>
              <a:rPr 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Broviac</a:t>
            </a:r>
            <a:r>
              <a:rPr 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Leonard, </a:t>
            </a:r>
            <a:r>
              <a:rPr lang="cs-CZ" sz="20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Groshong</a:t>
            </a:r>
            <a:r>
              <a:rPr lang="cs-CZ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684783"/>
          </a:xfrm>
        </p:spPr>
        <p:txBody>
          <a:bodyPr>
            <a:noAutofit/>
          </a:bodyPr>
          <a:lstStyle/>
          <a:p>
            <a:r>
              <a:rPr lang="cs-CZ" sz="2400" dirty="0"/>
              <a:t>1-3 lumen, různá délka, průtok, </a:t>
            </a:r>
            <a:r>
              <a:rPr lang="cs-CZ" sz="2400" dirty="0" err="1"/>
              <a:t>ev</a:t>
            </a:r>
            <a:r>
              <a:rPr lang="cs-CZ" sz="2400" dirty="0"/>
              <a:t>. možnost impregnace</a:t>
            </a:r>
          </a:p>
          <a:p>
            <a:r>
              <a:rPr lang="cs-CZ" sz="2400" dirty="0" err="1"/>
              <a:t>tissue</a:t>
            </a:r>
            <a:r>
              <a:rPr lang="cs-CZ" sz="2400" dirty="0"/>
              <a:t> </a:t>
            </a:r>
            <a:r>
              <a:rPr lang="cs-CZ" sz="2400" dirty="0" err="1"/>
              <a:t>ingrowth</a:t>
            </a:r>
            <a:r>
              <a:rPr lang="cs-CZ" sz="2400" dirty="0"/>
              <a:t> </a:t>
            </a:r>
            <a:r>
              <a:rPr lang="cs-CZ" sz="2400" dirty="0" err="1"/>
              <a:t>cuff</a:t>
            </a:r>
            <a:r>
              <a:rPr lang="cs-CZ" sz="2400" dirty="0"/>
              <a:t>, </a:t>
            </a:r>
            <a:r>
              <a:rPr lang="cs-CZ" sz="2400" dirty="0" err="1"/>
              <a:t>ev</a:t>
            </a:r>
            <a:r>
              <a:rPr lang="cs-CZ" sz="2400" dirty="0"/>
              <a:t>. </a:t>
            </a:r>
            <a:r>
              <a:rPr lang="cs-CZ" sz="2400" dirty="0" err="1"/>
              <a:t>antimicrobial</a:t>
            </a:r>
            <a:r>
              <a:rPr lang="cs-CZ" sz="2400" dirty="0"/>
              <a:t> </a:t>
            </a:r>
            <a:r>
              <a:rPr lang="cs-CZ" sz="2400" dirty="0" err="1"/>
              <a:t>cuff</a:t>
            </a:r>
            <a:r>
              <a:rPr lang="cs-CZ" sz="2400" dirty="0"/>
              <a:t>, </a:t>
            </a:r>
            <a:r>
              <a:rPr lang="cs-CZ" sz="2400" dirty="0" err="1"/>
              <a:t>ev</a:t>
            </a:r>
            <a:r>
              <a:rPr lang="cs-CZ" sz="2400" dirty="0"/>
              <a:t>. chlopeň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dlouhodobá DPV, zvl. u doživotní dependence, denní použití, pediatrie</a:t>
            </a:r>
          </a:p>
        </p:txBody>
      </p:sp>
      <p:pic>
        <p:nvPicPr>
          <p:cNvPr id="8" name="Zástupný symbol pro obsah 4" descr="hickman cat 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86145" y="3429000"/>
            <a:ext cx="2646295" cy="3024336"/>
          </a:xfrm>
          <a:prstGeom prst="rect">
            <a:avLst/>
          </a:prstGeom>
        </p:spPr>
      </p:pic>
      <p:pic>
        <p:nvPicPr>
          <p:cNvPr id="9" name="Obrázek 8" descr="d606b56ab3669b3827e83b739dfc355f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84" y="3407188"/>
            <a:ext cx="4472988" cy="3118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ti_slimport_her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260981"/>
            <a:ext cx="4104456" cy="31923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portkatétry</a:t>
            </a:r>
            <a:endParaRPr lang="cs-CZ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800200"/>
          </a:xfrm>
        </p:spPr>
        <p:txBody>
          <a:bodyPr>
            <a:normAutofit/>
          </a:bodyPr>
          <a:lstStyle/>
          <a:p>
            <a:r>
              <a:rPr lang="cs-CZ" sz="2400" dirty="0"/>
              <a:t>různé typy a průtoky, </a:t>
            </a:r>
            <a:r>
              <a:rPr lang="cs-CZ" sz="2400" dirty="0" err="1"/>
              <a:t>ev</a:t>
            </a:r>
            <a:r>
              <a:rPr lang="cs-CZ" sz="2400" dirty="0"/>
              <a:t>. chlopeň</a:t>
            </a:r>
          </a:p>
          <a:p>
            <a:r>
              <a:rPr lang="cs-CZ" sz="2400" dirty="0"/>
              <a:t>použití </a:t>
            </a:r>
            <a:r>
              <a:rPr lang="cs-CZ" sz="2400" dirty="0" err="1"/>
              <a:t>Huberovy</a:t>
            </a:r>
            <a:r>
              <a:rPr lang="cs-CZ" sz="2400" dirty="0"/>
              <a:t> portové jehly – max. 5-7 dní / výměna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dlouhodobá DPV, zvl. dočasná, doplňková a intermitentní, aktivní osoby („volné dny“), zavedený port z jiné indikace</a:t>
            </a:r>
          </a:p>
          <a:p>
            <a:endParaRPr lang="cs-CZ" sz="2800" dirty="0"/>
          </a:p>
        </p:txBody>
      </p:sp>
      <p:pic>
        <p:nvPicPr>
          <p:cNvPr id="6" name="Zástupný symbol pro obsah 5" descr="port-a-cath f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8446" y="3350096"/>
            <a:ext cx="2831986" cy="3103240"/>
          </a:xfrm>
          <a:prstGeom prst="rect">
            <a:avLst/>
          </a:prstGeom>
        </p:spPr>
      </p:pic>
      <p:pic>
        <p:nvPicPr>
          <p:cNvPr id="10" name="Obrázek 9" descr="Medipor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5" y="3284984"/>
            <a:ext cx="4053367" cy="3140910"/>
          </a:xfrm>
          <a:prstGeom prst="rect">
            <a:avLst/>
          </a:prstGeom>
        </p:spPr>
      </p:pic>
      <p:pic>
        <p:nvPicPr>
          <p:cNvPr id="8" name="Obrázek 7" descr="ImplantablePort_2011_clear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284984"/>
            <a:ext cx="5040560" cy="316835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915816" y="6135107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000" dirty="0">
                <a:solidFill>
                  <a:prstClr val="black"/>
                </a:solidFill>
                <a:latin typeface="Calibri"/>
                <a:sym typeface="Symbol"/>
              </a:rPr>
              <a:t> </a:t>
            </a:r>
            <a:r>
              <a:rPr lang="cs-CZ" sz="1000" dirty="0">
                <a:solidFill>
                  <a:prstClr val="black"/>
                </a:solidFill>
                <a:latin typeface="Calibri"/>
              </a:rPr>
              <a:t>sternum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groshong_nxt_her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429000"/>
            <a:ext cx="3703268" cy="288032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1368152"/>
          </a:xfrm>
        </p:spPr>
        <p:txBody>
          <a:bodyPr>
            <a:normAutofit/>
          </a:bodyPr>
          <a:lstStyle/>
          <a:p>
            <a:r>
              <a:rPr lang="cs-CZ" sz="2400" dirty="0"/>
              <a:t>různé typy a průtoky, </a:t>
            </a:r>
            <a:r>
              <a:rPr lang="cs-CZ" sz="2400" dirty="0" err="1"/>
              <a:t>ev</a:t>
            </a:r>
            <a:r>
              <a:rPr lang="cs-CZ" sz="2400" dirty="0"/>
              <a:t>. chlopeň</a:t>
            </a:r>
          </a:p>
          <a:p>
            <a:r>
              <a:rPr lang="cs-CZ" sz="2400" dirty="0"/>
              <a:t>bez </a:t>
            </a:r>
            <a:r>
              <a:rPr lang="cs-CZ" sz="2400" dirty="0" err="1"/>
              <a:t>kanylace</a:t>
            </a:r>
            <a:r>
              <a:rPr lang="cs-CZ" sz="2400" dirty="0"/>
              <a:t> centrální žíly </a:t>
            </a:r>
          </a:p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střednědobá DPV– přechodná nebo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preterminální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(6-12 </a:t>
            </a:r>
            <a:r>
              <a:rPr lang="cs-CZ" sz="2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</a:t>
            </a:r>
            <a:r>
              <a:rPr lang="cs-CZ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360" y="485800"/>
            <a:ext cx="843528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peripherally inserted central catheter (PICC)</a:t>
            </a:r>
          </a:p>
        </p:txBody>
      </p:sp>
      <p:pic>
        <p:nvPicPr>
          <p:cNvPr id="7" name="Obrázek 6" descr="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004" y="3501008"/>
            <a:ext cx="3627460" cy="2808312"/>
          </a:xfrm>
          <a:prstGeom prst="rect">
            <a:avLst/>
          </a:prstGeom>
        </p:spPr>
      </p:pic>
      <p:pic>
        <p:nvPicPr>
          <p:cNvPr id="10" name="Obrázek 9" descr="peripherally-inserted-central-catheter-picc-2545573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3284984"/>
            <a:ext cx="4176464" cy="3248879"/>
          </a:xfrm>
          <a:prstGeom prst="rect">
            <a:avLst/>
          </a:prstGeom>
        </p:spPr>
      </p:pic>
      <p:pic>
        <p:nvPicPr>
          <p:cNvPr id="11" name="Obrázek 10" descr="i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6619" y="3356992"/>
            <a:ext cx="4915307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33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s-CZ" sz="4400" dirty="0">
                <a:solidFill>
                  <a:srgbClr val="FF0000"/>
                </a:solidFill>
                <a:latin typeface="Calibri" pitchFamily="34" charset="0"/>
              </a:rPr>
              <a:t>výživa a její podpora jsou základem péče o nemocné</a:t>
            </a:r>
          </a:p>
        </p:txBody>
      </p:sp>
      <p:sp>
        <p:nvSpPr>
          <p:cNvPr id="53251" name="Zástupný symbol pro obsah 2"/>
          <p:cNvSpPr txBox="1">
            <a:spLocks/>
          </p:cNvSpPr>
          <p:nvPr/>
        </p:nvSpPr>
        <p:spPr bwMode="auto">
          <a:xfrm>
            <a:off x="468313" y="4337050"/>
            <a:ext cx="82296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</a:pPr>
            <a:r>
              <a:rPr lang="cs-CZ" sz="4400" dirty="0">
                <a:latin typeface="Calibri" pitchFamily="34" charset="0"/>
              </a:rPr>
              <a:t>„Tvá výživa bude tvým lékem.“</a:t>
            </a:r>
          </a:p>
          <a:p>
            <a:pPr algn="r" eaLnBrk="0" hangingPunct="0">
              <a:spcBef>
                <a:spcPct val="20000"/>
              </a:spcBef>
            </a:pPr>
            <a:r>
              <a:rPr lang="cs-CZ" sz="4400" i="1" dirty="0">
                <a:latin typeface="Calibri" pitchFamily="34" charset="0"/>
              </a:rPr>
              <a:t>Hippokrates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743743-img-import-pamela-anderson-je-i-ve-svych-41-letech-snem-milionu-muz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5766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Ideální hmotnost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 err="1">
                <a:solidFill>
                  <a:schemeClr val="accent2"/>
                </a:solidFill>
              </a:rPr>
              <a:t>Brocův</a:t>
            </a:r>
            <a:r>
              <a:rPr lang="cs-CZ" sz="2400" dirty="0">
                <a:solidFill>
                  <a:schemeClr val="accent2"/>
                </a:solidFill>
              </a:rPr>
              <a:t> index:</a:t>
            </a:r>
          </a:p>
          <a:p>
            <a:pPr eaLnBrk="1" hangingPunct="1">
              <a:buFontTx/>
              <a:buNone/>
            </a:pPr>
            <a:r>
              <a:rPr lang="cs-CZ" sz="2400" dirty="0"/>
              <a:t>	výška – 100 (+/- 10%)   </a:t>
            </a:r>
            <a:r>
              <a:rPr lang="cs-CZ" sz="2400" dirty="0">
                <a:sym typeface="Symbol" pitchFamily="18" charset="2"/>
              </a:rPr>
              <a:t></a:t>
            </a:r>
            <a:r>
              <a:rPr lang="cs-CZ" sz="2400" dirty="0" err="1">
                <a:sym typeface="Symbol" pitchFamily="18" charset="2"/>
              </a:rPr>
              <a:t>kg</a:t>
            </a:r>
            <a:r>
              <a:rPr lang="cs-CZ" sz="2400" dirty="0">
                <a:sym typeface="Symbol" pitchFamily="18" charset="2"/>
              </a:rPr>
              <a:t></a:t>
            </a:r>
          </a:p>
          <a:p>
            <a:pPr eaLnBrk="1" hangingPunct="1">
              <a:buFontTx/>
              <a:buNone/>
            </a:pPr>
            <a:endParaRPr lang="cs-CZ" sz="2400" dirty="0">
              <a:sym typeface="Symbol" pitchFamily="18" charset="2"/>
            </a:endParaRPr>
          </a:p>
          <a:p>
            <a:pPr eaLnBrk="1" hangingPunct="1"/>
            <a:r>
              <a:rPr lang="cs-CZ" sz="2400" dirty="0">
                <a:solidFill>
                  <a:schemeClr val="accent2"/>
                </a:solidFill>
              </a:rPr>
              <a:t>BMI</a:t>
            </a:r>
            <a:r>
              <a:rPr lang="cs-CZ" sz="2400" baseline="-25000" dirty="0">
                <a:solidFill>
                  <a:schemeClr val="accent2"/>
                </a:solidFill>
              </a:rPr>
              <a:t>22</a:t>
            </a:r>
            <a:r>
              <a:rPr lang="cs-CZ" sz="2400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buFontTx/>
              <a:buNone/>
            </a:pPr>
            <a:r>
              <a:rPr lang="cs-CZ" sz="2400" dirty="0"/>
              <a:t>	22 x výška</a:t>
            </a:r>
            <a:r>
              <a:rPr lang="cs-CZ" sz="2400" baseline="30000" dirty="0"/>
              <a:t>2   </a:t>
            </a:r>
            <a:r>
              <a:rPr lang="cs-CZ" sz="2400" dirty="0">
                <a:sym typeface="Symbol" pitchFamily="18" charset="2"/>
              </a:rPr>
              <a:t></a:t>
            </a:r>
            <a:r>
              <a:rPr lang="cs-CZ" sz="2400" dirty="0" err="1">
                <a:sym typeface="Symbol" pitchFamily="18" charset="2"/>
              </a:rPr>
              <a:t>kg</a:t>
            </a:r>
            <a:r>
              <a:rPr lang="cs-CZ" sz="2400" dirty="0">
                <a:sym typeface="Symbol" pitchFamily="18" charset="2"/>
              </a:rPr>
              <a:t></a:t>
            </a:r>
          </a:p>
          <a:p>
            <a:pPr eaLnBrk="1" hangingPunct="1"/>
            <a:endParaRPr lang="cs-CZ" sz="2400" dirty="0"/>
          </a:p>
          <a:p>
            <a:pPr eaLnBrk="1" hangingPunct="1"/>
            <a:r>
              <a:rPr lang="cs-CZ" sz="2400" dirty="0">
                <a:solidFill>
                  <a:schemeClr val="accent2"/>
                </a:solidFill>
              </a:rPr>
              <a:t>korigovaná hmotnost:</a:t>
            </a:r>
          </a:p>
          <a:p>
            <a:pPr eaLnBrk="1" hangingPunct="1">
              <a:buFontTx/>
              <a:buNone/>
            </a:pPr>
            <a:r>
              <a:rPr lang="cs-CZ" sz="2400" dirty="0"/>
              <a:t>	(aktuální + ideální hmotnost) / 2   </a:t>
            </a:r>
            <a:r>
              <a:rPr lang="cs-CZ" sz="2400" dirty="0">
                <a:sym typeface="Symbol" pitchFamily="18" charset="2"/>
              </a:rPr>
              <a:t></a:t>
            </a:r>
            <a:r>
              <a:rPr lang="cs-CZ" sz="2400" dirty="0" err="1">
                <a:sym typeface="Symbol" pitchFamily="18" charset="2"/>
              </a:rPr>
              <a:t>kg</a:t>
            </a:r>
            <a:r>
              <a:rPr lang="cs-CZ" sz="2400" dirty="0">
                <a:sym typeface="Symbol" pitchFamily="18" charset="2"/>
              </a:rPr>
              <a:t></a:t>
            </a:r>
          </a:p>
          <a:p>
            <a:pPr eaLnBrk="1" hangingPunct="1"/>
            <a:endParaRPr lang="cs-CZ" sz="2400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7" y="-1"/>
            <a:ext cx="385762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besity_ch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254125"/>
            <a:ext cx="727233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</a:t>
            </a:r>
            <a:r>
              <a:rPr lang="cs-CZ" sz="4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Index (BMI)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971550" y="5734050"/>
            <a:ext cx="1079500" cy="385763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800"/>
              <a:t>norma</a:t>
            </a: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2268538" y="5734050"/>
            <a:ext cx="1223962" cy="385763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800"/>
              <a:t>nadváha</a:t>
            </a:r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3563938" y="5734050"/>
            <a:ext cx="1441450" cy="385763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800"/>
              <a:t>obesita I. st.</a:t>
            </a:r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5076825" y="5734050"/>
            <a:ext cx="1511300" cy="798513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800"/>
              <a:t>obesita II. st.</a:t>
            </a:r>
          </a:p>
          <a:p>
            <a:pPr algn="ctr">
              <a:spcBef>
                <a:spcPct val="50000"/>
              </a:spcBef>
            </a:pPr>
            <a:r>
              <a:rPr lang="cs-CZ" sz="1800"/>
              <a:t>(těžká)</a:t>
            </a:r>
          </a:p>
        </p:txBody>
      </p: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6659563" y="5734050"/>
            <a:ext cx="1657350" cy="798513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800"/>
              <a:t>obesita III. st.</a:t>
            </a:r>
          </a:p>
          <a:p>
            <a:pPr algn="ctr">
              <a:spcBef>
                <a:spcPct val="50000"/>
              </a:spcBef>
            </a:pPr>
            <a:r>
              <a:rPr lang="cs-CZ" sz="1800"/>
              <a:t>(morbidní)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2051050" y="2708275"/>
            <a:ext cx="532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/>
              <a:t>BMI </a:t>
            </a:r>
            <a:r>
              <a:rPr lang="cs-CZ" b="1">
                <a:sym typeface="Symbol" pitchFamily="18" charset="2"/>
              </a:rPr>
              <a:t>kg/m</a:t>
            </a:r>
            <a:r>
              <a:rPr lang="cs-CZ" b="1" baseline="30000">
                <a:sym typeface="Symbol" pitchFamily="18" charset="2"/>
              </a:rPr>
              <a:t>2</a:t>
            </a:r>
            <a:r>
              <a:rPr lang="cs-CZ" b="1">
                <a:sym typeface="Symbol" pitchFamily="18" charset="2"/>
              </a:rPr>
              <a:t> = </a:t>
            </a:r>
            <a:r>
              <a:rPr lang="cs-CZ" b="1"/>
              <a:t>váha </a:t>
            </a:r>
            <a:r>
              <a:rPr lang="cs-CZ" b="1">
                <a:sym typeface="Symbol" pitchFamily="18" charset="2"/>
              </a:rPr>
              <a:t>kg </a:t>
            </a:r>
            <a:r>
              <a:rPr lang="cs-CZ" b="1"/>
              <a:t>/ výška</a:t>
            </a:r>
            <a:r>
              <a:rPr lang="cs-CZ" b="1" baseline="30000"/>
              <a:t>2</a:t>
            </a:r>
            <a:r>
              <a:rPr lang="cs-CZ" b="1"/>
              <a:t> </a:t>
            </a:r>
            <a:r>
              <a:rPr lang="cs-CZ" b="1">
                <a:sym typeface="Symbol" pitchFamily="18" charset="2"/>
              </a:rPr>
              <a:t>m</a:t>
            </a:r>
            <a:endParaRPr lang="cs-CZ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2" descr="ObezitaObvodPas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789238"/>
            <a:ext cx="309721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Obvod pasu</a:t>
            </a:r>
          </a:p>
        </p:txBody>
      </p:sp>
      <p:sp>
        <p:nvSpPr>
          <p:cNvPr id="15364" name="Text Box 22"/>
          <p:cNvSpPr txBox="1">
            <a:spLocks noChangeArrowheads="1"/>
          </p:cNvSpPr>
          <p:nvPr/>
        </p:nvSpPr>
        <p:spPr bwMode="auto">
          <a:xfrm>
            <a:off x="395288" y="1484313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536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3663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cs-CZ" sz="2400"/>
              <a:t>vztah obvodu pasu k metabolickému a vaskulárnímu riziku</a:t>
            </a:r>
          </a:p>
        </p:txBody>
      </p:sp>
      <p:graphicFrame>
        <p:nvGraphicFramePr>
          <p:cNvPr id="31768" name="Group 24"/>
          <p:cNvGraphicFramePr>
            <a:graphicFrameLocks noGrp="1"/>
          </p:cNvGraphicFramePr>
          <p:nvPr>
            <p:ph type="tbl" idx="1"/>
          </p:nvPr>
        </p:nvGraphicFramePr>
        <p:xfrm>
          <a:off x="611188" y="3214688"/>
          <a:ext cx="3754437" cy="1727201"/>
        </p:xfrm>
        <a:graphic>
          <a:graphicData uri="http://schemas.openxmlformats.org/drawingml/2006/table">
            <a:tbl>
              <a:tblPr/>
              <a:tblGrid>
                <a:gridCol w="1250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zvýšené riziko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vysoké riziko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muži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94 cm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102 cm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80 cm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88 cm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imagesCATZYQM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3525" y="1700213"/>
            <a:ext cx="4157663" cy="4537075"/>
          </a:xfrm>
          <a:noFill/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Waist</a:t>
            </a:r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4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</a:t>
            </a:r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Ratio (WHR)</a:t>
            </a:r>
          </a:p>
        </p:txBody>
      </p:sp>
      <p:sp>
        <p:nvSpPr>
          <p:cNvPr id="16388" name="Rectangle 40"/>
          <p:cNvSpPr>
            <a:spLocks noGrp="1" noChangeArrowheads="1"/>
          </p:cNvSpPr>
          <p:nvPr>
            <p:ph sz="half" idx="2"/>
          </p:nvPr>
        </p:nvSpPr>
        <p:spPr>
          <a:xfrm>
            <a:off x="4859338" y="1987550"/>
            <a:ext cx="4038600" cy="1873250"/>
          </a:xfrm>
        </p:spPr>
        <p:txBody>
          <a:bodyPr/>
          <a:lstStyle/>
          <a:p>
            <a:pPr eaLnBrk="1" hangingPunct="1"/>
            <a:r>
              <a:rPr lang="cs-CZ" sz="2400"/>
              <a:t>poměr obvodu pasu a boků</a:t>
            </a:r>
          </a:p>
          <a:p>
            <a:pPr eaLnBrk="1" hangingPunct="1"/>
            <a:r>
              <a:rPr lang="cs-CZ" sz="2400"/>
              <a:t>vztah k rizikové viscerální obesitě</a:t>
            </a:r>
          </a:p>
        </p:txBody>
      </p:sp>
      <p:graphicFrame>
        <p:nvGraphicFramePr>
          <p:cNvPr id="17468" name="Group 60"/>
          <p:cNvGraphicFramePr>
            <a:graphicFrameLocks noGrp="1"/>
          </p:cNvGraphicFramePr>
          <p:nvPr/>
        </p:nvGraphicFramePr>
        <p:xfrm>
          <a:off x="5003800" y="4365625"/>
          <a:ext cx="3624263" cy="1609762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2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0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riziková viscerální obesita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muži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1,0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ženy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0,85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002_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1293813"/>
            <a:ext cx="4824413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Distribuce tuku a obesita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611188" y="5157788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/>
              <a:t> androidní / horní / jablko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714875" y="5157788"/>
            <a:ext cx="388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/>
              <a:t> gynoidní / dolní / hruška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2124075" y="6140450"/>
            <a:ext cx="5457825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 </a:t>
            </a:r>
            <a:r>
              <a:rPr lang="cs-CZ">
                <a:sym typeface="Symbol" pitchFamily="18" charset="2"/>
              </a:rPr>
              <a:t>kardiovaskulární a metabolické </a:t>
            </a:r>
            <a:r>
              <a:rPr lang="cs-CZ"/>
              <a:t>riziko</a:t>
            </a:r>
          </a:p>
        </p:txBody>
      </p:sp>
      <p:sp>
        <p:nvSpPr>
          <p:cNvPr id="17415" name="Line 9"/>
          <p:cNvSpPr>
            <a:spLocks noChangeShapeType="1"/>
          </p:cNvSpPr>
          <p:nvPr/>
        </p:nvSpPr>
        <p:spPr bwMode="auto">
          <a:xfrm flipH="1">
            <a:off x="6156325" y="5734050"/>
            <a:ext cx="360363" cy="2873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6" name="Line 10"/>
          <p:cNvSpPr>
            <a:spLocks noChangeShapeType="1"/>
          </p:cNvSpPr>
          <p:nvPr/>
        </p:nvSpPr>
        <p:spPr bwMode="auto">
          <a:xfrm>
            <a:off x="6156325" y="5734050"/>
            <a:ext cx="360363" cy="2873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7" name="AutoShape 12"/>
          <p:cNvSpPr>
            <a:spLocks noChangeArrowheads="1"/>
          </p:cNvSpPr>
          <p:nvPr/>
        </p:nvSpPr>
        <p:spPr bwMode="auto">
          <a:xfrm>
            <a:off x="3059113" y="5661025"/>
            <a:ext cx="431800" cy="360363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g-6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600" y="4365625"/>
            <a:ext cx="1930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Vyšetřovací metody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chemeClr val="accent2"/>
                </a:solidFill>
              </a:rPr>
              <a:t>hodnocení stupně obezity: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anamnesa (stravovací a režimové zvyklosti, pohybová aktivita) a fyzikální vyšetření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antropometrie (výška, váha, kožní řasy)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tabulky (americká Metropolitní) a indexy (</a:t>
            </a:r>
            <a:r>
              <a:rPr lang="cs-CZ" sz="2400" dirty="0" err="1"/>
              <a:t>Brocův</a:t>
            </a:r>
            <a:r>
              <a:rPr lang="cs-CZ" sz="2400" dirty="0"/>
              <a:t> index, BMI)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/>
              <a:t>bioelektrická impedance (</a:t>
            </a:r>
            <a:r>
              <a:rPr lang="cs-CZ" sz="2400" dirty="0" err="1"/>
              <a:t>bipedální</a:t>
            </a:r>
            <a:r>
              <a:rPr lang="cs-CZ" sz="2400" dirty="0"/>
              <a:t> elektrody, </a:t>
            </a:r>
            <a:r>
              <a:rPr lang="cs-CZ" sz="2400" dirty="0" err="1"/>
              <a:t>Bodystat</a:t>
            </a:r>
            <a:r>
              <a:rPr lang="cs-CZ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chemeClr val="accent2"/>
                </a:solidFill>
              </a:rPr>
              <a:t>hodnocení distribuce tuku</a:t>
            </a:r>
            <a:r>
              <a:rPr lang="cs-CZ" sz="2400" dirty="0"/>
              <a:t> (antropometrie – pas, </a:t>
            </a:r>
            <a:r>
              <a:rPr lang="cs-CZ" sz="2400" dirty="0" err="1"/>
              <a:t>pas</a:t>
            </a:r>
            <a:r>
              <a:rPr lang="cs-CZ" sz="2400" dirty="0"/>
              <a:t>/boky, měření </a:t>
            </a:r>
            <a:r>
              <a:rPr lang="cs-CZ" sz="2400" dirty="0" err="1"/>
              <a:t>visc</a:t>
            </a:r>
            <a:r>
              <a:rPr lang="cs-CZ" sz="2400" dirty="0"/>
              <a:t>. tuku – UZV, CT, MR)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chemeClr val="accent2"/>
                </a:solidFill>
              </a:rPr>
              <a:t>stanovení </a:t>
            </a:r>
            <a:r>
              <a:rPr lang="cs-CZ" sz="2400" dirty="0" err="1">
                <a:solidFill>
                  <a:schemeClr val="accent2"/>
                </a:solidFill>
              </a:rPr>
              <a:t>energet</a:t>
            </a:r>
            <a:r>
              <a:rPr lang="cs-CZ" sz="2400" dirty="0">
                <a:solidFill>
                  <a:schemeClr val="accent2"/>
                </a:solidFill>
              </a:rPr>
              <a:t>. příjmu</a:t>
            </a:r>
            <a:r>
              <a:rPr lang="cs-CZ" sz="2400" dirty="0"/>
              <a:t> (jídelníčky)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chemeClr val="accent2"/>
                </a:solidFill>
              </a:rPr>
              <a:t>stanovení </a:t>
            </a:r>
            <a:r>
              <a:rPr lang="cs-CZ" sz="2400" dirty="0" err="1">
                <a:solidFill>
                  <a:schemeClr val="accent2"/>
                </a:solidFill>
              </a:rPr>
              <a:t>energet</a:t>
            </a:r>
            <a:r>
              <a:rPr lang="cs-CZ" sz="2400" dirty="0">
                <a:solidFill>
                  <a:schemeClr val="accent2"/>
                </a:solidFill>
              </a:rPr>
              <a:t>. výdeje</a:t>
            </a:r>
            <a:r>
              <a:rPr lang="cs-CZ" sz="2400" dirty="0"/>
              <a:t> (ne/přímá kalorimetrie, …)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chemeClr val="accent2"/>
                </a:solidFill>
              </a:rPr>
              <a:t>laboratorní a pomocná vyšetření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chemeClr val="accent2"/>
                </a:solidFill>
              </a:rPr>
              <a:t>psychologické vyšetření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Komplikace obesity</a:t>
            </a:r>
          </a:p>
        </p:txBody>
      </p:sp>
      <p:pic>
        <p:nvPicPr>
          <p:cNvPr id="19459" name="Picture 5" descr="bodi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844675"/>
            <a:ext cx="8351838" cy="410527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ětiúhelník 9"/>
          <p:cNvSpPr/>
          <p:nvPr/>
        </p:nvSpPr>
        <p:spPr>
          <a:xfrm>
            <a:off x="3275856" y="1340768"/>
            <a:ext cx="4968552" cy="1224136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 výživy</a:t>
            </a:r>
            <a:endParaRPr lang="cs-CZ" sz="4000" dirty="0"/>
          </a:p>
        </p:txBody>
      </p:sp>
      <p:pic>
        <p:nvPicPr>
          <p:cNvPr id="4" name="Zástupný symbol pro obsah 3" descr="BMI-fema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9000" y="2564904"/>
            <a:ext cx="7366000" cy="3276600"/>
          </a:xfrm>
        </p:spPr>
      </p:pic>
      <p:sp>
        <p:nvSpPr>
          <p:cNvPr id="5" name="Šipka nahoru 4"/>
          <p:cNvSpPr/>
          <p:nvPr/>
        </p:nvSpPr>
        <p:spPr>
          <a:xfrm>
            <a:off x="1115616" y="5949280"/>
            <a:ext cx="792088" cy="57606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nahoru 5"/>
          <p:cNvSpPr/>
          <p:nvPr/>
        </p:nvSpPr>
        <p:spPr>
          <a:xfrm>
            <a:off x="6012160" y="5949280"/>
            <a:ext cx="792088" cy="57606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nahoru 6"/>
          <p:cNvSpPr/>
          <p:nvPr/>
        </p:nvSpPr>
        <p:spPr>
          <a:xfrm>
            <a:off x="7164288" y="5949280"/>
            <a:ext cx="792088" cy="576064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347864" y="13407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zdraví</a:t>
            </a:r>
          </a:p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neinstitucionalizovaní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99592" y="1340769"/>
            <a:ext cx="2232248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akutní nemoci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chronické nemoci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hospitalizace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instituce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Komplikace obesity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cs-CZ" sz="2400">
                <a:solidFill>
                  <a:srgbClr val="FF0000"/>
                </a:solidFill>
              </a:rPr>
              <a:t>kardiovaskulární</a:t>
            </a:r>
            <a:r>
              <a:rPr lang="cs-CZ" sz="2400"/>
              <a:t> (ICHSC, hypertense, CMP, TEN, …)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respirační</a:t>
            </a:r>
            <a:r>
              <a:rPr lang="cs-CZ" sz="2400"/>
              <a:t> (Pickwickův sy, sy spánkové apnoe, …)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metabolické</a:t>
            </a:r>
            <a:r>
              <a:rPr lang="cs-CZ" sz="2400"/>
              <a:t> (DM, HLP, hyperurikemie, …)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GIT a jaterní</a:t>
            </a:r>
            <a:r>
              <a:rPr lang="cs-CZ" sz="2400"/>
              <a:t> (GERD, cholelithiasa, steatosa jaterní, …)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onkologické</a:t>
            </a:r>
            <a:r>
              <a:rPr lang="cs-CZ" sz="2400"/>
              <a:t> (nádory gyn., GIT, urol., …)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ortopedické</a:t>
            </a:r>
            <a:r>
              <a:rPr lang="cs-CZ" sz="2400"/>
              <a:t> (arthrosy nosných kloubů, …)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kožní</a:t>
            </a:r>
            <a:r>
              <a:rPr lang="cs-CZ" sz="2400"/>
              <a:t> (ekzémy, mykosy, …)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psychosociální</a:t>
            </a:r>
            <a:r>
              <a:rPr lang="cs-CZ" sz="2400"/>
              <a:t> 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chirurgická a anestesiologická rizika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jiné</a:t>
            </a:r>
            <a:r>
              <a:rPr lang="cs-CZ" sz="2400"/>
              <a:t> (častějí úrazy, horší hojení ran, …)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+ ARO/JIP !!!</a:t>
            </a:r>
            <a:r>
              <a:rPr lang="cs-CZ" sz="2400"/>
              <a:t> (BMI</a:t>
            </a:r>
            <a:r>
              <a:rPr lang="cs-CZ" sz="2400">
                <a:sym typeface="Symbol" pitchFamily="18" charset="2"/>
              </a:rPr>
              <a:t>35 stejně rizikový jako </a:t>
            </a:r>
            <a:r>
              <a:rPr lang="cs-CZ" sz="2400"/>
              <a:t>BMI</a:t>
            </a:r>
            <a:r>
              <a:rPr lang="cs-CZ" sz="2400">
                <a:sym typeface="Symbol" pitchFamily="18" charset="2"/>
              </a:rPr>
              <a:t> 18,5)</a:t>
            </a:r>
            <a:endParaRPr lang="cs-CZ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l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39863"/>
            <a:ext cx="334803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chemeClr val="accent2"/>
                </a:solidFill>
              </a:rPr>
              <a:t>nízkoenergetická dieta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chemeClr val="accent2"/>
                </a:solidFill>
              </a:rPr>
              <a:t>pohyb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chemeClr val="accent2"/>
                </a:solidFill>
              </a:rPr>
              <a:t>behaviorální intervence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chemeClr val="accent2"/>
                </a:solidFill>
              </a:rPr>
              <a:t>farmakotherapie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chemeClr val="accent2"/>
                </a:solidFill>
              </a:rPr>
              <a:t>chirurgické terapie</a:t>
            </a:r>
          </a:p>
          <a:p>
            <a:pPr eaLnBrk="1" hangingPunct="1">
              <a:lnSpc>
                <a:spcPct val="90000"/>
              </a:lnSpc>
            </a:pPr>
            <a:endParaRPr lang="cs-CZ" sz="2400"/>
          </a:p>
          <a:p>
            <a:pPr eaLnBrk="1" hangingPunct="1">
              <a:lnSpc>
                <a:spcPct val="90000"/>
              </a:lnSpc>
            </a:pPr>
            <a:r>
              <a:rPr lang="cs-CZ" sz="2400">
                <a:cs typeface="Arial" charset="0"/>
              </a:rPr>
              <a:t>BMI</a:t>
            </a:r>
            <a:r>
              <a:rPr lang="en-US" sz="2400">
                <a:cs typeface="Arial" charset="0"/>
              </a:rPr>
              <a:t>&gt;</a:t>
            </a:r>
            <a:r>
              <a:rPr lang="cs-CZ" sz="2400">
                <a:cs typeface="Arial" charset="0"/>
              </a:rPr>
              <a:t>25 především dietní a režimová opatření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cs typeface="Arial" charset="0"/>
              </a:rPr>
              <a:t>BMI</a:t>
            </a:r>
            <a:r>
              <a:rPr lang="en-US" sz="2400">
                <a:cs typeface="Arial" charset="0"/>
              </a:rPr>
              <a:t>&gt;</a:t>
            </a:r>
            <a:r>
              <a:rPr lang="cs-CZ" sz="2400">
                <a:cs typeface="Arial" charset="0"/>
              </a:rPr>
              <a:t>30 indikací k farmakoterapii, zvl. ve spojení se </a:t>
            </a:r>
            <a:r>
              <a:rPr lang="cs-CZ" sz="2400">
                <a:cs typeface="Arial" charset="0"/>
                <a:sym typeface="Symbol" pitchFamily="18" charset="2"/>
              </a:rPr>
              <a:t>visc. tuku nebo jiných zdrav. komplikacích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cs typeface="Arial" charset="0"/>
                <a:sym typeface="Symbol" pitchFamily="18" charset="2"/>
              </a:rPr>
              <a:t>BMI</a:t>
            </a:r>
            <a:r>
              <a:rPr lang="en-US" sz="2400">
                <a:cs typeface="Arial" charset="0"/>
              </a:rPr>
              <a:t>&gt;</a:t>
            </a:r>
            <a:r>
              <a:rPr lang="cs-CZ" sz="2400">
                <a:cs typeface="Arial" charset="0"/>
              </a:rPr>
              <a:t>40 + selhání konzerv. léčby </a:t>
            </a:r>
            <a:r>
              <a:rPr lang="cs-CZ" sz="2400">
                <a:cs typeface="Arial" charset="0"/>
                <a:sym typeface="Symbol" pitchFamily="18" charset="2"/>
              </a:rPr>
              <a:t> indikace k chirurgické terapii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200907~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914900"/>
            <a:ext cx="29162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sz="2400">
                <a:solidFill>
                  <a:schemeClr val="accent2"/>
                </a:solidFill>
              </a:rPr>
              <a:t>hladovky</a:t>
            </a:r>
            <a:r>
              <a:rPr lang="cs-CZ" sz="2400"/>
              <a:t> nevhodné (jo-jo efekt, u dlouhodobého hladovění poškození myokardu, deplece minerálů a vitamínů)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/>
              <a:t>redukce příjmu tuků </a:t>
            </a:r>
            <a:r>
              <a:rPr lang="en-US" sz="2400">
                <a:solidFill>
                  <a:schemeClr val="accent2"/>
                </a:solidFill>
                <a:cs typeface="Arial" charset="0"/>
              </a:rPr>
              <a:t>&lt;</a:t>
            </a:r>
            <a:r>
              <a:rPr lang="cs-CZ" sz="2400">
                <a:solidFill>
                  <a:schemeClr val="accent2"/>
                </a:solidFill>
                <a:cs typeface="Arial" charset="0"/>
              </a:rPr>
              <a:t> 30%</a:t>
            </a:r>
            <a:r>
              <a:rPr lang="cs-CZ" sz="2400">
                <a:cs typeface="Arial" charset="0"/>
              </a:rPr>
              <a:t> celkového energet. příjmu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>
                <a:cs typeface="Arial" charset="0"/>
              </a:rPr>
              <a:t>redukce energet. příjmu </a:t>
            </a:r>
            <a:r>
              <a:rPr lang="cs-CZ" sz="2400">
                <a:solidFill>
                  <a:schemeClr val="accent2"/>
                </a:solidFill>
                <a:cs typeface="Arial" charset="0"/>
              </a:rPr>
              <a:t>o 2000 kJ</a:t>
            </a:r>
            <a:r>
              <a:rPr lang="cs-CZ" sz="2400">
                <a:cs typeface="Arial" charset="0"/>
              </a:rPr>
              <a:t>, resp. </a:t>
            </a:r>
            <a:r>
              <a:rPr lang="cs-CZ" sz="2400">
                <a:solidFill>
                  <a:schemeClr val="accent2"/>
                </a:solidFill>
                <a:cs typeface="Arial" charset="0"/>
              </a:rPr>
              <a:t>na 5000-6000kJ/den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>
                <a:cs typeface="Arial" charset="0"/>
              </a:rPr>
              <a:t>very low calory diet (</a:t>
            </a:r>
            <a:r>
              <a:rPr lang="cs-CZ" sz="2400">
                <a:solidFill>
                  <a:schemeClr val="accent2"/>
                </a:solidFill>
                <a:cs typeface="Arial" charset="0"/>
              </a:rPr>
              <a:t>1500-3500kJ/d</a:t>
            </a:r>
            <a:r>
              <a:rPr lang="cs-CZ" sz="2400">
                <a:cs typeface="Arial" charset="0"/>
              </a:rPr>
              <a:t>) jen pod pečlivým lékařským dohledem u indikovaných pacientů</a:t>
            </a:r>
          </a:p>
          <a:p>
            <a:pPr marL="609600" indent="-609600" eaLnBrk="1" hangingPunct="1"/>
            <a:endParaRPr lang="cs-CZ" sz="2400">
              <a:cs typeface="Arial" charset="0"/>
            </a:endParaRPr>
          </a:p>
          <a:p>
            <a:pPr marL="609600" indent="-609600" eaLnBrk="1" hangingPunct="1"/>
            <a:endParaRPr lang="en-US" sz="2400"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/>
              <a:t>60 min. chůze denně nebo 45-60 min. cvičení 4x týdně (= 22000-24000kJ/měsíc, resp. 0,8kg/měsíc)</a:t>
            </a:r>
          </a:p>
          <a:p>
            <a:pPr eaLnBrk="1" hangingPunct="1"/>
            <a:r>
              <a:rPr lang="cs-CZ" sz="2400">
                <a:solidFill>
                  <a:schemeClr val="accent2"/>
                </a:solidFill>
              </a:rPr>
              <a:t>vhodné aktivity:</a:t>
            </a:r>
            <a:r>
              <a:rPr lang="cs-CZ" sz="2400"/>
              <a:t> chůze, jízda na kole, plavání</a:t>
            </a:r>
          </a:p>
          <a:p>
            <a:pPr eaLnBrk="1" hangingPunct="1"/>
            <a:r>
              <a:rPr lang="cs-CZ" sz="2400"/>
              <a:t>volit </a:t>
            </a:r>
            <a:r>
              <a:rPr lang="cs-CZ" sz="2400">
                <a:solidFill>
                  <a:schemeClr val="accent2"/>
                </a:solidFill>
              </a:rPr>
              <a:t>aerobní pohybové aktivity</a:t>
            </a:r>
            <a:r>
              <a:rPr lang="cs-CZ" sz="2400"/>
              <a:t> (TF: mladší</a:t>
            </a:r>
            <a:r>
              <a:rPr lang="en-US" sz="2400">
                <a:cs typeface="Arial" charset="0"/>
              </a:rPr>
              <a:t>&lt;</a:t>
            </a:r>
            <a:r>
              <a:rPr lang="cs-CZ" sz="2400">
                <a:cs typeface="Arial" charset="0"/>
              </a:rPr>
              <a:t>140/min., střední</a:t>
            </a:r>
            <a:r>
              <a:rPr lang="en-US" sz="2400">
                <a:cs typeface="Arial" charset="0"/>
              </a:rPr>
              <a:t>&lt;</a:t>
            </a:r>
            <a:r>
              <a:rPr lang="cs-CZ" sz="2400">
                <a:cs typeface="Arial" charset="0"/>
              </a:rPr>
              <a:t>130/min., starší</a:t>
            </a:r>
            <a:r>
              <a:rPr lang="en-US" sz="2400">
                <a:cs typeface="Arial" charset="0"/>
              </a:rPr>
              <a:t>&lt;</a:t>
            </a:r>
            <a:r>
              <a:rPr lang="cs-CZ" sz="2400">
                <a:cs typeface="Arial" charset="0"/>
              </a:rPr>
              <a:t>110/min.)</a:t>
            </a:r>
            <a:endParaRPr lang="en-US" sz="2400">
              <a:solidFill>
                <a:schemeClr val="accent2"/>
              </a:solidFill>
              <a:cs typeface="Arial" charset="0"/>
            </a:endParaRPr>
          </a:p>
          <a:p>
            <a:pPr eaLnBrk="1" hangingPunct="1"/>
            <a:r>
              <a:rPr lang="cs-CZ" sz="2400">
                <a:solidFill>
                  <a:schemeClr val="accent2"/>
                </a:solidFill>
              </a:rPr>
              <a:t>nevhodné</a:t>
            </a:r>
            <a:r>
              <a:rPr lang="cs-CZ" sz="2400"/>
              <a:t> jsou silové cviky – probíhají anaerobně (= nedochází ke spalování tuků) a mohou poškodit přetěžované klouby</a:t>
            </a:r>
          </a:p>
        </p:txBody>
      </p:sp>
      <p:pic>
        <p:nvPicPr>
          <p:cNvPr id="23556" name="Picture 4" descr="BH--RE~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7700" y="4606925"/>
            <a:ext cx="34163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Behaviorální postupy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/>
              <a:t>ovlivnění vnějšího chování jedince</a:t>
            </a:r>
          </a:p>
          <a:p>
            <a:pPr eaLnBrk="1" hangingPunct="1"/>
            <a:r>
              <a:rPr lang="cs-CZ" sz="2400"/>
              <a:t>odstranění nevhodných jídelních a pohybových návyků</a:t>
            </a:r>
          </a:p>
        </p:txBody>
      </p:sp>
      <p:pic>
        <p:nvPicPr>
          <p:cNvPr id="24580" name="Picture 4" descr="dreamstimefree_13206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925" y="2852738"/>
            <a:ext cx="4500563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hutterstock_46873210--485x323-82-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Farmakoterapie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>
                <a:solidFill>
                  <a:schemeClr val="accent2"/>
                </a:solidFill>
              </a:rPr>
              <a:t>anorexika:</a:t>
            </a:r>
          </a:p>
          <a:p>
            <a:pPr eaLnBrk="1" hangingPunct="1"/>
            <a:r>
              <a:rPr lang="cs-CZ" sz="2400"/>
              <a:t>nenavozují úbytek tuků, jen napomáhají dodržování režimových opatření a odstraňují pocit hladu</a:t>
            </a:r>
          </a:p>
          <a:p>
            <a:pPr eaLnBrk="1" hangingPunct="1"/>
            <a:r>
              <a:rPr lang="cs-CZ" sz="2400"/>
              <a:t>mají časté nežádoucí účinky, prot nedoporučeno dlouhodobé užívání (např. fentermin, Adipex retard), některé proto staženy z trhu (např. sibutramin, Meridia)</a:t>
            </a:r>
          </a:p>
          <a:p>
            <a:pPr eaLnBrk="1" hangingPunct="1">
              <a:buFontTx/>
              <a:buNone/>
            </a:pPr>
            <a:r>
              <a:rPr lang="cs-CZ" sz="2400">
                <a:solidFill>
                  <a:schemeClr val="accent2"/>
                </a:solidFill>
              </a:rPr>
              <a:t>léky ovlivňující vstřebání tuků ve střevě:</a:t>
            </a:r>
          </a:p>
          <a:p>
            <a:pPr eaLnBrk="1" hangingPunct="1"/>
            <a:r>
              <a:rPr lang="cs-CZ" sz="2400"/>
              <a:t>tetrahydrolipstatin, orlistat, Xenical – inhibuje střevní lipázu </a:t>
            </a:r>
            <a:r>
              <a:rPr lang="cs-CZ" sz="2400">
                <a:sym typeface="Symbol" pitchFamily="18" charset="2"/>
              </a:rPr>
              <a:t> vstřebání tuků (nutno snížit v dietě, jinak průjmy)</a:t>
            </a:r>
          </a:p>
          <a:p>
            <a:pPr eaLnBrk="1" hangingPunct="1"/>
            <a:endParaRPr lang="cs-CZ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obezitabandaz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4152900"/>
            <a:ext cx="41402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Chirurgie (</a:t>
            </a:r>
            <a:r>
              <a:rPr lang="cs-CZ" sz="40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bariatrická</a:t>
            </a:r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>
                <a:solidFill>
                  <a:schemeClr val="accent2"/>
                </a:solidFill>
              </a:rPr>
              <a:t>střevní by-</a:t>
            </a:r>
            <a:r>
              <a:rPr lang="cs-CZ" sz="2400" dirty="0" err="1">
                <a:solidFill>
                  <a:schemeClr val="accent2"/>
                </a:solidFill>
              </a:rPr>
              <a:t>passy</a:t>
            </a:r>
            <a:r>
              <a:rPr lang="cs-CZ" sz="2400" dirty="0"/>
              <a:t> se nepoužívají (</a:t>
            </a:r>
            <a:r>
              <a:rPr lang="cs-CZ" sz="2400" dirty="0">
                <a:sym typeface="Symbol" pitchFamily="18" charset="2"/>
              </a:rPr>
              <a:t> těžké MAS)</a:t>
            </a:r>
          </a:p>
          <a:p>
            <a:pPr eaLnBrk="1" hangingPunct="1"/>
            <a:r>
              <a:rPr lang="cs-CZ" sz="2400" dirty="0">
                <a:solidFill>
                  <a:schemeClr val="accent2"/>
                </a:solidFill>
                <a:sym typeface="Symbol" pitchFamily="18" charset="2"/>
              </a:rPr>
              <a:t>(laparoskopická) bandáž žaludku</a:t>
            </a:r>
            <a:r>
              <a:rPr lang="cs-CZ" sz="2400" dirty="0">
                <a:sym typeface="Symbol" pitchFamily="18" charset="2"/>
              </a:rPr>
              <a:t> (malý rezervoár navozující pocit sytosti v hypotalamu), </a:t>
            </a:r>
            <a:r>
              <a:rPr lang="cs-CZ" sz="2400" dirty="0" err="1">
                <a:solidFill>
                  <a:schemeClr val="accent2"/>
                </a:solidFill>
                <a:sym typeface="Symbol" pitchFamily="18" charset="2"/>
              </a:rPr>
              <a:t>sleeve</a:t>
            </a:r>
            <a:r>
              <a:rPr lang="cs-CZ" sz="2400" dirty="0">
                <a:solidFill>
                  <a:schemeClr val="accent2"/>
                </a:solidFill>
                <a:sym typeface="Symbol" pitchFamily="18" charset="2"/>
              </a:rPr>
              <a:t> resekce </a:t>
            </a:r>
            <a:r>
              <a:rPr lang="cs-CZ" sz="2400" dirty="0" err="1">
                <a:solidFill>
                  <a:schemeClr val="accent2"/>
                </a:solidFill>
                <a:sym typeface="Symbol" pitchFamily="18" charset="2"/>
              </a:rPr>
              <a:t>žaudku</a:t>
            </a:r>
            <a:r>
              <a:rPr lang="cs-CZ" sz="24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cs-CZ" sz="2400" dirty="0">
                <a:sym typeface="Symbol" pitchFamily="18" charset="2"/>
              </a:rPr>
              <a:t>(</a:t>
            </a:r>
            <a:r>
              <a:rPr lang="cs-CZ" sz="2400">
                <a:sym typeface="Symbol" pitchFamily="18" charset="2"/>
              </a:rPr>
              <a:t>zmenšení absolutního objemu</a:t>
            </a:r>
            <a:r>
              <a:rPr lang="cs-CZ" sz="2400" dirty="0">
                <a:sym typeface="Symbol" pitchFamily="18" charset="2"/>
              </a:rPr>
              <a:t>)</a:t>
            </a:r>
          </a:p>
          <a:p>
            <a:pPr eaLnBrk="1" hangingPunct="1"/>
            <a:r>
              <a:rPr lang="cs-CZ" sz="2400" dirty="0">
                <a:solidFill>
                  <a:schemeClr val="accent2"/>
                </a:solidFill>
                <a:sym typeface="Symbol" pitchFamily="18" charset="2"/>
              </a:rPr>
              <a:t>plastické operace</a:t>
            </a:r>
            <a:r>
              <a:rPr lang="cs-CZ" sz="2400" dirty="0">
                <a:sym typeface="Symbol" pitchFamily="18" charset="2"/>
              </a:rPr>
              <a:t> po větší hmotnostní redukce k odstranění převislých kožních laloků</a:t>
            </a:r>
          </a:p>
          <a:p>
            <a:pPr eaLnBrk="1" hangingPunct="1"/>
            <a:r>
              <a:rPr lang="cs-CZ" sz="2400" dirty="0">
                <a:solidFill>
                  <a:schemeClr val="accent2"/>
                </a:solidFill>
                <a:sym typeface="Symbol" pitchFamily="18" charset="2"/>
              </a:rPr>
              <a:t>liposukce ani </a:t>
            </a:r>
            <a:r>
              <a:rPr lang="cs-CZ" sz="2400" dirty="0" err="1">
                <a:solidFill>
                  <a:schemeClr val="accent2"/>
                </a:solidFill>
                <a:sym typeface="Symbol" pitchFamily="18" charset="2"/>
              </a:rPr>
              <a:t>lipektomie</a:t>
            </a:r>
            <a:r>
              <a:rPr lang="cs-CZ" sz="2400" dirty="0">
                <a:sym typeface="Symbol" pitchFamily="18" charset="2"/>
              </a:rPr>
              <a:t> obesitu neléčí  pouze kosmetické výkony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zivotni-sty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484313"/>
            <a:ext cx="55435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Důraz na prevenci 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malnutrition_in_childr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408113"/>
            <a:ext cx="7200900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Malnutrice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1_hunger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typy poruchy výživy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sz="2800" b="1" dirty="0">
                <a:solidFill>
                  <a:srgbClr val="CC3300"/>
                </a:solidFill>
              </a:rPr>
              <a:t>obezita</a:t>
            </a:r>
          </a:p>
          <a:p>
            <a:pPr eaLnBrk="1" hangingPunct="1">
              <a:defRPr/>
            </a:pPr>
            <a:r>
              <a:rPr lang="cs-CZ" sz="2400" dirty="0"/>
              <a:t>vyspělé státy </a:t>
            </a:r>
          </a:p>
          <a:p>
            <a:pPr marL="0" indent="0" eaLnBrk="1" hangingPunct="1">
              <a:buFontTx/>
              <a:buNone/>
              <a:defRPr/>
            </a:pPr>
            <a:endParaRPr lang="cs-CZ" b="1" dirty="0">
              <a:solidFill>
                <a:srgbClr val="CC3300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sz="2800" b="1" dirty="0">
                <a:solidFill>
                  <a:srgbClr val="CC3300"/>
                </a:solidFill>
              </a:rPr>
              <a:t>podvýživa</a:t>
            </a:r>
          </a:p>
          <a:p>
            <a:pPr eaLnBrk="1" hangingPunct="1">
              <a:defRPr/>
            </a:pPr>
            <a:r>
              <a:rPr lang="cs-CZ" sz="2400" dirty="0"/>
              <a:t>vyspělé státy – spojená s nemocí</a:t>
            </a:r>
          </a:p>
          <a:p>
            <a:pPr eaLnBrk="1" hangingPunct="1">
              <a:defRPr/>
            </a:pPr>
            <a:r>
              <a:rPr lang="cs-CZ" sz="2400" dirty="0"/>
              <a:t>rozvojové země – nízká životní úroveň</a:t>
            </a:r>
          </a:p>
          <a:p>
            <a:pPr eaLnBrk="1" hangingPunct="1">
              <a:defRPr/>
            </a:pPr>
            <a:endParaRPr lang="cs-CZ" dirty="0">
              <a:solidFill>
                <a:srgbClr val="CC3300"/>
              </a:solidFill>
            </a:endParaRP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1_hunger_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ál 2"/>
          <p:cNvSpPr/>
          <p:nvPr/>
        </p:nvSpPr>
        <p:spPr>
          <a:xfrm>
            <a:off x="2843213" y="3357563"/>
            <a:ext cx="1657350" cy="16557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Obráze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97025"/>
            <a:ext cx="7466012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„vyspělé země“?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enior_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1144" y="4725144"/>
            <a:ext cx="213285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Podvýživa ve stáří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692895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dirty="0"/>
              <a:t>průměrný výskyt v populaci 3-5%</a:t>
            </a:r>
          </a:p>
          <a:p>
            <a:r>
              <a:rPr lang="cs-CZ" sz="2400" u="sng" dirty="0"/>
              <a:t>výskyt významné protein-energetické malnutrice: </a:t>
            </a:r>
          </a:p>
          <a:p>
            <a:pPr>
              <a:buNone/>
            </a:pPr>
            <a:r>
              <a:rPr lang="cs-CZ" sz="2400" dirty="0"/>
              <a:t>	5-12% pacientů v domácí péči</a:t>
            </a:r>
          </a:p>
          <a:p>
            <a:pPr>
              <a:buNone/>
            </a:pPr>
            <a:r>
              <a:rPr lang="cs-CZ" sz="2400" dirty="0"/>
              <a:t>	10-38% ambulantních pacientů</a:t>
            </a:r>
          </a:p>
          <a:p>
            <a:pPr>
              <a:buNone/>
            </a:pPr>
            <a:r>
              <a:rPr lang="cs-CZ" sz="2400" dirty="0"/>
              <a:t>	36-65% hospitalizovaných</a:t>
            </a:r>
          </a:p>
          <a:p>
            <a:pPr>
              <a:buNone/>
            </a:pPr>
            <a:r>
              <a:rPr lang="cs-CZ" sz="2400" dirty="0"/>
              <a:t>	5-88% institucionalizovaných</a:t>
            </a:r>
          </a:p>
          <a:p>
            <a:endParaRPr lang="cs-CZ" sz="24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4005064"/>
            <a:ext cx="8229600" cy="139675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u="sng" dirty="0"/>
              <a:t>průměrný energetický příjem osob </a:t>
            </a:r>
            <a:r>
              <a:rPr lang="cs-CZ" sz="2400" u="sng" dirty="0">
                <a:sym typeface="Symbol"/>
              </a:rPr>
              <a:t></a:t>
            </a:r>
            <a:r>
              <a:rPr lang="cs-CZ" sz="2400" u="sng" dirty="0"/>
              <a:t> 70 let: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400" dirty="0"/>
              <a:t>	muži 1800 </a:t>
            </a:r>
            <a:r>
              <a:rPr lang="cs-CZ" sz="2400" dirty="0" err="1"/>
              <a:t>kcal</a:t>
            </a:r>
            <a:r>
              <a:rPr lang="cs-CZ" sz="2400" dirty="0"/>
              <a:t>/den, ženy 1400 </a:t>
            </a:r>
            <a:r>
              <a:rPr lang="cs-CZ" sz="2400" dirty="0" err="1"/>
              <a:t>kcal</a:t>
            </a:r>
            <a:r>
              <a:rPr lang="cs-CZ" sz="2400" dirty="0"/>
              <a:t>/d</a:t>
            </a:r>
          </a:p>
          <a:p>
            <a:pPr marL="342900" lvl="0" indent="-342900">
              <a:spcBef>
                <a:spcPct val="20000"/>
              </a:spcBef>
            </a:pPr>
            <a:r>
              <a:rPr lang="cs-CZ" sz="2400" dirty="0">
                <a:sym typeface="Symbol"/>
              </a:rPr>
              <a:t>	 </a:t>
            </a:r>
            <a:r>
              <a:rPr lang="cs-CZ" sz="2400" dirty="0"/>
              <a:t>10% kalorický  příjem pod 1000 </a:t>
            </a:r>
            <a:r>
              <a:rPr lang="cs-CZ" sz="2400" dirty="0" err="1"/>
              <a:t>kcal</a:t>
            </a:r>
            <a:r>
              <a:rPr lang="cs-CZ" sz="2400" dirty="0"/>
              <a:t>/d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5445224"/>
            <a:ext cx="8229600" cy="13693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u="sng" dirty="0"/>
              <a:t>demence: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/>
              <a:t>88% nedostatečný kalorický příjem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/>
              <a:t>37% nedostatečný příjem bílkovin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59_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84313"/>
            <a:ext cx="7345362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Podvýživa a nemoci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086" y="5517232"/>
            <a:ext cx="1935913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Podvýživa v nemocnicích</a:t>
            </a:r>
            <a:endParaRPr lang="cs-CZ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4820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176464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eaLnBrk="1" hangingPunct="1"/>
            <a:r>
              <a:rPr lang="cs-CZ" sz="2600" dirty="0"/>
              <a:t>v</a:t>
            </a:r>
            <a:r>
              <a:rPr lang="cs-CZ" sz="2600" dirty="0">
                <a:solidFill>
                  <a:srgbClr val="FF0000"/>
                </a:solidFill>
              </a:rPr>
              <a:t> riziku</a:t>
            </a:r>
            <a:r>
              <a:rPr lang="cs-CZ" sz="2600" dirty="0"/>
              <a:t> malnutrice je 19-80% hospitalizovaných pacientů</a:t>
            </a:r>
          </a:p>
          <a:p>
            <a:pPr eaLnBrk="1" hangingPunct="1"/>
            <a:r>
              <a:rPr lang="cs-CZ" sz="2600" dirty="0"/>
              <a:t>40% </a:t>
            </a:r>
            <a:r>
              <a:rPr lang="cs-CZ" sz="2600" dirty="0">
                <a:solidFill>
                  <a:srgbClr val="FF0000"/>
                </a:solidFill>
              </a:rPr>
              <a:t>hospitalizovaných</a:t>
            </a:r>
            <a:r>
              <a:rPr lang="cs-CZ" sz="2600" dirty="0"/>
              <a:t> malnutričních</a:t>
            </a:r>
          </a:p>
          <a:p>
            <a:pPr eaLnBrk="1" hangingPunct="1"/>
            <a:r>
              <a:rPr lang="cs-CZ" sz="2600" dirty="0"/>
              <a:t>nově se během hospitalizace se </a:t>
            </a:r>
            <a:r>
              <a:rPr lang="cs-CZ" sz="2600" dirty="0">
                <a:solidFill>
                  <a:srgbClr val="FF0000"/>
                </a:solidFill>
              </a:rPr>
              <a:t>vyvine</a:t>
            </a:r>
            <a:r>
              <a:rPr lang="cs-CZ" sz="2600" dirty="0"/>
              <a:t> malnutrice u cca 30% pacientů </a:t>
            </a:r>
          </a:p>
          <a:p>
            <a:pPr eaLnBrk="1" hangingPunct="1"/>
            <a:r>
              <a:rPr lang="cs-CZ" sz="2600" dirty="0"/>
              <a:t>u 70% pacientů malnutričních při přijetí </a:t>
            </a:r>
            <a:r>
              <a:rPr lang="cs-CZ" sz="2600" dirty="0">
                <a:solidFill>
                  <a:srgbClr val="FF0000"/>
                </a:solidFill>
              </a:rPr>
              <a:t>se stupeň podvýživy prohloubí</a:t>
            </a:r>
            <a:r>
              <a:rPr lang="cs-CZ" sz="2600" dirty="0"/>
              <a:t> během hospitalizace</a:t>
            </a:r>
          </a:p>
          <a:p>
            <a:pPr eaLnBrk="1" hangingPunct="1"/>
            <a:r>
              <a:rPr lang="cs-CZ" sz="2600" dirty="0"/>
              <a:t>u 45% pacientů malnutrice </a:t>
            </a:r>
            <a:r>
              <a:rPr lang="cs-CZ" sz="2600" dirty="0">
                <a:solidFill>
                  <a:srgbClr val="FF0000"/>
                </a:solidFill>
              </a:rPr>
              <a:t>prodlouží hospitalizaci a zvýší náklady na léčbu</a:t>
            </a:r>
          </a:p>
          <a:p>
            <a:pPr eaLnBrk="1" hangingPunct="1"/>
            <a:r>
              <a:rPr lang="cs-CZ" sz="2600" dirty="0"/>
              <a:t>3-4% hospitalizovaných pacientů </a:t>
            </a:r>
            <a:r>
              <a:rPr lang="cs-CZ" sz="2600" dirty="0">
                <a:solidFill>
                  <a:srgbClr val="FF0000"/>
                </a:solidFill>
              </a:rPr>
              <a:t>zemřou</a:t>
            </a:r>
            <a:r>
              <a:rPr lang="cs-CZ" sz="2600" dirty="0"/>
              <a:t> v důsledku těžké (neléčené) podvýživy</a:t>
            </a:r>
          </a:p>
          <a:p>
            <a:pPr eaLnBrk="1" hangingPunct="1"/>
            <a:r>
              <a:rPr lang="pl-PL" sz="2600" dirty="0"/>
              <a:t>80% </a:t>
            </a:r>
            <a:r>
              <a:rPr lang="pl-PL" sz="2600" dirty="0">
                <a:solidFill>
                  <a:srgbClr val="FF0000"/>
                </a:solidFill>
              </a:rPr>
              <a:t>propuštěno bez dg. malnutrice a intervence</a:t>
            </a:r>
            <a:r>
              <a:rPr lang="pl-PL" sz="2600" dirty="0"/>
              <a:t> </a:t>
            </a:r>
            <a:endParaRPr lang="cs-CZ" sz="2600" dirty="0">
              <a:sym typeface="Symbol"/>
            </a:endParaRPr>
          </a:p>
          <a:p>
            <a:pPr eaLnBrk="1" hangingPunct="1"/>
            <a:endParaRPr lang="cs-CZ" sz="2400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5517232"/>
            <a:ext cx="8229600" cy="8640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dirty="0"/>
              <a:t>v nemocnicích se </a:t>
            </a:r>
            <a:r>
              <a:rPr lang="cs-CZ" dirty="0">
                <a:solidFill>
                  <a:srgbClr val="FF0000"/>
                </a:solidFill>
              </a:rPr>
              <a:t>denně vyhodí kolem 50% stravy </a:t>
            </a:r>
            <a:r>
              <a:rPr lang="cs-CZ" dirty="0">
                <a:sym typeface="Symbol"/>
              </a:rPr>
              <a:t> průměrný příjem je kolem 1000kcal/d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Podvýživa na JIP/ARO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1468437"/>
          </a:xfrm>
        </p:spPr>
        <p:txBody>
          <a:bodyPr/>
          <a:lstStyle/>
          <a:p>
            <a:r>
              <a:rPr lang="cs-CZ" sz="2400" dirty="0"/>
              <a:t>50% pacientů na ICU vstupně malnutričních</a:t>
            </a:r>
          </a:p>
          <a:p>
            <a:r>
              <a:rPr lang="cs-CZ" sz="2400" dirty="0"/>
              <a:t>+ kumulativní energetický deficit za hospitalizace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= problém pro pacienta i ošetřující personál</a:t>
            </a:r>
            <a:r>
              <a:rPr lang="cs-CZ" sz="2800" dirty="0"/>
              <a:t>         </a:t>
            </a:r>
          </a:p>
        </p:txBody>
      </p:sp>
      <p:pic>
        <p:nvPicPr>
          <p:cNvPr id="35844" name="Obrázek 3" descr="ap příjem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425" y="2924944"/>
            <a:ext cx="1873250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5" name="Obrázek 4" descr="ap hojení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813" y="2924944"/>
            <a:ext cx="1728787" cy="2303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6" name="Obrázek 5" descr="výsl. po resekci píštělí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924944"/>
            <a:ext cx="1914525" cy="2305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468313" y="5445224"/>
            <a:ext cx="82296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dirty="0"/>
              <a:t>60 úplného dní hladovění = 100 mortalita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cs-CZ" dirty="0"/>
              <a:t>ICU = stresový </a:t>
            </a:r>
            <a:r>
              <a:rPr lang="cs-CZ" dirty="0" err="1"/>
              <a:t>autokanibalismus</a:t>
            </a:r>
            <a:r>
              <a:rPr lang="cs-CZ" dirty="0"/>
              <a:t>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cs-CZ" sz="1600" dirty="0">
                <a:solidFill>
                  <a:srgbClr val="FF0000"/>
                </a:solidFill>
                <a:sym typeface="Symbol"/>
              </a:rPr>
              <a:t>	</a:t>
            </a:r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dirty="0">
                <a:solidFill>
                  <a:srgbClr val="FF0000"/>
                </a:solidFill>
                <a:sym typeface="Symbol" pitchFamily="18" charset="2"/>
              </a:rPr>
              <a:t>až 260g B, tj.&gt; 1kg svalů / den (1gN = 6,25g B = 25g svalové hmoty)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1752600" y="1449288"/>
            <a:ext cx="0" cy="457200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H="1">
            <a:off x="1752600" y="6021288"/>
            <a:ext cx="6477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1752600" y="2003152"/>
            <a:ext cx="6096000" cy="2794000"/>
          </a:xfrm>
          <a:custGeom>
            <a:avLst/>
            <a:gdLst>
              <a:gd name="T0" fmla="*/ 0 w 3792"/>
              <a:gd name="T1" fmla="*/ 2147483647 h 1616"/>
              <a:gd name="T2" fmla="*/ 2147483647 w 3792"/>
              <a:gd name="T3" fmla="*/ 2147483647 h 1616"/>
              <a:gd name="T4" fmla="*/ 2147483647 w 3792"/>
              <a:gd name="T5" fmla="*/ 2147483647 h 1616"/>
              <a:gd name="T6" fmla="*/ 2147483647 w 3792"/>
              <a:gd name="T7" fmla="*/ 2147483647 h 1616"/>
              <a:gd name="T8" fmla="*/ 2147483647 w 3792"/>
              <a:gd name="T9" fmla="*/ 2147483647 h 1616"/>
              <a:gd name="T10" fmla="*/ 2147483647 w 3792"/>
              <a:gd name="T11" fmla="*/ 2147483647 h 1616"/>
              <a:gd name="T12" fmla="*/ 2147483647 w 3792"/>
              <a:gd name="T13" fmla="*/ 2147483647 h 1616"/>
              <a:gd name="T14" fmla="*/ 2147483647 w 3792"/>
              <a:gd name="T15" fmla="*/ 2147483647 h 1616"/>
              <a:gd name="T16" fmla="*/ 2147483647 w 3792"/>
              <a:gd name="T17" fmla="*/ 2147483647 h 16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92" h="1616">
                <a:moveTo>
                  <a:pt x="0" y="32"/>
                </a:moveTo>
                <a:cubicBezTo>
                  <a:pt x="172" y="16"/>
                  <a:pt x="344" y="0"/>
                  <a:pt x="432" y="32"/>
                </a:cubicBezTo>
                <a:cubicBezTo>
                  <a:pt x="520" y="64"/>
                  <a:pt x="408" y="200"/>
                  <a:pt x="528" y="224"/>
                </a:cubicBezTo>
                <a:cubicBezTo>
                  <a:pt x="648" y="248"/>
                  <a:pt x="1024" y="144"/>
                  <a:pt x="1152" y="176"/>
                </a:cubicBezTo>
                <a:cubicBezTo>
                  <a:pt x="1280" y="208"/>
                  <a:pt x="1136" y="376"/>
                  <a:pt x="1296" y="416"/>
                </a:cubicBezTo>
                <a:cubicBezTo>
                  <a:pt x="1456" y="456"/>
                  <a:pt x="1936" y="344"/>
                  <a:pt x="2112" y="416"/>
                </a:cubicBezTo>
                <a:cubicBezTo>
                  <a:pt x="2288" y="488"/>
                  <a:pt x="2136" y="776"/>
                  <a:pt x="2352" y="848"/>
                </a:cubicBezTo>
                <a:cubicBezTo>
                  <a:pt x="2568" y="920"/>
                  <a:pt x="3168" y="720"/>
                  <a:pt x="3408" y="848"/>
                </a:cubicBezTo>
                <a:cubicBezTo>
                  <a:pt x="3648" y="976"/>
                  <a:pt x="3728" y="1488"/>
                  <a:pt x="3792" y="161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752600" y="2276872"/>
            <a:ext cx="6477000" cy="0"/>
          </a:xfrm>
          <a:prstGeom prst="line">
            <a:avLst/>
          </a:prstGeom>
          <a:noFill/>
          <a:ln w="222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752600" y="2780928"/>
            <a:ext cx="6477000" cy="0"/>
          </a:xfrm>
          <a:prstGeom prst="line">
            <a:avLst/>
          </a:prstGeom>
          <a:noFill/>
          <a:ln w="222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752600" y="3717032"/>
            <a:ext cx="6477000" cy="0"/>
          </a:xfrm>
          <a:prstGeom prst="line">
            <a:avLst/>
          </a:prstGeom>
          <a:noFill/>
          <a:ln w="28575">
            <a:solidFill>
              <a:srgbClr val="00008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752600" y="1988840"/>
            <a:ext cx="6477000" cy="0"/>
          </a:xfrm>
          <a:prstGeom prst="line">
            <a:avLst/>
          </a:prstGeom>
          <a:noFill/>
          <a:ln w="2222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752600" y="4581128"/>
            <a:ext cx="6477000" cy="0"/>
          </a:xfrm>
          <a:prstGeom prst="line">
            <a:avLst/>
          </a:prstGeom>
          <a:noFill/>
          <a:ln w="31750">
            <a:solidFill>
              <a:srgbClr val="CC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676400" y="6200477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1" dirty="0">
                <a:latin typeface="Comic Sans MS" pitchFamily="66" charset="0"/>
              </a:rPr>
              <a:t>čas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52400" y="1796306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latin typeface="Comic Sans MS" pitchFamily="66" charset="0"/>
              </a:rPr>
              <a:t>Zdraví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52400" y="2588394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latin typeface="Comic Sans MS" pitchFamily="66" charset="0"/>
              </a:rPr>
              <a:t>Závislost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52400" y="2084338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latin typeface="Comic Sans MS" pitchFamily="66" charset="0"/>
              </a:rPr>
              <a:t>Nemoc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52400" y="4388594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latin typeface="Comic Sans MS" pitchFamily="66" charset="0"/>
              </a:rPr>
              <a:t>Kritický bod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52400" y="3524498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 err="1">
                <a:latin typeface="Comic Sans MS" pitchFamily="66" charset="0"/>
              </a:rPr>
              <a:t>Immobilita</a:t>
            </a:r>
            <a:endParaRPr lang="cs-CZ" sz="1600" b="1" dirty="0">
              <a:latin typeface="Comic Sans MS" pitchFamily="66" charset="0"/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752600" y="5517232"/>
            <a:ext cx="6477000" cy="0"/>
          </a:xfrm>
          <a:prstGeom prst="line">
            <a:avLst/>
          </a:prstGeom>
          <a:noFill/>
          <a:ln w="34925">
            <a:solidFill>
              <a:srgbClr val="000066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52400" y="5324698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latin typeface="Comic Sans MS" pitchFamily="66" charset="0"/>
              </a:rPr>
              <a:t>Smrt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1981200" y="1436266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latin typeface="Comic Sans MS" pitchFamily="66" charset="0"/>
              </a:rPr>
              <a:t>Trauma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124200" y="1580282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latin typeface="Comic Sans MS" pitchFamily="66" charset="0"/>
              </a:rPr>
              <a:t>Infekce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724400" y="2228354"/>
            <a:ext cx="193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latin typeface="Comic Sans MS" pitchFamily="66" charset="0"/>
              </a:rPr>
              <a:t>Orgánové selhání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553200" y="2948434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dirty="0">
                <a:latin typeface="Comic Sans MS" pitchFamily="66" charset="0"/>
              </a:rPr>
              <a:t>Sepse MOF</a:t>
            </a:r>
            <a:endParaRPr lang="en-US" sz="1600" b="1" dirty="0">
              <a:latin typeface="Comic Sans MS" pitchFamily="66" charset="0"/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457200" y="490662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Malnutrice v nemocnicích 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724128" y="6381328"/>
            <a:ext cx="25922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Sobotka: Podvýživa v nemocnicích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835696" y="1938318"/>
            <a:ext cx="280831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/>
              <a:t>nutriční poradna: 80-2 000 Kč/d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3635896" y="2564904"/>
            <a:ext cx="287193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/>
              <a:t>trauma + </a:t>
            </a:r>
            <a:r>
              <a:rPr lang="cs-CZ" sz="1600" dirty="0" err="1"/>
              <a:t>násl</a:t>
            </a:r>
            <a:r>
              <a:rPr lang="cs-CZ" sz="1600" dirty="0"/>
              <a:t>. péče: 60 000 Kč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364088" y="3356992"/>
            <a:ext cx="2871936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/>
              <a:t>MOF: 200 000-800 000 Kč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05005" cy="537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57200" y="490662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Ekonomické důsledky podvýživy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4705980"/>
            <a:ext cx="374441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>
                <a:solidFill>
                  <a:srgbClr val="FF0000"/>
                </a:solidFill>
              </a:rPr>
              <a:t>cca 60 miliard Kč/rok 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6" name="Obrázek 5" descr="Obrysová mapa ČR.jp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392689"/>
            <a:ext cx="3744416" cy="2332455"/>
          </a:xfrm>
          <a:prstGeom prst="rect">
            <a:avLst/>
          </a:prstGeom>
        </p:spPr>
      </p:pic>
      <p:sp>
        <p:nvSpPr>
          <p:cNvPr id="7" name="Zahnutá šipka dolů 6"/>
          <p:cNvSpPr/>
          <p:nvPr/>
        </p:nvSpPr>
        <p:spPr>
          <a:xfrm rot="13452602">
            <a:off x="1698011" y="5729759"/>
            <a:ext cx="1728192" cy="720080"/>
          </a:xfrm>
          <a:prstGeom prst="curved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</a:t>
            </a:r>
          </a:p>
        </p:txBody>
      </p:sp>
      <p:sp>
        <p:nvSpPr>
          <p:cNvPr id="3789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eaLnBrk="1" hangingPunct="1"/>
            <a:r>
              <a:rPr lang="cs-CZ" sz="2400"/>
              <a:t>vzniká nedostatkem živin (negativní bilancí příjmu živin a energie)</a:t>
            </a:r>
          </a:p>
          <a:p>
            <a:pPr eaLnBrk="1" hangingPunct="1"/>
            <a:r>
              <a:rPr lang="cs-CZ" sz="2400"/>
              <a:t>způsobena exogenními nebo endogenními faktory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malnutrice </a:t>
            </a:r>
            <a:r>
              <a:rPr lang="cs-CZ" sz="2400">
                <a:solidFill>
                  <a:srgbClr val="FF0000"/>
                </a:solidFill>
                <a:sym typeface="Symbol" pitchFamily="18" charset="2"/>
              </a:rPr>
              <a:t> kachexie  marasmus</a:t>
            </a:r>
          </a:p>
          <a:p>
            <a:pPr eaLnBrk="1" hangingPunct="1"/>
            <a:endParaRPr lang="cs-CZ" sz="2400">
              <a:sym typeface="Symbol" pitchFamily="18" charset="2"/>
            </a:endParaRPr>
          </a:p>
          <a:p>
            <a:pPr eaLnBrk="1" hangingPunct="1"/>
            <a:endParaRPr lang="cs-CZ" sz="240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429000"/>
            <a:ext cx="83534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33413"/>
            <a:ext cx="4924890" cy="299918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0188" y="2893220"/>
            <a:ext cx="4076179" cy="297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277633" y="5589241"/>
            <a:ext cx="243027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cs-CZ" sz="750" i="1" dirty="0">
                <a:solidFill>
                  <a:prstClr val="black"/>
                </a:solidFill>
                <a:latin typeface="Calibri"/>
              </a:rPr>
              <a:t>ESPEN </a:t>
            </a:r>
            <a:r>
              <a:rPr lang="cs-CZ" sz="750" i="1" dirty="0" err="1">
                <a:solidFill>
                  <a:prstClr val="black"/>
                </a:solidFill>
                <a:latin typeface="Calibri"/>
              </a:rPr>
              <a:t>Consensus</a:t>
            </a:r>
            <a:r>
              <a:rPr lang="cs-CZ" sz="75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750" i="1" dirty="0" err="1">
                <a:solidFill>
                  <a:prstClr val="black"/>
                </a:solidFill>
                <a:latin typeface="Calibri"/>
              </a:rPr>
              <a:t>Statement</a:t>
            </a:r>
            <a:r>
              <a:rPr lang="cs-CZ" sz="750" i="1" dirty="0">
                <a:solidFill>
                  <a:prstClr val="black"/>
                </a:solidFill>
                <a:latin typeface="Calibri"/>
              </a:rPr>
              <a:t>. </a:t>
            </a:r>
            <a:r>
              <a:rPr lang="cs-CZ" sz="750" i="1" dirty="0" err="1">
                <a:solidFill>
                  <a:prstClr val="black"/>
                </a:solidFill>
                <a:latin typeface="Calibri"/>
              </a:rPr>
              <a:t>ClinNutr</a:t>
            </a:r>
            <a:r>
              <a:rPr lang="cs-CZ" sz="750" i="1" dirty="0">
                <a:solidFill>
                  <a:prstClr val="black"/>
                </a:solidFill>
                <a:latin typeface="Calibri"/>
              </a:rPr>
              <a:t> 34(2015) 335-340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23928" y="3753036"/>
            <a:ext cx="129614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cs-CZ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923928" y="4509120"/>
            <a:ext cx="3780420" cy="1188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cs-CZ" sz="135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CF2D736C-D52F-4711-9D53-D494F355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</a:t>
            </a:r>
          </a:p>
        </p:txBody>
      </p:sp>
    </p:spTree>
    <p:extLst>
      <p:ext uri="{BB962C8B-B14F-4D97-AF65-F5344CB8AC3E}">
        <p14:creationId xmlns:p14="http://schemas.microsoft.com/office/powerpoint/2010/main" val="25341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700_dettaglio2_obesita01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12875"/>
            <a:ext cx="712946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cs-CZ" sz="2400">
                <a:solidFill>
                  <a:srgbClr val="FF0000"/>
                </a:solidFill>
              </a:rPr>
              <a:t>neadekvátní příjem</a:t>
            </a:r>
          </a:p>
          <a:p>
            <a:pPr eaLnBrk="1" hangingPunct="1"/>
            <a:r>
              <a:rPr lang="cs-CZ" sz="1800"/>
              <a:t>chudoba, snížení chuti k jídlu, poruchy polykání, obstrukce nebo motility GIT, poruchy vědomí, potrav. alergie, mentální anorexie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poruchy digesce</a:t>
            </a:r>
          </a:p>
          <a:p>
            <a:pPr eaLnBrk="1" hangingPunct="1"/>
            <a:r>
              <a:rPr lang="cs-CZ" sz="1800"/>
              <a:t>gastrektomie, pankreatobiliární insuficience, enzymové defekty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poruchy resorpce</a:t>
            </a:r>
          </a:p>
          <a:p>
            <a:pPr eaLnBrk="1" hangingPunct="1"/>
            <a:r>
              <a:rPr lang="cs-CZ" sz="1800"/>
              <a:t>krátké střevo, píštěle, enteritida, léky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metabolické poruchy</a:t>
            </a:r>
          </a:p>
          <a:p>
            <a:pPr eaLnBrk="1" hangingPunct="1"/>
            <a:r>
              <a:rPr lang="cs-CZ" sz="1800"/>
              <a:t>nemoci jater, ledvinné selhávání, respirační insuficience, poruchy intermediárního metabolismu</a:t>
            </a:r>
          </a:p>
          <a:p>
            <a:pPr eaLnBrk="1" hangingPunct="1"/>
            <a:r>
              <a:rPr lang="cs-CZ" sz="2400">
                <a:solidFill>
                  <a:srgbClr val="FF0000"/>
                </a:solidFill>
              </a:rPr>
              <a:t>zvýšené ztráty / spotřeba</a:t>
            </a:r>
          </a:p>
          <a:p>
            <a:pPr eaLnBrk="1" hangingPunct="1"/>
            <a:r>
              <a:rPr lang="cs-CZ" sz="1800"/>
              <a:t>píštěle, abscesy, DM, endokrinopatie, infekce, katabolismus, truma, operace, nádory</a:t>
            </a:r>
          </a:p>
          <a:p>
            <a:pPr eaLnBrk="1" hangingPunct="1"/>
            <a:endParaRPr lang="cs-CZ"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A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4176464" cy="1800200"/>
          </a:xfrm>
          <a:prstGeom prst="rect">
            <a:avLst/>
          </a:prstGeom>
        </p:spPr>
      </p:pic>
      <p:pic>
        <p:nvPicPr>
          <p:cNvPr id="6" name="Picture 5" descr="pressure-sore-on-butto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3728" y="2348880"/>
            <a:ext cx="41987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kwashiorko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780" y="4797152"/>
            <a:ext cx="3960440" cy="1800200"/>
          </a:xfrm>
          <a:prstGeom prst="rect">
            <a:avLst/>
          </a:prstGeom>
        </p:spPr>
      </p:pic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malnutrice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172272" cy="864096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sz="2400" dirty="0" err="1"/>
              <a:t>proteinkalorická</a:t>
            </a:r>
            <a:r>
              <a:rPr lang="cs-CZ" sz="2400" dirty="0"/>
              <a:t> (</a:t>
            </a:r>
            <a:r>
              <a:rPr lang="cs-CZ" sz="2400" dirty="0" err="1"/>
              <a:t>marantická</a:t>
            </a:r>
            <a:r>
              <a:rPr lang="cs-CZ" sz="2400" dirty="0"/>
              <a:t>, prostá)</a:t>
            </a:r>
          </a:p>
        </p:txBody>
      </p:sp>
      <p:sp>
        <p:nvSpPr>
          <p:cNvPr id="39940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244280" cy="864096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cs-CZ" sz="2400" dirty="0"/>
              <a:t>proteinová (</a:t>
            </a:r>
            <a:r>
              <a:rPr lang="cs-CZ" sz="2400" dirty="0" err="1"/>
              <a:t>kwashiorkorová</a:t>
            </a:r>
            <a:r>
              <a:rPr lang="cs-CZ" sz="2400" dirty="0"/>
              <a:t>, stresová)</a:t>
            </a:r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2537774" y="4293096"/>
            <a:ext cx="4068452" cy="43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kombinovaná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kwashiorkor.jpg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764" y="5229200"/>
            <a:ext cx="4248472" cy="1440160"/>
          </a:xfrm>
          <a:prstGeom prst="rect">
            <a:avLst/>
          </a:prstGeom>
        </p:spPr>
      </p:pic>
      <p:pic>
        <p:nvPicPr>
          <p:cNvPr id="7" name="Picture 5" descr="pressure-sore-on-buttock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72000" y="2348880"/>
            <a:ext cx="4320480" cy="268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Aids.jp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2348880"/>
            <a:ext cx="4176464" cy="2664296"/>
          </a:xfrm>
          <a:prstGeom prst="rect">
            <a:avLst/>
          </a:prstGeom>
        </p:spPr>
      </p:pic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malnutrice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172272" cy="3556992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proteinkalorická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marantická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prostá)</a:t>
            </a:r>
          </a:p>
          <a:p>
            <a:pPr eaLnBrk="1" hangingPunct="1">
              <a:defRPr/>
            </a:pPr>
            <a:r>
              <a:rPr lang="cs-CZ" sz="2000" dirty="0"/>
              <a:t>proporcionální </a:t>
            </a:r>
            <a:r>
              <a:rPr lang="cs-CZ" sz="2000" dirty="0">
                <a:sym typeface="Symbol"/>
              </a:rPr>
              <a:t> příjmu energie a bílkovin = prosté hladovění</a:t>
            </a:r>
          </a:p>
          <a:p>
            <a:pPr eaLnBrk="1" hangingPunct="1">
              <a:defRPr/>
            </a:pPr>
            <a:r>
              <a:rPr lang="cs-CZ" sz="2000" dirty="0">
                <a:sym typeface="Symbol"/>
              </a:rPr>
              <a:t>pomalejší vznik (týdny-měsíce)</a:t>
            </a:r>
          </a:p>
          <a:p>
            <a:pPr eaLnBrk="1" hangingPunct="1">
              <a:defRPr/>
            </a:pPr>
            <a:r>
              <a:rPr lang="cs-CZ" sz="2000" dirty="0">
                <a:sym typeface="Symbol"/>
              </a:rPr>
              <a:t>prioritně chráněny bílkoviny, energie hl. z tuků</a:t>
            </a:r>
          </a:p>
          <a:p>
            <a:pPr>
              <a:defRPr/>
            </a:pPr>
            <a:r>
              <a:rPr lang="cs-CZ" sz="2000" dirty="0">
                <a:sym typeface="Symbol"/>
              </a:rPr>
              <a:t>„kost a kůže“</a:t>
            </a:r>
            <a:r>
              <a:rPr lang="cs-CZ" sz="2000" dirty="0">
                <a:sym typeface="Symbol" pitchFamily="18" charset="2"/>
              </a:rPr>
              <a:t> viditelná</a:t>
            </a:r>
            <a:endParaRPr lang="cs-CZ" sz="2000" dirty="0">
              <a:sym typeface="Symbol"/>
            </a:endParaRPr>
          </a:p>
          <a:p>
            <a:pPr marL="0" indent="0" eaLnBrk="1" hangingPunct="1">
              <a:buFontTx/>
              <a:buNone/>
              <a:defRPr/>
            </a:pPr>
            <a:endParaRPr lang="cs-CZ" sz="2400" dirty="0"/>
          </a:p>
        </p:txBody>
      </p:sp>
      <p:sp>
        <p:nvSpPr>
          <p:cNvPr id="39940" name="Zástupný symbol pro obsah 4"/>
          <p:cNvSpPr>
            <a:spLocks noGrp="1"/>
          </p:cNvSpPr>
          <p:nvPr>
            <p:ph sz="half" idx="2"/>
          </p:nvPr>
        </p:nvSpPr>
        <p:spPr>
          <a:xfrm>
            <a:off x="4504184" y="1484784"/>
            <a:ext cx="4316288" cy="3556991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cs-CZ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proteinová (</a:t>
            </a: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kwashiorkorová</a:t>
            </a:r>
            <a:r>
              <a:rPr lang="cs-CZ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stresová)</a:t>
            </a:r>
          </a:p>
          <a:p>
            <a:pPr eaLnBrk="1" hangingPunct="1"/>
            <a:r>
              <a:rPr lang="cs-CZ" sz="2000" dirty="0">
                <a:sym typeface="Symbol" pitchFamily="18" charset="2"/>
              </a:rPr>
              <a:t>  p</a:t>
            </a:r>
            <a:r>
              <a:rPr lang="cs-CZ" sz="2000" dirty="0"/>
              <a:t>říjem nebo </a:t>
            </a:r>
            <a:r>
              <a:rPr lang="cs-CZ" sz="2000" dirty="0">
                <a:sym typeface="Symbol" pitchFamily="18" charset="2"/>
              </a:rPr>
              <a:t> katabolismus B  i při </a:t>
            </a:r>
            <a:r>
              <a:rPr lang="cs-CZ" sz="2000" dirty="0" err="1">
                <a:sym typeface="Symbol" pitchFamily="18" charset="2"/>
              </a:rPr>
              <a:t>norm</a:t>
            </a:r>
            <a:r>
              <a:rPr lang="cs-CZ" sz="2000" dirty="0">
                <a:sym typeface="Symbol" pitchFamily="18" charset="2"/>
              </a:rPr>
              <a:t>. přívodu energie</a:t>
            </a:r>
          </a:p>
          <a:p>
            <a:pPr eaLnBrk="1" hangingPunct="1"/>
            <a:r>
              <a:rPr lang="cs-CZ" sz="2000" dirty="0">
                <a:sym typeface="Symbol" pitchFamily="18" charset="2"/>
              </a:rPr>
              <a:t>rychlý vznik (dny)</a:t>
            </a:r>
          </a:p>
          <a:p>
            <a:pPr eaLnBrk="1" hangingPunct="1"/>
            <a:r>
              <a:rPr lang="cs-CZ" sz="2000" dirty="0">
                <a:sym typeface="Symbol" pitchFamily="18" charset="2"/>
              </a:rPr>
              <a:t>bílkoviny zdrojem energie ve stresu  „stresový </a:t>
            </a:r>
            <a:r>
              <a:rPr lang="cs-CZ" sz="2000" dirty="0" err="1">
                <a:sym typeface="Symbol" pitchFamily="18" charset="2"/>
              </a:rPr>
              <a:t>autokanibalismus</a:t>
            </a:r>
            <a:r>
              <a:rPr lang="cs-CZ" sz="2000" dirty="0">
                <a:sym typeface="Symbol" pitchFamily="18" charset="2"/>
              </a:rPr>
              <a:t>“ (až 260g B =přes 1kg svalů/d)</a:t>
            </a:r>
          </a:p>
          <a:p>
            <a:r>
              <a:rPr lang="cs-CZ" sz="2000" dirty="0">
                <a:sym typeface="Symbol" pitchFamily="18" charset="2"/>
              </a:rPr>
              <a:t>otoky, často hmotnosti  skrytá </a:t>
            </a:r>
            <a:endParaRPr lang="cs-CZ" sz="2000" dirty="0"/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2447764" y="5229200"/>
            <a:ext cx="4284476" cy="14401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kombinovaná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000" dirty="0"/>
              <a:t>akutní inzult po chronickém hladověni nebo při chronickém zánětu a onemocnění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kwashiorkor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lum bright="-20000" contras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47" y="5229200"/>
            <a:ext cx="4536506" cy="1440160"/>
          </a:xfrm>
          <a:prstGeom prst="rect">
            <a:avLst/>
          </a:prstGeom>
        </p:spPr>
      </p:pic>
      <p:pic>
        <p:nvPicPr>
          <p:cNvPr id="7" name="Picture 5" descr="pressure-sore-on-buttock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 contrast="-30000"/>
          </a:blip>
          <a:srcRect/>
          <a:stretch>
            <a:fillRect/>
          </a:stretch>
        </p:blipFill>
        <p:spPr bwMode="auto">
          <a:xfrm>
            <a:off x="4644008" y="2348880"/>
            <a:ext cx="4032448" cy="268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Aids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 contrast="-30000"/>
          </a:blip>
          <a:stretch>
            <a:fillRect/>
          </a:stretch>
        </p:blipFill>
        <p:spPr>
          <a:xfrm>
            <a:off x="467544" y="2348880"/>
            <a:ext cx="4032448" cy="2664296"/>
          </a:xfrm>
          <a:prstGeom prst="rect">
            <a:avLst/>
          </a:prstGeom>
        </p:spPr>
      </p:pic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Následky malnutrice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28256" cy="352839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proteinkalorická</a:t>
            </a:r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marantická</a:t>
            </a:r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prostá)</a:t>
            </a:r>
          </a:p>
          <a:p>
            <a:r>
              <a:rPr lang="cs-CZ" sz="2000" dirty="0"/>
              <a:t>snížená kvalita života</a:t>
            </a:r>
          </a:p>
          <a:p>
            <a:r>
              <a:rPr lang="cs-CZ" sz="2000" dirty="0"/>
              <a:t>větší riziko přidružených onemocnění (</a:t>
            </a:r>
            <a:r>
              <a:rPr lang="cs-CZ" sz="2000" dirty="0">
                <a:sym typeface="Symbol" pitchFamily="18" charset="2"/>
              </a:rPr>
              <a:t></a:t>
            </a:r>
            <a:r>
              <a:rPr lang="cs-CZ" sz="2000" dirty="0"/>
              <a:t>imunity)</a:t>
            </a:r>
          </a:p>
          <a:p>
            <a:r>
              <a:rPr lang="cs-CZ" sz="2000" dirty="0"/>
              <a:t>minimální rezerva v akutním nebo kritickém stavu</a:t>
            </a:r>
          </a:p>
          <a:p>
            <a:r>
              <a:rPr lang="cs-CZ" sz="2000" dirty="0"/>
              <a:t>60 dní úplného  hladovění = 100% mortalita</a:t>
            </a:r>
          </a:p>
          <a:p>
            <a:pPr>
              <a:defRPr/>
            </a:pPr>
            <a:endParaRPr lang="cs-CZ" sz="2000" dirty="0">
              <a:sym typeface="Symbol"/>
            </a:endParaRPr>
          </a:p>
          <a:p>
            <a:pPr marL="0" indent="0" eaLnBrk="1" hangingPunct="1">
              <a:buFontTx/>
              <a:buNone/>
              <a:defRPr/>
            </a:pPr>
            <a:endParaRPr lang="cs-CZ" sz="2400" dirty="0"/>
          </a:p>
        </p:txBody>
      </p:sp>
      <p:sp>
        <p:nvSpPr>
          <p:cNvPr id="39940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28256" cy="352839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proteinová (</a:t>
            </a:r>
            <a:r>
              <a:rPr lang="cs-CZ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kwashiorkorová</a:t>
            </a:r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stresová)</a:t>
            </a:r>
          </a:p>
          <a:p>
            <a:r>
              <a:rPr lang="cs-CZ" sz="2000" dirty="0">
                <a:sym typeface="Symbol" pitchFamily="18" charset="2"/>
              </a:rPr>
              <a:t>svalová slabost</a:t>
            </a:r>
          </a:p>
          <a:p>
            <a:r>
              <a:rPr lang="cs-CZ" sz="2000" dirty="0">
                <a:sym typeface="Symbol" pitchFamily="18" charset="2"/>
              </a:rPr>
              <a:t>imobilita a ztráta soběstačnosti</a:t>
            </a:r>
          </a:p>
          <a:p>
            <a:r>
              <a:rPr lang="cs-CZ" sz="2000" dirty="0">
                <a:sym typeface="Symbol" pitchFamily="18" charset="2"/>
              </a:rPr>
              <a:t>hypoventilace (</a:t>
            </a:r>
            <a:r>
              <a:rPr lang="cs-CZ" sz="2000" dirty="0">
                <a:sym typeface="Symbol"/>
              </a:rPr>
              <a:t> </a:t>
            </a:r>
            <a:r>
              <a:rPr lang="cs-CZ" sz="2000" dirty="0">
                <a:sym typeface="Symbol" pitchFamily="18" charset="2"/>
              </a:rPr>
              <a:t>BPN)</a:t>
            </a:r>
          </a:p>
          <a:p>
            <a:r>
              <a:rPr lang="cs-CZ" sz="2000" dirty="0">
                <a:sym typeface="Symbol" pitchFamily="18" charset="2"/>
              </a:rPr>
              <a:t>otoky, zhoršení hojení</a:t>
            </a:r>
          </a:p>
          <a:p>
            <a:r>
              <a:rPr lang="cs-CZ" sz="2000" dirty="0">
                <a:sym typeface="Symbol" pitchFamily="18" charset="2"/>
              </a:rPr>
              <a:t>poruchy transportu léků</a:t>
            </a:r>
          </a:p>
          <a:p>
            <a:r>
              <a:rPr lang="cs-CZ" sz="2000" dirty="0">
                <a:sym typeface="Symbol" pitchFamily="18" charset="2"/>
              </a:rPr>
              <a:t> imunoglobulinů  poruchy imunity (</a:t>
            </a:r>
            <a:r>
              <a:rPr lang="cs-CZ" sz="2000" dirty="0">
                <a:sym typeface="Symbol"/>
              </a:rPr>
              <a:t> </a:t>
            </a:r>
            <a:r>
              <a:rPr lang="cs-CZ" sz="2000" dirty="0" err="1">
                <a:sym typeface="Symbol" pitchFamily="18" charset="2"/>
              </a:rPr>
              <a:t>infekty</a:t>
            </a:r>
            <a:r>
              <a:rPr lang="cs-CZ" sz="2000" dirty="0">
                <a:sym typeface="Symbol" pitchFamily="18" charset="2"/>
              </a:rPr>
              <a:t>)</a:t>
            </a:r>
          </a:p>
          <a:p>
            <a:endParaRPr lang="cs-CZ" sz="2000" dirty="0"/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2267744" y="5229200"/>
            <a:ext cx="4608512" cy="14401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zvýšená morbidita a mortalita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prodloužení doby hospitalizace 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prodloužení doby rekonv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al</a:t>
            </a:r>
            <a:r>
              <a:rPr lang="cs-CZ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escence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vyšší náklady na zdravotní péči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ahnutá šipka doprava 10"/>
          <p:cNvSpPr/>
          <p:nvPr/>
        </p:nvSpPr>
        <p:spPr>
          <a:xfrm rot="20449250">
            <a:off x="683568" y="5445224"/>
            <a:ext cx="864096" cy="108012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Zahnutá šipka doleva 11"/>
          <p:cNvSpPr/>
          <p:nvPr/>
        </p:nvSpPr>
        <p:spPr>
          <a:xfrm rot="1097495">
            <a:off x="7673116" y="5460878"/>
            <a:ext cx="819834" cy="108012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3213100"/>
            <a:ext cx="4103687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Důsledky </a:t>
            </a:r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prosté malnutrice</a:t>
            </a:r>
          </a:p>
        </p:txBody>
      </p:sp>
      <p:sp>
        <p:nvSpPr>
          <p:cNvPr id="4096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4338"/>
          </a:xfrm>
        </p:spPr>
        <p:txBody>
          <a:bodyPr/>
          <a:lstStyle/>
          <a:p>
            <a:pPr eaLnBrk="1" hangingPunct="1"/>
            <a:r>
              <a:rPr lang="cs-CZ" sz="2400"/>
              <a:t>snížená kvalita života</a:t>
            </a:r>
          </a:p>
          <a:p>
            <a:pPr eaLnBrk="1" hangingPunct="1"/>
            <a:r>
              <a:rPr lang="cs-CZ" sz="2400"/>
              <a:t>větší riziko přidružených onemocnění (</a:t>
            </a:r>
            <a:r>
              <a:rPr lang="cs-CZ" sz="2400">
                <a:sym typeface="Symbol" pitchFamily="18" charset="2"/>
              </a:rPr>
              <a:t></a:t>
            </a:r>
            <a:r>
              <a:rPr lang="cs-CZ" sz="2400"/>
              <a:t>imunity)</a:t>
            </a:r>
          </a:p>
          <a:p>
            <a:pPr eaLnBrk="1" hangingPunct="1"/>
            <a:r>
              <a:rPr lang="cs-CZ" sz="2400"/>
              <a:t>minimální rezerva v akutním / kritickém stavu</a:t>
            </a:r>
          </a:p>
          <a:p>
            <a:pPr eaLnBrk="1" hangingPunct="1"/>
            <a:endParaRPr lang="cs-CZ"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KW-lik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275" y="4619773"/>
            <a:ext cx="24685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Důsledky </a:t>
            </a:r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stresové malnutrice</a:t>
            </a:r>
          </a:p>
        </p:txBody>
      </p:sp>
      <p:sp>
        <p:nvSpPr>
          <p:cNvPr id="41988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7654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400" dirty="0">
                <a:sym typeface="Symbol" pitchFamily="18" charset="2"/>
              </a:rPr>
              <a:t> svalových bílkovin   svalové hmoty  oslabení hypoventilace (BPN), </a:t>
            </a:r>
            <a:r>
              <a:rPr lang="cs-CZ" sz="2400" dirty="0" err="1">
                <a:sym typeface="Symbol" pitchFamily="18" charset="2"/>
              </a:rPr>
              <a:t>hypomobilita</a:t>
            </a:r>
            <a:endParaRPr lang="cs-CZ" sz="2400" dirty="0">
              <a:sym typeface="Symbol" pitchFamily="18" charset="2"/>
            </a:endParaRPr>
          </a:p>
          <a:p>
            <a:pPr eaLnBrk="1" hangingPunct="1"/>
            <a:r>
              <a:rPr lang="cs-CZ" sz="2400" dirty="0">
                <a:sym typeface="Symbol" pitchFamily="18" charset="2"/>
              </a:rPr>
              <a:t> sérového albuminu  otoky, horší hojení</a:t>
            </a:r>
          </a:p>
          <a:p>
            <a:pPr eaLnBrk="1" hangingPunct="1"/>
            <a:r>
              <a:rPr lang="cs-CZ" sz="2400" dirty="0">
                <a:sym typeface="Symbol" pitchFamily="18" charset="2"/>
              </a:rPr>
              <a:t> sérových transportních proteinů  poruchy transportu kortizolu, stop. prvků, některých léků</a:t>
            </a:r>
          </a:p>
          <a:p>
            <a:pPr eaLnBrk="1" hangingPunct="1"/>
            <a:r>
              <a:rPr lang="cs-CZ" sz="2400" dirty="0">
                <a:sym typeface="Symbol" pitchFamily="18" charset="2"/>
              </a:rPr>
              <a:t> imunoglobulinů  poruchy imunity (</a:t>
            </a:r>
            <a:r>
              <a:rPr lang="cs-CZ" sz="2400" dirty="0" err="1">
                <a:sym typeface="Symbol" pitchFamily="18" charset="2"/>
              </a:rPr>
              <a:t>infekty</a:t>
            </a:r>
            <a:r>
              <a:rPr lang="cs-CZ" sz="2400" dirty="0">
                <a:sym typeface="Symbol" pitchFamily="18" charset="2"/>
              </a:rPr>
              <a:t>)</a:t>
            </a:r>
          </a:p>
          <a:p>
            <a:pPr eaLnBrk="1" hangingPunct="1"/>
            <a:r>
              <a:rPr lang="cs-CZ" sz="1600" dirty="0">
                <a:solidFill>
                  <a:srgbClr val="FF0000"/>
                </a:solidFill>
              </a:rPr>
              <a:t>ztráta 25-30% tělesné bílkoviny </a:t>
            </a:r>
            <a:r>
              <a:rPr lang="cs-CZ" sz="1600" dirty="0">
                <a:solidFill>
                  <a:srgbClr val="FF0000"/>
                </a:solidFill>
                <a:sym typeface="Symbol"/>
              </a:rPr>
              <a:t> </a:t>
            </a:r>
            <a:r>
              <a:rPr lang="cs-CZ" sz="1600" dirty="0">
                <a:solidFill>
                  <a:srgbClr val="FF0000"/>
                </a:solidFill>
              </a:rPr>
              <a:t>p</a:t>
            </a:r>
            <a:r>
              <a:rPr lang="cs-CZ" sz="1600" dirty="0">
                <a:solidFill>
                  <a:srgbClr val="FF0000"/>
                </a:solidFill>
                <a:sym typeface="Symbol" pitchFamily="18" charset="2"/>
              </a:rPr>
              <a:t>oruchy imunity a funkcí zajišťovaných bílkovinam</a:t>
            </a:r>
            <a:r>
              <a:rPr lang="cs-CZ" sz="1600" dirty="0">
                <a:sym typeface="Symbol" pitchFamily="18" charset="2"/>
              </a:rPr>
              <a:t>i</a:t>
            </a:r>
          </a:p>
          <a:p>
            <a:pPr eaLnBrk="1" hangingPunct="1"/>
            <a:endParaRPr lang="cs-CZ" sz="2400" dirty="0">
              <a:sym typeface="Symbol" pitchFamily="18" charset="2"/>
            </a:endParaRPr>
          </a:p>
          <a:p>
            <a:pPr eaLnBrk="1" hangingPunct="1"/>
            <a:endParaRPr lang="cs-CZ" sz="2400" dirty="0">
              <a:sym typeface="Symbol" pitchFamily="18" charset="2"/>
            </a:endParaRPr>
          </a:p>
          <a:p>
            <a:pPr eaLnBrk="1" hangingPunct="1"/>
            <a:endParaRPr lang="cs-CZ" sz="2400" dirty="0"/>
          </a:p>
        </p:txBody>
      </p:sp>
      <p:pic>
        <p:nvPicPr>
          <p:cNvPr id="41989" name="Picture 5" descr="pressure-sore-on-buttoc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667969"/>
            <a:ext cx="25193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9" descr="C:\Documents and Settings\Milan Dastych\Dokumenty\obrázky-práce\práce 2005\P52300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619773"/>
            <a:ext cx="2478087" cy="183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356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malnutrice založená na etiologii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47352" cy="439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308304" y="623731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JPEN 2012 36:275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650729"/>
            <a:ext cx="3168352" cy="159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3"/>
            <a:ext cx="8496944" cy="281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2352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 podvýživy na odd. intenzivní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prstClr val="black"/>
                </a:solidFill>
              </a:rPr>
              <a:t>…</a:t>
            </a:r>
          </a:p>
          <a:p>
            <a:pPr lvl="0"/>
            <a:r>
              <a:rPr lang="cs-CZ" sz="2400" dirty="0">
                <a:solidFill>
                  <a:prstClr val="black"/>
                </a:solidFill>
              </a:rPr>
              <a:t>každý pacient na JIP/ARO, i když byl předtím zcela zdravý a normálně živený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  <a:p>
            <a:pPr lvl="0"/>
            <a:r>
              <a:rPr lang="cs-CZ" sz="2400" b="1" dirty="0">
                <a:solidFill>
                  <a:prstClr val="black"/>
                </a:solidFill>
              </a:rPr>
              <a:t>pacienti z intenzivních lůžek odcházející na standardní odd., na lůžka následné péče, do sociálních institucí nebo domácí péče resp. péče rodiny jsou ve zvýšeném nutričním riziku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 podvýživy na standardním odd.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následky akutních stavů</a:t>
            </a:r>
          </a:p>
          <a:p>
            <a:r>
              <a:rPr lang="cs-CZ" sz="2400" dirty="0"/>
              <a:t>nově vzniklé akutní stavy (včas nepodchycené)</a:t>
            </a:r>
          </a:p>
          <a:p>
            <a:r>
              <a:rPr lang="cs-CZ" sz="2400" dirty="0"/>
              <a:t>chronicky podvyživení pacienti</a:t>
            </a:r>
          </a:p>
          <a:p>
            <a:r>
              <a:rPr lang="cs-CZ" sz="2400" dirty="0"/>
              <a:t>pacienti s chronickými onemocněními</a:t>
            </a:r>
          </a:p>
          <a:p>
            <a:r>
              <a:rPr lang="cs-CZ" sz="2400" dirty="0"/>
              <a:t>všichni starší nemocní</a:t>
            </a:r>
          </a:p>
          <a:p>
            <a:r>
              <a:rPr lang="cs-CZ" sz="2400" dirty="0"/>
              <a:t>…</a:t>
            </a:r>
          </a:p>
          <a:p>
            <a:r>
              <a:rPr lang="cs-CZ" sz="2400" dirty="0"/>
              <a:t>prakticky každý, kdo ulehne na nemocniční lůžko </a:t>
            </a:r>
          </a:p>
          <a:p>
            <a:endParaRPr lang="cs-CZ" sz="2400" dirty="0"/>
          </a:p>
          <a:p>
            <a:r>
              <a:rPr lang="cs-CZ" sz="2400" b="1" dirty="0">
                <a:sym typeface="Symbol"/>
              </a:rPr>
              <a:t> kdo není v riziku podvýživy za hospitalizace? </a:t>
            </a:r>
          </a:p>
          <a:p>
            <a:r>
              <a:rPr lang="cs-CZ" sz="2400" dirty="0">
                <a:sym typeface="Symbol"/>
              </a:rPr>
              <a:t>zdravý nemocný přicházející ke krátkodobému vyšetření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Klinický obraz</a:t>
            </a:r>
          </a:p>
        </p:txBody>
      </p:sp>
      <p:pic>
        <p:nvPicPr>
          <p:cNvPr id="43011" name="Picture 5" descr="Snímek 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184650"/>
            <a:ext cx="324167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026" descr="marantická malnutrice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25019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8" y="2889250"/>
            <a:ext cx="23145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7353a7580f_75423405_o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5373688"/>
            <a:ext cx="35242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pPr eaLnBrk="1" hangingPunct="1"/>
            <a:r>
              <a:rPr lang="cs-CZ" sz="2400" dirty="0"/>
              <a:t>nejčastější metabolické onemocnění v rozvinutých zemích</a:t>
            </a:r>
          </a:p>
          <a:p>
            <a:pPr eaLnBrk="1" hangingPunct="1"/>
            <a:r>
              <a:rPr lang="cs-CZ" sz="2400" dirty="0"/>
              <a:t>chronické onemocnění se </a:t>
            </a:r>
            <a:r>
              <a:rPr lang="cs-CZ" sz="2400" dirty="0">
                <a:solidFill>
                  <a:srgbClr val="FF0000"/>
                </a:solidFill>
              </a:rPr>
              <a:t>zmnožením tukové tkáně</a:t>
            </a:r>
            <a:r>
              <a:rPr lang="cs-CZ" sz="2400" dirty="0"/>
              <a:t> následkem </a:t>
            </a:r>
            <a:r>
              <a:rPr lang="cs-CZ" sz="2400" dirty="0">
                <a:solidFill>
                  <a:srgbClr val="FF0000"/>
                </a:solidFill>
              </a:rPr>
              <a:t>positivní energetické bilance</a:t>
            </a:r>
            <a:r>
              <a:rPr lang="cs-CZ" sz="2400" dirty="0"/>
              <a:t> (nepoměr mezi energetickým příjmem a výdejem)</a:t>
            </a:r>
          </a:p>
          <a:p>
            <a:pPr eaLnBrk="1" hangingPunct="1"/>
            <a:r>
              <a:rPr lang="cs-CZ" sz="2400" dirty="0">
                <a:solidFill>
                  <a:srgbClr val="FF0000"/>
                </a:solidFill>
              </a:rPr>
              <a:t>metabolické porucha</a:t>
            </a:r>
            <a:r>
              <a:rPr lang="cs-CZ" sz="2400" dirty="0"/>
              <a:t> rovnováhy mezi </a:t>
            </a:r>
            <a:r>
              <a:rPr lang="cs-CZ" sz="2400" dirty="0" err="1">
                <a:solidFill>
                  <a:srgbClr val="FF0000"/>
                </a:solidFill>
              </a:rPr>
              <a:t>lipogenesí</a:t>
            </a:r>
            <a:r>
              <a:rPr lang="cs-CZ" sz="2400" dirty="0"/>
              <a:t> a </a:t>
            </a:r>
            <a:r>
              <a:rPr lang="cs-CZ" sz="2400" dirty="0">
                <a:solidFill>
                  <a:srgbClr val="FF0000"/>
                </a:solidFill>
              </a:rPr>
              <a:t>lipolysou</a:t>
            </a:r>
            <a:r>
              <a:rPr lang="cs-CZ" sz="2400" dirty="0"/>
              <a:t> v tukové buňce</a:t>
            </a:r>
          </a:p>
          <a:p>
            <a:pPr eaLnBrk="1" hangingPunct="1"/>
            <a:r>
              <a:rPr lang="cs-CZ" sz="2400" dirty="0"/>
              <a:t>vliv genů šetřících REE a zvyšující rychlost ukládání tuků (význam pro přežití v době kamenné, </a:t>
            </a:r>
            <a:r>
              <a:rPr lang="cs-CZ" sz="2400" dirty="0" err="1"/>
              <a:t>t.č</a:t>
            </a:r>
            <a:r>
              <a:rPr lang="cs-CZ" sz="2400" dirty="0"/>
              <a:t>. genetickým podkladem obezity)</a:t>
            </a:r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  <a:p>
            <a:pPr eaLnBrk="1" hangingPunct="1"/>
            <a:endParaRPr lang="cs-CZ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Důsledky malnutrice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38538" cy="1900238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cs-CZ" sz="24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 kvality života</a:t>
            </a:r>
          </a:p>
          <a:p>
            <a:pPr eaLnBrk="1" hangingPunct="1"/>
            <a:r>
              <a:rPr lang="cs-CZ" sz="24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 mortality</a:t>
            </a:r>
          </a:p>
          <a:p>
            <a:pPr eaLnBrk="1" hangingPunct="1"/>
            <a:r>
              <a:rPr lang="cs-CZ" sz="24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 délky hospitalizace</a:t>
            </a:r>
          </a:p>
          <a:p>
            <a:pPr eaLnBrk="1" hangingPunct="1"/>
            <a:r>
              <a:rPr lang="cs-CZ" sz="2400" dirty="0">
                <a:solidFill>
                  <a:srgbClr val="FF0000"/>
                </a:solidFill>
                <a:latin typeface="Calibri" pitchFamily="34" charset="0"/>
                <a:sym typeface="Symbol" pitchFamily="18" charset="2"/>
              </a:rPr>
              <a:t> nákladů na léčbu</a:t>
            </a:r>
          </a:p>
          <a:p>
            <a:pPr eaLnBrk="1" hangingPunct="1"/>
            <a:endParaRPr lang="cs-CZ" sz="24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37150" y="4913313"/>
            <a:ext cx="3756025" cy="16113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sz="2400" dirty="0">
                <a:solidFill>
                  <a:schemeClr val="accent6"/>
                </a:solidFill>
                <a:latin typeface="Calibri" pitchFamily="34" charset="0"/>
                <a:sym typeface="Symbol"/>
              </a:rPr>
              <a:t>význam včasné diagnostiky malnutrice a adekvátní nutriční intervence</a:t>
            </a:r>
          </a:p>
        </p:txBody>
      </p:sp>
      <p:sp>
        <p:nvSpPr>
          <p:cNvPr id="2" name="Šrafovaná šipka doprava 1"/>
          <p:cNvSpPr/>
          <p:nvPr/>
        </p:nvSpPr>
        <p:spPr>
          <a:xfrm rot="3359225">
            <a:off x="3830638" y="3527425"/>
            <a:ext cx="1358900" cy="1368425"/>
          </a:xfrm>
          <a:prstGeom prst="stripedRight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Komplexní vyšetření nutričního stavu 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v.s. </a:t>
            </a:r>
            <a:b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čeho si nelze nevšimnout…</a:t>
            </a:r>
          </a:p>
        </p:txBody>
      </p:sp>
      <p:pic>
        <p:nvPicPr>
          <p:cNvPr id="6" name="Zástupný symbol pro obsah 5" descr="safe_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131" y="3100829"/>
            <a:ext cx="5885738" cy="3064475"/>
          </a:xfrm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 výživového stavu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65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sz="2400" u="sng" dirty="0"/>
              <a:t>hodnocení stupně podvýživy: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err="1"/>
              <a:t>anamnesa</a:t>
            </a:r>
            <a:r>
              <a:rPr lang="cs-CZ" sz="2400" dirty="0"/>
              <a:t> (stravovací a režimové zvyklosti, dynamická váha =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váhový úbytek 5% a více za měsíc nebo 10% a více za 2-6 měsíců</a:t>
            </a:r>
            <a:r>
              <a:rPr lang="cs-CZ" sz="2400" dirty="0"/>
              <a:t>), fyzikální vyšetření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antropometrie (výška,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váha, BMI</a:t>
            </a:r>
            <a:r>
              <a:rPr lang="cs-CZ" sz="2400" dirty="0"/>
              <a:t>, kožní řasy, obvod paže)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posouzení funkčního stavu (dynamometrie, …)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u="sng" dirty="0"/>
              <a:t>hodnocení rezerv: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bioelektrická impedance (</a:t>
            </a:r>
            <a:r>
              <a:rPr lang="cs-CZ" sz="2400" dirty="0" err="1"/>
              <a:t>bipedální</a:t>
            </a:r>
            <a:r>
              <a:rPr lang="cs-CZ" sz="2400" dirty="0"/>
              <a:t> elektrody, </a:t>
            </a:r>
            <a:r>
              <a:rPr lang="cs-CZ" sz="2400" dirty="0" err="1"/>
              <a:t>Bodystat</a:t>
            </a:r>
            <a:r>
              <a:rPr lang="cs-CZ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u="sng" dirty="0"/>
              <a:t>laboratorní a pomocná vyšetření, ev. psychologické vyšetření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u="sng" dirty="0"/>
              <a:t>stanovení potřeby energie: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výpočet (</a:t>
            </a:r>
            <a:r>
              <a:rPr lang="cs-CZ" sz="2400" dirty="0" err="1"/>
              <a:t>Harris</a:t>
            </a:r>
            <a:r>
              <a:rPr lang="cs-CZ" sz="2400" dirty="0"/>
              <a:t>-Benediktova rovnice), nepřímá kalorimetrie</a:t>
            </a:r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endParaRPr lang="cs-CZ" sz="2400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486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052737"/>
            <a:ext cx="2268252" cy="1799480"/>
          </a:xfrm>
          <a:prstGeom prst="rect">
            <a:avLst/>
          </a:prstGeom>
        </p:spPr>
      </p:pic>
      <p:pic>
        <p:nvPicPr>
          <p:cNvPr id="3" name="Obrázek 2" descr="data2-ca-ls-htvendor-3932207-images-jpg-cosmed_products-quarkrmr_images-1-20quark-20rmr-20with-20car-250x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9623" y="2975942"/>
            <a:ext cx="1998222" cy="2991350"/>
          </a:xfrm>
          <a:prstGeom prst="rect">
            <a:avLst/>
          </a:prstGeom>
        </p:spPr>
      </p:pic>
      <p:pic>
        <p:nvPicPr>
          <p:cNvPr id="6" name="Obrázek 5" descr="csm_Quark_RMR_92aee9eb51 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47" y="1160748"/>
            <a:ext cx="2784309" cy="1566174"/>
          </a:xfrm>
          <a:prstGeom prst="rect">
            <a:avLst/>
          </a:prstGeom>
        </p:spPr>
      </p:pic>
      <p:pic>
        <p:nvPicPr>
          <p:cNvPr id="7" name="Obrázek 6" descr="68117-8644391.jpg"/>
          <p:cNvPicPr>
            <a:picLocks noChangeAspect="1"/>
          </p:cNvPicPr>
          <p:nvPr/>
        </p:nvPicPr>
        <p:blipFill>
          <a:blip r:embed="rId5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922" y="2294874"/>
            <a:ext cx="2052228" cy="2052228"/>
          </a:xfrm>
          <a:prstGeom prst="rect">
            <a:avLst/>
          </a:prstGeom>
        </p:spPr>
      </p:pic>
      <p:pic>
        <p:nvPicPr>
          <p:cNvPr id="5" name="Obrázek 4" descr="Quark-RMR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30" y="4200507"/>
            <a:ext cx="2831908" cy="1550751"/>
          </a:xfrm>
          <a:prstGeom prst="rect">
            <a:avLst/>
          </a:prstGeom>
        </p:spPr>
      </p:pic>
      <p:sp>
        <p:nvSpPr>
          <p:cNvPr id="8" name="Zahnutá šipka doleva 7"/>
          <p:cNvSpPr/>
          <p:nvPr/>
        </p:nvSpPr>
        <p:spPr>
          <a:xfrm>
            <a:off x="2843808" y="2726922"/>
            <a:ext cx="324036" cy="1566174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cs-CZ" sz="135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 funkčního stavu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fyzická zdatnost </a:t>
            </a:r>
            <a:r>
              <a:rPr lang="cs-CZ" sz="2400" dirty="0"/>
              <a:t>seniora je nejspolehlivějším ukazatelem jeho zdraví</a:t>
            </a:r>
          </a:p>
          <a:p>
            <a:r>
              <a:rPr lang="cs-CZ" sz="2400" dirty="0"/>
              <a:t>informuje  o stavu svalového aparátu / </a:t>
            </a:r>
            <a:r>
              <a:rPr lang="cs-CZ" sz="2400" dirty="0" err="1"/>
              <a:t>sarkopenii</a:t>
            </a:r>
            <a:endParaRPr lang="cs-CZ" sz="2400" dirty="0"/>
          </a:p>
          <a:p>
            <a:r>
              <a:rPr lang="cs-CZ" sz="2400" u="sng" dirty="0"/>
              <a:t>vyšetření fyzického stavu:</a:t>
            </a:r>
          </a:p>
          <a:p>
            <a:r>
              <a:rPr lang="cs-CZ" sz="2400" dirty="0"/>
              <a:t>dotazníky: </a:t>
            </a:r>
            <a:r>
              <a:rPr lang="cs-CZ" sz="2400" dirty="0" err="1"/>
              <a:t>Activity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Daily</a:t>
            </a:r>
            <a:r>
              <a:rPr lang="cs-CZ" sz="2400" dirty="0"/>
              <a:t> </a:t>
            </a:r>
            <a:r>
              <a:rPr lang="cs-CZ" sz="2400" dirty="0" err="1"/>
              <a:t>Living</a:t>
            </a:r>
            <a:r>
              <a:rPr lang="cs-CZ" sz="2400" dirty="0"/>
              <a:t> (ADL), </a:t>
            </a:r>
            <a:r>
              <a:rPr lang="cs-CZ" sz="2400" dirty="0" err="1"/>
              <a:t>Instrumental</a:t>
            </a:r>
            <a:r>
              <a:rPr lang="cs-CZ" sz="2400" dirty="0"/>
              <a:t> </a:t>
            </a:r>
            <a:r>
              <a:rPr lang="cs-CZ" sz="2400" dirty="0" err="1"/>
              <a:t>Activity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Daily</a:t>
            </a:r>
            <a:r>
              <a:rPr lang="cs-CZ" sz="2400" dirty="0"/>
              <a:t> </a:t>
            </a:r>
            <a:r>
              <a:rPr lang="cs-CZ" sz="2400" dirty="0" err="1"/>
              <a:t>Living</a:t>
            </a:r>
            <a:r>
              <a:rPr lang="cs-CZ" sz="2400" dirty="0"/>
              <a:t> (IADL), …</a:t>
            </a:r>
          </a:p>
          <a:p>
            <a:r>
              <a:rPr lang="cs-CZ" sz="2400" dirty="0"/>
              <a:t>fyzická zdatnost: měření síly svalového stisku (</a:t>
            </a:r>
            <a:r>
              <a:rPr lang="cs-CZ" sz="2400" dirty="0" err="1"/>
              <a:t>handgrip</a:t>
            </a:r>
            <a:r>
              <a:rPr lang="cs-CZ" sz="2400" dirty="0"/>
              <a:t>, dynamometrie), </a:t>
            </a:r>
            <a:r>
              <a:rPr lang="cs-CZ" sz="2400" dirty="0" err="1"/>
              <a:t>spiro</a:t>
            </a:r>
            <a:r>
              <a:rPr lang="cs-CZ" sz="2400" dirty="0"/>
              <a:t>/</a:t>
            </a:r>
            <a:r>
              <a:rPr lang="cs-CZ" sz="2400" dirty="0" err="1"/>
              <a:t>ergometrie</a:t>
            </a:r>
            <a:r>
              <a:rPr lang="cs-CZ" sz="2400" dirty="0"/>
              <a:t>, testy chůze, </a:t>
            </a:r>
            <a:r>
              <a:rPr lang="cs-CZ" sz="2400" dirty="0" err="1"/>
              <a:t>stand</a:t>
            </a:r>
            <a:r>
              <a:rPr lang="cs-CZ" sz="2400" dirty="0"/>
              <a:t>-</a:t>
            </a:r>
            <a:r>
              <a:rPr lang="cs-CZ" sz="2400" dirty="0" err="1"/>
              <a:t>up</a:t>
            </a:r>
            <a:r>
              <a:rPr lang="cs-CZ" sz="2400" dirty="0"/>
              <a:t> test, </a:t>
            </a:r>
            <a:r>
              <a:rPr lang="cs-CZ" sz="2400" dirty="0" err="1"/>
              <a:t>test</a:t>
            </a:r>
            <a:r>
              <a:rPr lang="cs-CZ" sz="2400" dirty="0"/>
              <a:t> přenášení břemene, </a:t>
            </a:r>
            <a:r>
              <a:rPr lang="cs-CZ" sz="2400" dirty="0" err="1"/>
              <a:t>Short</a:t>
            </a:r>
            <a:r>
              <a:rPr lang="cs-CZ" sz="2400" dirty="0"/>
              <a:t> </a:t>
            </a:r>
            <a:r>
              <a:rPr lang="cs-CZ" sz="2400" dirty="0" err="1"/>
              <a:t>Physical</a:t>
            </a:r>
            <a:r>
              <a:rPr lang="cs-CZ" sz="2400" dirty="0"/>
              <a:t> Performance </a:t>
            </a:r>
            <a:r>
              <a:rPr lang="cs-CZ" sz="2400" dirty="0" err="1"/>
              <a:t>Battery</a:t>
            </a:r>
            <a:r>
              <a:rPr lang="cs-CZ" sz="2400" dirty="0"/>
              <a:t> (SPPB), Senior Fitness Test a jiné</a:t>
            </a:r>
          </a:p>
          <a:p>
            <a:r>
              <a:rPr lang="cs-CZ" sz="2400" u="sng" dirty="0"/>
              <a:t>stanovení objemu svalové hmoty</a:t>
            </a:r>
            <a:r>
              <a:rPr lang="cs-CZ" sz="2400" dirty="0"/>
              <a:t>: CT, MRI, DXA, BIA, aj.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Vyšetření mentálního stavu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mentální stav významně ovlivňuje přípravu a příjem stavy</a:t>
            </a:r>
          </a:p>
          <a:p>
            <a:r>
              <a:rPr lang="cs-CZ" sz="2400" dirty="0"/>
              <a:t>přímý vztah mentálního stavu a fyzické aktivity</a:t>
            </a:r>
          </a:p>
          <a:p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spolupráce</a:t>
            </a:r>
            <a:r>
              <a:rPr lang="cs-CZ" sz="2400" dirty="0"/>
              <a:t> nezbytná pro úspěšně zotavení z nemoci</a:t>
            </a:r>
          </a:p>
          <a:p>
            <a:endParaRPr lang="cs-CZ" sz="2400" dirty="0"/>
          </a:p>
          <a:p>
            <a:r>
              <a:rPr lang="cs-CZ" sz="2400" u="sng" dirty="0"/>
              <a:t>příklady hodnocení kognitivního stavu: </a:t>
            </a:r>
          </a:p>
          <a:p>
            <a:r>
              <a:rPr lang="cs-CZ" sz="1600" dirty="0"/>
              <a:t>MMSE (Mini </a:t>
            </a:r>
            <a:r>
              <a:rPr lang="cs-CZ" sz="1600" dirty="0" err="1"/>
              <a:t>Mental</a:t>
            </a:r>
            <a:r>
              <a:rPr lang="cs-CZ" sz="1600" dirty="0"/>
              <a:t> </a:t>
            </a:r>
            <a:r>
              <a:rPr lang="cs-CZ" sz="1600" dirty="0" err="1"/>
              <a:t>State</a:t>
            </a:r>
            <a:r>
              <a:rPr lang="cs-CZ" sz="1600" dirty="0"/>
              <a:t> </a:t>
            </a:r>
            <a:r>
              <a:rPr lang="cs-CZ" sz="1600" dirty="0" err="1"/>
              <a:t>Examination</a:t>
            </a:r>
            <a:r>
              <a:rPr lang="cs-CZ" sz="1600" dirty="0"/>
              <a:t>)</a:t>
            </a:r>
          </a:p>
          <a:p>
            <a:r>
              <a:rPr lang="cs-CZ" sz="1600" dirty="0"/>
              <a:t>CDT (</a:t>
            </a:r>
            <a:r>
              <a:rPr lang="cs-CZ" sz="1600" dirty="0" err="1"/>
              <a:t>Clock</a:t>
            </a:r>
            <a:r>
              <a:rPr lang="cs-CZ" sz="1600" dirty="0"/>
              <a:t> </a:t>
            </a:r>
            <a:r>
              <a:rPr lang="cs-CZ" sz="1600" dirty="0" err="1"/>
              <a:t>Drawing</a:t>
            </a:r>
            <a:r>
              <a:rPr lang="cs-CZ" sz="1600" dirty="0"/>
              <a:t> Test)</a:t>
            </a:r>
          </a:p>
          <a:p>
            <a:r>
              <a:rPr lang="cs-CZ" sz="1600" dirty="0"/>
              <a:t>HACH (</a:t>
            </a:r>
            <a:r>
              <a:rPr lang="cs-CZ" sz="1600" dirty="0" err="1"/>
              <a:t>Hachinskiho</a:t>
            </a:r>
            <a:r>
              <a:rPr lang="cs-CZ" sz="1600" dirty="0"/>
              <a:t> ischemický skór)</a:t>
            </a:r>
          </a:p>
          <a:p>
            <a:r>
              <a:rPr lang="cs-CZ" sz="1600" dirty="0"/>
              <a:t>ADAS (Alzheimer‘s </a:t>
            </a:r>
            <a:r>
              <a:rPr lang="cs-CZ" sz="1600" dirty="0" err="1"/>
              <a:t>Disease</a:t>
            </a:r>
            <a:r>
              <a:rPr lang="cs-CZ" sz="1600" dirty="0"/>
              <a:t> </a:t>
            </a:r>
            <a:r>
              <a:rPr lang="cs-CZ" sz="1600" dirty="0" err="1"/>
              <a:t>Assessment</a:t>
            </a:r>
            <a:r>
              <a:rPr lang="cs-CZ" sz="1600" dirty="0"/>
              <a:t> </a:t>
            </a:r>
            <a:r>
              <a:rPr lang="cs-CZ" sz="1600" dirty="0" err="1"/>
              <a:t>Scale</a:t>
            </a:r>
            <a:r>
              <a:rPr lang="cs-CZ" sz="1600" dirty="0"/>
              <a:t>)</a:t>
            </a:r>
          </a:p>
          <a:p>
            <a:r>
              <a:rPr lang="cs-CZ" sz="1600" dirty="0"/>
              <a:t>ADL (dotazník aktivit denního života, test </a:t>
            </a:r>
            <a:r>
              <a:rPr lang="cs-CZ" sz="1600" dirty="0" err="1"/>
              <a:t>Bartelové</a:t>
            </a:r>
            <a:r>
              <a:rPr lang="cs-CZ" sz="1600" dirty="0"/>
              <a:t>)</a:t>
            </a:r>
          </a:p>
          <a:p>
            <a:r>
              <a:rPr lang="cs-CZ" sz="1600" dirty="0"/>
              <a:t>BCRS (krátká škála kognitivních funkcí)</a:t>
            </a:r>
          </a:p>
          <a:p>
            <a:r>
              <a:rPr lang="cs-CZ" sz="1600" dirty="0"/>
              <a:t>IADL (Dotazník instrumentálních aktivit denního života)</a:t>
            </a:r>
          </a:p>
          <a:p>
            <a:r>
              <a:rPr lang="cs-CZ" sz="1600" dirty="0"/>
              <a:t>GDS (</a:t>
            </a:r>
            <a:r>
              <a:rPr lang="cs-CZ" sz="1600" dirty="0" err="1"/>
              <a:t>Global</a:t>
            </a:r>
            <a:r>
              <a:rPr lang="cs-CZ" sz="1600" dirty="0"/>
              <a:t> </a:t>
            </a:r>
            <a:r>
              <a:rPr lang="cs-CZ" sz="1600" dirty="0" err="1"/>
              <a:t>Deterioration</a:t>
            </a:r>
            <a:r>
              <a:rPr lang="cs-CZ" sz="1600" dirty="0"/>
              <a:t> </a:t>
            </a:r>
            <a:r>
              <a:rPr lang="cs-CZ" sz="1600" dirty="0" err="1"/>
              <a:t>Scale</a:t>
            </a:r>
            <a:r>
              <a:rPr lang="cs-CZ" sz="1600" dirty="0"/>
              <a:t>)</a:t>
            </a:r>
          </a:p>
          <a:p>
            <a:r>
              <a:rPr lang="cs-CZ" sz="1600" dirty="0"/>
              <a:t>7 minutový test  </a:t>
            </a:r>
          </a:p>
          <a:p>
            <a:r>
              <a:rPr lang="cs-CZ" sz="1600" dirty="0" err="1"/>
              <a:t>Mattisova</a:t>
            </a:r>
            <a:r>
              <a:rPr lang="cs-CZ" sz="1600" dirty="0"/>
              <a:t> škála demence</a:t>
            </a:r>
          </a:p>
          <a:p>
            <a:endParaRPr lang="cs-CZ" sz="2400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 a co s tím dělat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>
          <a:xfrm>
            <a:off x="971997" y="4869211"/>
            <a:ext cx="7200403" cy="1368101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cs-CZ" sz="2400" dirty="0">
                <a:latin typeface="Calibri" pitchFamily="34" charset="0"/>
              </a:rPr>
              <a:t>adekvátní reakce na screening</a:t>
            </a:r>
          </a:p>
          <a:p>
            <a:pPr marL="0" indent="0" algn="ctr" eaLnBrk="1" hangingPunct="1">
              <a:buFontTx/>
              <a:buNone/>
            </a:pPr>
            <a:r>
              <a:rPr lang="cs-CZ" sz="2400" dirty="0">
                <a:latin typeface="Calibri" pitchFamily="34" charset="0"/>
              </a:rPr>
              <a:t>včasná volba nutriční podpory tam, kde je třeba</a:t>
            </a:r>
          </a:p>
          <a:p>
            <a:pPr marL="0" indent="0" algn="ctr" eaLnBrk="1" hangingPunct="1">
              <a:buFontTx/>
              <a:buNone/>
            </a:pPr>
            <a:r>
              <a:rPr lang="cs-CZ" sz="2400" dirty="0" err="1">
                <a:latin typeface="Calibri" pitchFamily="34" charset="0"/>
              </a:rPr>
              <a:t>rhb</a:t>
            </a:r>
            <a:r>
              <a:rPr lang="cs-CZ" sz="2400" dirty="0">
                <a:latin typeface="Calibri" pitchFamily="34" charset="0"/>
              </a:rPr>
              <a:t> / logopedie</a:t>
            </a:r>
          </a:p>
        </p:txBody>
      </p:sp>
      <p:sp>
        <p:nvSpPr>
          <p:cNvPr id="4" name="Šipka dolů 3"/>
          <p:cNvSpPr/>
          <p:nvPr/>
        </p:nvSpPr>
        <p:spPr>
          <a:xfrm>
            <a:off x="4230136" y="1700808"/>
            <a:ext cx="683728" cy="720080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043608" y="2708920"/>
            <a:ext cx="7056784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cs-CZ" sz="2400" dirty="0">
                <a:latin typeface="Calibri" pitchFamily="34" charset="0"/>
              </a:rPr>
              <a:t>význam nutričního </a:t>
            </a:r>
            <a:r>
              <a:rPr lang="cs-CZ" sz="2400" dirty="0" err="1">
                <a:latin typeface="Calibri" pitchFamily="34" charset="0"/>
              </a:rPr>
              <a:t>screeningu</a:t>
            </a:r>
            <a:r>
              <a:rPr lang="cs-CZ" sz="2400" dirty="0">
                <a:latin typeface="Calibri" pitchFamily="34" charset="0"/>
              </a:rPr>
              <a:t> v klinické praxi</a:t>
            </a:r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4211961" y="3861221"/>
            <a:ext cx="720078" cy="719732"/>
          </a:xfrm>
          <a:prstGeom prst="striped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Nutriční </a:t>
            </a:r>
            <a:r>
              <a:rPr lang="cs-CZ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screening</a:t>
            </a:r>
            <a:endParaRPr lang="cs-CZ" sz="4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50691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400" u="sng" dirty="0">
                <a:latin typeface="Calibri" pitchFamily="34" charset="0"/>
              </a:rPr>
              <a:t>MNA – Mini </a:t>
            </a:r>
            <a:r>
              <a:rPr lang="cs-CZ" sz="2400" u="sng" dirty="0" err="1">
                <a:latin typeface="Calibri" pitchFamily="34" charset="0"/>
              </a:rPr>
              <a:t>Nutritional</a:t>
            </a:r>
            <a:r>
              <a:rPr lang="cs-CZ" sz="2400" u="sng" dirty="0">
                <a:latin typeface="Calibri" pitchFamily="34" charset="0"/>
              </a:rPr>
              <a:t> </a:t>
            </a:r>
            <a:r>
              <a:rPr lang="cs-CZ" sz="2400" u="sng" dirty="0" err="1">
                <a:latin typeface="Calibri" pitchFamily="34" charset="0"/>
              </a:rPr>
              <a:t>Assessment</a:t>
            </a:r>
            <a:r>
              <a:rPr lang="cs-CZ" sz="2400" u="sng" dirty="0">
                <a:latin typeface="Calibri" pitchFamily="34" charset="0"/>
              </a:rPr>
              <a:t> (Malý výživový test)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1800" dirty="0">
                <a:latin typeface="Calibri" pitchFamily="34" charset="0"/>
              </a:rPr>
              <a:t>      24-30 </a:t>
            </a:r>
            <a:r>
              <a:rPr lang="cs-CZ" sz="1800" dirty="0" err="1">
                <a:latin typeface="Calibri" pitchFamily="34" charset="0"/>
              </a:rPr>
              <a:t>bb</a:t>
            </a:r>
            <a:r>
              <a:rPr lang="cs-CZ" sz="1800" dirty="0">
                <a:latin typeface="Calibri" pitchFamily="34" charset="0"/>
              </a:rPr>
              <a:t>. norma, 17-23,5 </a:t>
            </a:r>
            <a:r>
              <a:rPr lang="cs-CZ" sz="1800" dirty="0" err="1">
                <a:latin typeface="Calibri" pitchFamily="34" charset="0"/>
              </a:rPr>
              <a:t>bb</a:t>
            </a:r>
            <a:r>
              <a:rPr lang="cs-CZ" sz="1800" dirty="0">
                <a:latin typeface="Calibri" pitchFamily="34" charset="0"/>
              </a:rPr>
              <a:t>. riziko podvýživy, 0-</a:t>
            </a:r>
            <a:r>
              <a:rPr lang="cs-CZ" sz="1800" dirty="0">
                <a:latin typeface="Calibri" pitchFamily="34" charset="0"/>
                <a:sym typeface="Symbol"/>
              </a:rPr>
              <a:t></a:t>
            </a:r>
            <a:r>
              <a:rPr lang="cs-CZ" sz="1800" dirty="0">
                <a:latin typeface="Calibri" pitchFamily="34" charset="0"/>
              </a:rPr>
              <a:t>17 </a:t>
            </a:r>
            <a:r>
              <a:rPr lang="cs-CZ" sz="1800" dirty="0" err="1">
                <a:latin typeface="Calibri" pitchFamily="34" charset="0"/>
              </a:rPr>
              <a:t>bb</a:t>
            </a:r>
            <a:r>
              <a:rPr lang="cs-CZ" sz="1800" dirty="0">
                <a:latin typeface="Calibri" pitchFamily="34" charset="0"/>
              </a:rPr>
              <a:t>. </a:t>
            </a:r>
            <a:r>
              <a:rPr lang="cs-CZ" sz="1800" dirty="0" err="1">
                <a:latin typeface="Calibri" pitchFamily="34" charset="0"/>
              </a:rPr>
              <a:t>podvýživa</a:t>
            </a:r>
            <a:endParaRPr lang="cs-CZ" sz="1800" dirty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cs-CZ" sz="2400" u="sng" dirty="0">
                <a:latin typeface="Calibri" pitchFamily="34" charset="0"/>
              </a:rPr>
              <a:t>zkrácená forma MNA-SF (MNA – </a:t>
            </a:r>
            <a:r>
              <a:rPr lang="cs-CZ" sz="2400" u="sng" dirty="0" err="1">
                <a:latin typeface="Calibri" pitchFamily="34" charset="0"/>
              </a:rPr>
              <a:t>Short</a:t>
            </a:r>
            <a:r>
              <a:rPr lang="cs-CZ" sz="2400" u="sng" dirty="0">
                <a:latin typeface="Calibri" pitchFamily="34" charset="0"/>
              </a:rPr>
              <a:t> </a:t>
            </a:r>
            <a:r>
              <a:rPr lang="cs-CZ" sz="2400" u="sng" dirty="0" err="1">
                <a:latin typeface="Calibri" pitchFamily="34" charset="0"/>
              </a:rPr>
              <a:t>Form</a:t>
            </a:r>
            <a:r>
              <a:rPr lang="cs-CZ" sz="2400" u="sng" dirty="0">
                <a:latin typeface="Calibri" pitchFamily="34" charset="0"/>
              </a:rPr>
              <a:t>)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1800" dirty="0">
                <a:latin typeface="Calibri" pitchFamily="34" charset="0"/>
              </a:rPr>
              <a:t>      12–14 </a:t>
            </a:r>
            <a:r>
              <a:rPr lang="cs-CZ" sz="1800" dirty="0" err="1">
                <a:latin typeface="Calibri" pitchFamily="34" charset="0"/>
              </a:rPr>
              <a:t>bb</a:t>
            </a:r>
            <a:r>
              <a:rPr lang="cs-CZ" sz="1800" dirty="0">
                <a:latin typeface="Calibri" pitchFamily="34" charset="0"/>
              </a:rPr>
              <a:t>. norma, 8–11 </a:t>
            </a:r>
            <a:r>
              <a:rPr lang="cs-CZ" sz="1800" dirty="0" err="1">
                <a:latin typeface="Calibri" pitchFamily="34" charset="0"/>
              </a:rPr>
              <a:t>bb</a:t>
            </a:r>
            <a:r>
              <a:rPr lang="cs-CZ" sz="1800" dirty="0">
                <a:latin typeface="Calibri" pitchFamily="34" charset="0"/>
              </a:rPr>
              <a:t>. riziko podvýživy, 0–7 </a:t>
            </a:r>
            <a:r>
              <a:rPr lang="cs-CZ" sz="1800" dirty="0" err="1">
                <a:latin typeface="Calibri" pitchFamily="34" charset="0"/>
              </a:rPr>
              <a:t>bb</a:t>
            </a:r>
            <a:r>
              <a:rPr lang="cs-CZ" sz="1800" dirty="0">
                <a:latin typeface="Calibri" pitchFamily="34" charset="0"/>
              </a:rPr>
              <a:t>. podvýživa</a:t>
            </a:r>
          </a:p>
          <a:p>
            <a:pPr eaLnBrk="1" hangingPunct="1">
              <a:defRPr/>
            </a:pPr>
            <a:r>
              <a:rPr lang="cs-CZ" sz="2400" u="sng" dirty="0">
                <a:latin typeface="Calibri" pitchFamily="34" charset="0"/>
              </a:rPr>
              <a:t>SGA – </a:t>
            </a:r>
            <a:r>
              <a:rPr lang="cs-CZ" sz="2400" u="sng" dirty="0" err="1">
                <a:latin typeface="Calibri" pitchFamily="34" charset="0"/>
              </a:rPr>
              <a:t>Subjective</a:t>
            </a:r>
            <a:r>
              <a:rPr lang="cs-CZ" sz="2400" u="sng" dirty="0">
                <a:latin typeface="Calibri" pitchFamily="34" charset="0"/>
              </a:rPr>
              <a:t> </a:t>
            </a:r>
            <a:r>
              <a:rPr lang="cs-CZ" sz="2400" u="sng" dirty="0" err="1">
                <a:latin typeface="Calibri" pitchFamily="34" charset="0"/>
              </a:rPr>
              <a:t>Global</a:t>
            </a:r>
            <a:r>
              <a:rPr lang="cs-CZ" sz="2400" u="sng" dirty="0">
                <a:latin typeface="Calibri" pitchFamily="34" charset="0"/>
              </a:rPr>
              <a:t> </a:t>
            </a:r>
            <a:r>
              <a:rPr lang="cs-CZ" sz="2400" u="sng" dirty="0" err="1">
                <a:latin typeface="Calibri" pitchFamily="34" charset="0"/>
              </a:rPr>
              <a:t>Assessment</a:t>
            </a:r>
            <a:r>
              <a:rPr lang="cs-CZ" sz="2400" u="sng" dirty="0">
                <a:latin typeface="Calibri" pitchFamily="34" charset="0"/>
              </a:rPr>
              <a:t> (Subjektivní globální hodnocení nutričního stavu)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1800" dirty="0">
                <a:latin typeface="Calibri" pitchFamily="34" charset="0"/>
              </a:rPr>
              <a:t>      A- dobrý, B mírná podvýživa, CF – těžká podvýživa</a:t>
            </a:r>
          </a:p>
          <a:p>
            <a:pPr eaLnBrk="1" hangingPunct="1">
              <a:defRPr/>
            </a:pPr>
            <a:r>
              <a:rPr lang="cs-CZ" sz="2400" u="sng" dirty="0">
                <a:latin typeface="Calibri" pitchFamily="34" charset="0"/>
              </a:rPr>
              <a:t>NRS – </a:t>
            </a:r>
            <a:r>
              <a:rPr lang="cs-CZ" sz="2400" u="sng" dirty="0" err="1">
                <a:latin typeface="Calibri" pitchFamily="34" charset="0"/>
              </a:rPr>
              <a:t>Nutritional</a:t>
            </a:r>
            <a:r>
              <a:rPr lang="cs-CZ" sz="2400" u="sng" dirty="0">
                <a:latin typeface="Calibri" pitchFamily="34" charset="0"/>
              </a:rPr>
              <a:t> Risk </a:t>
            </a:r>
            <a:r>
              <a:rPr lang="cs-CZ" sz="2400" u="sng" dirty="0" err="1">
                <a:latin typeface="Calibri" pitchFamily="34" charset="0"/>
              </a:rPr>
              <a:t>Screening</a:t>
            </a:r>
            <a:r>
              <a:rPr lang="cs-CZ" sz="2400" u="sng" dirty="0">
                <a:latin typeface="Calibri" pitchFamily="34" charset="0"/>
              </a:rPr>
              <a:t> (</a:t>
            </a:r>
            <a:r>
              <a:rPr lang="cs-CZ" sz="2400" u="sng" dirty="0" err="1">
                <a:latin typeface="Calibri" pitchFamily="34" charset="0"/>
              </a:rPr>
              <a:t>Screening</a:t>
            </a:r>
            <a:r>
              <a:rPr lang="cs-CZ" sz="2400" u="sng" dirty="0">
                <a:latin typeface="Calibri" pitchFamily="34" charset="0"/>
              </a:rPr>
              <a:t> nutričního rizika) základní a rozšířený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1800" dirty="0">
                <a:latin typeface="Calibri" pitchFamily="34" charset="0"/>
              </a:rPr>
              <a:t>      zákl.: aspoň 1 ze 4 otázek ano, pak rozšířený </a:t>
            </a:r>
            <a:r>
              <a:rPr lang="cs-CZ" sz="1800" dirty="0" err="1">
                <a:latin typeface="Calibri" pitchFamily="34" charset="0"/>
              </a:rPr>
              <a:t>screening</a:t>
            </a:r>
            <a:r>
              <a:rPr lang="cs-CZ" sz="1800" dirty="0">
                <a:latin typeface="Calibri" pitchFamily="34" charset="0"/>
              </a:rPr>
              <a:t>, jinak opak. za týden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1800" dirty="0">
                <a:latin typeface="Calibri" pitchFamily="34" charset="0"/>
              </a:rPr>
              <a:t>      </a:t>
            </a:r>
            <a:r>
              <a:rPr lang="cs-CZ" sz="1800" dirty="0" err="1">
                <a:latin typeface="Calibri" pitchFamily="34" charset="0"/>
              </a:rPr>
              <a:t>rozš</a:t>
            </a:r>
            <a:r>
              <a:rPr lang="cs-CZ" sz="1800" dirty="0">
                <a:latin typeface="Calibri" pitchFamily="34" charset="0"/>
              </a:rPr>
              <a:t>.:do 3 </a:t>
            </a:r>
            <a:r>
              <a:rPr lang="cs-CZ" sz="1800" dirty="0" err="1">
                <a:latin typeface="Calibri" pitchFamily="34" charset="0"/>
              </a:rPr>
              <a:t>bb</a:t>
            </a:r>
            <a:r>
              <a:rPr lang="cs-CZ" sz="1800" dirty="0">
                <a:latin typeface="Calibri" pitchFamily="34" charset="0"/>
              </a:rPr>
              <a:t>. opakovat za týden, 3 a více </a:t>
            </a:r>
            <a:r>
              <a:rPr lang="cs-CZ" sz="1800" dirty="0" err="1">
                <a:latin typeface="Calibri" pitchFamily="34" charset="0"/>
              </a:rPr>
              <a:t>bb</a:t>
            </a:r>
            <a:r>
              <a:rPr lang="cs-CZ" sz="1800" dirty="0">
                <a:latin typeface="Calibri" pitchFamily="34" charset="0"/>
              </a:rPr>
              <a:t>. nutriční intervence</a:t>
            </a:r>
          </a:p>
          <a:p>
            <a:pPr>
              <a:defRPr/>
            </a:pPr>
            <a:r>
              <a:rPr lang="cs-CZ" sz="2400" u="sng" dirty="0" err="1"/>
              <a:t>Malnutrition</a:t>
            </a:r>
            <a:r>
              <a:rPr lang="cs-CZ" sz="2400" u="sng" dirty="0"/>
              <a:t> Universal Screening </a:t>
            </a:r>
            <a:r>
              <a:rPr lang="cs-CZ" sz="2400" u="sng" dirty="0" err="1"/>
              <a:t>Tool</a:t>
            </a:r>
            <a:r>
              <a:rPr lang="cs-CZ" sz="2400" u="sng" dirty="0"/>
              <a:t> (MUST)</a:t>
            </a:r>
          </a:p>
          <a:p>
            <a:pPr marL="0" indent="0">
              <a:buNone/>
              <a:defRPr/>
            </a:pPr>
            <a:r>
              <a:rPr lang="cs-CZ" sz="1800" dirty="0"/>
              <a:t>      3 kroky (3x2 body) , součet: 0 = bez rizika, 1 = observace, 2 a více = léčba</a:t>
            </a:r>
          </a:p>
          <a:p>
            <a:pPr marL="0" indent="0" eaLnBrk="1" hangingPunct="1">
              <a:buFontTx/>
              <a:buNone/>
              <a:defRPr/>
            </a:pPr>
            <a:endParaRPr lang="cs-CZ" sz="1800" dirty="0">
              <a:latin typeface="Calibri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2.lar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98720"/>
            <a:ext cx="6365039" cy="4894008"/>
          </a:xfrm>
          <a:prstGeom prst="rect">
            <a:avLst/>
          </a:prstGeom>
        </p:spPr>
      </p:pic>
      <p:pic>
        <p:nvPicPr>
          <p:cNvPr id="7" name="Obrázek 6" descr="abb1g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893" y="1032515"/>
            <a:ext cx="4212468" cy="4914546"/>
          </a:xfrm>
          <a:prstGeom prst="rect">
            <a:avLst/>
          </a:prstGeom>
        </p:spPr>
      </p:pic>
      <p:pic>
        <p:nvPicPr>
          <p:cNvPr id="8" name="Obrázek 7" descr="MUST Tool.bmp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10" y="944387"/>
            <a:ext cx="4128511" cy="4914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pohyb_sport_575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22" y="620688"/>
            <a:ext cx="3838119" cy="2555641"/>
          </a:xfrm>
        </p:spPr>
      </p:pic>
      <p:pic>
        <p:nvPicPr>
          <p:cNvPr id="7" name="Obrázek 6" descr="compassion_caregiving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35796" y="4058155"/>
            <a:ext cx="3672408" cy="2478985"/>
          </a:xfrm>
          <a:prstGeom prst="rect">
            <a:avLst/>
          </a:prstGeom>
        </p:spPr>
      </p:pic>
      <p:pic>
        <p:nvPicPr>
          <p:cNvPr id="8" name="Obrázek 7" descr="2257ZD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556" y="620688"/>
            <a:ext cx="3816424" cy="255564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547664" y="1640994"/>
            <a:ext cx="165618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084168" y="1700808"/>
            <a:ext cx="165618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707904" y="4665330"/>
            <a:ext cx="171980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nemoc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D830A92E-D1BF-425E-9CF7-3EB308CCF096}"/>
              </a:ext>
            </a:extLst>
          </p:cNvPr>
          <p:cNvSpPr txBox="1"/>
          <p:nvPr/>
        </p:nvSpPr>
        <p:spPr>
          <a:xfrm>
            <a:off x="2483768" y="3297178"/>
            <a:ext cx="417646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SVALOVÁ HMOTA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393298_obezita-hamburger-jedlo-nadvah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20510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Energetický příjem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229600" cy="4886325"/>
          </a:xfrm>
        </p:spPr>
        <p:txBody>
          <a:bodyPr/>
          <a:lstStyle/>
          <a:p>
            <a:pPr eaLnBrk="1" hangingPunct="1"/>
            <a:r>
              <a:rPr lang="cs-CZ" sz="2400" dirty="0"/>
              <a:t>měl by odpovídat energetickému výdeji</a:t>
            </a:r>
          </a:p>
          <a:p>
            <a:pPr eaLnBrk="1" hangingPunct="1"/>
            <a:r>
              <a:rPr lang="cs-CZ" sz="2400" dirty="0"/>
              <a:t>závisí na pohlaví (M</a:t>
            </a:r>
            <a:r>
              <a:rPr lang="en-US" sz="2400" dirty="0">
                <a:cs typeface="Arial" charset="0"/>
              </a:rPr>
              <a:t>&gt;</a:t>
            </a:r>
            <a:r>
              <a:rPr lang="cs-CZ" sz="2400" dirty="0">
                <a:cs typeface="Arial" charset="0"/>
              </a:rPr>
              <a:t>Ž)</a:t>
            </a:r>
            <a:r>
              <a:rPr lang="cs-CZ" sz="2400" dirty="0"/>
              <a:t>, věku (</a:t>
            </a:r>
            <a:r>
              <a:rPr lang="cs-CZ" sz="2400" dirty="0">
                <a:sym typeface="Symbol" pitchFamily="18" charset="2"/>
              </a:rPr>
              <a:t> s věkem) </a:t>
            </a:r>
            <a:r>
              <a:rPr lang="cs-CZ" sz="2400" dirty="0"/>
              <a:t>a stupni fyzické aktivity </a:t>
            </a:r>
            <a:r>
              <a:rPr lang="cs-CZ" sz="1800" dirty="0"/>
              <a:t>(v naší populaci překračován o 20-30% hl. z důvodu </a:t>
            </a:r>
            <a:r>
              <a:rPr lang="cs-CZ" sz="1800" dirty="0">
                <a:sym typeface="Symbol" pitchFamily="18" charset="2"/>
              </a:rPr>
              <a:t></a:t>
            </a:r>
            <a:r>
              <a:rPr lang="cs-CZ" sz="1800" dirty="0"/>
              <a:t> fyzické aktivity)</a:t>
            </a:r>
          </a:p>
          <a:p>
            <a:pPr eaLnBrk="1" hangingPunct="1"/>
            <a:r>
              <a:rPr lang="cs-CZ" sz="2400" dirty="0"/>
              <a:t>závisí na skladbě potravy – základních živin:</a:t>
            </a:r>
          </a:p>
          <a:p>
            <a:pPr eaLnBrk="1" hangingPunct="1"/>
            <a:r>
              <a:rPr lang="cs-CZ" sz="1800" dirty="0">
                <a:solidFill>
                  <a:schemeClr val="accent2"/>
                </a:solidFill>
              </a:rPr>
              <a:t>tuky</a:t>
            </a:r>
            <a:r>
              <a:rPr lang="cs-CZ" sz="1800" dirty="0"/>
              <a:t> – hodně energie, nízký index sytivosti, dobré </a:t>
            </a:r>
            <a:r>
              <a:rPr lang="cs-CZ" sz="1800" dirty="0" err="1"/>
              <a:t>sensorické</a:t>
            </a:r>
            <a:r>
              <a:rPr lang="cs-CZ" sz="1800" dirty="0"/>
              <a:t> vlastnosti </a:t>
            </a:r>
            <a:r>
              <a:rPr lang="cs-CZ" sz="1800" dirty="0">
                <a:sym typeface="Symbol" pitchFamily="18" charset="2"/>
              </a:rPr>
              <a:t> ukládání do tuk. zásob</a:t>
            </a:r>
          </a:p>
          <a:p>
            <a:pPr eaLnBrk="1" hangingPunct="1"/>
            <a:r>
              <a:rPr lang="cs-CZ" sz="1800" dirty="0">
                <a:solidFill>
                  <a:schemeClr val="accent2"/>
                </a:solidFill>
              </a:rPr>
              <a:t>sacharidy</a:t>
            </a:r>
            <a:r>
              <a:rPr lang="cs-CZ" sz="1800" dirty="0"/>
              <a:t> – krátkodobě </a:t>
            </a:r>
            <a:r>
              <a:rPr lang="cs-CZ" sz="1800" dirty="0">
                <a:sym typeface="Symbol" pitchFamily="18" charset="2"/>
              </a:rPr>
              <a:t>přívod  oxidace a malé zásoby glykogenu, dlouhodobě  přeměna na tuk</a:t>
            </a:r>
          </a:p>
          <a:p>
            <a:pPr eaLnBrk="1" hangingPunct="1"/>
            <a:r>
              <a:rPr lang="cs-CZ" sz="1800" dirty="0">
                <a:solidFill>
                  <a:schemeClr val="accent2"/>
                </a:solidFill>
              </a:rPr>
              <a:t>bílkoviny</a:t>
            </a:r>
            <a:r>
              <a:rPr lang="cs-CZ" sz="1800" dirty="0"/>
              <a:t> – nehrají významnou roli</a:t>
            </a:r>
          </a:p>
          <a:p>
            <a:pPr eaLnBrk="1" hangingPunct="1"/>
            <a:r>
              <a:rPr lang="cs-CZ" sz="1800" dirty="0">
                <a:solidFill>
                  <a:schemeClr val="accent2"/>
                </a:solidFill>
              </a:rPr>
              <a:t>alkohol</a:t>
            </a:r>
            <a:r>
              <a:rPr lang="cs-CZ" sz="1800" dirty="0"/>
              <a:t> – rychle oxidován, neukládá se, ale potlačuje využití jiných </a:t>
            </a:r>
            <a:r>
              <a:rPr lang="cs-CZ" sz="1800" dirty="0" err="1"/>
              <a:t>energet</a:t>
            </a:r>
            <a:r>
              <a:rPr lang="cs-CZ" sz="1800" dirty="0"/>
              <a:t>. substrátů </a:t>
            </a:r>
            <a:r>
              <a:rPr lang="cs-CZ" sz="1800" dirty="0">
                <a:sym typeface="Symbol" pitchFamily="18" charset="2"/>
              </a:rPr>
              <a:t> hromadění, dlouhodobý příjem  viscerální tuk</a:t>
            </a:r>
          </a:p>
          <a:p>
            <a:pPr eaLnBrk="1" hangingPunct="1"/>
            <a:r>
              <a:rPr lang="cs-CZ" sz="1800" dirty="0">
                <a:solidFill>
                  <a:schemeClr val="accent2"/>
                </a:solidFill>
                <a:sym typeface="Symbol" pitchFamily="18" charset="2"/>
              </a:rPr>
              <a:t>vláknina</a:t>
            </a:r>
            <a:r>
              <a:rPr lang="cs-CZ" sz="1800" dirty="0">
                <a:sym typeface="Symbol" pitchFamily="18" charset="2"/>
              </a:rPr>
              <a:t> – rozpustná vláknina ovlivňuje vstřebávání živin, nerozpustná zvětšuje objem tráveniny a tlumí chuť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Pohyb =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Berg, H. E., L. Larsson, and P. A. </a:t>
            </a:r>
            <a:r>
              <a:rPr lang="en-US" sz="1400" i="1" dirty="0" err="1">
                <a:solidFill>
                  <a:schemeClr val="accent6">
                    <a:lumMod val="50000"/>
                  </a:schemeClr>
                </a:solidFill>
              </a:rPr>
              <a:t>Tesch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 Lower limb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skeletal muscle function after 6 wk of bed rest. J. Appl.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6">
                    <a:lumMod val="50000"/>
                  </a:schemeClr>
                </a:solidFill>
              </a:rPr>
              <a:t>Physiol. 82(1): 182–188, 1997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cs-CZ" sz="2400" dirty="0"/>
              <a:t>	7 zdravých dobrovolníků 26-30 let – 6ti týdenní imobilita</a:t>
            </a:r>
          </a:p>
          <a:p>
            <a:pPr>
              <a:buNone/>
            </a:pPr>
            <a:r>
              <a:rPr lang="cs-CZ" sz="2400" dirty="0"/>
              <a:t>	25-30% </a:t>
            </a:r>
            <a:r>
              <a:rPr lang="cs-CZ" sz="2400" dirty="0">
                <a:sym typeface="Symbol"/>
              </a:rPr>
              <a:t></a:t>
            </a:r>
            <a:r>
              <a:rPr lang="cs-CZ" sz="2400" dirty="0"/>
              <a:t> </a:t>
            </a:r>
            <a:r>
              <a:rPr lang="cs-CZ" sz="2400" dirty="0">
                <a:sym typeface="Symbol"/>
              </a:rPr>
              <a:t>svalové síly = cca 4-5% / týden </a:t>
            </a:r>
          </a:p>
          <a:p>
            <a:pPr>
              <a:buNone/>
            </a:pPr>
            <a:r>
              <a:rPr lang="cs-CZ" sz="2400" dirty="0">
                <a:sym typeface="Symbol"/>
              </a:rPr>
              <a:t>	15%  svalového objemu kolenních extensorů = cca 3% / týden </a:t>
            </a:r>
          </a:p>
          <a:p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Gamrin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, 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Berg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H.E., 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Essén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P., 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Tesch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P.A., 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Hultman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E., 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Garlick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P.J., 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McNurlan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M.A., 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Wernerman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J.: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The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effect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unloading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on protein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synthesis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in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human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skeletal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muscle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Acta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Physiol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Scand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. 1998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Aug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;163(4):369-77</a:t>
            </a:r>
            <a:r>
              <a:rPr lang="cs-CZ" sz="1400" i="1" dirty="0"/>
              <a:t>.</a:t>
            </a:r>
          </a:p>
          <a:p>
            <a:pPr>
              <a:buNone/>
            </a:pPr>
            <a:r>
              <a:rPr lang="cs-CZ" sz="2400" dirty="0"/>
              <a:t>	12 zdravých dobrovolníků 20-29 let – 10ti denní imobilita jedné končetiny</a:t>
            </a:r>
          </a:p>
          <a:p>
            <a:pPr>
              <a:buNone/>
            </a:pPr>
            <a:r>
              <a:rPr lang="cs-CZ" sz="2400" dirty="0"/>
              <a:t>	16% </a:t>
            </a:r>
            <a:r>
              <a:rPr lang="cs-CZ" sz="2400" dirty="0">
                <a:sym typeface="Symbol"/>
              </a:rPr>
              <a:t> </a:t>
            </a:r>
            <a:r>
              <a:rPr lang="cs-CZ" sz="2400" dirty="0" err="1">
                <a:sym typeface="Symbol"/>
              </a:rPr>
              <a:t>proteosyntézy</a:t>
            </a:r>
            <a:r>
              <a:rPr lang="cs-CZ" sz="2400" dirty="0">
                <a:sym typeface="Symbol"/>
              </a:rPr>
              <a:t> (odp. koncentrace RNA)</a:t>
            </a:r>
          </a:p>
          <a:p>
            <a:pPr>
              <a:buNone/>
            </a:pPr>
            <a:r>
              <a:rPr lang="cs-CZ" sz="2400" dirty="0">
                <a:sym typeface="Symbol"/>
              </a:rPr>
              <a:t>	48%  volných VLI</a:t>
            </a:r>
          </a:p>
          <a:p>
            <a:pPr>
              <a:buNone/>
            </a:pPr>
            <a:r>
              <a:rPr lang="cs-CZ" sz="2400" dirty="0">
                <a:sym typeface="Symbol"/>
              </a:rPr>
              <a:t>	17% </a:t>
            </a:r>
            <a:r>
              <a:rPr lang="cs-CZ" sz="2400" dirty="0"/>
              <a:t> </a:t>
            </a:r>
            <a:r>
              <a:rPr lang="cs-CZ" sz="2400" dirty="0">
                <a:sym typeface="Symbol"/>
              </a:rPr>
              <a:t>svalové síly </a:t>
            </a:r>
          </a:p>
          <a:p>
            <a:pPr>
              <a:buNone/>
            </a:pPr>
            <a:endParaRPr lang="cs-CZ" sz="2400" dirty="0">
              <a:sym typeface="Symbol"/>
            </a:endParaRP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83568" y="6525344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Wall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et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al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.: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Nutritional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strategies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 to 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attenuate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muscle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disuse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1400" i="1" dirty="0" err="1">
                <a:solidFill>
                  <a:schemeClr val="accent6">
                    <a:lumMod val="50000"/>
                  </a:schemeClr>
                </a:solidFill>
              </a:rPr>
              <a:t>atrophy</a:t>
            </a:r>
            <a:r>
              <a:rPr lang="cs-CZ" sz="1400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da-DK" sz="1400" i="1" dirty="0">
                <a:solidFill>
                  <a:schemeClr val="accent6">
                    <a:lumMod val="50000"/>
                  </a:schemeClr>
                </a:solidFill>
              </a:rPr>
              <a:t>Nutr Rev. 2013 Apr;71(4):195-208.</a:t>
            </a:r>
            <a:endParaRPr lang="cs-CZ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61" y="123825"/>
            <a:ext cx="8836679" cy="64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2248272"/>
            <a:ext cx="8229600" cy="26928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zdravý mladý muž: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denní obrat proteinů ve svalů 1-2%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	 300-600g svalové tkáně/den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imobilita: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	ztráty 0,5% celkové svalové hmoty = 150g/den = 1kg/týden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	ztráta svalové síly 0,3-4,2%/den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131840" y="404664"/>
            <a:ext cx="1656184" cy="360040"/>
          </a:xfrm>
          <a:prstGeom prst="rect">
            <a:avLst/>
          </a:prstGeom>
          <a:solidFill>
            <a:srgbClr val="F79646">
              <a:alpha val="25098"/>
            </a:srgbClr>
          </a:solidFill>
          <a:ln>
            <a:solidFill>
              <a:srgbClr val="F6924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220072" y="404664"/>
            <a:ext cx="864096" cy="360040"/>
          </a:xfrm>
          <a:prstGeom prst="rect">
            <a:avLst/>
          </a:prstGeom>
          <a:solidFill>
            <a:srgbClr val="F79646">
              <a:alpha val="25098"/>
            </a:srgbClr>
          </a:solidFill>
          <a:ln>
            <a:solidFill>
              <a:srgbClr val="F6924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156176" y="404664"/>
            <a:ext cx="1944216" cy="360040"/>
          </a:xfrm>
          <a:prstGeom prst="rect">
            <a:avLst/>
          </a:prstGeom>
          <a:solidFill>
            <a:srgbClr val="F79646">
              <a:alpha val="25098"/>
            </a:srgbClr>
          </a:solidFill>
          <a:ln>
            <a:solidFill>
              <a:srgbClr val="F6924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clinicalnutritionjournal.com/cms/attachment/2017380264/2037732585/gr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63" y="1121707"/>
            <a:ext cx="6993929" cy="49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580112" y="6423719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/>
              <a:t>Clinical Nutrition</a:t>
            </a:r>
          </a:p>
          <a:p>
            <a:pPr algn="r"/>
            <a:r>
              <a:rPr lang="fr-FR" sz="1200" i="1" dirty="0"/>
              <a:t>Volume 33, Issue 5, Pages 737–748, October 2014</a:t>
            </a:r>
            <a:endParaRPr lang="cs-CZ" sz="1200" i="1" dirty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clinicalnutritionjournal.com/cms/attachment/2017380264/2037732585/gr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63" y="1121707"/>
            <a:ext cx="6993929" cy="49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a 3"/>
          <p:cNvSpPr/>
          <p:nvPr/>
        </p:nvSpPr>
        <p:spPr>
          <a:xfrm>
            <a:off x="611560" y="4437112"/>
            <a:ext cx="2376264" cy="1584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6012160" y="4365104"/>
            <a:ext cx="2376264" cy="15841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4067944" y="4725144"/>
            <a:ext cx="1080120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3275856" y="404664"/>
            <a:ext cx="1008112" cy="5760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lů 9"/>
          <p:cNvSpPr/>
          <p:nvPr/>
        </p:nvSpPr>
        <p:spPr>
          <a:xfrm>
            <a:off x="1403648" y="404664"/>
            <a:ext cx="1008112" cy="5760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5004048" y="404664"/>
            <a:ext cx="1008112" cy="5760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6732240" y="404664"/>
            <a:ext cx="1008112" cy="57606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4248472" y="6309320"/>
            <a:ext cx="486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Clinical Nutrition</a:t>
            </a:r>
          </a:p>
          <a:p>
            <a:pPr algn="r"/>
            <a:r>
              <a:rPr lang="fr-FR" sz="1400" i="1" dirty="0"/>
              <a:t>Volume 33, Issue 5, Pages 737–748, October 2014</a:t>
            </a:r>
            <a:endParaRPr lang="cs-CZ" sz="1400" i="1" dirty="0"/>
          </a:p>
        </p:txBody>
      </p:sp>
      <p:sp>
        <p:nvSpPr>
          <p:cNvPr id="14" name="Obdélník 13"/>
          <p:cNvSpPr/>
          <p:nvPr/>
        </p:nvSpPr>
        <p:spPr>
          <a:xfrm>
            <a:off x="611560" y="1052736"/>
            <a:ext cx="777686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Sarkopenie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akutní stav</a:t>
            </a:r>
            <a:endParaRPr lang="cs-CZ" dirty="0"/>
          </a:p>
        </p:txBody>
      </p:sp>
      <p:pic>
        <p:nvPicPr>
          <p:cNvPr id="7" name="Zástupný symbol pro obsah 6" descr="Výstřižek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3232" y="1628800"/>
            <a:ext cx="7557537" cy="3744416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1151620" y="558924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 err="1"/>
              <a:t>Weycker</a:t>
            </a:r>
            <a:r>
              <a:rPr lang="cs-CZ" sz="1400" i="1" dirty="0"/>
              <a:t> </a:t>
            </a:r>
            <a:r>
              <a:rPr lang="cs-CZ" sz="1400" i="1" dirty="0" err="1"/>
              <a:t>et</a:t>
            </a:r>
            <a:r>
              <a:rPr lang="cs-CZ" sz="1400" i="1" dirty="0"/>
              <a:t> </a:t>
            </a:r>
            <a:r>
              <a:rPr lang="cs-CZ" sz="1400" i="1" dirty="0" err="1"/>
              <a:t>al</a:t>
            </a:r>
            <a:r>
              <a:rPr lang="cs-CZ" sz="1400" i="1" dirty="0"/>
              <a:t>.: </a:t>
            </a:r>
            <a:r>
              <a:rPr lang="en-US" sz="1400" i="1" dirty="0"/>
              <a:t>Long-term mortality and medical</a:t>
            </a:r>
            <a:r>
              <a:rPr lang="cs-CZ" sz="1400" i="1" dirty="0"/>
              <a:t> </a:t>
            </a:r>
            <a:r>
              <a:rPr lang="en-US" sz="1400" i="1" dirty="0"/>
              <a:t>care charges in patients with severe sepsis.</a:t>
            </a:r>
            <a:r>
              <a:rPr lang="cs-CZ" sz="1400" i="1" dirty="0"/>
              <a:t> </a:t>
            </a:r>
            <a:r>
              <a:rPr lang="en-US" sz="1400" i="1" dirty="0" err="1"/>
              <a:t>Crit</a:t>
            </a:r>
            <a:r>
              <a:rPr lang="en-US" sz="1400" i="1" dirty="0"/>
              <a:t> Care Med. 2003 Sep;31(9):2316-23.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Sarkopenie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akutní stav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367644" y="5916413"/>
            <a:ext cx="6408712" cy="608931"/>
          </a:xfrm>
        </p:spPr>
        <p:txBody>
          <a:bodyPr wrap="square">
            <a:normAutofit/>
          </a:bodyPr>
          <a:lstStyle/>
          <a:p>
            <a:pPr algn="ctr">
              <a:buNone/>
            </a:pPr>
            <a:r>
              <a:rPr lang="cs-CZ" sz="1400" i="1" dirty="0" err="1"/>
              <a:t>English</a:t>
            </a:r>
            <a:r>
              <a:rPr lang="cs-CZ" sz="1400" i="1" dirty="0"/>
              <a:t> </a:t>
            </a:r>
            <a:r>
              <a:rPr lang="cs-CZ" sz="1400" i="1" dirty="0" err="1"/>
              <a:t>et</a:t>
            </a:r>
            <a:r>
              <a:rPr lang="cs-CZ" sz="1400" i="1" dirty="0"/>
              <a:t> </a:t>
            </a:r>
            <a:r>
              <a:rPr lang="cs-CZ" sz="1400" i="1" dirty="0" err="1"/>
              <a:t>al</a:t>
            </a:r>
            <a:r>
              <a:rPr lang="cs-CZ" sz="1400" i="1" dirty="0"/>
              <a:t>.:  </a:t>
            </a:r>
            <a:r>
              <a:rPr lang="en-US" sz="1400" i="1" dirty="0"/>
              <a:t>Protecting muscle mass and function in older adults during bed</a:t>
            </a:r>
            <a:r>
              <a:rPr lang="cs-CZ" sz="1400" i="1" dirty="0"/>
              <a:t>  </a:t>
            </a:r>
            <a:r>
              <a:rPr lang="en-US" sz="1400" i="1" dirty="0"/>
              <a:t>rest</a:t>
            </a:r>
            <a:r>
              <a:rPr lang="cs-CZ" sz="1400" i="1" dirty="0"/>
              <a:t>. </a:t>
            </a:r>
            <a:r>
              <a:rPr lang="en-US" sz="1400" i="1" dirty="0" err="1"/>
              <a:t>Curr</a:t>
            </a:r>
            <a:r>
              <a:rPr lang="en-US" sz="1400" i="1" dirty="0"/>
              <a:t> </a:t>
            </a:r>
            <a:r>
              <a:rPr lang="en-US" sz="1400" i="1" dirty="0" err="1"/>
              <a:t>Opin</a:t>
            </a:r>
            <a:r>
              <a:rPr lang="en-US" sz="1400" i="1" dirty="0"/>
              <a:t> </a:t>
            </a:r>
            <a:r>
              <a:rPr lang="en-US" sz="1400" i="1" dirty="0" err="1"/>
              <a:t>Clin</a:t>
            </a:r>
            <a:r>
              <a:rPr lang="en-US" sz="1400" i="1" dirty="0"/>
              <a:t> </a:t>
            </a:r>
            <a:r>
              <a:rPr lang="en-US" sz="1400" i="1" dirty="0" err="1"/>
              <a:t>Nutr</a:t>
            </a:r>
            <a:r>
              <a:rPr lang="en-US" sz="1400" i="1" dirty="0"/>
              <a:t> </a:t>
            </a:r>
            <a:r>
              <a:rPr lang="en-US" sz="1400" i="1" dirty="0" err="1"/>
              <a:t>Metab</a:t>
            </a:r>
            <a:r>
              <a:rPr lang="en-US" sz="1400" i="1" dirty="0"/>
              <a:t> Care. 2010 January ; 13(1): 34–39.</a:t>
            </a:r>
            <a:endParaRPr lang="cs-CZ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8" y="1490439"/>
            <a:ext cx="7248525" cy="4314825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inicalnutritionjournal.com/cms/attachment/2017380264/2037732580/gr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362" y="620688"/>
            <a:ext cx="5350918" cy="579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80112" y="6423719"/>
            <a:ext cx="3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/>
              <a:t>Clinical Nutrition</a:t>
            </a:r>
          </a:p>
          <a:p>
            <a:pPr algn="r"/>
            <a:r>
              <a:rPr lang="fr-FR" sz="1200" i="1" dirty="0"/>
              <a:t>Volume 33, Issue 5, Pages 737–748, October 2014</a:t>
            </a:r>
            <a:endParaRPr lang="cs-CZ" sz="1200" i="1" dirty="0"/>
          </a:p>
        </p:txBody>
      </p:sp>
      <p:sp>
        <p:nvSpPr>
          <p:cNvPr id="6" name="Šipka doprava 5"/>
          <p:cNvSpPr/>
          <p:nvPr/>
        </p:nvSpPr>
        <p:spPr>
          <a:xfrm>
            <a:off x="611560" y="4797152"/>
            <a:ext cx="1080120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1979712" y="5949280"/>
            <a:ext cx="1080120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obsah 4"/>
          <p:cNvSpPr>
            <a:spLocks noGrp="1"/>
          </p:cNvSpPr>
          <p:nvPr>
            <p:ph sz="half" idx="1"/>
          </p:nvPr>
        </p:nvSpPr>
        <p:spPr>
          <a:xfrm>
            <a:off x="35496" y="1700808"/>
            <a:ext cx="2160240" cy="964703"/>
          </a:xfr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sz="1400" dirty="0" err="1">
                <a:sym typeface="Symbol"/>
              </a:rPr>
              <a:t>sarkopenie</a:t>
            </a:r>
            <a:r>
              <a:rPr lang="cs-CZ" sz="1400" dirty="0">
                <a:sym typeface="Symbol"/>
              </a:rPr>
              <a:t> ve vyšším věku:</a:t>
            </a:r>
          </a:p>
          <a:p>
            <a:pPr>
              <a:buNone/>
            </a:pPr>
            <a:r>
              <a:rPr lang="cs-CZ" sz="1400" dirty="0"/>
              <a:t>59% mužů (10% těžká)</a:t>
            </a:r>
          </a:p>
          <a:p>
            <a:pPr>
              <a:buNone/>
            </a:pPr>
            <a:r>
              <a:rPr lang="cs-CZ" sz="1400" dirty="0"/>
              <a:t>45% žen (7% těžká</a:t>
            </a:r>
            <a:r>
              <a:rPr lang="cs-CZ" sz="1600" dirty="0"/>
              <a:t>)</a:t>
            </a:r>
          </a:p>
          <a:p>
            <a:endParaRPr lang="cs-CZ" sz="2400" dirty="0"/>
          </a:p>
          <a:p>
            <a:endParaRPr lang="cs-CZ" sz="2400" dirty="0">
              <a:sym typeface="Symbol"/>
            </a:endParaRP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10" name="Zástupný symbol pro obsah 4"/>
          <p:cNvSpPr txBox="1">
            <a:spLocks/>
          </p:cNvSpPr>
          <p:nvPr/>
        </p:nvSpPr>
        <p:spPr>
          <a:xfrm>
            <a:off x="5606280" y="5949280"/>
            <a:ext cx="350222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 12% obnovení původní úrovně soběstačnosti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10% trvalé následky (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-term ICU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illness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pacientů nepřežije 1 rok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pro obsah 4"/>
          <p:cNvSpPr txBox="1">
            <a:spLocks/>
          </p:cNvSpPr>
          <p:nvPr/>
        </p:nvSpPr>
        <p:spPr>
          <a:xfrm>
            <a:off x="6948264" y="2060848"/>
            <a:ext cx="2088232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svalové změny již po 10ti</a:t>
            </a:r>
            <a:r>
              <a:rPr kumimoji="0" lang="cs-CZ" sz="14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d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nech pobytu na ICU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build="p" animBg="1"/>
      <p:bldP spid="10" grpId="0" animBg="1"/>
      <p:bldP spid="11" grpId="0" build="p" animBg="1"/>
      <p:bldP spid="11" grpId="1" build="allAtOnce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Sarkopenie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84494"/>
            <a:ext cx="5012829" cy="3111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035172"/>
            <a:ext cx="4977011" cy="27061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179512" y="5949280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Sarcopenia</a:t>
            </a:r>
            <a:r>
              <a:rPr lang="cs-CZ" sz="1400" i="1" dirty="0"/>
              <a:t>: </a:t>
            </a:r>
            <a:r>
              <a:rPr lang="cs-CZ" sz="1400" i="1" dirty="0" err="1"/>
              <a:t>European</a:t>
            </a:r>
            <a:r>
              <a:rPr lang="cs-CZ" sz="1400" i="1" dirty="0"/>
              <a:t>  </a:t>
            </a:r>
            <a:r>
              <a:rPr lang="cs-CZ" sz="1400" i="1" dirty="0" err="1"/>
              <a:t>consensus</a:t>
            </a:r>
            <a:r>
              <a:rPr lang="cs-CZ" sz="1400" i="1" dirty="0"/>
              <a:t> on </a:t>
            </a:r>
            <a:r>
              <a:rPr lang="cs-CZ" sz="1400" i="1" dirty="0" err="1"/>
              <a:t>definition</a:t>
            </a:r>
            <a:r>
              <a:rPr lang="cs-CZ" sz="1400" i="1" dirty="0"/>
              <a:t> </a:t>
            </a:r>
            <a:r>
              <a:rPr lang="cs-CZ" sz="1400" i="1" dirty="0" err="1"/>
              <a:t>and</a:t>
            </a:r>
            <a:r>
              <a:rPr lang="cs-CZ" sz="1400" i="1" dirty="0"/>
              <a:t> </a:t>
            </a:r>
            <a:r>
              <a:rPr lang="cs-CZ" sz="1400" i="1" dirty="0" err="1"/>
              <a:t>diagnosis</a:t>
            </a:r>
            <a:r>
              <a:rPr lang="cs-CZ" sz="1400" i="1" dirty="0"/>
              <a:t>.</a:t>
            </a:r>
          </a:p>
          <a:p>
            <a:r>
              <a:rPr lang="en-US" sz="1400" i="1" dirty="0"/>
              <a:t>Age and Ageing 2010; 39: 412–423</a:t>
            </a:r>
            <a:r>
              <a:rPr lang="cs-CZ" sz="1400" i="1" dirty="0"/>
              <a:t>.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DEDAF066-3EA2-4F62-BF2A-3FDE618204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" r="28910"/>
          <a:stretch/>
        </p:blipFill>
        <p:spPr>
          <a:xfrm>
            <a:off x="366427" y="3724306"/>
            <a:ext cx="4621035" cy="23187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86FF41A-E375-48F7-9D9E-CA473C9A15A9}"/>
              </a:ext>
            </a:extLst>
          </p:cNvPr>
          <p:cNvSpPr txBox="1"/>
          <p:nvPr/>
        </p:nvSpPr>
        <p:spPr>
          <a:xfrm>
            <a:off x="2207709" y="6217567"/>
            <a:ext cx="4668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 err="1">
                <a:solidFill>
                  <a:schemeClr val="bg1">
                    <a:lumMod val="65000"/>
                  </a:schemeClr>
                </a:solidFill>
              </a:rPr>
              <a:t>Cruz_Jentoft</a:t>
            </a:r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 et EWGSOP2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Age and Ageing 2019; 48: 16–31</a:t>
            </a:r>
            <a:endParaRPr lang="cs-CZ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32AAC7BA-D402-43DC-875A-8DA1E240C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095" y="1428925"/>
            <a:ext cx="2546937" cy="224130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3A0C6AB-0EEC-4B96-8C45-5219AD0090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3" r="2461"/>
          <a:stretch/>
        </p:blipFill>
        <p:spPr>
          <a:xfrm>
            <a:off x="5026939" y="1449869"/>
            <a:ext cx="3787823" cy="4593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Nadpis 4">
            <a:extLst>
              <a:ext uri="{FF2B5EF4-FFF2-40B4-BE49-F238E27FC236}">
                <a16:creationId xmlns:a16="http://schemas.microsoft.com/office/drawing/2014/main" xmlns="" id="{5CD24C57-2F6B-45CF-92DF-892806F1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Sarkopenie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3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688385-2404-411D-96CD-ADAD880318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1576617"/>
            <a:ext cx="5855754" cy="426652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98481A1-6907-4D24-AA55-07E0757F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Frailty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sarkopenie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disabilita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6DE0286C-1700-4AF5-B951-91A841A19425}"/>
              </a:ext>
            </a:extLst>
          </p:cNvPr>
          <p:cNvSpPr txBox="1"/>
          <p:nvPr/>
        </p:nvSpPr>
        <p:spPr>
          <a:xfrm>
            <a:off x="2458028" y="6029563"/>
            <a:ext cx="4227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chemeClr val="bg1">
                    <a:lumMod val="65000"/>
                  </a:schemeClr>
                </a:solidFill>
              </a:rPr>
              <a:t>Cessari: Front Aging Neurosci, 2014;6:192</a:t>
            </a:r>
            <a:endParaRPr lang="cs-CZ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Energetická hodnota zákl. živin</a:t>
            </a:r>
          </a:p>
        </p:txBody>
      </p:sp>
      <p:graphicFrame>
        <p:nvGraphicFramePr>
          <p:cNvPr id="7245" name="Group 77"/>
          <p:cNvGraphicFramePr>
            <a:graphicFrameLocks noGrp="1"/>
          </p:cNvGraphicFramePr>
          <p:nvPr>
            <p:ph idx="1"/>
          </p:nvPr>
        </p:nvGraphicFramePr>
        <p:xfrm>
          <a:off x="457200" y="2411413"/>
          <a:ext cx="8229600" cy="3108756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kJ/g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kcal/g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bílkoviny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sacharidy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tuky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alkohol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29,0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vláknina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6,3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827584" y="1627102"/>
          <a:ext cx="7605330" cy="4610210"/>
        </p:xfrm>
        <a:graphic>
          <a:graphicData uri="http://schemas.openxmlformats.org/drawingml/2006/table">
            <a:tbl>
              <a:tblPr/>
              <a:tblGrid>
                <a:gridCol w="23133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20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21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neúmyslná ztráta hmotnosti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4,5kg v posledním roce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1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slabost, pocit vyčerpanosti (jakákoliv činnost je vykonávána s potížemi)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1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nízká fyzická aktivita (výdej energie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270 </a:t>
                      </a:r>
                      <a:r>
                        <a:rPr lang="cs-CZ" sz="1800" dirty="0" err="1">
                          <a:latin typeface="Calibri"/>
                          <a:ea typeface="Calibri"/>
                          <a:cs typeface="Times New Roman"/>
                        </a:rPr>
                        <a:t>kcal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63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pomalá rychlost chůze (15 stop = 4,57 m):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7 sekund (pro výšku postavy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159cm u žen,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173cm u mužů)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6sekund (pro výšku postavy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159cm u žen,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173cm u mužů)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1065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svalová slabost: svalová síla stisku dominantní ruky (</a:t>
                      </a:r>
                      <a:r>
                        <a:rPr lang="cs-CZ" sz="1800" dirty="0" err="1">
                          <a:latin typeface="Calibri"/>
                          <a:ea typeface="Calibri"/>
                          <a:cs typeface="Times New Roman"/>
                        </a:rPr>
                        <a:t>handgrip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test):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ženy: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17 kg (BMI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23),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17,3 kg (23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BMI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26),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18 kg (26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BMI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29),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21 kg (BMI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29)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muži: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29 kg (BMI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24),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30 kg (24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BMI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29), 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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32 kg (BMI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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 28)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1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Calibri"/>
                          <a:ea typeface="Calibri"/>
                          <a:cs typeface="Times New Roman"/>
                        </a:rPr>
                        <a:t>hodnocení: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3 a více kritéria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seniorská křehkost (</a:t>
                      </a:r>
                      <a:r>
                        <a:rPr lang="cs-CZ" sz="1800" dirty="0" err="1">
                          <a:latin typeface="Calibri"/>
                          <a:ea typeface="Calibri"/>
                          <a:cs typeface="Times New Roman"/>
                        </a:rPr>
                        <a:t>frailty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Calibri"/>
                          <a:ea typeface="Calibri"/>
                          <a:cs typeface="Times New Roman"/>
                        </a:rPr>
                        <a:t>1-2 kritéria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senior v riziku křehkosti (</a:t>
                      </a:r>
                      <a:r>
                        <a:rPr lang="cs-CZ" sz="1800" dirty="0" err="1">
                          <a:latin typeface="Calibri"/>
                          <a:ea typeface="Calibri"/>
                          <a:cs typeface="Times New Roman"/>
                        </a:rPr>
                        <a:t>prefrailty</a:t>
                      </a:r>
                      <a:r>
                        <a:rPr lang="cs-CZ" sz="18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615235" y="6423139"/>
            <a:ext cx="5913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000" i="1" dirty="0" err="1">
                <a:solidFill>
                  <a:prstClr val="black"/>
                </a:solidFill>
                <a:latin typeface="Calibri"/>
              </a:rPr>
              <a:t>Fenotypická</a:t>
            </a:r>
            <a:r>
              <a:rPr lang="cs-CZ" sz="1000" i="1" dirty="0">
                <a:solidFill>
                  <a:prstClr val="black"/>
                </a:solidFill>
                <a:latin typeface="Calibri"/>
              </a:rPr>
              <a:t> definice stařecké křehkosti dle </a:t>
            </a:r>
            <a:r>
              <a:rPr lang="cs-CZ" sz="1000" i="1" dirty="0" err="1">
                <a:solidFill>
                  <a:prstClr val="black"/>
                </a:solidFill>
                <a:latin typeface="Calibri"/>
              </a:rPr>
              <a:t>Friedové</a:t>
            </a:r>
            <a:r>
              <a:rPr lang="cs-CZ" sz="1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000" i="1" dirty="0" err="1">
                <a:solidFill>
                  <a:prstClr val="black"/>
                </a:solidFill>
                <a:latin typeface="Calibri"/>
              </a:rPr>
              <a:t>et</a:t>
            </a:r>
            <a:r>
              <a:rPr lang="cs-CZ" sz="10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000" i="1" dirty="0" err="1">
                <a:solidFill>
                  <a:prstClr val="black"/>
                </a:solidFill>
                <a:latin typeface="Calibri"/>
              </a:rPr>
              <a:t>al</a:t>
            </a:r>
            <a:r>
              <a:rPr lang="cs-CZ" sz="1000" i="1" dirty="0">
                <a:solidFill>
                  <a:prstClr val="black"/>
                </a:solidFill>
                <a:latin typeface="Calibri"/>
              </a:rPr>
              <a:t>. , upraveno dle:  </a:t>
            </a:r>
            <a:r>
              <a:rPr lang="cs-CZ" sz="1000" i="1" dirty="0" err="1">
                <a:solidFill>
                  <a:prstClr val="black"/>
                </a:solidFill>
                <a:latin typeface="Calibri"/>
              </a:rPr>
              <a:t>Practicus</a:t>
            </a:r>
            <a:r>
              <a:rPr lang="cs-CZ" sz="1000" i="1" dirty="0">
                <a:solidFill>
                  <a:prstClr val="black"/>
                </a:solidFill>
                <a:latin typeface="Calibri"/>
              </a:rPr>
              <a:t> 2013; 2, 13-17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Křehkost (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frailty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syndrom)</a:t>
            </a:r>
          </a:p>
        </p:txBody>
      </p:sp>
      <p:pic>
        <p:nvPicPr>
          <p:cNvPr id="5" name="Obrázek 4" descr="fragile-sign-clip-art_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9048">
            <a:off x="7599680" y="538823"/>
            <a:ext cx="1339610" cy="1159944"/>
          </a:xfrm>
          <a:prstGeom prst="rect">
            <a:avLst/>
          </a:prstGeom>
        </p:spPr>
      </p:pic>
      <p:pic>
        <p:nvPicPr>
          <p:cNvPr id="6" name="Zástupný symbol pro obsah 3" descr="kdyz-se-rekne-agentura-foto00-kop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9355" y="1664672"/>
            <a:ext cx="6185290" cy="46446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tělesného složení ve stáří</a:t>
            </a:r>
          </a:p>
        </p:txBody>
      </p:sp>
      <p:pic>
        <p:nvPicPr>
          <p:cNvPr id="4" name="Zástupný symbol pro obsah 3" descr="inbody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681956"/>
            <a:ext cx="4705350" cy="4362450"/>
          </a:xfrm>
        </p:spPr>
      </p:pic>
      <p:sp>
        <p:nvSpPr>
          <p:cNvPr id="8" name="TextovéPole 7"/>
          <p:cNvSpPr txBox="1"/>
          <p:nvPr/>
        </p:nvSpPr>
        <p:spPr>
          <a:xfrm>
            <a:off x="6732240" y="2001034"/>
            <a:ext cx="144016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VODA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2240" y="4869160"/>
            <a:ext cx="144016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TUK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732240" y="3429000"/>
            <a:ext cx="144016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SVALY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tělesného složení ve stáří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732240" y="2001034"/>
            <a:ext cx="144016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VODA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2240" y="4869160"/>
            <a:ext cx="144016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TUK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732240" y="3429000"/>
            <a:ext cx="144016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SVALY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99592" y="1700809"/>
            <a:ext cx="4968552" cy="23042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50-60% dospělého organismu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voda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pokles mezi 3.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</a:t>
            </a:r>
            <a:r>
              <a:rPr lang="cs-CZ" sz="2400" dirty="0">
                <a:sym typeface="Symbol"/>
              </a:rPr>
              <a:t>– 8. dekádou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 TBW -11% muži,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-17% ženy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baseline="0" dirty="0">
                <a:sym typeface="Symbol"/>
              </a:rPr>
              <a:t>změny převážně v ICT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>
                <a:sym typeface="Symbol"/>
              </a:rPr>
              <a:t>lehký vznik dehydratace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tělesného složení ve stáří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732240" y="2001034"/>
            <a:ext cx="144016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VODA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2240" y="4869160"/>
            <a:ext cx="144016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TUK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732240" y="3429000"/>
            <a:ext cx="144016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SVALY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899592" y="4221089"/>
            <a:ext cx="4968552" cy="2304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>
                <a:sym typeface="Symbol"/>
              </a:rPr>
              <a:t></a:t>
            </a:r>
            <a:r>
              <a:rPr lang="cs-CZ" sz="2400" dirty="0"/>
              <a:t> aktivity insulinu, </a:t>
            </a:r>
            <a:r>
              <a:rPr lang="cs-CZ" sz="2400" dirty="0">
                <a:sym typeface="Symbol"/>
              </a:rPr>
              <a:t> </a:t>
            </a:r>
            <a:r>
              <a:rPr lang="cs-CZ" sz="2400" dirty="0" err="1">
                <a:sym typeface="Symbol"/>
              </a:rPr>
              <a:t>insulinemie</a:t>
            </a:r>
            <a:endParaRPr lang="cs-CZ" sz="2400" dirty="0">
              <a:sym typeface="Symbol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>
                <a:sym typeface="Symbol"/>
              </a:rPr>
              <a:t> tuku ve svalech a viscerálních orgánech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>
                <a:sym typeface="Symbol"/>
              </a:rPr>
              <a:t>porucha utilizace glukosy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>
                <a:sym typeface="Symbol"/>
              </a:rPr>
              <a:t>metabolické následky  volných MK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Změny tělesného složení ve stáří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732240" y="2001034"/>
            <a:ext cx="144016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VODA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732240" y="4869160"/>
            <a:ext cx="144016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TUK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732240" y="3429000"/>
            <a:ext cx="144016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SVALY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899592" y="2780929"/>
            <a:ext cx="4968552" cy="2304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sym typeface="Symbol"/>
              </a:rPr>
              <a:t> syntéza AK, </a:t>
            </a:r>
            <a:r>
              <a:rPr lang="cs-CZ" sz="2400" dirty="0" err="1">
                <a:solidFill>
                  <a:prstClr val="black"/>
                </a:solidFill>
                <a:sym typeface="Symbol"/>
              </a:rPr>
              <a:t>dysfce</a:t>
            </a:r>
            <a:r>
              <a:rPr lang="cs-CZ" sz="2400" dirty="0">
                <a:solidFill>
                  <a:prstClr val="black"/>
                </a:solidFill>
                <a:sym typeface="Symbol"/>
              </a:rPr>
              <a:t> mitochondrií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sym typeface="Symbol"/>
              </a:rPr>
              <a:t> kapilár,  vaziva, změny kolagenu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sym typeface="Symbol"/>
              </a:rPr>
              <a:t> anabolických hormonů a vit. D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prstClr val="black"/>
                </a:solidFill>
                <a:sym typeface="Symbol"/>
              </a:rPr>
              <a:t> fyzická aktivita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svalová involuce = </a:t>
            </a:r>
            <a:r>
              <a:rPr lang="cs-CZ" sz="2400" dirty="0" err="1">
                <a:solidFill>
                  <a:schemeClr val="tx1"/>
                </a:solidFill>
              </a:rPr>
              <a:t>sarkopenie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Sarkopenie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4349080"/>
          </a:xfrm>
        </p:spPr>
        <p:txBody>
          <a:bodyPr>
            <a:normAutofit/>
          </a:bodyPr>
          <a:lstStyle/>
          <a:p>
            <a:r>
              <a:rPr lang="cs-CZ" sz="2400" dirty="0" err="1">
                <a:solidFill>
                  <a:schemeClr val="accent5"/>
                </a:solidFill>
              </a:rPr>
              <a:t>lean</a:t>
            </a:r>
            <a:r>
              <a:rPr lang="cs-CZ" sz="2400" dirty="0">
                <a:solidFill>
                  <a:schemeClr val="accent5"/>
                </a:solidFill>
              </a:rPr>
              <a:t> body </a:t>
            </a:r>
            <a:r>
              <a:rPr lang="cs-CZ" sz="2400" dirty="0" err="1">
                <a:solidFill>
                  <a:schemeClr val="accent5"/>
                </a:solidFill>
              </a:rPr>
              <a:t>mass</a:t>
            </a:r>
            <a:r>
              <a:rPr lang="cs-CZ" sz="2400" dirty="0">
                <a:solidFill>
                  <a:schemeClr val="accent5"/>
                </a:solidFill>
              </a:rPr>
              <a:t> (LBM)</a:t>
            </a:r>
          </a:p>
          <a:p>
            <a:endParaRPr lang="cs-CZ" sz="2400" dirty="0"/>
          </a:p>
          <a:p>
            <a:r>
              <a:rPr lang="cs-CZ" sz="2400" dirty="0"/>
              <a:t>20-25 let = maximum LBM</a:t>
            </a:r>
          </a:p>
          <a:p>
            <a:endParaRPr lang="cs-CZ" sz="2400" dirty="0"/>
          </a:p>
          <a:p>
            <a:r>
              <a:rPr lang="cs-CZ" sz="2400" dirty="0">
                <a:sym typeface="Symbol"/>
              </a:rPr>
              <a:t>pokles LBM od </a:t>
            </a:r>
            <a:r>
              <a:rPr lang="cs-CZ" sz="2400" dirty="0" err="1">
                <a:sym typeface="Symbol"/>
              </a:rPr>
              <a:t>pol</a:t>
            </a:r>
            <a:r>
              <a:rPr lang="cs-CZ" sz="2400" dirty="0">
                <a:sym typeface="Symbol"/>
              </a:rPr>
              <a:t>. 3. dek.: </a:t>
            </a:r>
          </a:p>
          <a:p>
            <a:pPr>
              <a:buNone/>
            </a:pPr>
            <a:r>
              <a:rPr lang="cs-CZ" sz="2400" dirty="0">
                <a:sym typeface="Symbol"/>
              </a:rPr>
              <a:t>	- 5% za 10 let ( 50 let)</a:t>
            </a:r>
          </a:p>
          <a:p>
            <a:pPr>
              <a:buNone/>
            </a:pPr>
            <a:r>
              <a:rPr lang="cs-CZ" sz="2400" dirty="0">
                <a:sym typeface="Symbol"/>
              </a:rPr>
              <a:t>	-10% za 10 let ( 50 let)</a:t>
            </a:r>
          </a:p>
          <a:p>
            <a:endParaRPr lang="cs-CZ" sz="2400" dirty="0">
              <a:sym typeface="Symbol"/>
            </a:endParaRPr>
          </a:p>
          <a:p>
            <a:r>
              <a:rPr lang="cs-CZ" sz="2400" dirty="0">
                <a:sym typeface="Symbol"/>
              </a:rPr>
              <a:t>80 let = 60% původní LBM</a:t>
            </a:r>
            <a:endParaRPr lang="cs-CZ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13618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755576" y="5374957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Frontera</a:t>
            </a:r>
            <a:r>
              <a:rPr lang="en-US" sz="1400" i="1" dirty="0"/>
              <a:t> WR, Hughes VA, et al. A cross-sectional study</a:t>
            </a:r>
            <a:r>
              <a:rPr lang="cs-CZ" sz="1400" i="1" dirty="0"/>
              <a:t>  </a:t>
            </a:r>
            <a:r>
              <a:rPr lang="en-US" sz="1400" i="1" dirty="0"/>
              <a:t>f muscle strength and mass in 45- to 78-yr-old men and women. </a:t>
            </a:r>
            <a:r>
              <a:rPr lang="cs-CZ" sz="1400" i="1" dirty="0"/>
              <a:t> </a:t>
            </a:r>
            <a:r>
              <a:rPr lang="en-US" sz="1400" i="1" dirty="0"/>
              <a:t>J </a:t>
            </a:r>
            <a:r>
              <a:rPr lang="en-US" sz="1400" i="1" dirty="0" err="1"/>
              <a:t>Appl</a:t>
            </a:r>
            <a:r>
              <a:rPr lang="cs-CZ" sz="1400" i="1" dirty="0"/>
              <a:t> </a:t>
            </a:r>
            <a:r>
              <a:rPr lang="en-US" sz="1400" i="1" dirty="0"/>
              <a:t>Physiol. 1991;71:644.</a:t>
            </a:r>
            <a:endParaRPr lang="cs-CZ" sz="1400" i="1" dirty="0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Sarkopenie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13618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755576" y="5374957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Frontera</a:t>
            </a:r>
            <a:r>
              <a:rPr lang="en-US" sz="1400" i="1" dirty="0"/>
              <a:t> WR, Hughes VA, et al. A cross-sectional study</a:t>
            </a:r>
            <a:r>
              <a:rPr lang="cs-CZ" sz="1400" i="1" dirty="0"/>
              <a:t>  </a:t>
            </a:r>
            <a:r>
              <a:rPr lang="en-US" sz="1400" i="1" dirty="0"/>
              <a:t>f muscle strength and mass in 45- to 78-yr-old men and women. </a:t>
            </a:r>
            <a:r>
              <a:rPr lang="cs-CZ" sz="1400" i="1" dirty="0"/>
              <a:t> </a:t>
            </a:r>
            <a:r>
              <a:rPr lang="en-US" sz="1400" i="1" dirty="0"/>
              <a:t>J </a:t>
            </a:r>
            <a:r>
              <a:rPr lang="en-US" sz="1400" i="1" dirty="0" err="1"/>
              <a:t>Appl</a:t>
            </a:r>
            <a:r>
              <a:rPr lang="cs-CZ" sz="1400" i="1" dirty="0"/>
              <a:t> </a:t>
            </a:r>
            <a:r>
              <a:rPr lang="en-US" sz="1400" i="1" dirty="0"/>
              <a:t>Physiol. 1991;71:644.</a:t>
            </a:r>
            <a:endParaRPr lang="cs-CZ" sz="1400" i="1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148064" y="1844824"/>
            <a:ext cx="3240360" cy="35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644008" y="578610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i="1" dirty="0" err="1"/>
              <a:t>Haazzard</a:t>
            </a:r>
            <a:r>
              <a:rPr lang="cs-CZ" sz="1400" i="1" dirty="0"/>
              <a:t>´s </a:t>
            </a:r>
            <a:r>
              <a:rPr lang="cs-CZ" sz="1400" i="1" dirty="0" err="1"/>
              <a:t>Geriatric</a:t>
            </a:r>
            <a:r>
              <a:rPr lang="cs-CZ" sz="1400" i="1" dirty="0"/>
              <a:t> </a:t>
            </a:r>
            <a:r>
              <a:rPr lang="cs-CZ" sz="1400" i="1" dirty="0" err="1"/>
              <a:t>Medicine</a:t>
            </a:r>
            <a:r>
              <a:rPr lang="cs-CZ" sz="1400" i="1" dirty="0"/>
              <a:t> </a:t>
            </a:r>
            <a:r>
              <a:rPr lang="cs-CZ" sz="1400" i="1" dirty="0" err="1"/>
              <a:t>and</a:t>
            </a:r>
            <a:r>
              <a:rPr lang="cs-CZ" sz="1400" i="1" dirty="0"/>
              <a:t> Gerontology. </a:t>
            </a:r>
            <a:r>
              <a:rPr lang="cs-CZ" sz="1400" i="1" dirty="0" err="1"/>
              <a:t>Sixth</a:t>
            </a:r>
            <a:r>
              <a:rPr lang="cs-CZ" sz="1400" i="1" dirty="0"/>
              <a:t> </a:t>
            </a:r>
            <a:r>
              <a:rPr lang="cs-CZ" sz="1400" i="1" dirty="0" err="1"/>
              <a:t>Edition</a:t>
            </a:r>
            <a:r>
              <a:rPr lang="cs-CZ" sz="1400" i="1" dirty="0"/>
              <a:t>. </a:t>
            </a:r>
            <a:r>
              <a:rPr lang="cs-CZ" sz="1400" i="1" dirty="0" err="1"/>
              <a:t>The</a:t>
            </a:r>
            <a:r>
              <a:rPr lang="cs-CZ" sz="1400" i="1" dirty="0"/>
              <a:t> </a:t>
            </a:r>
            <a:r>
              <a:rPr lang="cs-CZ" sz="1400" i="1" dirty="0" err="1"/>
              <a:t>McGraw</a:t>
            </a:r>
            <a:r>
              <a:rPr lang="cs-CZ" sz="1400" i="1" dirty="0"/>
              <a:t>-</a:t>
            </a:r>
            <a:r>
              <a:rPr lang="cs-CZ" sz="1400" i="1" dirty="0" err="1"/>
              <a:t>Hill</a:t>
            </a:r>
            <a:r>
              <a:rPr lang="cs-CZ" sz="1400" i="1" dirty="0"/>
              <a:t> </a:t>
            </a:r>
            <a:r>
              <a:rPr lang="cs-CZ" sz="1400" i="1" dirty="0" err="1"/>
              <a:t>Companies</a:t>
            </a:r>
            <a:r>
              <a:rPr lang="cs-CZ" sz="1400" i="1" dirty="0"/>
              <a:t>, </a:t>
            </a:r>
            <a:r>
              <a:rPr lang="cs-CZ" sz="1400" i="1" dirty="0" err="1"/>
              <a:t>Inc</a:t>
            </a:r>
            <a:r>
              <a:rPr lang="cs-CZ" sz="1400" i="1" dirty="0"/>
              <a:t>. 2009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Sarkopenie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2692" y="6352728"/>
            <a:ext cx="2458616" cy="3166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1400" i="1" dirty="0"/>
              <a:t>JAMA. 2013;310(15):1591-1600</a:t>
            </a:r>
          </a:p>
        </p:txBody>
      </p:sp>
      <p:pic>
        <p:nvPicPr>
          <p:cNvPr id="4" name="Obrázek 3" descr="joi130065f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146" y="1700808"/>
            <a:ext cx="5949708" cy="4459233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3699" y="3498706"/>
            <a:ext cx="3446169" cy="2666598"/>
          </a:xfr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1350" dirty="0"/>
              <a:t>ARDS 195 </a:t>
            </a:r>
            <a:r>
              <a:rPr lang="cs-CZ" sz="1350" dirty="0" err="1"/>
              <a:t>pts</a:t>
            </a:r>
            <a:r>
              <a:rPr lang="cs-CZ" sz="1350" dirty="0"/>
              <a:t>., 78 zemřelo </a:t>
            </a:r>
          </a:p>
          <a:p>
            <a:r>
              <a:rPr lang="cs-CZ" sz="1350" dirty="0"/>
              <a:t>n=117 </a:t>
            </a:r>
            <a:r>
              <a:rPr lang="cs-CZ" sz="1350" dirty="0">
                <a:sym typeface="Symbol"/>
              </a:rPr>
              <a:t> 109 zařazeno</a:t>
            </a:r>
            <a:endParaRPr lang="cs-CZ" sz="1350" dirty="0"/>
          </a:p>
          <a:p>
            <a:r>
              <a:rPr lang="cs-CZ" sz="1350" dirty="0">
                <a:sym typeface="Symbol"/>
              </a:rPr>
              <a:t> </a:t>
            </a:r>
            <a:r>
              <a:rPr lang="cs-CZ" sz="1350" dirty="0"/>
              <a:t>věk 45 let (muži 56%)</a:t>
            </a:r>
          </a:p>
          <a:p>
            <a:r>
              <a:rPr lang="cs-CZ" sz="1350" dirty="0">
                <a:sym typeface="Symbol"/>
              </a:rPr>
              <a:t> </a:t>
            </a:r>
            <a:r>
              <a:rPr lang="cs-CZ" sz="1350" dirty="0"/>
              <a:t>UPV 21 dní, TS 51%, RRT 12%</a:t>
            </a:r>
          </a:p>
          <a:p>
            <a:r>
              <a:rPr lang="cs-CZ" sz="1350" dirty="0">
                <a:sym typeface="Symbol"/>
              </a:rPr>
              <a:t> ICU-LOS  25 dní,  LOS 48</a:t>
            </a:r>
          </a:p>
          <a:p>
            <a:r>
              <a:rPr lang="cs-CZ" sz="1350" dirty="0">
                <a:solidFill>
                  <a:srgbClr val="FF0000"/>
                </a:solidFill>
                <a:sym typeface="Symbol"/>
              </a:rPr>
              <a:t>váhy -18% při </a:t>
            </a:r>
            <a:r>
              <a:rPr lang="cs-CZ" sz="1350" dirty="0" err="1">
                <a:solidFill>
                  <a:srgbClr val="FF0000"/>
                </a:solidFill>
                <a:sym typeface="Symbol"/>
              </a:rPr>
              <a:t>dimisi</a:t>
            </a:r>
            <a:endParaRPr lang="cs-CZ" sz="1350" dirty="0">
              <a:solidFill>
                <a:srgbClr val="FF0000"/>
              </a:solidFill>
              <a:sym typeface="Symbol"/>
            </a:endParaRPr>
          </a:p>
          <a:p>
            <a:r>
              <a:rPr lang="cs-CZ" sz="1350" dirty="0">
                <a:solidFill>
                  <a:srgbClr val="FF0000"/>
                </a:solidFill>
                <a:sym typeface="Symbol"/>
              </a:rPr>
              <a:t> </a:t>
            </a:r>
            <a:r>
              <a:rPr lang="cs-CZ" sz="1350" dirty="0" err="1">
                <a:solidFill>
                  <a:srgbClr val="FF0000"/>
                </a:solidFill>
                <a:sym typeface="Symbol"/>
              </a:rPr>
              <a:t>subj</a:t>
            </a:r>
            <a:r>
              <a:rPr lang="cs-CZ" sz="1350" dirty="0">
                <a:solidFill>
                  <a:srgbClr val="FF0000"/>
                </a:solidFill>
                <a:sym typeface="Symbol"/>
              </a:rPr>
              <a:t>. pocit. objemu a síly svalové hmoty,  únava  (</a:t>
            </a:r>
            <a:r>
              <a:rPr lang="cs-CZ" sz="1350" dirty="0" err="1">
                <a:solidFill>
                  <a:srgbClr val="FF0000"/>
                </a:solidFill>
                <a:sym typeface="Symbol"/>
              </a:rPr>
              <a:t>extrapulm</a:t>
            </a:r>
            <a:r>
              <a:rPr lang="cs-CZ" sz="1350" dirty="0">
                <a:solidFill>
                  <a:srgbClr val="FF0000"/>
                </a:solidFill>
                <a:sym typeface="Symbol"/>
              </a:rPr>
              <a:t> </a:t>
            </a:r>
            <a:r>
              <a:rPr lang="cs-CZ" sz="1350" dirty="0" err="1">
                <a:solidFill>
                  <a:srgbClr val="FF0000"/>
                </a:solidFill>
                <a:sym typeface="Symbol"/>
              </a:rPr>
              <a:t>etiol</a:t>
            </a:r>
            <a:r>
              <a:rPr lang="cs-CZ" sz="1350" dirty="0">
                <a:solidFill>
                  <a:srgbClr val="FF0000"/>
                </a:solidFill>
                <a:sym typeface="Symbol"/>
              </a:rPr>
              <a:t>.!)</a:t>
            </a:r>
          </a:p>
          <a:p>
            <a:r>
              <a:rPr lang="cs-CZ" sz="1350" dirty="0">
                <a:sym typeface="Symbol"/>
              </a:rPr>
              <a:t>ventil </a:t>
            </a:r>
            <a:r>
              <a:rPr lang="cs-CZ" sz="1350" dirty="0" err="1">
                <a:sym typeface="Symbol"/>
              </a:rPr>
              <a:t>fce</a:t>
            </a:r>
            <a:r>
              <a:rPr lang="cs-CZ" sz="1350" dirty="0">
                <a:sym typeface="Symbol"/>
              </a:rPr>
              <a:t> beze změny</a:t>
            </a:r>
          </a:p>
          <a:p>
            <a:r>
              <a:rPr lang="cs-CZ" sz="1350" dirty="0">
                <a:sym typeface="Symbol"/>
              </a:rPr>
              <a:t>6MWT  = 2/3 normy /rok</a:t>
            </a:r>
          </a:p>
          <a:p>
            <a:endParaRPr lang="cs-CZ" sz="15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712" y="1412776"/>
            <a:ext cx="3469069" cy="18276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59060E-C0B2-43F0-AB79-19DACC67B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799" y="1457358"/>
            <a:ext cx="3469069" cy="18276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xmlns="" id="{C82BC2A0-AA74-42A7-9942-9713C2D10DEB}"/>
              </a:ext>
            </a:extLst>
          </p:cNvPr>
          <p:cNvSpPr txBox="1">
            <a:spLocks/>
          </p:cNvSpPr>
          <p:nvPr/>
        </p:nvSpPr>
        <p:spPr>
          <a:xfrm>
            <a:off x="5090131" y="3520304"/>
            <a:ext cx="3438176" cy="1492872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defRPr/>
            </a:pPr>
            <a:r>
              <a:rPr lang="cs-CZ" sz="1350" dirty="0">
                <a:solidFill>
                  <a:prstClr val="black"/>
                </a:solidFill>
                <a:latin typeface="Calibri"/>
              </a:rPr>
              <a:t>navazující studie</a:t>
            </a:r>
          </a:p>
          <a:p>
            <a:pPr marL="257175" indent="-257175" defTabSz="685800">
              <a:defRPr/>
            </a:pPr>
            <a:r>
              <a:rPr lang="cs-CZ" sz="1350" dirty="0">
                <a:solidFill>
                  <a:prstClr val="black"/>
                </a:solidFill>
                <a:latin typeface="Calibri"/>
              </a:rPr>
              <a:t>stejné spektrum pacientů</a:t>
            </a:r>
          </a:p>
          <a:p>
            <a:pPr marL="257175" indent="-257175" defTabSz="685800">
              <a:defRPr/>
            </a:pPr>
            <a:r>
              <a:rPr lang="cs-CZ" sz="1350" dirty="0">
                <a:solidFill>
                  <a:prstClr val="black"/>
                </a:solidFill>
                <a:latin typeface="Calibri"/>
              </a:rPr>
              <a:t>n=109</a:t>
            </a:r>
          </a:p>
          <a:p>
            <a:pPr marL="257175" indent="-257175" defTabSz="685800">
              <a:defRPr/>
            </a:pPr>
            <a:r>
              <a:rPr lang="cs-CZ" sz="1350" dirty="0">
                <a:solidFill>
                  <a:prstClr val="black"/>
                </a:solidFill>
                <a:latin typeface="Calibri"/>
              </a:rPr>
              <a:t>plicní </a:t>
            </a:r>
            <a:r>
              <a:rPr lang="cs-CZ" sz="1350" dirty="0" err="1">
                <a:solidFill>
                  <a:prstClr val="black"/>
                </a:solidFill>
                <a:latin typeface="Calibri"/>
              </a:rPr>
              <a:t>fce</a:t>
            </a:r>
            <a:r>
              <a:rPr lang="cs-CZ" sz="1350" dirty="0">
                <a:solidFill>
                  <a:prstClr val="black"/>
                </a:solidFill>
                <a:latin typeface="Calibri"/>
              </a:rPr>
              <a:t> téměř normální</a:t>
            </a:r>
          </a:p>
          <a:p>
            <a:pPr marL="257175" indent="-257175" defTabSz="685800">
              <a:defRPr/>
            </a:pPr>
            <a:r>
              <a:rPr lang="cs-CZ" sz="1350" dirty="0">
                <a:solidFill>
                  <a:prstClr val="black"/>
                </a:solidFill>
                <a:latin typeface="Calibri"/>
              </a:rPr>
              <a:t>6MWT = 76% normy / 5let</a:t>
            </a:r>
          </a:p>
          <a:p>
            <a:pPr marL="257175" indent="-257175" defTabSz="685800">
              <a:defRPr/>
            </a:pPr>
            <a:r>
              <a:rPr lang="cs-CZ" sz="1350" dirty="0">
                <a:solidFill>
                  <a:srgbClr val="FF0000"/>
                </a:solidFill>
                <a:latin typeface="Calibri"/>
              </a:rPr>
              <a:t>trvající fyzická i psychická limitace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xmlns="" id="{0802EE8F-D67A-4074-ABF6-6A9E1504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Následky kritických stavů</a:t>
            </a:r>
            <a:endParaRPr lang="cs-CZ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-term ICU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illness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3628" y="6165304"/>
            <a:ext cx="6696744" cy="360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1400" i="1" dirty="0"/>
              <a:t>Nelson </a:t>
            </a:r>
            <a:r>
              <a:rPr lang="cs-CZ" sz="1400" i="1" dirty="0" err="1"/>
              <a:t>et</a:t>
            </a:r>
            <a:r>
              <a:rPr lang="cs-CZ" sz="1400" i="1" dirty="0"/>
              <a:t> </a:t>
            </a:r>
            <a:r>
              <a:rPr lang="cs-CZ" sz="1400" i="1" dirty="0" err="1"/>
              <a:t>al</a:t>
            </a:r>
            <a:r>
              <a:rPr lang="cs-CZ" sz="1400" i="1" dirty="0"/>
              <a:t>.: </a:t>
            </a:r>
            <a:r>
              <a:rPr lang="cs-CZ" sz="1400" i="1" dirty="0" err="1"/>
              <a:t>Chronic</a:t>
            </a:r>
            <a:r>
              <a:rPr lang="cs-CZ" sz="1400" i="1" dirty="0"/>
              <a:t> </a:t>
            </a:r>
            <a:r>
              <a:rPr lang="cs-CZ" sz="1400" i="1" dirty="0" err="1"/>
              <a:t>Critical</a:t>
            </a:r>
            <a:r>
              <a:rPr lang="cs-CZ" sz="1400" i="1" dirty="0"/>
              <a:t> </a:t>
            </a:r>
            <a:r>
              <a:rPr lang="cs-CZ" sz="1400" i="1" dirty="0" err="1"/>
              <a:t>Illness</a:t>
            </a:r>
            <a:r>
              <a:rPr lang="cs-CZ" sz="1400" i="1" dirty="0"/>
              <a:t>. </a:t>
            </a:r>
            <a:r>
              <a:rPr lang="en-US" sz="1400" i="1" dirty="0"/>
              <a:t>Am J </a:t>
            </a:r>
            <a:r>
              <a:rPr lang="en-US" sz="1400" i="1" dirty="0" err="1"/>
              <a:t>Respir</a:t>
            </a:r>
            <a:r>
              <a:rPr lang="en-US" sz="1400" i="1" dirty="0"/>
              <a:t> </a:t>
            </a:r>
            <a:r>
              <a:rPr lang="en-US" sz="1400" i="1" dirty="0" err="1"/>
              <a:t>Crit</a:t>
            </a:r>
            <a:r>
              <a:rPr lang="en-US" sz="1400" i="1" dirty="0"/>
              <a:t> Care Med </a:t>
            </a:r>
            <a:r>
              <a:rPr lang="en-US" sz="1400" i="1" dirty="0" err="1"/>
              <a:t>Vol</a:t>
            </a:r>
            <a:r>
              <a:rPr lang="en-US" sz="1400" i="1" dirty="0"/>
              <a:t> 182. pp 446–454, </a:t>
            </a:r>
            <a:r>
              <a:rPr lang="cs-CZ" sz="1400" i="1" dirty="0"/>
              <a:t> </a:t>
            </a:r>
            <a:r>
              <a:rPr lang="en-US" sz="1400" i="1" dirty="0"/>
              <a:t>2010</a:t>
            </a:r>
            <a:endParaRPr lang="cs-CZ" sz="1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5" y="3501008"/>
            <a:ext cx="8820471" cy="266429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51520" y="5445224"/>
            <a:ext cx="864096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251520" y="4941168"/>
            <a:ext cx="86409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Zástupný symbol pro obsah 4"/>
          <p:cNvSpPr txBox="1">
            <a:spLocks/>
          </p:cNvSpPr>
          <p:nvPr/>
        </p:nvSpPr>
        <p:spPr>
          <a:xfrm>
            <a:off x="179512" y="1700808"/>
            <a:ext cx="6768752" cy="13681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sarkopenie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akutní stav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polymyoneuropatie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kriticky</a:t>
            </a:r>
            <a:r>
              <a:rPr kumimoji="0" lang="cs-CZ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nemocných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 (CIP, CIM)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668344" y="1683965"/>
            <a:ext cx="1296144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chemeClr val="accent6">
                    <a:lumMod val="50000"/>
                  </a:schemeClr>
                </a:solidFill>
                <a:sym typeface="Symbol"/>
              </a:rPr>
              <a:t>chronic</a:t>
            </a:r>
            <a:endParaRPr lang="cs-CZ" sz="2800" dirty="0">
              <a:solidFill>
                <a:schemeClr val="accent6">
                  <a:lumMod val="50000"/>
                </a:schemeClr>
              </a:solidFill>
              <a:sym typeface="Symbol"/>
            </a:endParaRPr>
          </a:p>
          <a:p>
            <a:r>
              <a:rPr lang="cs-CZ" sz="2800" dirty="0" err="1">
                <a:solidFill>
                  <a:schemeClr val="accent6">
                    <a:lumMod val="50000"/>
                  </a:schemeClr>
                </a:solidFill>
                <a:sym typeface="Symbol"/>
              </a:rPr>
              <a:t>critical</a:t>
            </a:r>
            <a:r>
              <a:rPr lang="cs-CZ" sz="28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 </a:t>
            </a:r>
          </a:p>
          <a:p>
            <a:r>
              <a:rPr lang="cs-CZ" sz="2800" dirty="0" err="1">
                <a:solidFill>
                  <a:schemeClr val="accent6">
                    <a:lumMod val="50000"/>
                  </a:schemeClr>
                </a:solidFill>
                <a:sym typeface="Symbol"/>
              </a:rPr>
              <a:t>illnes</a:t>
            </a:r>
            <a:endParaRPr lang="cs-CZ" sz="2800" dirty="0"/>
          </a:p>
        </p:txBody>
      </p:sp>
      <p:sp>
        <p:nvSpPr>
          <p:cNvPr id="11" name="Pětiúhelník 10"/>
          <p:cNvSpPr/>
          <p:nvPr/>
        </p:nvSpPr>
        <p:spPr>
          <a:xfrm>
            <a:off x="179512" y="1700808"/>
            <a:ext cx="7344816" cy="1368152"/>
          </a:xfrm>
          <a:prstGeom prst="homePlat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elgardeniaf08ed6e8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0"/>
            <a:ext cx="1665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Energetický výdej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sz="2400" u="sng" dirty="0"/>
              <a:t>celkový energetický výdej sestává ze 3 složek:</a:t>
            </a:r>
            <a:r>
              <a:rPr lang="cs-CZ" sz="2400" dirty="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dirty="0">
                <a:solidFill>
                  <a:srgbClr val="FF0000"/>
                </a:solidFill>
              </a:rPr>
              <a:t>klidový energetický výdej</a:t>
            </a:r>
            <a:r>
              <a:rPr lang="cs-CZ" sz="2400" dirty="0"/>
              <a:t> – 55-70%, ovlivněn geneticky a </a:t>
            </a:r>
            <a:r>
              <a:rPr lang="cs-CZ" sz="2400" dirty="0" err="1"/>
              <a:t>neurohumorálně</a:t>
            </a:r>
            <a:endParaRPr lang="cs-CZ" sz="2400" dirty="0"/>
          </a:p>
          <a:p>
            <a:pPr marL="609600" indent="-609600" eaLnBrk="1" hangingPunct="1">
              <a:buFontTx/>
              <a:buAutoNum type="arabicPeriod"/>
            </a:pPr>
            <a:r>
              <a:rPr lang="cs-CZ" sz="2400" dirty="0" err="1">
                <a:solidFill>
                  <a:srgbClr val="FF0000"/>
                </a:solidFill>
              </a:rPr>
              <a:t>postprandiální</a:t>
            </a:r>
            <a:r>
              <a:rPr lang="cs-CZ" sz="2400" dirty="0">
                <a:solidFill>
                  <a:srgbClr val="FF0000"/>
                </a:solidFill>
              </a:rPr>
              <a:t> energetický výdej (termický efekt potravy)</a:t>
            </a:r>
            <a:r>
              <a:rPr lang="cs-CZ" sz="2400" dirty="0"/>
              <a:t> – 8-12%, spojen s </a:t>
            </a:r>
            <a:r>
              <a:rPr lang="cs-CZ" sz="2400" dirty="0" err="1"/>
              <a:t>metabolizací</a:t>
            </a:r>
            <a:r>
              <a:rPr lang="cs-CZ" sz="2400" dirty="0"/>
              <a:t> živin a </a:t>
            </a:r>
            <a:r>
              <a:rPr lang="cs-CZ" sz="2400" dirty="0" err="1"/>
              <a:t>postprandiální</a:t>
            </a:r>
            <a:r>
              <a:rPr lang="cs-CZ" sz="2400" dirty="0"/>
              <a:t> aktivaci sympatiku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 dirty="0">
                <a:solidFill>
                  <a:srgbClr val="FF0000"/>
                </a:solidFill>
              </a:rPr>
              <a:t>pohybová aktivita</a:t>
            </a:r>
            <a:r>
              <a:rPr lang="cs-CZ" sz="2400" dirty="0"/>
              <a:t> – 20-40%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illnes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3628" y="6453336"/>
            <a:ext cx="6696744" cy="360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1400" i="1" dirty="0"/>
              <a:t>Nelson </a:t>
            </a:r>
            <a:r>
              <a:rPr lang="cs-CZ" sz="1400" i="1" dirty="0" err="1"/>
              <a:t>et</a:t>
            </a:r>
            <a:r>
              <a:rPr lang="cs-CZ" sz="1400" i="1" dirty="0"/>
              <a:t> </a:t>
            </a:r>
            <a:r>
              <a:rPr lang="cs-CZ" sz="1400" i="1" dirty="0" err="1"/>
              <a:t>al</a:t>
            </a:r>
            <a:r>
              <a:rPr lang="cs-CZ" sz="1400" i="1" dirty="0"/>
              <a:t>.: </a:t>
            </a:r>
            <a:r>
              <a:rPr lang="cs-CZ" sz="1400" i="1" dirty="0" err="1"/>
              <a:t>Chronic</a:t>
            </a:r>
            <a:r>
              <a:rPr lang="cs-CZ" sz="1400" i="1" dirty="0"/>
              <a:t> </a:t>
            </a:r>
            <a:r>
              <a:rPr lang="cs-CZ" sz="1400" i="1" dirty="0" err="1"/>
              <a:t>Critical</a:t>
            </a:r>
            <a:r>
              <a:rPr lang="cs-CZ" sz="1400" i="1" dirty="0"/>
              <a:t> </a:t>
            </a:r>
            <a:r>
              <a:rPr lang="cs-CZ" sz="1400" i="1" dirty="0" err="1"/>
              <a:t>Illness</a:t>
            </a:r>
            <a:r>
              <a:rPr lang="cs-CZ" sz="1400" i="1" dirty="0"/>
              <a:t>. </a:t>
            </a:r>
            <a:r>
              <a:rPr lang="en-US" sz="1400" i="1" dirty="0"/>
              <a:t>Am J </a:t>
            </a:r>
            <a:r>
              <a:rPr lang="en-US" sz="1400" i="1" dirty="0" err="1"/>
              <a:t>Respir</a:t>
            </a:r>
            <a:r>
              <a:rPr lang="en-US" sz="1400" i="1" dirty="0"/>
              <a:t> </a:t>
            </a:r>
            <a:r>
              <a:rPr lang="en-US" sz="1400" i="1" dirty="0" err="1"/>
              <a:t>Crit</a:t>
            </a:r>
            <a:r>
              <a:rPr lang="en-US" sz="1400" i="1" dirty="0"/>
              <a:t> Care Med </a:t>
            </a:r>
            <a:r>
              <a:rPr lang="en-US" sz="1400" i="1" dirty="0" err="1"/>
              <a:t>Vol</a:t>
            </a:r>
            <a:r>
              <a:rPr lang="en-US" sz="1400" i="1" dirty="0"/>
              <a:t> 182. pp 446–454, </a:t>
            </a:r>
            <a:r>
              <a:rPr lang="cs-CZ" sz="1400" i="1" dirty="0"/>
              <a:t> </a:t>
            </a:r>
            <a:r>
              <a:rPr lang="en-US" sz="1400" i="1" dirty="0"/>
              <a:t>2010</a:t>
            </a:r>
            <a:endParaRPr lang="cs-CZ" sz="1400" i="1" dirty="0"/>
          </a:p>
        </p:txBody>
      </p:sp>
      <p:sp>
        <p:nvSpPr>
          <p:cNvPr id="5" name="Zástupný symbol pro obsah 4"/>
          <p:cNvSpPr txBox="1">
            <a:spLocks/>
          </p:cNvSpPr>
          <p:nvPr/>
        </p:nvSpPr>
        <p:spPr>
          <a:xfrm>
            <a:off x="179512" y="3501008"/>
            <a:ext cx="8568952" cy="295232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>
                <a:sym typeface="Symbol"/>
              </a:rPr>
              <a:t>5-10% akutních stavů s mechanickou ventilací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>
                <a:sym typeface="Symbol"/>
              </a:rPr>
              <a:t>střední věk: 65 let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sz="2400" dirty="0">
                <a:sym typeface="Symbol"/>
              </a:rPr>
              <a:t>hospitalizační mortalita 20-49%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 12% obnovení původní úrovně soběstačnosti v 1. roce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400" dirty="0"/>
              <a:t>40% </a:t>
            </a:r>
            <a:r>
              <a:rPr lang="cs-CZ" sz="2400" dirty="0" err="1"/>
              <a:t>rehospitalizováno</a:t>
            </a:r>
            <a:r>
              <a:rPr lang="cs-CZ" sz="2400" dirty="0"/>
              <a:t> do 1 roku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48</a:t>
            </a:r>
            <a:r>
              <a:rPr lang="cs-CZ" sz="2400" dirty="0"/>
              <a:t>-</a:t>
            </a:r>
            <a:r>
              <a:rPr lang="en-US" sz="2400" dirty="0"/>
              <a:t>68%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pacientů nepřežije 1 rok</a:t>
            </a:r>
            <a:endParaRPr lang="cs-CZ" sz="24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84% „pečovatelů“ změnilo nebo ztratilo práci</a:t>
            </a:r>
          </a:p>
        </p:txBody>
      </p:sp>
      <p:sp>
        <p:nvSpPr>
          <p:cNvPr id="10" name="Zástupný symbol pro obsah 4"/>
          <p:cNvSpPr txBox="1">
            <a:spLocks/>
          </p:cNvSpPr>
          <p:nvPr/>
        </p:nvSpPr>
        <p:spPr>
          <a:xfrm>
            <a:off x="179512" y="1268760"/>
            <a:ext cx="8560568" cy="216024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>
                <a:sym typeface="Symbol"/>
              </a:rPr>
              <a:t>Respir</a:t>
            </a:r>
            <a:r>
              <a:rPr lang="en-US" sz="2400" dirty="0">
                <a:sym typeface="Symbol"/>
              </a:rPr>
              <a:t> Care. 1985 May;30(5):339-47</a:t>
            </a:r>
            <a:r>
              <a:rPr lang="cs-CZ" sz="2400" dirty="0">
                <a:sym typeface="Symbol"/>
              </a:rPr>
              <a:t>:</a:t>
            </a:r>
            <a:endParaRPr lang="en-US" sz="2400" dirty="0">
              <a:sym typeface="Symbol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dirty="0">
                <a:sym typeface="Symbol"/>
              </a:rPr>
              <a:t>	</a:t>
            </a:r>
            <a:r>
              <a:rPr lang="cs-CZ" sz="2400" dirty="0" err="1">
                <a:sym typeface="Symbol"/>
              </a:rPr>
              <a:t>Girard</a:t>
            </a:r>
            <a:r>
              <a:rPr lang="cs-CZ" sz="2400" dirty="0">
                <a:sym typeface="Symbol"/>
              </a:rPr>
              <a:t> K, </a:t>
            </a:r>
            <a:r>
              <a:rPr lang="cs-CZ" sz="2400" dirty="0" err="1">
                <a:sym typeface="Symbol"/>
              </a:rPr>
              <a:t>Rafin</a:t>
            </a:r>
            <a:r>
              <a:rPr lang="cs-CZ" sz="2400" dirty="0">
                <a:sym typeface="Symbol"/>
              </a:rPr>
              <a:t> TA: </a:t>
            </a:r>
            <a:r>
              <a:rPr lang="en-US" sz="2400" dirty="0">
                <a:sym typeface="Symbol"/>
              </a:rPr>
              <a:t>The chronically critically ill: to save or let die?</a:t>
            </a:r>
            <a:r>
              <a:rPr lang="cs-CZ" sz="2400" dirty="0">
                <a:sym typeface="Symbol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sz="2400" dirty="0">
                <a:sym typeface="Symbol"/>
              </a:rPr>
              <a:t>2010 – USA: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dirty="0">
                <a:sym typeface="Symbol"/>
              </a:rPr>
              <a:t>	okamžitá prevalence 100 000 </a:t>
            </a:r>
            <a:r>
              <a:rPr lang="cs-CZ" sz="2400" dirty="0" err="1">
                <a:sym typeface="Symbol"/>
              </a:rPr>
              <a:t>pts</a:t>
            </a:r>
            <a:r>
              <a:rPr lang="cs-CZ" sz="2400" dirty="0">
                <a:sym typeface="Symbol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cs-CZ" sz="2400" dirty="0">
                <a:sym typeface="Symbol"/>
              </a:rPr>
              <a:t>	20 miliard $/rok  (13% ročních nákladů)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illnes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223628" y="6132437"/>
            <a:ext cx="6696744" cy="3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Nelson </a:t>
            </a:r>
            <a:r>
              <a:rPr kumimoji="0" 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.: </a:t>
            </a:r>
            <a:r>
              <a:rPr kumimoji="0" 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Chronic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Critical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Illness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 J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Respir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Care Med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182. pp 446–454, </a:t>
            </a: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</a:t>
            </a:r>
            <a:endParaRPr kumimoji="0" lang="cs-CZ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752" y="1493901"/>
            <a:ext cx="5844496" cy="438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1781" y="3576414"/>
            <a:ext cx="3500438" cy="22288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4409982" y="3861048"/>
            <a:ext cx="918102" cy="189021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cs-CZ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82090" y="3861048"/>
            <a:ext cx="918102" cy="18902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cs-CZ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ovéPole 11"/>
          <p:cNvSpPr txBox="1"/>
          <p:nvPr/>
        </p:nvSpPr>
        <p:spPr>
          <a:xfrm rot="20968166">
            <a:off x="1817694" y="4583379"/>
            <a:ext cx="588665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b="1" dirty="0">
                <a:solidFill>
                  <a:prstClr val="white"/>
                </a:solidFill>
                <a:latin typeface="Calibri"/>
              </a:rPr>
              <a:t>BMI není dobrým </a:t>
            </a:r>
            <a:r>
              <a:rPr lang="cs-CZ" b="1" dirty="0" err="1">
                <a:solidFill>
                  <a:prstClr val="white"/>
                </a:solidFill>
                <a:latin typeface="Calibri"/>
              </a:rPr>
              <a:t>prediktorem</a:t>
            </a:r>
            <a:r>
              <a:rPr lang="cs-CZ" b="1" dirty="0">
                <a:solidFill>
                  <a:prstClr val="white"/>
                </a:solidFill>
                <a:latin typeface="Calibri"/>
              </a:rPr>
              <a:t> FFM resp. </a:t>
            </a:r>
            <a:r>
              <a:rPr lang="cs-CZ" b="1" dirty="0" err="1">
                <a:solidFill>
                  <a:prstClr val="white"/>
                </a:solidFill>
                <a:latin typeface="Calibri"/>
              </a:rPr>
              <a:t>sarkopenie</a:t>
            </a:r>
            <a:endParaRPr lang="cs-CZ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66" y="960091"/>
            <a:ext cx="6096070" cy="2522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07B1DB-50D9-434A-9624-0782E24EF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Sarkopenická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obesita je skrytá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D00FDCA9-3D7E-422A-9F8A-F22626DA9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875" y="2057401"/>
            <a:ext cx="3684323" cy="3394472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4A3F3001-D07C-4E31-91AE-E85022C99B75}"/>
              </a:ext>
            </a:extLst>
          </p:cNvPr>
          <p:cNvSpPr txBox="1"/>
          <p:nvPr/>
        </p:nvSpPr>
        <p:spPr>
          <a:xfrm>
            <a:off x="3491880" y="5481229"/>
            <a:ext cx="2430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900" i="1" dirty="0" err="1">
                <a:solidFill>
                  <a:prstClr val="black"/>
                </a:solidFill>
                <a:latin typeface="Calibri"/>
              </a:rPr>
              <a:t>Tominson</a:t>
            </a:r>
            <a:r>
              <a:rPr lang="cs-CZ" sz="900" i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cs-CZ" sz="900" i="1" dirty="0" err="1">
                <a:solidFill>
                  <a:prstClr val="black"/>
                </a:solidFill>
                <a:latin typeface="Calibri"/>
              </a:rPr>
              <a:t>Physiol</a:t>
            </a:r>
            <a:r>
              <a:rPr lang="cs-CZ" sz="9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900" i="1" dirty="0" err="1">
                <a:solidFill>
                  <a:prstClr val="black"/>
                </a:solidFill>
                <a:latin typeface="Calibri"/>
              </a:rPr>
              <a:t>Rep</a:t>
            </a:r>
            <a:r>
              <a:rPr lang="cs-CZ" sz="900" i="1" dirty="0">
                <a:solidFill>
                  <a:prstClr val="black"/>
                </a:solidFill>
                <a:latin typeface="Calibri"/>
              </a:rPr>
              <a:t>. 2014</a:t>
            </a:r>
          </a:p>
        </p:txBody>
      </p:sp>
    </p:spTree>
    <p:extLst>
      <p:ext uri="{BB962C8B-B14F-4D97-AF65-F5344CB8AC3E}">
        <p14:creationId xmlns:p14="http://schemas.microsoft.com/office/powerpoint/2010/main" val="23664084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111417"/>
            <a:ext cx="5192334" cy="831539"/>
          </a:xfrm>
        </p:spPr>
        <p:txBody>
          <a:bodyPr>
            <a:normAutofit/>
          </a:bodyPr>
          <a:lstStyle/>
          <a:p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body </a:t>
            </a: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LBM (= </a:t>
            </a: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soft </a:t>
            </a: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LST)</a:t>
            </a:r>
          </a:p>
          <a:p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</a:t>
            </a: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FFM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385646" y="4455114"/>
            <a:ext cx="3564396" cy="124213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68580" tIns="34290" rIns="68580" bIns="34290" rtlCol="0">
            <a:normAutofit/>
          </a:bodyPr>
          <a:lstStyle/>
          <a:p>
            <a:pPr marL="257175" indent="-257175" defTabSz="685800">
              <a:spcBef>
                <a:spcPct val="20000"/>
              </a:spcBef>
              <a:defRPr/>
            </a:pPr>
            <a:r>
              <a:rPr lang="cs-CZ" dirty="0">
                <a:solidFill>
                  <a:prstClr val="black"/>
                </a:solidFill>
                <a:latin typeface="Calibri"/>
                <a:sym typeface="Symbol"/>
              </a:rPr>
              <a:t> zatím nic pro rutinní a rychlé použití v praxi</a:t>
            </a:r>
          </a:p>
          <a:p>
            <a:pPr marL="257175" indent="-257175" defTabSz="685800">
              <a:spcBef>
                <a:spcPct val="20000"/>
              </a:spcBef>
              <a:defRPr/>
            </a:pPr>
            <a:r>
              <a:rPr lang="cs-CZ" dirty="0">
                <a:solidFill>
                  <a:prstClr val="black"/>
                </a:solidFill>
                <a:latin typeface="Calibri"/>
                <a:sym typeface="Symbol"/>
              </a:rPr>
              <a:t> některé metody ovlivněné fází onemocnění (voda)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220073" y="3050968"/>
            <a:ext cx="1188132" cy="6001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650" dirty="0">
                <a:solidFill>
                  <a:prstClr val="white"/>
                </a:solidFill>
                <a:latin typeface="Calibri"/>
              </a:rPr>
              <a:t>TUKOVÁ HMOTA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220073" y="3662014"/>
            <a:ext cx="1188132" cy="6001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650" dirty="0">
                <a:solidFill>
                  <a:prstClr val="white"/>
                </a:solidFill>
                <a:latin typeface="Calibri"/>
              </a:rPr>
              <a:t>RESIDUÁLNÍ HMOTA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20073" y="4272189"/>
            <a:ext cx="1188132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650" dirty="0">
                <a:solidFill>
                  <a:prstClr val="white"/>
                </a:solidFill>
                <a:latin typeface="Calibri"/>
              </a:rPr>
              <a:t>BEZTUKOVÁ</a:t>
            </a:r>
          </a:p>
          <a:p>
            <a:pPr algn="ctr" defTabSz="685800">
              <a:defRPr/>
            </a:pPr>
            <a:r>
              <a:rPr lang="cs-CZ" sz="1650" dirty="0">
                <a:solidFill>
                  <a:prstClr val="white"/>
                </a:solidFill>
                <a:latin typeface="Calibri"/>
              </a:rPr>
              <a:t>SVALOVÁ HMOTA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220073" y="5120181"/>
            <a:ext cx="1188132" cy="6001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650" dirty="0">
                <a:solidFill>
                  <a:prstClr val="white"/>
                </a:solidFill>
                <a:latin typeface="Calibri"/>
              </a:rPr>
              <a:t>KOSTNÍ</a:t>
            </a:r>
          </a:p>
          <a:p>
            <a:pPr algn="ctr" defTabSz="685800">
              <a:defRPr/>
            </a:pPr>
            <a:r>
              <a:rPr lang="cs-CZ" sz="1650" dirty="0">
                <a:solidFill>
                  <a:prstClr val="white"/>
                </a:solidFill>
                <a:latin typeface="Calibri"/>
              </a:rPr>
              <a:t>HMOTA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827584" y="548686"/>
            <a:ext cx="7488832" cy="831540"/>
          </a:xfrm>
        </p:spPr>
        <p:txBody>
          <a:bodyPr>
            <a:normAutofit/>
          </a:bodyPr>
          <a:lstStyle/>
          <a:p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beztukové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hmoty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732242" y="4509120"/>
            <a:ext cx="54006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200" b="1" dirty="0">
                <a:solidFill>
                  <a:prstClr val="black"/>
                </a:solidFill>
                <a:latin typeface="Calibri"/>
              </a:rPr>
              <a:t>LBM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72300" y="3969070"/>
            <a:ext cx="54006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cs-CZ" sz="1200" b="1" dirty="0">
                <a:solidFill>
                  <a:prstClr val="black"/>
                </a:solidFill>
                <a:latin typeface="Calibri"/>
              </a:rPr>
              <a:t>FFM</a:t>
            </a:r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6408205" y="3645024"/>
            <a:ext cx="140415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6408205" y="5103186"/>
            <a:ext cx="140415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6408205" y="5697252"/>
            <a:ext cx="140415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cxnSpLocks/>
          </p:cNvCxnSpPr>
          <p:nvPr/>
        </p:nvCxnSpPr>
        <p:spPr>
          <a:xfrm flipH="1">
            <a:off x="7002270" y="4771877"/>
            <a:ext cx="2" cy="31330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12" idx="2"/>
          </p:cNvCxnSpPr>
          <p:nvPr/>
        </p:nvCxnSpPr>
        <p:spPr>
          <a:xfrm>
            <a:off x="7542330" y="4246069"/>
            <a:ext cx="0" cy="145119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>
            <a:cxnSpLocks/>
            <a:stCxn id="10" idx="0"/>
          </p:cNvCxnSpPr>
          <p:nvPr/>
        </p:nvCxnSpPr>
        <p:spPr>
          <a:xfrm flipH="1" flipV="1">
            <a:off x="7002270" y="3644155"/>
            <a:ext cx="2" cy="8649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12" idx="0"/>
          </p:cNvCxnSpPr>
          <p:nvPr/>
        </p:nvCxnSpPr>
        <p:spPr>
          <a:xfrm flipV="1">
            <a:off x="7542330" y="3645028"/>
            <a:ext cx="0" cy="3240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ástupný symbol pro obsah 2"/>
          <p:cNvSpPr txBox="1">
            <a:spLocks/>
          </p:cNvSpPr>
          <p:nvPr/>
        </p:nvSpPr>
        <p:spPr>
          <a:xfrm>
            <a:off x="1331640" y="3429000"/>
            <a:ext cx="3834426" cy="4860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257175" indent="-257175" defTabSz="685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cs-CZ" dirty="0">
                <a:solidFill>
                  <a:prstClr val="black"/>
                </a:solidFill>
                <a:latin typeface="Calibri"/>
              </a:rPr>
              <a:t>DXA, CT/QCT, MR/QMR, UZV, BIA, …</a:t>
            </a:r>
          </a:p>
        </p:txBody>
      </p:sp>
    </p:spTree>
    <p:extLst>
      <p:ext uri="{BB962C8B-B14F-4D97-AF65-F5344CB8AC3E}">
        <p14:creationId xmlns:p14="http://schemas.microsoft.com/office/powerpoint/2010/main" val="58988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 err="1"/>
              <a:t>Bioimpedanční</a:t>
            </a:r>
            <a:r>
              <a:rPr lang="cs-CZ" sz="3000" dirty="0"/>
              <a:t> analýza (BIA)</a:t>
            </a:r>
          </a:p>
        </p:txBody>
      </p:sp>
      <p:pic>
        <p:nvPicPr>
          <p:cNvPr id="4" name="Zástupný symbol pro obsah 3" descr="usa_productlistnew_s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0881" y="1916832"/>
            <a:ext cx="1704975" cy="2867025"/>
          </a:xfrm>
        </p:spPr>
      </p:pic>
      <p:pic>
        <p:nvPicPr>
          <p:cNvPr id="5" name="Obrázek 4" descr="2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233" y="1806783"/>
            <a:ext cx="3244751" cy="40524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Obrázek 5" descr="1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70" y="4906163"/>
            <a:ext cx="2527352" cy="933176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4734019" y="3201655"/>
            <a:ext cx="216024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cs-CZ" sz="1350" b="1" dirty="0">
                <a:solidFill>
                  <a:srgbClr val="C0504D"/>
                </a:solidFill>
                <a:latin typeface="Calibri"/>
              </a:rPr>
              <a:t>limity měření</a:t>
            </a:r>
          </a:p>
          <a:p>
            <a:pPr defTabSz="685800">
              <a:buFont typeface="Arial" pitchFamily="34" charset="0"/>
              <a:buChar char="•"/>
              <a:defRPr/>
            </a:pPr>
            <a:r>
              <a:rPr lang="cs-CZ" sz="1350" dirty="0">
                <a:solidFill>
                  <a:prstClr val="black"/>
                </a:solidFill>
                <a:latin typeface="Calibri"/>
              </a:rPr>
              <a:t>  končetina/trup</a:t>
            </a:r>
          </a:p>
          <a:p>
            <a:pPr defTabSz="685800">
              <a:buFont typeface="Arial" pitchFamily="34" charset="0"/>
              <a:buChar char="•"/>
              <a:defRPr/>
            </a:pPr>
            <a:r>
              <a:rPr lang="cs-CZ" sz="1350" dirty="0">
                <a:solidFill>
                  <a:prstClr val="black"/>
                </a:solidFill>
                <a:latin typeface="Calibri"/>
              </a:rPr>
              <a:t>  věk (hydratace)</a:t>
            </a:r>
          </a:p>
          <a:p>
            <a:pPr defTabSz="685800">
              <a:buFont typeface="Arial" pitchFamily="34" charset="0"/>
              <a:buChar char="•"/>
              <a:defRPr/>
            </a:pPr>
            <a:r>
              <a:rPr lang="cs-CZ" sz="1350" dirty="0">
                <a:solidFill>
                  <a:prstClr val="black"/>
                </a:solidFill>
                <a:latin typeface="Calibri"/>
              </a:rPr>
              <a:t>  abnormální hydratace</a:t>
            </a:r>
          </a:p>
          <a:p>
            <a:pPr defTabSz="685800">
              <a:buFont typeface="Arial" pitchFamily="34" charset="0"/>
              <a:buChar char="•"/>
              <a:defRPr/>
            </a:pPr>
            <a:r>
              <a:rPr lang="cs-CZ" sz="1350" dirty="0">
                <a:solidFill>
                  <a:prstClr val="black"/>
                </a:solidFill>
                <a:latin typeface="Calibri"/>
              </a:rPr>
              <a:t>  obesita BMI</a:t>
            </a:r>
            <a:r>
              <a:rPr lang="cs-CZ" sz="1350" dirty="0">
                <a:solidFill>
                  <a:prstClr val="black"/>
                </a:solidFill>
                <a:latin typeface="Calibri"/>
                <a:sym typeface="Symbol"/>
              </a:rPr>
              <a:t>35</a:t>
            </a:r>
          </a:p>
          <a:p>
            <a:pPr defTabSz="685800">
              <a:buFont typeface="Arial" pitchFamily="34" charset="0"/>
              <a:buChar char="•"/>
              <a:defRPr/>
            </a:pPr>
            <a:r>
              <a:rPr lang="cs-CZ" sz="1350" dirty="0">
                <a:solidFill>
                  <a:prstClr val="black"/>
                </a:solidFill>
                <a:latin typeface="Calibri"/>
              </a:rPr>
              <a:t>  těžká </a:t>
            </a:r>
            <a:r>
              <a:rPr lang="cs-CZ" sz="1350" dirty="0" err="1">
                <a:solidFill>
                  <a:prstClr val="black"/>
                </a:solidFill>
                <a:latin typeface="Calibri"/>
              </a:rPr>
              <a:t>malutrice</a:t>
            </a:r>
            <a:r>
              <a:rPr lang="cs-CZ" sz="135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1350" dirty="0">
                <a:solidFill>
                  <a:prstClr val="black"/>
                </a:solidFill>
                <a:latin typeface="Calibri"/>
                <a:sym typeface="Symbol"/>
              </a:rPr>
              <a:t>16</a:t>
            </a:r>
          </a:p>
          <a:p>
            <a:pPr defTabSz="685800">
              <a:buFont typeface="Arial" pitchFamily="34" charset="0"/>
              <a:buChar char="•"/>
              <a:defRPr/>
            </a:pPr>
            <a:r>
              <a:rPr lang="cs-CZ" sz="1350" dirty="0">
                <a:solidFill>
                  <a:prstClr val="black"/>
                </a:solidFill>
                <a:latin typeface="Calibri"/>
                <a:sym typeface="Symbol"/>
              </a:rPr>
              <a:t>  neurologická  onemocnění</a:t>
            </a:r>
            <a:endParaRPr lang="cs-CZ" sz="135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74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F24085F-9DF1-4BAA-8308-6054D42EC2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641" y="1995603"/>
            <a:ext cx="3178360" cy="235149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68D44A7-BA4F-4906-9F76-D8F861B9D573}"/>
              </a:ext>
            </a:extLst>
          </p:cNvPr>
          <p:cNvSpPr txBox="1"/>
          <p:nvPr/>
        </p:nvSpPr>
        <p:spPr>
          <a:xfrm>
            <a:off x="1822495" y="4439707"/>
            <a:ext cx="267329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cs-CZ" sz="675" i="1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Shrikrishna</a:t>
            </a:r>
            <a:r>
              <a:rPr lang="cs-CZ" sz="675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, </a:t>
            </a:r>
            <a:r>
              <a:rPr lang="cs-CZ" sz="675" i="1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European</a:t>
            </a:r>
            <a:r>
              <a:rPr lang="cs-CZ" sz="675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 </a:t>
            </a:r>
            <a:r>
              <a:rPr lang="cs-CZ" sz="675" i="1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Respiratory</a:t>
            </a:r>
            <a:r>
              <a:rPr lang="cs-CZ" sz="675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 </a:t>
            </a:r>
            <a:r>
              <a:rPr lang="cs-CZ" sz="675" i="1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Journal</a:t>
            </a:r>
            <a:r>
              <a:rPr lang="cs-CZ" sz="675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  2012  40:  1115-1122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648D973-2DB2-4D5D-953B-D729F6CF8D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667" y="1995603"/>
            <a:ext cx="3247700" cy="257526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0C6803CF-B27F-4447-92B0-63253DD9CA47}"/>
              </a:ext>
            </a:extLst>
          </p:cNvPr>
          <p:cNvSpPr txBox="1"/>
          <p:nvPr/>
        </p:nvSpPr>
        <p:spPr>
          <a:xfrm>
            <a:off x="5162892" y="4418792"/>
            <a:ext cx="216991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675" i="1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Looijaard</a:t>
            </a:r>
            <a:r>
              <a:rPr lang="en-US" sz="675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 et al. Critical Care (2016) 20:386</a:t>
            </a:r>
            <a:endParaRPr lang="cs-CZ" sz="675" i="1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6EED7E88-3E91-4460-AE7E-B70280758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921" y="4668064"/>
            <a:ext cx="2902079" cy="759158"/>
          </a:xfrm>
          <a:ln>
            <a:solidFill>
              <a:schemeClr val="bg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cs-CZ" sz="1125" dirty="0"/>
              <a:t>UZV měření </a:t>
            </a:r>
            <a:r>
              <a:rPr lang="cs-CZ" sz="1125" dirty="0" err="1"/>
              <a:t>m.quadriceps</a:t>
            </a:r>
            <a:r>
              <a:rPr lang="cs-CZ" sz="1125" dirty="0"/>
              <a:t> u zdravé populace</a:t>
            </a:r>
          </a:p>
          <a:p>
            <a:r>
              <a:rPr lang="cs-CZ" sz="1125" dirty="0"/>
              <a:t>problémem validace </a:t>
            </a:r>
            <a:r>
              <a:rPr lang="cs-CZ" sz="1125" dirty="0" err="1"/>
              <a:t>bed-side</a:t>
            </a:r>
            <a:r>
              <a:rPr lang="cs-CZ" sz="1125" dirty="0"/>
              <a:t> UZV na ICU</a:t>
            </a:r>
          </a:p>
          <a:p>
            <a:r>
              <a:rPr lang="cs-CZ" sz="675" i="1" dirty="0">
                <a:solidFill>
                  <a:schemeClr val="bg1">
                    <a:lumMod val="65000"/>
                  </a:schemeClr>
                </a:solidFill>
              </a:rPr>
              <a:t>VALIDUM study – Paris, JPEN 2017;41(2):</a:t>
            </a:r>
            <a:r>
              <a:rPr lang="cs-CZ" sz="675" i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171-180)</a:t>
            </a:r>
            <a:endParaRPr lang="cs-CZ" sz="675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8F10A741-7FDE-4AFE-B66E-09672679AD47}"/>
              </a:ext>
            </a:extLst>
          </p:cNvPr>
          <p:cNvSpPr txBox="1">
            <a:spLocks/>
          </p:cNvSpPr>
          <p:nvPr/>
        </p:nvSpPr>
        <p:spPr>
          <a:xfrm>
            <a:off x="4740718" y="4668064"/>
            <a:ext cx="2968229" cy="7591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lIns="51435" tIns="25718" rIns="51435" bIns="25718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881" indent="-192881" defTabSz="514350">
              <a:defRPr/>
            </a:pPr>
            <a:r>
              <a:rPr lang="cs-CZ" sz="1125" dirty="0" err="1">
                <a:solidFill>
                  <a:prstClr val="black"/>
                </a:solidFill>
                <a:latin typeface="Calibri"/>
              </a:rPr>
              <a:t>low</a:t>
            </a:r>
            <a:r>
              <a:rPr lang="cs-CZ" sz="1125" dirty="0">
                <a:solidFill>
                  <a:prstClr val="black"/>
                </a:solidFill>
                <a:latin typeface="Calibri"/>
              </a:rPr>
              <a:t>-dose CT </a:t>
            </a:r>
            <a:r>
              <a:rPr lang="cs-CZ" sz="1125" dirty="0" err="1">
                <a:solidFill>
                  <a:prstClr val="black"/>
                </a:solidFill>
                <a:latin typeface="Calibri"/>
              </a:rPr>
              <a:t>scan</a:t>
            </a:r>
            <a:r>
              <a:rPr lang="cs-CZ" sz="1125" dirty="0">
                <a:solidFill>
                  <a:prstClr val="black"/>
                </a:solidFill>
                <a:latin typeface="Calibri"/>
              </a:rPr>
              <a:t> L3 = standard kvantifikace svalové hmoty  x  transport, radiační zátěž</a:t>
            </a:r>
          </a:p>
          <a:p>
            <a:pPr marL="192881" indent="-192881" defTabSz="514350">
              <a:defRPr/>
            </a:pPr>
            <a:r>
              <a:rPr lang="cs-CZ" sz="675" i="1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Weijs</a:t>
            </a:r>
            <a:r>
              <a:rPr lang="cs-CZ" sz="675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, </a:t>
            </a:r>
            <a:r>
              <a:rPr lang="cs-CZ" sz="675" i="1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CritCare</a:t>
            </a:r>
            <a:r>
              <a:rPr lang="cs-CZ" sz="675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 2017, 18:R12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xmlns="" id="{967D3EDD-D303-4CC7-9030-DCBC96E3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UZV / CT </a:t>
            </a:r>
          </a:p>
        </p:txBody>
      </p:sp>
    </p:spTree>
    <p:extLst>
      <p:ext uri="{BB962C8B-B14F-4D97-AF65-F5344CB8AC3E}">
        <p14:creationId xmlns:p14="http://schemas.microsoft.com/office/powerpoint/2010/main" val="27802723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rotein-for-dancers.jpg"/>
          <p:cNvPicPr>
            <a:picLocks noChangeAspect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0"/>
            <a:ext cx="2615952" cy="17439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5842992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Samotný protein nestačí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434908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prostý </a:t>
            </a:r>
            <a:r>
              <a:rPr lang="cs-CZ" sz="2400" dirty="0" err="1">
                <a:solidFill>
                  <a:schemeClr val="accent6">
                    <a:lumMod val="50000"/>
                  </a:schemeClr>
                </a:solidFill>
              </a:rPr>
              <a:t>overfeeding</a:t>
            </a:r>
            <a:endParaRPr lang="cs-CZ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2400" dirty="0">
                <a:sym typeface="Symbol"/>
              </a:rPr>
              <a:t>	 zvýšení tukových zásob x žádný vliv na sval</a:t>
            </a:r>
          </a:p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protein ve správné dávce + cvičení</a:t>
            </a:r>
          </a:p>
          <a:p>
            <a:pPr>
              <a:buNone/>
            </a:pPr>
            <a:r>
              <a:rPr lang="cs-CZ" sz="2400" dirty="0">
                <a:sym typeface="Symbol"/>
              </a:rPr>
              <a:t>	 příznivé ovlivnění </a:t>
            </a:r>
            <a:r>
              <a:rPr lang="cs-CZ" sz="2400" dirty="0" err="1">
                <a:sym typeface="Symbol"/>
              </a:rPr>
              <a:t>sarkopenie</a:t>
            </a:r>
            <a:endParaRPr lang="cs-CZ" sz="2400" dirty="0">
              <a:sym typeface="Symbol"/>
            </a:endParaRPr>
          </a:p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protein v nadbytku + cvičení</a:t>
            </a:r>
          </a:p>
          <a:p>
            <a:pPr>
              <a:buNone/>
            </a:pPr>
            <a:r>
              <a:rPr lang="cs-CZ" sz="2400" dirty="0">
                <a:sym typeface="Symbol"/>
              </a:rPr>
              <a:t>	 bez efektu, </a:t>
            </a:r>
            <a:r>
              <a:rPr lang="cs-CZ" sz="2400" dirty="0" err="1">
                <a:sym typeface="Symbol"/>
              </a:rPr>
              <a:t>negat</a:t>
            </a:r>
            <a:r>
              <a:rPr lang="cs-CZ" sz="2400" dirty="0">
                <a:sym typeface="Symbol"/>
              </a:rPr>
              <a:t>. </a:t>
            </a:r>
            <a:r>
              <a:rPr lang="cs-CZ" sz="2400" dirty="0" err="1">
                <a:sym typeface="Symbol"/>
              </a:rPr>
              <a:t>metabol</a:t>
            </a:r>
            <a:r>
              <a:rPr lang="cs-CZ" sz="2400" dirty="0">
                <a:sym typeface="Symbol"/>
              </a:rPr>
              <a:t>. důsledky </a:t>
            </a:r>
          </a:p>
          <a:p>
            <a:endParaRPr lang="cs-CZ" sz="2400" dirty="0">
              <a:sym typeface="Symbol"/>
            </a:endParaRPr>
          </a:p>
          <a:p>
            <a:r>
              <a:rPr lang="cs-CZ" sz="2400" dirty="0">
                <a:sym typeface="Symbol"/>
              </a:rPr>
              <a:t>negativní N-bilance spojena s primární i sekundární </a:t>
            </a:r>
            <a:r>
              <a:rPr lang="cs-CZ" sz="2400" dirty="0" err="1">
                <a:sym typeface="Symbol"/>
              </a:rPr>
              <a:t>sarkopenií</a:t>
            </a:r>
            <a:r>
              <a:rPr lang="cs-CZ" sz="2400" dirty="0">
                <a:sym typeface="Symbol"/>
              </a:rPr>
              <a:t> a </a:t>
            </a:r>
            <a:r>
              <a:rPr lang="cs-CZ" sz="2400" dirty="0" err="1">
                <a:sym typeface="Symbol"/>
              </a:rPr>
              <a:t>frailty</a:t>
            </a:r>
            <a:r>
              <a:rPr lang="cs-CZ" sz="2400" dirty="0">
                <a:sym typeface="Symbol"/>
              </a:rPr>
              <a:t> syndromem </a:t>
            </a:r>
          </a:p>
          <a:p>
            <a:r>
              <a:rPr lang="cs-CZ" sz="1500" i="1" dirty="0" err="1"/>
              <a:t>Cruz</a:t>
            </a:r>
            <a:r>
              <a:rPr lang="cs-CZ" sz="1500" i="1" dirty="0"/>
              <a:t>-</a:t>
            </a:r>
            <a:r>
              <a:rPr lang="cs-CZ" sz="1500" i="1" dirty="0" err="1"/>
              <a:t>Jentoft</a:t>
            </a:r>
            <a:r>
              <a:rPr lang="cs-CZ" sz="1500" i="1" dirty="0"/>
              <a:t> </a:t>
            </a:r>
            <a:r>
              <a:rPr lang="cs-CZ" sz="1500" i="1" dirty="0" err="1"/>
              <a:t>et</a:t>
            </a:r>
            <a:r>
              <a:rPr lang="cs-CZ" sz="1500" i="1" dirty="0"/>
              <a:t> </a:t>
            </a:r>
            <a:r>
              <a:rPr lang="cs-CZ" sz="1500" i="1" dirty="0" err="1"/>
              <a:t>al</a:t>
            </a:r>
            <a:r>
              <a:rPr lang="cs-CZ" sz="1500" i="1" dirty="0"/>
              <a:t>.: </a:t>
            </a:r>
            <a:r>
              <a:rPr lang="en-US" sz="1500" i="1" dirty="0" err="1"/>
              <a:t>Sarcopenia</a:t>
            </a:r>
            <a:r>
              <a:rPr lang="en-US" sz="1500" i="1" dirty="0"/>
              <a:t>: European consensus on definition and diagnosis: report of the</a:t>
            </a:r>
            <a:r>
              <a:rPr lang="cs-CZ" sz="1500" i="1" dirty="0"/>
              <a:t> </a:t>
            </a:r>
            <a:r>
              <a:rPr lang="en-US" sz="1500" i="1" dirty="0"/>
              <a:t>European Working Group on </a:t>
            </a:r>
            <a:r>
              <a:rPr lang="en-US" sz="1500" i="1" dirty="0" err="1"/>
              <a:t>Sarcopenia</a:t>
            </a:r>
            <a:r>
              <a:rPr lang="en-US" sz="1500" i="1" dirty="0"/>
              <a:t> in Older People. Age Ageing</a:t>
            </a:r>
            <a:r>
              <a:rPr lang="cs-CZ" sz="1500" i="1" dirty="0"/>
              <a:t> 2010;39(4):412e23.</a:t>
            </a:r>
          </a:p>
          <a:p>
            <a:r>
              <a:rPr lang="cs-CZ" sz="1500" i="1" dirty="0" err="1"/>
              <a:t>Fried</a:t>
            </a:r>
            <a:r>
              <a:rPr lang="cs-CZ" sz="1500" i="1" dirty="0"/>
              <a:t> </a:t>
            </a:r>
            <a:r>
              <a:rPr lang="cs-CZ" sz="1500" i="1" dirty="0" err="1"/>
              <a:t>et</a:t>
            </a:r>
            <a:r>
              <a:rPr lang="cs-CZ" sz="1500" i="1" dirty="0"/>
              <a:t> </a:t>
            </a:r>
            <a:r>
              <a:rPr lang="cs-CZ" sz="1500" i="1" dirty="0" err="1"/>
              <a:t>al</a:t>
            </a:r>
            <a:r>
              <a:rPr lang="cs-CZ" sz="1500" i="1" dirty="0"/>
              <a:t>.: </a:t>
            </a:r>
            <a:r>
              <a:rPr lang="en-US" sz="1500" i="1" dirty="0"/>
              <a:t>Frailty in older adults: evidence for a phenotype. J </a:t>
            </a:r>
            <a:r>
              <a:rPr lang="en-US" sz="1500" i="1" dirty="0" err="1"/>
              <a:t>Gerontol</a:t>
            </a:r>
            <a:r>
              <a:rPr lang="en-US" sz="1500" i="1" dirty="0"/>
              <a:t> A </a:t>
            </a:r>
            <a:r>
              <a:rPr lang="en-US" sz="1500" i="1" dirty="0" err="1"/>
              <a:t>Biol</a:t>
            </a:r>
            <a:r>
              <a:rPr lang="en-US" sz="1500" i="1" dirty="0"/>
              <a:t> </a:t>
            </a:r>
            <a:r>
              <a:rPr lang="en-US" sz="1500" i="1" dirty="0" err="1"/>
              <a:t>Sci</a:t>
            </a:r>
            <a:r>
              <a:rPr lang="en-US" sz="1500" i="1" dirty="0"/>
              <a:t> Med </a:t>
            </a:r>
            <a:r>
              <a:rPr lang="en-US" sz="1500" i="1" dirty="0" err="1"/>
              <a:t>Sci</a:t>
            </a:r>
            <a:r>
              <a:rPr lang="cs-CZ" sz="1500" i="1" dirty="0"/>
              <a:t> 2001;56(3):M146e56.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sah 2">
            <a:extLst>
              <a:ext uri="{FF2B5EF4-FFF2-40B4-BE49-F238E27FC236}">
                <a16:creationId xmlns:a16="http://schemas.microsoft.com/office/drawing/2014/main" xmlns="" id="{A4979917-F99F-49E0-BC54-6BF55B367906}"/>
              </a:ext>
            </a:extLst>
          </p:cNvPr>
          <p:cNvSpPr txBox="1">
            <a:spLocks/>
          </p:cNvSpPr>
          <p:nvPr/>
        </p:nvSpPr>
        <p:spPr>
          <a:xfrm>
            <a:off x="467544" y="3284500"/>
            <a:ext cx="8424936" cy="28087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defRPr/>
            </a:pPr>
            <a:r>
              <a:rPr lang="cs-CZ" sz="1600" dirty="0">
                <a:solidFill>
                  <a:srgbClr val="C00000"/>
                </a:solidFill>
                <a:latin typeface="Calibri"/>
              </a:rPr>
              <a:t>odporové cvičení </a:t>
            </a:r>
            <a:r>
              <a:rPr lang="cs-CZ" sz="1600" dirty="0">
                <a:solidFill>
                  <a:prstClr val="black"/>
                </a:solidFill>
                <a:latin typeface="Calibri"/>
              </a:rPr>
              <a:t>– max. efekt za 3-5hod., trvá až 24(48)hod.</a:t>
            </a:r>
          </a:p>
          <a:p>
            <a:pPr marL="257175" indent="-257175" defTabSz="685800">
              <a:defRPr/>
            </a:pPr>
            <a:r>
              <a:rPr lang="cs-CZ" sz="1600" dirty="0">
                <a:solidFill>
                  <a:srgbClr val="C00000"/>
                </a:solidFill>
                <a:latin typeface="Calibri"/>
              </a:rPr>
              <a:t>vytrvalostní cvičení </a:t>
            </a:r>
            <a:r>
              <a:rPr lang="cs-CZ" sz="1600" dirty="0">
                <a:solidFill>
                  <a:prstClr val="black"/>
                </a:solidFill>
                <a:latin typeface="Calibri"/>
              </a:rPr>
              <a:t>– menší efekt jen po dobu zátěže</a:t>
            </a:r>
          </a:p>
          <a:p>
            <a:pPr marL="257175" indent="-257175" defTabSz="685800">
              <a:defRPr/>
            </a:pPr>
            <a:r>
              <a:rPr lang="cs-CZ" sz="1600" dirty="0">
                <a:solidFill>
                  <a:prstClr val="black"/>
                </a:solidFill>
                <a:latin typeface="Calibri"/>
              </a:rPr>
              <a:t>dlouhodobý trénink </a:t>
            </a:r>
            <a:r>
              <a:rPr lang="cs-CZ" sz="16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  bas. </a:t>
            </a:r>
            <a:r>
              <a:rPr lang="cs-CZ" sz="1600" dirty="0" err="1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syntesy</a:t>
            </a:r>
            <a:r>
              <a:rPr lang="cs-CZ" sz="16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 myofibril/mitochondriálních proteinů </a:t>
            </a:r>
            <a:r>
              <a:rPr lang="cs-CZ" sz="1600" dirty="0">
                <a:solidFill>
                  <a:prstClr val="black"/>
                </a:solidFill>
                <a:latin typeface="Calibri"/>
              </a:rPr>
              <a:t> zisk svalové hmoty za 12týdnů (! větší vulnerabilita při hladovění </a:t>
            </a:r>
            <a:r>
              <a:rPr lang="cs-CZ" sz="16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 vyšší dávky B k udržení)</a:t>
            </a:r>
          </a:p>
          <a:p>
            <a:pPr marL="257175" indent="-257175" defTabSz="685800">
              <a:defRPr/>
            </a:pPr>
            <a:endParaRPr lang="cs-CZ" sz="1600" dirty="0">
              <a:solidFill>
                <a:prstClr val="black"/>
              </a:solidFill>
              <a:latin typeface="Calibri"/>
              <a:sym typeface="Symbol" panose="05050102010706020507" pitchFamily="18" charset="2"/>
            </a:endParaRPr>
          </a:p>
          <a:p>
            <a:r>
              <a:rPr lang="cs-CZ" sz="1600" dirty="0"/>
              <a:t>RHB dle dop. AHA a ASCM pro zdravé starší:  </a:t>
            </a:r>
          </a:p>
          <a:p>
            <a:r>
              <a:rPr lang="cs-CZ" sz="1600" dirty="0"/>
              <a:t>30-60min. aerobního cvičení/d, resp. 150-300min./t</a:t>
            </a:r>
          </a:p>
          <a:p>
            <a:r>
              <a:rPr lang="cs-CZ" sz="1600" dirty="0"/>
              <a:t>nebo 20-30min. dynamického cvičení/d, resp. 75-150min./t</a:t>
            </a:r>
          </a:p>
          <a:p>
            <a:r>
              <a:rPr lang="cs-CZ" sz="1600" dirty="0"/>
              <a:t>odporové cviky 2 a více nenásledujících dní 10-15min/d (8x opakovat pro každou sval. skupinu)</a:t>
            </a:r>
          </a:p>
          <a:p>
            <a:pPr marL="257175" indent="-257175" defTabSz="685800">
              <a:defRPr/>
            </a:pPr>
            <a:endParaRPr lang="cs-CZ" sz="1500" dirty="0">
              <a:solidFill>
                <a:prstClr val="black"/>
              </a:solidFill>
              <a:latin typeface="Calibri"/>
              <a:sym typeface="Symbol" panose="05050102010706020507" pitchFamily="18" charset="2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xmlns="" id="{A5708BA0-5C18-47CE-9904-3724280B674B}"/>
              </a:ext>
            </a:extLst>
          </p:cNvPr>
          <p:cNvSpPr txBox="1"/>
          <p:nvPr/>
        </p:nvSpPr>
        <p:spPr>
          <a:xfrm>
            <a:off x="700660" y="6217567"/>
            <a:ext cx="7975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s-CZ" sz="1400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podle </a:t>
            </a:r>
            <a:r>
              <a:rPr lang="cs-CZ" sz="1400" i="1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Stokes</a:t>
            </a:r>
            <a:r>
              <a:rPr lang="cs-CZ" sz="1400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, </a:t>
            </a:r>
            <a:r>
              <a:rPr lang="cs-CZ" sz="1400" i="1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Nutrients</a:t>
            </a:r>
            <a:r>
              <a:rPr lang="cs-CZ" sz="1400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 2018, 10, 180 s použitím </a:t>
            </a:r>
            <a:r>
              <a:rPr lang="cs-CZ" sz="1400" i="1" dirty="0" err="1">
                <a:solidFill>
                  <a:prstClr val="white">
                    <a:lumMod val="65000"/>
                  </a:prstClr>
                </a:solidFill>
                <a:latin typeface="Calibri"/>
              </a:rPr>
              <a:t>Churchward-Venne</a:t>
            </a:r>
            <a:r>
              <a:rPr lang="cs-CZ" sz="1400" i="1" dirty="0">
                <a:solidFill>
                  <a:prstClr val="white">
                    <a:lumMod val="65000"/>
                  </a:prstClr>
                </a:solidFill>
                <a:latin typeface="Calibri"/>
              </a:rPr>
              <a:t> 2012; </a:t>
            </a:r>
            <a:r>
              <a:rPr lang="cs-CZ" sz="1400" i="1" dirty="0">
                <a:solidFill>
                  <a:schemeClr val="bg1">
                    <a:lumMod val="65000"/>
                  </a:schemeClr>
                </a:solidFill>
              </a:rPr>
              <a:t>Bauer, JAMDA 14 (2013) 542-559</a:t>
            </a:r>
            <a:endParaRPr lang="cs-CZ" sz="1400" i="1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xmlns="" id="{B3F8FE3D-256F-4BB9-9513-743950239A5F}"/>
              </a:ext>
            </a:extLst>
          </p:cNvPr>
          <p:cNvSpPr txBox="1">
            <a:spLocks/>
          </p:cNvSpPr>
          <p:nvPr/>
        </p:nvSpPr>
        <p:spPr>
          <a:xfrm>
            <a:off x="628650" y="490612"/>
            <a:ext cx="7886700" cy="92216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cs-CZ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Cvičení/rehabilitace</a:t>
            </a:r>
            <a:endParaRPr lang="cs-CZ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xmlns="" id="{D2088399-9D2E-430A-9305-5E49452CD4F7}"/>
              </a:ext>
            </a:extLst>
          </p:cNvPr>
          <p:cNvSpPr txBox="1">
            <a:spLocks/>
          </p:cNvSpPr>
          <p:nvPr/>
        </p:nvSpPr>
        <p:spPr>
          <a:xfrm>
            <a:off x="467544" y="1772816"/>
            <a:ext cx="8424936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u="sng" dirty="0"/>
              <a:t>cvičení</a:t>
            </a:r>
            <a:r>
              <a:rPr lang="cs-CZ" sz="1600" dirty="0"/>
              <a:t> </a:t>
            </a:r>
            <a:r>
              <a:rPr lang="cs-CZ" sz="1600" dirty="0">
                <a:sym typeface="Symbol" panose="05050102010706020507" pitchFamily="18" charset="2"/>
              </a:rPr>
              <a:t> </a:t>
            </a:r>
            <a:r>
              <a:rPr lang="cs-CZ" sz="1600" dirty="0"/>
              <a:t> </a:t>
            </a:r>
            <a:r>
              <a:rPr lang="cs-CZ" sz="1600" dirty="0">
                <a:solidFill>
                  <a:prstClr val="black"/>
                </a:solidFill>
                <a:sym typeface="Symbol"/>
              </a:rPr>
              <a:t>insulinové senzitivity a utilizace glukosy, proteosyntézy v myofibrilách</a:t>
            </a:r>
          </a:p>
          <a:p>
            <a:r>
              <a:rPr lang="cs-CZ" sz="1600" u="sng" dirty="0">
                <a:solidFill>
                  <a:prstClr val="black"/>
                </a:solidFill>
                <a:sym typeface="Symbol"/>
              </a:rPr>
              <a:t>+ nutričně stimulovaná vasodilatace </a:t>
            </a:r>
            <a:r>
              <a:rPr lang="cs-CZ" sz="1600" dirty="0">
                <a:solidFill>
                  <a:prstClr val="black"/>
                </a:solidFill>
                <a:sym typeface="Symbol"/>
              </a:rPr>
              <a:t>a dodávka proteinů  ( zlepšení insulinové senzitivity)</a:t>
            </a:r>
          </a:p>
          <a:p>
            <a:r>
              <a:rPr lang="cs-CZ" sz="1600" dirty="0"/>
              <a:t>cvičení = stres = katabolismus, teprve potom </a:t>
            </a:r>
            <a:r>
              <a:rPr lang="cs-CZ" sz="1600" dirty="0" err="1"/>
              <a:t>anabolizující</a:t>
            </a:r>
            <a:r>
              <a:rPr lang="cs-CZ" sz="1600" dirty="0"/>
              <a:t> efekt!</a:t>
            </a:r>
          </a:p>
          <a:p>
            <a:r>
              <a:rPr lang="cs-CZ" sz="1600" dirty="0"/>
              <a:t>sval. únava </a:t>
            </a:r>
            <a:r>
              <a:rPr lang="cs-CZ" sz="1600" dirty="0">
                <a:sym typeface="Symbol" panose="05050102010706020507" pitchFamily="18" charset="2"/>
              </a:rPr>
              <a:t> ATP  zásob glykogenu  degradace a utilizace BCAA</a:t>
            </a:r>
          </a:p>
        </p:txBody>
      </p:sp>
    </p:spTree>
    <p:extLst>
      <p:ext uri="{BB962C8B-B14F-4D97-AF65-F5344CB8AC3E}">
        <p14:creationId xmlns:p14="http://schemas.microsoft.com/office/powerpoint/2010/main" val="29727670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img-221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Složení výživy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cs-CZ" sz="2400" dirty="0">
                <a:latin typeface="Calibri" pitchFamily="34" charset="0"/>
              </a:rPr>
              <a:t>bílkoviny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cukry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tuky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minerály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stopové prvky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vitamíny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voda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vláknina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elgardeniaf08ed6e8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713" y="0"/>
            <a:ext cx="1665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Energetický výdej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972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cs-CZ" sz="2400" u="sng"/>
              <a:t>celkový energetický výdej sestává ze 3 složek:</a:t>
            </a:r>
            <a:r>
              <a:rPr lang="cs-CZ" sz="2400"/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>
                <a:solidFill>
                  <a:srgbClr val="FF0000"/>
                </a:solidFill>
              </a:rPr>
              <a:t>klidový energetický výdej</a:t>
            </a:r>
            <a:r>
              <a:rPr lang="cs-CZ" sz="2400"/>
              <a:t> – 55-70%, ovlivněn geneticky a neurohumorálně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>
                <a:solidFill>
                  <a:srgbClr val="FF0000"/>
                </a:solidFill>
              </a:rPr>
              <a:t>postprandiální energetický výdej (termický efekt potravy)</a:t>
            </a:r>
            <a:r>
              <a:rPr lang="cs-CZ" sz="2400"/>
              <a:t> – 8-12%, spojen s metabolizací živin a postprandiální aktivaci sympatiku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z="2400">
                <a:solidFill>
                  <a:srgbClr val="FF0000"/>
                </a:solidFill>
              </a:rPr>
              <a:t>pohybová aktivita</a:t>
            </a:r>
            <a:r>
              <a:rPr lang="cs-CZ" sz="2400"/>
              <a:t> – 20-40%</a:t>
            </a:r>
          </a:p>
        </p:txBody>
      </p:sp>
      <p:sp>
        <p:nvSpPr>
          <p:cNvPr id="9221" name="Oval 4"/>
          <p:cNvSpPr>
            <a:spLocks noChangeArrowheads="1"/>
          </p:cNvSpPr>
          <p:nvPr/>
        </p:nvSpPr>
        <p:spPr bwMode="auto">
          <a:xfrm>
            <a:off x="3563938" y="3933825"/>
            <a:ext cx="1441450" cy="7191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3995738" y="4724400"/>
            <a:ext cx="647700" cy="719138"/>
          </a:xfrm>
          <a:prstGeom prst="upArrow">
            <a:avLst>
              <a:gd name="adj1" fmla="val 50000"/>
              <a:gd name="adj2" fmla="val 2775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673100" y="5561013"/>
            <a:ext cx="7427913" cy="604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cs-CZ"/>
              <a:t>jeden z hlavních faktorů obesity ve vyspělých zemích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Bílkoviny (proteiny)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3917032"/>
          </a:xfrm>
        </p:spPr>
        <p:txBody>
          <a:bodyPr/>
          <a:lstStyle/>
          <a:p>
            <a:pPr eaLnBrk="1" hangingPunct="1"/>
            <a:r>
              <a:rPr lang="cs-CZ" sz="2400" dirty="0">
                <a:latin typeface="Calibri" pitchFamily="34" charset="0"/>
              </a:rPr>
              <a:t>složeny z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aminokyselin</a:t>
            </a:r>
          </a:p>
          <a:p>
            <a:pPr eaLnBrk="1" hangingPunct="1"/>
            <a:endParaRPr lang="cs-CZ" sz="2400" dirty="0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/>
            <a:r>
              <a:rPr lang="cs-CZ" sz="2400" u="sng" dirty="0">
                <a:latin typeface="Calibri" pitchFamily="34" charset="0"/>
              </a:rPr>
              <a:t>význam: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základní stavební prvky všech buněk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součást regulačních mechanismů (enzymy, hormony)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obrana organismu (protilátky)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nouzový zdroj energie při hladovění</a:t>
            </a:r>
          </a:p>
          <a:p>
            <a:pPr eaLnBrk="1" hangingPunct="1"/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312-proteiny-fitness24_cz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6029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Bílkoviny ve výživě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370100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v potravě maso, mléčné produkty, vejce, zelenina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tvoří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15-20%</a:t>
            </a:r>
            <a:r>
              <a:rPr lang="cs-CZ" sz="2400" dirty="0">
                <a:latin typeface="Calibri" pitchFamily="34" charset="0"/>
              </a:rPr>
              <a:t> celkového příjmu</a:t>
            </a:r>
          </a:p>
          <a:p>
            <a:pPr eaLnBrk="1" hangingPunct="1">
              <a:lnSpc>
                <a:spcPct val="90000"/>
              </a:lnSpc>
            </a:pPr>
            <a:endParaRPr lang="cs-CZ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ve stáří potřeba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stejná resp. někdy i lehce vyšší</a:t>
            </a:r>
            <a:r>
              <a:rPr lang="cs-CZ" sz="2400" dirty="0">
                <a:latin typeface="Calibri" pitchFamily="34" charset="0"/>
              </a:rPr>
              <a:t> než v produktivním věku (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80-150g</a:t>
            </a:r>
            <a:r>
              <a:rPr lang="cs-CZ" sz="2400" dirty="0">
                <a:latin typeface="Calibri" pitchFamily="34" charset="0"/>
              </a:rPr>
              <a:t>), důraz na kvalitu </a:t>
            </a:r>
          </a:p>
          <a:p>
            <a:pPr eaLnBrk="1" hangingPunct="1">
              <a:lnSpc>
                <a:spcPct val="90000"/>
              </a:lnSpc>
            </a:pPr>
            <a:endParaRPr lang="cs-CZ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nadbytek bílkovin 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 </a:t>
            </a:r>
            <a:r>
              <a:rPr lang="cs-CZ" sz="24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přetížení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 ledvin, jater, vliv na TK (zvl. u jejich onemocnění)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  <a:sym typeface="Symbol" pitchFamily="18" charset="2"/>
              </a:rPr>
              <a:t>nedostatek bílkovin  </a:t>
            </a:r>
            <a:r>
              <a:rPr lang="cs-CZ" sz="24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podvýživa</a:t>
            </a:r>
          </a:p>
        </p:txBody>
      </p:sp>
    </p:spTree>
  </p:cSld>
  <p:clrMapOvr>
    <a:masterClrMapping/>
  </p:clrMapOvr>
  <p:transition>
    <p:checker dir="vert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Cukry (sacharidy)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248"/>
            <a:ext cx="8229600" cy="43490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v organismu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glukosa</a:t>
            </a:r>
            <a:r>
              <a:rPr lang="cs-CZ" sz="2400" dirty="0">
                <a:latin typeface="Calibri" pitchFamily="34" charset="0"/>
              </a:rPr>
              <a:t> (zásobní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glykogen</a:t>
            </a:r>
            <a:r>
              <a:rPr lang="cs-CZ" sz="2400" dirty="0">
                <a:latin typeface="Calibri" pitchFamily="34" charset="0"/>
              </a:rPr>
              <a:t>),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fruktóza</a:t>
            </a:r>
            <a:r>
              <a:rPr lang="cs-CZ" sz="2400" dirty="0">
                <a:latin typeface="Calibri" pitchFamily="34" charset="0"/>
              </a:rPr>
              <a:t>,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galaktóza</a:t>
            </a:r>
          </a:p>
          <a:p>
            <a:pPr eaLnBrk="1" hangingPunct="1">
              <a:lnSpc>
                <a:spcPct val="90000"/>
              </a:lnSpc>
            </a:pPr>
            <a:endParaRPr lang="cs-CZ" sz="2400" dirty="0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u="sng" dirty="0">
                <a:latin typeface="Calibri" pitchFamily="34" charset="0"/>
              </a:rPr>
              <a:t>význam:</a:t>
            </a:r>
            <a:r>
              <a:rPr lang="cs-CZ" sz="2400" dirty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rychlý zdroj energie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jediný zdroje energie pro mozek, ledviny, krevní buňky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součástí glykoproteinů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protein šetřící efekt glukosy (jinak 100g AK 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 56 g S)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Cukry ve výživě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32248"/>
            <a:ext cx="8229600" cy="413305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ve stravě monosacharidy, oligosacharidy, polysacharidy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hlavním zdrojem v potravě je škrob</a:t>
            </a:r>
          </a:p>
          <a:p>
            <a:pPr eaLnBrk="1" hangingPunct="1">
              <a:lnSpc>
                <a:spcPct val="90000"/>
              </a:lnSpc>
            </a:pPr>
            <a:endParaRPr lang="cs-CZ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50-80%</a:t>
            </a:r>
            <a:r>
              <a:rPr lang="cs-CZ" sz="2400" dirty="0">
                <a:latin typeface="Calibri" pitchFamily="34" charset="0"/>
              </a:rPr>
              <a:t> energetického příjmu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doporučená denní dávka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300-400g</a:t>
            </a:r>
            <a:r>
              <a:rPr lang="cs-CZ" sz="2400" dirty="0">
                <a:latin typeface="Calibri" pitchFamily="34" charset="0"/>
              </a:rPr>
              <a:t> (omezit volné cukry </a:t>
            </a:r>
            <a:r>
              <a:rPr lang="en-US" sz="2400" dirty="0">
                <a:latin typeface="Calibri" pitchFamily="34" charset="0"/>
                <a:cs typeface="Arial" charset="0"/>
              </a:rPr>
              <a:t>&lt;</a:t>
            </a:r>
            <a:r>
              <a:rPr lang="cs-CZ" sz="2400" dirty="0">
                <a:latin typeface="Calibri" pitchFamily="34" charset="0"/>
                <a:cs typeface="Arial" charset="0"/>
              </a:rPr>
              <a:t> 10%)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nadbytek cukrů 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 </a:t>
            </a:r>
            <a:r>
              <a:rPr lang="cs-CZ" sz="24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porucha </a:t>
            </a:r>
            <a:r>
              <a:rPr lang="cs-CZ" sz="2400" dirty="0" err="1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glukosové</a:t>
            </a:r>
            <a:r>
              <a:rPr lang="cs-CZ" sz="24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 regulace, DM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  <a:sym typeface="Symbol" pitchFamily="18" charset="2"/>
              </a:rPr>
              <a:t>nedostatek cukrů  </a:t>
            </a:r>
            <a:r>
              <a:rPr lang="cs-CZ" sz="24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podvýživa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11268" name="Picture 5" descr="307-med-fitness24_cz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7043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Tuky (lipidy)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v organismu v mnoha podobách, </a:t>
            </a:r>
            <a:r>
              <a:rPr lang="cs-CZ" sz="2400" dirty="0" err="1">
                <a:solidFill>
                  <a:srgbClr val="0000CC"/>
                </a:solidFill>
                <a:latin typeface="Calibri" pitchFamily="34" charset="0"/>
              </a:rPr>
              <a:t>nejč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.</a:t>
            </a:r>
            <a:r>
              <a:rPr lang="cs-CZ" sz="2400" dirty="0">
                <a:latin typeface="Calibri" pitchFamily="34" charset="0"/>
              </a:rPr>
              <a:t>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triglyceridy (</a:t>
            </a:r>
            <a:r>
              <a:rPr lang="cs-CZ" sz="2400" dirty="0" err="1">
                <a:solidFill>
                  <a:srgbClr val="0000CC"/>
                </a:solidFill>
                <a:latin typeface="Calibri" pitchFamily="34" charset="0"/>
              </a:rPr>
              <a:t>triacylglyceroly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), volné MK, fosfolipidy, cholesterol</a:t>
            </a:r>
          </a:p>
          <a:p>
            <a:pPr eaLnBrk="1" hangingPunct="1">
              <a:lnSpc>
                <a:spcPct val="90000"/>
              </a:lnSpc>
            </a:pPr>
            <a:endParaRPr lang="cs-CZ" sz="2400" dirty="0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u="sng" dirty="0">
                <a:latin typeface="Calibri" pitchFamily="34" charset="0"/>
              </a:rPr>
              <a:t>význam: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energetická zásoba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stavební složka buněk, hl. jejich membrán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rozpouštědlo pro různé látky (vit. A,D,E,K)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zdroj esenciálních MK </a:t>
            </a:r>
            <a:r>
              <a:rPr lang="cs-CZ" sz="1200" dirty="0">
                <a:latin typeface="Calibri" pitchFamily="34" charset="0"/>
              </a:rPr>
              <a:t>(pro člověka k. </a:t>
            </a:r>
            <a:r>
              <a:rPr lang="cs-CZ" sz="1200" dirty="0" err="1">
                <a:latin typeface="Calibri" pitchFamily="34" charset="0"/>
              </a:rPr>
              <a:t>linolová</a:t>
            </a:r>
            <a:r>
              <a:rPr lang="cs-CZ" sz="1200" dirty="0">
                <a:latin typeface="Calibri" pitchFamily="34" charset="0"/>
              </a:rPr>
              <a:t> a k.alfa-</a:t>
            </a:r>
            <a:r>
              <a:rPr lang="cs-CZ" sz="1200" dirty="0" err="1">
                <a:latin typeface="Calibri" pitchFamily="34" charset="0"/>
              </a:rPr>
              <a:t>linolenová</a:t>
            </a:r>
            <a:r>
              <a:rPr lang="cs-CZ" sz="1200" dirty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syntéza steroidních hormonů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tuky_4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736" cy="14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Tuky ve výživě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216"/>
            <a:ext cx="8229600" cy="46371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ve stravě rostlinného a živočišného původu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tvoří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30-40%</a:t>
            </a:r>
            <a:r>
              <a:rPr lang="cs-CZ" sz="2400" dirty="0">
                <a:latin typeface="Calibri" pitchFamily="34" charset="0"/>
              </a:rPr>
              <a:t> energetického příjmu, optimálně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25-30%!</a:t>
            </a:r>
            <a:r>
              <a:rPr lang="cs-CZ" sz="2400" dirty="0">
                <a:latin typeface="Calibri" pitchFamily="34" charset="0"/>
              </a:rPr>
              <a:t> – omezit nasycené MK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doporučená denní dávka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70-100g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nutný příjme esenciálních MK (neumíme syntetizovat) – zdroje rostlinné oleje, ryby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význam </a:t>
            </a:r>
            <a:r>
              <a:rPr lang="el-GR" sz="2400" dirty="0">
                <a:latin typeface="Calibri" pitchFamily="34" charset="0"/>
                <a:cs typeface="Arial" charset="0"/>
              </a:rPr>
              <a:t>ω</a:t>
            </a:r>
            <a:r>
              <a:rPr lang="cs-CZ" sz="2400" dirty="0">
                <a:latin typeface="Calibri" pitchFamily="34" charset="0"/>
                <a:cs typeface="Arial" charset="0"/>
              </a:rPr>
              <a:t>3-mastných kyselin – zdroje ryby, olivový olej, rostlinná semena</a:t>
            </a:r>
          </a:p>
          <a:p>
            <a:pPr eaLnBrk="1" hangingPunct="1">
              <a:lnSpc>
                <a:spcPct val="90000"/>
              </a:lnSpc>
            </a:pPr>
            <a:endParaRPr lang="cs-CZ" sz="2400" dirty="0">
              <a:latin typeface="Calibri" pitchFamily="34" charset="0"/>
              <a:cs typeface="Arial" charset="0"/>
            </a:endParaRPr>
          </a:p>
          <a:p>
            <a:pPr eaLnBrk="1" hangingPunct="1"/>
            <a:r>
              <a:rPr lang="cs-CZ" sz="2400" dirty="0">
                <a:latin typeface="Calibri" pitchFamily="34" charset="0"/>
              </a:rPr>
              <a:t>nadbytek tuků 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 </a:t>
            </a:r>
            <a:r>
              <a:rPr lang="cs-CZ" sz="24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obesita, aterosklerosa, kardiální nemoci, kolorektální karcinom</a:t>
            </a:r>
          </a:p>
          <a:p>
            <a:pPr eaLnBrk="1" hangingPunct="1"/>
            <a:r>
              <a:rPr lang="cs-CZ" sz="2400" dirty="0">
                <a:latin typeface="Calibri" pitchFamily="34" charset="0"/>
                <a:sym typeface="Symbol" pitchFamily="18" charset="2"/>
              </a:rPr>
              <a:t>nedostatek tuků  může provázet </a:t>
            </a:r>
            <a:r>
              <a:rPr lang="cs-CZ" sz="24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podvýživu</a:t>
            </a:r>
          </a:p>
          <a:p>
            <a:pPr eaLnBrk="1" hangingPunct="1">
              <a:lnSpc>
                <a:spcPct val="90000"/>
              </a:lnSpc>
            </a:pPr>
            <a:endParaRPr lang="el-GR" sz="2400" dirty="0">
              <a:cs typeface="Arial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Minerály a stopové prvky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>
                <a:latin typeface="Calibri" pitchFamily="34" charset="0"/>
              </a:rPr>
              <a:t>při vyvážené stravě většinou postačující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přirozený příjem</a:t>
            </a:r>
          </a:p>
          <a:p>
            <a:pPr eaLnBrk="1" hangingPunct="1"/>
            <a:endParaRPr lang="cs-CZ" sz="2400" dirty="0">
              <a:solidFill>
                <a:srgbClr val="0000CC"/>
              </a:solidFill>
              <a:latin typeface="Calibri" pitchFamily="34" charset="0"/>
            </a:endParaRPr>
          </a:p>
          <a:p>
            <a:pPr eaLnBrk="1" hangingPunct="1"/>
            <a:r>
              <a:rPr lang="cs-CZ" sz="2400" dirty="0" err="1">
                <a:latin typeface="Calibri" pitchFamily="34" charset="0"/>
              </a:rPr>
              <a:t>specifita</a:t>
            </a:r>
            <a:r>
              <a:rPr lang="cs-CZ" sz="2400" dirty="0">
                <a:latin typeface="Calibri" pitchFamily="34" charset="0"/>
              </a:rPr>
              <a:t> jednotlivých onemocnění (Na – srdce, cévy, K – ledviny, apod.)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nepřesolování jídel (vazba Na – voda)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častý nedostatek Ca (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 svaly, osteoporosa) </a:t>
            </a:r>
            <a:r>
              <a:rPr lang="cs-CZ" sz="2400" dirty="0">
                <a:latin typeface="Calibri" pitchFamily="34" charset="0"/>
              </a:rPr>
              <a:t>a Mg (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 svaly)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hlavně nedostatek </a:t>
            </a:r>
            <a:r>
              <a:rPr lang="cs-CZ" sz="2400" dirty="0" err="1">
                <a:latin typeface="Calibri" pitchFamily="34" charset="0"/>
              </a:rPr>
              <a:t>Fe</a:t>
            </a:r>
            <a:r>
              <a:rPr lang="cs-CZ" sz="2400" dirty="0">
                <a:latin typeface="Calibri" pitchFamily="34" charset="0"/>
              </a:rPr>
              <a:t> (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 chudokrevnost), </a:t>
            </a:r>
            <a:r>
              <a:rPr lang="cs-CZ" sz="2400" dirty="0" err="1">
                <a:latin typeface="Calibri" pitchFamily="34" charset="0"/>
                <a:sym typeface="Symbol" pitchFamily="18" charset="2"/>
              </a:rPr>
              <a:t>Zn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 </a:t>
            </a:r>
            <a:r>
              <a:rPr lang="cs-CZ" sz="2400" dirty="0">
                <a:latin typeface="Calibri" pitchFamily="34" charset="0"/>
              </a:rPr>
              <a:t>(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 imunita)</a:t>
            </a:r>
          </a:p>
          <a:p>
            <a:pPr eaLnBrk="1" hangingPunct="1"/>
            <a:endParaRPr lang="cs-CZ" sz="2400" dirty="0">
              <a:latin typeface="Calibri" pitchFamily="34" charset="0"/>
            </a:endParaRPr>
          </a:p>
          <a:p>
            <a:pPr eaLnBrk="1" hangingPunct="1"/>
            <a:endParaRPr lang="cs-CZ" dirty="0"/>
          </a:p>
        </p:txBody>
      </p:sp>
      <p:pic>
        <p:nvPicPr>
          <p:cNvPr id="15364" name="Picture 5" descr="ALAMY-A4TH7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5299075"/>
            <a:ext cx="23399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3008" y="1"/>
            <a:ext cx="284099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Vitamíny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986"/>
            <a:ext cx="8229600" cy="3816350"/>
          </a:xfrm>
        </p:spPr>
        <p:txBody>
          <a:bodyPr/>
          <a:lstStyle/>
          <a:p>
            <a:pPr eaLnBrk="1" hangingPunct="1"/>
            <a:r>
              <a:rPr lang="cs-CZ" sz="2400" dirty="0">
                <a:latin typeface="Calibri" pitchFamily="34" charset="0"/>
              </a:rPr>
              <a:t>fungují jak biokatalyzátory reakcí v přeměně látek (B, S, T) organismu 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 jsou nepostradatelné</a:t>
            </a:r>
          </a:p>
          <a:p>
            <a:pPr eaLnBrk="1" hangingPunct="1"/>
            <a:r>
              <a:rPr lang="cs-CZ" sz="2400" dirty="0">
                <a:latin typeface="Calibri" pitchFamily="34" charset="0"/>
                <a:sym typeface="Symbol" pitchFamily="18" charset="2"/>
              </a:rPr>
              <a:t>člověk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závislý na příjmu ze stravy</a:t>
            </a:r>
          </a:p>
          <a:p>
            <a:pPr eaLnBrk="1" hangingPunct="1"/>
            <a:r>
              <a:rPr lang="cs-CZ" sz="2400" dirty="0">
                <a:latin typeface="Calibri" pitchFamily="34" charset="0"/>
                <a:sym typeface="Symbol" pitchFamily="18" charset="2"/>
              </a:rPr>
              <a:t>pouze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vitamín K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 syntetizován bakteriemi tlustého střeva a </a:t>
            </a:r>
            <a:r>
              <a:rPr lang="cs-CZ" sz="24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vitamín D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 fotochemickou reakcí vlivem UV-záření v kůži</a:t>
            </a:r>
          </a:p>
          <a:p>
            <a:pPr eaLnBrk="1" hangingPunct="1"/>
            <a:r>
              <a:rPr lang="cs-CZ" sz="1200" dirty="0">
                <a:latin typeface="Calibri" pitchFamily="34" charset="0"/>
              </a:rPr>
              <a:t>vitamíny B </a:t>
            </a:r>
            <a:r>
              <a:rPr lang="cs-CZ" sz="1200" dirty="0">
                <a:latin typeface="Calibri" pitchFamily="34" charset="0"/>
                <a:sym typeface="Symbol" pitchFamily="18" charset="2"/>
              </a:rPr>
              <a:t> náchylnost k infekcím </a:t>
            </a:r>
            <a:endParaRPr lang="cs-CZ" sz="1200" dirty="0">
              <a:latin typeface="Calibri" pitchFamily="34" charset="0"/>
            </a:endParaRPr>
          </a:p>
          <a:p>
            <a:pPr eaLnBrk="1" hangingPunct="1"/>
            <a:r>
              <a:rPr lang="cs-CZ" sz="1200" dirty="0">
                <a:latin typeface="Calibri" pitchFamily="34" charset="0"/>
              </a:rPr>
              <a:t>vitamín C </a:t>
            </a:r>
            <a:r>
              <a:rPr lang="cs-CZ" sz="1200" dirty="0">
                <a:latin typeface="Calibri" pitchFamily="34" charset="0"/>
                <a:sym typeface="Symbol" pitchFamily="18" charset="2"/>
              </a:rPr>
              <a:t> poruchy imunity a náchylnost k infekcím, krvácivé projevy, hojení ran</a:t>
            </a:r>
          </a:p>
          <a:p>
            <a:pPr eaLnBrk="1" hangingPunct="1"/>
            <a:r>
              <a:rPr lang="cs-CZ" sz="1200" dirty="0">
                <a:latin typeface="Calibri" pitchFamily="34" charset="0"/>
              </a:rPr>
              <a:t>kyselina listová </a:t>
            </a:r>
            <a:r>
              <a:rPr lang="cs-CZ" sz="1200" dirty="0">
                <a:latin typeface="Calibri" pitchFamily="34" charset="0"/>
                <a:sym typeface="Symbol" pitchFamily="18" charset="2"/>
              </a:rPr>
              <a:t> aterosklerosa, deprese, demence, anemie</a:t>
            </a:r>
            <a:endParaRPr lang="cs-CZ" sz="1200" dirty="0">
              <a:latin typeface="Calibri" pitchFamily="34" charset="0"/>
            </a:endParaRPr>
          </a:p>
          <a:p>
            <a:pPr eaLnBrk="1" hangingPunct="1"/>
            <a:r>
              <a:rPr lang="cs-CZ" sz="1200" dirty="0">
                <a:latin typeface="Calibri" pitchFamily="34" charset="0"/>
              </a:rPr>
              <a:t>vitamín B12 </a:t>
            </a:r>
            <a:r>
              <a:rPr lang="cs-CZ" sz="1200" dirty="0">
                <a:latin typeface="Calibri" pitchFamily="34" charset="0"/>
                <a:sym typeface="Symbol" pitchFamily="18" charset="2"/>
              </a:rPr>
              <a:t> chudokrevnost, demence, anemie</a:t>
            </a:r>
          </a:p>
          <a:p>
            <a:pPr eaLnBrk="1" hangingPunct="1"/>
            <a:endParaRPr lang="cs-CZ" sz="1200" dirty="0">
              <a:latin typeface="Calibri" pitchFamily="34" charset="0"/>
              <a:sym typeface="Symbol" pitchFamily="18" charset="2"/>
            </a:endParaRPr>
          </a:p>
          <a:p>
            <a:pPr eaLnBrk="1" hangingPunct="1"/>
            <a:endParaRPr lang="cs-CZ" sz="1200" dirty="0"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sklenice_vody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4000500"/>
            <a:ext cx="4038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Voda / tekutiny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>
                <a:latin typeface="Calibri" pitchFamily="34" charset="0"/>
              </a:rPr>
              <a:t>význam tekutin se podceňuje!</a:t>
            </a:r>
          </a:p>
          <a:p>
            <a:pPr eaLnBrk="1" hangingPunct="1"/>
            <a:r>
              <a:rPr lang="cs-CZ" sz="2400" dirty="0">
                <a:latin typeface="Calibri" pitchFamily="34" charset="0"/>
              </a:rPr>
              <a:t>potřebné množství se věkem nemění!</a:t>
            </a:r>
          </a:p>
          <a:p>
            <a:pPr eaLnBrk="1" hangingPunct="1"/>
            <a:r>
              <a:rPr lang="cs-CZ" sz="2400" dirty="0">
                <a:solidFill>
                  <a:srgbClr val="0000CC"/>
                </a:solidFill>
                <a:latin typeface="Calibri" pitchFamily="34" charset="0"/>
              </a:rPr>
              <a:t>1500-2000ml</a:t>
            </a:r>
            <a:r>
              <a:rPr lang="cs-CZ" sz="2400" dirty="0">
                <a:latin typeface="Calibri" pitchFamily="34" charset="0"/>
              </a:rPr>
              <a:t>, není-li zdravotní důvod k omezení</a:t>
            </a:r>
          </a:p>
          <a:p>
            <a:pPr eaLnBrk="1" hangingPunct="1"/>
            <a:endParaRPr lang="cs-CZ" sz="2400" dirty="0">
              <a:latin typeface="Calibri" pitchFamily="34" charset="0"/>
            </a:endParaRPr>
          </a:p>
          <a:p>
            <a:pPr eaLnBrk="1" hangingPunct="1"/>
            <a:r>
              <a:rPr lang="cs-CZ" sz="2400" dirty="0">
                <a:latin typeface="Calibri" pitchFamily="34" charset="0"/>
              </a:rPr>
              <a:t>nadbytek </a:t>
            </a:r>
            <a:r>
              <a:rPr lang="cs-CZ" sz="2400" dirty="0">
                <a:latin typeface="Calibri" pitchFamily="34" charset="0"/>
                <a:sym typeface="Symbol" pitchFamily="18" charset="2"/>
              </a:rPr>
              <a:t> </a:t>
            </a:r>
            <a:r>
              <a:rPr lang="cs-CZ" sz="24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komplikace z </a:t>
            </a:r>
            <a:r>
              <a:rPr lang="cs-CZ" sz="2400" dirty="0" err="1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převodnění</a:t>
            </a:r>
            <a:r>
              <a:rPr lang="cs-CZ" sz="24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, zvl. u nemocí KV, ledvin apod.</a:t>
            </a:r>
          </a:p>
          <a:p>
            <a:pPr eaLnBrk="1" hangingPunct="1"/>
            <a:r>
              <a:rPr lang="cs-CZ" sz="2400" dirty="0">
                <a:latin typeface="Calibri" pitchFamily="34" charset="0"/>
                <a:sym typeface="Symbol" pitchFamily="18" charset="2"/>
              </a:rPr>
              <a:t>nedostatek  </a:t>
            </a:r>
            <a:r>
              <a:rPr lang="cs-CZ" sz="2400" dirty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dehydratace + další komplikace</a:t>
            </a:r>
            <a:endParaRPr lang="cs-CZ" sz="2400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sklenice_vody"/>
          <p:cNvPicPr>
            <a:picLocks noChangeAspect="1" noChangeArrowheads="1"/>
          </p:cNvPicPr>
          <p:nvPr/>
        </p:nvPicPr>
        <p:blipFill>
          <a:blip r:embed="rId2" cstate="email">
            <a:lum brigh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05438"/>
            <a:ext cx="205105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Bilance tekutin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1500 ml přijato ústy, zbytek oxidací živin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latin typeface="Calibri" pitchFamily="34" charset="0"/>
              </a:rPr>
              <a:t>ztráty – cestou ledvin,plic, kůží a GIT</a:t>
            </a:r>
          </a:p>
          <a:p>
            <a:pPr eaLnBrk="1" hangingPunct="1">
              <a:lnSpc>
                <a:spcPct val="90000"/>
              </a:lnSpc>
            </a:pPr>
            <a:endParaRPr lang="cs-CZ" sz="24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400" u="sng" dirty="0">
                <a:latin typeface="Calibri" pitchFamily="34" charset="0"/>
              </a:rPr>
              <a:t>potřeba tekutin se zvyšuje: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latin typeface="Calibri" pitchFamily="34" charset="0"/>
              </a:rPr>
              <a:t>	- zvýšením teploty o 1°C: 100-300 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latin typeface="Calibri" pitchFamily="34" charset="0"/>
              </a:rPr>
              <a:t>	- středně silné pocení: 500 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latin typeface="Calibri" pitchFamily="34" charset="0"/>
              </a:rPr>
              <a:t>	- silné pocení a horečka: 1000-1500 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latin typeface="Calibri" pitchFamily="34" charset="0"/>
              </a:rPr>
              <a:t>	- </a:t>
            </a:r>
            <a:r>
              <a:rPr lang="cs-CZ" sz="2400" dirty="0" err="1">
                <a:latin typeface="Calibri" pitchFamily="34" charset="0"/>
              </a:rPr>
              <a:t>hyperventilace</a:t>
            </a:r>
            <a:r>
              <a:rPr lang="cs-CZ" sz="2400" dirty="0">
                <a:latin typeface="Calibri" pitchFamily="34" charset="0"/>
              </a:rPr>
              <a:t>: 500 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latin typeface="Calibri" pitchFamily="34" charset="0"/>
              </a:rPr>
              <a:t>	- otevřené rány: 500-3000 ml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6771</Words>
  <Application>Microsoft Office PowerPoint</Application>
  <PresentationFormat>Předvádění na obrazovce (4:3)</PresentationFormat>
  <Paragraphs>1065</Paragraphs>
  <Slides>130</Slides>
  <Notes>93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130</vt:i4>
      </vt:variant>
    </vt:vector>
  </HeadingPairs>
  <TitlesOfParts>
    <vt:vector size="139" baseType="lpstr">
      <vt:lpstr>Arial</vt:lpstr>
      <vt:lpstr>Calibri</vt:lpstr>
      <vt:lpstr>Calibri Light</vt:lpstr>
      <vt:lpstr>Comic Sans MS</vt:lpstr>
      <vt:lpstr>Symbol</vt:lpstr>
      <vt:lpstr>Times New Roman</vt:lpstr>
      <vt:lpstr>Wingdings</vt:lpstr>
      <vt:lpstr>Wingdings 2</vt:lpstr>
      <vt:lpstr>Motiv sady Office</vt:lpstr>
      <vt:lpstr>Poruchy výživy</vt:lpstr>
      <vt:lpstr>Stav výživy</vt:lpstr>
      <vt:lpstr>Základní typy poruchy výživy</vt:lpstr>
      <vt:lpstr>Obesita</vt:lpstr>
      <vt:lpstr>Definice</vt:lpstr>
      <vt:lpstr>Energetický příjem</vt:lpstr>
      <vt:lpstr>Energetická hodnota zákl. živin</vt:lpstr>
      <vt:lpstr>Energetický výdej</vt:lpstr>
      <vt:lpstr>Energetický výdej</vt:lpstr>
      <vt:lpstr>Ostatní faktory vzniku obesity</vt:lpstr>
      <vt:lpstr>Klinický obraz</vt:lpstr>
      <vt:lpstr>Diagnostika</vt:lpstr>
      <vt:lpstr>Ideální hmotnost</vt:lpstr>
      <vt:lpstr>Body Mass Index (BMI)</vt:lpstr>
      <vt:lpstr>Obvod pasu</vt:lpstr>
      <vt:lpstr>Waist to Hip Ratio (WHR)</vt:lpstr>
      <vt:lpstr>Distribuce tuku a obesita</vt:lpstr>
      <vt:lpstr>Vyšetřovací metody</vt:lpstr>
      <vt:lpstr>Komplikace obesity</vt:lpstr>
      <vt:lpstr>Komplikace obesity</vt:lpstr>
      <vt:lpstr>Terapie</vt:lpstr>
      <vt:lpstr>Dieta</vt:lpstr>
      <vt:lpstr>Pohyb</vt:lpstr>
      <vt:lpstr>Behaviorální postupy</vt:lpstr>
      <vt:lpstr>Farmakoterapie</vt:lpstr>
      <vt:lpstr>Chirurgie (bariatrická)</vt:lpstr>
      <vt:lpstr>Důraz na prevenci !</vt:lpstr>
      <vt:lpstr>Malnutrice</vt:lpstr>
      <vt:lpstr>Prezentace aplikace PowerPoint</vt:lpstr>
      <vt:lpstr>Prezentace aplikace PowerPoint</vt:lpstr>
      <vt:lpstr>A „vyspělé země“?</vt:lpstr>
      <vt:lpstr>Podvýživa ve stáří</vt:lpstr>
      <vt:lpstr>Podvýživa a nemoci</vt:lpstr>
      <vt:lpstr>Podvýživa v nemocnicích</vt:lpstr>
      <vt:lpstr>Podvýživa na JIP/ARO</vt:lpstr>
      <vt:lpstr>Prezentace aplikace PowerPoint</vt:lpstr>
      <vt:lpstr>Prezentace aplikace PowerPoint</vt:lpstr>
      <vt:lpstr>Definice</vt:lpstr>
      <vt:lpstr>Definice</vt:lpstr>
      <vt:lpstr>Příčiny</vt:lpstr>
      <vt:lpstr>Klasifikace malnutrice</vt:lpstr>
      <vt:lpstr>Klasifikace malnutrice</vt:lpstr>
      <vt:lpstr>Následky malnutrice</vt:lpstr>
      <vt:lpstr>Důsledky prosté malnutrice</vt:lpstr>
      <vt:lpstr>Důsledky stresové malnutrice</vt:lpstr>
      <vt:lpstr>Definice malnutrice založená na etiologii</vt:lpstr>
      <vt:lpstr>Riziko podvýživy na odd. intenzivní péče</vt:lpstr>
      <vt:lpstr>Riziko podvýživy na standardním odd. </vt:lpstr>
      <vt:lpstr>Klinický obraz</vt:lpstr>
      <vt:lpstr>Důsledky malnutrice</vt:lpstr>
      <vt:lpstr>Komplexní vyšetření nutričního stavu  v.s.  čeho si nelze nevšimnout…</vt:lpstr>
      <vt:lpstr>Vyšetření výživového stavu</vt:lpstr>
      <vt:lpstr>Prezentace aplikace PowerPoint</vt:lpstr>
      <vt:lpstr>Vyšetření funkčního stavu</vt:lpstr>
      <vt:lpstr>Vyšetření mentálního stavu </vt:lpstr>
      <vt:lpstr>… a co s tím dělat</vt:lpstr>
      <vt:lpstr>Nutriční screening</vt:lpstr>
      <vt:lpstr>Prezentace aplikace PowerPoint</vt:lpstr>
      <vt:lpstr>Prezentace aplikace PowerPoint</vt:lpstr>
      <vt:lpstr>Pohyb = aktivita</vt:lpstr>
      <vt:lpstr>Prezentace aplikace PowerPoint</vt:lpstr>
      <vt:lpstr>Prezentace aplikace PowerPoint</vt:lpstr>
      <vt:lpstr>Prezentace aplikace PowerPoint</vt:lpstr>
      <vt:lpstr>Sarkopenie + akutní stav</vt:lpstr>
      <vt:lpstr>Sarkopenie + akutní stav</vt:lpstr>
      <vt:lpstr>Prezentace aplikace PowerPoint</vt:lpstr>
      <vt:lpstr>Sarkopenie</vt:lpstr>
      <vt:lpstr>Sarkopenie</vt:lpstr>
      <vt:lpstr>Frailty – sarkopenie – disabilita</vt:lpstr>
      <vt:lpstr>Křehkost (frailty syndrom)</vt:lpstr>
      <vt:lpstr>Změny tělesného složení ve stáří</vt:lpstr>
      <vt:lpstr>Změny tělesného složení ve stáří</vt:lpstr>
      <vt:lpstr>Změny tělesného složení ve stáří</vt:lpstr>
      <vt:lpstr>Změny tělesného složení ve stáří</vt:lpstr>
      <vt:lpstr>Sarkopenie</vt:lpstr>
      <vt:lpstr>Sarkopenie</vt:lpstr>
      <vt:lpstr>Sarkopenie</vt:lpstr>
      <vt:lpstr>Následky kritických stavů</vt:lpstr>
      <vt:lpstr>Long-term ICU illness</vt:lpstr>
      <vt:lpstr>Chronic critical illnes</vt:lpstr>
      <vt:lpstr>Chronic critical illnes</vt:lpstr>
      <vt:lpstr>Prezentace aplikace PowerPoint</vt:lpstr>
      <vt:lpstr>Sarkopenická obesita je skrytá</vt:lpstr>
      <vt:lpstr>Stanovení beztukové hmoty</vt:lpstr>
      <vt:lpstr>Bioimpedanční analýza (BIA)</vt:lpstr>
      <vt:lpstr>UZV / CT </vt:lpstr>
      <vt:lpstr>Samotný protein nestačí</vt:lpstr>
      <vt:lpstr>Prezentace aplikace PowerPoint</vt:lpstr>
      <vt:lpstr>Složení výživy</vt:lpstr>
      <vt:lpstr>Bílkoviny (proteiny)</vt:lpstr>
      <vt:lpstr>Bílkoviny ve výživě</vt:lpstr>
      <vt:lpstr>Cukry (sacharidy)</vt:lpstr>
      <vt:lpstr>Cukry ve výživě</vt:lpstr>
      <vt:lpstr>Tuky (lipidy)</vt:lpstr>
      <vt:lpstr>Tuky ve výživě</vt:lpstr>
      <vt:lpstr>Minerály a stopové prvky</vt:lpstr>
      <vt:lpstr>Vitamíny</vt:lpstr>
      <vt:lpstr>Voda / tekutiny</vt:lpstr>
      <vt:lpstr>Bilance tekutin</vt:lpstr>
      <vt:lpstr>Vláknina</vt:lpstr>
      <vt:lpstr>Prezentace aplikace PowerPoint</vt:lpstr>
      <vt:lpstr>Volba nutriční podpory</vt:lpstr>
      <vt:lpstr>Kdo mi poradí nebo pomůže? </vt:lpstr>
      <vt:lpstr>Obecné zásady správné výživy seniorů</vt:lpstr>
      <vt:lpstr>Když dieta nestačí</vt:lpstr>
      <vt:lpstr>modulární dietetika  (orální nutriční suplementa, ONS)</vt:lpstr>
      <vt:lpstr>sipping  (orální nutriční suplementa, ONS)</vt:lpstr>
      <vt:lpstr>enterální výživa</vt:lpstr>
      <vt:lpstr>Přípravky enterální výživy</vt:lpstr>
      <vt:lpstr>Cesty aplikace enterální výživy</vt:lpstr>
      <vt:lpstr>nasogastrická (žaludeční) sonda, NGS</vt:lpstr>
      <vt:lpstr>nasojejunální  (enterální) sonda, NJS, NES</vt:lpstr>
      <vt:lpstr>Prezentace aplikace PowerPoint</vt:lpstr>
      <vt:lpstr>NJS – způsoby podávání roztoků</vt:lpstr>
      <vt:lpstr>perkutánní endoskopická gastrostomie, PEG</vt:lpstr>
      <vt:lpstr>Prezentace aplikace PowerPoint</vt:lpstr>
      <vt:lpstr>Prezentace aplikace PowerPoint</vt:lpstr>
      <vt:lpstr>Prezentace aplikace PowerPoint</vt:lpstr>
      <vt:lpstr>Prezentace aplikace PowerPoint</vt:lpstr>
      <vt:lpstr>perkutánní endoskopická gastrostomie-jejunostomie,  PEGJ</vt:lpstr>
      <vt:lpstr>Prezentace aplikace PowerPoint</vt:lpstr>
      <vt:lpstr>chirurgická gastrostomie</vt:lpstr>
      <vt:lpstr>chirurgická nutriční jejunostomie</vt:lpstr>
      <vt:lpstr>Vyživa do žaludku / střeva</vt:lpstr>
      <vt:lpstr>Prezentace aplikace PowerPoint</vt:lpstr>
      <vt:lpstr>tunelizované katétry (Hickman, Broviac, Leonard, Groshong) </vt:lpstr>
      <vt:lpstr>portkatétry</vt:lpstr>
      <vt:lpstr>peripherally inserted central catheter (PICC)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hrncirik</cp:lastModifiedBy>
  <cp:revision>26</cp:revision>
  <dcterms:created xsi:type="dcterms:W3CDTF">2016-10-05T22:20:23Z</dcterms:created>
  <dcterms:modified xsi:type="dcterms:W3CDTF">2021-03-11T15:09:49Z</dcterms:modified>
</cp:coreProperties>
</file>