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6" r:id="rId2"/>
    <p:sldId id="287" r:id="rId3"/>
    <p:sldId id="288" r:id="rId4"/>
    <p:sldId id="289" r:id="rId5"/>
    <p:sldId id="290" r:id="rId6"/>
    <p:sldId id="291" r:id="rId7"/>
    <p:sldId id="294" r:id="rId8"/>
    <p:sldId id="292" r:id="rId9"/>
    <p:sldId id="304" r:id="rId10"/>
    <p:sldId id="305" r:id="rId11"/>
    <p:sldId id="306" r:id="rId12"/>
    <p:sldId id="293" r:id="rId13"/>
    <p:sldId id="295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Lewyho</a:t>
            </a:r>
            <a:r>
              <a:rPr lang="cs-CZ" dirty="0" smtClean="0"/>
              <a:t> korová demence – zrakové halucinace, bludy (mezi </a:t>
            </a:r>
            <a:r>
              <a:rPr lang="cs-CZ" dirty="0" err="1" smtClean="0"/>
              <a:t>Alzh</a:t>
            </a:r>
            <a:r>
              <a:rPr lang="cs-CZ" dirty="0" smtClean="0"/>
              <a:t> a </a:t>
            </a:r>
            <a:r>
              <a:rPr lang="cs-CZ" dirty="0" err="1" smtClean="0"/>
              <a:t>Parkins</a:t>
            </a:r>
            <a:r>
              <a:rPr lang="cs-CZ" dirty="0" smtClean="0"/>
              <a:t>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 smtClean="0"/>
              <a:t>Huntingtonova</a:t>
            </a:r>
            <a:r>
              <a:rPr lang="cs-CZ" dirty="0" smtClean="0"/>
              <a:t> choroba - </a:t>
            </a:r>
            <a:r>
              <a:rPr lang="cs-CZ" sz="11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vzácné dědičné </a:t>
            </a:r>
            <a:r>
              <a:rPr lang="cs-CZ" sz="11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neurodegenerativní</a:t>
            </a:r>
            <a:r>
              <a:rPr lang="cs-CZ" sz="11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onemocnění mozku charakteristické nekoordinovanými trhavými pohyby těla a snížením mentálních schopností postihující jedince obojího pohlaví výskyt mezi 20 – 40 rokem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D7276-0684-413A-80E5-67A7D2A95C08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85004"/>
            <a:ext cx="10515600" cy="750497"/>
          </a:xfrm>
        </p:spPr>
        <p:txBody>
          <a:bodyPr>
            <a:normAutofit fontScale="90000"/>
          </a:bodyPr>
          <a:lstStyle/>
          <a:p>
            <a:r>
              <a:rPr lang="cs-CZ" b="1" i="1" dirty="0" smtClean="0">
                <a:solidFill>
                  <a:srgbClr val="00B0F0"/>
                </a:solidFill>
              </a:rPr>
              <a:t>Geriatrický syndrom demence </a:t>
            </a:r>
            <a:r>
              <a:rPr lang="cs-CZ" sz="3100" dirty="0" smtClean="0"/>
              <a:t>(</a:t>
            </a:r>
            <a:r>
              <a:rPr lang="cs-CZ" sz="3100" dirty="0" err="1" smtClean="0"/>
              <a:t>Mühlpachr</a:t>
            </a:r>
            <a:r>
              <a:rPr lang="cs-CZ" sz="3100" dirty="0" smtClean="0"/>
              <a:t>, 2004,pp.40-71; Matějovská Kubešová, 2016)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1766"/>
            <a:ext cx="10515600" cy="455519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Je charakterizován postupným úbytkem paměťových funkcí, intelektu a jiných kognitivních funkcí až k druhotnému úpadku všech dalších psychických funkcí.</a:t>
            </a:r>
          </a:p>
          <a:p>
            <a:pPr>
              <a:buNone/>
            </a:pPr>
            <a:r>
              <a:rPr lang="cs-CZ" dirty="0" smtClean="0"/>
              <a:t>Vzniká následkem onemocnění mozku – dochází k narušení vyšších korových funkcí včetně paměti, myšlení, orientace, schopnosti řeči a úsudku.</a:t>
            </a:r>
          </a:p>
          <a:p>
            <a:pPr>
              <a:buNone/>
            </a:pPr>
            <a:r>
              <a:rPr lang="cs-CZ" b="1" i="1" dirty="0" smtClean="0"/>
              <a:t>Diagnostika</a:t>
            </a:r>
            <a:r>
              <a:rPr lang="cs-CZ" dirty="0" smtClean="0"/>
              <a:t> – zobrazovací techniky CT, MR, PET – lze odhalit atrofické změny i v časných stadiích</a:t>
            </a:r>
          </a:p>
          <a:p>
            <a:pPr>
              <a:buNone/>
            </a:pPr>
            <a:r>
              <a:rPr lang="cs-CZ" dirty="0" smtClean="0"/>
              <a:t>Je nutno doplnit o psychotesty (WT, MMSE…)</a:t>
            </a:r>
          </a:p>
          <a:p>
            <a:pPr>
              <a:buNone/>
            </a:pPr>
            <a:r>
              <a:rPr lang="cs-CZ" dirty="0" smtClean="0"/>
              <a:t>Metoda pozitronové emisní tomografie – získáme obraz glukózového metabolismu</a:t>
            </a:r>
          </a:p>
          <a:p>
            <a:pPr>
              <a:buNone/>
            </a:pPr>
            <a:r>
              <a:rPr lang="cs-CZ" b="1" i="1" dirty="0" smtClean="0"/>
              <a:t>PA střední intenzity 68 min.denně – je prokázaná souvislost mezi glukózovým metabolismem a kognitivní funkcí mozku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8452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Rizikové faktory pro rozvoj AN</a:t>
            </a:r>
            <a:endParaRPr lang="cs-CZ" sz="3600" b="1" i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1414732"/>
            <a:ext cx="10515600" cy="4762231"/>
          </a:xfrm>
        </p:spPr>
        <p:txBody>
          <a:bodyPr/>
          <a:lstStyle/>
          <a:p>
            <a:r>
              <a:rPr lang="cs-CZ" dirty="0" smtClean="0"/>
              <a:t>Věk (ve věku nad 80 let zvýšené riziko až 4x)</a:t>
            </a:r>
          </a:p>
          <a:p>
            <a:r>
              <a:rPr lang="cs-CZ" dirty="0" smtClean="0"/>
              <a:t>Ženské pohlaví</a:t>
            </a:r>
          </a:p>
          <a:p>
            <a:r>
              <a:rPr lang="cs-CZ" dirty="0" smtClean="0"/>
              <a:t>Genetické faktory (změny na čtyřech chromozomech -1, 14, 19, 21)</a:t>
            </a:r>
          </a:p>
          <a:p>
            <a:pPr>
              <a:buNone/>
            </a:pPr>
            <a:r>
              <a:rPr lang="cs-CZ" dirty="0" smtClean="0"/>
              <a:t>   Zvýšená tvorba lipoproteinů E4  (chromozom 19) se považuje za významný rizikový faktor rozvoje AN</a:t>
            </a:r>
          </a:p>
          <a:p>
            <a:r>
              <a:rPr lang="cs-CZ" dirty="0" smtClean="0"/>
              <a:t>Nižší vzdělání</a:t>
            </a:r>
          </a:p>
          <a:p>
            <a:r>
              <a:rPr lang="cs-CZ" dirty="0" smtClean="0"/>
              <a:t>Opakované úrazy hlavy</a:t>
            </a:r>
          </a:p>
          <a:p>
            <a:r>
              <a:rPr lang="cs-CZ" dirty="0" smtClean="0"/>
              <a:t>Přítomnost vaskulárního onemocnění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3947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Léčba demencí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17917"/>
            <a:ext cx="10515600" cy="515904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Sestává se ze dvou vzájemně se provázaných kroků: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Behaviorální kroky</a:t>
            </a:r>
            <a:r>
              <a:rPr lang="cs-CZ" dirty="0" smtClean="0"/>
              <a:t>, jejichž cílem je: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cs-CZ" dirty="0" smtClean="0"/>
              <a:t>Zachování, případně zlepšení úrovně jednotlivých dovedností (hrubá a jemná motorika, chůze, soběstačnost, kognitivní funkce)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cs-CZ" dirty="0" smtClean="0"/>
              <a:t>Smysluplné vyplnění volného času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cs-CZ" dirty="0" smtClean="0"/>
              <a:t>Ovlivnění behaviorálních a psychických příznaků demence a ADL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cs-CZ" dirty="0" smtClean="0"/>
              <a:t>Zlepšení verbální a nonverbální komunikace</a:t>
            </a:r>
          </a:p>
          <a:p>
            <a:pPr marL="514350" indent="-514350">
              <a:buNone/>
            </a:pPr>
            <a:r>
              <a:rPr lang="cs-CZ" dirty="0" smtClean="0"/>
              <a:t>Behaviorální kroky:                       životní styl</a:t>
            </a:r>
          </a:p>
          <a:p>
            <a:pPr marL="514350" indent="-514350">
              <a:buNone/>
            </a:pPr>
            <a:r>
              <a:rPr lang="cs-CZ" dirty="0" smtClean="0"/>
              <a:t>                                                         fyzická aktivita (PA, taneční aktivita)</a:t>
            </a:r>
          </a:p>
          <a:p>
            <a:pPr marL="514350" indent="-514350">
              <a:buNone/>
            </a:pPr>
            <a:r>
              <a:rPr lang="cs-CZ" dirty="0" smtClean="0"/>
              <a:t>                                                         psychická aktivita („učení a zkoušení“)</a:t>
            </a:r>
          </a:p>
          <a:p>
            <a:pPr marL="514350" indent="-514350">
              <a:buNone/>
            </a:pPr>
            <a:r>
              <a:rPr lang="cs-CZ" dirty="0" smtClean="0"/>
              <a:t>                                                         optimalizace senzorických funkcí</a:t>
            </a:r>
          </a:p>
          <a:p>
            <a:pPr marL="514350" indent="-514350">
              <a:buNone/>
            </a:pPr>
            <a:r>
              <a:rPr lang="cs-CZ" dirty="0" smtClean="0"/>
              <a:t>                                                         nutrice</a:t>
            </a:r>
            <a:endParaRPr lang="cs-CZ" dirty="0"/>
          </a:p>
          <a:p>
            <a:pPr marL="514350" indent="-514350">
              <a:buNone/>
            </a:pPr>
            <a:r>
              <a:rPr lang="cs-CZ" b="1" dirty="0" smtClean="0"/>
              <a:t>2. </a:t>
            </a:r>
            <a:r>
              <a:rPr lang="cs-CZ" b="1" dirty="0" err="1" smtClean="0"/>
              <a:t>Farmakogenní</a:t>
            </a:r>
            <a:r>
              <a:rPr lang="cs-CZ" b="1" dirty="0" smtClean="0"/>
              <a:t> kroky</a:t>
            </a:r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9441"/>
          </a:xfrm>
        </p:spPr>
        <p:txBody>
          <a:bodyPr/>
          <a:lstStyle/>
          <a:p>
            <a:r>
              <a:rPr lang="cs-CZ" sz="3600" b="1" i="1" dirty="0" smtClean="0"/>
              <a:t>Stárnutí a kognitivní funkce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64566"/>
            <a:ext cx="10515600" cy="50123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Podle závažnosti daných změn lze kognitivní stárnutí rozdělit do 3 stupňů:</a:t>
            </a:r>
          </a:p>
          <a:p>
            <a:pPr>
              <a:buFont typeface="Wingdings" pitchFamily="2" charset="2"/>
              <a:buChar char="q"/>
            </a:pPr>
            <a:r>
              <a:rPr lang="cs-CZ" b="1" dirty="0" smtClean="0"/>
              <a:t>Úspěšné stárnutí  </a:t>
            </a:r>
            <a:r>
              <a:rPr lang="cs-CZ" dirty="0" smtClean="0"/>
              <a:t>- zachování funkčních schopností (kognice nenarušena)</a:t>
            </a:r>
          </a:p>
          <a:p>
            <a:pPr>
              <a:buFont typeface="Wingdings" pitchFamily="2" charset="2"/>
              <a:buChar char="q"/>
            </a:pPr>
            <a:r>
              <a:rPr lang="cs-CZ" b="1" dirty="0" smtClean="0"/>
              <a:t>Normální stárnutí </a:t>
            </a:r>
            <a:r>
              <a:rPr lang="cs-CZ" dirty="0" smtClean="0"/>
              <a:t>– fyziologické změny v kognitivních a dalších psychických schopnostech. Drobné abnormality bez progrese. Změny metabolismu </a:t>
            </a:r>
            <a:r>
              <a:rPr lang="cs-CZ" dirty="0" err="1" smtClean="0"/>
              <a:t>monoaminů</a:t>
            </a:r>
            <a:r>
              <a:rPr lang="cs-CZ" dirty="0" smtClean="0"/>
              <a:t> a </a:t>
            </a:r>
            <a:r>
              <a:rPr lang="cs-CZ" dirty="0" err="1" smtClean="0"/>
              <a:t>neuropeptidů</a:t>
            </a:r>
            <a:r>
              <a:rPr lang="cs-CZ" dirty="0" smtClean="0"/>
              <a:t>, imunologické a endokrinologické změny. Neurobiologické změny při demenci souvisí s novými poměry neuroanatomickými – změny v metabolismu mozkových </a:t>
            </a:r>
            <a:r>
              <a:rPr lang="cs-CZ" dirty="0" err="1" smtClean="0"/>
              <a:t>mediátorů</a:t>
            </a:r>
            <a:r>
              <a:rPr lang="cs-CZ" dirty="0" smtClean="0"/>
              <a:t> (úbytek aktivity acetylcholinu), snížení aktivity noradrenalinu, serotoninu, dopaminu..</a:t>
            </a:r>
          </a:p>
          <a:p>
            <a:pPr>
              <a:buFont typeface="Wingdings" pitchFamily="2" charset="2"/>
              <a:buChar char="q"/>
            </a:pPr>
            <a:r>
              <a:rPr lang="cs-CZ" b="1" dirty="0" smtClean="0"/>
              <a:t>Patologické stárnutí </a:t>
            </a:r>
            <a:r>
              <a:rPr lang="cs-CZ" dirty="0" smtClean="0"/>
              <a:t>– selhání kompenzačních mechanismů, dochází k patologickým neurobiologickým změnám.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3947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Optimální PA z hlediska kognitivních funkcí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0060"/>
            <a:ext cx="10515600" cy="504690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Faktory ovlivňujíc </a:t>
            </a:r>
            <a:r>
              <a:rPr lang="cs-CZ" dirty="0" err="1" smtClean="0"/>
              <a:t>benefit</a:t>
            </a:r>
            <a:r>
              <a:rPr lang="cs-CZ" dirty="0" smtClean="0"/>
              <a:t> PA – genetické predispozice, četnost PA, velikost a typ pohybové zátěže</a:t>
            </a:r>
          </a:p>
          <a:p>
            <a:pPr>
              <a:buNone/>
            </a:pPr>
            <a:r>
              <a:rPr lang="cs-CZ" dirty="0" smtClean="0"/>
              <a:t>Dle zahraničních i našich výzkumů – efekt PA:</a:t>
            </a:r>
          </a:p>
          <a:p>
            <a:r>
              <a:rPr lang="cs-CZ" dirty="0" smtClean="0"/>
              <a:t>PA nejméně </a:t>
            </a:r>
            <a:r>
              <a:rPr lang="cs-CZ" b="1" dirty="0" smtClean="0"/>
              <a:t>2-3x týdně </a:t>
            </a:r>
            <a:r>
              <a:rPr lang="cs-CZ" dirty="0" smtClean="0"/>
              <a:t>nad 20 min. po dobu min. 6 měsíců</a:t>
            </a:r>
          </a:p>
          <a:p>
            <a:r>
              <a:rPr lang="cs-CZ" b="1" dirty="0" smtClean="0"/>
              <a:t>Střední intenzita zátěže </a:t>
            </a:r>
            <a:r>
              <a:rPr lang="cs-CZ" dirty="0" smtClean="0"/>
              <a:t>zlepšuje, ale dlouhodobá intenzivní tělesná zátěž snižuje úroveň </a:t>
            </a:r>
            <a:r>
              <a:rPr lang="cs-CZ" dirty="0" err="1" smtClean="0"/>
              <a:t>kognitiv</a:t>
            </a:r>
            <a:r>
              <a:rPr lang="cs-CZ" dirty="0" smtClean="0"/>
              <a:t>. funkcí. Doporučuje se </a:t>
            </a:r>
            <a:r>
              <a:rPr lang="cs-CZ" b="1" dirty="0" smtClean="0"/>
              <a:t>40-60 % max. spotřeby kyslíku</a:t>
            </a:r>
            <a:r>
              <a:rPr lang="cs-CZ" dirty="0" smtClean="0"/>
              <a:t>, subjektivní hodnocení zátěže na úrovni </a:t>
            </a:r>
            <a:r>
              <a:rPr lang="cs-CZ" b="1" dirty="0" smtClean="0"/>
              <a:t>13 dle </a:t>
            </a:r>
            <a:r>
              <a:rPr lang="cs-CZ" b="1" dirty="0" err="1" smtClean="0"/>
              <a:t>Borgovy</a:t>
            </a:r>
            <a:r>
              <a:rPr lang="cs-CZ" b="1" dirty="0" smtClean="0"/>
              <a:t> škály.</a:t>
            </a:r>
          </a:p>
          <a:p>
            <a:r>
              <a:rPr lang="cs-CZ" dirty="0" smtClean="0"/>
              <a:t>Kombinace AE a </a:t>
            </a:r>
            <a:r>
              <a:rPr lang="cs-CZ" dirty="0" err="1" smtClean="0"/>
              <a:t>neAE</a:t>
            </a:r>
            <a:r>
              <a:rPr lang="cs-CZ" dirty="0" smtClean="0"/>
              <a:t> cvičení 2x týdně po dobu 60min.</a:t>
            </a:r>
          </a:p>
          <a:p>
            <a:r>
              <a:rPr lang="cs-CZ" dirty="0" smtClean="0"/>
              <a:t>Respektovat osobní preference PA</a:t>
            </a:r>
          </a:p>
          <a:p>
            <a:r>
              <a:rPr lang="cs-CZ" dirty="0" smtClean="0"/>
              <a:t>Kombinovat PA tak, abychom podpořili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Zdatnost (zvládat ADL, rekreační PA, rychlá obnova funkčního stavu po nemoci)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Svalovou sílu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Flexibilitu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Vzpřímené uvolněné DT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Vnímání, </a:t>
            </a:r>
            <a:r>
              <a:rPr lang="cs-CZ" dirty="0" err="1" smtClean="0"/>
              <a:t>sebeuvědomování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6694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Obecná kriteria demence </a:t>
            </a:r>
            <a:r>
              <a:rPr lang="cs-CZ" sz="2400" dirty="0" smtClean="0"/>
              <a:t>(</a:t>
            </a:r>
            <a:r>
              <a:rPr lang="cs-CZ" sz="2400" i="1" dirty="0" err="1" smtClean="0"/>
              <a:t>Pidrman</a:t>
            </a:r>
            <a:r>
              <a:rPr lang="cs-CZ" sz="2400" i="1" dirty="0" smtClean="0"/>
              <a:t>,V.(2007). </a:t>
            </a:r>
            <a:r>
              <a:rPr lang="cs-CZ" sz="2400" i="1" dirty="0" err="1" smtClean="0"/>
              <a:t>Demence</a:t>
            </a:r>
            <a:r>
              <a:rPr lang="cs-CZ" sz="2400" i="1" dirty="0" smtClean="0"/>
              <a:t>.</a:t>
            </a:r>
            <a:r>
              <a:rPr lang="cs-CZ" sz="2400" i="1" dirty="0" err="1" smtClean="0"/>
              <a:t>Grada</a:t>
            </a:r>
            <a:r>
              <a:rPr lang="cs-CZ" sz="2400" i="1" dirty="0" smtClean="0"/>
              <a:t>)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07698"/>
            <a:ext cx="10515600" cy="4969265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Zjevné zhoršení krátkodobé a dlouhodobé paměti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Alespoň jeden z těchto faktorů:  </a:t>
            </a:r>
          </a:p>
          <a:p>
            <a:pPr>
              <a:buNone/>
            </a:pPr>
            <a:r>
              <a:rPr lang="cs-CZ" dirty="0" smtClean="0"/>
              <a:t>      - narušení abstraktního myšlení</a:t>
            </a:r>
          </a:p>
          <a:p>
            <a:pPr>
              <a:buNone/>
            </a:pPr>
            <a:r>
              <a:rPr lang="cs-CZ" dirty="0" smtClean="0"/>
              <a:t>      - narušení soudnosti</a:t>
            </a:r>
          </a:p>
          <a:p>
            <a:pPr>
              <a:buNone/>
            </a:pPr>
            <a:r>
              <a:rPr lang="cs-CZ" dirty="0" smtClean="0"/>
              <a:t>      - narušení ostatních kognitivních funkcí</a:t>
            </a:r>
          </a:p>
          <a:p>
            <a:pPr>
              <a:buNone/>
            </a:pPr>
            <a:r>
              <a:rPr lang="cs-CZ" dirty="0" smtClean="0"/>
              <a:t>      - změny osobnosti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Tyto poruch y se manifestují  v obvyklých pracovních či sociálních procesech ve vztahu k okolí.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Nejde současně o poruchu vědomí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4453"/>
            <a:ext cx="10515600" cy="733245"/>
          </a:xfrm>
        </p:spPr>
        <p:txBody>
          <a:bodyPr>
            <a:normAutofit fontScale="90000"/>
          </a:bodyPr>
          <a:lstStyle/>
          <a:p>
            <a:r>
              <a:rPr lang="cs-CZ" sz="2700" b="1" i="1" dirty="0" smtClean="0"/>
              <a:t/>
            </a:r>
            <a:br>
              <a:rPr lang="cs-CZ" sz="2700" b="1" i="1" dirty="0" smtClean="0"/>
            </a:br>
            <a:r>
              <a:rPr lang="cs-CZ" sz="2700" b="1" i="1" dirty="0" smtClean="0"/>
              <a:t/>
            </a:r>
            <a:br>
              <a:rPr lang="cs-CZ" sz="2700" b="1" i="1" dirty="0" smtClean="0"/>
            </a:br>
            <a:r>
              <a:rPr lang="cs-CZ" sz="2700" b="1" i="1" dirty="0" smtClean="0"/>
              <a:t>Demence </a:t>
            </a:r>
            <a:r>
              <a:rPr lang="cs-CZ" sz="2200" dirty="0" smtClean="0"/>
              <a:t>je získaná porucha kognitivních funkcí, má zásadní vliv na další funkce a tím i život pacienta.Příznaky lze rozdělit z hlediska didaktického do 3 základních skupin </a:t>
            </a:r>
            <a:r>
              <a:rPr lang="cs-CZ" sz="2200" b="1" dirty="0" smtClean="0"/>
              <a:t>A-B-C</a:t>
            </a:r>
            <a:r>
              <a:rPr lang="cs-CZ" sz="2700" dirty="0" smtClean="0"/>
              <a:t>: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4732"/>
            <a:ext cx="10515600" cy="4762231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Narušení </a:t>
            </a:r>
            <a:r>
              <a:rPr lang="cs-CZ" b="1" i="1" dirty="0" smtClean="0"/>
              <a:t>kognitivních funkcí </a:t>
            </a:r>
            <a:r>
              <a:rPr lang="cs-CZ" dirty="0" smtClean="0"/>
              <a:t>(</a:t>
            </a:r>
            <a:r>
              <a:rPr lang="cs-CZ" b="1" dirty="0" smtClean="0"/>
              <a:t>C</a:t>
            </a:r>
            <a:r>
              <a:rPr lang="cs-CZ" dirty="0" smtClean="0"/>
              <a:t> - </a:t>
            </a:r>
            <a:r>
              <a:rPr lang="cs-CZ" dirty="0" err="1" smtClean="0"/>
              <a:t>cognition</a:t>
            </a:r>
            <a:r>
              <a:rPr lang="cs-CZ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Narušení aktivit denního života (</a:t>
            </a:r>
            <a:r>
              <a:rPr lang="cs-CZ" b="1" dirty="0" smtClean="0"/>
              <a:t>A</a:t>
            </a:r>
            <a:r>
              <a:rPr lang="cs-CZ" dirty="0" smtClean="0"/>
              <a:t> – </a:t>
            </a:r>
            <a:r>
              <a:rPr lang="cs-CZ" dirty="0" err="1" smtClean="0"/>
              <a:t>activities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daily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Poruchy chování (</a:t>
            </a:r>
            <a:r>
              <a:rPr lang="cs-CZ" b="1" dirty="0" smtClean="0"/>
              <a:t>B</a:t>
            </a:r>
            <a:r>
              <a:rPr lang="cs-CZ" dirty="0" smtClean="0"/>
              <a:t> – </a:t>
            </a:r>
            <a:r>
              <a:rPr lang="cs-CZ" dirty="0" err="1" smtClean="0"/>
              <a:t>behavior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Další symptomy demence: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Poruchy intelektu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Poruchy paměti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Poruchy orientace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Poruchy abstraktního myšlení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Poruchy chápání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Poruchy pozornosti a motivace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Poruchy korových funkcí (apraxie, afázie)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Poruchy emotivity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Poruchy chování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Ztráta soběstačnosti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Porucha osobnosti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Případně i psychotické příznaky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Hledisko etiologické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35170"/>
            <a:ext cx="10515600" cy="514179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Onemocnění demencí je problém globální – souvisí s prodlužováním délky života a tím i obecným stárnutím populace</a:t>
            </a:r>
          </a:p>
          <a:p>
            <a:r>
              <a:rPr lang="cs-CZ" dirty="0" smtClean="0"/>
              <a:t>V Evropě je největší nárůst mezi 80 a 90 rokem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Rozeznáváme demence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/>
              <a:t>Atroficko-degenerativní</a:t>
            </a:r>
            <a:r>
              <a:rPr lang="cs-CZ" dirty="0" smtClean="0"/>
              <a:t> (způsobené metabolickými a strukturálními změnami nervové buňky a následné ztrátě její funkce)  - </a:t>
            </a:r>
            <a:r>
              <a:rPr lang="cs-CZ" dirty="0" err="1" smtClean="0"/>
              <a:t>Allzheimerova</a:t>
            </a:r>
            <a:r>
              <a:rPr lang="cs-CZ" dirty="0" smtClean="0"/>
              <a:t> choroba (65 % všech demencí), </a:t>
            </a:r>
            <a:r>
              <a:rPr lang="cs-CZ" dirty="0" err="1" smtClean="0"/>
              <a:t>Lewyho</a:t>
            </a:r>
            <a:r>
              <a:rPr lang="cs-CZ" dirty="0" smtClean="0"/>
              <a:t> korová demence(při </a:t>
            </a:r>
            <a:r>
              <a:rPr lang="cs-CZ" dirty="0" err="1" smtClean="0"/>
              <a:t>Pakinsonově</a:t>
            </a:r>
            <a:r>
              <a:rPr lang="cs-CZ" dirty="0" smtClean="0"/>
              <a:t> a </a:t>
            </a:r>
            <a:r>
              <a:rPr lang="cs-CZ" dirty="0" err="1" smtClean="0"/>
              <a:t>Huntingtonově</a:t>
            </a:r>
            <a:r>
              <a:rPr lang="cs-CZ" dirty="0" smtClean="0"/>
              <a:t> chorobě)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/>
              <a:t>Ischemicko-vaskulární</a:t>
            </a:r>
            <a:r>
              <a:rPr lang="cs-CZ" dirty="0" smtClean="0"/>
              <a:t> (cévního původu) – tvoří 15-30 % všech demencí – součást symptomatologie mozkové příhody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/>
              <a:t>Symptomatické-sekundární</a:t>
            </a:r>
            <a:r>
              <a:rPr lang="cs-CZ" dirty="0" smtClean="0"/>
              <a:t> (vznikají po infekcích mozku, po úrazech), demence metabolické (opakované stavy hypoglykémie), karenční (deficit vit. D, B12 a dalších vit. Sk B)</a:t>
            </a:r>
          </a:p>
          <a:p>
            <a:pPr>
              <a:buNone/>
            </a:pPr>
            <a:r>
              <a:rPr lang="cs-CZ" dirty="0" smtClean="0"/>
              <a:t>Ve vyšším věku  se jednotlivé etiologické faktory kombinují – demence smíšená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067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Stádia demence: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92038"/>
            <a:ext cx="10515600" cy="518492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Mírná demence </a:t>
            </a:r>
            <a:r>
              <a:rPr lang="cs-CZ" dirty="0" smtClean="0"/>
              <a:t>– horší zapamatování nových informací, ztrácení věcí, přechodná časová i prostorová orientace. Trvá </a:t>
            </a:r>
            <a:r>
              <a:rPr lang="cs-CZ" b="1" dirty="0" smtClean="0"/>
              <a:t>3-4 roky</a:t>
            </a:r>
            <a:r>
              <a:rPr lang="cs-CZ" dirty="0" smtClean="0"/>
              <a:t>. Pacient nevykazuje při běžném kontaktu znatelné změny, dochází ale k záměnám léků, zapomenutí termínu vyšetření ….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Středně těžká demence </a:t>
            </a:r>
            <a:r>
              <a:rPr lang="cs-CZ" dirty="0" smtClean="0"/>
              <a:t>– porušení paměti ve všech složkách, neschopnost vykonávat samostatnou činnost, zhoršování řečových schopností. Trvá </a:t>
            </a:r>
            <a:r>
              <a:rPr lang="cs-CZ" b="1" dirty="0" smtClean="0"/>
              <a:t>3 roky</a:t>
            </a:r>
            <a:r>
              <a:rPr lang="cs-CZ" dirty="0" smtClean="0"/>
              <a:t>, je nutný trvalý dohled.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Těžká demence </a:t>
            </a:r>
            <a:r>
              <a:rPr lang="cs-CZ" dirty="0" smtClean="0"/>
              <a:t>– nemocní jsou odkázáni na péči okolí. Neschopnost vykonávat ADL, nepoznávají rodinu, přátele, těžké poruchy chování (deliria po západu slunce „sun </a:t>
            </a:r>
            <a:r>
              <a:rPr lang="cs-CZ" dirty="0" err="1" smtClean="0"/>
              <a:t>dowing</a:t>
            </a:r>
            <a:r>
              <a:rPr lang="cs-CZ" dirty="0" smtClean="0"/>
              <a:t>“; inverze spánku). Trvá </a:t>
            </a:r>
            <a:r>
              <a:rPr lang="cs-CZ" b="1" dirty="0" smtClean="0"/>
              <a:t>3 roky</a:t>
            </a:r>
            <a:r>
              <a:rPr lang="cs-CZ" dirty="0" smtClean="0"/>
              <a:t>. V posledním roce – imobilní, inkontinentní, nekomunikuje, poruchy polykání.</a:t>
            </a:r>
          </a:p>
          <a:p>
            <a:pPr marL="514350" indent="-514350">
              <a:buNone/>
            </a:pPr>
            <a:r>
              <a:rPr lang="cs-CZ" dirty="0" smtClean="0"/>
              <a:t>Diagnózu demence je podstatné stanovit ve stádiu lehké demence, medikamenty mohou rozvinout v této fázi dlouhodobější efekt.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320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Diagnostika syndromu demence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55940"/>
            <a:ext cx="10515600" cy="502102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Nejjednodušší </a:t>
            </a:r>
            <a:r>
              <a:rPr lang="cs-CZ" b="1" i="1" dirty="0" smtClean="0"/>
              <a:t>orientační test</a:t>
            </a:r>
            <a:r>
              <a:rPr lang="cs-CZ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Zeptáme se na časoprostorovou orientaci – místo, rok, den, měsíc.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 vysvětlení, co se bude dít, sdělíme názvy 3 jednoduchých předmětů (míč, dům, auto..), na které se po 5min. zeptáme znovu.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Mezi tím pacienta necháme odečítat sedmičky od padesátky.</a:t>
            </a:r>
          </a:p>
          <a:p>
            <a:pPr marL="514350" indent="-514350">
              <a:buNone/>
            </a:pPr>
            <a:r>
              <a:rPr lang="cs-CZ" dirty="0" smtClean="0"/>
              <a:t>Test zopakujeme s odstupem 4 týdnů </a:t>
            </a:r>
            <a:r>
              <a:rPr lang="cs-CZ" sz="2000" dirty="0" smtClean="0"/>
              <a:t>(</a:t>
            </a:r>
            <a:r>
              <a:rPr lang="cs-CZ" sz="2000" dirty="0" err="1" smtClean="0"/>
              <a:t>Koukolík</a:t>
            </a:r>
            <a:r>
              <a:rPr lang="cs-CZ" sz="2000" dirty="0" smtClean="0"/>
              <a:t>, F., Jirák, R. (1999). </a:t>
            </a:r>
            <a:r>
              <a:rPr lang="cs-CZ" sz="2000" i="1" dirty="0" smtClean="0"/>
              <a:t>Diagnostika a léčení syndromu demence</a:t>
            </a:r>
            <a:r>
              <a:rPr lang="cs-CZ" sz="2000" dirty="0" smtClean="0"/>
              <a:t>. Praha: </a:t>
            </a:r>
            <a:r>
              <a:rPr lang="cs-CZ" sz="2000" dirty="0" err="1" smtClean="0"/>
              <a:t>Grada</a:t>
            </a:r>
            <a:r>
              <a:rPr lang="cs-CZ" sz="2000" dirty="0" smtClean="0"/>
              <a:t>. p.11)</a:t>
            </a:r>
          </a:p>
          <a:p>
            <a:pPr marL="514350" indent="-514350">
              <a:buNone/>
            </a:pPr>
            <a:r>
              <a:rPr lang="cs-CZ" dirty="0" smtClean="0"/>
              <a:t>Podezření na SD:</a:t>
            </a:r>
          </a:p>
          <a:p>
            <a:pPr marL="514350" indent="-514350">
              <a:buFontTx/>
              <a:buChar char="-"/>
            </a:pPr>
            <a:r>
              <a:rPr lang="cs-CZ" dirty="0" smtClean="0"/>
              <a:t>Jakákoliv porucha prostorové orientace (ad 1.)</a:t>
            </a:r>
          </a:p>
          <a:p>
            <a:pPr marL="514350" indent="-514350">
              <a:buFontTx/>
              <a:buChar char="-"/>
            </a:pPr>
            <a:r>
              <a:rPr lang="cs-CZ" dirty="0" smtClean="0"/>
              <a:t>Neschopnost si po 5 min. vybavit 2 ze jmenovaných předmětů (ad 2.)</a:t>
            </a:r>
          </a:p>
          <a:p>
            <a:pPr marL="514350" indent="-514350">
              <a:buFontTx/>
              <a:buChar char="-"/>
            </a:pPr>
            <a:r>
              <a:rPr lang="cs-CZ" dirty="0" smtClean="0"/>
              <a:t>Neschopnost určit správný výsledek alespoň jednoho nebo dvou odečítání (ad 3.)</a:t>
            </a:r>
          </a:p>
          <a:p>
            <a:pPr marL="514350" indent="-514350"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2188"/>
          </a:xfrm>
        </p:spPr>
        <p:txBody>
          <a:bodyPr>
            <a:normAutofit/>
          </a:bodyPr>
          <a:lstStyle/>
          <a:p>
            <a:r>
              <a:rPr lang="cs-CZ" sz="2800" b="1" dirty="0" err="1" smtClean="0"/>
              <a:t>Folsteinův</a:t>
            </a:r>
            <a:r>
              <a:rPr lang="cs-CZ" sz="2800" b="1" dirty="0" smtClean="0"/>
              <a:t> MMSE (Mini-</a:t>
            </a:r>
            <a:r>
              <a:rPr lang="cs-CZ" sz="2800" b="1" dirty="0" err="1" smtClean="0"/>
              <a:t>Mental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State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Examination</a:t>
            </a:r>
            <a:r>
              <a:rPr lang="cs-CZ" sz="2800" b="1" dirty="0" smtClean="0"/>
              <a:t>) – Alzheimerova nemoc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17917"/>
            <a:ext cx="10515600" cy="515904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Vyšetřuje některé základní neuropsychické funkce poškozené syndromem demence – paměť, časoprostorovou orientaci, </a:t>
            </a:r>
            <a:r>
              <a:rPr lang="cs-CZ" dirty="0" err="1" smtClean="0"/>
              <a:t>orientaci</a:t>
            </a:r>
            <a:r>
              <a:rPr lang="cs-CZ" dirty="0" smtClean="0"/>
              <a:t> osobou, řeč a jazyk.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Orientace</a:t>
            </a:r>
          </a:p>
          <a:p>
            <a:r>
              <a:rPr lang="cs-CZ" dirty="0" smtClean="0"/>
              <a:t>5 bodů: Jaký je rok? Roční doba? Měsíc? Den v týdnu? Sdělte dnešní datum</a:t>
            </a:r>
          </a:p>
          <a:p>
            <a:r>
              <a:rPr lang="cs-CZ" dirty="0" smtClean="0"/>
              <a:t>5 bodů: Kde jste? V jakém státě? Městě? Nemocnici /budově? Patře?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Rozsah pozornosti</a:t>
            </a:r>
            <a:endParaRPr lang="cs-CZ" dirty="0" smtClean="0"/>
          </a:p>
          <a:p>
            <a:r>
              <a:rPr lang="cs-CZ" dirty="0" smtClean="0"/>
              <a:t> 3 body: vyšetřující pojmenuje 3 objekty, jeden za sekundu, pacient pojmenování opakuje. Registruje se i počet opakování.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Pozornost a počítání</a:t>
            </a:r>
            <a:endParaRPr lang="cs-CZ" dirty="0" smtClean="0"/>
          </a:p>
          <a:p>
            <a:r>
              <a:rPr lang="cs-CZ" dirty="0" smtClean="0"/>
              <a:t>5 bodů: 100 -7 =…. Za každý správný výsledek 1 bod. Po 5 odpovědích ukončit.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Paměť</a:t>
            </a:r>
            <a:endParaRPr lang="cs-CZ" dirty="0" smtClean="0"/>
          </a:p>
          <a:p>
            <a:r>
              <a:rPr lang="cs-CZ" dirty="0" smtClean="0"/>
              <a:t>3 body: vyšetřující se zeptá na 3 dříve jmenované objekty – za správnou odpověď 1 bod.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Řeč</a:t>
            </a:r>
            <a:endParaRPr lang="cs-CZ" dirty="0" smtClean="0"/>
          </a:p>
          <a:p>
            <a:r>
              <a:rPr lang="cs-CZ" dirty="0" smtClean="0"/>
              <a:t>9 bodů: přesně pojmenovat předměty. Opakovat „</a:t>
            </a:r>
            <a:r>
              <a:rPr lang="cs-CZ" i="1" dirty="0" smtClean="0"/>
              <a:t>Žádné kdyby nebo ale</a:t>
            </a:r>
            <a:r>
              <a:rPr lang="cs-CZ" dirty="0" smtClean="0"/>
              <a:t>“…. Za každé správné zopakování 1 bod</a:t>
            </a:r>
          </a:p>
          <a:p>
            <a:pPr>
              <a:buNone/>
            </a:pPr>
            <a:r>
              <a:rPr lang="cs-CZ" dirty="0" smtClean="0"/>
              <a:t>Celkově lze získat max. </a:t>
            </a:r>
            <a:r>
              <a:rPr lang="cs-CZ" b="1" dirty="0" smtClean="0"/>
              <a:t>30</a:t>
            </a:r>
            <a:r>
              <a:rPr lang="cs-CZ" dirty="0" smtClean="0"/>
              <a:t> bodů. Počet </a:t>
            </a:r>
            <a:r>
              <a:rPr lang="cs-CZ" b="1" dirty="0" smtClean="0"/>
              <a:t>23</a:t>
            </a:r>
            <a:r>
              <a:rPr lang="cs-CZ" dirty="0" smtClean="0"/>
              <a:t> odděluje dementní osoby od nedementních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Další metody diagnostiky kognitivních funkcí: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8687"/>
            <a:ext cx="10515600" cy="5038276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err="1" smtClean="0"/>
              <a:t>Viena</a:t>
            </a:r>
            <a:r>
              <a:rPr lang="cs-CZ" b="1" dirty="0" smtClean="0"/>
              <a:t> test systém/Determinační test </a:t>
            </a:r>
            <a:r>
              <a:rPr lang="cs-CZ" dirty="0" smtClean="0"/>
              <a:t>– baterie elektronicky administrovaných výkonnostních testů (pozornost, kapacita pracovní paměti, rychlost reakce, prostorová představivost, osobnostní charakteristika) </a:t>
            </a:r>
          </a:p>
          <a:p>
            <a:r>
              <a:rPr lang="cs-CZ" dirty="0" smtClean="0"/>
              <a:t>DT – na monitoru jsou prezentovány měnící se obrazové a akustické signály, na které musí respondent reagovat.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Výsledky mnoha studií poukazují na úzkou korelaci mezi některými faktory aktivního životního stylu a úrovní kognitivních funkcí.</a:t>
            </a:r>
          </a:p>
          <a:p>
            <a:r>
              <a:rPr lang="cs-CZ" dirty="0" smtClean="0"/>
              <a:t>PA (střední intenzita) jako prevence úbytku kognitivních funkcí v průběhu stárnutí.</a:t>
            </a:r>
          </a:p>
          <a:p>
            <a:r>
              <a:rPr lang="cs-CZ" dirty="0" smtClean="0"/>
              <a:t>Psychické zdraví (nepřítomnost depresí a úzkostných stavů) pozitivně koreluje s úrovní kognitivních funkcí.</a:t>
            </a:r>
          </a:p>
          <a:p>
            <a:r>
              <a:rPr lang="cs-CZ" dirty="0" err="1" smtClean="0"/>
              <a:t>PoProgr</a:t>
            </a:r>
            <a:r>
              <a:rPr lang="cs-CZ" dirty="0" smtClean="0"/>
              <a:t>- „</a:t>
            </a:r>
            <a:r>
              <a:rPr lang="cs-CZ" dirty="0" err="1" smtClean="0"/>
              <a:t>nízkoprahové</a:t>
            </a:r>
            <a:r>
              <a:rPr lang="cs-CZ" dirty="0" smtClean="0"/>
              <a:t>“ – dostupné co nejširší skupině seniorů, </a:t>
            </a:r>
            <a:r>
              <a:rPr lang="cs-CZ" u="sng" dirty="0" smtClean="0"/>
              <a:t>podporovat zájem seniorů o PA, psychickou pohodu</a:t>
            </a:r>
            <a:r>
              <a:rPr lang="cs-CZ" dirty="0" smtClean="0"/>
              <a:t>,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923026"/>
          </a:xfrm>
        </p:spPr>
        <p:txBody>
          <a:bodyPr>
            <a:normAutofit fontScale="90000"/>
          </a:bodyPr>
          <a:lstStyle/>
          <a:p>
            <a:r>
              <a:rPr lang="cs-CZ" b="1" i="1" dirty="0" smtClean="0"/>
              <a:t>*Alzheimerova choroba (AN)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839788" y="1457864"/>
            <a:ext cx="3932237" cy="4411124"/>
          </a:xfrm>
        </p:spPr>
        <p:txBody>
          <a:bodyPr/>
          <a:lstStyle/>
          <a:p>
            <a:endParaRPr lang="cs-CZ" sz="2800" dirty="0" smtClean="0"/>
          </a:p>
          <a:p>
            <a:r>
              <a:rPr lang="cs-CZ" sz="2800" dirty="0" smtClean="0"/>
              <a:t>AN – nejčastější demence, představuje </a:t>
            </a:r>
          </a:p>
          <a:p>
            <a:r>
              <a:rPr lang="cs-CZ" sz="2800" dirty="0" smtClean="0"/>
              <a:t>60 % všech demencí</a:t>
            </a:r>
          </a:p>
          <a:p>
            <a:endParaRPr lang="cs-CZ" sz="2800" dirty="0" smtClean="0"/>
          </a:p>
          <a:p>
            <a:r>
              <a:rPr lang="cs-CZ" sz="2800" dirty="0" smtClean="0"/>
              <a:t>Vyvíjí se plíživě, pomalu a trvale </a:t>
            </a:r>
            <a:r>
              <a:rPr lang="cs-CZ" sz="2800" dirty="0" err="1" smtClean="0"/>
              <a:t>prograduje</a:t>
            </a:r>
            <a:r>
              <a:rPr lang="cs-CZ" sz="2800" dirty="0" smtClean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8047" y="1923691"/>
            <a:ext cx="6814867" cy="421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obrázek 8"/>
          <p:cNvSpPr>
            <a:spLocks noGrp="1"/>
          </p:cNvSpPr>
          <p:nvPr>
            <p:ph type="pic" idx="1"/>
          </p:nvPr>
        </p:nvSpPr>
        <p:spPr>
          <a:xfrm>
            <a:off x="5213155" y="435334"/>
            <a:ext cx="6084649" cy="5417390"/>
          </a:xfrm>
        </p:spPr>
      </p:sp>
      <p:sp>
        <p:nvSpPr>
          <p:cNvPr id="10" name="Zástupný symbol pro obrázek 8"/>
          <p:cNvSpPr txBox="1">
            <a:spLocks/>
          </p:cNvSpPr>
          <p:nvPr/>
        </p:nvSpPr>
        <p:spPr>
          <a:xfrm>
            <a:off x="5131430" y="435334"/>
            <a:ext cx="6172200" cy="4873625"/>
          </a:xfrm>
          <a:prstGeom prst="rect">
            <a:avLst/>
          </a:prstGeom>
        </p:spPr>
      </p:sp>
      <p:sp>
        <p:nvSpPr>
          <p:cNvPr id="13" name="TextovéPole 12"/>
          <p:cNvSpPr txBox="1"/>
          <p:nvPr/>
        </p:nvSpPr>
        <p:spPr>
          <a:xfrm rot="10800000" flipV="1">
            <a:off x="5305245" y="1040804"/>
            <a:ext cx="5668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i="1" dirty="0" smtClean="0"/>
              <a:t>Klasický průběh AN </a:t>
            </a:r>
            <a:r>
              <a:rPr lang="cs-CZ" sz="2800" dirty="0" smtClean="0"/>
              <a:t>(</a:t>
            </a:r>
            <a:r>
              <a:rPr lang="cs-CZ" sz="2800" dirty="0" err="1" smtClean="0"/>
              <a:t>Gauthier</a:t>
            </a:r>
            <a:r>
              <a:rPr lang="cs-CZ" sz="2800" dirty="0" smtClean="0"/>
              <a:t> (2001):</a:t>
            </a:r>
            <a:endParaRPr lang="cs-CZ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2270</TotalTime>
  <Words>1362</Words>
  <Application>Microsoft Office PowerPoint</Application>
  <PresentationFormat>Vlastní</PresentationFormat>
  <Paragraphs>130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Office</vt:lpstr>
      <vt:lpstr>Geriatrický syndrom demence (Mühlpachr, 2004,pp.40-71; Matějovská Kubešová, 2016)</vt:lpstr>
      <vt:lpstr>Obecná kriteria demence (Pidrman,V.(2007). Demence.Grada)</vt:lpstr>
      <vt:lpstr>  Demence je získaná porucha kognitivních funkcí, má zásadní vliv na další funkce a tím i život pacienta.Příznaky lze rozdělit z hlediska didaktického do 3 základních skupin A-B-C: </vt:lpstr>
      <vt:lpstr>Hledisko etiologické</vt:lpstr>
      <vt:lpstr>Stádia demence:</vt:lpstr>
      <vt:lpstr>Diagnostika syndromu demence</vt:lpstr>
      <vt:lpstr>Folsteinův MMSE (Mini-Mental State Examination) – Alzheimerova nemoc</vt:lpstr>
      <vt:lpstr>Další metody diagnostiky kognitivních funkcí:</vt:lpstr>
      <vt:lpstr>*Alzheimerova choroba (AN)</vt:lpstr>
      <vt:lpstr>Rizikové faktory pro rozvoj AN</vt:lpstr>
      <vt:lpstr>Léčba demencí</vt:lpstr>
      <vt:lpstr>Stárnutí a kognitivní funkce</vt:lpstr>
      <vt:lpstr>Optimální PA z hlediska kognitivních funkcí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259</cp:revision>
  <dcterms:created xsi:type="dcterms:W3CDTF">2016-09-20T10:01:00Z</dcterms:created>
  <dcterms:modified xsi:type="dcterms:W3CDTF">2021-03-17T07:05:46Z</dcterms:modified>
</cp:coreProperties>
</file>