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50" autoAdjust="0"/>
  </p:normalViewPr>
  <p:slideViewPr>
    <p:cSldViewPr snapToGrid="0">
      <p:cViewPr varScale="1">
        <p:scale>
          <a:sx n="68" d="100"/>
          <a:sy n="68" d="100"/>
        </p:scale>
        <p:origin x="-1205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794"/>
            <a:ext cx="9144000" cy="1094282"/>
          </a:xfrm>
        </p:spPr>
        <p:txBody>
          <a:bodyPr>
            <a:normAutofit/>
          </a:bodyPr>
          <a:lstStyle/>
          <a:p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4479" y="1633928"/>
            <a:ext cx="10433153" cy="4931763"/>
          </a:xfrm>
        </p:spPr>
        <p:txBody>
          <a:bodyPr>
            <a:normAutofit/>
          </a:bodyPr>
          <a:lstStyle/>
          <a:p>
            <a:pPr algn="l"/>
            <a:endParaRPr lang="cs-CZ" sz="2800" dirty="0" smtClean="0"/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pic>
        <p:nvPicPr>
          <p:cNvPr id="1026" name="Picture 2" descr="C:\Users\roman\Desktop\Psychomotor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6292" y="1557337"/>
            <a:ext cx="6668429" cy="4821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poznávat vlastní tělo</a:t>
            </a:r>
          </a:p>
          <a:p>
            <a:pPr>
              <a:buNone/>
            </a:pPr>
            <a:r>
              <a:rPr lang="cs-CZ" dirty="0" smtClean="0"/>
              <a:t>- práce s materiály, s pomůckami – rozvoj manuální zručnosti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soc</a:t>
            </a:r>
            <a:r>
              <a:rPr lang="cs-CZ" dirty="0" smtClean="0"/>
              <a:t>. komunikace</a:t>
            </a:r>
            <a:r>
              <a:rPr lang="cs-CZ" dirty="0" smtClean="0"/>
              <a:t>, sociální </a:t>
            </a:r>
            <a:r>
              <a:rPr lang="cs-CZ" dirty="0" smtClean="0"/>
              <a:t>vztahy </a:t>
            </a:r>
            <a:r>
              <a:rPr lang="cs-CZ" smtClean="0"/>
              <a:t>- spolupráce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pozitivní </a:t>
            </a:r>
            <a:r>
              <a:rPr lang="cs-CZ" dirty="0" smtClean="0"/>
              <a:t>citový prožitek</a:t>
            </a:r>
            <a:r>
              <a:rPr lang="cs-CZ" dirty="0" smtClean="0"/>
              <a:t>, radost z pohybu</a:t>
            </a:r>
          </a:p>
          <a:p>
            <a:pPr>
              <a:buNone/>
            </a:pPr>
            <a:r>
              <a:rPr lang="cs-CZ" dirty="0" smtClean="0"/>
              <a:t>- celková harmonizace osobnosti</a:t>
            </a:r>
          </a:p>
          <a:p>
            <a:pPr>
              <a:buNone/>
            </a:pPr>
            <a:r>
              <a:rPr lang="cs-CZ" dirty="0" smtClean="0"/>
              <a:t>- obohacení i z pohledu cvičitele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213" y="3612996"/>
            <a:ext cx="1287553" cy="236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8484" y="4167304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cs-CZ" dirty="0" smtClean="0"/>
              <a:t>respektovat identitu jedince a chránit jeho důstojnost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celkové zpomalení a chránit je před časovým stresem </a:t>
            </a:r>
          </a:p>
          <a:p>
            <a:pPr lvl="0">
              <a:buFontTx/>
              <a:buChar char="-"/>
            </a:pPr>
            <a:r>
              <a:rPr lang="cs-CZ" dirty="0" smtClean="0"/>
              <a:t>aktivně, ale taktně ověřit možné komunikační bariéry a přizpůsobit jim komunikaci</a:t>
            </a:r>
          </a:p>
          <a:p>
            <a:pPr lvl="0">
              <a:buFontTx/>
              <a:buChar char="-"/>
            </a:pPr>
            <a:r>
              <a:rPr lang="cs-CZ" dirty="0" smtClean="0"/>
              <a:t>při komunikaci se udržovat v zorném poli seniora, hovořit srozumitelně a dostatečně nahlas, udržovat neustále oční kontakt</a:t>
            </a:r>
          </a:p>
          <a:p>
            <a:pPr lvl="0">
              <a:buFontTx/>
              <a:buChar char="-"/>
            </a:pPr>
            <a:r>
              <a:rPr lang="cs-CZ" dirty="0" smtClean="0"/>
              <a:t>u imobilních jedinců respektovat používání opěrných pomůcek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fyzická a funkční omezení v důsledku stárnutí</a:t>
            </a:r>
          </a:p>
          <a:p>
            <a:pPr lvl="0">
              <a:buFontTx/>
              <a:buChar char="-"/>
            </a:pPr>
            <a:r>
              <a:rPr lang="cs-CZ" dirty="0" smtClean="0"/>
              <a:t>prostředky a formy práce diferencovat podle věku, pohlaví, jejich úrovně pohybových schopností a dovedností, celkové zdatnosti a aktuálního psychického a zdravotního stavu</a:t>
            </a:r>
          </a:p>
          <a:p>
            <a:pPr marL="609600" indent="-60960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dirty="0" smtClean="0"/>
              <a:t>cvičení by měla být bezpečná</a:t>
            </a:r>
          </a:p>
          <a:p>
            <a:pPr lvl="0">
              <a:buFontTx/>
              <a:buChar char="-"/>
            </a:pPr>
            <a:r>
              <a:rPr lang="cs-CZ" dirty="0" smtClean="0"/>
              <a:t>přizpůsobit výběr psychomotorických cvičení a her dle cíle, kterého chceme dosáhnout (udržení funkčnosti pro aktivity denního života, dostat jedince zpět z </a:t>
            </a:r>
            <a:r>
              <a:rPr lang="cs-CZ" dirty="0" err="1" smtClean="0"/>
              <a:t>disability</a:t>
            </a:r>
            <a:r>
              <a:rPr lang="cs-CZ" dirty="0" smtClean="0"/>
              <a:t> do schopnosti provádět aktivity denního života)</a:t>
            </a:r>
          </a:p>
          <a:p>
            <a:pPr lvl="0">
              <a:buFontTx/>
              <a:buChar char="-"/>
            </a:pPr>
            <a:r>
              <a:rPr lang="cs-CZ" dirty="0" smtClean="0"/>
              <a:t>při cvičení vytvářet příjemnou a optimistickou atmosféru, cvičence vhodně motivovat a podněcovat radost z pohybu, dávat možnost seniorům podílet se na vytváření cvičebního programu, navrhovat a realizovat vlastní nápady, modifikace při cvičení</a:t>
            </a:r>
          </a:p>
          <a:p>
            <a:pPr lvl="0">
              <a:buFontTx/>
              <a:buChar char="-"/>
            </a:pPr>
            <a:r>
              <a:rPr lang="cs-CZ" dirty="0" smtClean="0"/>
              <a:t>dávat seniorům příležitost a prostor projevit se samostatně a tvůrčím způsobem</a:t>
            </a:r>
          </a:p>
          <a:p>
            <a:pPr lvl="0">
              <a:buFontTx/>
              <a:buChar char="-"/>
            </a:pPr>
            <a:r>
              <a:rPr lang="cs-CZ" dirty="0" smtClean="0"/>
              <a:t>dávat dostatečný prostor pro vzájemnou spolupráci seniorů při realizaci psychomotorických cvičení a her</a:t>
            </a:r>
          </a:p>
          <a:p>
            <a:pPr marL="609600" indent="-609600">
              <a:buNone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Komunikace je základ!!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9113" y="2430966"/>
            <a:ext cx="3691054" cy="297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135</Words>
  <Application>Microsoft Office PowerPoint</Application>
  <PresentationFormat>Vlastní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Snímek 1</vt:lpstr>
      <vt:lpstr>Psychomotorika</vt:lpstr>
      <vt:lpstr>Zásady</vt:lpstr>
      <vt:lpstr>Zásady</vt:lpstr>
      <vt:lpstr>Komunikace je základ!!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273</cp:revision>
  <dcterms:created xsi:type="dcterms:W3CDTF">2016-09-20T10:01:00Z</dcterms:created>
  <dcterms:modified xsi:type="dcterms:W3CDTF">2021-03-14T09:14:22Z</dcterms:modified>
</cp:coreProperties>
</file>