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5FF490-1528-4388-87AE-8B0EDAD576F0}">
  <a:tblStyle styleId="{9D5FF490-1528-4388-87AE-8B0EDAD576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Roboto-bold.fntdata"/><Relationship Id="rId21" Type="http://schemas.openxmlformats.org/officeDocument/2006/relationships/slide" Target="slides/slide15.xml"/><Relationship Id="rId43" Type="http://schemas.openxmlformats.org/officeDocument/2006/relationships/font" Target="fonts/Roboto-regular.fntdata"/><Relationship Id="rId24" Type="http://schemas.openxmlformats.org/officeDocument/2006/relationships/slide" Target="slides/slide18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6184830b1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6184830b1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4b3ca84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4b3ca84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4b3ca84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4b3ca84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4b3ca848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4b3ca848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184830b1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6184830b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6184830b1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6184830b1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6184830b1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6184830b1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4b3ca848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4b3ca848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184830b1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6184830b1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4b3ca848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4b3ca848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4b3ca84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4b3ca84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184830b1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6184830b1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6184830b1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6184830b1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184830b1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6184830b1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6184830b1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6184830b1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4b3ca848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4b3ca848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6184830b1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6184830b1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6184830b1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6184830b1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4b3ca848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4b3ca848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6184830b1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6184830b1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6184830b1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6184830b1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6435d6e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6435d6e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6184830b1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6184830b1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4b3ca848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4b3ca848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6184830b1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6184830b1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6184830b1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16184830b1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4b3ca848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4b3ca848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63bab207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63bab20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4b3ca848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4b3ca848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6435d6e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6435d6e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435d6ee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6435d6ee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4b3ca848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4b3ca848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4b919ed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4b919ed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6184830b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6184830b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184830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6184830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b4461 Praxe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24.2.2022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Patologická únava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923800"/>
            <a:ext cx="8520600" cy="3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lehčí stupeň : přetížení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-prohloubení příznaků fyziologické únavy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křeče,nauzea,bledost,rychlý a mělký tep,rychlý a mělký dech, pocení,proteinurie/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těžký stupeň : schvácení /až smrt /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4215" lvl="3" marL="70040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❖"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" sz="186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chronická</a:t>
            </a: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vždy patologická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lehčí stupeň :</a:t>
            </a: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pokles výkonu, snížení hmotnosti, snížení obranyschopnosti, poruchy trávení, nechutenství, poruchy spánku, podrážděnost nebo apatie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těžší stupeň / přetrénování /: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vznikne při dlouhodobém nerespektování regeneračních procesů v organismu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trvalý pokles výkonnosti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 stejné jako u lehčího stupně + i morfologické patologické změny / ireversibilní změny pohybového aparátu- atrofie svalových vláken /</a:t>
            </a:r>
            <a:endParaRPr sz="139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235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Zotavení/regenerace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843200"/>
            <a:ext cx="85206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biologický proces obnovy přechodného poklesu funkčních schopností organismu 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b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formy regenerace :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5310" lvl="0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AutoNum type="arabicPeriod"/>
            </a:pPr>
            <a:r>
              <a:rPr b="1" lang="cs" sz="186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pasivní r./ </a:t>
            </a: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činnost organismu během zátěže a po ní, kdy se vychýlená rovnováha všech fyziologických funkcí vrací na úroveň výchozích hodnot, eventuelně nastane superkompenzace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likvidace metabolické acidózy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obnova energetických substrát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přesuny iontů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vyrovnání teplotních změn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likvidace katabolitů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reparace poškozených buněk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vyrovnání el. potencionálů v NS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zintenzivnění činnosti trávicího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vylučovacího ústrojí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5310" lvl="0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AutoNum type="arabicPeriod"/>
            </a:pPr>
            <a:r>
              <a:rPr b="1" lang="cs" sz="186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aktivní</a:t>
            </a: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r.– vnější zásahy, metody , procedury použité </a:t>
            </a:r>
            <a:r>
              <a:rPr i="1"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plánovitě a cíleně</a:t>
            </a: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 urychlení celého pochodu pasivní regenerace / hlavní účel /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4335" lvl="2" marL="141922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Char char="-"/>
            </a:pPr>
            <a:r>
              <a:rPr lang="cs" sz="1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potřebu r. si nemusí sportovec uvědomovat</a:t>
            </a:r>
            <a:endParaRPr sz="1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sz="13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Zotavení může probíhat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017800"/>
            <a:ext cx="85206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vyloučení fyzické aktivity zotavovaného – </a:t>
            </a:r>
            <a:r>
              <a:rPr b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pasivní odpočinek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mělo by převládat u aerobní únavy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resyntéza svalového glykogenu až 2 dny/jaterní až 3 dny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žádoucí je vyšší dodávka sacharidů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nízká intenzita, 50% (max.60%) max TF, pohyb cílený na pracující svaly, cyklický, ukazatel délky trvání je laktát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rychlost odbourání LA 0,5 mmol/m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využije se pohybová aktivita – </a:t>
            </a:r>
            <a:r>
              <a:rPr b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aktivní</a:t>
            </a:r>
            <a:r>
              <a:rPr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odpočinek / anaerobní únava /</a:t>
            </a:r>
            <a:endParaRPr sz="2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zachování průtoku krve ve svalech / lepší odstranění katabolitů /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 odstranění místní únavy, či rychle vznikající únavy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rychlost odbourání LA 0,3 mmol/m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Doba obnovy en.zdrojů a odstranění LA po zatížení</a:t>
            </a:r>
            <a:endParaRPr/>
          </a:p>
        </p:txBody>
      </p:sp>
      <p:graphicFrame>
        <p:nvGraphicFramePr>
          <p:cNvPr id="161" name="Google Shape;161;p25"/>
          <p:cNvGraphicFramePr/>
          <p:nvPr/>
        </p:nvGraphicFramePr>
        <p:xfrm>
          <a:off x="475463" y="1017808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{9D5FF490-1528-4388-87AE-8B0EDAD576F0}</a:tableStyleId>
              </a:tblPr>
              <a:tblGrid>
                <a:gridCol w="3509325"/>
                <a:gridCol w="1952425"/>
                <a:gridCol w="2731325"/>
              </a:tblGrid>
              <a:tr h="3388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68575" marL="6857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doba </a:t>
                      </a:r>
                      <a:endParaRPr sz="2200"/>
                    </a:p>
                  </a:txBody>
                  <a:tcPr marT="0" marB="0" marR="68575" marL="68575"/>
                </a:tc>
                <a:tc hMerge="1"/>
              </a:tr>
              <a:tr h="338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minimální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maximální</a:t>
                      </a:r>
                      <a:endParaRPr sz="2200"/>
                    </a:p>
                  </a:txBody>
                  <a:tcPr marT="0" marB="0" marR="68575" marL="68575"/>
                </a:tc>
              </a:tr>
              <a:tr h="33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ob. fosfagenu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2 min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3 min</a:t>
                      </a:r>
                      <a:endParaRPr sz="2200"/>
                    </a:p>
                  </a:txBody>
                  <a:tcPr marT="0" marB="0" marR="68575" marL="68575"/>
                </a:tc>
              </a:tr>
              <a:tr h="33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ob. glykogenu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10 h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46 h</a:t>
                      </a:r>
                      <a:endParaRPr sz="2200"/>
                    </a:p>
                  </a:txBody>
                  <a:tcPr marT="0" marB="0" marR="68575" marL="68575"/>
                </a:tc>
              </a:tr>
              <a:tr h="34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68575" marL="6857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/kontinuální zatížení/</a:t>
                      </a:r>
                      <a:endParaRPr sz="2200"/>
                    </a:p>
                  </a:txBody>
                  <a:tcPr marT="0" marB="0" marR="68575" marL="68575"/>
                </a:tc>
                <a:tc hMerge="1"/>
              </a:tr>
              <a:tr h="34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5 h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24 h</a:t>
                      </a:r>
                      <a:endParaRPr sz="2200"/>
                    </a:p>
                  </a:txBody>
                  <a:tcPr marT="0" marB="0" marR="68575" marL="68575"/>
                </a:tc>
              </a:tr>
              <a:tr h="34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68575" marL="6857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/ intermitentní zatížení/</a:t>
                      </a:r>
                      <a:endParaRPr sz="2200"/>
                    </a:p>
                  </a:txBody>
                  <a:tcPr marT="0" marB="0" marR="68575" marL="68575"/>
                </a:tc>
                <a:tc hMerge="1"/>
              </a:tr>
              <a:tr h="67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odstranění LA – aktivní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30 min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1 h</a:t>
                      </a:r>
                      <a:endParaRPr sz="2200"/>
                    </a:p>
                  </a:txBody>
                  <a:tcPr marT="0" marB="0" marR="68575" marL="68575"/>
                </a:tc>
              </a:tr>
              <a:tr h="67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odstranění LA – pasivní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1 h</a:t>
                      </a:r>
                      <a:endParaRPr sz="22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200"/>
                        <a:t>2 h</a:t>
                      </a:r>
                      <a:endParaRPr sz="2200"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Časná/pozdní regenerace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940075"/>
            <a:ext cx="8520600" cy="3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</a:t>
            </a: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asná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Součástí každodenního režimu, prolíná tréninkovým procesem nebo na něj navazuje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Cíl : rychlá likvidace akutní únavy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fáze : I. do 1 až 1,5 hod po zátěži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II. od konce I. Fáze do začátku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dalšího zatížení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Pozdní - REKONDICE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součást přechodného období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celková psychická a fyzická regenerace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nejde o úplný klid / aktivní forma /- relaxační lázeňský pobyt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Hl. úkol :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udržet výkonnost na určitém stupni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zotavit se z předcházející celoroční náročné fyzické činnosti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C, relaxace psychická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Prostředky regenerace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pedagogické prostředky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psychologické prostředky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C, biologické prostředky: 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výživa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pitný režim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fyzikální prostředky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regenerace pohybem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 farmakologické prostředky</a:t>
            </a:r>
            <a:endParaRPr sz="3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222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Pedagogické prostředky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11700" y="923800"/>
            <a:ext cx="8520600" cy="4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metodika tréninku - stanovení přesných cílů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individualizace tréninku - individuální přístup ke sportovcům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variabilita zatížení - </a:t>
            </a: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jednostranné zatížení zpočátku velký efekt ale daleko rychleji se uplatňují negativní adaptační vlivy 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různorodost podmínek a tréninkového prostředí - </a:t>
            </a: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stálé a jednotvárné prostředí= rušivý element, chybí nové vjemy- únava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tréninkový plán - </a:t>
            </a: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zakomponovat i regenerační jednotky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interpersonální vztahy - </a:t>
            </a: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 psychologické prostředky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vztah k celému kolektivu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správná vazba tréninkových cyklů na biorytmy - souvisí s výkonnostními rytmy</a:t>
            </a:r>
            <a:endParaRPr sz="57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3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7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výchova sportovce k dennímu režimu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Výkonnostní rytmus/průměr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953500"/>
            <a:ext cx="85206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Denní:</a:t>
            </a:r>
            <a:endParaRPr sz="191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                     vstup do denní aktivity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– 11              vzestup výkonnosti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– 12             vrchol výkonnosti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– 15             pokles v.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                    nejnižší bod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– 17             vzestup v.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– 17              vrchol v.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– 19              pokles v.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                     nejnižší bod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– 21               poslední a nejnižší vzestup v., pak pokles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Týdenní:</a:t>
            </a:r>
            <a:endParaRPr sz="191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vrchol – úterý a středa</a:t>
            </a:r>
            <a:endParaRPr sz="19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9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maximální pokles - pátek</a:t>
            </a:r>
            <a:endParaRPr sz="88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2354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Psychologické prostředky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843225"/>
            <a:ext cx="8520600" cy="38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propojeny s pedagogickými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hlavní úlohu má trenér / pozor na přehnané zapojování psychologů- testování osobnosti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Emoční a psychické napětí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střídání fáze s vyšší a nižší psychickou a emocionální tenzí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navození potřebného napětí / prevence únavy a rychlost následné regenerace, ale i vliv na sportovní odvětví a výkon /- sprinteři a skokani, vytrvalci a střelci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Vliv prostředí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Hospodaření s časem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nedostatek = jeden z nejvýznamnějších stresorů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téměř nemožné v současné době odstranit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negativní vliv na tréninkový efekt i na výkon, rychlost rozvoje únavy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správný denní režim, vhodné uspořádání činností = výrazná složka regenerace / menší únava – kratší doba na regeneraci /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Duševní rovnováha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 prvek vysoké výkonnosti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narušení – záporný vliv na kvalitu výkonu a tréninku / snaha o likvidaci příčiny /- izolace rušivých vlivů, změna prostředí a činnosti- individuální přístup / hydroterapie, masáže /</a:t>
            </a:r>
            <a:endParaRPr sz="6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Psychologické prostředky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017800"/>
            <a:ext cx="8520600" cy="3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c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Aktivace a psychická odolnost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sama sportovní činnost je stresor</a:t>
            </a:r>
            <a:endParaRPr b="1"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c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edukce vnitřních konfliktů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Kolektiv – mezilidské vztahy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dobrý kolektiv / i extrémní podmínky snášeny lépe 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dyády / ale i samotáři – introvert a kritici 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stabilita je dána dobrými vztahy mezi dvojicemi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interpersonální konflikty / nutno počítat /: autokritický postoj trenéra, mimosportovní stresy, úvahy o sestavě družstva, liberální přístup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konfliktotvorní jedinci / nutné usměrňovat 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Depresivní syndrom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projevy deprese u sportovců častější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depresivní syndrom sportovci tají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larvovaná deprese / bulimie : 39% 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terapie : racionální, sugestivní nebo tréninková psychoterapie / autogenní trénink /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Aktualizace k workshopu na ZŠ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074350"/>
            <a:ext cx="85206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Datum: první týden v květnu (po odevzdání BP)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/>
              <a:t>Časová dotace: 2hod/dopoledne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/>
              <a:t>Počet žáků: na nás (7.-9. třídy/nebo jen některé? kluci/holky?)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/>
              <a:t>Náplň: na nás - interaktivní, aby si z každého stanoviště něco praktického odnesli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3000"/>
              <a:t>Skupiny a návrhy témat/stanovišť.</a:t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3000"/>
              <a:t>3.3. FINALIZACE NÁVRHŮ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1951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Sportovní výživa a pitný režim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311700" y="856650"/>
            <a:ext cx="8520600" cy="4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 složka regenerace = obnova energetických zdrojů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neexistuje žádná dieta, která by vedla specificky ke zvýšení výkonu !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součástí tréninkového procesu a ovlivňuje výkon / nesprávná – prodlužuje dobu zotavení /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Problémy :</a:t>
            </a:r>
            <a:endParaRPr sz="1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kvalita a kvantita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B,denní dávky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C, nejvhodnější strava v den výkonu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1.Sacharidy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resyntéza glykogenu v období regenerace se výrazně zpomaluje u stravy bohaté na tuky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úplná obnova zásob do 24 hod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strava s vysokým obsahem cukrů 15 –45 min před výkonem může mít negativní efekt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jíst asi 4 hod před výkonem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sacharidy během výkonu oddálí nástup únavy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sacharidy po zátěži : ano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optimum sacharidů / 60 % energetického krytí /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311700" y="2085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Sportovní výživa a pitný režim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11700" y="816350"/>
            <a:ext cx="85206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86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2.Tuky</a:t>
            </a:r>
            <a:endParaRPr sz="1865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hlavním dodavatelem energie při dlouhodobých výkonech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důležité jsou esenciální / tělo si neumí vytvořit/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nositelé vitamínů rozpustných v tucích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mobilizace provokována sympatikem / adrenalin, glukagon, glukokortikoidy /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nejsou využitelné ihned po podání – příjem během výkonu nebo po výkonu je nevhodný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86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3.Bílkoviny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běžná populace 0,8g/kg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silové sporty : 1,4 – 1,8 g/kg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vytrvalostní : 1,2 – 1,4 g/k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6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Char char="●"/>
            </a:pPr>
            <a:r>
              <a:rPr lang="cs" sz="18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silové: až 2g/kg</a:t>
            </a:r>
            <a:endParaRPr sz="18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4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68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Výživa před a během tréninku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11700" y="1017800"/>
            <a:ext cx="8520600" cy="3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je důležité vědět vzhledem k trávení 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Metoda pokus – omyl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sportu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Úroveň trénovanosti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Pohlaví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Emoční a duševní stres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Intenzita cvičení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potravin před soutěží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během výkonu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Hormonální změny během zátěže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potravy po zátěži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Strava před výkonem :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Zabránit hypoglykemii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Zklidnit žaludek, zmírnit pocit hladu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Dodat svalům energii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Strava po výkonu</a:t>
            </a:r>
            <a:endParaRPr b="1"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Hydratace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Cukry / 1 g / kg hmotnosti /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Bílkoviny / poměr 1g B na 3g S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Měření hmotnosti před a po výkonu / 2 % doplnit H20/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Až 45 min po výkonu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Strava přizpůsobena 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⮚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sportovnímu odvětví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⮚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typu tréninku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⮚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věku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6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⮚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pohlaví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221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Energetická bilance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735775"/>
            <a:ext cx="8520600" cy="4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r>
              <a:rPr b="1"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 nutná denní vyrovnaná energetická bilance / nekolikadenní cykly /: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převažuje výdej energie / o 10% dlouho = pokles tělesné hmotnosti, pokles výkonu, prodloužení regenerace, přetížení a přetrénování –</a:t>
            </a:r>
            <a:r>
              <a:rPr b="1"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katabolismus 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příjem je vyšší – zvyšování tělesné hmotnosti =</a:t>
            </a:r>
            <a:r>
              <a:rPr b="1"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anabolismus </a:t>
            </a: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tvorba zásob, svalové hmoty, </a:t>
            </a: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není schopen maximálního výkonu /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Pokyny pro hodnocení tělesné hmotnosti</a:t>
            </a:r>
            <a:endParaRPr b="1"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vážit 1x týdně ráno, nalačno,po dnu volna / hodnocení energetické bilance – hmotnostní křivka – odhad optimální tělesné hmotnosti / - +- 1 kg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ztráty tekutin : rozdíl hmotnosti před a po výkonu + 1,5 l / 24 hod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 kratším období / několik dnů / může hmotnost kolísat více /trénink / tekutiny vzestup hmotnosti – v důsledku dočasně zvýšeného příjmu tekutin, případně energie , nebo nárůst svalové hmoty v důsledku silového tréninku. Nesmí to být ale provázeno vzestupem podkožního tuku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výrazný úbytek hmotnosti pod vlivem zatížení je způsoben ztrátou tekutin 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 2- 3 % není rizikové, 5% riziko /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mírný, ale setrvalý pokles hmotnosti: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nedostatek tekutin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nedostatek příjmu energie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chronické přetížení, skryté onemocnění</a:t>
            </a:r>
            <a:endParaRPr sz="212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1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cs" sz="21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kombinace všech faktorů</a:t>
            </a:r>
            <a:endParaRPr sz="2726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2085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Pitný režim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11700" y="816375"/>
            <a:ext cx="85206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Během výkonu jsme schopni uhradit pouze 60% ztát!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Bilance tekutin: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nejvyšší obsah vody v těle: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mozek, játra, svalstvo / 75%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tuková tkáň / 23%/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ztráty tekutin / + minerály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denní ztráty = 2,5 l / moč + stolice- 1,5 l, pot- 0,5l, dýchání- 0,5l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endogenní voda 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vzniká při činnosti / asi 1 l- může se zapojit do oběhu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doplnění ztrát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½ H20 v potravě, zbytek doplnit = průměrně 1,5 l tekutin / normální činnost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zátěž / ztráty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3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dýchání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3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3" marL="1828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močí a stolicí /minimálně/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produkce potu :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závisí na trénovanosti, díky tréninku jsou trénovány i potní žlázy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netrénovany: 0,8 l / hod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trénovaný: 2 –3l /hod./vytrvalec/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ztráta tekutin nad 2% hmotnosti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snížení výkonu / hlavně vytrvalostních schopností u netrénovaných /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ztráta tekutin nad 4% = </a:t>
            </a: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výkonu vždy/doplnění do cca 8 hod/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311700" y="248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Pitný režim</a:t>
            </a:r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311700" y="735800"/>
            <a:ext cx="8712900" cy="4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Kontrola hydratace: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barva moči 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množství moči / 2/3 objemu přijatých tekutin = 1 -1,5 l moči denně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vážení před a po výkonu / na každý kg úbytku hmotnosti 1l tekutin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212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Pití před výkonem :</a:t>
            </a:r>
            <a:endParaRPr sz="1212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zásoba vody:ne 1 – 2 dny příliš zvýšená konzumace/zátěž ledvin, jen lehce zvýšený příjem/ asi do 1l navíc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poslední porce nejpozději 40 minut před startem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izotonické sportovní nápoje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212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Pití během výkonu / nižší vstřebatelnost ze žaludku /:</a:t>
            </a:r>
            <a:endParaRPr sz="1212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hypotonický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slaný 1g na 1l nápoje / bezpečný obsah /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sladký / pozor u výkonů do 60 min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bez látek dráždicích / CO2 /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212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Pití po výkonu :</a:t>
            </a:r>
            <a:endParaRPr sz="1212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požadavky nejsou vymezeny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je-li nevolno raději kyselý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ředěné džusy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Char char="●"/>
            </a:pPr>
            <a:r>
              <a:rPr lang="cs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alkohol  v časné fázi regenerace -ne !!!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Pohybové prostředky</a:t>
            </a:r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1700" y="926625"/>
            <a:ext cx="8520600" cy="3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doplňkový sport / výběr - </a:t>
            </a: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zatěžujeme jiné svalové skupiny než u sportovní disciplíny/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kompenzační cvičení 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Adaptace na fyzickou zátěž :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Přiměřená fyzická aktivita :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2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podporuje růst kostí / parathormon /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2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zpevnění šlach, vazů a kloubů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Nepřiměřená dlouhodobá vysoká intenzita / problém vrcholového sportu /: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2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pokles kostní denzity – osteoporózu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2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poškození kloubů / deformace /, záněty šlach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2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41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svalové dysbalance = malaadaptační projev / jednostranné zatížení /</a:t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Pohybové prostředky</a:t>
            </a:r>
            <a:endParaRPr/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11700" y="1017800"/>
            <a:ext cx="8520600" cy="3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Kompenzační cvičení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35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A.Možnosti terapeutického ovlivnění</a:t>
            </a:r>
            <a:r>
              <a:rPr b="1"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535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rozsahu pohybu :</a:t>
            </a:r>
            <a:endParaRPr sz="535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Strečink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balistický / dynamický /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statický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 hlediska působící síly se dělí :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pasivní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pasivně –aktivní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aktivní asistovaný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aktivní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Krajním vyjádřením statického strečinku je protažení zkrácených struktur využitím mírného tahu po delší dobu / desítky minut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35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Možnosti terapeutického ovlivnění svalového oslabení</a:t>
            </a:r>
            <a:endParaRPr sz="535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cvičení na posilovacích strojích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izometrická cvičení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progresivní odporová cvičení- izotonické koncentrické cvičení proti submaximálnímu a maximálnímu odporu</a:t>
            </a:r>
            <a:endParaRPr sz="53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653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cs" sz="53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elektrostimulace během svalové kontrakce</a:t>
            </a: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Farmakologické prostředky</a:t>
            </a:r>
            <a:endParaRPr/>
          </a:p>
        </p:txBody>
      </p:sp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311700" y="1229875"/>
            <a:ext cx="85206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látky podporující regeneraci organismu</a:t>
            </a:r>
            <a:endParaRPr b="1"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Energetický metabolismus: 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sacharidy, kreatin, rozvětvené AMK- BCCA, mastné kyseliny-MCT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Mikrovýživové látky: 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hořčík, zinek, železo, chrom, vit.C, omega-3-mastné kyseliny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Ochranné buněčné látky: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L-karnitin, vit.E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Antioxidanty: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vit.E, selen, vit.C, beta-karoten,  vit.Q-ubichinon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Antikatabolické látky: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glutamin, BCCA, AMK, beta hydroxyl-beta-methylbuthyrát, směs sacharidů a bílkovin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Imunostimulátory: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echinacea/ třapatka nachová/, L-karnitin, pelyněk, jmelí, heřmánek, arnika, kyselina salicylová,…</a:t>
            </a:r>
            <a:endParaRPr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69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Rostlinná psychofarmaka:</a:t>
            </a:r>
            <a:r>
              <a:rPr lang="c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třezalka </a:t>
            </a:r>
            <a:endParaRPr sz="5078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Fyzikální prostředky regenerace</a:t>
            </a:r>
            <a:endParaRPr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1017800"/>
            <a:ext cx="85206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použití metod z oblasti rehabilitace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bez ostré hranice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spolupráce s lékařem / přísné indikace některých metod /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neměly by převažovat  v regeneraci / důraz na pohybové prostředky regenerace /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této formy regenerace je i pro účinek FT rozhodující placebo efekt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Fyzikální léčba = léčebné postupy využívající fyzikální energii.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Dělí se podle druhů energie na: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hydroterapie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kombinovaná léčba 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Kazuistika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rgbClr val="A64D79"/>
                </a:solidFill>
              </a:rPr>
              <a:t>Hlavička (základní údaje o praxi):</a:t>
            </a:r>
            <a:endParaRPr sz="20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Kde probíhala (jaká instituce)?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Co bylo náplní?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Kdo byl proband kazuistiky-zákl. anamnestické údaje.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Jak spolupráce probíhala-kde, jak často, osobně/online?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rgbClr val="A64D79"/>
                </a:solidFill>
              </a:rPr>
              <a:t>Klasický model:</a:t>
            </a:r>
            <a:endParaRPr sz="20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Osobní anamnéza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Rodinná, pracovní anamnéza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Zdravotní anamnéza	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Nutriční anamnéza - alespoň 4 dny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499"/>
              <a:buFont typeface="Arial"/>
              <a:buNone/>
            </a:pPr>
            <a:r>
              <a:rPr lang="cs" sz="2000">
                <a:solidFill>
                  <a:schemeClr val="dk1"/>
                </a:solidFill>
              </a:rPr>
              <a:t>Pohybová anamnéza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Studené procedury/kryoterapie</a:t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311700" y="1101225"/>
            <a:ext cx="8520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okamžitý efekt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fáze : zblednutí kůže / vazokonstrikce / - zčervenání kůže / vazodilatace /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prudké zachlazení v 1.fázi zpomalí srdeční činnost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rychlá adaptace / otužování /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působí analgeticky, zvyšuje se prokrvení,  brání rozvoji zánětu a otoku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Parciální kryoterapie</a:t>
            </a: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studený vzduch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dusík- tekutý / -196°C/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plynný /-160°C/                                           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ovlivnění bolesti, myofasciální bolesti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kondukce- vedení / analgetický efekt/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studené krystaly v ručníku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tekoucí studená voda 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ledové kostky</a:t>
            </a:r>
            <a:endParaRPr sz="24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7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s" sz="24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chladové kompresy</a:t>
            </a:r>
            <a:endParaRPr sz="1942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311700" y="436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Teplé procedury</a:t>
            </a:r>
            <a:endParaRPr/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311700" y="1195225"/>
            <a:ext cx="8520600" cy="3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teplota vyšší než 36°C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spasmolytický efekt, uvolňuje nadměrné svalové napětí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analgetický účinek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trofický účinek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zvýšení resorpce a likvidace metabolitů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zvýšená tvorba a přísun obranných látek / baktericidní účinek/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5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Teplé procedury</a:t>
            </a:r>
            <a:endParaRPr/>
          </a:p>
        </p:txBody>
      </p:sp>
      <p:sp>
        <p:nvSpPr>
          <p:cNvPr id="275" name="Google Shape;275;p44"/>
          <p:cNvSpPr txBox="1"/>
          <p:nvPr>
            <p:ph idx="1" type="body"/>
          </p:nvPr>
        </p:nvSpPr>
        <p:spPr>
          <a:xfrm>
            <a:off x="311700" y="1017800"/>
            <a:ext cx="85206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otěry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převážně studené, předpoklad- sportovec zahřátý, zabalit do vyždímaného ručníku, třít plochou dlaně, sejmout mokrý ručník + třít suchým-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lokální únava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zábaly-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stejně jako otěry, ale chybí tření –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vyrovnávání procesů podráždění a útlumu nervového systému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obklady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chladné / kryoterapie / –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potlačení lokálního zánětu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teplé –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termofor- spasmolytický, analgetický účinek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c, dráždivé/ Priessnitzuv obklad /-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jedna rouška mokrá, která se přikryje suchou, dojde k zapaření – zvýšené prokrvení, lepší vstřebávání hematomů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polévání –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mechanický účinek menší než u střiků, pro regeneraci pouze studená voda, polévání nádobkou 3 -4 min, pak suchá frotáž 1 min –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lokální únava, bolesti ve svalech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sprchy-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urychlení regenerace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střiky-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tlumí vysoké psychické tenze, nejprve teplá voda , střídá se studenou, končí se studenou-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urychlení regenerace / zlepšené prokrvení, zásobení, zvýšený metabolismus,.. /</a:t>
            </a:r>
            <a:endParaRPr sz="16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0"/>
              <a:buFont typeface="Arial"/>
              <a:buChar char="❑"/>
            </a:pP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šlapací koupele- </a:t>
            </a:r>
            <a:r>
              <a:rPr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střídavá koupel nohou a částí bérců- </a:t>
            </a:r>
            <a:r>
              <a:rPr b="1" lang="cs" sz="16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lokální únava nohou a bérců, zvýšené prokrvení, urychlení likvidace katabolitů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1817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Masáže</a:t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311700" y="789500"/>
            <a:ext cx="85206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Podvodní masáž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kombinace koupele a masáže / tlak vody  /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různé teploty vody- v regeneraci indiferentní teplota + teplý paprsek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snižuje svalové napětí,  myogelózy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Regenerační bazén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aplikace cca 20 min / kombinace perličky + vířivky /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uvolnění svalového napětí, myogelózy, celková i místní únava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Parní lázeň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hypertermická, celková vzdušná lázeň / vodní páry ve vzduchu /- vyřazení vypařování potu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45 -50°C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vlažná sprcha + klid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uvolnění svalového napětí 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9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Char char="●"/>
            </a:pPr>
            <a:r>
              <a:rPr b="1" lang="c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pozor na velké zatížení krevního oběhu ! / méně vhodné pro regeneraci /</a:t>
            </a:r>
            <a:endParaRPr sz="18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Sauna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11700" y="1017800"/>
            <a:ext cx="85206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kombinovaná procedura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koupel horkým vzduchem / 60 – 100°C /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doba aplikace 10 – 20 min + ochlazovací bazének / opakovat 2 -3x / + klid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zařazovat pouze 1x týdně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účinek lze zvýšit kartáčováním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parní náraz – není vhodné pro regeneraci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nevhodné aplikovat saunu po těžkém tréninku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rozsáhlé účinky : zvýšení bazálního metabolismu, zvýšení hustoty krve, zvýšení počtu bílých krvinek / normalizace do 1 hod /, snížené vylučování Na a zvýšené vylučování K, zvedá se hladina testosteronu, zvyšuje se vyplavování adrenalinu a noradrenalinu, stoupá tělesná teplota 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snižuje svalové napětí, zvýšený metabolismus, zlepšení tepelné regulace, stimulace endokrinního systému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použití: k otužování, zvyšování kondice, jako regenerační prostředek odstranění celkové únavy</a:t>
            </a: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88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8"/>
              <a:buFont typeface="Arial"/>
              <a:buChar char="●"/>
            </a:pPr>
            <a:r>
              <a:rPr lang="cs" sz="15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pozor na odstup od zátěže – minimálně 1 hodina a po lehkém tréninku / akutní tepelný stres /</a:t>
            </a:r>
            <a:endParaRPr sz="2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Tipy na závěr pro úspěšné odstátnicování</a:t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Naučte se ke každé otázce/okruhu něco.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Začněte od obecného, ze široka a pak pokračujte ke konkrétním informacím.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Mluvte o tom, čeho se týká otázka-držte se tématu.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Snaže se mluvit odborně.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Pokud nějakou část otázky nevíte, věnujte se té části, kde si věříte víc.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Pokud se Vás někdo z komise zeptá na doplňující otázku, nebojte se říct: „Zajímavá otázka, dejte mi čas </a:t>
            </a:r>
            <a:r>
              <a:rPr lang="cs"/>
              <a:t>rozmyslet</a:t>
            </a:r>
            <a:r>
              <a:rPr lang="cs"/>
              <a:t> odpověď.” Případně řekněte, že prostě nevíte.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Nebojte se používat příklady z Vaší praxe.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 číselných údajů, pokud si nejste jisti, použijte rozmezí.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2820900" y="1963950"/>
            <a:ext cx="3502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 :)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Zhodnocení dosavadního stavu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cs" sz="2600"/>
              <a:t>od obecných informací ke konkrétním - specifikace sportu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cs" sz="2600"/>
              <a:t>od teoretických poznatků k praktickým - jak by to mělo vypadat a jak to vypadá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cs" sz="2600"/>
              <a:t>nezapomenout zohledit fyzický i mentální stav jedince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Aplikace doporučení, průběh plnění a porovnání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0672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nastavit doporučení dle domluveného cíle na alespoň 6 týdnů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popsat, jak probíhala domluvená spolupráce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poznamenat, jak proband spolupracoval - nedržel se mých rad, bylo těžké se domluvit na schůzce, doporučení, která jsem vytvořil probandovi nevyhovovala-musel jsem je upravit apod.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cíle, které jsme si předem stanovili se nám podařilo/nepodařilo splnit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porovnání před/během/po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" sz="2200"/>
              <a:t>z pohledu kvalitativního i kvantitativního, subjektivní i objektivní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ve skupinách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arenR"/>
            </a:pPr>
            <a:r>
              <a:rPr lang="cs" sz="3100"/>
              <a:t>Zamyslet se nad problematikou.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arenR"/>
            </a:pPr>
            <a:r>
              <a:rPr lang="cs" sz="3100"/>
              <a:t>Sepsat zákl. poznatky - od obecného ke konkrétnímu.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arenR"/>
            </a:pPr>
            <a:r>
              <a:rPr lang="cs" sz="3100"/>
              <a:t>Uvést praktické příklady.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arenR"/>
            </a:pPr>
            <a:r>
              <a:rPr lang="cs" sz="3100"/>
              <a:t>Závěr.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arenR"/>
            </a:pPr>
            <a:r>
              <a:rPr lang="cs" sz="3100"/>
              <a:t>Prodiskutovat problematiku s ostatními.</a:t>
            </a: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 čeho čerpat základní informace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800"/>
            <a:ext cx="26670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824" y="0"/>
            <a:ext cx="2490175" cy="33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7450" y="1040525"/>
            <a:ext cx="2781025" cy="3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6433" y="1292775"/>
            <a:ext cx="2601169" cy="37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Regenerace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4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veškerá činnost, která vede k plnému a rychlému zotavení všech tělesných i duševních procesů, jejichž klidová rovnováha byla nějakou předcházející činností narušena a posunuta do určitého stupně únavy</a:t>
            </a:r>
            <a:endParaRPr sz="34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7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34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Únava = </a:t>
            </a:r>
            <a:r>
              <a:rPr lang="cs" sz="34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to komplex dějů. Při kterém nastává snížená odpověď různých tkání buď na podněty stejné intenzity, či použití vyšší intenzity podnětu při získání odpovědi stejné</a:t>
            </a:r>
            <a:endParaRPr sz="34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47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Druhy únavy:</a:t>
            </a:r>
            <a:endParaRPr sz="347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7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4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aerobní – pomalu vznikající </a:t>
            </a:r>
            <a:endParaRPr sz="34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47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anaerobní – rychle vznikající únava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2891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800"/>
              <a:t>Fyziologická únava</a:t>
            </a:r>
            <a:endParaRPr sz="2800"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896925"/>
            <a:ext cx="8520600" cy="39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Projevy únavy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objektivní – pokles výkonu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subjektivní: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- nechuť pokračovat v práci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- nouze o dech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- slabost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- bolesti ve svalech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- píchání v boku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- zhoršené vnímání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místní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/malé svalové skupiny/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svalová bolest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síly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celková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/častější/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svalová bolest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snížená schopnost koordinace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kvality pohybových návyků a dynamických stereotypů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2" marL="1419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kvality dostředivých odstředivých vzruchů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