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59" r:id="rId4"/>
    <p:sldId id="258" r:id="rId5"/>
    <p:sldId id="265" r:id="rId6"/>
    <p:sldId id="260" r:id="rId7"/>
    <p:sldId id="267" r:id="rId8"/>
    <p:sldId id="268" r:id="rId9"/>
    <p:sldId id="269" r:id="rId10"/>
    <p:sldId id="271" r:id="rId11"/>
    <p:sldId id="272" r:id="rId12"/>
    <p:sldId id="270" r:id="rId13"/>
    <p:sldId id="273" r:id="rId14"/>
    <p:sldId id="274" r:id="rId15"/>
    <p:sldId id="263" r:id="rId16"/>
    <p:sldId id="264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zv.cz/pyramida-fzv/" TargetMode="External"/><Relationship Id="rId2" Type="http://schemas.openxmlformats.org/officeDocument/2006/relationships/hyperlink" Target="https://www.vyzivaspol.cz/zdrava-trinactka-strucna-vyzivova-doporuceni-pro-obyvatelstv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ultimedia.efsa.europa.eu/drvs/index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34360"/>
          </a:xfrm>
        </p:spPr>
        <p:txBody>
          <a:bodyPr anchor="t">
            <a:normAutofit fontScale="90000"/>
          </a:bodyPr>
          <a:lstStyle/>
          <a:p>
            <a:r>
              <a:rPr lang="es-ES" dirty="0"/>
              <a:t>B</a:t>
            </a:r>
            <a:r>
              <a:rPr lang="cs-CZ" dirty="0"/>
              <a:t>k4442 Výživové programování</a:t>
            </a:r>
            <a:br>
              <a:rPr lang="cs-CZ" dirty="0"/>
            </a:br>
            <a:br>
              <a:rPr lang="cs-CZ" dirty="0"/>
            </a:br>
            <a:r>
              <a:rPr lang="cs-CZ" sz="3200" dirty="0"/>
              <a:t>Jaro 2022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6CF0-C4CB-4812-9120-14A92692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3362928" cy="1260771"/>
          </a:xfrm>
        </p:spPr>
        <p:txBody>
          <a:bodyPr>
            <a:normAutofit fontScale="92500"/>
          </a:bodyPr>
          <a:lstStyle/>
          <a:p>
            <a:r>
              <a:rPr lang="cs-CZ" dirty="0"/>
              <a:t>Mgr. Tomáš Hlinský</a:t>
            </a:r>
          </a:p>
          <a:p>
            <a:r>
              <a:rPr lang="cs-CZ" dirty="0"/>
              <a:t>Katedra podpory zdraví</a:t>
            </a:r>
          </a:p>
          <a:p>
            <a:r>
              <a:rPr lang="cs-CZ" dirty="0"/>
              <a:t>hlinsky.tomas@mail.muni.cz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8D4FAAB-0F12-4230-A9F5-A16B8A82AB68}"/>
              </a:ext>
            </a:extLst>
          </p:cNvPr>
          <p:cNvSpPr txBox="1">
            <a:spLocks/>
          </p:cNvSpPr>
          <p:nvPr/>
        </p:nvSpPr>
        <p:spPr>
          <a:xfrm>
            <a:off x="9345663" y="833190"/>
            <a:ext cx="2753974" cy="5097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Konzultační hodiny:</a:t>
            </a:r>
          </a:p>
          <a:p>
            <a:r>
              <a:rPr lang="cs-CZ" dirty="0">
                <a:solidFill>
                  <a:schemeClr val="tx1"/>
                </a:solidFill>
              </a:rPr>
              <a:t>Úterý 9:00-11:00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Pátek po předchozí e-mailové domluvě.</a:t>
            </a:r>
          </a:p>
        </p:txBody>
      </p:sp>
    </p:spTree>
    <p:extLst>
      <p:ext uri="{BB962C8B-B14F-4D97-AF65-F5344CB8AC3E}">
        <p14:creationId xmlns:p14="http://schemas.microsoft.com/office/powerpoint/2010/main" val="12933125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7FAE0-471C-427F-B2B9-8BD8266A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C41245-9A7F-497E-9470-C57F13B9A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i="1" dirty="0"/>
              <a:t>„Stav organismu vznikající působením zevních či vnitřních </a:t>
            </a:r>
            <a:r>
              <a:rPr lang="cs-CZ" sz="2800" b="1" i="1" dirty="0"/>
              <a:t>okolností narušujících jeho správné fungování a rovnováhu</a:t>
            </a:r>
            <a:r>
              <a:rPr lang="cs-CZ" sz="2800" i="1" dirty="0"/>
              <a:t>. Dochází k poruchám funkce a struktury orgánů vedoucím ke vzniku příznaků nemoci a k dalším důsledkům. Nemoc je souhrn reakcí organismu na poruchu rovnováhy mezi ním a prostředím.“</a:t>
            </a:r>
          </a:p>
        </p:txBody>
      </p:sp>
    </p:spTree>
    <p:extLst>
      <p:ext uri="{BB962C8B-B14F-4D97-AF65-F5344CB8AC3E}">
        <p14:creationId xmlns:p14="http://schemas.microsoft.com/office/powerpoint/2010/main" val="262552374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61AE2-AB85-46DF-A616-2FBD833E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Malnutrice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BFC39B-8FC1-4F9F-835F-7A74EC90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i="1" dirty="0"/>
              <a:t>„Malnutrice je označení pro takový </a:t>
            </a:r>
            <a:r>
              <a:rPr lang="cs-CZ" sz="2800" b="1" i="1" dirty="0"/>
              <a:t>dlouhodobý stav výživy pacienta, který nepokrývá všechny jeho potřeby</a:t>
            </a:r>
            <a:r>
              <a:rPr lang="cs-CZ" sz="2800" i="1" dirty="0"/>
              <a:t> (příjem potravy je nedostatečný, přílišný nebo nevyvážený). Deficit se může týkat jen některých složek potravy, potom hovoříme např. o nedostatku vitamínů (hypovitaminóza) nebo aminokyselin (</a:t>
            </a:r>
            <a:r>
              <a:rPr lang="cs-CZ" sz="2800" i="1" dirty="0" err="1"/>
              <a:t>kwashiorkor</a:t>
            </a:r>
            <a:r>
              <a:rPr lang="cs-CZ" sz="2800" i="1" dirty="0"/>
              <a:t>). Deficit však může postihovat všechny důležité složky potravy, potom hovoříme o podvýživě, jejím nejtěžším stupněm je těžký rozvrat metabolizmu (</a:t>
            </a:r>
            <a:r>
              <a:rPr lang="cs-CZ" sz="2800" i="1" dirty="0" err="1"/>
              <a:t>marazmus</a:t>
            </a:r>
            <a:r>
              <a:rPr lang="cs-CZ" sz="2800" i="1" dirty="0"/>
              <a:t>).“</a:t>
            </a:r>
          </a:p>
        </p:txBody>
      </p:sp>
    </p:spTree>
    <p:extLst>
      <p:ext uri="{BB962C8B-B14F-4D97-AF65-F5344CB8AC3E}">
        <p14:creationId xmlns:p14="http://schemas.microsoft.com/office/powerpoint/2010/main" val="406725358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15566-0F46-4A16-A0E3-14EE589A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z výživy pro pokročilé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15ADB-2351-4E96-BC66-A8804C03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Homeostáza</a:t>
            </a:r>
          </a:p>
          <a:p>
            <a:r>
              <a:rPr lang="cs-CZ" dirty="0"/>
              <a:t>Acidobazická rovnováha</a:t>
            </a:r>
          </a:p>
          <a:p>
            <a:r>
              <a:rPr lang="cs-CZ" dirty="0"/>
              <a:t>Metabolismus živin</a:t>
            </a:r>
          </a:p>
          <a:p>
            <a:pPr lvl="1"/>
            <a:r>
              <a:rPr lang="cs-CZ" dirty="0"/>
              <a:t>Anabolismus/katabolismus</a:t>
            </a:r>
          </a:p>
          <a:p>
            <a:r>
              <a:rPr lang="cs-CZ" dirty="0"/>
              <a:t>Glykolýza/</a:t>
            </a:r>
            <a:r>
              <a:rPr lang="cs-CZ" dirty="0" err="1"/>
              <a:t>Glykogenolýza</a:t>
            </a:r>
            <a:r>
              <a:rPr lang="cs-CZ" dirty="0"/>
              <a:t>/Lipolýza/Proteolýza</a:t>
            </a:r>
          </a:p>
          <a:p>
            <a:r>
              <a:rPr lang="cs-CZ" dirty="0"/>
              <a:t>Glukoneogeneze/</a:t>
            </a:r>
            <a:r>
              <a:rPr lang="cs-CZ" dirty="0" err="1"/>
              <a:t>Glykogeneze</a:t>
            </a:r>
            <a:r>
              <a:rPr lang="cs-CZ" dirty="0"/>
              <a:t>/</a:t>
            </a:r>
            <a:r>
              <a:rPr lang="cs-CZ" dirty="0" err="1"/>
              <a:t>Lipogeneze</a:t>
            </a:r>
            <a:r>
              <a:rPr lang="cs-CZ" dirty="0"/>
              <a:t>/Proteosyntéza</a:t>
            </a:r>
          </a:p>
          <a:p>
            <a:r>
              <a:rPr lang="cs-CZ" dirty="0"/>
              <a:t>Glykemie/</a:t>
            </a:r>
            <a:r>
              <a:rPr lang="cs-CZ" dirty="0" err="1"/>
              <a:t>Aminoacidemie</a:t>
            </a:r>
            <a:r>
              <a:rPr lang="cs-CZ" dirty="0"/>
              <a:t> (AK pool)/</a:t>
            </a:r>
            <a:r>
              <a:rPr lang="cs-CZ" dirty="0" err="1"/>
              <a:t>TAGemie</a:t>
            </a:r>
            <a:r>
              <a:rPr lang="cs-CZ" dirty="0"/>
              <a:t>/Cholesterolemie</a:t>
            </a:r>
          </a:p>
          <a:p>
            <a:r>
              <a:rPr lang="cs-CZ" dirty="0"/>
              <a:t>Aerobní/Anaerobní energetický metabolismus</a:t>
            </a:r>
          </a:p>
          <a:p>
            <a:r>
              <a:rPr lang="cs-CZ" dirty="0"/>
              <a:t>Pyruvát/Kyselina mléčná/Laktát</a:t>
            </a:r>
          </a:p>
          <a:p>
            <a:r>
              <a:rPr lang="cs-CZ" dirty="0"/>
              <a:t>Oxidační stres/Volný radikál/Antioxidant</a:t>
            </a:r>
          </a:p>
          <a:p>
            <a:r>
              <a:rPr lang="cs-CZ" dirty="0"/>
              <a:t>Inzulin/Glukagon</a:t>
            </a:r>
          </a:p>
          <a:p>
            <a:r>
              <a:rPr lang="cs-CZ" dirty="0"/>
              <a:t>Fyziologie výživy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6998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E9FC50-092A-4E90-9809-9269EA7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87" y="1209671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 err="1"/>
              <a:t>Fyziologie</a:t>
            </a:r>
            <a:r>
              <a:rPr lang="en-US" sz="5900" spc="-100" dirty="0"/>
              <a:t> </a:t>
            </a:r>
            <a:r>
              <a:rPr lang="en-US" sz="5900" spc="-100" dirty="0" err="1"/>
              <a:t>výživy</a:t>
            </a:r>
            <a:endParaRPr lang="en-US" sz="5900" spc="-1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0771F8-66F7-47DB-BF14-C8FF6DB86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" r="1065" b="-3"/>
          <a:stretch/>
        </p:blipFill>
        <p:spPr>
          <a:xfrm>
            <a:off x="6495665" y="759599"/>
            <a:ext cx="3617220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986998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C7ED1-ADF9-4A4B-BEAD-5A93FD2A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Textová a číselná doporučení pro výživu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3053B7-84A2-48AC-990A-586E584AA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Například:</a:t>
            </a:r>
            <a:endParaRPr lang="cs-CZ" dirty="0"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hlinkClick r:id="rId2"/>
              </a:rPr>
              <a:t>Zdravá 13 Společnosti pro výživu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hlinkClick r:id="rId3"/>
              </a:rPr>
              <a:t>Pyramida Fóra zdravé výživy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hlinkClick r:id="rId4"/>
              </a:rPr>
              <a:t>Vyhledávač doporučených denních dávek Evropského úřadu pro bezpečnost potravin (EFSA DRV </a:t>
            </a:r>
            <a:r>
              <a:rPr lang="cs-CZ" dirty="0" err="1">
                <a:hlinkClick r:id="rId4"/>
              </a:rPr>
              <a:t>finder</a:t>
            </a:r>
            <a:r>
              <a:rPr lang="cs-CZ" dirty="0">
                <a:hlinkClick r:id="rId4"/>
              </a:rPr>
              <a:t>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 jiné…</a:t>
            </a:r>
          </a:p>
        </p:txBody>
      </p:sp>
    </p:spTree>
    <p:extLst>
      <p:ext uri="{BB962C8B-B14F-4D97-AF65-F5344CB8AC3E}">
        <p14:creationId xmlns:p14="http://schemas.microsoft.com/office/powerpoint/2010/main" val="423177035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 dirty="0">
                <a:solidFill>
                  <a:schemeClr val="bg1"/>
                </a:solidFill>
              </a:rPr>
              <a:t>Grafické formy nutričních doporučení</a:t>
            </a:r>
          </a:p>
        </p:txBody>
      </p:sp>
      <p:pic>
        <p:nvPicPr>
          <p:cNvPr id="4" name="Obrázek 3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4A0F9D65-5E49-4FD1-BBA4-B07B920C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70" y="1131513"/>
            <a:ext cx="5852465" cy="47873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4998470" y="762181"/>
            <a:ext cx="564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Ministerstva zdravotnictví z roku 2005</a:t>
            </a:r>
          </a:p>
        </p:txBody>
      </p:sp>
    </p:spTree>
    <p:extLst>
      <p:ext uri="{BB962C8B-B14F-4D97-AF65-F5344CB8AC3E}">
        <p14:creationId xmlns:p14="http://schemas.microsoft.com/office/powerpoint/2010/main" val="261600848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 dirty="0">
                <a:solidFill>
                  <a:schemeClr val="bg1"/>
                </a:solidFill>
              </a:rPr>
              <a:t>Grafické formy nutričních doporučení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5367577" y="754505"/>
            <a:ext cx="49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Fóra zdravé výživy z roku 2013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91AAEA96-147E-4FCF-90FC-EBFC58C1AF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5551" y="118807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91AAEA96-147E-4FCF-90FC-EBFC58C1A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51" y="1188075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94242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 dirty="0">
                <a:solidFill>
                  <a:schemeClr val="bg1"/>
                </a:solidFill>
              </a:rPr>
              <a:t>Grafické formy nutričních doporučení</a:t>
            </a:r>
          </a:p>
        </p:txBody>
      </p:sp>
      <p:pic>
        <p:nvPicPr>
          <p:cNvPr id="7" name="Obrázek 6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8A96E379-191F-45F1-A8C7-E6C0C30A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857" y="672346"/>
            <a:ext cx="7885539" cy="551330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567194-A87D-4D3D-BA7D-24C8ABDBBB61}"/>
              </a:ext>
            </a:extLst>
          </p:cNvPr>
          <p:cNvSpPr txBox="1"/>
          <p:nvPr/>
        </p:nvSpPr>
        <p:spPr>
          <a:xfrm>
            <a:off x="3643501" y="303014"/>
            <a:ext cx="565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Zdravý talíř – česká varianta amerického </a:t>
            </a:r>
            <a:r>
              <a:rPr lang="cs-CZ" dirty="0" err="1"/>
              <a:t>MyPlate</a:t>
            </a:r>
            <a:r>
              <a:rPr lang="cs-CZ" dirty="0"/>
              <a:t> z r. 2011</a:t>
            </a:r>
          </a:p>
        </p:txBody>
      </p:sp>
    </p:spTree>
    <p:extLst>
      <p:ext uri="{BB962C8B-B14F-4D97-AF65-F5344CB8AC3E}">
        <p14:creationId xmlns:p14="http://schemas.microsoft.com/office/powerpoint/2010/main" val="22956337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Výukové metody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cs-CZ" sz="1500" dirty="0"/>
              <a:t>Výuka bude probíhat formou otevřených seminářů, diskuzí, workshopů a práce ve skupinách.</a:t>
            </a:r>
          </a:p>
          <a:p>
            <a:pPr lvl="1"/>
            <a:r>
              <a:rPr lang="cs-CZ" sz="1500" dirty="0"/>
              <a:t>Práce ve skupinách, vzájemná analýza kazuistik, aplikace poznatků do specifických sportovních odvětví.</a:t>
            </a:r>
          </a:p>
          <a:p>
            <a:r>
              <a:rPr lang="cs-CZ" sz="1500" dirty="0"/>
              <a:t>Praktická aplikace teoretických znalostí o makro, mikroživinách a pitném režimu do praxe jako prostředek prevence v podpoře nutričního a zdravotního stavu.</a:t>
            </a:r>
          </a:p>
          <a:p>
            <a:r>
              <a:rPr lang="cs-CZ" sz="1500" b="1" dirty="0"/>
              <a:t>Cíle:</a:t>
            </a:r>
            <a:endParaRPr lang="cs-CZ" sz="1500" dirty="0"/>
          </a:p>
          <a:p>
            <a:pPr>
              <a:spcAft>
                <a:spcPts val="800"/>
              </a:spcAft>
            </a:pPr>
            <a:r>
              <a:rPr lang="cs-CZ" sz="1400" dirty="0"/>
              <a:t>Cílem předmětu je seznámit studenty se základními výživovými doporučeními prováděnými na základě individuální bilance nutričního stavu. Dále seznámit studenty s metodami a hodnocením výživového stavu při různých onemocněních. Absolvent tohoto předmětu bude umět analyzovat výživový stav i vytvořit výživové doporučení pro dospělé i děti z běžné zdravé populace i s onemocněním.</a:t>
            </a:r>
            <a:endParaRPr lang="cs-CZ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713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762000"/>
            <a:ext cx="6828911" cy="5334001"/>
          </a:xfrm>
        </p:spPr>
        <p:txBody>
          <a:bodyPr>
            <a:normAutofit/>
          </a:bodyPr>
          <a:lstStyle/>
          <a:p>
            <a:r>
              <a:rPr lang="cs-CZ" dirty="0"/>
              <a:t>Aktivní účast na seminářích (</a:t>
            </a:r>
            <a:r>
              <a:rPr lang="cs-CZ"/>
              <a:t>povoleny </a:t>
            </a:r>
            <a:r>
              <a:rPr lang="cs-CZ" b="1"/>
              <a:t>1 neúčast</a:t>
            </a:r>
            <a:r>
              <a:rPr lang="cs-CZ"/>
              <a:t>).</a:t>
            </a:r>
            <a:endParaRPr lang="cs-CZ" dirty="0"/>
          </a:p>
          <a:p>
            <a:r>
              <a:rPr lang="cs-CZ" b="1" dirty="0"/>
              <a:t>3 průběžné open </a:t>
            </a:r>
            <a:r>
              <a:rPr lang="cs-CZ" b="1" dirty="0" err="1"/>
              <a:t>book</a:t>
            </a:r>
            <a:r>
              <a:rPr lang="cs-CZ" b="1" dirty="0"/>
              <a:t> testy </a:t>
            </a:r>
            <a:r>
              <a:rPr lang="cs-CZ" dirty="0"/>
              <a:t>– Práce s online interaktivním </a:t>
            </a:r>
            <a:r>
              <a:rPr lang="cs-CZ" dirty="0" err="1"/>
              <a:t>odpovědníkem</a:t>
            </a:r>
            <a:r>
              <a:rPr lang="cs-CZ" dirty="0"/>
              <a:t> v </a:t>
            </a:r>
            <a:r>
              <a:rPr lang="cs-CZ" dirty="0" err="1"/>
              <a:t>ISu</a:t>
            </a:r>
            <a:r>
              <a:rPr lang="cs-CZ" dirty="0"/>
              <a:t>. Práce s odborným textem, videem aj. + zodpovězení otázek (vstup do </a:t>
            </a:r>
            <a:r>
              <a:rPr lang="cs-CZ" dirty="0" err="1"/>
              <a:t>odpovědníku</a:t>
            </a:r>
            <a:r>
              <a:rPr lang="cs-CZ" dirty="0"/>
              <a:t> je po dané období neomezený a student může splnit kdykoli do stanoveného termínu – viz snímek č. 5).</a:t>
            </a:r>
          </a:p>
          <a:p>
            <a:r>
              <a:rPr lang="cs-CZ" b="1" dirty="0"/>
              <a:t>2 průběžné testy s uzavřenými odpověďmi </a:t>
            </a:r>
            <a:r>
              <a:rPr lang="cs-CZ" dirty="0"/>
              <a:t>(elektronicky v čase seminářů; 10 otázek ABCD, 10 minut, 10 bodů).</a:t>
            </a:r>
          </a:p>
          <a:p>
            <a:pPr lvl="1"/>
            <a:r>
              <a:rPr lang="cs-CZ" dirty="0"/>
              <a:t>Je potřeba dosáhnout na </a:t>
            </a:r>
            <a:r>
              <a:rPr lang="cs-CZ" b="1" dirty="0"/>
              <a:t>75 % úspěšných odpovědí (15 bodů).</a:t>
            </a:r>
          </a:p>
          <a:p>
            <a:r>
              <a:rPr lang="cs-CZ" b="1" dirty="0"/>
              <a:t>Zpracování vybrané kazuistiky </a:t>
            </a:r>
            <a:r>
              <a:rPr lang="cs-CZ" dirty="0"/>
              <a:t>člověka s oslabením + </a:t>
            </a:r>
            <a:r>
              <a:rPr lang="cs-CZ" b="1" dirty="0"/>
              <a:t>prezentace na posledním semináři </a:t>
            </a:r>
            <a:r>
              <a:rPr lang="cs-CZ" dirty="0"/>
              <a:t>(práce ve skupině, prezentace výsledků a návrh řešení – cca 5 min).</a:t>
            </a:r>
          </a:p>
          <a:p>
            <a:r>
              <a:rPr lang="cs-CZ" b="1" dirty="0"/>
              <a:t>Diskuze na seminářích, práce s kazuistikou a nutričními software (KT, </a:t>
            </a:r>
            <a:r>
              <a:rPr lang="cs-CZ" b="1" dirty="0" err="1"/>
              <a:t>BeetFit</a:t>
            </a:r>
            <a:r>
              <a:rPr lang="cs-CZ" b="1" dirty="0"/>
              <a:t>, </a:t>
            </a:r>
            <a:r>
              <a:rPr lang="cs-CZ" b="1" dirty="0" err="1"/>
              <a:t>NutriPro</a:t>
            </a:r>
            <a:r>
              <a:rPr lang="cs-CZ" b="1" dirty="0"/>
              <a:t>), kritické čtení, prezentace a domácí cvičení.</a:t>
            </a:r>
          </a:p>
          <a:p>
            <a:r>
              <a:rPr lang="cs-CZ" b="1" dirty="0"/>
              <a:t>Zakončení předmětu ústní zkouškou</a:t>
            </a:r>
            <a:r>
              <a:rPr lang="cs-CZ" dirty="0"/>
              <a:t>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9339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cs-CZ" dirty="0"/>
              <a:t>Osnova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26526"/>
            <a:ext cx="8983489" cy="3563377"/>
          </a:xfrm>
        </p:spPr>
        <p:txBody>
          <a:bodyPr numCol="2"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Kvalitativní a kvantitativní poruchy výživy, malnutrice, katabolismus a anabolismus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Metody hodnocení výživového stavu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Antropometrická měření nutričního stavu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SW a hodnocení jídelníčku u dospělých i dětí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Práce s klientem v poradně pro výživu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Poruchy příjmu potravy, mentální anorexie a bulimie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Obezita, metabolický syndrom a diabetes mellitus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Onkologická onemocnění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Vitaminy v etiologii a patogenezi nemocí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Minerální látky v etiologii a patogenezi nemocí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Alergie a intolerance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Alternativní výživové směry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715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cs-CZ" dirty="0"/>
              <a:t>Termíny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762000"/>
            <a:ext cx="6627377" cy="5334001"/>
          </a:xfrm>
        </p:spPr>
        <p:txBody>
          <a:bodyPr>
            <a:normAutofit/>
          </a:bodyPr>
          <a:lstStyle/>
          <a:p>
            <a:r>
              <a:rPr lang="cs-CZ" dirty="0"/>
              <a:t>1. seminář 11. 3.</a:t>
            </a:r>
          </a:p>
          <a:p>
            <a:r>
              <a:rPr lang="cs-CZ" dirty="0"/>
              <a:t>2. seminář 22. 4. </a:t>
            </a:r>
          </a:p>
          <a:p>
            <a:pPr lvl="1"/>
            <a:r>
              <a:rPr lang="cs-CZ" dirty="0"/>
              <a:t>Open </a:t>
            </a:r>
            <a:r>
              <a:rPr lang="cs-CZ" dirty="0" err="1"/>
              <a:t>book</a:t>
            </a:r>
            <a:r>
              <a:rPr lang="cs-CZ" dirty="0"/>
              <a:t> test 1</a:t>
            </a:r>
          </a:p>
          <a:p>
            <a:r>
              <a:rPr lang="cs-CZ" dirty="0"/>
              <a:t>3. seminář 29. 4. </a:t>
            </a:r>
          </a:p>
          <a:p>
            <a:pPr lvl="1"/>
            <a:r>
              <a:rPr lang="cs-CZ" dirty="0"/>
              <a:t>Open </a:t>
            </a:r>
            <a:r>
              <a:rPr lang="cs-CZ" dirty="0" err="1"/>
              <a:t>book</a:t>
            </a:r>
            <a:r>
              <a:rPr lang="cs-CZ" dirty="0"/>
              <a:t> test 2</a:t>
            </a:r>
          </a:p>
          <a:p>
            <a:pPr lvl="1"/>
            <a:r>
              <a:rPr lang="cs-CZ" dirty="0"/>
              <a:t>1. průběžný test</a:t>
            </a:r>
          </a:p>
          <a:p>
            <a:r>
              <a:rPr lang="cs-CZ" dirty="0"/>
              <a:t>4. seminář 6. 5. </a:t>
            </a:r>
          </a:p>
          <a:p>
            <a:pPr lvl="1"/>
            <a:r>
              <a:rPr lang="cs-CZ" dirty="0"/>
              <a:t>Open </a:t>
            </a:r>
            <a:r>
              <a:rPr lang="cs-CZ" dirty="0" err="1"/>
              <a:t>book</a:t>
            </a:r>
            <a:r>
              <a:rPr lang="cs-CZ" dirty="0"/>
              <a:t> test 3</a:t>
            </a:r>
          </a:p>
          <a:p>
            <a:pPr lvl="1"/>
            <a:r>
              <a:rPr lang="cs-CZ" dirty="0"/>
              <a:t>2. průběžný test</a:t>
            </a:r>
          </a:p>
          <a:p>
            <a:pPr lvl="1"/>
            <a:r>
              <a:rPr lang="cs-CZ" dirty="0"/>
              <a:t>Prezentace projektů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007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Základní pojmy z výživy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4B5EE-7894-4123-BFAB-D80A7805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907" y="761999"/>
            <a:ext cx="6113000" cy="5328173"/>
          </a:xfrm>
        </p:spPr>
        <p:txBody>
          <a:bodyPr>
            <a:normAutofit/>
          </a:bodyPr>
          <a:lstStyle/>
          <a:p>
            <a:r>
              <a:rPr lang="cs-CZ" dirty="0"/>
              <a:t>E bilance</a:t>
            </a:r>
          </a:p>
          <a:p>
            <a:pPr lvl="1"/>
            <a:r>
              <a:rPr lang="cs-CZ" dirty="0"/>
              <a:t>Energetický výdej</a:t>
            </a:r>
          </a:p>
          <a:p>
            <a:pPr lvl="2"/>
            <a:r>
              <a:rPr lang="cs-CZ" dirty="0"/>
              <a:t>Bazální metabolismus</a:t>
            </a:r>
          </a:p>
          <a:p>
            <a:pPr lvl="1"/>
            <a:r>
              <a:rPr lang="cs-CZ" dirty="0"/>
              <a:t>Energetický příjem</a:t>
            </a:r>
          </a:p>
          <a:p>
            <a:pPr lvl="2"/>
            <a:r>
              <a:rPr lang="cs-CZ" dirty="0"/>
              <a:t>Makroživiny</a:t>
            </a:r>
          </a:p>
          <a:p>
            <a:r>
              <a:rPr lang="cs-CZ" dirty="0"/>
              <a:t>Mikroživiny a tekutiny</a:t>
            </a:r>
          </a:p>
          <a:p>
            <a:r>
              <a:rPr lang="cs-CZ" dirty="0"/>
              <a:t>Bioaktivní látky a vláknina</a:t>
            </a:r>
          </a:p>
          <a:p>
            <a:r>
              <a:rPr lang="cs-CZ" dirty="0"/>
              <a:t>WHR, BMI, FFM</a:t>
            </a:r>
          </a:p>
          <a:p>
            <a:r>
              <a:rPr lang="cs-CZ" dirty="0"/>
              <a:t>Retrospektivní nutriční záznam</a:t>
            </a:r>
          </a:p>
          <a:p>
            <a:r>
              <a:rPr lang="cs-CZ" dirty="0"/>
              <a:t>Prospektivní nutriční záznam</a:t>
            </a:r>
          </a:p>
          <a:p>
            <a:r>
              <a:rPr lang="cs-CZ" dirty="0"/>
              <a:t>Nutriční software</a:t>
            </a:r>
          </a:p>
          <a:p>
            <a:r>
              <a:rPr lang="cs-CZ" dirty="0"/>
              <a:t>WHO, EFSA, SPV a jejich DACH, FZV, MZČR a </a:t>
            </a:r>
            <a:r>
              <a:rPr lang="cs-CZ" dirty="0" err="1"/>
              <a:t>MZeČR</a:t>
            </a: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01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D1267-D58E-4A45-A22D-16FC756B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Výživový (nutriční)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B7040A-3292-4D5C-A917-1CDA8465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i="1" dirty="0"/>
              <a:t>„</a:t>
            </a:r>
            <a:r>
              <a:rPr lang="cs-CZ" sz="2800" b="1" i="1" dirty="0"/>
              <a:t>Výživový stav</a:t>
            </a:r>
            <a:r>
              <a:rPr lang="cs-CZ" sz="2800" i="1" dirty="0"/>
              <a:t> je definován jako zdravotní </a:t>
            </a:r>
            <a:r>
              <a:rPr lang="cs-CZ" sz="2800" b="1" i="1" dirty="0"/>
              <a:t>stav</a:t>
            </a:r>
            <a:r>
              <a:rPr lang="cs-CZ" sz="2800" i="1" dirty="0"/>
              <a:t> (kondice) jednotlivce, ovlivňovaný příjmem a využíváním složek výživy. Optimální </a:t>
            </a:r>
            <a:r>
              <a:rPr lang="cs-CZ" sz="2800" b="1" i="1" dirty="0"/>
              <a:t>výživový stav</a:t>
            </a:r>
            <a:r>
              <a:rPr lang="cs-CZ" sz="2800" i="1" dirty="0"/>
              <a:t> je zajištěn konzumací dostatečných, ale nikoli nadbytečných energetických zdrojů, esenciálních živin a ostatních složek výživy neobsahující toxiny nebo kontaminanty.“</a:t>
            </a:r>
          </a:p>
        </p:txBody>
      </p:sp>
    </p:spTree>
    <p:extLst>
      <p:ext uri="{BB962C8B-B14F-4D97-AF65-F5344CB8AC3E}">
        <p14:creationId xmlns:p14="http://schemas.microsoft.com/office/powerpoint/2010/main" val="19038317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A4D8C-D831-4D64-A579-BA627518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792C0-A8D2-4E74-9005-23DE78CFB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i="1" dirty="0"/>
              <a:t>„O</a:t>
            </a:r>
            <a:r>
              <a:rPr lang="en-US" sz="2800" i="1" dirty="0" err="1"/>
              <a:t>ne's</a:t>
            </a:r>
            <a:r>
              <a:rPr lang="en-US" sz="2800" i="1" dirty="0"/>
              <a:t> ability to execute daily activities with optimal performance, endurance, and strength with the management of disease, fatigue, and stress and reduced sedentary behavior.</a:t>
            </a:r>
            <a:r>
              <a:rPr lang="cs-CZ" sz="2800" i="1" dirty="0"/>
              <a:t>“ (WHO)</a:t>
            </a:r>
          </a:p>
          <a:p>
            <a:pPr marL="0" indent="0">
              <a:buNone/>
            </a:pPr>
            <a:r>
              <a:rPr lang="cs-CZ" sz="2800" i="1" dirty="0"/>
              <a:t>„Je to </a:t>
            </a:r>
            <a:r>
              <a:rPr lang="cs-CZ" sz="2800" b="1" i="1" dirty="0"/>
              <a:t>schopnost vykonávat každodenní povinnosti s energií</a:t>
            </a:r>
            <a:r>
              <a:rPr lang="cs-CZ" sz="2800" i="1" dirty="0"/>
              <a:t>, ostražitostí a bez nadměrného pocitu únavy a navíc mít dostatek energie na potýkání se s neočekávanými událostmi, které se mohou objevit v čase vyhrazeném odpočinku nebo k provozování zálib.“</a:t>
            </a:r>
          </a:p>
        </p:txBody>
      </p:sp>
    </p:spTree>
    <p:extLst>
      <p:ext uri="{BB962C8B-B14F-4D97-AF65-F5344CB8AC3E}">
        <p14:creationId xmlns:p14="http://schemas.microsoft.com/office/powerpoint/2010/main" val="9936962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FAA26-F8FA-4747-9FFC-22AB2CB4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DF3FF9-25CD-4E5D-B4C4-438A1F2B4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11420" indent="0">
              <a:buNone/>
            </a:pPr>
            <a:r>
              <a:rPr lang="cs-CZ" sz="2800" i="1" u="none" strike="noStrike" baseline="0" dirty="0"/>
              <a:t>„</a:t>
            </a:r>
            <a:r>
              <a:rPr lang="en-US" sz="2800" i="1" u="none" strike="noStrike" baseline="0" dirty="0"/>
              <a:t>Health is a state of complete physical, mental and social well-being and not merely the absence of disease or infirmity</a:t>
            </a:r>
            <a:r>
              <a:rPr lang="cs-CZ" sz="2800" i="1" u="none" strike="noStrike" baseline="0" dirty="0"/>
              <a:t>.</a:t>
            </a:r>
            <a:r>
              <a:rPr lang="cs-CZ" sz="2800" i="1" dirty="0"/>
              <a:t>“ (WHO, 1946)</a:t>
            </a:r>
            <a:endParaRPr lang="cs-CZ" sz="2800" i="1" u="none" strike="noStrike" baseline="0" dirty="0"/>
          </a:p>
          <a:p>
            <a:pPr marL="0" indent="0">
              <a:buNone/>
            </a:pPr>
            <a:r>
              <a:rPr lang="cs-CZ" sz="2800" i="1" dirty="0"/>
              <a:t>„Zdraví je </a:t>
            </a:r>
            <a:r>
              <a:rPr lang="cs-CZ" sz="2800" b="1" i="1" dirty="0"/>
              <a:t>stav úplné tělesné, duševní a sociální pohody</a:t>
            </a:r>
            <a:r>
              <a:rPr lang="cs-CZ" sz="2800" i="1" dirty="0"/>
              <a:t> a nejen nepřítomnost nemoci nebo vady.“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C6A7675-5F94-4A8F-B812-072FEF5D6C29}"/>
              </a:ext>
            </a:extLst>
          </p:cNvPr>
          <p:cNvSpPr/>
          <p:nvPr/>
        </p:nvSpPr>
        <p:spPr>
          <a:xfrm>
            <a:off x="3608962" y="0"/>
            <a:ext cx="102140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B624FF7-FB7D-4FA3-AD5A-0B4725C06BD8}"/>
              </a:ext>
            </a:extLst>
          </p:cNvPr>
          <p:cNvSpPr/>
          <p:nvPr/>
        </p:nvSpPr>
        <p:spPr>
          <a:xfrm>
            <a:off x="10423370" y="0"/>
            <a:ext cx="102140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7ED899-E48A-4487-A5F6-FDC35C9C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868" y="0"/>
            <a:ext cx="6858000" cy="6858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CC45B12-13EE-4456-A51A-74114D7D8E49}"/>
              </a:ext>
            </a:extLst>
          </p:cNvPr>
          <p:cNvSpPr txBox="1"/>
          <p:nvPr/>
        </p:nvSpPr>
        <p:spPr>
          <a:xfrm>
            <a:off x="0" y="1854767"/>
            <a:ext cx="4021583" cy="313932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Bio-psycho-socio-spirituální model v kontextu chápání zdraví vychází z původního bio-psycho-sociálního modelu Dr. G. L.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Engela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později byla do modelu zařazena i spirituální rovina. Všechny faktory ovlivňující člověka se vzájemně prolínají a působí na sebe. Negativně i pozitivně, proto je potřeba nahlížet na sebe a na ostatní, ale i na prostředí, ve kterém žijeme, jako na vzájemně propojený organismus.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243488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581</TotalTime>
  <Words>965</Words>
  <Application>Microsoft Office PowerPoint</Application>
  <PresentationFormat>Širokoúhlá obrazovka</PresentationFormat>
  <Paragraphs>98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Corbel</vt:lpstr>
      <vt:lpstr>Wingdings 2</vt:lpstr>
      <vt:lpstr>Rámeček</vt:lpstr>
      <vt:lpstr>Acrobat Document</vt:lpstr>
      <vt:lpstr>Bk4442 Výživové programování  Jaro 2022</vt:lpstr>
      <vt:lpstr>Výukové metody</vt:lpstr>
      <vt:lpstr>Metody hodnocení</vt:lpstr>
      <vt:lpstr>Osnova</vt:lpstr>
      <vt:lpstr>Termíny testů</vt:lpstr>
      <vt:lpstr>Základní pojmy z výživy</vt:lpstr>
      <vt:lpstr>Výživový (nutriční) stav</vt:lpstr>
      <vt:lpstr>Kondice</vt:lpstr>
      <vt:lpstr>Zdraví</vt:lpstr>
      <vt:lpstr>Nemoc</vt:lpstr>
      <vt:lpstr>Malnutrice</vt:lpstr>
      <vt:lpstr>Pojmy z výživy pro pokročilé</vt:lpstr>
      <vt:lpstr>Fyziologie výživy</vt:lpstr>
      <vt:lpstr>Textová a číselná doporučení pro výživu</vt:lpstr>
      <vt:lpstr>Grafické formy nutričních doporučení</vt:lpstr>
      <vt:lpstr>Grafické formy nutričních doporučení</vt:lpstr>
      <vt:lpstr>Grafické formy nutričních doporučení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  Podzim 2017</dc:title>
  <dc:creator>Tomáš Hlinský</dc:creator>
  <cp:lastModifiedBy>Tomáš Hlinský</cp:lastModifiedBy>
  <cp:revision>55</cp:revision>
  <dcterms:created xsi:type="dcterms:W3CDTF">2017-09-24T17:54:15Z</dcterms:created>
  <dcterms:modified xsi:type="dcterms:W3CDTF">2022-03-03T10:56:51Z</dcterms:modified>
</cp:coreProperties>
</file>