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  <p:sldMasterId id="2147483661" r:id="rId2"/>
  </p:sldMasterIdLst>
  <p:notesMasterIdLst>
    <p:notesMasterId r:id="rId21"/>
  </p:notesMasterIdLst>
  <p:sldIdLst>
    <p:sldId id="259" r:id="rId3"/>
    <p:sldId id="260" r:id="rId4"/>
    <p:sldId id="262" r:id="rId5"/>
    <p:sldId id="263" r:id="rId6"/>
    <p:sldId id="264" r:id="rId7"/>
    <p:sldId id="266" r:id="rId8"/>
    <p:sldId id="268" r:id="rId9"/>
    <p:sldId id="269" r:id="rId10"/>
    <p:sldId id="270" r:id="rId11"/>
    <p:sldId id="271" r:id="rId12"/>
    <p:sldId id="272" r:id="rId13"/>
    <p:sldId id="273" r:id="rId14"/>
    <p:sldId id="275" r:id="rId15"/>
    <p:sldId id="276" r:id="rId16"/>
    <p:sldId id="279" r:id="rId17"/>
    <p:sldId id="280" r:id="rId18"/>
    <p:sldId id="281" r:id="rId19"/>
    <p:sldId id="282" r:id="rId2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" name="Google Shape;262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8" name="Google Shape;268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2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g122fb876569_0_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g122fb876569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g122fb876569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g122fb87656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0" name="Google Shape;200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obsah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svislý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vislý nadpis a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obsah" type="obj">
  <p:cSld name="OBJEC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Úvodní snímek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áhlaví části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enom nadpis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ah s titulkem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ek s titulkem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Google Shape;8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8"/>
          <p:cNvSpPr txBox="1">
            <a:spLocks noGrp="1"/>
          </p:cNvSpPr>
          <p:nvPr>
            <p:ph type="ctrTitle"/>
          </p:nvPr>
        </p:nvSpPr>
        <p:spPr>
          <a:xfrm>
            <a:off x="1516224" y="2236590"/>
            <a:ext cx="9159551" cy="1419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Calibri"/>
              <a:buNone/>
            </a:pPr>
            <a:r>
              <a:rPr lang="cs-CZ" b="1">
                <a:solidFill>
                  <a:schemeClr val="accent1"/>
                </a:solidFill>
              </a:rPr>
              <a:t>Demyelinizační onemocnění 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119" name="Google Shape;119;p18"/>
          <p:cNvSpPr txBox="1">
            <a:spLocks noGrp="1"/>
          </p:cNvSpPr>
          <p:nvPr>
            <p:ph type="subTitle" idx="1"/>
          </p:nvPr>
        </p:nvSpPr>
        <p:spPr>
          <a:xfrm>
            <a:off x="227045" y="5038531"/>
            <a:ext cx="9144000" cy="1712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cs-CZ"/>
              <a:t>Neurologie II - FSpS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cs-CZ"/>
              <a:t>Peter Krkoška a Jan Kočica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cs-CZ"/>
              <a:t>Neurologická klinika FN Brno</a:t>
            </a:r>
            <a:endParaRPr/>
          </a:p>
        </p:txBody>
      </p:sp>
      <p:sp>
        <p:nvSpPr>
          <p:cNvPr id="120" name="Google Shape;120;p18"/>
          <p:cNvSpPr/>
          <p:nvPr/>
        </p:nvSpPr>
        <p:spPr>
          <a:xfrm>
            <a:off x="1063691" y="1960234"/>
            <a:ext cx="10086392" cy="1972618"/>
          </a:xfrm>
          <a:prstGeom prst="rect">
            <a:avLst/>
          </a:prstGeom>
          <a:noFill/>
          <a:ln w="5715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1" name="Google Shape;121;p18" descr="pro hlavicku RGB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37282" y="5837884"/>
            <a:ext cx="3816350" cy="9128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18" descr="VÃ½sledek obrÃ¡zku pro Logo muni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2656417" cy="14489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14141"/>
        </a:solidFill>
        <a:effectLst/>
      </p:bgPr>
    </p:bg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30"/>
          <p:cNvSpPr txBox="1">
            <a:spLocks noGrp="1"/>
          </p:cNvSpPr>
          <p:nvPr>
            <p:ph type="title"/>
          </p:nvPr>
        </p:nvSpPr>
        <p:spPr>
          <a:xfrm>
            <a:off x="294685" y="144564"/>
            <a:ext cx="5314536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C99FF"/>
              </a:buClr>
              <a:buSzPts val="4400"/>
              <a:buFont typeface="Calibri"/>
              <a:buNone/>
            </a:pPr>
            <a:r>
              <a:rPr lang="cs-CZ" b="1">
                <a:solidFill>
                  <a:srgbClr val="CC99FF"/>
                </a:solidFill>
              </a:rPr>
              <a:t>KOGNITIVNÍ PORUCHY</a:t>
            </a:r>
            <a:endParaRPr/>
          </a:p>
        </p:txBody>
      </p:sp>
      <p:sp>
        <p:nvSpPr>
          <p:cNvPr id="235" name="Google Shape;235;p30"/>
          <p:cNvSpPr txBox="1">
            <a:spLocks noGrp="1"/>
          </p:cNvSpPr>
          <p:nvPr>
            <p:ph type="body" idx="1"/>
          </p:nvPr>
        </p:nvSpPr>
        <p:spPr>
          <a:xfrm>
            <a:off x="383458" y="1219200"/>
            <a:ext cx="6292645" cy="5494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cs-CZ" sz="1800"/>
              <a:t>Prevalence kognit. dysfunkce u pacientů s RS = </a:t>
            </a:r>
            <a:r>
              <a:rPr lang="cs-CZ" sz="1800" b="1"/>
              <a:t>40-50%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cs-CZ" sz="1800"/>
              <a:t>Variabilita tíže a typů – individuální (kognitivní rezerva)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cs-CZ" sz="1800"/>
              <a:t>Typické je zejm. </a:t>
            </a:r>
            <a:r>
              <a:rPr lang="cs-CZ" sz="1800" b="1"/>
              <a:t>ZPOMALENÍ  RYCHLOSTI </a:t>
            </a:r>
            <a:r>
              <a:rPr lang="cs-CZ" sz="1800"/>
              <a:t>zpracování informací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cs-CZ" sz="1800"/>
              <a:t>Deficit verbální i neverbální pracovní paměti (vztah k F laloku  -podílí se na exekutivních funkcích): zhoršená hlavně výbavnost-“recall“ bez pomoc. podnětu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cs-CZ" sz="1800"/>
              <a:t>Dále je narušena komplexní </a:t>
            </a:r>
            <a:r>
              <a:rPr lang="cs-CZ" sz="1800" b="1"/>
              <a:t>POZORNOST</a:t>
            </a:r>
            <a:r>
              <a:rPr lang="cs-CZ" sz="1800"/>
              <a:t> a vizuálně-prostorové schopnosti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cs-CZ" sz="1800"/>
              <a:t>Poruchy exekutivních funkcí, zejm. </a:t>
            </a:r>
            <a:r>
              <a:rPr lang="cs-CZ" sz="1800" b="1"/>
              <a:t>ŘEŠENÍ PROBLÉMŮ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cs-CZ" sz="1800"/>
              <a:t>Hlavní problém = </a:t>
            </a:r>
            <a:r>
              <a:rPr lang="cs-CZ" sz="1800" b="1" u="sng"/>
              <a:t>ULPÍVÁNÍ</a:t>
            </a:r>
            <a:r>
              <a:rPr lang="cs-CZ" sz="1800" b="1"/>
              <a:t> </a:t>
            </a:r>
            <a:r>
              <a:rPr lang="cs-CZ" sz="1800"/>
              <a:t>= neschopnost vystřídat základní pravidlo, princip či myšlenku i přes negativní zpětnou vazbu</a:t>
            </a:r>
            <a:endParaRPr/>
          </a:p>
          <a:p>
            <a:pPr marL="228600" lvl="0" indent="-1143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endParaRPr sz="1800"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cs-CZ" sz="1800"/>
              <a:t>Jen minimálně či vůbec nekoreluje s funkční disabilitou (EDSS)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cs-CZ" sz="1800" b="1"/>
              <a:t>Strukturálně vztah k celkové atrofii a počtu kortikálních lézí</a:t>
            </a:r>
            <a:r>
              <a:rPr lang="cs-CZ" sz="1800"/>
              <a:t>, demyelinizaci corpus callosum a prefrontální + splývající ložiska kolem komor</a:t>
            </a:r>
            <a:endParaRPr/>
          </a:p>
        </p:txBody>
      </p:sp>
      <p:sp>
        <p:nvSpPr>
          <p:cNvPr id="236" name="Google Shape;236;p30"/>
          <p:cNvSpPr/>
          <p:nvPr/>
        </p:nvSpPr>
        <p:spPr>
          <a:xfrm flipH="1">
            <a:off x="6582780" y="-2008"/>
            <a:ext cx="5609220" cy="5840278"/>
          </a:xfrm>
          <a:custGeom>
            <a:avLst/>
            <a:gdLst/>
            <a:ahLst/>
            <a:cxnLst/>
            <a:rect l="l" t="t" r="r" b="b"/>
            <a:pathLst>
              <a:path w="5609220" h="5840278" extrusionOk="0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14141"/>
        </a:solidFill>
        <a:effectLst/>
      </p:bgPr>
    </p:bg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31"/>
          <p:cNvSpPr txBox="1">
            <a:spLocks noGrp="1"/>
          </p:cNvSpPr>
          <p:nvPr>
            <p:ph type="title"/>
          </p:nvPr>
        </p:nvSpPr>
        <p:spPr>
          <a:xfrm>
            <a:off x="553279" y="177160"/>
            <a:ext cx="5314536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C99FF"/>
              </a:buClr>
              <a:buSzPts val="4400"/>
              <a:buFont typeface="Calibri"/>
              <a:buNone/>
            </a:pPr>
            <a:r>
              <a:rPr lang="cs-CZ" b="1">
                <a:solidFill>
                  <a:srgbClr val="CC99FF"/>
                </a:solidFill>
              </a:rPr>
              <a:t>ÚNAVA</a:t>
            </a:r>
            <a:endParaRPr/>
          </a:p>
        </p:txBody>
      </p:sp>
      <p:sp>
        <p:nvSpPr>
          <p:cNvPr id="243" name="Google Shape;243;p31"/>
          <p:cNvSpPr txBox="1">
            <a:spLocks noGrp="1"/>
          </p:cNvSpPr>
          <p:nvPr>
            <p:ph type="body" idx="1"/>
          </p:nvPr>
        </p:nvSpPr>
        <p:spPr>
          <a:xfrm>
            <a:off x="467324" y="1311965"/>
            <a:ext cx="6201833" cy="50192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</a:pPr>
            <a:r>
              <a:rPr lang="cs-CZ" sz="2000"/>
              <a:t>Patologická únava </a:t>
            </a:r>
            <a:r>
              <a:rPr lang="cs-CZ" sz="2000" b="1"/>
              <a:t>U 85% PACIENTŮ s RS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</a:pPr>
            <a:r>
              <a:rPr lang="cs-CZ" sz="2000"/>
              <a:t>I přes vyloučení běžných příčin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</a:pPr>
            <a:r>
              <a:rPr lang="cs-CZ" sz="2000"/>
              <a:t>inaparentní infekce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</a:pPr>
            <a:r>
              <a:rPr lang="cs-CZ" sz="2000"/>
              <a:t>Anémie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</a:pPr>
            <a:r>
              <a:rPr lang="cs-CZ" sz="2000"/>
              <a:t>Onemocnění štítné žlázy</a:t>
            </a:r>
            <a:endParaRPr/>
          </a:p>
          <a:p>
            <a:pPr marL="685800" lvl="1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endParaRPr sz="200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</a:pPr>
            <a:r>
              <a:rPr lang="cs-CZ" sz="2000"/>
              <a:t>Způsobena </a:t>
            </a:r>
            <a:r>
              <a:rPr lang="cs-CZ" sz="2000" b="1"/>
              <a:t>MULTIFAKTORIÁLNĚ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</a:pPr>
            <a:r>
              <a:rPr lang="cs-CZ" sz="2000"/>
              <a:t>Dominuje podíl přenosu nervových vzruchů menším počtem nervových vláken (z nichž část je chronicky demyelinizovaná)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</a:pPr>
            <a:r>
              <a:rPr lang="cs-CZ" sz="2000"/>
              <a:t>+ přítomnost zánětlivých cytokinů a PL v CNS a jejich vliv na neuronální transmisi. </a:t>
            </a:r>
            <a:endParaRPr/>
          </a:p>
          <a:p>
            <a:pPr marL="228600" lvl="0" indent="-133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</a:pPr>
            <a:endParaRPr sz="1500"/>
          </a:p>
        </p:txBody>
      </p:sp>
      <p:sp>
        <p:nvSpPr>
          <p:cNvPr id="244" name="Google Shape;244;p31"/>
          <p:cNvSpPr/>
          <p:nvPr/>
        </p:nvSpPr>
        <p:spPr>
          <a:xfrm flipH="1">
            <a:off x="6582780" y="-2008"/>
            <a:ext cx="5609220" cy="5840278"/>
          </a:xfrm>
          <a:custGeom>
            <a:avLst/>
            <a:gdLst/>
            <a:ahLst/>
            <a:cxnLst/>
            <a:rect l="l" t="t" r="r" b="b"/>
            <a:pathLst>
              <a:path w="5609220" h="5840278" extrusionOk="0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14141"/>
        </a:solidFill>
        <a:effectLst/>
      </p:bgPr>
    </p:bg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32"/>
          <p:cNvSpPr txBox="1">
            <a:spLocks noGrp="1"/>
          </p:cNvSpPr>
          <p:nvPr>
            <p:ph type="title"/>
          </p:nvPr>
        </p:nvSpPr>
        <p:spPr>
          <a:xfrm>
            <a:off x="404192" y="286490"/>
            <a:ext cx="5314536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C99FF"/>
              </a:buClr>
              <a:buSzPts val="4400"/>
              <a:buFont typeface="Calibri"/>
              <a:buNone/>
            </a:pPr>
            <a:r>
              <a:rPr lang="cs-CZ" b="1">
                <a:solidFill>
                  <a:srgbClr val="CC99FF"/>
                </a:solidFill>
              </a:rPr>
              <a:t>BOLEST</a:t>
            </a:r>
            <a:endParaRPr b="1">
              <a:solidFill>
                <a:srgbClr val="CC99FF"/>
              </a:solidFill>
            </a:endParaRPr>
          </a:p>
        </p:txBody>
      </p:sp>
      <p:sp>
        <p:nvSpPr>
          <p:cNvPr id="251" name="Google Shape;251;p32"/>
          <p:cNvSpPr txBox="1">
            <a:spLocks noGrp="1"/>
          </p:cNvSpPr>
          <p:nvPr>
            <p:ph type="body" idx="1"/>
          </p:nvPr>
        </p:nvSpPr>
        <p:spPr>
          <a:xfrm>
            <a:off x="483704" y="1493827"/>
            <a:ext cx="5897218" cy="47777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cs-CZ" sz="1800"/>
              <a:t>Bolest postihuje </a:t>
            </a:r>
            <a:r>
              <a:rPr lang="cs-CZ" sz="1800" b="1"/>
              <a:t>téměř polovinu pacientů s RS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</a:pPr>
            <a:r>
              <a:rPr lang="cs-CZ" sz="2000"/>
              <a:t>U pacientů se můžeme setkat s:</a:t>
            </a:r>
            <a:endParaRPr/>
          </a:p>
          <a:p>
            <a:pPr marL="685800" lvl="1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cs-CZ" sz="1800"/>
              <a:t>Trvalou </a:t>
            </a:r>
            <a:r>
              <a:rPr lang="cs-CZ" sz="1800" b="1"/>
              <a:t>CENTRÁLNÍ NEUROPATICKOU BOLESTÍ</a:t>
            </a:r>
            <a:endParaRPr/>
          </a:p>
          <a:p>
            <a:pPr marL="1143000" lvl="2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</a:pPr>
            <a:r>
              <a:rPr lang="cs-CZ" sz="1600"/>
              <a:t>Často spojené s cefaleou nebo migrénou</a:t>
            </a:r>
            <a:endParaRPr/>
          </a:p>
          <a:p>
            <a:pPr marL="685800" lvl="1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cs-CZ" sz="1800" b="1"/>
              <a:t>INTERMITENTNÍ NEUROPATICKOU BOLESTÍ</a:t>
            </a:r>
            <a:endParaRPr/>
          </a:p>
          <a:p>
            <a:pPr marL="1143000" lvl="2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</a:pPr>
            <a:r>
              <a:rPr lang="cs-CZ" sz="1600"/>
              <a:t>Zejména post-atakovité neuralgie trigeminu</a:t>
            </a:r>
            <a:endParaRPr/>
          </a:p>
          <a:p>
            <a:pPr marL="1143000" lvl="2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</a:pPr>
            <a:r>
              <a:rPr lang="cs-CZ" sz="1600"/>
              <a:t>Dysestezie kombinované s bolestí</a:t>
            </a:r>
            <a:endParaRPr/>
          </a:p>
          <a:p>
            <a:pPr marL="685800" lvl="1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cs-CZ" sz="1800" b="1"/>
              <a:t>BOLESTÍ MUSKULOSKELETÁLNÍ ETIOLOGIE</a:t>
            </a:r>
            <a:endParaRPr/>
          </a:p>
          <a:p>
            <a:pPr marL="1143000" lvl="2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</a:pPr>
            <a:r>
              <a:rPr lang="cs-CZ" sz="1600"/>
              <a:t>Důvodem je zejména nerovnoměrné zatěžování kosterního svalstva vzhledem k nesymetrickému postižení.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</a:pPr>
            <a:r>
              <a:rPr lang="cs-CZ" sz="2000"/>
              <a:t>Bolest výrazně zatěžuje a limituje život pacientů a mnohdy výrazně přispívá k úzkosti.</a:t>
            </a:r>
            <a:endParaRPr/>
          </a:p>
        </p:txBody>
      </p:sp>
      <p:sp>
        <p:nvSpPr>
          <p:cNvPr id="252" name="Google Shape;252;p32"/>
          <p:cNvSpPr/>
          <p:nvPr/>
        </p:nvSpPr>
        <p:spPr>
          <a:xfrm flipH="1">
            <a:off x="6582780" y="-2008"/>
            <a:ext cx="5609220" cy="5840278"/>
          </a:xfrm>
          <a:custGeom>
            <a:avLst/>
            <a:gdLst/>
            <a:ahLst/>
            <a:cxnLst/>
            <a:rect l="l" t="t" r="r" b="b"/>
            <a:pathLst>
              <a:path w="5609220" h="5840278" extrusionOk="0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34"/>
          <p:cNvSpPr txBox="1">
            <a:spLocks noGrp="1"/>
          </p:cNvSpPr>
          <p:nvPr>
            <p:ph type="title"/>
          </p:nvPr>
        </p:nvSpPr>
        <p:spPr>
          <a:xfrm>
            <a:off x="612058" y="424118"/>
            <a:ext cx="10515600" cy="7950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/>
              <a:t>PRŮBĚH A PROGNÓZA</a:t>
            </a:r>
            <a:endParaRPr b="1"/>
          </a:p>
        </p:txBody>
      </p:sp>
      <p:sp>
        <p:nvSpPr>
          <p:cNvPr id="265" name="Google Shape;265;p34"/>
          <p:cNvSpPr txBox="1">
            <a:spLocks noGrp="1"/>
          </p:cNvSpPr>
          <p:nvPr>
            <p:ph type="body" idx="1"/>
          </p:nvPr>
        </p:nvSpPr>
        <p:spPr>
          <a:xfrm>
            <a:off x="737419" y="1435510"/>
            <a:ext cx="10616381" cy="51521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228600" lvl="0" indent="-228631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2900"/>
              <a:t>Průběh je </a:t>
            </a:r>
            <a:r>
              <a:rPr lang="cs-CZ" sz="2900" b="1"/>
              <a:t>VELMI INDIVIDUÁLNÍ</a:t>
            </a:r>
            <a:endParaRPr/>
          </a:p>
          <a:p>
            <a:pPr marL="228600" lvl="0" indent="-228631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2900" b="1"/>
              <a:t>POSTUPNÁ KOMBINACE PŘÍZNAKŮ </a:t>
            </a:r>
            <a:r>
              <a:rPr lang="cs-CZ" sz="2900"/>
              <a:t>(podle míry úpravy po akutních atakách) vede postupně k invalidizaci pacienta </a:t>
            </a:r>
            <a:endParaRPr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2200"/>
              <a:t>NEPŘÍZNIVÉ PROGNOSTICKÉ ZNÁMKY: </a:t>
            </a:r>
            <a:endParaRPr/>
          </a:p>
          <a:p>
            <a:pPr marL="685800" lvl="1" indent="-2286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2200"/>
              <a:t>Mozečkové poruchy a/nebo těžší parézy na počátku onemocnění</a:t>
            </a:r>
            <a:endParaRPr/>
          </a:p>
          <a:p>
            <a:pPr marL="685800" lvl="1" indent="-2286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2200"/>
              <a:t>Rezidua neurologického nálezu po akutních atakách</a:t>
            </a:r>
            <a:endParaRPr/>
          </a:p>
          <a:p>
            <a:pPr marL="685800" lvl="1" indent="-2286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2200"/>
              <a:t>Iniciálně velké množství zánětlivých ložisek na MRI</a:t>
            </a:r>
            <a:endParaRPr/>
          </a:p>
          <a:p>
            <a:pPr marL="685800" lvl="1" indent="-2286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2200"/>
              <a:t>Rychlý rozvoj atrofie na MRI (zejména v rámci míchy)</a:t>
            </a:r>
            <a:endParaRPr/>
          </a:p>
          <a:p>
            <a:pPr marL="228600" lvl="0" indent="-228631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2900"/>
              <a:t>Časový interval </a:t>
            </a:r>
            <a:r>
              <a:rPr lang="cs-CZ" sz="2900" b="1"/>
              <a:t>DO DOSAŽENÍ EDSS 4 </a:t>
            </a:r>
            <a:r>
              <a:rPr lang="cs-CZ" sz="2200"/>
              <a:t>(samost. chůze na 500 m)</a:t>
            </a:r>
            <a:r>
              <a:rPr lang="cs-CZ" sz="2900"/>
              <a:t> je interindiviuálně různý a </a:t>
            </a:r>
            <a:r>
              <a:rPr lang="cs-CZ" sz="2200"/>
              <a:t>odráží asi zánětlivou aktivitu onemocnění</a:t>
            </a:r>
            <a:endParaRPr/>
          </a:p>
          <a:p>
            <a:pPr marL="228600" lvl="0" indent="-228631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2900" b="1"/>
              <a:t>MEZI EDSS 4 A 7 </a:t>
            </a:r>
            <a:r>
              <a:rPr lang="cs-CZ" sz="2900"/>
              <a:t>probíhá onemocnění většinou uniformně a </a:t>
            </a:r>
            <a:r>
              <a:rPr lang="cs-CZ" sz="2200"/>
              <a:t>je odrazem nastartovaných degenerativních procesů</a:t>
            </a:r>
            <a:endParaRPr/>
          </a:p>
          <a:p>
            <a:pPr marL="228600" lvl="0" indent="-228631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2900" b="1"/>
              <a:t>DÉLKA ŽIVOTA</a:t>
            </a:r>
            <a:r>
              <a:rPr lang="cs-CZ" sz="2900"/>
              <a:t> se stále prodlužuje, t. č. není zkrácení oproti běžné populaci, nicméně 90% pacientů je oproti zdravé populaci silně invalidizováno.</a:t>
            </a:r>
            <a:endParaRPr sz="2900" b="1"/>
          </a:p>
          <a:p>
            <a:pPr marL="228600" lvl="0" indent="-9080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35"/>
          <p:cNvSpPr txBox="1">
            <a:spLocks noGrp="1"/>
          </p:cNvSpPr>
          <p:nvPr>
            <p:ph type="title"/>
          </p:nvPr>
        </p:nvSpPr>
        <p:spPr>
          <a:xfrm>
            <a:off x="838200" y="25697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/>
              <a:t>DIAGNOSTIKA RS</a:t>
            </a:r>
            <a:endParaRPr b="1"/>
          </a:p>
        </p:txBody>
      </p:sp>
      <p:grpSp>
        <p:nvGrpSpPr>
          <p:cNvPr id="271" name="Google Shape;271;p35"/>
          <p:cNvGrpSpPr/>
          <p:nvPr/>
        </p:nvGrpSpPr>
        <p:grpSpPr>
          <a:xfrm>
            <a:off x="838200" y="1317531"/>
            <a:ext cx="10252587" cy="5175344"/>
            <a:chOff x="0" y="226149"/>
            <a:chExt cx="10252587" cy="5175344"/>
          </a:xfrm>
        </p:grpSpPr>
        <p:sp>
          <p:nvSpPr>
            <p:cNvPr id="272" name="Google Shape;272;p35"/>
            <p:cNvSpPr/>
            <p:nvPr/>
          </p:nvSpPr>
          <p:spPr>
            <a:xfrm>
              <a:off x="0" y="226149"/>
              <a:ext cx="10252587" cy="2430672"/>
            </a:xfrm>
            <a:prstGeom prst="roundRect">
              <a:avLst>
                <a:gd name="adj" fmla="val 10000"/>
              </a:avLst>
            </a:prstGeom>
            <a:solidFill>
              <a:srgbClr val="CCD3EA">
                <a:alpha val="89803"/>
              </a:srgbClr>
            </a:solidFill>
            <a:ln w="12700" cap="flat" cmpd="sng">
              <a:solidFill>
                <a:srgbClr val="CCD3EA">
                  <a:alpha val="8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35"/>
            <p:cNvSpPr/>
            <p:nvPr/>
          </p:nvSpPr>
          <p:spPr>
            <a:xfrm rot="10800000">
              <a:off x="307577" y="2430672"/>
              <a:ext cx="3011697" cy="2970821"/>
            </a:xfrm>
            <a:prstGeom prst="round2SameRect">
              <a:avLst>
                <a:gd name="adj1" fmla="val 10500"/>
                <a:gd name="adj2" fmla="val 0"/>
              </a:avLst>
            </a:prstGeom>
            <a:solidFill>
              <a:schemeClr val="lt1"/>
            </a:solidFill>
            <a:ln w="12700" cap="flat" cmpd="sng">
              <a:solidFill>
                <a:schemeClr val="accent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35"/>
            <p:cNvSpPr txBox="1"/>
            <p:nvPr/>
          </p:nvSpPr>
          <p:spPr>
            <a:xfrm>
              <a:off x="398940" y="2430672"/>
              <a:ext cx="2828971" cy="28794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56450" tIns="156450" rIns="156450" bIns="156450" anchor="t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200"/>
                <a:buFont typeface="Calibri"/>
                <a:buNone/>
              </a:pPr>
              <a:r>
                <a:rPr lang="cs-CZ" sz="22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MAGNETICKÁ REZONANCE</a:t>
              </a:r>
              <a:endParaRPr/>
            </a:p>
            <a:p>
              <a:pPr marL="0" marR="0" lvl="0" indent="0" algn="ctr" rtl="0">
                <a:lnSpc>
                  <a:spcPct val="90000"/>
                </a:lnSpc>
                <a:spcBef>
                  <a:spcPts val="77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Calibri"/>
                <a:buNone/>
              </a:pPr>
              <a:r>
                <a:rPr lang="cs-CZ" sz="16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Je metoda první volby při zobrazení ložisek demyelinizace v rámci mozku i míchy.</a:t>
              </a:r>
              <a:endParaRPr/>
            </a:p>
            <a:p>
              <a:pPr marL="0" marR="0" lvl="0" indent="0" algn="ctr" rtl="0">
                <a:lnSpc>
                  <a:spcPct val="9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dk1"/>
                </a:buClr>
                <a:buSzPts val="2200"/>
                <a:buFont typeface="Calibri"/>
                <a:buNone/>
              </a:pP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7" name="Google Shape;277;p35"/>
            <p:cNvSpPr/>
            <p:nvPr/>
          </p:nvSpPr>
          <p:spPr>
            <a:xfrm rot="10800000">
              <a:off x="3620444" y="2430672"/>
              <a:ext cx="3011697" cy="2970821"/>
            </a:xfrm>
            <a:prstGeom prst="round2SameRect">
              <a:avLst>
                <a:gd name="adj1" fmla="val 10500"/>
                <a:gd name="adj2" fmla="val 0"/>
              </a:avLst>
            </a:prstGeom>
            <a:solidFill>
              <a:schemeClr val="lt1"/>
            </a:solidFill>
            <a:ln w="12700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35"/>
            <p:cNvSpPr txBox="1"/>
            <p:nvPr/>
          </p:nvSpPr>
          <p:spPr>
            <a:xfrm>
              <a:off x="3711807" y="2430672"/>
              <a:ext cx="2828971" cy="28794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49350" tIns="149350" rIns="149350" bIns="149350" anchor="t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100"/>
                <a:buFont typeface="Calibri"/>
                <a:buNone/>
              </a:pPr>
              <a:r>
                <a:rPr lang="cs-CZ" sz="21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ODBĚR MOZKOMÍŠNÍHO MOKU</a:t>
              </a:r>
              <a:endParaRPr/>
            </a:p>
            <a:p>
              <a:pPr marL="0" marR="0" lvl="0" indent="0" algn="ctr" rtl="0">
                <a:lnSpc>
                  <a:spcPct val="90000"/>
                </a:lnSpc>
                <a:spcBef>
                  <a:spcPts val="735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Calibri"/>
                <a:buNone/>
              </a:pPr>
              <a:r>
                <a:rPr lang="cs-CZ" sz="16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Je specifická metoda, ze které jsme schopni zjistit zejména přítomnost zánětu a případné specifické druhy buněk a rozpadových produktů.</a:t>
              </a:r>
              <a:endParaRPr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0" name="Google Shape;280;p35"/>
            <p:cNvSpPr/>
            <p:nvPr/>
          </p:nvSpPr>
          <p:spPr>
            <a:xfrm rot="10800000">
              <a:off x="6933311" y="2430672"/>
              <a:ext cx="3011697" cy="2970821"/>
            </a:xfrm>
            <a:prstGeom prst="round2SameRect">
              <a:avLst>
                <a:gd name="adj1" fmla="val 10500"/>
                <a:gd name="adj2" fmla="val 0"/>
              </a:avLst>
            </a:prstGeom>
            <a:solidFill>
              <a:schemeClr val="lt1"/>
            </a:solidFill>
            <a:ln w="12700" cap="flat" cmpd="sng">
              <a:solidFill>
                <a:schemeClr val="accent4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35"/>
            <p:cNvSpPr txBox="1"/>
            <p:nvPr/>
          </p:nvSpPr>
          <p:spPr>
            <a:xfrm>
              <a:off x="7024674" y="2430672"/>
              <a:ext cx="2828971" cy="28794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70675" tIns="170675" rIns="170675" bIns="170675" anchor="t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rPr lang="cs-CZ" sz="24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KLASICKÉ NEUROLOGICKÉ VYŠETŘENÍ</a:t>
              </a:r>
              <a:endParaRPr/>
            </a:p>
            <a:p>
              <a:pPr marL="0" marR="0" lvl="0" indent="0" algn="ctr" rtl="0">
                <a:lnSpc>
                  <a:spcPct val="90000"/>
                </a:lnSpc>
                <a:spcBef>
                  <a:spcPts val="84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Calibri"/>
                <a:buNone/>
              </a:pPr>
              <a:r>
                <a:rPr lang="cs-CZ" sz="16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Je nezbytné k objektivizaci potíží. Anamnéza např. odhalí typický věk nebo rodinnou zátěž u pacientů.</a:t>
              </a:r>
              <a:endParaRPr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1" name="Google Shape;301;p38"/>
          <p:cNvGrpSpPr/>
          <p:nvPr/>
        </p:nvGrpSpPr>
        <p:grpSpPr>
          <a:xfrm>
            <a:off x="-7394385" y="-996058"/>
            <a:ext cx="19304061" cy="8904194"/>
            <a:chOff x="-7482876" y="-1143542"/>
            <a:chExt cx="19304061" cy="8904194"/>
          </a:xfrm>
        </p:grpSpPr>
        <p:sp>
          <p:nvSpPr>
            <p:cNvPr id="302" name="Google Shape;302;p38"/>
            <p:cNvSpPr/>
            <p:nvPr/>
          </p:nvSpPr>
          <p:spPr>
            <a:xfrm>
              <a:off x="-7482876" y="-1143542"/>
              <a:ext cx="8904194" cy="8904194"/>
            </a:xfrm>
            <a:prstGeom prst="blockArc">
              <a:avLst>
                <a:gd name="adj1" fmla="val 18900000"/>
                <a:gd name="adj2" fmla="val 2700000"/>
                <a:gd name="adj3" fmla="val 243"/>
              </a:avLst>
            </a:prstGeom>
            <a:noFill/>
            <a:ln w="12700" cap="flat" cmpd="sng">
              <a:solidFill>
                <a:schemeClr val="accent4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38"/>
            <p:cNvSpPr/>
            <p:nvPr/>
          </p:nvSpPr>
          <p:spPr>
            <a:xfrm>
              <a:off x="618108" y="366250"/>
              <a:ext cx="11200724" cy="921776"/>
            </a:xfrm>
            <a:prstGeom prst="rect">
              <a:avLst/>
            </a:prstGeom>
            <a:gradFill>
              <a:gsLst>
                <a:gs pos="0">
                  <a:srgbClr val="AFAFAF"/>
                </a:gs>
                <a:gs pos="50000">
                  <a:schemeClr val="accent3"/>
                </a:gs>
                <a:gs pos="100000">
                  <a:srgbClr val="919191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38"/>
            <p:cNvSpPr txBox="1"/>
            <p:nvPr/>
          </p:nvSpPr>
          <p:spPr>
            <a:xfrm>
              <a:off x="618108" y="366250"/>
              <a:ext cx="11200724" cy="92177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6750" tIns="43175" rIns="43175" bIns="43175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Calibri"/>
                <a:buNone/>
              </a:pPr>
              <a:r>
                <a:rPr lang="cs-CZ" sz="17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AKUTNÍ LÉČBA ATAK</a:t>
              </a:r>
              <a:endParaRPr sz="17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14300" marR="0" lvl="1" indent="-114300" algn="l" rtl="0">
                <a:lnSpc>
                  <a:spcPct val="90000"/>
                </a:lnSpc>
                <a:spcBef>
                  <a:spcPts val="595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Calibri"/>
                <a:buChar char="•"/>
              </a:pPr>
              <a:r>
                <a:rPr lang="cs-CZ" sz="13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Cílem je </a:t>
              </a:r>
              <a:r>
                <a:rPr lang="cs-CZ" sz="1300" b="1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odstranit akutně probíhající zánět </a:t>
              </a:r>
              <a:r>
                <a:rPr lang="cs-CZ" sz="13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v CNS</a:t>
              </a:r>
              <a:endParaRPr sz="13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14300" marR="0" lvl="1" indent="-114300" algn="l" rtl="0">
                <a:lnSpc>
                  <a:spcPct val="90000"/>
                </a:lnSpc>
                <a:spcBef>
                  <a:spcPts val="195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Calibri"/>
                <a:buChar char="•"/>
              </a:pPr>
              <a:r>
                <a:rPr lang="cs-CZ" sz="13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Vysoké dávky kortikosteroidů (mnoho nežádoucích účinků, režimová opatření)</a:t>
              </a:r>
              <a:endParaRPr sz="13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6" name="Google Shape;306;p38"/>
            <p:cNvSpPr/>
            <p:nvPr/>
          </p:nvSpPr>
          <p:spPr>
            <a:xfrm>
              <a:off x="1213353" y="1654144"/>
              <a:ext cx="10607831" cy="827403"/>
            </a:xfrm>
            <a:prstGeom prst="rect">
              <a:avLst/>
            </a:prstGeom>
            <a:gradFill>
              <a:gsLst>
                <a:gs pos="0">
                  <a:srgbClr val="BA8F8F"/>
                </a:gs>
                <a:gs pos="50000">
                  <a:srgbClr val="B57F7F"/>
                </a:gs>
                <a:gs pos="100000">
                  <a:srgbClr val="A16D6D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38"/>
            <p:cNvSpPr txBox="1"/>
            <p:nvPr/>
          </p:nvSpPr>
          <p:spPr>
            <a:xfrm>
              <a:off x="1213353" y="1654144"/>
              <a:ext cx="10607831" cy="82740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6750" tIns="43175" rIns="43175" bIns="43175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Calibri"/>
                <a:buNone/>
              </a:pPr>
              <a:r>
                <a:rPr lang="cs-CZ" sz="17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CHRONICKÁ IMUNOMODULAČNÍ LÉČBA (DMT)</a:t>
              </a:r>
              <a:endParaRPr/>
            </a:p>
            <a:p>
              <a:pPr marL="114300" marR="0" lvl="1" indent="-114300" algn="l" rtl="0">
                <a:lnSpc>
                  <a:spcPct val="90000"/>
                </a:lnSpc>
                <a:spcBef>
                  <a:spcPts val="595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Calibri"/>
                <a:buChar char="•"/>
              </a:pPr>
              <a:r>
                <a:rPr lang="cs-CZ" sz="13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Kaskáda léčiv s různým účinkem na imunitní systém (od interferonů, které jsou i běžně produkovány imunitním systémem k tlumení zánětu po biologické protilátky, které cílí na specifické struktury imunitního systému). Tzv. </a:t>
              </a:r>
              <a:r>
                <a:rPr lang="cs-CZ" sz="1300" b="1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centrová léčiva, vysoce specifická</a:t>
              </a:r>
              <a:r>
                <a:rPr lang="cs-CZ" sz="13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.</a:t>
              </a:r>
              <a:endParaRPr sz="13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9" name="Google Shape;309;p38"/>
            <p:cNvSpPr/>
            <p:nvPr/>
          </p:nvSpPr>
          <p:spPr>
            <a:xfrm>
              <a:off x="1395324" y="2894852"/>
              <a:ext cx="10425861" cy="827403"/>
            </a:xfrm>
            <a:prstGeom prst="rect">
              <a:avLst/>
            </a:prstGeom>
            <a:gradFill>
              <a:gsLst>
                <a:gs pos="0">
                  <a:srgbClr val="CE7070"/>
                </a:gs>
                <a:gs pos="50000">
                  <a:srgbClr val="CD5455"/>
                </a:gs>
                <a:gs pos="100000">
                  <a:srgbClr val="BB4343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38"/>
            <p:cNvSpPr txBox="1"/>
            <p:nvPr/>
          </p:nvSpPr>
          <p:spPr>
            <a:xfrm>
              <a:off x="1395324" y="2894852"/>
              <a:ext cx="10425861" cy="82740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6750" tIns="43175" rIns="43175" bIns="43175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Calibri"/>
                <a:buNone/>
              </a:pPr>
              <a:r>
                <a:rPr lang="cs-CZ" sz="17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SYMPTOMATICKÁ LÉČBA OBTÍŽÍ</a:t>
              </a:r>
              <a:endParaRPr sz="17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14300" marR="0" lvl="1" indent="-114300" algn="l" rtl="0">
                <a:lnSpc>
                  <a:spcPct val="90000"/>
                </a:lnSpc>
                <a:spcBef>
                  <a:spcPts val="595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Calibri"/>
                <a:buChar char="•"/>
              </a:pPr>
              <a:r>
                <a:rPr lang="cs-CZ" sz="13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Snažíme se </a:t>
              </a:r>
              <a:r>
                <a:rPr lang="cs-CZ" sz="1300" b="1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léčit přidružené potíže </a:t>
              </a:r>
              <a:r>
                <a:rPr lang="cs-CZ" sz="13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(neuropatickou bolest, pomoci pacientovi se spasticitou, spánkem, únavou, úzkostí apod.) </a:t>
              </a:r>
              <a:endParaRPr sz="13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14300" marR="0" lvl="1" indent="-114300" algn="l" rtl="0">
                <a:lnSpc>
                  <a:spcPct val="90000"/>
                </a:lnSpc>
                <a:spcBef>
                  <a:spcPts val="195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Calibri"/>
                <a:buChar char="•"/>
              </a:pPr>
              <a:r>
                <a:rPr lang="cs-CZ" sz="13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Probíhá multioborová spolupráce – logoped, psychiatr, psycholog, urolog, infektolog, praktický lékař, radiolog a hlavně neurolog.</a:t>
              </a:r>
              <a:endParaRPr sz="13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2" name="Google Shape;312;p38"/>
            <p:cNvSpPr/>
            <p:nvPr/>
          </p:nvSpPr>
          <p:spPr>
            <a:xfrm>
              <a:off x="1213353" y="4135560"/>
              <a:ext cx="10607831" cy="827403"/>
            </a:xfrm>
            <a:prstGeom prst="rect">
              <a:avLst/>
            </a:prstGeom>
            <a:gradFill>
              <a:gsLst>
                <a:gs pos="0">
                  <a:srgbClr val="E45353"/>
                </a:gs>
                <a:gs pos="50000">
                  <a:srgbClr val="E72626"/>
                </a:gs>
                <a:gs pos="100000">
                  <a:srgbClr val="D61717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38"/>
            <p:cNvSpPr txBox="1"/>
            <p:nvPr/>
          </p:nvSpPr>
          <p:spPr>
            <a:xfrm>
              <a:off x="1213353" y="4135560"/>
              <a:ext cx="10607831" cy="82740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6750" tIns="43175" rIns="43175" bIns="43175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Calibri"/>
                <a:buNone/>
              </a:pPr>
              <a:r>
                <a:rPr lang="cs-CZ" sz="17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REHABILITACE</a:t>
              </a:r>
              <a:endParaRPr sz="17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14300" marR="0" lvl="1" indent="-114300" algn="l" rtl="0">
                <a:lnSpc>
                  <a:spcPct val="90000"/>
                </a:lnSpc>
                <a:spcBef>
                  <a:spcPts val="595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Calibri"/>
                <a:buChar char="•"/>
              </a:pPr>
              <a:r>
                <a:rPr lang="cs-CZ" sz="13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Nesmírně důležitá součást léčby. Pomáhá se spasticitou, vytvořením nových motorických vzorců, pomáhá s chůzi, pomáhá s bolestí a únavou</a:t>
              </a:r>
              <a:endParaRPr sz="13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14300" marR="0" lvl="1" indent="-114300" algn="l" rtl="0">
                <a:lnSpc>
                  <a:spcPct val="90000"/>
                </a:lnSpc>
                <a:spcBef>
                  <a:spcPts val="195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Calibri"/>
                <a:buChar char="•"/>
              </a:pPr>
              <a:r>
                <a:rPr lang="cs-CZ" sz="13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Není to spolupráce jen s fyzioterapeuty a ergoterapeuty, ale pacient musí sám aktivně cvičit a posilovat kosterní svalstvo. Prevence atrofie.</a:t>
              </a:r>
              <a:endParaRPr sz="13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5" name="Google Shape;315;p38"/>
            <p:cNvSpPr/>
            <p:nvPr/>
          </p:nvSpPr>
          <p:spPr>
            <a:xfrm>
              <a:off x="620460" y="5376268"/>
              <a:ext cx="11200724" cy="827403"/>
            </a:xfrm>
            <a:prstGeom prst="rect">
              <a:avLst/>
            </a:prstGeom>
            <a:gradFill>
              <a:gsLst>
                <a:gs pos="0">
                  <a:srgbClr val="FF4747"/>
                </a:gs>
                <a:gs pos="50000">
                  <a:srgbClr val="FF0000"/>
                </a:gs>
                <a:gs pos="100000">
                  <a:srgbClr val="E30000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38"/>
            <p:cNvSpPr txBox="1"/>
            <p:nvPr/>
          </p:nvSpPr>
          <p:spPr>
            <a:xfrm>
              <a:off x="620460" y="5376268"/>
              <a:ext cx="11200724" cy="82740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6750" tIns="43175" rIns="43175" bIns="43175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Calibri"/>
                <a:buNone/>
              </a:pPr>
              <a:r>
                <a:rPr lang="cs-CZ" sz="17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ZMĚNA ŽIVOTNÍHO STYLU A SOCIÁLNÍ POMOC</a:t>
              </a:r>
              <a:endParaRPr sz="17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14300" marR="0" lvl="1" indent="-114300" algn="l" rtl="0">
                <a:lnSpc>
                  <a:spcPct val="90000"/>
                </a:lnSpc>
                <a:spcBef>
                  <a:spcPts val="595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Calibri"/>
                <a:buChar char="•"/>
              </a:pPr>
              <a:r>
                <a:rPr lang="cs-CZ" sz="13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Pomoc pacientů vést plnohodnotný život, invalidní důchody, pomůcky a protetika.</a:t>
              </a:r>
              <a:endParaRPr sz="13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14300" marR="0" lvl="1" indent="-114300" algn="l" rtl="0">
                <a:lnSpc>
                  <a:spcPct val="90000"/>
                </a:lnSpc>
                <a:spcBef>
                  <a:spcPts val="195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Calibri"/>
                <a:buChar char="•"/>
              </a:pPr>
              <a:r>
                <a:rPr lang="cs-CZ" sz="13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Prevence kouření, obezity, správná výživa, prevence pádů, vzděláváním příbuzných.</a:t>
              </a:r>
              <a:endParaRPr sz="13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3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913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/>
              <a:t>Mýty a fakta u RS</a:t>
            </a:r>
            <a:endParaRPr b="1"/>
          </a:p>
        </p:txBody>
      </p:sp>
      <p:sp>
        <p:nvSpPr>
          <p:cNvPr id="323" name="Google Shape;323;p39"/>
          <p:cNvSpPr txBox="1">
            <a:spLocks noGrp="1"/>
          </p:cNvSpPr>
          <p:nvPr>
            <p:ph type="body" idx="1"/>
          </p:nvPr>
        </p:nvSpPr>
        <p:spPr>
          <a:xfrm>
            <a:off x="838200" y="1278194"/>
            <a:ext cx="10515600" cy="5214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b="1" i="1"/>
              <a:t>„Při onemocnění je nutné psychofyzické šetření.“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/>
              <a:t>Naopak prokázáno, že stabilní fyzická zátěž a aktivita pacienta vede ke snížení únavy, zlepšuje kvalitu života a může oddálit invaliditu pacienta. Tvrzením by spíše mělo být myšleno, že na ně má okolí brát jisté ohledy.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b="1" i="1"/>
              <a:t>„Těhotenství je u roztroušené sklerózy nevhodné.“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/>
              <a:t>Těhotenství nezhoršuje prognózu roztroušené sklerózy. Není ani indikací k císařskému řezu. Naopak pacientky, které jsou nulipary mají pravděpodobně lepší prognózu RS. Teoreticky má těhotenství protektivní vliv. Naopak stav po těhotenství je rizikovější. Samotná léčba může být rizikem pro těhotenství.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b="1" i="1"/>
              <a:t>„Skleróza znamená rovnou poruchu paměti a demenci.“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/>
              <a:t>Poruchy paměti a neurodegenerace jsou častější až v pokročilé fázi onemocnění a někdy nemusí být vůbec přítomny.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4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cs-CZ" b="1"/>
              <a:t>Děkuji za pozornost!</a:t>
            </a:r>
            <a:endParaRPr b="1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41"/>
          <p:cNvSpPr txBox="1">
            <a:spLocks noGrp="1"/>
          </p:cNvSpPr>
          <p:nvPr>
            <p:ph type="ctrTitle"/>
          </p:nvPr>
        </p:nvSpPr>
        <p:spPr>
          <a:xfrm>
            <a:off x="1516224" y="2236590"/>
            <a:ext cx="9159600" cy="14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Calibri"/>
              <a:buNone/>
            </a:pPr>
            <a:r>
              <a:rPr lang="cs-CZ" b="1">
                <a:solidFill>
                  <a:schemeClr val="accent1"/>
                </a:solidFill>
              </a:rPr>
              <a:t>Demyelinizační onemocnění 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334" name="Google Shape;334;p41"/>
          <p:cNvSpPr txBox="1">
            <a:spLocks noGrp="1"/>
          </p:cNvSpPr>
          <p:nvPr>
            <p:ph type="subTitle" idx="1"/>
          </p:nvPr>
        </p:nvSpPr>
        <p:spPr>
          <a:xfrm>
            <a:off x="227045" y="5038531"/>
            <a:ext cx="9144000" cy="171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cs-CZ"/>
              <a:t>Neurologie II - FSpS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cs-CZ"/>
              <a:t>Peter Krkoška a Jan Kočica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cs-CZ"/>
              <a:t>Neurologická klinika FN Brno</a:t>
            </a:r>
            <a:endParaRPr/>
          </a:p>
        </p:txBody>
      </p:sp>
      <p:sp>
        <p:nvSpPr>
          <p:cNvPr id="335" name="Google Shape;335;p41"/>
          <p:cNvSpPr/>
          <p:nvPr/>
        </p:nvSpPr>
        <p:spPr>
          <a:xfrm>
            <a:off x="1063691" y="1960234"/>
            <a:ext cx="10086300" cy="1972500"/>
          </a:xfrm>
          <a:prstGeom prst="rect">
            <a:avLst/>
          </a:prstGeom>
          <a:noFill/>
          <a:ln w="5715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36" name="Google Shape;336;p41" descr="pro hlavicku RGB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37282" y="5837884"/>
            <a:ext cx="3816351" cy="912813"/>
          </a:xfrm>
          <a:prstGeom prst="rect">
            <a:avLst/>
          </a:prstGeom>
          <a:noFill/>
          <a:ln>
            <a:noFill/>
          </a:ln>
        </p:spPr>
      </p:pic>
      <p:pic>
        <p:nvPicPr>
          <p:cNvPr id="337" name="Google Shape;337;p41" descr="VÃ½sledek obrÃ¡zku pro Logo muni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2656419" cy="14489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9"/>
          <p:cNvSpPr txBox="1">
            <a:spLocks noGrp="1"/>
          </p:cNvSpPr>
          <p:nvPr>
            <p:ph type="title"/>
          </p:nvPr>
        </p:nvSpPr>
        <p:spPr>
          <a:xfrm>
            <a:off x="248738" y="175113"/>
            <a:ext cx="6428922" cy="10168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</a:pPr>
            <a:r>
              <a:rPr lang="cs-CZ" sz="4000" b="1">
                <a:solidFill>
                  <a:srgbClr val="000000"/>
                </a:solidFill>
              </a:rPr>
              <a:t>ROZTROUŠENÁ SKLERÓZA</a:t>
            </a:r>
            <a:endParaRPr sz="4000" b="1">
              <a:solidFill>
                <a:srgbClr val="000000"/>
              </a:solidFill>
            </a:endParaRPr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248738" y="1143001"/>
            <a:ext cx="6261330" cy="5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 sz="2000" b="1"/>
              <a:t>= CHRONICKÉ ZÁNĚTLIVÉ DEMYELINIZAČNÍ </a:t>
            </a:r>
            <a:r>
              <a:rPr lang="cs-CZ" sz="2000"/>
              <a:t>onemocnění </a:t>
            </a:r>
            <a:r>
              <a:rPr lang="cs-CZ" sz="2000" b="1"/>
              <a:t>CENTRÁLNÍHO </a:t>
            </a:r>
            <a:r>
              <a:rPr lang="cs-CZ" sz="2000"/>
              <a:t>nervového systému. </a:t>
            </a:r>
            <a:endParaRPr/>
          </a:p>
          <a:p>
            <a:pPr marL="228600" lvl="0" indent="-2286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2000"/>
              <a:t>V patogenezi se uplatňuje:</a:t>
            </a:r>
            <a:endParaRPr/>
          </a:p>
          <a:p>
            <a:pPr marL="685800" lvl="1" indent="-2286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rgbClr val="FF33CC"/>
              </a:buClr>
              <a:buSzPct val="100000"/>
              <a:buChar char="•"/>
            </a:pPr>
            <a:r>
              <a:rPr lang="cs-CZ" sz="2000" b="1" u="sng">
                <a:solidFill>
                  <a:srgbClr val="FF33CC"/>
                </a:solidFill>
              </a:rPr>
              <a:t>AUTOIMUNITNÍ ZÁNĚT</a:t>
            </a:r>
            <a:endParaRPr/>
          </a:p>
          <a:p>
            <a:pPr marL="1143000" lvl="2" indent="-2286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Vlastní imunitní systém pomocí T-lymfocytů (Typ 4 – buněčná hypersenzitiva) napadá složky myelinového obalu neuronů v CNS (v míše a mozku)</a:t>
            </a:r>
            <a:endParaRPr/>
          </a:p>
          <a:p>
            <a:pPr marL="1143000" lvl="2" indent="-2286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Dochází k poruše hematoencefalické bariéry (HEB), prochází také B-lymfocyty a makrofágy.</a:t>
            </a:r>
            <a:endParaRPr/>
          </a:p>
          <a:p>
            <a:pPr marL="685800" lvl="1" indent="-2286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rgbClr val="FF33CC"/>
              </a:buClr>
              <a:buSzPct val="100000"/>
              <a:buChar char="•"/>
            </a:pPr>
            <a:r>
              <a:rPr lang="cs-CZ" sz="2000" b="1" u="sng">
                <a:solidFill>
                  <a:srgbClr val="FF33CC"/>
                </a:solidFill>
              </a:rPr>
              <a:t>NEURODEGENERACE </a:t>
            </a:r>
            <a:endParaRPr/>
          </a:p>
          <a:p>
            <a:pPr marL="1143000" lvl="2" indent="-2286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převážně v pozdních stádiích</a:t>
            </a:r>
            <a:endParaRPr/>
          </a:p>
          <a:p>
            <a:pPr marL="1143000" lvl="2" indent="-2286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Je to komplexní reakce neuronů na neustálou přítomnost zánětu (působí zejména cytokiny – IL-1, IL-6, TNF, ale také přítomnost protilátek od B-lyfocytů a přímá destrukce oligodedrocytů makrofágy).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20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1"/>
          <p:cNvSpPr txBox="1">
            <a:spLocks noGrp="1"/>
          </p:cNvSpPr>
          <p:nvPr>
            <p:ph type="title"/>
          </p:nvPr>
        </p:nvSpPr>
        <p:spPr>
          <a:xfrm>
            <a:off x="668594" y="365125"/>
            <a:ext cx="4925963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/>
              <a:t>EPIDEMIOLOGIE RS</a:t>
            </a:r>
            <a:endParaRPr b="1"/>
          </a:p>
        </p:txBody>
      </p:sp>
      <p:sp>
        <p:nvSpPr>
          <p:cNvPr id="146" name="Google Shape;146;p21"/>
          <p:cNvSpPr txBox="1">
            <a:spLocks noGrp="1"/>
          </p:cNvSpPr>
          <p:nvPr>
            <p:ph type="body" idx="1"/>
          </p:nvPr>
        </p:nvSpPr>
        <p:spPr>
          <a:xfrm>
            <a:off x="489857" y="1825624"/>
            <a:ext cx="6585134" cy="4820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 sz="2400"/>
              <a:t>Prevalence v ČR je </a:t>
            </a:r>
            <a:r>
              <a:rPr lang="cs-CZ" sz="2400" b="1"/>
              <a:t>cca. 160/100 000</a:t>
            </a:r>
            <a:r>
              <a:rPr lang="cs-CZ" sz="2400"/>
              <a:t> (každý 1000. Čech); ke dni 31.12.2017 bylo </a:t>
            </a:r>
            <a:r>
              <a:rPr lang="cs-CZ" sz="2400" b="1"/>
              <a:t>v ČR 10230 pacientů</a:t>
            </a:r>
            <a:r>
              <a:rPr lang="cs-CZ" sz="2400"/>
              <a:t> sledovaných s dg. RS</a:t>
            </a:r>
            <a:endParaRPr/>
          </a:p>
          <a:p>
            <a:pPr marL="228600" lvl="0" indent="-2286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 sz="2400"/>
              <a:t>První projevy onemocnění jsou </a:t>
            </a:r>
            <a:r>
              <a:rPr lang="cs-CZ" sz="2400" b="1"/>
              <a:t>obvykle mezi 20 – 40 </a:t>
            </a:r>
            <a:r>
              <a:rPr lang="cs-CZ" sz="2400"/>
              <a:t>rokem věku („čím pozdější projev, tím větší šance k horší prognóze“). Nově je 10% nemocných diagnostikováno již před 20. rokem.</a:t>
            </a:r>
            <a:endParaRPr/>
          </a:p>
          <a:p>
            <a:pPr marL="228600" lvl="0" indent="-2286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 sz="2400" b="1"/>
              <a:t>Častější u </a:t>
            </a:r>
            <a:r>
              <a:rPr lang="cs-CZ" sz="2400" b="1">
                <a:solidFill>
                  <a:srgbClr val="FF33CC"/>
                </a:solidFill>
              </a:rPr>
              <a:t>žen</a:t>
            </a:r>
            <a:r>
              <a:rPr lang="cs-CZ" sz="2400" b="1"/>
              <a:t> </a:t>
            </a:r>
            <a:r>
              <a:rPr lang="cs-CZ" sz="2400"/>
              <a:t>(poměr nyní 3-4 : 1 ; ženy : muži)</a:t>
            </a:r>
            <a:endParaRPr/>
          </a:p>
          <a:p>
            <a:pPr marL="228600" lvl="0" indent="-2286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 sz="2400"/>
              <a:t>Nejčastější příčina </a:t>
            </a:r>
            <a:r>
              <a:rPr lang="cs-CZ" sz="2400" b="1"/>
              <a:t>invalidity u</a:t>
            </a:r>
            <a:r>
              <a:rPr lang="cs-CZ" sz="2400"/>
              <a:t> </a:t>
            </a:r>
            <a:r>
              <a:rPr lang="cs-CZ" sz="2400" b="1"/>
              <a:t>mladých lidí</a:t>
            </a:r>
            <a:r>
              <a:rPr lang="cs-CZ" sz="2400"/>
              <a:t>.</a:t>
            </a:r>
            <a:endParaRPr/>
          </a:p>
          <a:p>
            <a:pPr marL="228600" lvl="0" indent="-101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14141"/>
        </a:solidFill>
        <a:effectLst/>
      </p:bgPr>
    </p:bg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2"/>
          <p:cNvSpPr txBox="1">
            <a:spLocks noGrp="1"/>
          </p:cNvSpPr>
          <p:nvPr>
            <p:ph type="title"/>
          </p:nvPr>
        </p:nvSpPr>
        <p:spPr>
          <a:xfrm>
            <a:off x="418961" y="141552"/>
            <a:ext cx="6387102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cs-CZ" b="1"/>
              <a:t>RIZIKOVÉ FAKTORY</a:t>
            </a:r>
            <a:endParaRPr b="1"/>
          </a:p>
        </p:txBody>
      </p:sp>
      <p:sp>
        <p:nvSpPr>
          <p:cNvPr id="154" name="Google Shape;154;p22"/>
          <p:cNvSpPr txBox="1">
            <a:spLocks noGrp="1"/>
          </p:cNvSpPr>
          <p:nvPr>
            <p:ph type="body" idx="1"/>
          </p:nvPr>
        </p:nvSpPr>
        <p:spPr>
          <a:xfrm>
            <a:off x="418959" y="1323833"/>
            <a:ext cx="7270867" cy="5232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2286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cs-CZ" sz="2000"/>
              <a:t>Vývoj onemocnění je </a:t>
            </a:r>
            <a:r>
              <a:rPr lang="cs-CZ" sz="2000" b="1"/>
              <a:t>multifaktoriální</a:t>
            </a:r>
            <a:r>
              <a:rPr lang="cs-CZ" sz="2000"/>
              <a:t> – kombinuje </a:t>
            </a:r>
            <a:r>
              <a:rPr lang="cs-CZ" sz="2000" b="1"/>
              <a:t>genetické predispozice a vnější faktory</a:t>
            </a:r>
            <a:r>
              <a:rPr lang="cs-CZ" sz="2000"/>
              <a:t>.</a:t>
            </a:r>
            <a:endParaRPr/>
          </a:p>
          <a:p>
            <a:pPr marL="228600" lvl="0" indent="-2286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FF33CC"/>
              </a:buClr>
              <a:buSzPct val="100000"/>
              <a:buChar char="•"/>
            </a:pPr>
            <a:r>
              <a:rPr lang="cs-CZ" sz="2000" b="1" u="sng">
                <a:solidFill>
                  <a:srgbClr val="FF33CC"/>
                </a:solidFill>
              </a:rPr>
              <a:t>RIZIKOVÉ FAKTORY</a:t>
            </a:r>
            <a:endParaRPr/>
          </a:p>
          <a:p>
            <a:pPr marL="685800" lvl="1" indent="-2286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cs-CZ" sz="2000" b="1"/>
              <a:t>ETNIKUM</a:t>
            </a:r>
            <a:endParaRPr/>
          </a:p>
          <a:p>
            <a:pPr marL="685800" lvl="1" indent="-2286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cs-CZ" sz="2000" b="1"/>
              <a:t>ZEMĚPISNÁ ŠÍŘKA</a:t>
            </a:r>
            <a:r>
              <a:rPr lang="cs-CZ" sz="2000"/>
              <a:t> (nejspíše vlivem příjmu vit. D jak v potravě, tak slunečním zářením)</a:t>
            </a:r>
            <a:endParaRPr/>
          </a:p>
          <a:p>
            <a:pPr marL="685800" lvl="1" indent="-2286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cs-CZ" sz="2000" b="1"/>
              <a:t>POHLAVÍ</a:t>
            </a:r>
            <a:r>
              <a:rPr lang="cs-CZ" sz="2000"/>
              <a:t> (žena)</a:t>
            </a:r>
            <a:endParaRPr/>
          </a:p>
          <a:p>
            <a:pPr marL="685800" lvl="1" indent="-2286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cs-CZ" sz="2000" b="1"/>
              <a:t>GENETICKÉ FAKTORY </a:t>
            </a:r>
            <a:r>
              <a:rPr lang="cs-CZ" sz="2000"/>
              <a:t>(nastavení imunitního systému k vychýlení rovnováhy zánětlivých a protizánětlivých mechanismů směrem k zánětlivé složce, HLA systém)</a:t>
            </a:r>
            <a:endParaRPr/>
          </a:p>
          <a:p>
            <a:pPr marL="685800" lvl="1" indent="-2286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cs-CZ" sz="2000" b="1"/>
              <a:t>ZEVNÍ PROSTŘEDÍ</a:t>
            </a:r>
            <a:r>
              <a:rPr lang="cs-CZ" sz="2000"/>
              <a:t> (vliv INFEKCÍ – nadměrně aktivují imunitní systém + zdroj antigenních mimikry = podobné vlastním antigenům jedince, diskutuje se vliv infekční mononukleózy, zejména přítomnost EB viru a také vliv střevního mikrobiomu)</a:t>
            </a:r>
            <a:endParaRPr/>
          </a:p>
          <a:p>
            <a:pPr marL="685800" lvl="1" indent="-2286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cs-CZ" sz="2000" b="1"/>
              <a:t>KOUŘENÍ </a:t>
            </a:r>
            <a:r>
              <a:rPr lang="cs-CZ" sz="2000"/>
              <a:t>(↑rizika vzniku RS i progrese mozk. atrofie při RS)</a:t>
            </a:r>
            <a:endParaRPr/>
          </a:p>
        </p:txBody>
      </p:sp>
      <p:sp>
        <p:nvSpPr>
          <p:cNvPr id="155" name="Google Shape;155;p22"/>
          <p:cNvSpPr/>
          <p:nvPr/>
        </p:nvSpPr>
        <p:spPr>
          <a:xfrm>
            <a:off x="7525108" y="1"/>
            <a:ext cx="4666892" cy="3612937"/>
          </a:xfrm>
          <a:custGeom>
            <a:avLst/>
            <a:gdLst/>
            <a:ahLst/>
            <a:cxnLst/>
            <a:rect l="l" t="t" r="r" b="b"/>
            <a:pathLst>
              <a:path w="4666892" h="3612937" extrusionOk="0">
                <a:moveTo>
                  <a:pt x="192227" y="0"/>
                </a:moveTo>
                <a:lnTo>
                  <a:pt x="4666892" y="0"/>
                </a:lnTo>
                <a:lnTo>
                  <a:pt x="4666892" y="2643684"/>
                </a:lnTo>
                <a:lnTo>
                  <a:pt x="4657487" y="2656262"/>
                </a:lnTo>
                <a:cubicBezTo>
                  <a:pt x="4175308" y="3240527"/>
                  <a:pt x="3445594" y="3612937"/>
                  <a:pt x="2628900" y="3612937"/>
                </a:cubicBezTo>
                <a:cubicBezTo>
                  <a:pt x="1176999" y="3612937"/>
                  <a:pt x="0" y="2435938"/>
                  <a:pt x="0" y="984037"/>
                </a:cubicBezTo>
                <a:cubicBezTo>
                  <a:pt x="0" y="711806"/>
                  <a:pt x="41379" y="449239"/>
                  <a:pt x="118190" y="2022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22"/>
          <p:cNvSpPr/>
          <p:nvPr/>
        </p:nvSpPr>
        <p:spPr>
          <a:xfrm>
            <a:off x="8604737" y="3918051"/>
            <a:ext cx="3587263" cy="2939948"/>
          </a:xfrm>
          <a:custGeom>
            <a:avLst/>
            <a:gdLst/>
            <a:ahLst/>
            <a:cxnLst/>
            <a:rect l="l" t="t" r="r" b="b"/>
            <a:pathLst>
              <a:path w="3587263" h="2939948" extrusionOk="0">
                <a:moveTo>
                  <a:pt x="2070613" y="0"/>
                </a:moveTo>
                <a:cubicBezTo>
                  <a:pt x="2642397" y="0"/>
                  <a:pt x="3160050" y="231761"/>
                  <a:pt x="3534758" y="606469"/>
                </a:cubicBezTo>
                <a:lnTo>
                  <a:pt x="3587263" y="664240"/>
                </a:lnTo>
                <a:lnTo>
                  <a:pt x="3587263" y="2939948"/>
                </a:lnTo>
                <a:lnTo>
                  <a:pt x="193241" y="2939948"/>
                </a:lnTo>
                <a:lnTo>
                  <a:pt x="162719" y="2876589"/>
                </a:lnTo>
                <a:cubicBezTo>
                  <a:pt x="57940" y="2628865"/>
                  <a:pt x="0" y="2356505"/>
                  <a:pt x="0" y="2070613"/>
                </a:cubicBezTo>
                <a:cubicBezTo>
                  <a:pt x="0" y="927045"/>
                  <a:pt x="927045" y="0"/>
                  <a:pt x="2070613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3"/>
          <p:cNvSpPr txBox="1"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/>
              <a:t>ETIOPATOGENEZE RS</a:t>
            </a:r>
            <a:endParaRPr b="1"/>
          </a:p>
        </p:txBody>
      </p:sp>
      <p:cxnSp>
        <p:nvCxnSpPr>
          <p:cNvPr id="165" name="Google Shape;165;p23"/>
          <p:cNvCxnSpPr/>
          <p:nvPr/>
        </p:nvCxnSpPr>
        <p:spPr>
          <a:xfrm>
            <a:off x="5080934" y="2115117"/>
            <a:ext cx="6309360" cy="0"/>
          </a:xfrm>
          <a:prstGeom prst="straightConnector1">
            <a:avLst/>
          </a:prstGeom>
          <a:noFill/>
          <a:ln w="19050" cap="flat" cmpd="sng">
            <a:solidFill>
              <a:srgbClr val="F08368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66" name="Google Shape;166;p23"/>
          <p:cNvSpPr txBox="1">
            <a:spLocks noGrp="1"/>
          </p:cNvSpPr>
          <p:nvPr>
            <p:ph type="body" idx="1"/>
          </p:nvPr>
        </p:nvSpPr>
        <p:spPr>
          <a:xfrm>
            <a:off x="4965431" y="2238714"/>
            <a:ext cx="7152997" cy="4619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 sz="1800" b="1"/>
              <a:t>1) INICIÁLNÍ AKTIVACE IMUNITNÍHO SYSTÉMU </a:t>
            </a:r>
            <a:r>
              <a:rPr lang="cs-CZ" sz="1800"/>
              <a:t>(banální infekce, genetika?)</a:t>
            </a: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 sz="1800" b="1"/>
              <a:t>2)</a:t>
            </a:r>
            <a:r>
              <a:rPr lang="cs-CZ" sz="1800"/>
              <a:t> </a:t>
            </a:r>
            <a:r>
              <a:rPr lang="cs-CZ" sz="1800" b="1"/>
              <a:t>MNOHOČETNÉ ZÁNĚTLIVÉ INFILTRÁTY v CNS</a:t>
            </a:r>
            <a:endParaRPr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1800"/>
              <a:t>Zejména v bílé hmotě, ale i v mozkové kůře</a:t>
            </a:r>
            <a:endParaRPr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1800"/>
              <a:t>Autoagresivní lymfocyty</a:t>
            </a: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 sz="1800" b="1"/>
              <a:t>3)</a:t>
            </a:r>
            <a:r>
              <a:rPr lang="cs-CZ" sz="1800"/>
              <a:t> </a:t>
            </a:r>
            <a:r>
              <a:rPr lang="cs-CZ" sz="1800" b="1"/>
              <a:t>ROZPAD MYELINU</a:t>
            </a:r>
            <a:r>
              <a:rPr lang="cs-CZ" sz="1800"/>
              <a:t> (vč. části oligodendrocytů) + současně vede ke </a:t>
            </a:r>
            <a:r>
              <a:rPr lang="cs-CZ" sz="1800" b="1"/>
              <a:t>ZTRÁTĚ AXONŮ</a:t>
            </a: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 sz="1800" b="1"/>
              <a:t>4) </a:t>
            </a:r>
            <a:r>
              <a:rPr lang="cs-CZ" sz="1800"/>
              <a:t>Po jisté době následuje autoreaktivní</a:t>
            </a:r>
            <a:r>
              <a:rPr lang="cs-CZ" sz="1800" b="1"/>
              <a:t> TLUMENÍ ZÁNĚTU </a:t>
            </a:r>
            <a:r>
              <a:rPr lang="cs-CZ" sz="1800"/>
              <a:t>(zejména T</a:t>
            </a:r>
            <a:r>
              <a:rPr lang="cs-CZ" sz="1800" baseline="-25000"/>
              <a:t>H</a:t>
            </a:r>
            <a:r>
              <a:rPr lang="cs-CZ" sz="1800"/>
              <a:t>-lymfocyty)</a:t>
            </a: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1800" b="1"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 sz="1800" b="1"/>
              <a:t>Může následovat:</a:t>
            </a:r>
            <a:endParaRPr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1800"/>
              <a:t>MŮŽE DOJÍT K </a:t>
            </a:r>
            <a:r>
              <a:rPr lang="cs-CZ" sz="1800" b="1"/>
              <a:t>REPARACI MYELINU</a:t>
            </a:r>
            <a:r>
              <a:rPr lang="cs-CZ" sz="1800"/>
              <a:t> (činností zbylých oligodendrocytů)</a:t>
            </a:r>
            <a:endParaRPr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1800"/>
              <a:t>MŮŽE DOJÍT K </a:t>
            </a:r>
            <a:r>
              <a:rPr lang="cs-CZ" sz="1800" b="1"/>
              <a:t>PRŮNIKU MAKROFÁGŮ A B-LYMFOCYTŮ </a:t>
            </a:r>
            <a:r>
              <a:rPr lang="cs-CZ" sz="1800"/>
              <a:t>a další zánět se díky nespecifickým protilátkám usnadňuje.</a:t>
            </a:r>
            <a:endParaRPr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1800"/>
              <a:t>MŮŽE DOJÍT K NEURODEGENERACI (vysoká energetická náročnost vedení vzruchu, postižená trofika oblasti, změny hladiny neurotransmiterů (zejména glutamát)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/>
              <a:t>ETIOPATOGENEZE RS</a:t>
            </a:r>
            <a:endParaRPr b="1"/>
          </a:p>
        </p:txBody>
      </p:sp>
      <p:sp>
        <p:nvSpPr>
          <p:cNvPr id="186" name="Google Shape;186;p2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2400" b="1"/>
              <a:t>ZÁNĚTLIVÁ AKTIVITA </a:t>
            </a:r>
            <a:r>
              <a:rPr lang="cs-CZ" sz="2400"/>
              <a:t>je </a:t>
            </a:r>
            <a:r>
              <a:rPr lang="cs-CZ" sz="2400" b="1"/>
              <a:t>NEJVÝRAZNĚJŠÍ V POČÁTEČNÍCH </a:t>
            </a:r>
            <a:r>
              <a:rPr lang="cs-CZ" sz="2400"/>
              <a:t>stádiích vývoje onemocnění, kdy obvykle dominují demyelinizační změny nad změnami neurodegenerativními.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2400"/>
              <a:t>Aktuální studie (MR spektroskopie) prokazují, že k </a:t>
            </a:r>
            <a:r>
              <a:rPr lang="cs-CZ" sz="2400" b="1"/>
              <a:t>AXONÁLNÍ ZTRÁTĚ DOCHÁZÍ JIŽ VE VELMI ČASNÝCH FÁZÍCH </a:t>
            </a:r>
            <a:r>
              <a:rPr lang="cs-CZ" sz="2400"/>
              <a:t>vývoje onemocnění </a:t>
            </a:r>
            <a:r>
              <a:rPr lang="cs-CZ" sz="1800"/>
              <a:t>(nejvýraznější úbytek mozkové tkáně v rámci atrofie probíhá v prvních 5 letech, kdy je invalidita ještě minimální – zřejmě na úkor rezerv). </a:t>
            </a:r>
            <a:r>
              <a:rPr lang="cs-CZ" sz="1800" b="1"/>
              <a:t>Úbytek postihuje nejen bílou hmotu, ale dokonce více šedou. 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2400"/>
              <a:t>Ztráta axonů koreluje s kognitivním deficitem a rozhoduje o trvalé invaliditě nemocného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2400"/>
              <a:t>K té přispívá i fakt, že po opakovaném poškození již </a:t>
            </a:r>
            <a:r>
              <a:rPr lang="cs-CZ" sz="2400" b="1"/>
              <a:t>MYELIN NENÍ SCHOPEN OBNOVY 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2400"/>
              <a:t>Trvalá ztráta myelinu, resp. jeho nedokonalá reparace a současné axonální postižení v zánětlivém ložisku jsou podkladem </a:t>
            </a:r>
            <a:r>
              <a:rPr lang="cs-CZ" sz="2400" b="1"/>
              <a:t>NEKOMPLETNÍCH ÚZDRAV Z ATAK</a:t>
            </a:r>
            <a:r>
              <a:rPr lang="cs-CZ" sz="2400"/>
              <a:t> u pacientů s RS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/>
              <a:t>KLINICKÉ PROJEVY ROZTROUŠENÉ SKLERÓZY</a:t>
            </a:r>
            <a:endParaRPr b="1"/>
          </a:p>
        </p:txBody>
      </p:sp>
      <p:sp>
        <p:nvSpPr>
          <p:cNvPr id="197" name="Google Shape;197;p2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2286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b="1"/>
              <a:t>AKUTNÍ VZNIK (tzv. ataka) </a:t>
            </a:r>
            <a:r>
              <a:rPr lang="cs-CZ"/>
              <a:t>neurologických příznaků je způsoben </a:t>
            </a:r>
            <a:r>
              <a:rPr lang="cs-CZ" b="1"/>
              <a:t>ZÁNĚTLIVOU DEMYELINIZACÍ CENTRÁLNÍCH DRAH</a:t>
            </a:r>
            <a:r>
              <a:rPr lang="cs-CZ"/>
              <a:t> a s ní souvisejícím blokem vedení, které způsobí výpadek příslušné funkce.</a:t>
            </a:r>
            <a:endParaRPr/>
          </a:p>
          <a:p>
            <a:pPr marL="685800" lvl="1" indent="-2286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Ataka je obecně definována jako vznik nových/recidiva již odeznělých neurologických obtíží, která trvá déle jak 24 hodin (zároveň je vyloučena akutní infekce).</a:t>
            </a:r>
            <a:endParaRPr/>
          </a:p>
          <a:p>
            <a:pPr marL="228600" lvl="0" indent="-2286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O typu příznaků </a:t>
            </a:r>
            <a:r>
              <a:rPr lang="cs-CZ" b="1"/>
              <a:t>ROZHODUJE ZEJMÉNA MÍSTO</a:t>
            </a:r>
            <a:r>
              <a:rPr lang="cs-CZ"/>
              <a:t>, které je zánětem postižené: </a:t>
            </a:r>
            <a:endParaRPr/>
          </a:p>
          <a:p>
            <a:pPr marL="685800" lvl="1" indent="-2286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tam, kde prochází více významných drah – např. v mozkovém kmeni dojde k rozvoji </a:t>
            </a:r>
            <a:r>
              <a:rPr lang="cs-CZ" b="1"/>
              <a:t>POLYSYMPTOMATICKÉ</a:t>
            </a:r>
            <a:r>
              <a:rPr lang="cs-CZ"/>
              <a:t> ataky</a:t>
            </a:r>
            <a:endParaRPr/>
          </a:p>
          <a:p>
            <a:pPr marL="685800" lvl="1" indent="-2286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85714"/>
              <a:buChar char="•"/>
            </a:pPr>
            <a:r>
              <a:rPr lang="cs-CZ"/>
              <a:t>naopak např. u ložisek v okolí komor, kde nevedou důležité dráhy, se ataka klinicky </a:t>
            </a:r>
            <a:r>
              <a:rPr lang="cs-CZ" b="1"/>
              <a:t>NEMUSÍ PROJEVIT VŮBEC</a:t>
            </a:r>
            <a:r>
              <a:rPr lang="cs-CZ"/>
              <a:t>, nebo jen velmi nespecificky.</a:t>
            </a:r>
            <a:endParaRPr sz="2800"/>
          </a:p>
          <a:p>
            <a:pPr marL="228600" lvl="0" indent="-2286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Vzhledem k tomuto faktu je klinická symptomatologie RS </a:t>
            </a:r>
            <a:r>
              <a:rPr lang="cs-CZ" b="1">
                <a:solidFill>
                  <a:srgbClr val="FF33CC"/>
                </a:solidFill>
              </a:rPr>
              <a:t>VELMI VARIABILNÍ</a:t>
            </a:r>
            <a:endParaRPr/>
          </a:p>
          <a:p>
            <a:pPr marL="228600" lvl="0" indent="-7747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8"/>
          <p:cNvSpPr txBox="1">
            <a:spLocks noGrp="1"/>
          </p:cNvSpPr>
          <p:nvPr>
            <p:ph type="title"/>
          </p:nvPr>
        </p:nvSpPr>
        <p:spPr>
          <a:xfrm>
            <a:off x="870204" y="606564"/>
            <a:ext cx="10451592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/>
              <a:t>KLINICKÝ OBRAZ RS – NEJČASTĚJŠÍ PŘÍZNAKY</a:t>
            </a:r>
            <a:endParaRPr/>
          </a:p>
        </p:txBody>
      </p:sp>
      <p:sp>
        <p:nvSpPr>
          <p:cNvPr id="204" name="Google Shape;204;p28"/>
          <p:cNvSpPr/>
          <p:nvPr/>
        </p:nvSpPr>
        <p:spPr>
          <a:xfrm>
            <a:off x="1000874" y="2043803"/>
            <a:ext cx="10190252" cy="80683"/>
          </a:xfrm>
          <a:prstGeom prst="rect">
            <a:avLst/>
          </a:prstGeom>
          <a:solidFill>
            <a:srgbClr val="7F7F7F">
              <a:alpha val="64705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05" name="Google Shape;205;p28"/>
          <p:cNvGrpSpPr/>
          <p:nvPr/>
        </p:nvGrpSpPr>
        <p:grpSpPr>
          <a:xfrm>
            <a:off x="426125" y="2481711"/>
            <a:ext cx="11388910" cy="3443159"/>
            <a:chOff x="3338" y="820059"/>
            <a:chExt cx="11388910" cy="3443159"/>
          </a:xfrm>
        </p:grpSpPr>
        <p:sp>
          <p:nvSpPr>
            <p:cNvPr id="206" name="Google Shape;206;p28"/>
            <p:cNvSpPr/>
            <p:nvPr/>
          </p:nvSpPr>
          <p:spPr>
            <a:xfrm>
              <a:off x="3338" y="820059"/>
              <a:ext cx="2648583" cy="1589150"/>
            </a:xfrm>
            <a:prstGeom prst="rect">
              <a:avLst/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28"/>
            <p:cNvSpPr txBox="1"/>
            <p:nvPr/>
          </p:nvSpPr>
          <p:spPr>
            <a:xfrm>
              <a:off x="3338" y="820059"/>
              <a:ext cx="2648583" cy="15891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lang="cs-CZ" sz="1600" b="1" i="0" u="sng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OPTICKÁ NEURITIDA</a:t>
              </a:r>
              <a:endParaRPr/>
            </a:p>
            <a:p>
              <a:pPr marL="0" marR="0" lvl="0" indent="0" algn="ctr" rtl="0">
                <a:lnSpc>
                  <a:spcPct val="9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lang="cs-CZ" sz="16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Monokulární porucha vidění, velmi častá, bolest při pohybu oka, rozmlžení vidění</a:t>
              </a:r>
              <a:endParaRPr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" name="Google Shape;208;p28"/>
            <p:cNvSpPr/>
            <p:nvPr/>
          </p:nvSpPr>
          <p:spPr>
            <a:xfrm>
              <a:off x="2916780" y="820059"/>
              <a:ext cx="2648583" cy="1589150"/>
            </a:xfrm>
            <a:prstGeom prst="rect">
              <a:avLst/>
            </a:prstGeom>
            <a:solidFill>
              <a:schemeClr val="accent6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28"/>
            <p:cNvSpPr txBox="1"/>
            <p:nvPr/>
          </p:nvSpPr>
          <p:spPr>
            <a:xfrm>
              <a:off x="2916780" y="820059"/>
              <a:ext cx="2648583" cy="15891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lang="cs-CZ" sz="1600" b="1" i="0" u="sng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SENZITIVNÍ SYMPTOMY</a:t>
              </a:r>
              <a:endParaRPr/>
            </a:p>
            <a:p>
              <a:pPr marL="0" marR="0" lvl="0" indent="0" algn="ctr" rtl="0">
                <a:lnSpc>
                  <a:spcPct val="9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lang="cs-CZ" sz="16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Parestézie, hypestézie, dysestezie, často nespecifické</a:t>
              </a:r>
              <a:endParaRPr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0" name="Google Shape;210;p28"/>
            <p:cNvSpPr/>
            <p:nvPr/>
          </p:nvSpPr>
          <p:spPr>
            <a:xfrm>
              <a:off x="5830223" y="820059"/>
              <a:ext cx="2648583" cy="1589150"/>
            </a:xfrm>
            <a:prstGeom prst="rect">
              <a:avLst/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28"/>
            <p:cNvSpPr txBox="1"/>
            <p:nvPr/>
          </p:nvSpPr>
          <p:spPr>
            <a:xfrm>
              <a:off x="5830223" y="820059"/>
              <a:ext cx="2648583" cy="15891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lang="cs-CZ" sz="1600" b="1" i="0" u="sng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PORUCHY HYBNOSTI</a:t>
              </a:r>
              <a:r>
                <a:rPr lang="cs-CZ" sz="16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endParaRPr/>
            </a:p>
            <a:p>
              <a:pPr marL="0" marR="0" lvl="0" indent="0" algn="ctr" rtl="0">
                <a:lnSpc>
                  <a:spcPct val="9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lang="cs-CZ" sz="16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Postihující zejména </a:t>
              </a:r>
              <a:r>
                <a:rPr lang="cs-CZ" sz="16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KONČETINY</a:t>
              </a:r>
              <a:r>
                <a:rPr lang="cs-CZ" sz="16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(centrální paréza) – postupně se sumují a vedou k vážné </a:t>
              </a:r>
              <a:r>
                <a:rPr lang="cs-CZ" sz="16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HYBNÉ INVALIDITĚ </a:t>
              </a:r>
              <a:endParaRPr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2" name="Google Shape;212;p28"/>
            <p:cNvSpPr/>
            <p:nvPr/>
          </p:nvSpPr>
          <p:spPr>
            <a:xfrm>
              <a:off x="8743665" y="820059"/>
              <a:ext cx="2648583" cy="1589150"/>
            </a:xfrm>
            <a:prstGeom prst="rect">
              <a:avLst/>
            </a:prstGeom>
            <a:solidFill>
              <a:schemeClr val="accent6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28"/>
            <p:cNvSpPr txBox="1"/>
            <p:nvPr/>
          </p:nvSpPr>
          <p:spPr>
            <a:xfrm>
              <a:off x="8743665" y="820059"/>
              <a:ext cx="2648583" cy="15891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lang="cs-CZ" sz="1600" b="1" i="0" u="sng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PORUCHY OKULOMOTORIKY</a:t>
              </a:r>
              <a:endParaRPr/>
            </a:p>
            <a:p>
              <a:pPr marL="0" marR="0" lvl="0" indent="0" algn="ctr" rtl="0">
                <a:lnSpc>
                  <a:spcPct val="9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lang="cs-CZ" sz="1600" i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O</a:t>
              </a:r>
              <a:r>
                <a:rPr lang="cs-CZ" sz="16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bvyklé u kmenových lézí.</a:t>
              </a:r>
              <a:endParaRPr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4" name="Google Shape;214;p28"/>
            <p:cNvSpPr/>
            <p:nvPr/>
          </p:nvSpPr>
          <p:spPr>
            <a:xfrm>
              <a:off x="3338" y="2674068"/>
              <a:ext cx="2648583" cy="1589150"/>
            </a:xfrm>
            <a:prstGeom prst="rect">
              <a:avLst/>
            </a:prstGeom>
            <a:solidFill>
              <a:schemeClr val="accent6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28"/>
            <p:cNvSpPr txBox="1"/>
            <p:nvPr/>
          </p:nvSpPr>
          <p:spPr>
            <a:xfrm>
              <a:off x="3338" y="2674068"/>
              <a:ext cx="2648583" cy="15891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lang="cs-CZ" sz="1600" b="1" i="0" u="sng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NEURALGIE TRIGEMINU </a:t>
              </a:r>
              <a:endParaRPr/>
            </a:p>
            <a:p>
              <a:pPr marL="0" marR="0" lvl="0" indent="0" algn="ctr" rtl="0">
                <a:lnSpc>
                  <a:spcPct val="9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lang="cs-CZ" sz="16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Bolest obličeje jednostranně.</a:t>
              </a:r>
              <a:endParaRPr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6" name="Google Shape;216;p28"/>
            <p:cNvSpPr/>
            <p:nvPr/>
          </p:nvSpPr>
          <p:spPr>
            <a:xfrm>
              <a:off x="2916780" y="2674068"/>
              <a:ext cx="2648583" cy="1589150"/>
            </a:xfrm>
            <a:prstGeom prst="rect">
              <a:avLst/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28"/>
            <p:cNvSpPr txBox="1"/>
            <p:nvPr/>
          </p:nvSpPr>
          <p:spPr>
            <a:xfrm>
              <a:off x="2916780" y="2674068"/>
              <a:ext cx="2648583" cy="15891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lang="cs-CZ" sz="1600" b="1" i="0" u="sng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VESTIBULOCEREBELÁRNÍ PORUCHY </a:t>
              </a:r>
              <a:endParaRPr/>
            </a:p>
            <a:p>
              <a:pPr marL="0" marR="0" lvl="0" indent="0" algn="ctr" rtl="0">
                <a:lnSpc>
                  <a:spcPct val="9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lang="cs-CZ" sz="16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Třes, poruchy koordinace pohybů, dysartrie, poruchy rovnováhy.</a:t>
              </a:r>
              <a:endParaRPr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8" name="Google Shape;218;p28"/>
            <p:cNvSpPr/>
            <p:nvPr/>
          </p:nvSpPr>
          <p:spPr>
            <a:xfrm>
              <a:off x="5830223" y="2674068"/>
              <a:ext cx="2648583" cy="1589150"/>
            </a:xfrm>
            <a:prstGeom prst="rect">
              <a:avLst/>
            </a:prstGeom>
            <a:solidFill>
              <a:schemeClr val="accent6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28"/>
            <p:cNvSpPr txBox="1"/>
            <p:nvPr/>
          </p:nvSpPr>
          <p:spPr>
            <a:xfrm>
              <a:off x="5830223" y="2674068"/>
              <a:ext cx="2648583" cy="15891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lang="cs-CZ" sz="1600" b="1" i="0" u="sng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SFINKTEROVÉ PORUCHY</a:t>
              </a:r>
              <a:r>
                <a:rPr lang="cs-CZ" sz="16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endParaRPr/>
            </a:p>
            <a:p>
              <a:pPr marL="0" marR="0" lvl="0" indent="0" algn="ctr" rtl="0">
                <a:lnSpc>
                  <a:spcPct val="9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lang="cs-CZ" sz="16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Zpočátku 2%, později až 90%) - Časté nucení na močení, urgencí, inkontinencí, retardací mikce až retencí</a:t>
              </a:r>
              <a:endParaRPr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0" name="Google Shape;220;p28"/>
            <p:cNvSpPr/>
            <p:nvPr/>
          </p:nvSpPr>
          <p:spPr>
            <a:xfrm>
              <a:off x="8732673" y="2674068"/>
              <a:ext cx="2648583" cy="1589150"/>
            </a:xfrm>
            <a:prstGeom prst="rect">
              <a:avLst/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28"/>
            <p:cNvSpPr txBox="1"/>
            <p:nvPr/>
          </p:nvSpPr>
          <p:spPr>
            <a:xfrm>
              <a:off x="8732673" y="2674068"/>
              <a:ext cx="2648583" cy="15891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lang="cs-CZ" sz="1600" b="1" u="sng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KOGNITIVNÍ STRÁDÁNÍ a PATOLOGICKÁ ÚNAVA</a:t>
              </a:r>
              <a:r>
                <a:rPr lang="cs-CZ" sz="16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 </a:t>
              </a:r>
              <a:endParaRPr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14141"/>
        </a:solidFill>
        <a:effectLst/>
      </p:bgPr>
    </p:bg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29"/>
          <p:cNvSpPr txBox="1">
            <a:spLocks noGrp="1"/>
          </p:cNvSpPr>
          <p:nvPr>
            <p:ph type="title"/>
          </p:nvPr>
        </p:nvSpPr>
        <p:spPr>
          <a:xfrm>
            <a:off x="393089" y="213389"/>
            <a:ext cx="6469827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C99FF"/>
              </a:buClr>
              <a:buSzPts val="4400"/>
              <a:buFont typeface="Calibri"/>
              <a:buNone/>
            </a:pPr>
            <a:r>
              <a:rPr lang="cs-CZ" b="1">
                <a:solidFill>
                  <a:srgbClr val="CC99FF"/>
                </a:solidFill>
              </a:rPr>
              <a:t>NEUROPSYCHIATRICKÉ SYMPTOMY</a:t>
            </a:r>
            <a:endParaRPr b="1">
              <a:solidFill>
                <a:srgbClr val="CC99FF"/>
              </a:solidFill>
            </a:endParaRPr>
          </a:p>
        </p:txBody>
      </p:sp>
      <p:sp>
        <p:nvSpPr>
          <p:cNvPr id="227" name="Google Shape;227;p29"/>
          <p:cNvSpPr txBox="1">
            <a:spLocks noGrp="1"/>
          </p:cNvSpPr>
          <p:nvPr>
            <p:ph type="body" idx="1"/>
          </p:nvPr>
        </p:nvSpPr>
        <p:spPr>
          <a:xfrm>
            <a:off x="467324" y="1538952"/>
            <a:ext cx="5982637" cy="493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2286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33CC"/>
              </a:buClr>
              <a:buSzPct val="100000"/>
              <a:buChar char="•"/>
            </a:pPr>
            <a:r>
              <a:rPr lang="cs-CZ" sz="1600" b="1" u="sng">
                <a:solidFill>
                  <a:srgbClr val="FF33CC"/>
                </a:solidFill>
              </a:rPr>
              <a:t>DEPRESE</a:t>
            </a:r>
            <a:r>
              <a:rPr lang="cs-CZ" sz="1600" b="1"/>
              <a:t> – NEJČASTĚJŠÍ</a:t>
            </a:r>
            <a:endParaRPr/>
          </a:p>
          <a:p>
            <a:pPr marL="685800" lvl="1" indent="-2286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cs-CZ" sz="1600" b="1"/>
              <a:t>CELOŽIVOTNÍ RIZIKO ASI 50% </a:t>
            </a:r>
            <a:r>
              <a:rPr lang="cs-CZ" sz="1600"/>
              <a:t>(v populaci je to 20%)</a:t>
            </a:r>
            <a:endParaRPr/>
          </a:p>
          <a:p>
            <a:pPr marL="685800" lvl="1" indent="-2286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cs-CZ" sz="1600"/>
              <a:t>75% pacientů s RS má během života alespoň 1 depresivní epizodu</a:t>
            </a:r>
            <a:endParaRPr/>
          </a:p>
          <a:p>
            <a:pPr marL="457200" lvl="1" indent="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cs-CZ" sz="1600" b="1"/>
              <a:t>ETIOLOGICKY</a:t>
            </a:r>
            <a:r>
              <a:rPr lang="cs-CZ" sz="1600"/>
              <a:t>: přímý důsledek chorobného procesu (nejčastější je u fronto-temporálních lézí či u lézí limbického systému, předpokládá se negativní vliv zánětu na serotoninergní transmisi a také samotná přítomnost zánětlivých cytokinů – hlavně TNF  - je depresogenní)</a:t>
            </a:r>
            <a:endParaRPr/>
          </a:p>
          <a:p>
            <a:pPr marL="685800" lvl="1" indent="-2286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cs-CZ" sz="1600"/>
              <a:t>X nežádoucí efekt farmakoterapie</a:t>
            </a:r>
            <a:endParaRPr/>
          </a:p>
          <a:p>
            <a:pPr marL="685800" lvl="1" indent="-2286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cs-CZ" sz="1600"/>
              <a:t>X subjektivní reakce na vznik a rozvoj onemocnění</a:t>
            </a:r>
            <a:endParaRPr/>
          </a:p>
          <a:p>
            <a:pPr marL="685800" lvl="1" indent="-2286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cs-CZ" sz="1600"/>
              <a:t>X jde o samostatné onemocnění jako koincidenci s RS</a:t>
            </a:r>
            <a:endParaRPr/>
          </a:p>
          <a:p>
            <a:pPr marL="685800" lvl="1" indent="-2286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cs-CZ" sz="1600"/>
              <a:t>Nejčastěji multifaktoriální, nejvíce koreluje se sociál. stressem </a:t>
            </a:r>
            <a:endParaRPr/>
          </a:p>
          <a:p>
            <a:pPr marL="685800" lvl="1" indent="-2286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cs-CZ" sz="1600"/>
              <a:t>Pacienti s RS mají </a:t>
            </a:r>
            <a:r>
              <a:rPr lang="cs-CZ" sz="1600" b="1"/>
              <a:t>7,5 X ↑ RIZIKO SEBEVRAŽD </a:t>
            </a:r>
            <a:r>
              <a:rPr lang="cs-CZ" sz="1600"/>
              <a:t>než běžná populace </a:t>
            </a:r>
            <a:endParaRPr/>
          </a:p>
          <a:p>
            <a:pPr marL="228600" lvl="0" indent="-2286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FF33CC"/>
              </a:buClr>
              <a:buSzPct val="100000"/>
              <a:buChar char="•"/>
            </a:pPr>
            <a:r>
              <a:rPr lang="cs-CZ" sz="1600" b="1" u="sng">
                <a:solidFill>
                  <a:srgbClr val="FF33CC"/>
                </a:solidFill>
              </a:rPr>
              <a:t>ÚZKOST</a:t>
            </a:r>
            <a:r>
              <a:rPr lang="cs-CZ" sz="1600" b="1"/>
              <a:t> – CCA 25% </a:t>
            </a:r>
            <a:r>
              <a:rPr lang="cs-CZ" sz="1600"/>
              <a:t>nemocných s RS</a:t>
            </a:r>
            <a:endParaRPr/>
          </a:p>
          <a:p>
            <a:pPr marL="228600" lvl="0" indent="-2286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cs-CZ" sz="1600"/>
              <a:t>Úzkostní a depresivní pacienti mají ↑ výskyt somatických stesků, trpí ↑ obtížemi v sociální oblasti a↑ výskyt myšlenek na sebepoškozování                                                               </a:t>
            </a:r>
            <a:endParaRPr/>
          </a:p>
          <a:p>
            <a:pPr marL="228600" lvl="0" indent="-16402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endParaRPr sz="1100"/>
          </a:p>
        </p:txBody>
      </p:sp>
      <p:sp>
        <p:nvSpPr>
          <p:cNvPr id="228" name="Google Shape;228;p29"/>
          <p:cNvSpPr/>
          <p:nvPr/>
        </p:nvSpPr>
        <p:spPr>
          <a:xfrm flipH="1">
            <a:off x="6582780" y="-2008"/>
            <a:ext cx="5609220" cy="5840278"/>
          </a:xfrm>
          <a:custGeom>
            <a:avLst/>
            <a:gdLst/>
            <a:ahLst/>
            <a:cxnLst/>
            <a:rect l="l" t="t" r="r" b="b"/>
            <a:pathLst>
              <a:path w="5609220" h="5840278" extrusionOk="0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1699</Words>
  <Application>Microsoft Office PowerPoint</Application>
  <PresentationFormat>Širokoúhlá obrazovka</PresentationFormat>
  <Paragraphs>157</Paragraphs>
  <Slides>18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Motiv Office</vt:lpstr>
      <vt:lpstr>Motiv Office</vt:lpstr>
      <vt:lpstr>Demyelinizační onemocnění </vt:lpstr>
      <vt:lpstr>ROZTROUŠENÁ SKLERÓZA</vt:lpstr>
      <vt:lpstr>EPIDEMIOLOGIE RS</vt:lpstr>
      <vt:lpstr>RIZIKOVÉ FAKTORY</vt:lpstr>
      <vt:lpstr>ETIOPATOGENEZE RS</vt:lpstr>
      <vt:lpstr>ETIOPATOGENEZE RS</vt:lpstr>
      <vt:lpstr>KLINICKÉ PROJEVY ROZTROUŠENÉ SKLERÓZY</vt:lpstr>
      <vt:lpstr>KLINICKÝ OBRAZ RS – NEJČASTĚJŠÍ PŘÍZNAKY</vt:lpstr>
      <vt:lpstr>NEUROPSYCHIATRICKÉ SYMPTOMY</vt:lpstr>
      <vt:lpstr>KOGNITIVNÍ PORUCHY</vt:lpstr>
      <vt:lpstr>ÚNAVA</vt:lpstr>
      <vt:lpstr>BOLEST</vt:lpstr>
      <vt:lpstr>PRŮBĚH A PROGNÓZA</vt:lpstr>
      <vt:lpstr>DIAGNOSTIKA RS</vt:lpstr>
      <vt:lpstr>Prezentace aplikace PowerPoint</vt:lpstr>
      <vt:lpstr>Mýty a fakta u RS</vt:lpstr>
      <vt:lpstr>Děkuji za pozornost!</vt:lpstr>
      <vt:lpstr>Demyelinizační onemocnění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Demyelinizační onemocnění </dc:title>
  <cp:lastModifiedBy>ucitel</cp:lastModifiedBy>
  <cp:revision>1</cp:revision>
  <dcterms:modified xsi:type="dcterms:W3CDTF">2022-04-07T13:07:46Z</dcterms:modified>
</cp:coreProperties>
</file>