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57" r:id="rId3"/>
    <p:sldId id="327" r:id="rId4"/>
    <p:sldId id="328" r:id="rId5"/>
    <p:sldId id="329" r:id="rId6"/>
    <p:sldId id="333" r:id="rId7"/>
    <p:sldId id="334" r:id="rId8"/>
    <p:sldId id="335" r:id="rId9"/>
    <p:sldId id="336" r:id="rId10"/>
    <p:sldId id="337" r:id="rId11"/>
    <p:sldId id="339" r:id="rId12"/>
    <p:sldId id="340" r:id="rId13"/>
    <p:sldId id="341" r:id="rId14"/>
    <p:sldId id="342" r:id="rId15"/>
    <p:sldId id="261" r:id="rId16"/>
    <p:sldId id="330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Výchozí oddíl" id="{22C27B64-72DE-464E-B2AA-ECFAF6EB01AF}">
          <p14:sldIdLst>
            <p14:sldId id="262"/>
            <p14:sldId id="257"/>
            <p14:sldId id="258"/>
            <p14:sldId id="291"/>
            <p14:sldId id="290"/>
            <p14:sldId id="269"/>
            <p14:sldId id="275"/>
            <p14:sldId id="286"/>
            <p14:sldId id="288"/>
            <p14:sldId id="265"/>
            <p14:sldId id="289"/>
            <p14:sldId id="294"/>
            <p14:sldId id="297"/>
            <p14:sldId id="296"/>
            <p14:sldId id="298"/>
            <p14:sldId id="293"/>
            <p14:sldId id="308"/>
            <p14:sldId id="309"/>
            <p14:sldId id="323"/>
            <p14:sldId id="305"/>
            <p14:sldId id="277"/>
            <p14:sldId id="310"/>
            <p14:sldId id="278"/>
            <p14:sldId id="324"/>
            <p14:sldId id="325"/>
            <p14:sldId id="279"/>
            <p14:sldId id="311"/>
            <p14:sldId id="317"/>
            <p14:sldId id="326"/>
            <p14:sldId id="295"/>
            <p14:sldId id="261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66CC"/>
    <a:srgbClr val="FF66FF"/>
    <a:srgbClr val="FF00FF"/>
    <a:srgbClr val="BC9B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4" autoAdjust="0"/>
    <p:restoredTop sz="94660"/>
  </p:normalViewPr>
  <p:slideViewPr>
    <p:cSldViewPr snapToGrid="0">
      <p:cViewPr>
        <p:scale>
          <a:sx n="66" d="100"/>
          <a:sy n="66" d="100"/>
        </p:scale>
        <p:origin x="-102" y="-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EED2C-F30B-49AD-82BF-AEE576455242}" type="datetimeFigureOut">
              <a:rPr lang="cs-CZ" smtClean="0"/>
              <a:t>24.03.2021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68524-AE08-4EF4-8164-9B75C058A64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68524-AE08-4EF4-8164-9B75C058A649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68524-AE08-4EF4-8164-9B75C058A649}" type="slidenum">
              <a:rPr lang="cs-CZ" smtClean="0"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68524-AE08-4EF4-8164-9B75C058A649}" type="slidenum">
              <a:rPr lang="cs-CZ" smtClean="0"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68524-AE08-4EF4-8164-9B75C058A649}" type="slidenum">
              <a:rPr lang="cs-CZ" smtClean="0"/>
              <a:t>13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24.03.2021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5670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24.03.2021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6821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24.03.2021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1305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24.03.2021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9998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24.03.2021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5404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24.03.2021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8091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24.03.2021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110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24.03.2021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93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24.03.2021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2158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24.03.2021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0560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pPr/>
              <a:t>24.03.2021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7633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06CA-B9B2-40D7-BC17-82A863427F76}" type="datetimeFigureOut">
              <a:rPr lang="cs-CZ" smtClean="0"/>
              <a:pPr/>
              <a:t>24.03.2021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56AD-436B-4828-9315-51693D028C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4336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psychologievykonu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Stres a chyba ve sportu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bp1818</a:t>
            </a:r>
            <a:r>
              <a:rPr lang="cs-CZ" dirty="0"/>
              <a:t> </a:t>
            </a:r>
            <a:r>
              <a:rPr lang="cs-CZ" b="1" dirty="0"/>
              <a:t>Základy psychologie sportu a zdraví</a:t>
            </a:r>
            <a:endParaRPr lang="cs-CZ" dirty="0"/>
          </a:p>
          <a:p>
            <a:r>
              <a:rPr lang="cs-CZ" dirty="0"/>
              <a:t>Katedra společenských věd a managementu sportu </a:t>
            </a:r>
            <a:r>
              <a:rPr lang="cs-CZ" dirty="0" err="1"/>
              <a:t>FSpS</a:t>
            </a:r>
            <a:r>
              <a:rPr lang="cs-CZ" dirty="0"/>
              <a:t> MU</a:t>
            </a:r>
          </a:p>
        </p:txBody>
      </p:sp>
      <p:pic>
        <p:nvPicPr>
          <p:cNvPr id="1026" name="Picture 2" descr="Image result for health psycholog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" y="4507832"/>
            <a:ext cx="3133556" cy="2350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ealth psycholog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567"/>
          <a:stretch/>
        </p:blipFill>
        <p:spPr bwMode="auto">
          <a:xfrm>
            <a:off x="5452088" y="4664722"/>
            <a:ext cx="1817541" cy="2036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268763" y="278223"/>
            <a:ext cx="1237551" cy="11606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4200" dirty="0" smtClean="0">
                <a:solidFill>
                  <a:schemeClr val="tx1"/>
                </a:solidFill>
              </a:rPr>
              <a:t>04</a:t>
            </a:r>
            <a:endParaRPr lang="cs-CZ" sz="4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141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Chyba a selhání: Jak se dostat z kruhu?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 ve sportu: </a:t>
            </a:r>
            <a:r>
              <a:rPr lang="cs-CZ" b="1" dirty="0" smtClean="0"/>
              <a:t>„Udělat vše tak, jak to dělám vždy“</a:t>
            </a:r>
          </a:p>
          <a:p>
            <a:pPr lvl="1"/>
            <a:r>
              <a:rPr lang="cs-CZ" dirty="0" smtClean="0"/>
              <a:t>Pokud je můj automatismus správný, po chybě nepotřebuji nic měnit, jen se k němu vrátit</a:t>
            </a:r>
          </a:p>
          <a:p>
            <a:pPr lvl="1">
              <a:buNone/>
            </a:pPr>
            <a:endParaRPr lang="cs-CZ" dirty="0" smtClean="0"/>
          </a:p>
          <a:p>
            <a:pPr marL="228600" lvl="1">
              <a:spcBef>
                <a:spcPts val="1000"/>
              </a:spcBef>
            </a:pPr>
            <a:r>
              <a:rPr lang="cs-CZ" sz="2800" b="1" dirty="0" smtClean="0"/>
              <a:t>Je třeba mít </a:t>
            </a:r>
            <a:r>
              <a:rPr lang="cs-CZ" sz="2800" b="1" dirty="0" smtClean="0"/>
              <a:t>natrénováno</a:t>
            </a:r>
          </a:p>
          <a:p>
            <a:pPr marL="228600" lvl="1">
              <a:spcBef>
                <a:spcPts val="1000"/>
              </a:spcBef>
            </a:pPr>
            <a:r>
              <a:rPr lang="cs-CZ" sz="2800" b="1" dirty="0" smtClean="0"/>
              <a:t>Sebedůvěra, celkový přístup</a:t>
            </a:r>
            <a:endParaRPr lang="cs-CZ" sz="2800" b="1" dirty="0" smtClean="0"/>
          </a:p>
          <a:p>
            <a:pPr lvl="2"/>
            <a:r>
              <a:rPr lang="cs-CZ" dirty="0" smtClean="0"/>
              <a:t>Automatismus = šance na úspěch</a:t>
            </a:r>
          </a:p>
          <a:p>
            <a:pPr lvl="2"/>
            <a:r>
              <a:rPr lang="cs-CZ" dirty="0" smtClean="0"/>
              <a:t>Chyba = výjimka</a:t>
            </a:r>
          </a:p>
          <a:p>
            <a:pPr marL="228600" lvl="1">
              <a:spcBef>
                <a:spcPts val="1000"/>
              </a:spcBef>
            </a:pPr>
            <a:r>
              <a:rPr lang="cs-CZ" sz="2800" b="1" dirty="0" smtClean="0"/>
              <a:t>Zvládnout </a:t>
            </a:r>
            <a:r>
              <a:rPr lang="cs-CZ" sz="2800" b="1" dirty="0" smtClean="0"/>
              <a:t>chybu (stres)</a:t>
            </a:r>
            <a:endParaRPr lang="cs-CZ" sz="2800" b="1" dirty="0" smtClean="0"/>
          </a:p>
        </p:txBody>
      </p:sp>
      <p:pic>
        <p:nvPicPr>
          <p:cNvPr id="55298" name="Picture 2" descr="Cíl - Koučink Portá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9425" y="3480226"/>
            <a:ext cx="2873375" cy="207443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828" y="5011736"/>
            <a:ext cx="3033485" cy="160926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Chyba a selhání</a:t>
            </a:r>
            <a:r>
              <a:rPr lang="cs-CZ" dirty="0" smtClean="0"/>
              <a:t>: </a:t>
            </a:r>
            <a:r>
              <a:rPr lang="cs-CZ" b="1" dirty="0" smtClean="0">
                <a:solidFill>
                  <a:srgbClr val="FF66CC"/>
                </a:solidFill>
              </a:rPr>
              <a:t>ironická chyba</a:t>
            </a:r>
            <a:endParaRPr lang="cs-CZ" b="1" dirty="0">
              <a:solidFill>
                <a:srgbClr val="FF66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Snaha o „zahnání“ myšlenky myšlenku navrací</a:t>
            </a:r>
          </a:p>
          <a:p>
            <a:pPr lvl="1"/>
            <a:r>
              <a:rPr lang="cs-CZ" dirty="0" smtClean="0"/>
              <a:t>„Musím dát gól!“</a:t>
            </a:r>
          </a:p>
          <a:p>
            <a:pPr lvl="1"/>
            <a:r>
              <a:rPr lang="cs-CZ" dirty="0" smtClean="0"/>
              <a:t>„Nesmí mi sebrat puk!“</a:t>
            </a:r>
          </a:p>
          <a:p>
            <a:pPr lvl="1"/>
            <a:r>
              <a:rPr lang="cs-CZ" dirty="0" smtClean="0"/>
              <a:t>„Teď nesmím být nervózní!“</a:t>
            </a:r>
          </a:p>
          <a:p>
            <a:pPr marL="228600" lvl="1">
              <a:spcBef>
                <a:spcPts val="1000"/>
              </a:spcBef>
            </a:pPr>
            <a:r>
              <a:rPr lang="cs-CZ" sz="2800" dirty="0" smtClean="0"/>
              <a:t>→ </a:t>
            </a:r>
            <a:r>
              <a:rPr lang="cs-CZ" sz="2800" b="1" dirty="0" smtClean="0"/>
              <a:t>ironická chyba </a:t>
            </a:r>
            <a:r>
              <a:rPr lang="cs-CZ" sz="2800" dirty="0" smtClean="0"/>
              <a:t>= stane se to, o co se snažíme, aby se </a:t>
            </a:r>
            <a:r>
              <a:rPr lang="cs-CZ" sz="2800" dirty="0" smtClean="0"/>
              <a:t>nestalo</a:t>
            </a:r>
          </a:p>
          <a:p>
            <a:pPr marL="228600" lvl="1">
              <a:spcBef>
                <a:spcPts val="1000"/>
              </a:spcBef>
            </a:pPr>
            <a:endParaRPr lang="cs-CZ" sz="2800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  <p:pic>
        <p:nvPicPr>
          <p:cNvPr id="58370" name="Picture 2" descr="Pink Elephant&quot; Poster by hayashi30 | Redbubble"/>
          <p:cNvPicPr>
            <a:picLocks noChangeAspect="1" noChangeArrowheads="1"/>
          </p:cNvPicPr>
          <p:nvPr/>
        </p:nvPicPr>
        <p:blipFill>
          <a:blip r:embed="rId3" cstate="print"/>
          <a:srcRect l="6965" t="26324" r="10140" b="25219"/>
          <a:stretch>
            <a:fillRect/>
          </a:stretch>
        </p:blipFill>
        <p:spPr bwMode="auto">
          <a:xfrm>
            <a:off x="8199750" y="246745"/>
            <a:ext cx="3556822" cy="2772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Chyba a selhání</a:t>
            </a:r>
            <a:r>
              <a:rPr lang="cs-CZ" dirty="0" smtClean="0"/>
              <a:t>: </a:t>
            </a:r>
            <a:r>
              <a:rPr lang="cs-CZ" b="1" dirty="0" smtClean="0">
                <a:solidFill>
                  <a:srgbClr val="FF66CC"/>
                </a:solidFill>
              </a:rPr>
              <a:t>ironická chyba</a:t>
            </a:r>
            <a:endParaRPr lang="cs-CZ" b="1" dirty="0">
              <a:solidFill>
                <a:srgbClr val="FF66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cs-CZ" sz="2800" b="1" dirty="0" smtClean="0"/>
              <a:t>Snaha o mentální kontrolu</a:t>
            </a:r>
          </a:p>
          <a:p>
            <a:pPr lvl="1"/>
            <a:r>
              <a:rPr lang="cs-CZ" sz="2000" dirty="0" smtClean="0"/>
              <a:t>Dostatek mentální kapacity → snaha úspěšná</a:t>
            </a:r>
          </a:p>
          <a:p>
            <a:pPr lvl="1"/>
            <a:r>
              <a:rPr lang="cs-CZ" sz="2000" b="1" dirty="0" smtClean="0"/>
              <a:t>Omezená mentální kapacita</a:t>
            </a:r>
            <a:r>
              <a:rPr lang="cs-CZ" sz="2000" dirty="0" smtClean="0"/>
              <a:t> → ironická chyba</a:t>
            </a:r>
          </a:p>
          <a:p>
            <a:pPr lvl="1"/>
            <a:endParaRPr lang="cs-CZ" dirty="0" smtClean="0"/>
          </a:p>
          <a:p>
            <a:pPr marL="228600" lvl="1">
              <a:spcBef>
                <a:spcPts val="1000"/>
              </a:spcBef>
            </a:pPr>
            <a:r>
              <a:rPr lang="cs-CZ" sz="2800" b="1" dirty="0" smtClean="0"/>
              <a:t>2 protichůdné procesy</a:t>
            </a:r>
          </a:p>
          <a:p>
            <a:pPr lvl="1"/>
            <a:r>
              <a:rPr lang="cs-CZ" dirty="0" smtClean="0"/>
              <a:t>První proces méně mentálně náročný</a:t>
            </a:r>
          </a:p>
          <a:p>
            <a:pPr lvl="1"/>
            <a:r>
              <a:rPr lang="cs-CZ" dirty="0" smtClean="0"/>
              <a:t>Druhý proces je mentálně náročnější</a:t>
            </a:r>
          </a:p>
          <a:p>
            <a:pPr lvl="1"/>
            <a:endParaRPr lang="cs-CZ" dirty="0" smtClean="0"/>
          </a:p>
          <a:p>
            <a:pPr marL="685800" lvl="2">
              <a:spcBef>
                <a:spcPts val="1000"/>
              </a:spcBef>
            </a:pPr>
            <a:endParaRPr lang="cs-CZ" b="1" dirty="0" smtClean="0"/>
          </a:p>
        </p:txBody>
      </p:sp>
      <p:pic>
        <p:nvPicPr>
          <p:cNvPr id="58370" name="Picture 2" descr="Pink Elephant&quot; Poster by hayashi30 | Redbubble"/>
          <p:cNvPicPr>
            <a:picLocks noChangeAspect="1" noChangeArrowheads="1"/>
          </p:cNvPicPr>
          <p:nvPr/>
        </p:nvPicPr>
        <p:blipFill>
          <a:blip r:embed="rId3" cstate="print"/>
          <a:srcRect l="6965" t="26324" r="10140" b="25219"/>
          <a:stretch>
            <a:fillRect/>
          </a:stretch>
        </p:blipFill>
        <p:spPr bwMode="auto">
          <a:xfrm>
            <a:off x="8199750" y="246745"/>
            <a:ext cx="3556822" cy="2772228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6850743" y="2757716"/>
            <a:ext cx="2380343" cy="23803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„To zvládnu!“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„Tentokrát jsem se lépe připravila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!“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„Trenér mi věří“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9376228" y="2764971"/>
            <a:ext cx="2379600" cy="23796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„Ale minule jsem to nezvládla…“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„Ale v tréninku byly výkony slabé.“</a:t>
            </a:r>
            <a:endParaRPr lang="cs-CZ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„Ale to on říká každému.“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Chyba a selhání</a:t>
            </a:r>
            <a:r>
              <a:rPr lang="cs-CZ" dirty="0" smtClean="0"/>
              <a:t>: </a:t>
            </a:r>
            <a:r>
              <a:rPr lang="cs-CZ" b="1" dirty="0" smtClean="0">
                <a:solidFill>
                  <a:srgbClr val="FF66CC"/>
                </a:solidFill>
              </a:rPr>
              <a:t>ironická chyba</a:t>
            </a:r>
            <a:endParaRPr lang="cs-CZ" b="1" dirty="0">
              <a:solidFill>
                <a:srgbClr val="FF66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cs-CZ" sz="2800" b="1" dirty="0" smtClean="0"/>
              <a:t>Jak zabránit ironické chybě?</a:t>
            </a:r>
          </a:p>
          <a:p>
            <a:pPr lvl="1"/>
            <a:r>
              <a:rPr lang="cs-CZ" dirty="0" smtClean="0"/>
              <a:t>Zvládnout stres, soustředit pozornost žádoucím směrem</a:t>
            </a:r>
          </a:p>
          <a:p>
            <a:pPr lvl="1"/>
            <a:r>
              <a:rPr lang="cs-CZ" b="1" dirty="0" smtClean="0"/>
              <a:t>Zklidnit tělo</a:t>
            </a:r>
          </a:p>
          <a:p>
            <a:pPr lvl="1"/>
            <a:r>
              <a:rPr lang="cs-CZ" b="1" dirty="0" smtClean="0"/>
              <a:t>Nepokoušet se o mentální kontrolu</a:t>
            </a:r>
          </a:p>
          <a:p>
            <a:pPr lvl="2"/>
            <a:r>
              <a:rPr lang="cs-CZ" b="1" dirty="0" smtClean="0"/>
              <a:t>Nezasahovat do toku myšlenek, pocitů, nebojovat s nimi</a:t>
            </a:r>
          </a:p>
          <a:p>
            <a:pPr lvl="2"/>
            <a:r>
              <a:rPr lang="cs-CZ" b="1" dirty="0" smtClean="0">
                <a:solidFill>
                  <a:srgbClr val="CC00CC"/>
                </a:solidFill>
              </a:rPr>
              <a:t>Nejde o dlouhodobé řešení!</a:t>
            </a:r>
          </a:p>
          <a:p>
            <a:pPr lvl="1"/>
            <a:endParaRPr lang="cs-CZ" dirty="0" smtClean="0"/>
          </a:p>
          <a:p>
            <a:pPr marL="685800" lvl="2">
              <a:spcBef>
                <a:spcPts val="1000"/>
              </a:spcBef>
            </a:pP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Stres = důležité téma v psychologii sportu</a:t>
            </a:r>
          </a:p>
          <a:p>
            <a:pPr lvl="1"/>
            <a:r>
              <a:rPr lang="cs-CZ" sz="2000" dirty="0" smtClean="0"/>
              <a:t>Sportem proti stresu</a:t>
            </a:r>
          </a:p>
          <a:p>
            <a:pPr lvl="1"/>
            <a:r>
              <a:rPr lang="cs-CZ" sz="2000" dirty="0" smtClean="0"/>
              <a:t>Specifika stresu u sportovců</a:t>
            </a:r>
          </a:p>
          <a:p>
            <a:r>
              <a:rPr lang="cs-CZ" sz="2400" b="1" dirty="0" smtClean="0"/>
              <a:t>Chyba, selhání </a:t>
            </a:r>
            <a:r>
              <a:rPr lang="cs-CZ" sz="2400" dirty="0" smtClean="0"/>
              <a:t>– přímo souvisí se stresem, mnoho důsledků:</a:t>
            </a:r>
          </a:p>
          <a:p>
            <a:pPr lvl="1"/>
            <a:r>
              <a:rPr lang="cs-CZ" sz="2000" dirty="0" smtClean="0"/>
              <a:t>Stresová reakce</a:t>
            </a:r>
          </a:p>
          <a:p>
            <a:pPr lvl="1"/>
            <a:r>
              <a:rPr lang="cs-CZ" sz="2000" dirty="0" smtClean="0"/>
              <a:t>Negativní myšlenky a emoce</a:t>
            </a:r>
          </a:p>
          <a:p>
            <a:pPr lvl="1"/>
            <a:r>
              <a:rPr lang="cs-CZ" sz="2000" dirty="0" smtClean="0"/>
              <a:t>Neefektivní koncentrace </a:t>
            </a:r>
          </a:p>
          <a:p>
            <a:pPr lvl="1"/>
            <a:r>
              <a:rPr lang="cs-CZ" sz="2000" dirty="0" smtClean="0"/>
              <a:t>Narušení </a:t>
            </a:r>
            <a:r>
              <a:rPr lang="cs-CZ" sz="2000" dirty="0" smtClean="0"/>
              <a:t>sebedůvěry</a:t>
            </a:r>
          </a:p>
          <a:p>
            <a:r>
              <a:rPr lang="cs-CZ" sz="2400" b="1" dirty="0" smtClean="0"/>
              <a:t>Ironická chyba </a:t>
            </a:r>
            <a:r>
              <a:rPr lang="cs-CZ" sz="2400" dirty="0" smtClean="0"/>
              <a:t>– </a:t>
            </a:r>
            <a:r>
              <a:rPr lang="cs-CZ" sz="2400" dirty="0" err="1" smtClean="0"/>
              <a:t>chyba</a:t>
            </a:r>
            <a:r>
              <a:rPr lang="cs-CZ" sz="2400" dirty="0" smtClean="0"/>
              <a:t>, která se stane, když se snažíme, aby se nestala</a:t>
            </a:r>
          </a:p>
          <a:p>
            <a:r>
              <a:rPr lang="cs-CZ" sz="2400" b="1" dirty="0" smtClean="0"/>
              <a:t>Boj s chybami ve sportu </a:t>
            </a:r>
            <a:r>
              <a:rPr lang="cs-CZ" sz="2400" dirty="0" smtClean="0"/>
              <a:t>– automatismy, práce s tělem a emocemi, „nechat to být“, …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8045" y="1105606"/>
            <a:ext cx="8148017" cy="1325563"/>
          </a:xfrm>
        </p:spPr>
        <p:txBody>
          <a:bodyPr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0866" y="2195195"/>
            <a:ext cx="3382374" cy="43192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37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4314" y="1738539"/>
            <a:ext cx="10515600" cy="4351338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Petráš, V.  </a:t>
            </a:r>
            <a:r>
              <a:rPr lang="cs-CZ" sz="2400" dirty="0" smtClean="0"/>
              <a:t>Psychologie výkonu. </a:t>
            </a:r>
            <a:r>
              <a:rPr lang="cs-CZ" sz="2400" dirty="0" smtClean="0"/>
              <a:t>Dostupné </a:t>
            </a:r>
            <a:r>
              <a:rPr lang="cs-CZ" sz="2400" dirty="0" smtClean="0"/>
              <a:t>z </a:t>
            </a:r>
            <a:r>
              <a:rPr lang="cs-CZ" sz="2400" dirty="0" smtClean="0">
                <a:hlinkClick r:id="rId2"/>
              </a:rPr>
              <a:t>https</a:t>
            </a:r>
            <a:r>
              <a:rPr lang="cs-CZ" sz="2400" dirty="0" smtClean="0">
                <a:hlinkClick r:id="rId2"/>
              </a:rPr>
              <a:t>://psychologievykonu.cz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smtClean="0"/>
              <a:t>.</a:t>
            </a:r>
          </a:p>
          <a:p>
            <a:r>
              <a:rPr lang="cs-CZ" sz="2400" b="1" dirty="0" smtClean="0"/>
              <a:t>Slepička, P., Hošek, V., </a:t>
            </a:r>
            <a:r>
              <a:rPr lang="cs-CZ" sz="2400" b="1" dirty="0" err="1" smtClean="0"/>
              <a:t>Hátlová</a:t>
            </a:r>
            <a:r>
              <a:rPr lang="cs-CZ" sz="2400" b="1" dirty="0" smtClean="0"/>
              <a:t>, B. </a:t>
            </a:r>
            <a:r>
              <a:rPr lang="cs-CZ" sz="2400" dirty="0" smtClean="0"/>
              <a:t>2009. Psychologie sportu. Praha: Karolinum.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b="1" dirty="0" err="1" smtClean="0"/>
              <a:t>Perry</a:t>
            </a:r>
            <a:r>
              <a:rPr lang="cs-CZ" sz="2400" b="1" dirty="0" smtClean="0"/>
              <a:t>, B. D., </a:t>
            </a:r>
            <a:r>
              <a:rPr lang="cs-CZ" sz="2400" b="1" dirty="0" err="1" smtClean="0"/>
              <a:t>Szalavitz</a:t>
            </a:r>
            <a:r>
              <a:rPr lang="cs-CZ" sz="2400" b="1" dirty="0" smtClean="0"/>
              <a:t>, M. </a:t>
            </a:r>
            <a:r>
              <a:rPr lang="cs-CZ" sz="2400" dirty="0" smtClean="0"/>
              <a:t>2016. Chlapec, kterého chovali jako psa. Praha: Portál.</a:t>
            </a:r>
          </a:p>
          <a:p>
            <a:pPr lvl="1"/>
            <a:r>
              <a:rPr lang="cs-CZ" sz="2000" dirty="0" smtClean="0"/>
              <a:t>Populárně naučná </a:t>
            </a:r>
            <a:r>
              <a:rPr lang="cs-CZ" sz="2000" dirty="0" smtClean="0"/>
              <a:t>k</a:t>
            </a:r>
            <a:r>
              <a:rPr lang="cs-CZ" sz="2000" dirty="0" smtClean="0"/>
              <a:t>niha o týraných dětech, </a:t>
            </a:r>
            <a:r>
              <a:rPr lang="cs-CZ" sz="2000" dirty="0" err="1" smtClean="0"/>
              <a:t>info</a:t>
            </a:r>
            <a:r>
              <a:rPr lang="cs-CZ" sz="2000" dirty="0" smtClean="0"/>
              <a:t> o neurobiologii, stresové reakci, vlivu traumatu aj.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838200" y="1825625"/>
            <a:ext cx="10515600" cy="1962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Stres ve sportu</a:t>
            </a:r>
          </a:p>
          <a:p>
            <a:pPr lvl="1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Sportem proti stresu</a:t>
            </a:r>
          </a:p>
          <a:p>
            <a:pPr lvl="1"/>
            <a:r>
              <a:rPr lang="cs-CZ" dirty="0" smtClean="0"/>
              <a:t>Specifika stresu u sportovců</a:t>
            </a:r>
          </a:p>
          <a:p>
            <a:r>
              <a:rPr lang="cs-CZ" dirty="0" smtClean="0"/>
              <a:t>Chyba a selhání</a:t>
            </a:r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38650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Připomenutí z přednášky „Stres“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3 složky stresu: </a:t>
            </a:r>
            <a:r>
              <a:rPr lang="cs-CZ" dirty="0" smtClean="0"/>
              <a:t>psychická, fyzická, behaviorální</a:t>
            </a:r>
          </a:p>
          <a:p>
            <a:r>
              <a:rPr lang="cs-CZ" b="1" dirty="0" smtClean="0"/>
              <a:t>Hans </a:t>
            </a:r>
            <a:r>
              <a:rPr lang="cs-CZ" b="1" dirty="0" err="1" smtClean="0"/>
              <a:t>Selye</a:t>
            </a:r>
            <a:r>
              <a:rPr lang="cs-CZ" b="1" dirty="0" smtClean="0"/>
              <a:t>: Všeobecný adaptační syndrom (GAS)</a:t>
            </a:r>
            <a:endParaRPr lang="cs-CZ" dirty="0" smtClean="0"/>
          </a:p>
          <a:p>
            <a:pPr lvl="1"/>
            <a:r>
              <a:rPr lang="cs-CZ" dirty="0" smtClean="0"/>
              <a:t>Experimentálně </a:t>
            </a:r>
            <a:r>
              <a:rPr lang="cs-CZ" dirty="0" smtClean="0"/>
              <a:t>zjistil, že všechny zatěžující podněty (</a:t>
            </a:r>
            <a:r>
              <a:rPr lang="cs-CZ" dirty="0" err="1" smtClean="0"/>
              <a:t>stresory</a:t>
            </a:r>
            <a:r>
              <a:rPr lang="cs-CZ" dirty="0" smtClean="0"/>
              <a:t>) do určité intenzity vedou v organismu k </a:t>
            </a:r>
            <a:r>
              <a:rPr lang="cs-CZ" b="1" dirty="0" smtClean="0"/>
              <a:t>nespecifické </a:t>
            </a:r>
            <a:r>
              <a:rPr lang="cs-CZ" b="1" dirty="0" smtClean="0"/>
              <a:t>reakci</a:t>
            </a:r>
          </a:p>
          <a:p>
            <a:pPr lvl="1"/>
            <a:r>
              <a:rPr lang="cs-CZ" b="1" dirty="0" smtClean="0"/>
              <a:t>3 fáze stresu</a:t>
            </a:r>
            <a:r>
              <a:rPr lang="cs-CZ" dirty="0" smtClean="0"/>
              <a:t>: poplachová, vyrovnávací, </a:t>
            </a:r>
            <a:r>
              <a:rPr lang="cs-CZ" dirty="0" smtClean="0"/>
              <a:t>vyčerpání</a:t>
            </a:r>
          </a:p>
          <a:p>
            <a:pPr lvl="1"/>
            <a:r>
              <a:rPr lang="cs-CZ" dirty="0" smtClean="0"/>
              <a:t>Kritériem pro průběh GAS = </a:t>
            </a:r>
            <a:r>
              <a:rPr lang="cs-CZ" b="1" dirty="0" smtClean="0"/>
              <a:t>vyplavování hormonů</a:t>
            </a:r>
          </a:p>
          <a:p>
            <a:endParaRPr lang="cs-CZ" dirty="0"/>
          </a:p>
        </p:txBody>
      </p:sp>
      <p:pic>
        <p:nvPicPr>
          <p:cNvPr id="4" name="Picture 2" descr="Jak může vzniknout falešný poplach u zabezpečovacího systému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40" y="875820"/>
            <a:ext cx="1286311" cy="1262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Jaká je žena Váhy - Rodičům.cz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61"/>
          <a:stretch/>
        </p:blipFill>
        <p:spPr bwMode="auto">
          <a:xfrm>
            <a:off x="9528528" y="1109569"/>
            <a:ext cx="1197624" cy="1012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appy cute kid boy tired with low energy | Premium Vect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491" r="28045"/>
          <a:stretch/>
        </p:blipFill>
        <p:spPr bwMode="auto">
          <a:xfrm>
            <a:off x="10928877" y="338753"/>
            <a:ext cx="850745" cy="2211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 jakými </a:t>
            </a:r>
            <a:r>
              <a:rPr lang="cs-CZ" dirty="0" err="1" smtClean="0"/>
              <a:t>stresory</a:t>
            </a:r>
            <a:r>
              <a:rPr lang="cs-CZ" dirty="0" smtClean="0"/>
              <a:t> se potká sportovec?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Fyzické</a:t>
            </a:r>
          </a:p>
          <a:p>
            <a:r>
              <a:rPr lang="cs-CZ" b="1" dirty="0" smtClean="0"/>
              <a:t>Psychické</a:t>
            </a:r>
          </a:p>
          <a:p>
            <a:pPr>
              <a:buNone/>
            </a:pPr>
            <a:endParaRPr lang="cs-CZ" b="1" dirty="0" smtClean="0"/>
          </a:p>
          <a:p>
            <a:r>
              <a:rPr lang="cs-CZ" b="1" dirty="0" smtClean="0"/>
              <a:t>Obvyklé </a:t>
            </a:r>
            <a:r>
              <a:rPr lang="cs-CZ" b="1" dirty="0" err="1" smtClean="0"/>
              <a:t>stresory</a:t>
            </a:r>
            <a:r>
              <a:rPr lang="cs-CZ" b="1" dirty="0" smtClean="0"/>
              <a:t> ve sportu</a:t>
            </a:r>
          </a:p>
          <a:p>
            <a:pPr lvl="1"/>
            <a:r>
              <a:rPr lang="cs-CZ" dirty="0" smtClean="0"/>
              <a:t>Napětí z očekávání</a:t>
            </a:r>
          </a:p>
          <a:p>
            <a:pPr lvl="1"/>
            <a:r>
              <a:rPr lang="cs-CZ" dirty="0" smtClean="0"/>
              <a:t>Náročnost programu</a:t>
            </a:r>
          </a:p>
          <a:p>
            <a:pPr lvl="1"/>
            <a:r>
              <a:rPr lang="cs-CZ" dirty="0" smtClean="0"/>
              <a:t>Porážka, potupa, ostuda, křivda, zesměšnění</a:t>
            </a:r>
          </a:p>
          <a:p>
            <a:pPr lvl="1"/>
            <a:r>
              <a:rPr lang="cs-CZ" dirty="0" smtClean="0"/>
              <a:t>Zranění, nemoc, nominační procedura, ztráta formy, deficit financí, distanc, diskvalifikace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 jakými </a:t>
            </a:r>
            <a:r>
              <a:rPr lang="cs-CZ" dirty="0" err="1" smtClean="0"/>
              <a:t>stresory</a:t>
            </a:r>
            <a:r>
              <a:rPr lang="cs-CZ" dirty="0" smtClean="0"/>
              <a:t> se potká sportovec 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Přetrénovanos</a:t>
            </a:r>
            <a:r>
              <a:rPr lang="cs-CZ" dirty="0" smtClean="0"/>
              <a:t>t má </a:t>
            </a:r>
            <a:r>
              <a:rPr lang="cs-CZ" dirty="0" err="1" smtClean="0"/>
              <a:t>stresogenní</a:t>
            </a:r>
            <a:r>
              <a:rPr lang="cs-CZ" dirty="0" smtClean="0"/>
              <a:t> účinky</a:t>
            </a:r>
          </a:p>
          <a:p>
            <a:pPr lvl="1"/>
            <a:r>
              <a:rPr lang="cs-CZ" dirty="0" smtClean="0"/>
              <a:t>Dobré úmysly, ↑ motivace, snaha se prosadit</a:t>
            </a:r>
          </a:p>
          <a:p>
            <a:pPr lvl="1"/>
            <a:r>
              <a:rPr lang="cs-CZ" dirty="0" smtClean="0"/>
              <a:t>„co bolí, to sílí“, „musíš to překousnout“ → prodloužené stresové stavy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Chyba a selhání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Špatný přihrávka, nezvládnutý závod, nedosažení cíle pro dané období, …</a:t>
            </a:r>
          </a:p>
          <a:p>
            <a:r>
              <a:rPr lang="cs-CZ" b="1" dirty="0" smtClean="0"/>
              <a:t>Psychické důsledky chyby</a:t>
            </a:r>
          </a:p>
          <a:p>
            <a:pPr lvl="1"/>
            <a:r>
              <a:rPr lang="cs-CZ" sz="2000" dirty="0" smtClean="0"/>
              <a:t>Stresová reakce</a:t>
            </a:r>
          </a:p>
          <a:p>
            <a:pPr lvl="1"/>
            <a:r>
              <a:rPr lang="cs-CZ" sz="2000" dirty="0" smtClean="0"/>
              <a:t>Negativní myšlenky a emoce</a:t>
            </a:r>
          </a:p>
          <a:p>
            <a:pPr lvl="1"/>
            <a:r>
              <a:rPr lang="cs-CZ" sz="2000" dirty="0" smtClean="0"/>
              <a:t>Neefektivní koncentrace </a:t>
            </a:r>
          </a:p>
          <a:p>
            <a:pPr lvl="1"/>
            <a:r>
              <a:rPr lang="cs-CZ" sz="2000" dirty="0" smtClean="0"/>
              <a:t>Narušení sebedůvěry</a:t>
            </a:r>
          </a:p>
          <a:p>
            <a:pPr marL="228600" lvl="1">
              <a:spcBef>
                <a:spcPts val="1000"/>
              </a:spcBef>
            </a:pPr>
            <a:r>
              <a:rPr lang="cs-CZ" sz="2800" b="1" dirty="0" smtClean="0"/>
              <a:t>Proč chyba = stres</a:t>
            </a:r>
            <a:r>
              <a:rPr lang="cs-CZ" sz="2800" b="1" dirty="0" smtClean="0"/>
              <a:t>?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Schopnosti sportovce v dané situaci nestačily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„</a:t>
            </a:r>
            <a:r>
              <a:rPr lang="cs-CZ" dirty="0" smtClean="0"/>
              <a:t>T</a:t>
            </a:r>
            <a:r>
              <a:rPr lang="cs-CZ" dirty="0" smtClean="0"/>
              <a:t>o, co umíš, není dost dobré.“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Automatická poplachová reakce</a:t>
            </a:r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529891"/>
            <a:ext cx="2732339" cy="144950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75" y="3904120"/>
            <a:ext cx="5238750" cy="282529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Chyba a </a:t>
            </a:r>
            <a:r>
              <a:rPr lang="cs-CZ" dirty="0" smtClean="0"/>
              <a:t>selhání: </a:t>
            </a:r>
            <a:r>
              <a:rPr lang="cs-CZ" b="1" dirty="0" smtClean="0"/>
              <a:t>Negativní myšlenky a emoce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Tendence </a:t>
            </a:r>
            <a:r>
              <a:rPr lang="cs-CZ" b="1" dirty="0" smtClean="0"/>
              <a:t>zaměřovat se na cokoli, co je ohrožující</a:t>
            </a:r>
          </a:p>
          <a:p>
            <a:r>
              <a:rPr lang="cs-CZ" dirty="0" smtClean="0"/>
              <a:t>Pozornost zaměřená na </a:t>
            </a:r>
            <a:r>
              <a:rPr lang="cs-CZ" b="1" dirty="0" smtClean="0"/>
              <a:t>drobnosti</a:t>
            </a:r>
            <a:r>
              <a:rPr lang="cs-CZ" dirty="0" smtClean="0"/>
              <a:t>, které by jinak člověk přehlížel</a:t>
            </a:r>
          </a:p>
          <a:p>
            <a:r>
              <a:rPr lang="cs-CZ" b="1" dirty="0" smtClean="0"/>
              <a:t>Negativní interpretace</a:t>
            </a:r>
          </a:p>
          <a:p>
            <a:pPr lvl="1"/>
            <a:r>
              <a:rPr lang="cs-CZ" dirty="0" smtClean="0"/>
              <a:t>Trenér kroutí hlavou, lidé na tribuně se smějí</a:t>
            </a:r>
          </a:p>
          <a:p>
            <a:pPr lvl="1">
              <a:buNone/>
            </a:pPr>
            <a:endParaRPr lang="cs-CZ" dirty="0" smtClean="0"/>
          </a:p>
          <a:p>
            <a:pPr marL="228600" lvl="1">
              <a:spcBef>
                <a:spcPts val="1000"/>
              </a:spcBef>
            </a:pPr>
            <a:r>
              <a:rPr lang="cs-CZ" sz="2800" b="1" dirty="0" smtClean="0"/>
              <a:t>„Vypínání mozku“</a:t>
            </a:r>
          </a:p>
          <a:p>
            <a:pPr lvl="1"/>
            <a:endParaRPr lang="cs-CZ" dirty="0"/>
          </a:p>
        </p:txBody>
      </p:sp>
      <p:pic>
        <p:nvPicPr>
          <p:cNvPr id="2050" name="Picture 2" descr="Stavba a funkce lidského mozku « E-learningová podpora mezioborové  integrace výuky tématu vědomí na UP Olomou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4975" y="3713162"/>
            <a:ext cx="4876800" cy="3009901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743074" y="4695825"/>
            <a:ext cx="4062639" cy="5429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Koncový mozek </a:t>
            </a:r>
            <a:r>
              <a:rPr lang="cs-CZ" dirty="0" smtClean="0">
                <a:solidFill>
                  <a:schemeClr val="tx1"/>
                </a:solidFill>
              </a:rPr>
              <a:t>– řeč, myšlení, plánování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28561" y="6017079"/>
            <a:ext cx="4077154" cy="542925"/>
          </a:xfrm>
          <a:prstGeom prst="rect">
            <a:avLst/>
          </a:prstGeom>
          <a:solidFill>
            <a:srgbClr val="BC9BFF"/>
          </a:soli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Mozkový kmen </a:t>
            </a:r>
            <a:r>
              <a:rPr lang="cs-CZ" dirty="0" smtClean="0">
                <a:solidFill>
                  <a:schemeClr val="tx1"/>
                </a:solidFill>
              </a:rPr>
              <a:t>– základní životní funkce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728560" y="5373914"/>
            <a:ext cx="4077154" cy="5429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Mezimozek, </a:t>
            </a:r>
            <a:r>
              <a:rPr lang="cs-CZ" b="1" dirty="0" smtClean="0">
                <a:solidFill>
                  <a:schemeClr val="tx1"/>
                </a:solidFill>
              </a:rPr>
              <a:t>l</a:t>
            </a:r>
            <a:r>
              <a:rPr lang="cs-CZ" b="1" dirty="0" smtClean="0">
                <a:solidFill>
                  <a:schemeClr val="tx1"/>
                </a:solidFill>
              </a:rPr>
              <a:t>imbický systém </a:t>
            </a:r>
            <a:r>
              <a:rPr lang="cs-CZ" dirty="0" smtClean="0">
                <a:solidFill>
                  <a:schemeClr val="tx1"/>
                </a:solidFill>
              </a:rPr>
              <a:t>- emoce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 rot="19144845">
            <a:off x="9332852" y="5052152"/>
            <a:ext cx="669815" cy="162454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Chyba a </a:t>
            </a:r>
            <a:r>
              <a:rPr lang="cs-CZ" dirty="0" smtClean="0"/>
              <a:t>selhání: </a:t>
            </a:r>
            <a:r>
              <a:rPr lang="cs-CZ" b="1" dirty="0" smtClean="0"/>
              <a:t>Neefektivní koncentrace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Tendence </a:t>
            </a:r>
            <a:r>
              <a:rPr lang="cs-CZ" b="1" dirty="0" smtClean="0"/>
              <a:t>neustále přemýšlet nad chybou</a:t>
            </a:r>
          </a:p>
          <a:p>
            <a:r>
              <a:rPr lang="cs-CZ" b="1" dirty="0" smtClean="0"/>
              <a:t>↓ koncentrace na současnost </a:t>
            </a:r>
            <a:r>
              <a:rPr lang="cs-CZ" dirty="0" smtClean="0"/>
              <a:t>a aktuální výkon</a:t>
            </a:r>
          </a:p>
          <a:p>
            <a:r>
              <a:rPr lang="cs-CZ" dirty="0" smtClean="0"/>
              <a:t>Nesoustředěný výkon: pomalý, nepohotový, plný „jednoduchých“ chyb</a:t>
            </a:r>
          </a:p>
          <a:p>
            <a:pPr lvl="1">
              <a:buNone/>
            </a:pPr>
            <a:endParaRPr lang="cs-CZ" b="1" dirty="0" smtClean="0"/>
          </a:p>
          <a:p>
            <a:pPr lvl="1"/>
            <a:endParaRPr lang="cs-CZ" dirty="0"/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8010525" y="4638674"/>
            <a:ext cx="1146527" cy="76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1700" dirty="0" smtClean="0"/>
              <a:t>Chyba</a:t>
            </a:r>
            <a:endParaRPr lang="cs-CZ" sz="1700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9305926" y="4638675"/>
            <a:ext cx="1924049" cy="836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1700" dirty="0" smtClean="0"/>
              <a:t>Zhoršená pozornost</a:t>
            </a:r>
            <a:endParaRPr lang="cs-CZ" sz="1700" dirty="0"/>
          </a:p>
        </p:txBody>
      </p:sp>
      <p:sp>
        <p:nvSpPr>
          <p:cNvPr id="17" name="Zahnutá šipka nahoru 16"/>
          <p:cNvSpPr/>
          <p:nvPr/>
        </p:nvSpPr>
        <p:spPr>
          <a:xfrm rot="10800000" flipH="1">
            <a:off x="8433548" y="3813329"/>
            <a:ext cx="1796302" cy="551329"/>
          </a:xfrm>
          <a:prstGeom prst="curvedUpArrow">
            <a:avLst>
              <a:gd name="adj1" fmla="val 20198"/>
              <a:gd name="adj2" fmla="val 69861"/>
              <a:gd name="adj3" fmla="val 42073"/>
            </a:avLst>
          </a:prstGeom>
          <a:solidFill>
            <a:srgbClr val="FDD7F8"/>
          </a:solidFill>
          <a:ln>
            <a:solidFill>
              <a:srgbClr val="FE4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Zahnutá šipka nahoru 17"/>
          <p:cNvSpPr/>
          <p:nvPr/>
        </p:nvSpPr>
        <p:spPr>
          <a:xfrm rot="246196" flipH="1">
            <a:off x="8374014" y="5140639"/>
            <a:ext cx="1742957" cy="551329"/>
          </a:xfrm>
          <a:prstGeom prst="curvedUpArrow">
            <a:avLst>
              <a:gd name="adj1" fmla="val 20198"/>
              <a:gd name="adj2" fmla="val 69861"/>
              <a:gd name="adj3" fmla="val 42073"/>
            </a:avLst>
          </a:prstGeom>
          <a:solidFill>
            <a:srgbClr val="FDD7F8"/>
          </a:solidFill>
          <a:ln>
            <a:solidFill>
              <a:srgbClr val="FE4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Chyba a </a:t>
            </a:r>
            <a:r>
              <a:rPr lang="cs-CZ" dirty="0" smtClean="0"/>
              <a:t>selhání: </a:t>
            </a:r>
            <a:r>
              <a:rPr lang="cs-CZ" b="1" dirty="0" smtClean="0"/>
              <a:t>Narušení sebedůvěry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Narušená sebedůvěra → </a:t>
            </a:r>
            <a:r>
              <a:rPr lang="cs-CZ" b="1" dirty="0" smtClean="0"/>
              <a:t>změna přístupu</a:t>
            </a:r>
          </a:p>
          <a:p>
            <a:r>
              <a:rPr lang="cs-CZ" dirty="0" smtClean="0"/>
              <a:t>Zaměření na možný zisk → </a:t>
            </a:r>
            <a:r>
              <a:rPr lang="cs-CZ" b="1" dirty="0" smtClean="0"/>
              <a:t>zaměření na vyhýbání se ztrátě</a:t>
            </a:r>
          </a:p>
          <a:p>
            <a:pPr lvl="1"/>
            <a:r>
              <a:rPr lang="cs-CZ" dirty="0" smtClean="0"/>
              <a:t>Př. hokejista se zbavuje puků</a:t>
            </a:r>
          </a:p>
          <a:p>
            <a:pPr lvl="1">
              <a:buNone/>
            </a:pPr>
            <a:endParaRPr lang="cs-CZ" dirty="0" smtClean="0"/>
          </a:p>
          <a:p>
            <a:pPr marL="228600" lvl="1">
              <a:spcBef>
                <a:spcPts val="1000"/>
              </a:spcBef>
            </a:pPr>
            <a:r>
              <a:rPr lang="cs-CZ" sz="2800" b="1" dirty="0" smtClean="0"/>
              <a:t>↓ </a:t>
            </a:r>
            <a:r>
              <a:rPr lang="cs-CZ" sz="2800" b="1" dirty="0" smtClean="0"/>
              <a:t>příležitost </a:t>
            </a:r>
            <a:r>
              <a:rPr lang="cs-CZ" sz="2800" b="1" dirty="0" smtClean="0"/>
              <a:t>k dobrému výkonu</a:t>
            </a:r>
          </a:p>
          <a:p>
            <a:pPr marL="228600" lvl="1">
              <a:spcBef>
                <a:spcPts val="1000"/>
              </a:spcBef>
            </a:pPr>
            <a:r>
              <a:rPr lang="cs-CZ" sz="2800" b="1" dirty="0" smtClean="0"/>
              <a:t>Předvádění nenatrénovaného výkonu</a:t>
            </a:r>
          </a:p>
          <a:p>
            <a:pPr lvl="1">
              <a:buNone/>
            </a:pPr>
            <a:endParaRPr lang="cs-CZ" b="1" dirty="0" smtClean="0"/>
          </a:p>
          <a:p>
            <a:pPr lvl="1"/>
            <a:endParaRPr lang="cs-CZ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8010525" y="4638674"/>
            <a:ext cx="1146527" cy="76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1700" dirty="0" smtClean="0"/>
              <a:t>Chyba</a:t>
            </a:r>
            <a:endParaRPr lang="cs-CZ" sz="1700" dirty="0"/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>
          <a:xfrm>
            <a:off x="9305926" y="4638675"/>
            <a:ext cx="1924049" cy="836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1700" dirty="0" smtClean="0"/>
              <a:t>Zhoršená pozornost</a:t>
            </a:r>
            <a:endParaRPr lang="cs-CZ" sz="1700" dirty="0"/>
          </a:p>
        </p:txBody>
      </p:sp>
      <p:sp>
        <p:nvSpPr>
          <p:cNvPr id="18" name="Zahnutá šipka nahoru 17"/>
          <p:cNvSpPr/>
          <p:nvPr/>
        </p:nvSpPr>
        <p:spPr>
          <a:xfrm rot="10800000" flipH="1">
            <a:off x="8433548" y="3813329"/>
            <a:ext cx="1796302" cy="551329"/>
          </a:xfrm>
          <a:prstGeom prst="curvedUpArrow">
            <a:avLst>
              <a:gd name="adj1" fmla="val 20198"/>
              <a:gd name="adj2" fmla="val 69861"/>
              <a:gd name="adj3" fmla="val 42073"/>
            </a:avLst>
          </a:prstGeom>
          <a:solidFill>
            <a:srgbClr val="FDD7F8"/>
          </a:solidFill>
          <a:ln>
            <a:solidFill>
              <a:srgbClr val="FE4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9" name="Zahnutá šipka nahoru 18"/>
          <p:cNvSpPr/>
          <p:nvPr/>
        </p:nvSpPr>
        <p:spPr>
          <a:xfrm rot="246196" flipH="1">
            <a:off x="8374014" y="5140639"/>
            <a:ext cx="1742957" cy="551329"/>
          </a:xfrm>
          <a:prstGeom prst="curvedUpArrow">
            <a:avLst>
              <a:gd name="adj1" fmla="val 20198"/>
              <a:gd name="adj2" fmla="val 69861"/>
              <a:gd name="adj3" fmla="val 42073"/>
            </a:avLst>
          </a:prstGeom>
          <a:solidFill>
            <a:srgbClr val="FDD7F8"/>
          </a:solidFill>
          <a:ln>
            <a:solidFill>
              <a:srgbClr val="FE4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13171</TotalTime>
  <Words>738</Words>
  <Application>Microsoft Office PowerPoint</Application>
  <PresentationFormat>Vlastní</PresentationFormat>
  <Paragraphs>133</Paragraphs>
  <Slides>16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Office</vt:lpstr>
      <vt:lpstr>Stres a chyba ve sportu</vt:lpstr>
      <vt:lpstr>Osnova přednášky</vt:lpstr>
      <vt:lpstr>Připomenutí z přednášky „Stres“</vt:lpstr>
      <vt:lpstr>S jakými stresory se potká sportovec?</vt:lpstr>
      <vt:lpstr>S jakými stresory se potká sportovec ?</vt:lpstr>
      <vt:lpstr>Chyba a selhání</vt:lpstr>
      <vt:lpstr>Chyba a selhání: Negativní myšlenky a emoce</vt:lpstr>
      <vt:lpstr>Chyba a selhání: Neefektivní koncentrace</vt:lpstr>
      <vt:lpstr>Chyba a selhání: Narušení sebedůvěry</vt:lpstr>
      <vt:lpstr>Chyba a selhání: Jak se dostat z kruhu?</vt:lpstr>
      <vt:lpstr>Chyba a selhání: ironická chyba</vt:lpstr>
      <vt:lpstr>Chyba a selhání: ironická chyba</vt:lpstr>
      <vt:lpstr>Chyba a selhání: ironická chyba</vt:lpstr>
      <vt:lpstr>Shrnutí</vt:lpstr>
      <vt:lpstr>Děkuji za pozornost.</vt:lpstr>
      <vt:lpstr>Zdroje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sítě a zdraví Health care &amp; sports apps</dc:title>
  <dc:creator>Uživatel</dc:creator>
  <cp:lastModifiedBy>Vlaďka</cp:lastModifiedBy>
  <cp:revision>125</cp:revision>
  <dcterms:created xsi:type="dcterms:W3CDTF">2020-02-15T16:56:06Z</dcterms:created>
  <dcterms:modified xsi:type="dcterms:W3CDTF">2021-03-24T13:51:33Z</dcterms:modified>
</cp:coreProperties>
</file>