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7" r:id="rId3"/>
    <p:sldId id="343" r:id="rId4"/>
    <p:sldId id="349" r:id="rId5"/>
    <p:sldId id="347" r:id="rId6"/>
    <p:sldId id="352" r:id="rId7"/>
    <p:sldId id="353" r:id="rId8"/>
    <p:sldId id="356" r:id="rId9"/>
    <p:sldId id="358" r:id="rId10"/>
    <p:sldId id="355" r:id="rId11"/>
    <p:sldId id="348" r:id="rId12"/>
    <p:sldId id="344" r:id="rId13"/>
    <p:sldId id="345" r:id="rId14"/>
    <p:sldId id="346" r:id="rId15"/>
    <p:sldId id="360" r:id="rId16"/>
    <p:sldId id="357" r:id="rId17"/>
    <p:sldId id="350" r:id="rId18"/>
    <p:sldId id="359" r:id="rId19"/>
    <p:sldId id="330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22C27B64-72DE-464E-B2AA-ECFAF6EB01AF}">
          <p14:sldIdLst>
            <p14:sldId id="262"/>
            <p14:sldId id="257"/>
            <p14:sldId id="258"/>
            <p14:sldId id="291"/>
            <p14:sldId id="290"/>
            <p14:sldId id="269"/>
            <p14:sldId id="275"/>
            <p14:sldId id="286"/>
            <p14:sldId id="288"/>
            <p14:sldId id="265"/>
            <p14:sldId id="289"/>
            <p14:sldId id="294"/>
            <p14:sldId id="297"/>
            <p14:sldId id="296"/>
            <p14:sldId id="298"/>
            <p14:sldId id="293"/>
            <p14:sldId id="308"/>
            <p14:sldId id="309"/>
            <p14:sldId id="323"/>
            <p14:sldId id="305"/>
            <p14:sldId id="277"/>
            <p14:sldId id="310"/>
            <p14:sldId id="278"/>
            <p14:sldId id="324"/>
            <p14:sldId id="325"/>
            <p14:sldId id="279"/>
            <p14:sldId id="311"/>
            <p14:sldId id="317"/>
            <p14:sldId id="326"/>
            <p14:sldId id="295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CC"/>
    <a:srgbClr val="FF66CC"/>
    <a:srgbClr val="FF66FF"/>
    <a:srgbClr val="BC9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EED2C-F30B-49AD-82BF-AEE576455242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68524-AE08-4EF4-8164-9B75C058A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pPr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Akutní psychické stavy (APS) ve sportu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bp1818</a:t>
            </a:r>
            <a:r>
              <a:rPr lang="cs-CZ" dirty="0"/>
              <a:t> </a:t>
            </a:r>
            <a:r>
              <a:rPr lang="cs-CZ" b="1" dirty="0"/>
              <a:t>Základy psychologie sportu a zdraví</a:t>
            </a:r>
            <a:endParaRPr lang="cs-CZ" dirty="0"/>
          </a:p>
          <a:p>
            <a:r>
              <a:rPr lang="cs-CZ" dirty="0"/>
              <a:t>Katedra společenských věd a managementu sportu </a:t>
            </a:r>
            <a:r>
              <a:rPr lang="cs-CZ" dirty="0" err="1"/>
              <a:t>FSpS</a:t>
            </a:r>
            <a:r>
              <a:rPr lang="cs-CZ" dirty="0"/>
              <a:t> MU</a:t>
            </a:r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200" dirty="0" smtClean="0">
                <a:solidFill>
                  <a:schemeClr val="tx1"/>
                </a:solidFill>
              </a:rPr>
              <a:t>05</a:t>
            </a:r>
          </a:p>
        </p:txBody>
      </p:sp>
    </p:spTree>
    <p:extLst>
      <p:ext uri="{BB962C8B-B14F-4D97-AF65-F5344CB8AC3E}">
        <p14:creationId xmlns=""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Připomenutí…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942" y="1559231"/>
            <a:ext cx="8171544" cy="473138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028" y="343129"/>
            <a:ext cx="4814207" cy="18937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psychické stavy (APS) při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Sportovní soutěž představuje náročnou (stresovou) situaci,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ozlišujeme:</a:t>
            </a:r>
          </a:p>
          <a:p>
            <a:pPr lvl="1"/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Předstartovní stavy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– dostavují se, když si sportovec uvědomí svojí účast v nastávající soutěži</a:t>
            </a:r>
          </a:p>
          <a:p>
            <a:pPr lvl="1"/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Soutěžní stavy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– začínají před soutěží a trvají do začátku nebo i v průběhu soutěže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Posoutěžní stavy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– dostavují se v návaznosti na stavy soutěžní</a:t>
            </a:r>
          </a:p>
          <a:p>
            <a:pPr lvl="1">
              <a:buNone/>
            </a:pP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Tyto stavy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mají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různé trvání i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intenzitu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každý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se s nimi vypořádává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individuálně na základě osobnosti, naučených copingových strategií aj., </a:t>
            </a:r>
            <a:r>
              <a:rPr lang="cs-CZ" sz="2000" dirty="0" smtClean="0"/>
              <a:t>v zásadě existují 2 extrémy: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8818" y="435480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2"/>
            <a:r>
              <a:rPr lang="cs-CZ" sz="2000" b="1" dirty="0"/>
              <a:t>Stav nízké aktivační úrovně = startovní </a:t>
            </a:r>
            <a:r>
              <a:rPr lang="cs-CZ" sz="2000" b="1" dirty="0" smtClean="0"/>
              <a:t>apatie</a:t>
            </a:r>
          </a:p>
          <a:p>
            <a:pPr marL="685800" lvl="2"/>
            <a:r>
              <a:rPr lang="cs-CZ" sz="2000" dirty="0" smtClean="0"/>
              <a:t>Celkový útlum, </a:t>
            </a:r>
            <a:r>
              <a:rPr lang="cs-CZ" sz="2000" dirty="0"/>
              <a:t>tendence vyhnout se soutěži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64818" y="437930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2" indent="-285750"/>
            <a:r>
              <a:rPr lang="cs-CZ" sz="2000" b="1" dirty="0"/>
              <a:t>Stav nadměrné aktivace = startovní horečka</a:t>
            </a:r>
          </a:p>
          <a:p>
            <a:pPr marL="971550" lvl="2" indent="-285750"/>
            <a:r>
              <a:rPr lang="cs-CZ" sz="2000" dirty="0"/>
              <a:t>Celkové vzrušení a neklid</a:t>
            </a:r>
          </a:p>
        </p:txBody>
      </p:sp>
      <p:sp>
        <p:nvSpPr>
          <p:cNvPr id="8" name="Obdélník 7"/>
          <p:cNvSpPr/>
          <p:nvPr/>
        </p:nvSpPr>
        <p:spPr>
          <a:xfrm>
            <a:off x="3416818" y="5791401"/>
            <a:ext cx="5597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/>
            <a:r>
              <a:rPr lang="cs-CZ" sz="2000" dirty="0" smtClean="0"/>
              <a:t>Ideální je </a:t>
            </a:r>
            <a:r>
              <a:rPr lang="cs-CZ" sz="2000" b="1" dirty="0" smtClean="0"/>
              <a:t>stav optimální </a:t>
            </a:r>
            <a:r>
              <a:rPr lang="cs-CZ" sz="2000" b="1" dirty="0"/>
              <a:t>aktivační úrovně </a:t>
            </a:r>
            <a:endParaRPr lang="cs-CZ" sz="2000" b="1" dirty="0" smtClean="0"/>
          </a:p>
          <a:p>
            <a:pPr marL="685800" lvl="2"/>
            <a:r>
              <a:rPr lang="cs-CZ" sz="2000" b="1" dirty="0" smtClean="0"/>
              <a:t>= bojová připravenost</a:t>
            </a:r>
          </a:p>
          <a:p>
            <a:pPr marL="685800" lvl="2"/>
            <a:r>
              <a:rPr lang="cs-CZ" sz="2000" dirty="0" smtClean="0"/>
              <a:t>Zdravá sebedůvěra, pocit dobré formy</a:t>
            </a:r>
            <a:endParaRPr lang="cs-CZ" sz="2000" dirty="0"/>
          </a:p>
        </p:txBody>
      </p:sp>
      <p:sp>
        <p:nvSpPr>
          <p:cNvPr id="5" name="Obousměrná vodorovná šipka 4"/>
          <p:cNvSpPr/>
          <p:nvPr/>
        </p:nvSpPr>
        <p:spPr>
          <a:xfrm>
            <a:off x="3779549" y="5222129"/>
            <a:ext cx="4871804" cy="614597"/>
          </a:xfrm>
          <a:prstGeom prst="leftRightArrow">
            <a:avLst/>
          </a:prstGeom>
          <a:gradFill flip="none" rotWithShape="1">
            <a:gsLst>
              <a:gs pos="47000">
                <a:srgbClr val="92D050"/>
              </a:gs>
              <a:gs pos="26000">
                <a:schemeClr val="accent1">
                  <a:lumMod val="60000"/>
                  <a:lumOff val="40000"/>
                </a:schemeClr>
              </a:gs>
              <a:gs pos="72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5712019" y="5524888"/>
            <a:ext cx="846818" cy="330296"/>
            <a:chOff x="5544457" y="5591175"/>
            <a:chExt cx="846818" cy="330296"/>
          </a:xfrm>
        </p:grpSpPr>
        <p:cxnSp>
          <p:nvCxnSpPr>
            <p:cNvPr id="10" name="Přímá spojnice se šipkou 9"/>
            <p:cNvCxnSpPr/>
            <p:nvPr/>
          </p:nvCxnSpPr>
          <p:spPr>
            <a:xfrm flipH="1" flipV="1">
              <a:off x="5544457" y="5611586"/>
              <a:ext cx="465033" cy="30988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se šipkou 9"/>
            <p:cNvCxnSpPr/>
            <p:nvPr/>
          </p:nvCxnSpPr>
          <p:spPr>
            <a:xfrm flipV="1">
              <a:off x="6003141" y="5591175"/>
              <a:ext cx="388134" cy="31805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954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Snaha se o snížení/zvýšení aktivace</a:t>
            </a:r>
          </a:p>
          <a:p>
            <a:r>
              <a:rPr lang="cs-CZ" sz="2000" dirty="0" smtClean="0"/>
              <a:t>Obecně </a:t>
            </a:r>
            <a:r>
              <a:rPr lang="cs-CZ" sz="2000" dirty="0"/>
              <a:t>existují různé druhy intervence, např. dělení na</a:t>
            </a:r>
            <a:r>
              <a:rPr lang="cs-CZ" sz="2000" dirty="0" smtClean="0"/>
              <a:t>: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Biologické prostředky </a:t>
            </a:r>
            <a:r>
              <a:rPr lang="cs-CZ" sz="2000" dirty="0" smtClean="0"/>
              <a:t>– jídlo, spánek</a:t>
            </a:r>
          </a:p>
          <a:p>
            <a:pPr lvl="1"/>
            <a:r>
              <a:rPr lang="cs-CZ" sz="2000" b="1" dirty="0" smtClean="0"/>
              <a:t>Fyziologické prostředky </a:t>
            </a:r>
            <a:r>
              <a:rPr lang="cs-CZ" sz="2000" dirty="0" smtClean="0"/>
              <a:t>– rozcvička, dechová cvičení, masáže, sprchy, koupele</a:t>
            </a:r>
          </a:p>
          <a:p>
            <a:pPr lvl="1"/>
            <a:r>
              <a:rPr lang="cs-CZ" sz="2000" b="1" dirty="0" smtClean="0"/>
              <a:t>Psychologické prostředky </a:t>
            </a:r>
            <a:r>
              <a:rPr lang="cs-CZ" sz="2000" dirty="0" smtClean="0"/>
              <a:t>– přátelský rozhovor, pokřiky</a:t>
            </a:r>
          </a:p>
          <a:p>
            <a:pPr marL="0" indent="0">
              <a:buNone/>
            </a:pPr>
            <a:r>
              <a:rPr lang="cs-CZ" sz="2000" dirty="0" smtClean="0"/>
              <a:t>= mnoho společného s tématem zdravého životního stylu a „našimi“ tématy jako boj se stresem, relaxace, autogenní trénink, sociální opora…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/>
              <a:t>Stav optimální aktivační úrovně = bojová připravenost</a:t>
            </a:r>
          </a:p>
          <a:p>
            <a:pPr lvl="1"/>
            <a:r>
              <a:rPr lang="cs-CZ" sz="2000" dirty="0"/>
              <a:t>Vysoká připravenost k reakci, pozitivně prožívané vnitřní napětí, komunikativnost</a:t>
            </a:r>
          </a:p>
          <a:p>
            <a:pPr lvl="1"/>
            <a:r>
              <a:rPr lang="cs-CZ" sz="2000" dirty="0"/>
              <a:t>Sportovec je schopen optimálního výkonu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12" name="Obousměrná vodorovná šipka 11"/>
          <p:cNvSpPr/>
          <p:nvPr/>
        </p:nvSpPr>
        <p:spPr>
          <a:xfrm>
            <a:off x="3794539" y="5372031"/>
            <a:ext cx="4871804" cy="614597"/>
          </a:xfrm>
          <a:prstGeom prst="leftRightArrow">
            <a:avLst/>
          </a:prstGeom>
          <a:gradFill flip="none" rotWithShape="1">
            <a:gsLst>
              <a:gs pos="47000">
                <a:srgbClr val="92D050"/>
              </a:gs>
              <a:gs pos="26000">
                <a:schemeClr val="accent1">
                  <a:lumMod val="60000"/>
                  <a:lumOff val="40000"/>
                </a:schemeClr>
              </a:gs>
              <a:gs pos="72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 descr="BROTHERS! Powerful! - Sport Motivation! - Football Motivati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97">
            <a:off x="7809151" y="173942"/>
            <a:ext cx="4164315" cy="2342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ovéPole 6"/>
          <p:cNvSpPr txBox="1"/>
          <p:nvPr/>
        </p:nvSpPr>
        <p:spPr>
          <a:xfrm>
            <a:off x="5049933" y="958980"/>
            <a:ext cx="2358573" cy="101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Jaké možné intervence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 vás napadají?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3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Startovní apatie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6768" cy="4351338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Stav </a:t>
            </a:r>
            <a:r>
              <a:rPr lang="cs-CZ" sz="2000" b="1" dirty="0"/>
              <a:t>nízké aktivační úrovně = startovní </a:t>
            </a:r>
            <a:r>
              <a:rPr lang="cs-CZ" sz="2000" b="1" dirty="0" smtClean="0"/>
              <a:t>apatie</a:t>
            </a:r>
          </a:p>
          <a:p>
            <a:pPr lvl="1"/>
            <a:r>
              <a:rPr lang="cs-CZ" sz="2000" dirty="0" smtClean="0"/>
              <a:t>Snížení emotivity, uzavřenost, nereagování na podněty, úzkost (vedoucí až ke zvracení, omdlení) → tj. mnohé projevy </a:t>
            </a:r>
            <a:r>
              <a:rPr lang="cs-CZ" sz="2000" dirty="0"/>
              <a:t>podobné </a:t>
            </a:r>
            <a:r>
              <a:rPr lang="cs-CZ" sz="2000" dirty="0" smtClean="0"/>
              <a:t>jako u nadměrné aktivace</a:t>
            </a:r>
          </a:p>
          <a:p>
            <a:pPr lvl="1"/>
            <a:r>
              <a:rPr lang="cs-CZ" sz="2000" dirty="0" smtClean="0"/>
              <a:t>Útlum CNS, pasivní, obranná reakce na stres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Jak zvýšit aktivaci?</a:t>
            </a:r>
          </a:p>
          <a:p>
            <a:pPr lvl="1"/>
            <a:r>
              <a:rPr lang="cs-CZ" sz="2000" b="1" dirty="0" smtClean="0"/>
              <a:t>Práce s dechem </a:t>
            </a:r>
            <a:r>
              <a:rPr lang="cs-CZ" sz="2000" dirty="0" smtClean="0"/>
              <a:t>– </a:t>
            </a:r>
            <a:r>
              <a:rPr lang="cs-CZ" sz="2000" dirty="0"/>
              <a:t>zrychlení rytmu dýchání</a:t>
            </a:r>
          </a:p>
          <a:p>
            <a:pPr lvl="1"/>
            <a:r>
              <a:rPr lang="cs-CZ" sz="2000" b="1" dirty="0" smtClean="0"/>
              <a:t>Energické jednání </a:t>
            </a:r>
            <a:r>
              <a:rPr lang="cs-CZ" sz="2000" dirty="0" smtClean="0"/>
              <a:t>– </a:t>
            </a:r>
            <a:r>
              <a:rPr lang="cs-CZ" sz="2000" dirty="0"/>
              <a:t>plácání po ramenou, </a:t>
            </a:r>
            <a:r>
              <a:rPr lang="cs-CZ" sz="2000" dirty="0" smtClean="0"/>
              <a:t>poskoky</a:t>
            </a:r>
            <a:r>
              <a:rPr lang="cs-CZ" sz="2000" dirty="0"/>
              <a:t>, </a:t>
            </a:r>
            <a:r>
              <a:rPr lang="cs-CZ" sz="2000" dirty="0" smtClean="0"/>
              <a:t>pošťouchnutí</a:t>
            </a:r>
          </a:p>
          <a:p>
            <a:pPr lvl="1"/>
            <a:r>
              <a:rPr lang="cs-CZ" sz="2000" b="1" dirty="0" smtClean="0"/>
              <a:t>Fyzická aktivita </a:t>
            </a:r>
            <a:r>
              <a:rPr lang="cs-CZ" sz="2000" dirty="0" smtClean="0"/>
              <a:t>– strečink, cvičení</a:t>
            </a:r>
          </a:p>
          <a:p>
            <a:pPr lvl="1"/>
            <a:r>
              <a:rPr lang="cs-CZ" sz="2000" b="1" dirty="0" smtClean="0"/>
              <a:t>Imaginace</a:t>
            </a:r>
            <a:r>
              <a:rPr lang="cs-CZ" sz="2000" dirty="0" smtClean="0"/>
              <a:t> – např. běžící gepard, adrenalinová činnost</a:t>
            </a:r>
          </a:p>
          <a:p>
            <a:pPr lvl="1"/>
            <a:r>
              <a:rPr lang="cs-CZ" sz="2000" b="1" dirty="0" smtClean="0"/>
              <a:t>Hudba </a:t>
            </a:r>
            <a:r>
              <a:rPr lang="cs-CZ" sz="2000" dirty="0" smtClean="0"/>
              <a:t>– aktivizující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Vnitřní řeč </a:t>
            </a:r>
            <a:r>
              <a:rPr lang="cs-CZ" sz="2000" dirty="0" smtClean="0"/>
              <a:t>– slova jako „rychlý“, „silný“, „vpřed“, „odhodlaný“, </a:t>
            </a:r>
            <a:r>
              <a:rPr lang="cs-CZ" sz="2000" dirty="0"/>
              <a:t>pozitivní </a:t>
            </a:r>
            <a:r>
              <a:rPr lang="cs-CZ" sz="2000" dirty="0" smtClean="0"/>
              <a:t>výroky</a:t>
            </a:r>
            <a:r>
              <a:rPr lang="cs-CZ" sz="2000" dirty="0"/>
              <a:t> </a:t>
            </a:r>
            <a:endParaRPr lang="cs-CZ" sz="2000" dirty="0" smtClean="0"/>
          </a:p>
          <a:p>
            <a:pPr lvl="2"/>
            <a:r>
              <a:rPr lang="cs-CZ" sz="1800" dirty="0" smtClean="0"/>
              <a:t>ne např. „nejsem pomalý“ – náš mozek nevnímá „ne“ a taková autosugesce bude fungovat obráceně</a:t>
            </a:r>
          </a:p>
          <a:p>
            <a:pPr marL="457200" lvl="1" indent="0">
              <a:buNone/>
            </a:pPr>
            <a:r>
              <a:rPr lang="cs-CZ" sz="2000" dirty="0" smtClean="0"/>
              <a:t>→ inspirace nejen pro nabuzení v oblasti sportu</a:t>
            </a:r>
            <a:endParaRPr lang="cs-CZ" sz="2000" dirty="0"/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31230" t="63560" r="60026" b="22609"/>
          <a:stretch/>
        </p:blipFill>
        <p:spPr>
          <a:xfrm>
            <a:off x="6281584" y="317205"/>
            <a:ext cx="1507962" cy="1340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29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Startovní horečka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b="1" dirty="0"/>
              <a:t>Stav nadměrné aktivace = startovní </a:t>
            </a:r>
            <a:r>
              <a:rPr lang="cs-CZ" sz="2000" b="1" dirty="0" smtClean="0"/>
              <a:t>horečka</a:t>
            </a:r>
          </a:p>
          <a:p>
            <a:pPr lvl="1"/>
            <a:r>
              <a:rPr lang="cs-CZ" sz="2000" dirty="0" smtClean="0"/>
              <a:t>Emočně negativní stav</a:t>
            </a:r>
          </a:p>
          <a:p>
            <a:pPr lvl="1"/>
            <a:r>
              <a:rPr lang="cs-CZ" sz="2000" dirty="0" smtClean="0"/>
              <a:t>Pocení, ↑ dechová frekvence, ↑ tepová frekvence, červenání se/bledost</a:t>
            </a:r>
          </a:p>
          <a:p>
            <a:pPr lvl="1"/>
            <a:r>
              <a:rPr lang="cs-CZ" sz="2000" dirty="0" smtClean="0"/>
              <a:t>Psychika: agresivita/apatie, podrážděnost, roztěkanost, koktání, hlasitá/tichá mluva, nereagování na podněty → tj. ne jen „aktivní“ chování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/>
              <a:t>Jak </a:t>
            </a:r>
            <a:r>
              <a:rPr lang="cs-CZ" b="1" dirty="0" smtClean="0"/>
              <a:t>snížit </a:t>
            </a:r>
            <a:r>
              <a:rPr lang="cs-CZ" b="1" dirty="0"/>
              <a:t>aktivaci?</a:t>
            </a:r>
          </a:p>
          <a:p>
            <a:pPr lvl="1"/>
            <a:r>
              <a:rPr lang="cs-CZ" sz="2000" b="1" dirty="0"/>
              <a:t>Práce s dechem </a:t>
            </a:r>
            <a:r>
              <a:rPr lang="cs-CZ" sz="2000" dirty="0"/>
              <a:t>– </a:t>
            </a:r>
            <a:r>
              <a:rPr lang="cs-CZ" sz="2000" dirty="0" smtClean="0"/>
              <a:t>zpomalení rytmu </a:t>
            </a:r>
            <a:r>
              <a:rPr lang="cs-CZ" sz="2000" dirty="0"/>
              <a:t>dýchání</a:t>
            </a:r>
          </a:p>
          <a:p>
            <a:pPr lvl="1"/>
            <a:r>
              <a:rPr lang="cs-CZ" sz="2000" b="1" dirty="0" smtClean="0"/>
              <a:t>Zpomalení </a:t>
            </a:r>
            <a:r>
              <a:rPr lang="cs-CZ" sz="2000" b="1" dirty="0"/>
              <a:t>jednání </a:t>
            </a:r>
            <a:r>
              <a:rPr lang="cs-CZ" sz="2000" dirty="0"/>
              <a:t>– </a:t>
            </a:r>
            <a:r>
              <a:rPr lang="cs-CZ" sz="2000" dirty="0" smtClean="0"/>
              <a:t>zvolnění, zpomalení pohybů</a:t>
            </a:r>
            <a:endParaRPr lang="cs-CZ" sz="2000" dirty="0"/>
          </a:p>
          <a:p>
            <a:pPr lvl="1"/>
            <a:r>
              <a:rPr lang="cs-CZ" sz="2000" b="1" dirty="0" smtClean="0"/>
              <a:t>Imaginace</a:t>
            </a:r>
            <a:r>
              <a:rPr lang="cs-CZ" sz="2000" dirty="0" smtClean="0"/>
              <a:t> </a:t>
            </a:r>
            <a:r>
              <a:rPr lang="cs-CZ" sz="2000" dirty="0"/>
              <a:t>– např. </a:t>
            </a:r>
            <a:r>
              <a:rPr lang="cs-CZ" sz="2000" dirty="0" smtClean="0"/>
              <a:t>relaxace na pláži, ve vířivce</a:t>
            </a:r>
            <a:endParaRPr lang="cs-CZ" sz="2000" dirty="0"/>
          </a:p>
          <a:p>
            <a:pPr lvl="1"/>
            <a:r>
              <a:rPr lang="cs-CZ" sz="2000" b="1" dirty="0"/>
              <a:t>Hudba </a:t>
            </a:r>
            <a:r>
              <a:rPr lang="cs-CZ" sz="2000" dirty="0"/>
              <a:t>– </a:t>
            </a:r>
            <a:r>
              <a:rPr lang="cs-CZ" sz="2000" dirty="0" smtClean="0"/>
              <a:t>zklidňující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Vnitřní </a:t>
            </a:r>
            <a:r>
              <a:rPr lang="cs-CZ" sz="2000" b="1" dirty="0"/>
              <a:t>řeč </a:t>
            </a:r>
            <a:r>
              <a:rPr lang="cs-CZ" sz="2000" dirty="0"/>
              <a:t>– </a:t>
            </a:r>
            <a:r>
              <a:rPr lang="cs-CZ" sz="2000" dirty="0" smtClean="0"/>
              <a:t>výrazy </a:t>
            </a:r>
            <a:r>
              <a:rPr lang="cs-CZ" sz="2000" dirty="0"/>
              <a:t>jako </a:t>
            </a:r>
            <a:r>
              <a:rPr lang="cs-CZ" sz="2000" dirty="0" smtClean="0"/>
              <a:t>„v klidu“, „máš čas“, opět pozitivní výroky (ne „nespěchej“)</a:t>
            </a:r>
            <a:endParaRPr lang="cs-CZ" sz="2000" dirty="0"/>
          </a:p>
          <a:p>
            <a:pPr lvl="1">
              <a:lnSpc>
                <a:spcPct val="100000"/>
              </a:lnSpc>
            </a:pPr>
            <a:r>
              <a:rPr lang="cs-CZ" sz="2000" b="1" dirty="0" smtClean="0"/>
              <a:t>Odvedení pozornosti od soutěže</a:t>
            </a:r>
          </a:p>
          <a:p>
            <a:pPr marL="449262" lvl="1" indent="0">
              <a:lnSpc>
                <a:spcPct val="100000"/>
              </a:lnSpc>
              <a:buNone/>
            </a:pPr>
            <a:r>
              <a:rPr lang="cs-CZ" sz="2000" dirty="0" smtClean="0"/>
              <a:t>→ inspirace nejen pro zklidnění v oblasti sportu</a:t>
            </a:r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49773" t="63869" r="43273" b="22300"/>
          <a:stretch/>
        </p:blipFill>
        <p:spPr>
          <a:xfrm>
            <a:off x="6535711" y="365125"/>
            <a:ext cx="1199214" cy="1340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80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Předstartovní rituály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Strategie </a:t>
            </a:r>
            <a:r>
              <a:rPr lang="cs-CZ" b="1" dirty="0" smtClean="0"/>
              <a:t>řízení aktivace</a:t>
            </a:r>
          </a:p>
          <a:p>
            <a:pPr lvl="1"/>
            <a:r>
              <a:rPr lang="cs-CZ" dirty="0" smtClean="0"/>
              <a:t>Zažitá série myšlenek, představa, chování, …</a:t>
            </a:r>
          </a:p>
          <a:p>
            <a:pPr lvl="1"/>
            <a:r>
              <a:rPr lang="cs-CZ" dirty="0" smtClean="0"/>
              <a:t>↑ pocit kontroly nad </a:t>
            </a:r>
            <a:r>
              <a:rPr lang="cs-CZ" dirty="0" smtClean="0"/>
              <a:t>výkonem, práce se všemi rušivými složkami aktivace</a:t>
            </a:r>
            <a:endParaRPr lang="cs-CZ" dirty="0" smtClean="0"/>
          </a:p>
          <a:p>
            <a:r>
              <a:rPr lang="cs-CZ" dirty="0" smtClean="0"/>
              <a:t>Ideálně má být rituál </a:t>
            </a:r>
            <a:r>
              <a:rPr lang="cs-CZ" b="1" dirty="0" smtClean="0"/>
              <a:t>automatický</a:t>
            </a:r>
          </a:p>
          <a:p>
            <a:pPr lvl="1"/>
            <a:r>
              <a:rPr lang="cs-CZ" dirty="0" smtClean="0"/>
              <a:t>Sportovec nemusí myslet na to, co a kdy udělat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 smtClean="0"/>
              <a:t>Vede k provedení vlastního </a:t>
            </a:r>
            <a:r>
              <a:rPr lang="cs-CZ" sz="2800" dirty="0" smtClean="0"/>
              <a:t>úkonu s minimálním zásahem vědomí</a:t>
            </a:r>
            <a:endParaRPr lang="cs-CZ" sz="2800" dirty="0" smtClean="0"/>
          </a:p>
        </p:txBody>
      </p:sp>
      <p:pic>
        <p:nvPicPr>
          <p:cNvPr id="2050" name="Picture 2" descr="Sitting on the Toilet for Too Long Will Wreck Your Butt - Dollar Shave Club  Original 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0628" y="230866"/>
            <a:ext cx="4199844" cy="2362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můžete využít poznatky o APS (stresu) a práci s nimi…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sz="2800" b="1" dirty="0" smtClean="0"/>
              <a:t>U svých klientů?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sz="2800" b="1" dirty="0" smtClean="0"/>
              <a:t>U sebe?</a:t>
            </a:r>
            <a:endParaRPr lang="cs-CZ" sz="2800" b="1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93" y="3740151"/>
            <a:ext cx="3765549" cy="2824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Úroveň aktivace ovlivňuje výkon</a:t>
            </a:r>
          </a:p>
          <a:p>
            <a:r>
              <a:rPr lang="cs-CZ" b="1" dirty="0" smtClean="0"/>
              <a:t>Optimální aktivace není vždy a u všech stejná</a:t>
            </a:r>
          </a:p>
          <a:p>
            <a:pPr lvl="1"/>
            <a:r>
              <a:rPr lang="cs-CZ" dirty="0" smtClean="0"/>
              <a:t>Osobnost, úroveň dovedností, motivace, úkol, …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Úroveň aktivace lze snížit i zvýšit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Představy, mluvení k sobě, relaxace, rituály</a:t>
            </a:r>
          </a:p>
          <a:p>
            <a:pPr marL="685800" lvl="2">
              <a:spcBef>
                <a:spcPts val="1000"/>
              </a:spcBef>
            </a:pPr>
            <a:r>
              <a:rPr lang="cs-CZ" sz="2400" b="1" dirty="0" smtClean="0"/>
              <a:t>→ cílené ovlivnění výkonu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Poznatky lze využít nejen v psychologii sportu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488" y="211109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" name="Picture 2" descr="Sports Technology Institute | Loughborough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701" y="3315908"/>
            <a:ext cx="4816319" cy="33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4314" y="1738539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b="1" dirty="0" err="1" smtClean="0"/>
              <a:t>Tod</a:t>
            </a:r>
            <a:r>
              <a:rPr lang="cs-CZ" sz="2400" b="1" dirty="0" smtClean="0"/>
              <a:t>, D., Thatcher, J., </a:t>
            </a:r>
            <a:r>
              <a:rPr lang="cs-CZ" sz="2400" b="1" dirty="0" err="1" smtClean="0"/>
              <a:t>Rahman</a:t>
            </a:r>
            <a:r>
              <a:rPr lang="cs-CZ" sz="2400" b="1" dirty="0" smtClean="0"/>
              <a:t>, R. </a:t>
            </a:r>
            <a:r>
              <a:rPr lang="cs-CZ" sz="2400" dirty="0" smtClean="0"/>
              <a:t>2012. Psychologie sportu. Praha: </a:t>
            </a:r>
            <a:r>
              <a:rPr lang="cs-CZ" sz="2400" dirty="0" err="1" smtClean="0"/>
              <a:t>Grada</a:t>
            </a:r>
            <a:r>
              <a:rPr lang="cs-CZ" sz="2400" dirty="0" smtClean="0"/>
              <a:t> </a:t>
            </a:r>
            <a:r>
              <a:rPr lang="cs-CZ" sz="2400" dirty="0" err="1" smtClean="0"/>
              <a:t>Publishing</a:t>
            </a:r>
            <a:r>
              <a:rPr lang="cs-CZ" sz="2400" dirty="0" smtClean="0"/>
              <a:t>.</a:t>
            </a:r>
          </a:p>
          <a:p>
            <a:pPr lvl="1"/>
            <a:r>
              <a:rPr lang="cs-CZ" sz="2000" dirty="0" smtClean="0"/>
              <a:t>Zde jsou více rozepsané teorie i konkrétní výzkumy + představeny další teorie, o nichž jsme  v rámci přednášky nemluvili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825625"/>
            <a:ext cx="10515600" cy="196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Co jsou akutní psychické stavy (APS)</a:t>
            </a:r>
          </a:p>
          <a:p>
            <a:r>
              <a:rPr lang="cs-CZ" b="1" dirty="0" smtClean="0"/>
              <a:t>Vztah aktivace a výkonu</a:t>
            </a:r>
          </a:p>
          <a:p>
            <a:endParaRPr lang="cs-CZ" dirty="0" smtClean="0"/>
          </a:p>
          <a:p>
            <a:r>
              <a:rPr lang="cs-CZ" b="1" dirty="0" smtClean="0"/>
              <a:t>Regulace APS</a:t>
            </a:r>
          </a:p>
          <a:p>
            <a:pPr lvl="1"/>
            <a:r>
              <a:rPr lang="cs-CZ" dirty="0" smtClean="0"/>
              <a:t>Startovní apatie</a:t>
            </a:r>
          </a:p>
          <a:p>
            <a:pPr lvl="1"/>
            <a:r>
              <a:rPr lang="cs-CZ" dirty="0" smtClean="0"/>
              <a:t>Startovní horečka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86">
            <a:off x="7369467" y="904001"/>
            <a:ext cx="42767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783771" y="6046237"/>
            <a:ext cx="788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*</a:t>
            </a:r>
            <a:r>
              <a:rPr lang="cs-CZ" sz="2000" dirty="0" smtClean="0"/>
              <a:t> = označení pro slide navíc, doplňující </a:t>
            </a:r>
            <a:r>
              <a:rPr lang="cs-CZ" sz="2000" dirty="0" err="1" smtClean="0"/>
              <a:t>info</a:t>
            </a:r>
            <a:r>
              <a:rPr lang="cs-CZ" sz="2000" dirty="0" smtClean="0"/>
              <a:t> (není třeba umět k zápočtu)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psychické stavy (APS) při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Sportovní soutěž představuje náročnou (stresovou) situaci, </a:t>
            </a:r>
            <a:r>
              <a:rPr lang="cs-CZ" sz="2000" dirty="0"/>
              <a:t>r</a:t>
            </a:r>
            <a:r>
              <a:rPr lang="cs-CZ" sz="2000" dirty="0" smtClean="0"/>
              <a:t>ozlišujeme:</a:t>
            </a:r>
          </a:p>
          <a:p>
            <a:pPr lvl="1"/>
            <a:r>
              <a:rPr lang="cs-CZ" sz="2000" b="1" dirty="0" smtClean="0"/>
              <a:t>Předstartovní stavy </a:t>
            </a:r>
            <a:r>
              <a:rPr lang="cs-CZ" sz="2000" dirty="0" smtClean="0"/>
              <a:t>– dostavují se, když si sportovec uvědomí svojí účast v nastávající soutěži</a:t>
            </a:r>
          </a:p>
          <a:p>
            <a:pPr lvl="1"/>
            <a:r>
              <a:rPr lang="cs-CZ" sz="2000" b="1" dirty="0" smtClean="0"/>
              <a:t>Soutěžní stavy </a:t>
            </a:r>
            <a:r>
              <a:rPr lang="cs-CZ" sz="2000" dirty="0" smtClean="0"/>
              <a:t>– začínají před soutěží a trvají do začátku nebo i v průběhu soutěže</a:t>
            </a:r>
            <a:endParaRPr lang="cs-CZ" sz="2000" dirty="0"/>
          </a:p>
          <a:p>
            <a:pPr lvl="1"/>
            <a:r>
              <a:rPr lang="cs-CZ" sz="2000" b="1" dirty="0" smtClean="0"/>
              <a:t>Posoutěžní stavy </a:t>
            </a:r>
            <a:r>
              <a:rPr lang="cs-CZ" sz="2000" dirty="0" smtClean="0"/>
              <a:t>– dostavují se v návaznosti na stavy soutěžní</a:t>
            </a:r>
          </a:p>
          <a:p>
            <a:pPr lvl="1">
              <a:buNone/>
            </a:pP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Tyto stavy </a:t>
            </a:r>
            <a:r>
              <a:rPr lang="cs-CZ" sz="2000" dirty="0" smtClean="0"/>
              <a:t>mají </a:t>
            </a:r>
            <a:r>
              <a:rPr lang="cs-CZ" sz="2000" b="1" dirty="0"/>
              <a:t>různé trvání i </a:t>
            </a:r>
            <a:r>
              <a:rPr lang="cs-CZ" sz="2000" b="1" dirty="0" smtClean="0"/>
              <a:t>intenzitu </a:t>
            </a:r>
            <a:r>
              <a:rPr lang="cs-CZ" sz="2000" dirty="0" smtClean="0"/>
              <a:t>a</a:t>
            </a:r>
            <a:r>
              <a:rPr lang="cs-CZ" sz="2000" b="1" dirty="0" smtClean="0"/>
              <a:t> </a:t>
            </a:r>
            <a:r>
              <a:rPr lang="cs-CZ" sz="2000" dirty="0" smtClean="0"/>
              <a:t>každý </a:t>
            </a:r>
            <a:r>
              <a:rPr lang="cs-CZ" sz="2000" dirty="0"/>
              <a:t>se s nimi vypořádává </a:t>
            </a:r>
            <a:r>
              <a:rPr lang="cs-CZ" sz="2000" dirty="0" smtClean="0"/>
              <a:t>individuálně na základě osobnosti, naučených copingových strategií aj.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Důležitá je </a:t>
            </a:r>
            <a:r>
              <a:rPr lang="cs-CZ" sz="2000" b="1" dirty="0" smtClean="0"/>
              <a:t>aktivace </a:t>
            </a:r>
          </a:p>
          <a:p>
            <a:pPr lvl="1"/>
            <a:r>
              <a:rPr lang="cs-CZ" sz="2000" dirty="0" smtClean="0"/>
              <a:t>Aktivace má tělesné i duševní příznaky – zrychlený tlukot srdce, psychické nabuzení, …</a:t>
            </a:r>
          </a:p>
          <a:p>
            <a:pPr lvl="1"/>
            <a:r>
              <a:rPr lang="cs-CZ" sz="2000" dirty="0" smtClean="0"/>
              <a:t>Úroveň aktivace  ovlivňuje výkon (projevuje se v chování)</a:t>
            </a:r>
          </a:p>
          <a:p>
            <a:pPr lvl="1"/>
            <a:r>
              <a:rPr lang="cs-CZ" sz="2000" dirty="0" smtClean="0">
                <a:solidFill>
                  <a:srgbClr val="FF0000"/>
                </a:solidFill>
              </a:rPr>
              <a:t>Jak vypadá vztah mezi úrovní aktivace a výkonem?</a:t>
            </a:r>
          </a:p>
          <a:p>
            <a:pPr lvl="1"/>
            <a:endParaRPr lang="cs-CZ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8644" y="5105140"/>
            <a:ext cx="2732339" cy="144950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54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aktivace a (sportovního)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Existuje mnoho teorií, např.: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2" y="3309258"/>
            <a:ext cx="4289677" cy="267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654629" y="2510971"/>
            <a:ext cx="358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Teorie pudu </a:t>
            </a:r>
          </a:p>
          <a:p>
            <a:pPr algn="ctr"/>
            <a:r>
              <a:rPr lang="cs-CZ" sz="2000" dirty="0" smtClean="0"/>
              <a:t>(</a:t>
            </a:r>
            <a:r>
              <a:rPr lang="cs-CZ" sz="2000" dirty="0" err="1" smtClean="0"/>
              <a:t>Hull</a:t>
            </a:r>
            <a:r>
              <a:rPr lang="cs-CZ" sz="2000" dirty="0" smtClean="0"/>
              <a:t>, 1943)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01771" y="6519446"/>
            <a:ext cx="709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Tod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, D., Thatcher, J.,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Rahman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, R. 2012. Psychologie sportu. Praha: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Grada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Publishing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831" y="3243789"/>
            <a:ext cx="4603946" cy="291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348513" y="2489200"/>
            <a:ext cx="571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Hypotéza obráceného U </a:t>
            </a:r>
          </a:p>
          <a:p>
            <a:pPr algn="ctr"/>
            <a:r>
              <a:rPr lang="cs-CZ" sz="2000" dirty="0" smtClean="0"/>
              <a:t>(</a:t>
            </a:r>
            <a:r>
              <a:rPr lang="cs-CZ" sz="2000" dirty="0" err="1" smtClean="0"/>
              <a:t>Yerkes</a:t>
            </a:r>
            <a:r>
              <a:rPr lang="cs-CZ" sz="2000" dirty="0" smtClean="0"/>
              <a:t> &amp; </a:t>
            </a:r>
            <a:r>
              <a:rPr lang="cs-CZ" sz="2000" dirty="0" err="1" smtClean="0"/>
              <a:t>Dodson</a:t>
            </a:r>
            <a:r>
              <a:rPr lang="cs-CZ" sz="2000" dirty="0" smtClean="0"/>
              <a:t>, 1908)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aktivace a (sportovního)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Teorie pudu (</a:t>
            </a:r>
            <a:r>
              <a:rPr lang="cs-CZ" b="1" dirty="0" err="1" smtClean="0"/>
              <a:t>Hull</a:t>
            </a:r>
            <a:r>
              <a:rPr lang="cs-CZ" b="1" dirty="0" smtClean="0"/>
              <a:t>, 1943)</a:t>
            </a:r>
          </a:p>
          <a:p>
            <a:pPr lvl="1"/>
            <a:r>
              <a:rPr lang="cs-CZ" dirty="0" smtClean="0"/>
              <a:t>Zvýšená aktivace  → </a:t>
            </a:r>
            <a:r>
              <a:rPr lang="cs-CZ" dirty="0" smtClean="0"/>
              <a:t>nastává „dominantní </a:t>
            </a:r>
            <a:r>
              <a:rPr lang="cs-CZ" dirty="0" smtClean="0"/>
              <a:t>reakce“</a:t>
            </a:r>
          </a:p>
          <a:p>
            <a:pPr lvl="1"/>
            <a:r>
              <a:rPr lang="cs-CZ" b="1" dirty="0" smtClean="0"/>
              <a:t>Zkušený sportovec </a:t>
            </a:r>
          </a:p>
          <a:p>
            <a:pPr lvl="2"/>
            <a:r>
              <a:rPr lang="cs-CZ" dirty="0" smtClean="0"/>
              <a:t>Při aktivaci nastane </a:t>
            </a:r>
            <a:r>
              <a:rPr lang="cs-CZ" dirty="0" smtClean="0"/>
              <a:t>„správná</a:t>
            </a:r>
            <a:r>
              <a:rPr lang="cs-CZ" dirty="0" smtClean="0"/>
              <a:t>“ dominantní reakce“ </a:t>
            </a:r>
            <a:r>
              <a:rPr lang="cs-CZ" dirty="0" smtClean="0"/>
              <a:t>, sportovec </a:t>
            </a:r>
            <a:r>
              <a:rPr lang="cs-CZ" dirty="0" smtClean="0"/>
              <a:t>předvede dobře naučené, procvičené chování</a:t>
            </a:r>
          </a:p>
          <a:p>
            <a:pPr lvl="2"/>
            <a:r>
              <a:rPr lang="cs-CZ" dirty="0" smtClean="0"/>
              <a:t>Vyšší hladina aktivace → vynikající výkon</a:t>
            </a:r>
          </a:p>
          <a:p>
            <a:pPr lvl="1"/>
            <a:r>
              <a:rPr lang="cs-CZ" b="1" dirty="0" smtClean="0"/>
              <a:t>Méně zkušený sportovec, nováček</a:t>
            </a:r>
          </a:p>
          <a:p>
            <a:pPr lvl="2"/>
            <a:r>
              <a:rPr lang="cs-CZ" dirty="0" smtClean="0"/>
              <a:t>Sportove</a:t>
            </a:r>
            <a:r>
              <a:rPr lang="cs-CZ" dirty="0" smtClean="0"/>
              <a:t>c při aktivaci n</a:t>
            </a:r>
            <a:r>
              <a:rPr lang="cs-CZ" dirty="0" smtClean="0"/>
              <a:t>epředvede </a:t>
            </a:r>
            <a:r>
              <a:rPr lang="cs-CZ" dirty="0" smtClean="0"/>
              <a:t>„správnou“ dominantní reakci</a:t>
            </a:r>
          </a:p>
          <a:p>
            <a:pPr lvl="2"/>
            <a:r>
              <a:rPr lang="cs-CZ" dirty="0" smtClean="0"/>
              <a:t>Vyšší hladina aktivace → horší výkon</a:t>
            </a:r>
          </a:p>
          <a:p>
            <a:pPr lvl="1"/>
            <a:r>
              <a:rPr lang="cs-CZ" dirty="0" smtClean="0"/>
              <a:t>Vliv má i složitost úkolu</a:t>
            </a:r>
          </a:p>
          <a:p>
            <a:pPr lvl="2"/>
            <a:r>
              <a:rPr lang="cs-CZ" dirty="0" smtClean="0"/>
              <a:t>U jednoduchého úkolu vede aktivace k lepšímu </a:t>
            </a:r>
            <a:r>
              <a:rPr lang="cs-CZ" dirty="0" smtClean="0"/>
              <a:t>výkonu a naopak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Tato teorie nebyla prokázána, vztah není lineární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667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 smtClean="0">
                <a:solidFill>
                  <a:srgbClr val="FF0000"/>
                </a:solidFill>
              </a:rPr>
              <a:t>*</a:t>
            </a:r>
            <a:endParaRPr lang="cs-CZ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aktivace a (sportovního)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Hypotéza obráceného U (</a:t>
            </a:r>
            <a:r>
              <a:rPr lang="cs-CZ" b="1" dirty="0" err="1" smtClean="0"/>
              <a:t>Yerkes</a:t>
            </a:r>
            <a:r>
              <a:rPr lang="cs-CZ" b="1" dirty="0" smtClean="0"/>
              <a:t> &amp; </a:t>
            </a:r>
            <a:r>
              <a:rPr lang="cs-CZ" b="1" dirty="0" err="1" smtClean="0"/>
              <a:t>Dodson</a:t>
            </a:r>
            <a:r>
              <a:rPr lang="cs-CZ" b="1" dirty="0" smtClean="0"/>
              <a:t>, 1908)</a:t>
            </a:r>
          </a:p>
          <a:p>
            <a:pPr lvl="1"/>
            <a:r>
              <a:rPr lang="cs-CZ" dirty="0" smtClean="0"/>
              <a:t>Přiměřená úroveň aktivace → optimální výkon</a:t>
            </a:r>
          </a:p>
          <a:p>
            <a:pPr lvl="1"/>
            <a:r>
              <a:rPr lang="cs-CZ" dirty="0" smtClean="0"/>
              <a:t>Nízká/vysoká aktivace → špatný výkon</a:t>
            </a:r>
          </a:p>
          <a:p>
            <a:pPr lvl="1"/>
            <a:r>
              <a:rPr lang="cs-CZ" b="1" dirty="0" err="1" smtClean="0"/>
              <a:t>Yerkes</a:t>
            </a:r>
            <a:r>
              <a:rPr lang="cs-CZ" b="1" dirty="0" smtClean="0"/>
              <a:t>-</a:t>
            </a:r>
            <a:r>
              <a:rPr lang="cs-CZ" b="1" dirty="0" err="1" smtClean="0"/>
              <a:t>Dodsonův</a:t>
            </a:r>
            <a:r>
              <a:rPr lang="cs-CZ" b="1" dirty="0" smtClean="0"/>
              <a:t> zákon: </a:t>
            </a:r>
            <a:r>
              <a:rPr lang="cs-CZ" dirty="0" smtClean="0"/>
              <a:t>„S rostoucím nabuzením stoupá výkon, ale jen do určitého bodu.“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73" y="4078515"/>
            <a:ext cx="3673776" cy="23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344" y="3705516"/>
            <a:ext cx="4702628" cy="287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Přímá spojnice se šipkou 12"/>
          <p:cNvCxnSpPr/>
          <p:nvPr/>
        </p:nvCxnSpPr>
        <p:spPr>
          <a:xfrm flipH="1">
            <a:off x="2394857" y="4122057"/>
            <a:ext cx="14514" cy="377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aktivace a (sportovního)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Faktory ovlivňující obrácené U (</a:t>
            </a:r>
            <a:r>
              <a:rPr lang="cs-CZ" sz="2800" b="1" dirty="0" err="1" smtClean="0"/>
              <a:t>Landers</a:t>
            </a:r>
            <a:r>
              <a:rPr lang="cs-CZ" sz="2800" b="1" dirty="0" smtClean="0"/>
              <a:t> &amp; </a:t>
            </a:r>
            <a:r>
              <a:rPr lang="cs-CZ" sz="2800" b="1" dirty="0" err="1" smtClean="0"/>
              <a:t>Boutcher</a:t>
            </a:r>
            <a:r>
              <a:rPr lang="cs-CZ" sz="2800" b="1" dirty="0" smtClean="0"/>
              <a:t>, 1998)</a:t>
            </a:r>
          </a:p>
          <a:p>
            <a:pPr lvl="1"/>
            <a:r>
              <a:rPr lang="cs-CZ" b="1" dirty="0" smtClean="0"/>
              <a:t>Složitost úkolu</a:t>
            </a:r>
          </a:p>
          <a:p>
            <a:pPr lvl="1"/>
            <a:r>
              <a:rPr lang="cs-CZ" b="1" dirty="0" smtClean="0"/>
              <a:t>Individuální rozdíly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586" y="2830286"/>
            <a:ext cx="6231773" cy="36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7500"/>
          <a:stretch>
            <a:fillRect/>
          </a:stretch>
        </p:blipFill>
        <p:spPr bwMode="auto">
          <a:xfrm>
            <a:off x="478973" y="4252686"/>
            <a:ext cx="3673776" cy="21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Šipka doprava 6"/>
          <p:cNvSpPr/>
          <p:nvPr/>
        </p:nvSpPr>
        <p:spPr>
          <a:xfrm>
            <a:off x="4093029" y="4891314"/>
            <a:ext cx="1015999" cy="566057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110514" y="4862485"/>
            <a:ext cx="2627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Nižší optimální </a:t>
            </a:r>
          </a:p>
          <a:p>
            <a:pPr marL="685800" lvl="2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úroveň aktivace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025103" y="4840714"/>
            <a:ext cx="2606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/>
            <a:r>
              <a:rPr lang="cs-CZ" dirty="0" smtClean="0">
                <a:solidFill>
                  <a:schemeClr val="accent2"/>
                </a:solidFill>
              </a:rPr>
              <a:t>Vyšší optimální </a:t>
            </a:r>
          </a:p>
          <a:p>
            <a:pPr marL="685800" lvl="2"/>
            <a:r>
              <a:rPr lang="cs-CZ" dirty="0" smtClean="0">
                <a:solidFill>
                  <a:schemeClr val="accent2"/>
                </a:solidFill>
              </a:rPr>
              <a:t>úroveň aktivace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705599" y="2844800"/>
            <a:ext cx="3643086" cy="133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Kdy je optimální úroveň aktivace </a:t>
            </a:r>
          </a:p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nižší a kdy vyšší???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aktivace a (sportovního)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Některé problémy zmíněných teorií</a:t>
            </a:r>
          </a:p>
          <a:p>
            <a:pPr lvl="1"/>
            <a:r>
              <a:rPr lang="cs-CZ" dirty="0" smtClean="0"/>
              <a:t>Přiměřená aktivace není výhodná ve všech sportech!</a:t>
            </a:r>
          </a:p>
          <a:p>
            <a:pPr lvl="1"/>
            <a:r>
              <a:rPr lang="cs-CZ" dirty="0" smtClean="0"/>
              <a:t>Není to tak, že výkon roste a klesá postupně</a:t>
            </a:r>
          </a:p>
          <a:p>
            <a:pPr lvl="2"/>
            <a:r>
              <a:rPr lang="cs-CZ" dirty="0" smtClean="0"/>
              <a:t>Př. postupný pokles výkonnosti </a:t>
            </a:r>
            <a:r>
              <a:rPr lang="cs-CZ" dirty="0" err="1" smtClean="0"/>
              <a:t>vs</a:t>
            </a:r>
            <a:r>
              <a:rPr lang="cs-CZ" dirty="0" smtClean="0"/>
              <a:t> náhlý pokles</a:t>
            </a:r>
          </a:p>
          <a:p>
            <a:pPr lvl="2"/>
            <a:endParaRPr lang="cs-CZ" dirty="0" smtClean="0"/>
          </a:p>
          <a:p>
            <a:r>
              <a:rPr lang="cs-CZ" b="1" dirty="0" smtClean="0"/>
              <a:t>Optimální aktivace není vždy a u všech stejná</a:t>
            </a:r>
          </a:p>
          <a:p>
            <a:pPr lvl="1"/>
            <a:r>
              <a:rPr lang="cs-CZ" dirty="0" smtClean="0"/>
              <a:t>Osobnost, úroveň dovedností, motivace, úkol, …</a:t>
            </a:r>
          </a:p>
          <a:p>
            <a:pPr lvl="1"/>
            <a:r>
              <a:rPr lang="cs-CZ" dirty="0" smtClean="0"/>
              <a:t>Každý sportovec má jinou optimální zónu fungování (Hanin, 1988)</a:t>
            </a:r>
          </a:p>
          <a:p>
            <a:pPr lvl="1"/>
            <a:r>
              <a:rPr lang="cs-CZ" dirty="0" smtClean="0"/>
              <a:t>Vliv aktivace na výkon závisí </a:t>
            </a:r>
            <a:r>
              <a:rPr lang="cs-CZ" dirty="0" smtClean="0"/>
              <a:t>i na </a:t>
            </a:r>
            <a:r>
              <a:rPr lang="cs-CZ" dirty="0" smtClean="0"/>
              <a:t>tom, jak sportovec interpretuje svou úroveň aktivace (</a:t>
            </a:r>
            <a:r>
              <a:rPr lang="cs-CZ" dirty="0" err="1" smtClean="0"/>
              <a:t>Apter</a:t>
            </a:r>
            <a:r>
              <a:rPr lang="cs-CZ" dirty="0" smtClean="0"/>
              <a:t>, 2001 – převrácená teorie)</a:t>
            </a:r>
          </a:p>
          <a:p>
            <a:pPr lvl="2"/>
            <a:endParaRPr lang="cs-CZ" dirty="0"/>
          </a:p>
        </p:txBody>
      </p:sp>
      <p:pic>
        <p:nvPicPr>
          <p:cNvPr id="6146" name="Picture 2" descr="Měření únavy sportovců: Stačí k tomu pouhé dotazníky? – Love the Gr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890">
            <a:off x="8402527" y="1525773"/>
            <a:ext cx="3484699" cy="232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aktivace a (sportovního)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Hypotéza individuálních zón optimálního fungování (IZOF; Hanin, 1989)</a:t>
            </a:r>
          </a:p>
          <a:p>
            <a:pPr lvl="1"/>
            <a:r>
              <a:rPr lang="cs-CZ" dirty="0" smtClean="0"/>
              <a:t>Každý sportovec má svou individuální zónu optimálního fungování, tj. rozpětí aktivace, v němž podává optimální výkony</a:t>
            </a:r>
          </a:p>
          <a:p>
            <a:pPr lvl="1"/>
            <a:r>
              <a:rPr lang="cs-CZ" dirty="0" smtClean="0"/>
              <a:t>Tj. nejlepší výkon je „zóna“, ne „konkrétní bod“</a:t>
            </a:r>
          </a:p>
          <a:p>
            <a:pPr lvl="1"/>
            <a:r>
              <a:rPr lang="cs-CZ" dirty="0" smtClean="0"/>
              <a:t>Tato zóna je u každého sportovce jiná</a:t>
            </a:r>
          </a:p>
          <a:p>
            <a:pPr lvl="1"/>
            <a:r>
              <a:rPr lang="cs-CZ" dirty="0" smtClean="0"/>
              <a:t>Úroveň aktivace nad/pod IZOF → suboptimální výkon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667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 smtClean="0">
                <a:solidFill>
                  <a:srgbClr val="FF0000"/>
                </a:solidFill>
              </a:rPr>
              <a:t>*</a:t>
            </a:r>
            <a:endParaRPr lang="cs-CZ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13505</TotalTime>
  <Words>1209</Words>
  <Application>Microsoft Office PowerPoint</Application>
  <PresentationFormat>Vlastní</PresentationFormat>
  <Paragraphs>156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Akutní psychické stavy (APS) ve sportu</vt:lpstr>
      <vt:lpstr>Osnova přednášky</vt:lpstr>
      <vt:lpstr>Akutní psychické stavy (APS) při sportu</vt:lpstr>
      <vt:lpstr>Vztah aktivace a (sportovního) výkonu</vt:lpstr>
      <vt:lpstr>Vztah aktivace a (sportovního) výkonu</vt:lpstr>
      <vt:lpstr>Vztah aktivace a (sportovního) výkonu</vt:lpstr>
      <vt:lpstr>Vztah aktivace a (sportovního) výkonu</vt:lpstr>
      <vt:lpstr>Vztah aktivace a (sportovního) výkonu</vt:lpstr>
      <vt:lpstr>Vztah aktivace a (sportovního) výkonu</vt:lpstr>
      <vt:lpstr>Připomenutí…</vt:lpstr>
      <vt:lpstr>Akutní psychické stavy (APS) při sportu</vt:lpstr>
      <vt:lpstr>APS: Regulace</vt:lpstr>
      <vt:lpstr>APS: Startovní apatie</vt:lpstr>
      <vt:lpstr>APS: Startovní horečka</vt:lpstr>
      <vt:lpstr>Předstartovní rituály</vt:lpstr>
      <vt:lpstr>K zamyšlení…</vt:lpstr>
      <vt:lpstr>Shrnutí</vt:lpstr>
      <vt:lpstr>Děkuji za pozornost.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Vlaďka</cp:lastModifiedBy>
  <cp:revision>157</cp:revision>
  <dcterms:created xsi:type="dcterms:W3CDTF">2020-02-15T16:56:06Z</dcterms:created>
  <dcterms:modified xsi:type="dcterms:W3CDTF">2021-03-31T14:39:03Z</dcterms:modified>
</cp:coreProperties>
</file>