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0" r:id="rId2"/>
    <p:sldId id="291" r:id="rId3"/>
    <p:sldId id="331" r:id="rId4"/>
    <p:sldId id="296" r:id="rId5"/>
    <p:sldId id="304" r:id="rId6"/>
    <p:sldId id="305" r:id="rId7"/>
    <p:sldId id="314" r:id="rId8"/>
    <p:sldId id="319" r:id="rId9"/>
    <p:sldId id="316" r:id="rId10"/>
    <p:sldId id="315" r:id="rId11"/>
    <p:sldId id="306" r:id="rId12"/>
    <p:sldId id="309" r:id="rId13"/>
    <p:sldId id="311" r:id="rId14"/>
    <p:sldId id="308" r:id="rId15"/>
    <p:sldId id="318" r:id="rId16"/>
    <p:sldId id="321" r:id="rId17"/>
    <p:sldId id="323" r:id="rId18"/>
    <p:sldId id="320" r:id="rId19"/>
    <p:sldId id="317" r:id="rId20"/>
    <p:sldId id="324" r:id="rId21"/>
    <p:sldId id="325" r:id="rId22"/>
    <p:sldId id="328" r:id="rId23"/>
    <p:sldId id="329" r:id="rId24"/>
    <p:sldId id="261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živatel" initials="U" lastIdx="4" clrIdx="0">
    <p:extLst>
      <p:ext uri="{19B8F6BF-5375-455C-9EA6-DF929625EA0E}">
        <p15:presenceInfo xmlns:p15="http://schemas.microsoft.com/office/powerpoint/2012/main" userId="Uživat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19" autoAdjust="0"/>
    <p:restoredTop sz="94434" autoAdjust="0"/>
  </p:normalViewPr>
  <p:slideViewPr>
    <p:cSldViewPr snapToGrid="0">
      <p:cViewPr varScale="1">
        <p:scale>
          <a:sx n="66" d="100"/>
          <a:sy n="66" d="100"/>
        </p:scale>
        <p:origin x="64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ED431-7887-474F-8BEC-8BF7DD1213F8}" type="datetimeFigureOut">
              <a:rPr lang="cs-CZ" smtClean="0"/>
              <a:pPr/>
              <a:t>14.4.2021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C895F-9BB0-4D92-B8D7-94558C6E96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68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C895F-9BB0-4D92-B8D7-94558C6E9637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2034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C895F-9BB0-4D92-B8D7-94558C6E9637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4996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C895F-9BB0-4D92-B8D7-94558C6E9637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6665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C895F-9BB0-4D92-B8D7-94558C6E9637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815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pPr/>
              <a:t>14.4.2021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70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pPr/>
              <a:t>14.4.2021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21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pPr/>
              <a:t>14.4.2021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05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pPr/>
              <a:t>14.4.2021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98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pPr/>
              <a:t>14.4.2021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4045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pPr/>
              <a:t>14.4.2021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91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pPr/>
              <a:t>14.4.2021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06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pPr/>
              <a:t>14.4.2021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8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pPr/>
              <a:t>14.4.2021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58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pPr/>
              <a:t>14.4.2021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60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pPr/>
              <a:t>14.4.2021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33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406CA-B9B2-40D7-BC17-82A863427F76}" type="datetimeFigureOut">
              <a:rPr lang="cs-CZ" smtClean="0"/>
              <a:pPr/>
              <a:t>14.4.2021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C56AD-436B-4828-9315-51693D028C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36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s.google.cz/books?id=i-m4DwAAQBAJ&amp;pg=PT60&amp;lpg=PT60&amp;dq=psychosportogram&amp;source=bl&amp;ots=ZgRTO676DQ&amp;sig=ACfU3U2l5aqYjBfpE1EYUDc7AM8VLO7w1g&amp;hl=cs&amp;sa=X&amp;ved=2ahUKEwjbstDy5e7oAhXN2KQKHW5mBw8Q6AEwBnoECAsQLA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Psychologie sportu</a:t>
            </a:r>
            <a:br>
              <a:rPr lang="cs-CZ" b="1" dirty="0" smtClean="0"/>
            </a:br>
            <a:r>
              <a:rPr lang="cs-CZ" b="1" dirty="0" smtClean="0"/>
              <a:t>v kostce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bp1818</a:t>
            </a:r>
            <a:r>
              <a:rPr lang="cs-CZ" dirty="0" smtClean="0"/>
              <a:t> </a:t>
            </a:r>
            <a:r>
              <a:rPr lang="cs-CZ" b="1" dirty="0" smtClean="0"/>
              <a:t>Základy psychologie sportu a zdraví</a:t>
            </a:r>
            <a:endParaRPr lang="cs-CZ" dirty="0" smtClean="0"/>
          </a:p>
          <a:p>
            <a:r>
              <a:rPr lang="cs-CZ" dirty="0" smtClean="0"/>
              <a:t>Katedra společenských věd a managementu sportu FSpS MU</a:t>
            </a:r>
            <a:endParaRPr lang="cs-CZ" dirty="0"/>
          </a:p>
        </p:txBody>
      </p:sp>
      <p:sp>
        <p:nvSpPr>
          <p:cNvPr id="6" name="Ovál 5"/>
          <p:cNvSpPr/>
          <p:nvPr/>
        </p:nvSpPr>
        <p:spPr>
          <a:xfrm>
            <a:off x="268763" y="278223"/>
            <a:ext cx="1237551" cy="11606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5000" dirty="0" smtClean="0">
                <a:solidFill>
                  <a:schemeClr val="tx1"/>
                </a:solidFill>
              </a:rPr>
              <a:t>11</a:t>
            </a:r>
            <a:endParaRPr lang="cs-CZ" sz="5000" dirty="0" smtClean="0">
              <a:solidFill>
                <a:schemeClr val="tx1"/>
              </a:solidFill>
            </a:endParaRPr>
          </a:p>
        </p:txBody>
      </p:sp>
      <p:pic>
        <p:nvPicPr>
          <p:cNvPr id="7170" name="Picture 2" descr="Overview - Eurost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491" y="4579820"/>
            <a:ext cx="2279018" cy="215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50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Agresivita a agrese ve </a:t>
            </a:r>
            <a:r>
              <a:rPr lang="cs-CZ" dirty="0" smtClean="0"/>
              <a:t>sportu – co s nimi?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0914089" cy="1721650"/>
          </a:xfrm>
        </p:spPr>
        <p:txBody>
          <a:bodyPr>
            <a:normAutofit lnSpcReduction="10000"/>
          </a:bodyPr>
          <a:lstStyle/>
          <a:p>
            <a:r>
              <a:rPr lang="cs-CZ" sz="2000" b="1" dirty="0" smtClean="0"/>
              <a:t>Zjistit příčinu</a:t>
            </a:r>
          </a:p>
          <a:p>
            <a:pPr lvl="1"/>
            <a:r>
              <a:rPr lang="cs-CZ" sz="2000" dirty="0" smtClean="0"/>
              <a:t>Vrozená, či získaná? Co ji vyvolalo – jde o reakci na jinou osobu, aktuální tíživou situaci, neúspěch…?</a:t>
            </a:r>
          </a:p>
          <a:p>
            <a:pPr marL="228600" lvl="1">
              <a:spcBef>
                <a:spcPts val="1000"/>
              </a:spcBef>
            </a:pPr>
            <a:r>
              <a:rPr lang="cs-CZ" sz="2000" b="1" dirty="0"/>
              <a:t>Zjistit stupeň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Silná, </a:t>
            </a:r>
            <a:r>
              <a:rPr lang="cs-CZ" dirty="0"/>
              <a:t>či slabá? Jednorázová, nebo se opakuje?</a:t>
            </a:r>
          </a:p>
          <a:p>
            <a:pPr lvl="1"/>
            <a:endParaRPr lang="cs-CZ" sz="2000" dirty="0" smtClean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836828" y="3547275"/>
            <a:ext cx="6128601" cy="3436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spcBef>
                <a:spcPts val="1000"/>
              </a:spcBef>
            </a:pPr>
            <a:r>
              <a:rPr lang="cs-CZ" sz="2000" b="1" dirty="0" smtClean="0"/>
              <a:t>Použít hodící se </a:t>
            </a:r>
            <a:r>
              <a:rPr lang="cs-CZ" sz="2000" b="1" dirty="0" err="1" smtClean="0"/>
              <a:t>copingové</a:t>
            </a:r>
            <a:r>
              <a:rPr lang="cs-CZ" sz="2000" b="1" dirty="0" smtClean="0"/>
              <a:t> strategie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Relaxace, práce s emocemi, asertivita, terapie, nácvik zvládání určité problematické situace, …</a:t>
            </a:r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6923241" y="3331027"/>
            <a:ext cx="5023919" cy="3225836"/>
            <a:chOff x="6923241" y="3331027"/>
            <a:chExt cx="5023919" cy="3225836"/>
          </a:xfrm>
        </p:grpSpPr>
        <p:grpSp>
          <p:nvGrpSpPr>
            <p:cNvPr id="5" name="Skupina 4"/>
            <p:cNvGrpSpPr/>
            <p:nvPr/>
          </p:nvGrpSpPr>
          <p:grpSpPr>
            <a:xfrm>
              <a:off x="7160301" y="3331027"/>
              <a:ext cx="4786859" cy="3225836"/>
              <a:chOff x="7808172" y="3682210"/>
              <a:chExt cx="4248917" cy="2955964"/>
            </a:xfrm>
          </p:grpSpPr>
          <p:pic>
            <p:nvPicPr>
              <p:cNvPr id="8" name="Picture 6" descr="Anger Management Counselling - Counselling Directory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993" r="37340"/>
              <a:stretch/>
            </p:blipFill>
            <p:spPr bwMode="auto">
              <a:xfrm>
                <a:off x="7808172" y="3682211"/>
                <a:ext cx="1648324" cy="29559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6" descr="Anger Management Counselling - Counselling Directory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943" r="-1264"/>
              <a:stretch/>
            </p:blipFill>
            <p:spPr bwMode="auto">
              <a:xfrm>
                <a:off x="9457827" y="3682211"/>
                <a:ext cx="2599262" cy="29559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6" descr="Anger Management Counselling - Counselling Directory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273" b="60925"/>
              <a:stretch/>
            </p:blipFill>
            <p:spPr bwMode="auto">
              <a:xfrm>
                <a:off x="9170446" y="3682210"/>
                <a:ext cx="2418597" cy="1155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9" name="Picture 6" descr="Anger Management Counselling - Counselling Directory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649" r="-1264"/>
            <a:stretch/>
          </p:blipFill>
          <p:spPr bwMode="auto">
            <a:xfrm>
              <a:off x="6923241" y="3331028"/>
              <a:ext cx="362128" cy="3225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9801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Lateralita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212" y="1844911"/>
            <a:ext cx="10945762" cy="252358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Jedním z témat psychologie je lateralita, řeší se často v souvislosti se začátkem povinné školní docházky u dětí, kdy jde především o preferenci pravé či levé ruky při psaní, stříhání aj.</a:t>
            </a:r>
          </a:p>
          <a:p>
            <a:r>
              <a:rPr lang="cs-CZ" sz="2000" dirty="0" smtClean="0"/>
              <a:t>Lateralita = </a:t>
            </a:r>
            <a:r>
              <a:rPr lang="cs-CZ" sz="2000" b="1" dirty="0" smtClean="0"/>
              <a:t>přednostní </a:t>
            </a:r>
            <a:r>
              <a:rPr lang="cs-CZ" sz="2000" b="1" dirty="0"/>
              <a:t>užívání jednoho z párových orgánů </a:t>
            </a:r>
            <a:r>
              <a:rPr lang="cs-CZ" sz="2000" dirty="0" smtClean="0"/>
              <a:t>(pohybových </a:t>
            </a:r>
            <a:r>
              <a:rPr lang="cs-CZ" sz="2000" dirty="0"/>
              <a:t>či </a:t>
            </a:r>
            <a:r>
              <a:rPr lang="cs-CZ" sz="2000" dirty="0" smtClean="0"/>
              <a:t>smyslových)</a:t>
            </a:r>
          </a:p>
          <a:p>
            <a:r>
              <a:rPr lang="cs-CZ" sz="2000" dirty="0" smtClean="0"/>
              <a:t>Týká se nejen přednostního užívání jedné z</a:t>
            </a:r>
            <a:r>
              <a:rPr lang="cs-CZ" sz="2000" b="1" dirty="0" smtClean="0"/>
              <a:t> rukou</a:t>
            </a:r>
            <a:r>
              <a:rPr lang="cs-CZ" sz="2000" dirty="0" smtClean="0"/>
              <a:t>, ale také </a:t>
            </a:r>
            <a:r>
              <a:rPr lang="cs-CZ" sz="2000" b="1" dirty="0" smtClean="0"/>
              <a:t>dolních končetin</a:t>
            </a:r>
            <a:r>
              <a:rPr lang="cs-CZ" sz="2000" dirty="0" smtClean="0"/>
              <a:t>,</a:t>
            </a:r>
            <a:r>
              <a:rPr lang="cs-CZ" sz="2000" b="1" dirty="0" smtClean="0"/>
              <a:t> oka</a:t>
            </a:r>
            <a:r>
              <a:rPr lang="cs-CZ" sz="2000" dirty="0" smtClean="0"/>
              <a:t>, </a:t>
            </a:r>
            <a:r>
              <a:rPr lang="cs-CZ" sz="2000" b="1" dirty="0" smtClean="0"/>
              <a:t>ucha</a:t>
            </a:r>
            <a:r>
              <a:rPr lang="cs-CZ" sz="2000" dirty="0" smtClean="0"/>
              <a:t> apod.</a:t>
            </a:r>
          </a:p>
          <a:p>
            <a:pPr lvl="1"/>
            <a:r>
              <a:rPr lang="cs-CZ" sz="1800" dirty="0" smtClean="0"/>
              <a:t>Asymetrie se týká i dalších částí těla a lateralita se projevuje i ve funkci hlasivek či jazyka, který je nepárový…</a:t>
            </a:r>
          </a:p>
          <a:p>
            <a:pPr marL="0" lvl="1" indent="0">
              <a:spcBef>
                <a:spcPts val="1000"/>
              </a:spcBef>
              <a:buNone/>
            </a:pPr>
            <a:endParaRPr lang="cs-CZ" sz="2000" dirty="0"/>
          </a:p>
          <a:p>
            <a:pPr lvl="1"/>
            <a:endParaRPr lang="cs-CZ" sz="1600" dirty="0" smtClean="0"/>
          </a:p>
          <a:p>
            <a:pPr marL="228600" lvl="1">
              <a:spcBef>
                <a:spcPts val="1000"/>
              </a:spcBef>
            </a:pPr>
            <a:endParaRPr lang="cs-CZ" sz="2000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0212" y="3805085"/>
            <a:ext cx="5280538" cy="2884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spcBef>
                <a:spcPts val="0"/>
              </a:spcBef>
            </a:pPr>
            <a:r>
              <a:rPr lang="cs-CZ" sz="2000" dirty="0" smtClean="0"/>
              <a:t>Lateralita </a:t>
            </a:r>
            <a:r>
              <a:rPr lang="cs-CZ" sz="2000" dirty="0"/>
              <a:t>ale není „buď a nebo“, jde spíše o kontinuum, existují stavy </a:t>
            </a:r>
            <a:r>
              <a:rPr lang="cs-CZ" sz="2000" dirty="0" smtClean="0"/>
              <a:t>jako:</a:t>
            </a:r>
            <a:endParaRPr lang="cs-CZ" sz="2000" b="1" dirty="0" smtClean="0"/>
          </a:p>
          <a:p>
            <a:pPr marL="228600" lvl="1">
              <a:spcBef>
                <a:spcPts val="1000"/>
              </a:spcBef>
            </a:pPr>
            <a:r>
              <a:rPr lang="cs-CZ" sz="2000" b="1" dirty="0" smtClean="0"/>
              <a:t>Ambidextrie</a:t>
            </a:r>
            <a:r>
              <a:rPr lang="cs-CZ" sz="2000" dirty="0" smtClean="0"/>
              <a:t> </a:t>
            </a:r>
            <a:r>
              <a:rPr lang="cs-CZ" sz="2000" b="1" dirty="0" smtClean="0"/>
              <a:t>= nevyhraněná lateralita </a:t>
            </a:r>
            <a:r>
              <a:rPr lang="cs-CZ" sz="2000" dirty="0" smtClean="0"/>
              <a:t>= stav, kdy lateralita není vyjádřena, rovnocennost</a:t>
            </a:r>
          </a:p>
          <a:p>
            <a:pPr marL="228600" lvl="1">
              <a:spcBef>
                <a:spcPts val="1000"/>
              </a:spcBef>
            </a:pPr>
            <a:r>
              <a:rPr lang="cs-CZ" sz="2000" b="1" dirty="0" smtClean="0"/>
              <a:t>Zkřížená lateralita </a:t>
            </a:r>
            <a:r>
              <a:rPr lang="cs-CZ" sz="2000" dirty="0" smtClean="0"/>
              <a:t>= nesoulad v upřednostňování orgánů jedné či druhé strany</a:t>
            </a:r>
          </a:p>
          <a:p>
            <a:pPr marL="228600" lvl="1">
              <a:spcBef>
                <a:spcPts val="1000"/>
              </a:spcBef>
            </a:pPr>
            <a:endParaRPr lang="cs-CZ" sz="2000" dirty="0"/>
          </a:p>
        </p:txBody>
      </p:sp>
      <p:pic>
        <p:nvPicPr>
          <p:cNvPr id="6" name="Picture 2" descr="Dominant Eye | Sport Neuro Traini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t="8465" r="8065" b="14521"/>
          <a:stretch/>
        </p:blipFill>
        <p:spPr bwMode="auto">
          <a:xfrm>
            <a:off x="7368046" y="3715229"/>
            <a:ext cx="4641898" cy="306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60888" y="5853049"/>
            <a:ext cx="66035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cs-CZ" dirty="0"/>
              <a:t>Většina lidí je pravorukých a zároveň </a:t>
            </a:r>
            <a:r>
              <a:rPr lang="cs-CZ" dirty="0" err="1"/>
              <a:t>pravonohých</a:t>
            </a:r>
            <a:r>
              <a:rPr lang="cs-CZ" dirty="0"/>
              <a:t> </a:t>
            </a:r>
            <a:r>
              <a:rPr lang="cs-CZ" dirty="0" smtClean="0"/>
              <a:t>apod., zkřížená lateralita = např</a:t>
            </a:r>
            <a:r>
              <a:rPr lang="cs-CZ" dirty="0"/>
              <a:t>. pravák, který má dominantní levou </a:t>
            </a:r>
            <a:r>
              <a:rPr lang="cs-CZ" dirty="0" smtClean="0"/>
              <a:t>nohu nebo levák, který má dominantní </a:t>
            </a:r>
            <a:r>
              <a:rPr lang="cs-CZ" dirty="0"/>
              <a:t>pravé </a:t>
            </a:r>
            <a:r>
              <a:rPr lang="cs-CZ" dirty="0" smtClean="0"/>
              <a:t>oko</a:t>
            </a:r>
            <a:endParaRPr lang="cs-CZ" dirty="0"/>
          </a:p>
        </p:txBody>
      </p:sp>
      <p:pic>
        <p:nvPicPr>
          <p:cNvPr id="8" name="Picture 6" descr="šipka -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68167" flipV="1">
            <a:off x="5847014" y="4861298"/>
            <a:ext cx="1078076" cy="107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eváci nejsou smolaři. V mnoha směrech jsou lepší než ostatní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65923" y="-6721"/>
            <a:ext cx="2544871" cy="169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04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Lateralita ve sportu – proč je důležitá?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1196484" cy="4870143"/>
          </a:xfrm>
        </p:spPr>
        <p:txBody>
          <a:bodyPr>
            <a:normAutofit fontScale="92500" lnSpcReduction="10000"/>
          </a:bodyPr>
          <a:lstStyle/>
          <a:p>
            <a:r>
              <a:rPr lang="cs-CZ" sz="2000" dirty="0" smtClean="0"/>
              <a:t>Ve sportu </a:t>
            </a:r>
            <a:r>
              <a:rPr lang="cs-CZ" sz="2000" b="1" dirty="0" smtClean="0"/>
              <a:t>dáváme přednost dominantní končetině </a:t>
            </a:r>
            <a:r>
              <a:rPr lang="cs-CZ" sz="2000" dirty="0" smtClean="0"/>
              <a:t>při uchopování pálky, rakety, hokejky, uplatňuje se při střelbě </a:t>
            </a:r>
            <a:r>
              <a:rPr lang="cs-CZ" sz="2000" dirty="0"/>
              <a:t>z</a:t>
            </a:r>
            <a:r>
              <a:rPr lang="cs-CZ" sz="2000" dirty="0" smtClean="0"/>
              <a:t>braní, střelbě míčem na koš, odrazu nohou, kopání do míče…</a:t>
            </a:r>
          </a:p>
          <a:p>
            <a:pPr lvl="1"/>
            <a:r>
              <a:rPr lang="cs-CZ" sz="2000" dirty="0" smtClean="0"/>
              <a:t>Při činnostech prováděných oběma rukama </a:t>
            </a:r>
            <a:r>
              <a:rPr lang="cs-CZ" sz="2000" b="1" dirty="0" smtClean="0"/>
              <a:t>dominantní ruka provádí hlavní činnost</a:t>
            </a:r>
            <a:r>
              <a:rPr lang="cs-CZ" sz="2000" dirty="0" smtClean="0"/>
              <a:t>, nepreferovaná ruka spíše </a:t>
            </a:r>
            <a:r>
              <a:rPr lang="cs-CZ" sz="2000" dirty="0"/>
              <a:t>pomáhá – např</a:t>
            </a:r>
            <a:r>
              <a:rPr lang="cs-CZ" sz="2000" dirty="0" smtClean="0"/>
              <a:t>. pravák napíná při střelbě z luku tětivu se šípem pravou rukou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V rámci sportu může docházet k </a:t>
            </a:r>
            <a:r>
              <a:rPr lang="cs-CZ" b="1" dirty="0" smtClean="0"/>
              <a:t>nerovnoměrnému přetížení stran těla </a:t>
            </a:r>
            <a:r>
              <a:rPr lang="cs-CZ" dirty="0" smtClean="0"/>
              <a:t>způsobujícímu zdravotní potíže</a:t>
            </a:r>
          </a:p>
          <a:p>
            <a:pPr marL="457200" lvl="2" indent="0">
              <a:spcBef>
                <a:spcPts val="1000"/>
              </a:spcBef>
              <a:buNone/>
            </a:pPr>
            <a:endParaRPr lang="cs-CZ" sz="1800" dirty="0" smtClean="0"/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V určitých sportech </a:t>
            </a:r>
            <a:r>
              <a:rPr lang="cs-CZ" sz="2000" b="1" dirty="0" smtClean="0"/>
              <a:t>může levorukost představovat taktickou i percepční výhodu</a:t>
            </a:r>
          </a:p>
          <a:p>
            <a:pPr marL="685800" lvl="2">
              <a:spcBef>
                <a:spcPts val="1000"/>
              </a:spcBef>
            </a:pPr>
            <a:r>
              <a:rPr lang="cs-CZ" sz="1800" dirty="0" smtClean="0"/>
              <a:t>Např. v </a:t>
            </a:r>
            <a:r>
              <a:rPr lang="cs-CZ" sz="1800" dirty="0" err="1" smtClean="0"/>
              <a:t>úpolových</a:t>
            </a:r>
            <a:r>
              <a:rPr lang="cs-CZ" sz="1800" dirty="0" smtClean="0"/>
              <a:t> sportech, které jsou přímo postaveny na fyzickému kontaktu sportovců, sportovci s odlišnou lateralitou jiným způsobem útočí a jinak se brání</a:t>
            </a:r>
          </a:p>
          <a:p>
            <a:pPr marL="685800" lvl="2">
              <a:spcBef>
                <a:spcPts val="1000"/>
              </a:spcBef>
            </a:pPr>
            <a:r>
              <a:rPr lang="cs-CZ" sz="1800" dirty="0" smtClean="0"/>
              <a:t>Většina populace je pravorukých, častěji také budeme stát proti pravorukému soupeři → levák může mít výhodu – jednak efekt překvapení, jednak hůře předvídáme pohyby člověka s opačnou lateralitou</a:t>
            </a:r>
          </a:p>
          <a:p>
            <a:pPr marL="685800" lvl="2">
              <a:spcBef>
                <a:spcPts val="1000"/>
              </a:spcBef>
            </a:pPr>
            <a:r>
              <a:rPr lang="cs-CZ" sz="1800" dirty="0"/>
              <a:t>V </a:t>
            </a:r>
            <a:r>
              <a:rPr lang="cs-CZ" sz="1800" dirty="0" err="1" smtClean="0"/>
              <a:t>úpolových</a:t>
            </a:r>
            <a:r>
              <a:rPr lang="cs-CZ" sz="1800" dirty="0" smtClean="0"/>
              <a:t> </a:t>
            </a:r>
            <a:r>
              <a:rPr lang="cs-CZ" sz="1800" dirty="0"/>
              <a:t>sportech je vyšší zastoupení leváků proti normě v </a:t>
            </a:r>
            <a:r>
              <a:rPr lang="cs-CZ" sz="1800" dirty="0" smtClean="0"/>
              <a:t>populaci</a:t>
            </a:r>
          </a:p>
          <a:p>
            <a:pPr marL="685800" lvl="2">
              <a:spcBef>
                <a:spcPts val="1000"/>
              </a:spcBef>
            </a:pPr>
            <a:r>
              <a:rPr lang="cs-CZ" sz="1800" dirty="0" smtClean="0"/>
              <a:t>Taktickou </a:t>
            </a:r>
            <a:r>
              <a:rPr lang="cs-CZ" sz="1800" dirty="0"/>
              <a:t>i percepční výhodu mají také např. levorucí hráči tenisu, kriketu, </a:t>
            </a:r>
            <a:r>
              <a:rPr lang="cs-CZ" sz="1800" dirty="0" smtClean="0"/>
              <a:t>baseballu</a:t>
            </a:r>
            <a:r>
              <a:rPr lang="cs-CZ" sz="1800" dirty="0"/>
              <a:t> </a:t>
            </a:r>
            <a:r>
              <a:rPr lang="cs-CZ" sz="1800" dirty="0" smtClean="0"/>
              <a:t>= obecně bývá leváctví </a:t>
            </a:r>
            <a:r>
              <a:rPr lang="cs-CZ" sz="1800" b="1" dirty="0" smtClean="0"/>
              <a:t>výhodou pro kontaktní a individuální sporty</a:t>
            </a:r>
          </a:p>
          <a:p>
            <a:pPr marL="685800" lvl="2">
              <a:spcBef>
                <a:spcPts val="1000"/>
              </a:spcBef>
              <a:tabLst>
                <a:tab pos="5383213" algn="l"/>
              </a:tabLst>
            </a:pPr>
            <a:r>
              <a:rPr lang="cs-CZ" sz="1800" b="1" dirty="0"/>
              <a:t>Lateralitu je třeba zohlednit v tréninku</a:t>
            </a:r>
            <a:r>
              <a:rPr lang="cs-CZ" sz="1800" dirty="0"/>
              <a:t>, připravovat se i na protivníka s opačnou lateralitou, využít výhody vlastní laterality aj</a:t>
            </a:r>
            <a:r>
              <a:rPr lang="cs-CZ" sz="1800" dirty="0" smtClean="0"/>
              <a:t>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99220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Lateralita ve sportu – proč je důležitá?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Při učení se podle modelů je </a:t>
            </a:r>
            <a:r>
              <a:rPr lang="cs-CZ" sz="2000" b="1" dirty="0" smtClean="0"/>
              <a:t>pravděpodobně</a:t>
            </a:r>
            <a:r>
              <a:rPr lang="cs-CZ" sz="2000" dirty="0" smtClean="0"/>
              <a:t> </a:t>
            </a:r>
            <a:r>
              <a:rPr lang="cs-CZ" sz="2000" b="1" dirty="0" smtClean="0"/>
              <a:t>výhodnější pozorovat model, který má stejnou lateralitu </a:t>
            </a:r>
            <a:r>
              <a:rPr lang="cs-CZ" sz="2000" dirty="0" smtClean="0"/>
              <a:t>jako sportovec</a:t>
            </a:r>
          </a:p>
          <a:p>
            <a:pPr lvl="1"/>
            <a:r>
              <a:rPr lang="cs-CZ" sz="1800" dirty="0" smtClean="0"/>
              <a:t>Může být náročné vyvodit správný pohyb „pro svou lateralitu“ z modelu s jinou lateralitou</a:t>
            </a:r>
          </a:p>
          <a:p>
            <a:pPr lvl="1"/>
            <a:r>
              <a:rPr lang="cs-CZ" sz="1800" dirty="0" smtClean="0"/>
              <a:t>Mj. zde pravděpodobně funguje princip podobný tzv. „</a:t>
            </a:r>
            <a:r>
              <a:rPr lang="cs-CZ" sz="1800" dirty="0" err="1" smtClean="0"/>
              <a:t>likingu</a:t>
            </a:r>
            <a:r>
              <a:rPr lang="cs-CZ" sz="1800" dirty="0" smtClean="0"/>
              <a:t>“, kdy máme tendenci říkat ano lidem, kteří jsou nám podobní či jsou nám sympatičtí, blízcí – s modelem se stejnou lateralitou se sportovec snáze ztotožní</a:t>
            </a:r>
          </a:p>
          <a:p>
            <a:pPr lvl="1"/>
            <a:endParaRPr lang="cs-CZ" sz="1800" dirty="0"/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Také u týmových sportů může lateralita ovlivnit interakci s dalšími hráči → je třeba ji </a:t>
            </a:r>
            <a:r>
              <a:rPr lang="cs-CZ" sz="2000" b="1" dirty="0" smtClean="0"/>
              <a:t>zohlednit při tvorbě taktiky</a:t>
            </a:r>
          </a:p>
          <a:p>
            <a:pPr marL="228600" lvl="1">
              <a:spcBef>
                <a:spcPts val="1000"/>
              </a:spcBef>
            </a:pPr>
            <a:endParaRPr lang="cs-CZ" sz="2000" b="1" dirty="0" smtClean="0"/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Obecně je lateralita dalším z aspektů individuality sportovce, který je </a:t>
            </a:r>
            <a:r>
              <a:rPr lang="cs-CZ" sz="2000" b="1" dirty="0" smtClean="0"/>
              <a:t>u určitých typů sportů třeba brát v potaz</a:t>
            </a:r>
          </a:p>
          <a:p>
            <a:pPr marL="228600" lvl="1">
              <a:spcBef>
                <a:spcPts val="1000"/>
              </a:spcBef>
            </a:pPr>
            <a:r>
              <a:rPr lang="cs-CZ" sz="2000" b="1" dirty="0" smtClean="0"/>
              <a:t>Pro jiné sporty naopak není lateralita zásadní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32331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Lateralita – příklady zjišťování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0872019" cy="4351338"/>
          </a:xfrm>
        </p:spPr>
        <p:txBody>
          <a:bodyPr>
            <a:normAutofit/>
          </a:bodyPr>
          <a:lstStyle/>
          <a:p>
            <a:r>
              <a:rPr lang="cs-CZ" sz="2000" dirty="0"/>
              <a:t>Jak poznáme dominantní </a:t>
            </a:r>
            <a:r>
              <a:rPr lang="cs-CZ" sz="2000" b="1" dirty="0"/>
              <a:t>ruku</a:t>
            </a:r>
            <a:r>
              <a:rPr lang="cs-CZ" sz="2000" dirty="0" smtClean="0"/>
              <a:t>?</a:t>
            </a:r>
          </a:p>
          <a:p>
            <a:pPr lvl="1"/>
            <a:r>
              <a:rPr lang="cs-CZ" sz="1800" dirty="0" smtClean="0"/>
              <a:t>Dotek ucha, nosu – dotýkáme se dominantní rukou</a:t>
            </a:r>
          </a:p>
          <a:p>
            <a:pPr lvl="1"/>
            <a:r>
              <a:rPr lang="cs-CZ" sz="1800" dirty="0" smtClean="0"/>
              <a:t>„Strouhání mrkvičky“ – ruka, jejíž ukazováček „strouhá“, je dominantní</a:t>
            </a:r>
          </a:p>
          <a:p>
            <a:pPr marL="457200" lvl="1" indent="0">
              <a:buNone/>
            </a:pPr>
            <a:endParaRPr lang="cs-CZ" sz="2000" dirty="0" smtClean="0"/>
          </a:p>
          <a:p>
            <a:r>
              <a:rPr lang="cs-CZ" sz="2000" dirty="0" smtClean="0"/>
              <a:t>Jak poznáme dominantní </a:t>
            </a:r>
            <a:r>
              <a:rPr lang="cs-CZ" sz="2000" b="1" dirty="0" smtClean="0"/>
              <a:t>nohu</a:t>
            </a:r>
            <a:r>
              <a:rPr lang="cs-CZ" sz="2000" dirty="0" smtClean="0"/>
              <a:t>?</a:t>
            </a:r>
          </a:p>
          <a:p>
            <a:pPr lvl="1"/>
            <a:r>
              <a:rPr lang="cs-CZ" sz="1800" dirty="0" smtClean="0"/>
              <a:t>Výstup na stoličku – dominantní nohou vystupujeme nahoru</a:t>
            </a:r>
          </a:p>
          <a:p>
            <a:pPr lvl="1"/>
            <a:r>
              <a:rPr lang="cs-CZ" sz="1800" dirty="0" smtClean="0"/>
              <a:t>Posouvání kostky po čáře jednou nohou</a:t>
            </a:r>
          </a:p>
          <a:p>
            <a:pPr lvl="1"/>
            <a:r>
              <a:rPr lang="cs-CZ" sz="1800" dirty="0" smtClean="0"/>
              <a:t>Skákání po jedné noze</a:t>
            </a:r>
          </a:p>
          <a:p>
            <a:pPr marL="457200" lvl="1" indent="0">
              <a:buNone/>
            </a:pPr>
            <a:endParaRPr lang="cs-CZ" sz="1600" dirty="0"/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Jak </a:t>
            </a:r>
            <a:r>
              <a:rPr lang="cs-CZ" sz="2000" dirty="0"/>
              <a:t>poznáme dominantní </a:t>
            </a:r>
            <a:r>
              <a:rPr lang="cs-CZ" sz="2000" b="1" dirty="0" smtClean="0"/>
              <a:t>oko</a:t>
            </a:r>
            <a:r>
              <a:rPr lang="cs-CZ" sz="2000" dirty="0" smtClean="0"/>
              <a:t> či </a:t>
            </a:r>
            <a:r>
              <a:rPr lang="cs-CZ" sz="2000" b="1" dirty="0" smtClean="0"/>
              <a:t>ucho</a:t>
            </a:r>
            <a:r>
              <a:rPr lang="cs-CZ" sz="2000" dirty="0" smtClean="0"/>
              <a:t>?</a:t>
            </a:r>
          </a:p>
          <a:p>
            <a:pPr lvl="1"/>
            <a:r>
              <a:rPr lang="cs-CZ" sz="1800" dirty="0"/>
              <a:t>Kukátko – při dívání se do kukátka upřednostňujeme dominantní </a:t>
            </a:r>
            <a:r>
              <a:rPr lang="cs-CZ" sz="1800" dirty="0" smtClean="0"/>
              <a:t>oko</a:t>
            </a:r>
          </a:p>
          <a:p>
            <a:pPr lvl="1"/>
            <a:r>
              <a:rPr lang="cs-CZ" sz="1800" dirty="0" smtClean="0"/>
              <a:t>Hodinky – úkolem je přiložit ucho k hodinkám na stole (bez doteku rukou) – přikládáme dominantní ucho</a:t>
            </a:r>
          </a:p>
          <a:p>
            <a:pPr lvl="1"/>
            <a:endParaRPr lang="cs-CZ" sz="1800" dirty="0"/>
          </a:p>
          <a:p>
            <a:pPr marL="685800" lvl="2">
              <a:spcBef>
                <a:spcPts val="1000"/>
              </a:spcBef>
            </a:pPr>
            <a:endParaRPr lang="cs-CZ" sz="1600" dirty="0"/>
          </a:p>
        </p:txBody>
      </p:sp>
      <p:pic>
        <p:nvPicPr>
          <p:cNvPr id="6146" name="Picture 2" descr="Lateralita oka :: Leváci a leváctv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329" y="365125"/>
            <a:ext cx="3492631" cy="352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36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Sportografie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Vychází z psychologie práce a snahy vybrat na základě vlastností vhodného pracovníka pro určitou pozici → </a:t>
            </a:r>
            <a:r>
              <a:rPr lang="cs-CZ" sz="2000" dirty="0" err="1" smtClean="0"/>
              <a:t>sportografie</a:t>
            </a:r>
            <a:r>
              <a:rPr lang="cs-CZ" sz="2000" dirty="0" smtClean="0"/>
              <a:t> </a:t>
            </a:r>
            <a:r>
              <a:rPr lang="cs-CZ" sz="2000" b="1" dirty="0" smtClean="0"/>
              <a:t>se zabývá výběrem vhodného sportovce pro určitý sport</a:t>
            </a:r>
          </a:p>
          <a:p>
            <a:r>
              <a:rPr lang="cs-CZ" sz="2000" dirty="0" err="1" smtClean="0"/>
              <a:t>Výsedkem</a:t>
            </a:r>
            <a:r>
              <a:rPr lang="cs-CZ" sz="2000" dirty="0" smtClean="0"/>
              <a:t> </a:t>
            </a:r>
            <a:r>
              <a:rPr lang="cs-CZ" sz="2000" dirty="0" err="1" smtClean="0"/>
              <a:t>sportografie</a:t>
            </a:r>
            <a:r>
              <a:rPr lang="cs-CZ" sz="2000" dirty="0" smtClean="0"/>
              <a:t> je </a:t>
            </a:r>
            <a:r>
              <a:rPr lang="cs-CZ" sz="2000" b="1" dirty="0" err="1" smtClean="0"/>
              <a:t>psychosportogram</a:t>
            </a:r>
            <a:r>
              <a:rPr lang="cs-CZ" sz="2000" b="1" dirty="0" smtClean="0"/>
              <a:t> </a:t>
            </a:r>
          </a:p>
          <a:p>
            <a:pPr lvl="1"/>
            <a:r>
              <a:rPr lang="cs-CZ" sz="2000" dirty="0" smtClean="0"/>
              <a:t>Popisuje konkrétní </a:t>
            </a:r>
            <a:r>
              <a:rPr lang="cs-CZ" sz="2000" b="1" dirty="0"/>
              <a:t>psychické </a:t>
            </a:r>
            <a:r>
              <a:rPr lang="cs-CZ" sz="2000" b="1" dirty="0" smtClean="0"/>
              <a:t>předpoklady</a:t>
            </a:r>
            <a:r>
              <a:rPr lang="cs-CZ" sz="2000" dirty="0" smtClean="0"/>
              <a:t>, které jsou nezbytné k </a:t>
            </a:r>
            <a:r>
              <a:rPr lang="cs-CZ" sz="2000" dirty="0"/>
              <a:t>úspěšnému provádění jednotlivých </a:t>
            </a:r>
            <a:r>
              <a:rPr lang="cs-CZ" sz="2000" dirty="0" smtClean="0"/>
              <a:t>sportů</a:t>
            </a:r>
          </a:p>
          <a:p>
            <a:pPr lvl="1"/>
            <a:r>
              <a:rPr lang="cs-CZ" sz="2000" dirty="0"/>
              <a:t>V úvahu jsou brány například reaktivita, emoce, volní předpoklady jedince, lateralita, agresivita aj</a:t>
            </a:r>
            <a:r>
              <a:rPr lang="cs-CZ" sz="2000" dirty="0" smtClean="0"/>
              <a:t>.</a:t>
            </a:r>
          </a:p>
          <a:p>
            <a:pPr lvl="1"/>
            <a:r>
              <a:rPr lang="cs-CZ" sz="2000" dirty="0"/>
              <a:t>Liší se podle druhu sportu, různé sporty mají různé nároky na psychiku sportovce (např. kolektivní vs. individuální sporty</a:t>
            </a:r>
            <a:r>
              <a:rPr lang="cs-CZ" sz="2000" dirty="0" smtClean="0"/>
              <a:t>)</a:t>
            </a:r>
          </a:p>
          <a:p>
            <a:pPr lvl="1"/>
            <a:r>
              <a:rPr lang="cs-CZ" sz="2000" dirty="0" smtClean="0"/>
              <a:t>= možné, ale ne jediné a 100% funkční (!) východisko k identifikaci sportovních talentů</a:t>
            </a:r>
            <a:endParaRPr lang="cs-CZ" sz="2000" dirty="0"/>
          </a:p>
          <a:p>
            <a:pPr lvl="1"/>
            <a:endParaRPr lang="cs-CZ" sz="1600" dirty="0"/>
          </a:p>
        </p:txBody>
      </p:sp>
      <p:pic>
        <p:nvPicPr>
          <p:cNvPr id="12292" name="Picture 4" descr="NORTHUMBERLAND INDIAN FAN NATION | Team Fundraising at FlipGi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523" y="5338916"/>
            <a:ext cx="3038167" cy="151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36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5 typů sportů podle nároků na psychiku sportovce</a:t>
            </a:r>
            <a:br>
              <a:rPr lang="cs-CZ" sz="4000" dirty="0" smtClean="0"/>
            </a:br>
            <a:endParaRPr lang="cs-CZ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/>
          <a:srcRect l="38831" t="34615" r="19556" b="27732"/>
          <a:stretch/>
        </p:blipFill>
        <p:spPr>
          <a:xfrm>
            <a:off x="1914147" y="1825625"/>
            <a:ext cx="8155858" cy="414905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8057" y="1044357"/>
            <a:ext cx="12075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Pozn.: naučte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se základní rozdělení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příklad několika sportů z každé kategorie,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umět poznat z možností, co platí pro který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typ, např. „Pro jakou kategorii sportů je důležité maximální soustředění na detail, spojení oko-ruka a precizní provedení dovednosti?“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/>
          <a:srcRect l="38831" t="34615" r="19556" b="58010"/>
          <a:stretch/>
        </p:blipFill>
        <p:spPr>
          <a:xfrm>
            <a:off x="2018071" y="200337"/>
            <a:ext cx="8155858" cy="8126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/>
          <a:srcRect l="38710" t="32465" r="19677" b="17403"/>
          <a:stretch/>
        </p:blipFill>
        <p:spPr>
          <a:xfrm>
            <a:off x="1979863" y="1012980"/>
            <a:ext cx="8194066" cy="555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2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/>
          <a:srcRect l="39678" t="46019" r="20524" b="21707"/>
          <a:stretch/>
        </p:blipFill>
        <p:spPr>
          <a:xfrm>
            <a:off x="2031733" y="1035165"/>
            <a:ext cx="8240423" cy="3757031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388806" y="5589302"/>
            <a:ext cx="101001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books.google.cz/books?id=i-m4DwAAQBAJ&amp;pg=PT60&amp;lpg=PT60&amp;dq=psychosportogram&amp;source=bl&amp;ots=ZgRTO676DQ&amp;sig=ACfU3U2l5aqYjBfpE1EYUDc7AM8VLO7w1g&amp;hl=cs&amp;sa=X&amp;ved=2ahUKEwjbstDy5e7oAhXN2KQKHW5mBw8Q6AEwBnoECAsQLA#v=onepage&amp;q=psychosportogram&amp;f=fal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667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Několik pojmů z psychologie sportu na závěr…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1252200" cy="4351338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Dyadická interakce </a:t>
            </a:r>
            <a:r>
              <a:rPr lang="cs-CZ" sz="2000" dirty="0" smtClean="0"/>
              <a:t>= vzájemné působení mezi trenérem/koučem a sportovcem</a:t>
            </a:r>
          </a:p>
          <a:p>
            <a:pPr lvl="1"/>
            <a:r>
              <a:rPr lang="cs-CZ" sz="2000" b="1" dirty="0" smtClean="0"/>
              <a:t>Reakce jednoho se stává podnětem pro reakci druhého</a:t>
            </a:r>
            <a:r>
              <a:rPr lang="cs-CZ" sz="2000" dirty="0" smtClean="0"/>
              <a:t>, ta je opět podnětem pro reakci prvního aj.</a:t>
            </a:r>
          </a:p>
          <a:p>
            <a:pPr lvl="1"/>
            <a:r>
              <a:rPr lang="cs-CZ" sz="2000" dirty="0" smtClean="0"/>
              <a:t>S pojmem dyáda jsme se setkali už v rámci tématu </a:t>
            </a:r>
            <a:r>
              <a:rPr lang="cs-CZ" sz="2000" b="1" dirty="0" smtClean="0"/>
              <a:t>sociální opora</a:t>
            </a:r>
            <a:r>
              <a:rPr lang="cs-CZ" sz="2000" dirty="0" smtClean="0"/>
              <a:t> – dyáda jako dvojice lidí, kteří si poskytují sociální oporu) – i zde jeden reaguje na druhého a naopak, jde vlastně o nejmenší sociální skupinu (dva přátelé, manželé, sportovec a trenér, …)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/>
          <a:srcRect l="27857" t="41266" r="50595" b="33748"/>
          <a:stretch/>
        </p:blipFill>
        <p:spPr>
          <a:xfrm>
            <a:off x="6355442" y="3684826"/>
            <a:ext cx="4806043" cy="3133219"/>
          </a:xfrm>
          <a:prstGeom prst="rect">
            <a:avLst/>
          </a:prstGeom>
        </p:spPr>
      </p:pic>
      <p:pic>
        <p:nvPicPr>
          <p:cNvPr id="5" name="Picture 6" descr="šipka -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90971" flipV="1">
            <a:off x="5252156" y="3269941"/>
            <a:ext cx="1462705" cy="146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81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Připomenutí &amp; osnova přednášky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896429" cy="4695096"/>
          </a:xfrm>
        </p:spPr>
        <p:txBody>
          <a:bodyPr>
            <a:normAutofit/>
          </a:bodyPr>
          <a:lstStyle/>
          <a:p>
            <a:r>
              <a:rPr lang="cs-CZ" sz="2000" dirty="0" smtClean="0"/>
              <a:t>Témata psychologie zdraví úzce souvisí se sportem, více jsme se sportu věnovali v rámci témat: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cs-CZ" dirty="0"/>
              <a:t>Úvod – co je psychologie sportu, čím se zabývá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Syndrom </a:t>
            </a:r>
            <a:r>
              <a:rPr lang="cs-CZ" dirty="0" smtClean="0"/>
              <a:t>vyhoření </a:t>
            </a:r>
            <a:r>
              <a:rPr lang="cs-CZ" dirty="0"/>
              <a:t>u </a:t>
            </a:r>
            <a:r>
              <a:rPr lang="cs-CZ" dirty="0" smtClean="0"/>
              <a:t>sportovců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Relaxace a imaginace</a:t>
            </a:r>
          </a:p>
          <a:p>
            <a:pPr marL="228600" lvl="2">
              <a:spcBef>
                <a:spcPts val="1000"/>
              </a:spcBef>
            </a:pPr>
            <a:r>
              <a:rPr lang="cs-CZ" b="1" dirty="0"/>
              <a:t>Důležité </a:t>
            </a:r>
            <a:r>
              <a:rPr lang="cs-CZ" b="1" dirty="0" smtClean="0"/>
              <a:t>pojmy: </a:t>
            </a:r>
            <a:r>
              <a:rPr lang="cs-CZ" dirty="0" smtClean="0"/>
              <a:t>sociální </a:t>
            </a:r>
            <a:r>
              <a:rPr lang="cs-CZ" dirty="0" smtClean="0"/>
              <a:t>facilitace, </a:t>
            </a:r>
            <a:r>
              <a:rPr lang="cs-CZ" dirty="0" smtClean="0"/>
              <a:t>ideomotorické </a:t>
            </a:r>
            <a:r>
              <a:rPr lang="cs-CZ" dirty="0" smtClean="0"/>
              <a:t>učení, akutní psychické stavy (APS), chyba ve sportu</a:t>
            </a:r>
            <a:endParaRPr lang="cs-CZ" dirty="0" smtClean="0"/>
          </a:p>
          <a:p>
            <a:pPr marL="228600" lvl="2">
              <a:spcBef>
                <a:spcPts val="1000"/>
              </a:spcBef>
            </a:pPr>
            <a:r>
              <a:rPr lang="cs-CZ" dirty="0" smtClean="0"/>
              <a:t>Prakticky vše, o čem jsme hovořili, lze ale vztáhnout ke sportu…</a:t>
            </a:r>
            <a:endParaRPr lang="cs-CZ" dirty="0"/>
          </a:p>
          <a:p>
            <a:pPr marL="228600" lvl="1">
              <a:spcBef>
                <a:spcPts val="1000"/>
              </a:spcBef>
            </a:pPr>
            <a:endParaRPr lang="cs-CZ" sz="2000" dirty="0" smtClean="0"/>
          </a:p>
          <a:p>
            <a:pPr marL="685800" lvl="2">
              <a:spcBef>
                <a:spcPts val="1000"/>
              </a:spcBef>
            </a:pPr>
            <a:endParaRPr lang="cs-CZ" sz="1600" dirty="0"/>
          </a:p>
        </p:txBody>
      </p:sp>
      <p:pic>
        <p:nvPicPr>
          <p:cNvPr id="4" name="Picture 2" descr="Sports Technology Institute | Loughborough Univers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537" y="4746367"/>
            <a:ext cx="3076206" cy="211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734629" y="1825625"/>
            <a:ext cx="4846016" cy="2580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Další témata – osnova:</a:t>
            </a:r>
          </a:p>
          <a:p>
            <a:pPr marL="971550" lvl="2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1" dirty="0"/>
              <a:t>Psychologická příprava</a:t>
            </a:r>
          </a:p>
          <a:p>
            <a:pPr marL="971550" lvl="2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1" dirty="0" smtClean="0"/>
              <a:t>Agrese </a:t>
            </a:r>
            <a:r>
              <a:rPr lang="cs-CZ" sz="2000" b="1" dirty="0"/>
              <a:t>a agresivita ve sportu</a:t>
            </a:r>
          </a:p>
          <a:p>
            <a:pPr marL="971550" lvl="2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1" dirty="0"/>
              <a:t>Lateralita ve sportu</a:t>
            </a:r>
          </a:p>
          <a:p>
            <a:pPr marL="971550" lvl="2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1" dirty="0" smtClean="0"/>
              <a:t>Sportografie</a:t>
            </a:r>
          </a:p>
          <a:p>
            <a:pPr marL="971550" lvl="2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1" dirty="0" smtClean="0"/>
              <a:t>Pojmy na závěr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889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Několik pojmů z psychologie sportu na závěr…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1034486" cy="4351338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Motorické učení</a:t>
            </a:r>
          </a:p>
          <a:p>
            <a:pPr lvl="1"/>
            <a:r>
              <a:rPr lang="cs-CZ" sz="2000" dirty="0" smtClean="0"/>
              <a:t>Takové učení, jehož podstatou je osvojování pohybů</a:t>
            </a:r>
          </a:p>
          <a:p>
            <a:pPr lvl="1"/>
            <a:r>
              <a:rPr lang="cs-CZ" sz="2000" dirty="0" smtClean="0"/>
              <a:t>Důležitá je pro něj </a:t>
            </a:r>
            <a:r>
              <a:rPr lang="cs-CZ" sz="2000" b="1" dirty="0" smtClean="0"/>
              <a:t>koordinace senzorických vjemů a pohybů</a:t>
            </a:r>
          </a:p>
          <a:p>
            <a:pPr lvl="1"/>
            <a:r>
              <a:rPr lang="cs-CZ" sz="2000" dirty="0" smtClean="0"/>
              <a:t>Na základě MU dochází k upevňování motorických schopností v CNS prostřednictvím synapsí</a:t>
            </a:r>
          </a:p>
          <a:p>
            <a:pPr lvl="1"/>
            <a:r>
              <a:rPr lang="cs-CZ" sz="2000" dirty="0" smtClean="0"/>
              <a:t>Výsledkem je (relativně stálé) zlepšení pohybových dovedností</a:t>
            </a:r>
          </a:p>
          <a:p>
            <a:pPr lvl="1"/>
            <a:r>
              <a:rPr lang="cs-CZ" sz="2000" dirty="0" smtClean="0"/>
              <a:t>Zapojují se i </a:t>
            </a:r>
            <a:r>
              <a:rPr lang="cs-CZ" sz="2000" b="1" dirty="0" smtClean="0"/>
              <a:t>kognitivní procesy </a:t>
            </a:r>
            <a:r>
              <a:rPr lang="cs-CZ" sz="2000" dirty="0" smtClean="0"/>
              <a:t>= zpětně hodnotíme, jak se pohyb podařil, přijímáme zpětnou vazbu, učíme se pohybu i ve své fantazii (vizte ideomotorické učení = jeden z typů MU)</a:t>
            </a:r>
          </a:p>
          <a:p>
            <a:pPr lvl="1"/>
            <a:r>
              <a:rPr lang="cs-CZ" sz="2000" dirty="0" smtClean="0"/>
              <a:t>Nejdřív se s novými pohyby seznamujeme → postupně se stávají přesnějšími a dochází k automatizaci (už se na ně nemusíme tolik soustředit) → nakonec jsme schopni nové prvky použít tvořivě, zařazovat je do sestav apod. (pokud dojdeme až do této pokročilé fáze)</a:t>
            </a:r>
          </a:p>
          <a:p>
            <a:pPr lvl="1"/>
            <a:r>
              <a:rPr lang="cs-CZ" sz="2000" dirty="0" smtClean="0"/>
              <a:t>S MU souvisí pojmy </a:t>
            </a:r>
            <a:r>
              <a:rPr lang="cs-CZ" sz="2000" b="1" dirty="0" smtClean="0"/>
              <a:t>transfer </a:t>
            </a:r>
            <a:r>
              <a:rPr lang="cs-CZ" sz="2000" dirty="0" smtClean="0"/>
              <a:t>a </a:t>
            </a:r>
            <a:r>
              <a:rPr lang="cs-CZ" sz="2000" b="1" dirty="0" smtClean="0"/>
              <a:t>interference</a:t>
            </a:r>
          </a:p>
          <a:p>
            <a:pPr lvl="1"/>
            <a:endParaRPr lang="cs-CZ" sz="2000" dirty="0" smtClean="0"/>
          </a:p>
          <a:p>
            <a:endParaRPr lang="cs-CZ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1968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Několik pojmů z psychologie sportu na závěr…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1034486" cy="4351338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Transfer </a:t>
            </a:r>
            <a:r>
              <a:rPr lang="cs-CZ" sz="2000" dirty="0"/>
              <a:t>ulehčuje </a:t>
            </a:r>
            <a:r>
              <a:rPr lang="cs-CZ" sz="2000" dirty="0" smtClean="0"/>
              <a:t>učení</a:t>
            </a:r>
          </a:p>
          <a:p>
            <a:pPr lvl="1"/>
            <a:r>
              <a:rPr lang="cs-CZ" sz="2000" dirty="0" smtClean="0"/>
              <a:t>Praxe v jedné dovednosti či činnosti má </a:t>
            </a:r>
            <a:r>
              <a:rPr lang="cs-CZ" sz="2000" b="1" dirty="0" smtClean="0"/>
              <a:t>pozitivní vliv </a:t>
            </a:r>
            <a:r>
              <a:rPr lang="cs-CZ" sz="2000" dirty="0" smtClean="0"/>
              <a:t>na učení či výkonnost jiné činnosti</a:t>
            </a:r>
          </a:p>
          <a:p>
            <a:pPr lvl="1"/>
            <a:r>
              <a:rPr lang="cs-CZ" sz="2000" dirty="0" smtClean="0"/>
              <a:t>Př. pohyb hráče s míčem, chytání aj. může transferovat mezi odlišnými činnostmi → žákovi, který hraje házenou, půjdou v rámci tělocviku i další míčové hry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Interference </a:t>
            </a:r>
            <a:r>
              <a:rPr lang="cs-CZ" sz="2000" dirty="0" smtClean="0"/>
              <a:t>znesnadňuje </a:t>
            </a:r>
            <a:r>
              <a:rPr lang="cs-CZ" sz="2000" dirty="0"/>
              <a:t>učení</a:t>
            </a:r>
          </a:p>
          <a:p>
            <a:pPr lvl="1"/>
            <a:r>
              <a:rPr lang="cs-CZ" sz="2000" dirty="0"/>
              <a:t>Praxe v jedné dovednosti či činnosti má </a:t>
            </a:r>
            <a:r>
              <a:rPr lang="cs-CZ" sz="2000" b="1" dirty="0" smtClean="0"/>
              <a:t>negativní vliv </a:t>
            </a:r>
            <a:r>
              <a:rPr lang="cs-CZ" sz="2000" dirty="0"/>
              <a:t>na učení či výkonnost </a:t>
            </a:r>
            <a:r>
              <a:rPr lang="cs-CZ" sz="2000" dirty="0" smtClean="0"/>
              <a:t>v jiné činnosti, činnosti tzv. interferují</a:t>
            </a:r>
          </a:p>
          <a:p>
            <a:pPr lvl="1"/>
            <a:r>
              <a:rPr lang="cs-CZ" sz="2000" dirty="0" smtClean="0"/>
              <a:t>Např. podobné dovednosti lišící se v jediném aktu či operaci → sportovci, který bude mít nacvičený dvojtakt v košíkové, bude kvůli interferenci dělat problém trojtakt v házené</a:t>
            </a:r>
          </a:p>
          <a:p>
            <a:endParaRPr lang="cs-CZ" sz="2000" b="1" dirty="0" smtClean="0"/>
          </a:p>
          <a:p>
            <a:r>
              <a:rPr lang="cs-CZ" sz="2000" dirty="0" smtClean="0"/>
              <a:t>Nejde o pojmy související pouze s motorickým učením → vizte další </a:t>
            </a:r>
            <a:r>
              <a:rPr lang="cs-CZ" sz="2000" dirty="0" err="1" smtClean="0"/>
              <a:t>slide</a:t>
            </a:r>
            <a:endParaRPr lang="cs-CZ" sz="2000" dirty="0" smtClean="0"/>
          </a:p>
          <a:p>
            <a:endParaRPr lang="cs-CZ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34296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Příklad: </a:t>
            </a:r>
            <a:r>
              <a:rPr lang="cs-CZ" dirty="0" err="1" smtClean="0"/>
              <a:t>Stroopův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89425"/>
          </a:xfrm>
        </p:spPr>
        <p:txBody>
          <a:bodyPr>
            <a:normAutofit fontScale="92500" lnSpcReduction="20000"/>
          </a:bodyPr>
          <a:lstStyle/>
          <a:p>
            <a:r>
              <a:rPr lang="cs-CZ" sz="2200" dirty="0" smtClean="0"/>
              <a:t>Instrukce 1: </a:t>
            </a:r>
            <a:r>
              <a:rPr lang="cs-CZ" sz="2200" dirty="0"/>
              <a:t>Vyjmenujte nahlas a co nejrychleji </a:t>
            </a:r>
            <a:r>
              <a:rPr lang="cs-CZ" sz="2200" b="1" dirty="0"/>
              <a:t>barvy</a:t>
            </a:r>
            <a:r>
              <a:rPr lang="cs-CZ" sz="2200" dirty="0"/>
              <a:t> </a:t>
            </a:r>
            <a:r>
              <a:rPr lang="cs-CZ" sz="2200" b="1" dirty="0" smtClean="0"/>
              <a:t>obdélníčků</a:t>
            </a:r>
            <a:r>
              <a:rPr lang="cs-CZ" sz="2200" dirty="0" smtClean="0"/>
              <a:t>:</a:t>
            </a:r>
            <a:endParaRPr lang="cs-CZ" sz="2200" dirty="0"/>
          </a:p>
          <a:p>
            <a:endParaRPr lang="cs-CZ" sz="2200" dirty="0"/>
          </a:p>
          <a:p>
            <a:pPr marL="0" indent="0">
              <a:buNone/>
            </a:pPr>
            <a:endParaRPr lang="cs-CZ" sz="2200" dirty="0" smtClean="0"/>
          </a:p>
          <a:p>
            <a:endParaRPr lang="cs-CZ" sz="2200" dirty="0" smtClean="0"/>
          </a:p>
          <a:p>
            <a:r>
              <a:rPr lang="cs-CZ" sz="2200" dirty="0" smtClean="0"/>
              <a:t>Instrukce 2: Vyjmenujte nahlas a co nejrychleji </a:t>
            </a:r>
            <a:r>
              <a:rPr lang="cs-CZ" sz="2200" b="1" dirty="0" smtClean="0"/>
              <a:t>barvy slov </a:t>
            </a:r>
            <a:r>
              <a:rPr lang="cs-CZ" sz="2200" dirty="0" smtClean="0"/>
              <a:t>(barvy, kterými jsou napsaná):</a:t>
            </a:r>
          </a:p>
          <a:p>
            <a:endParaRPr lang="cs-CZ" sz="2200" dirty="0"/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Proč </a:t>
            </a:r>
            <a:r>
              <a:rPr lang="cs-CZ" sz="2000" dirty="0"/>
              <a:t>je pojmenování barev </a:t>
            </a:r>
            <a:r>
              <a:rPr lang="cs-CZ" sz="2000" dirty="0" smtClean="0"/>
              <a:t>slov těžší</a:t>
            </a:r>
            <a:r>
              <a:rPr lang="cs-CZ" sz="2000" dirty="0"/>
              <a:t>? Vysvětlením je </a:t>
            </a:r>
            <a:r>
              <a:rPr lang="cs-CZ" sz="2000" b="1" dirty="0"/>
              <a:t>interference</a:t>
            </a:r>
            <a:r>
              <a:rPr lang="cs-CZ" sz="2000" dirty="0"/>
              <a:t> se schopností </a:t>
            </a:r>
            <a:r>
              <a:rPr lang="cs-CZ" sz="2000" dirty="0" smtClean="0"/>
              <a:t>číst – máme tendence říct barvu, která je napsaná, místo barvy, kterou má slovo</a:t>
            </a:r>
            <a:endParaRPr lang="cs-CZ" sz="2000" dirty="0"/>
          </a:p>
          <a:p>
            <a:r>
              <a:rPr lang="cs-CZ" sz="2000" dirty="0" smtClean="0"/>
              <a:t>Jak by si v testu vedlo předškolní dítě, které ještě neumí číst? Nemělo by s pojmenováním barev u slov problém</a:t>
            </a:r>
          </a:p>
          <a:p>
            <a:r>
              <a:rPr lang="cs-CZ" sz="2000" dirty="0" smtClean="0"/>
              <a:t>Jak by si v testu vedlo dítě, které se se právě naučilo číst (7-8 let)? Interference by u něj byla vysoká</a:t>
            </a:r>
          </a:p>
          <a:p>
            <a:r>
              <a:rPr lang="cs-CZ" sz="2000" dirty="0" smtClean="0"/>
              <a:t>Na tomto principu je založen tzv. </a:t>
            </a:r>
            <a:r>
              <a:rPr lang="cs-CZ" sz="2000" dirty="0" err="1" smtClean="0"/>
              <a:t>Stroopův</a:t>
            </a:r>
            <a:r>
              <a:rPr lang="cs-CZ" sz="2000" dirty="0" smtClean="0"/>
              <a:t> test</a:t>
            </a:r>
            <a:endParaRPr lang="cs-CZ" sz="2000" dirty="0"/>
          </a:p>
          <a:p>
            <a:endParaRPr lang="cs-CZ" sz="2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/>
          <a:srcRect l="13571" t="34914" r="26309" b="60415"/>
          <a:stretch/>
        </p:blipFill>
        <p:spPr>
          <a:xfrm>
            <a:off x="307964" y="2309460"/>
            <a:ext cx="11576069" cy="50565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/>
          <a:srcRect l="13571" t="43155" r="26309" b="53508"/>
          <a:stretch/>
        </p:blipFill>
        <p:spPr>
          <a:xfrm>
            <a:off x="307964" y="3544026"/>
            <a:ext cx="11576069" cy="45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7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Příklad: </a:t>
            </a:r>
            <a:r>
              <a:rPr lang="cs-CZ" dirty="0" err="1" smtClean="0"/>
              <a:t>Stroopův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897914" cy="4351338"/>
          </a:xfrm>
        </p:spPr>
        <p:txBody>
          <a:bodyPr>
            <a:normAutofit/>
          </a:bodyPr>
          <a:lstStyle/>
          <a:p>
            <a:r>
              <a:rPr lang="cs-CZ" sz="2200" b="1" dirty="0" err="1" smtClean="0"/>
              <a:t>Stroopův</a:t>
            </a:r>
            <a:r>
              <a:rPr lang="cs-CZ" sz="2200" b="1" dirty="0" smtClean="0"/>
              <a:t> test (</a:t>
            </a:r>
            <a:r>
              <a:rPr lang="cs-CZ" sz="2200" b="1" dirty="0" err="1" smtClean="0"/>
              <a:t>Stroop</a:t>
            </a:r>
            <a:r>
              <a:rPr lang="cs-CZ" sz="2200" b="1" dirty="0" smtClean="0"/>
              <a:t> </a:t>
            </a:r>
            <a:r>
              <a:rPr lang="cs-CZ" sz="2200" b="1" dirty="0" err="1" smtClean="0"/>
              <a:t>Color</a:t>
            </a:r>
            <a:r>
              <a:rPr lang="cs-CZ" sz="2200" b="1" dirty="0" smtClean="0"/>
              <a:t>-Word test)</a:t>
            </a:r>
          </a:p>
          <a:p>
            <a:pPr lvl="1"/>
            <a:r>
              <a:rPr lang="cs-CZ" sz="2000" dirty="0" smtClean="0"/>
              <a:t>Osobnostní i kognitivní test, zjišťuje percepční zátěž a odolnost vůči psychické zátěži</a:t>
            </a:r>
          </a:p>
          <a:p>
            <a:pPr lvl="1"/>
            <a:r>
              <a:rPr lang="cs-CZ" sz="2000" dirty="0" smtClean="0"/>
              <a:t>Jak si vedeme v toto testu souvisí také s inteligencí, pozorností, pamětí, …</a:t>
            </a:r>
          </a:p>
          <a:p>
            <a:pPr lvl="1"/>
            <a:endParaRPr lang="cs-CZ" sz="2000" dirty="0" smtClean="0"/>
          </a:p>
          <a:p>
            <a:pPr lvl="1"/>
            <a:r>
              <a:rPr lang="cs-CZ" sz="2000" b="1" dirty="0" smtClean="0"/>
              <a:t>Jak vypadá test? 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(nemusíte se učit, pro zajímavost)</a:t>
            </a:r>
          </a:p>
          <a:p>
            <a:pPr lvl="1"/>
            <a:r>
              <a:rPr lang="cs-CZ" sz="1800" dirty="0" smtClean="0"/>
              <a:t>1. krok – přečtení 100 černě vytištěných slov, měří se čas</a:t>
            </a:r>
          </a:p>
          <a:p>
            <a:pPr lvl="1"/>
            <a:r>
              <a:rPr lang="cs-CZ" sz="1800" dirty="0" smtClean="0"/>
              <a:t>2. krok – pojmenování barev 100 obdélníčků, měří se čas</a:t>
            </a:r>
          </a:p>
        </p:txBody>
      </p:sp>
      <p:pic>
        <p:nvPicPr>
          <p:cNvPr id="18434" name="Picture 2" descr="Vyhodnocení soutěže na Dnech vědy a techniky v Plzn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r="2591" b="5082"/>
          <a:stretch/>
        </p:blipFill>
        <p:spPr bwMode="auto">
          <a:xfrm>
            <a:off x="7353509" y="1502003"/>
            <a:ext cx="4455886" cy="2852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838199" y="4682331"/>
            <a:ext cx="1000397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sz="1800" dirty="0" smtClean="0"/>
              <a:t>3. krok – 100 barevných slov a pojmenování barev, měří se čas → tady se právě měří percepční zátěž, barvy a slova neodpovídají stejně jako v našem příkladu a pojmenovat barvy je náročné </a:t>
            </a:r>
            <a:r>
              <a:rPr lang="cs-CZ" sz="1800" dirty="0" smtClean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cs-CZ" sz="1800" dirty="0" smtClean="0">
                <a:sym typeface="Wingdings" panose="05000000000000000000" pitchFamily="2" charset="2"/>
              </a:rPr>
              <a:t>4. krok (doplňkový) – barevná slova – střídavé čtení významu slova a barvy (můžete si zkusit)</a:t>
            </a:r>
          </a:p>
          <a:p>
            <a:pPr lvl="1"/>
            <a:r>
              <a:rPr lang="cs-CZ" sz="1800" dirty="0">
                <a:sym typeface="Wingdings" panose="05000000000000000000" pitchFamily="2" charset="2"/>
              </a:rPr>
              <a:t>Čím nižší je rozdíl probanda mezi časy 2. a 3. kroku, tím lepší je jeho výsledek a tím lépe zvládá </a:t>
            </a:r>
            <a:r>
              <a:rPr lang="cs-CZ" sz="1800" dirty="0" smtClean="0">
                <a:sym typeface="Wingdings" panose="05000000000000000000" pitchFamily="2" charset="2"/>
              </a:rPr>
              <a:t>„smyslovou“ i psychickou zátěž </a:t>
            </a:r>
            <a:r>
              <a:rPr lang="cs-CZ" sz="1800" dirty="0">
                <a:sym typeface="Wingdings" panose="05000000000000000000" pitchFamily="2" charset="2"/>
              </a:rPr>
              <a:t>způsobenou testem </a:t>
            </a:r>
            <a:endParaRPr lang="cs-CZ" sz="1800" dirty="0"/>
          </a:p>
          <a:p>
            <a:pPr lvl="1"/>
            <a:endParaRPr lang="cs-CZ" sz="1800" dirty="0" smtClean="0">
              <a:sym typeface="Wingdings" panose="05000000000000000000" pitchFamily="2" charset="2"/>
            </a:endParaRPr>
          </a:p>
        </p:txBody>
      </p:sp>
      <p:pic>
        <p:nvPicPr>
          <p:cNvPr id="8" name="Picture 6" descr="šipka -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0520845" y="4143292"/>
            <a:ext cx="1078076" cy="107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28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1488" y="2111099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Děkuji za pozornost.</a:t>
            </a:r>
            <a:endParaRPr lang="cs-CZ" dirty="0"/>
          </a:p>
        </p:txBody>
      </p:sp>
      <p:pic>
        <p:nvPicPr>
          <p:cNvPr id="5" name="Picture 2" descr="Sports Technology Institute | Loughborough Univers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701" y="3315908"/>
            <a:ext cx="4816319" cy="330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7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4943476" y="1371538"/>
            <a:ext cx="7027606" cy="5188352"/>
            <a:chOff x="4943476" y="1371538"/>
            <a:chExt cx="7027606" cy="5188352"/>
          </a:xfrm>
        </p:grpSpPr>
        <p:pic>
          <p:nvPicPr>
            <p:cNvPr id="6" name="Picture 2" descr="Philosophy Principles East Bay Soccer Training Teams - AFC Academ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3476" y="1371538"/>
              <a:ext cx="7027606" cy="5188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Philosophy Principles East Bay Soccer Training Teams - AFC Academy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23" t="17838" r="24871" b="67016"/>
            <a:stretch/>
          </p:blipFill>
          <p:spPr bwMode="auto">
            <a:xfrm>
              <a:off x="7629526" y="3657600"/>
              <a:ext cx="1814512" cy="528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Psychologická příprava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990006" cy="5032376"/>
          </a:xfrm>
        </p:spPr>
        <p:txBody>
          <a:bodyPr>
            <a:normAutofit/>
          </a:bodyPr>
          <a:lstStyle/>
          <a:p>
            <a:r>
              <a:rPr lang="cs-CZ" sz="2000" dirty="0" smtClean="0"/>
              <a:t>= jedna z oblastí sportovního tréninku</a:t>
            </a:r>
          </a:p>
          <a:p>
            <a:r>
              <a:rPr lang="cs-CZ" sz="2000" dirty="0" smtClean="0"/>
              <a:t>Další: </a:t>
            </a:r>
            <a:r>
              <a:rPr lang="cs-CZ" sz="2000" b="1" dirty="0" smtClean="0"/>
              <a:t>technická</a:t>
            </a:r>
            <a:r>
              <a:rPr lang="cs-CZ" sz="2000" dirty="0" smtClean="0"/>
              <a:t>, </a:t>
            </a:r>
            <a:r>
              <a:rPr lang="cs-CZ" sz="2000" b="1" dirty="0" smtClean="0"/>
              <a:t>taktická</a:t>
            </a:r>
            <a:r>
              <a:rPr lang="cs-CZ" sz="2000" dirty="0" smtClean="0"/>
              <a:t> a </a:t>
            </a:r>
            <a:r>
              <a:rPr lang="cs-CZ" sz="2000" b="1" dirty="0" smtClean="0"/>
              <a:t>fyzická </a:t>
            </a:r>
            <a:r>
              <a:rPr lang="cs-CZ" sz="2000" dirty="0" smtClean="0"/>
              <a:t>příprava</a:t>
            </a:r>
          </a:p>
        </p:txBody>
      </p:sp>
      <p:sp>
        <p:nvSpPr>
          <p:cNvPr id="5" name="AutoShape 2" descr="Become a Better Student - River and Oce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57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Psychologická příprava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990006" cy="5032376"/>
          </a:xfrm>
        </p:spPr>
        <p:txBody>
          <a:bodyPr>
            <a:normAutofit/>
          </a:bodyPr>
          <a:lstStyle/>
          <a:p>
            <a:r>
              <a:rPr lang="cs-CZ" sz="2000" dirty="0" smtClean="0"/>
              <a:t>Cílevědomé využití </a:t>
            </a:r>
            <a:r>
              <a:rPr lang="cs-CZ" sz="2000" dirty="0"/>
              <a:t>psychologických </a:t>
            </a:r>
            <a:r>
              <a:rPr lang="cs-CZ" sz="2000" dirty="0" smtClean="0"/>
              <a:t>poznatků </a:t>
            </a:r>
            <a:r>
              <a:rPr lang="cs-CZ" sz="2000" dirty="0"/>
              <a:t>k prohloubení efektivity tréninkového </a:t>
            </a:r>
            <a:r>
              <a:rPr lang="cs-CZ" sz="2000" dirty="0" smtClean="0"/>
              <a:t>procesu a k tomu, aby výkon v soutěži odpovídal tréninku </a:t>
            </a:r>
          </a:p>
          <a:p>
            <a:pPr lvl="1"/>
            <a:r>
              <a:rPr lang="cs-CZ" sz="1800" dirty="0" smtClean="0"/>
              <a:t>Tj. např. aby se nestalo, že sportovec zvládá podat vysoký výkon při tréninku, ale už ne na soutěži</a:t>
            </a:r>
          </a:p>
          <a:p>
            <a:pPr lvl="1"/>
            <a:r>
              <a:rPr lang="cs-CZ" sz="1800" dirty="0"/>
              <a:t>Psychologická příprava ≠ psychologie </a:t>
            </a:r>
            <a:r>
              <a:rPr lang="cs-CZ" sz="1800" dirty="0" smtClean="0"/>
              <a:t>sportu</a:t>
            </a:r>
          </a:p>
          <a:p>
            <a:r>
              <a:rPr lang="cs-CZ" sz="2000" dirty="0" smtClean="0"/>
              <a:t>Minimalizuje negativní vlivy psychiky a mentálně posiluje sportovce, upevňuje a rozvíjí pozitivní vlastnosti, rozvíjí rozumové schopnosti → má </a:t>
            </a:r>
            <a:r>
              <a:rPr lang="cs-CZ" sz="2000" b="1" dirty="0" smtClean="0"/>
              <a:t>vliv na jedince nejen ve vztahu ke sportu</a:t>
            </a:r>
          </a:p>
          <a:p>
            <a:r>
              <a:rPr lang="cs-CZ" sz="2000" dirty="0" smtClean="0"/>
              <a:t>Měla by být součástí tréninků – je v kompetenci trenéra/kouče, vliv na ni má ale širší sociální síť, sportovní kolektiv, rodina</a:t>
            </a:r>
          </a:p>
          <a:p>
            <a:r>
              <a:rPr lang="cs-CZ" sz="2000" dirty="0"/>
              <a:t>Je </a:t>
            </a:r>
            <a:r>
              <a:rPr lang="cs-CZ" sz="2000" dirty="0" smtClean="0"/>
              <a:t>zaměřená </a:t>
            </a:r>
            <a:r>
              <a:rPr lang="cs-CZ" sz="2000" dirty="0"/>
              <a:t>na </a:t>
            </a:r>
            <a:r>
              <a:rPr lang="cs-CZ" sz="2000" b="1" dirty="0"/>
              <a:t>motivaci</a:t>
            </a:r>
            <a:r>
              <a:rPr lang="cs-CZ" sz="2000" dirty="0"/>
              <a:t>, </a:t>
            </a:r>
            <a:r>
              <a:rPr lang="cs-CZ" sz="2000" b="1" dirty="0"/>
              <a:t>emoce</a:t>
            </a:r>
            <a:r>
              <a:rPr lang="cs-CZ" sz="2000" dirty="0"/>
              <a:t>, </a:t>
            </a:r>
            <a:r>
              <a:rPr lang="cs-CZ" sz="2000" b="1" dirty="0"/>
              <a:t>myšlení</a:t>
            </a:r>
            <a:r>
              <a:rPr lang="cs-CZ" sz="2000" dirty="0"/>
              <a:t>, </a:t>
            </a:r>
            <a:r>
              <a:rPr lang="cs-CZ" sz="2000" b="1" dirty="0"/>
              <a:t>chování</a:t>
            </a:r>
            <a:r>
              <a:rPr lang="cs-CZ" sz="2000" dirty="0"/>
              <a:t>, </a:t>
            </a:r>
            <a:r>
              <a:rPr lang="cs-CZ" sz="2000" b="1" dirty="0"/>
              <a:t>seberegulaci </a:t>
            </a:r>
            <a:r>
              <a:rPr lang="cs-CZ" sz="2000" dirty="0"/>
              <a:t>= psychologická </a:t>
            </a:r>
            <a:r>
              <a:rPr lang="cs-CZ" sz="2000" dirty="0" smtClean="0"/>
              <a:t>témata</a:t>
            </a:r>
          </a:p>
          <a:p>
            <a:endParaRPr lang="cs-CZ" sz="2000" dirty="0" smtClean="0"/>
          </a:p>
          <a:p>
            <a:r>
              <a:rPr lang="cs-CZ" sz="2000" dirty="0"/>
              <a:t>Psychologická </a:t>
            </a:r>
            <a:r>
              <a:rPr lang="cs-CZ" sz="2000" dirty="0" smtClean="0"/>
              <a:t>se zabývá například tématy</a:t>
            </a:r>
          </a:p>
          <a:p>
            <a:pPr lvl="1"/>
            <a:r>
              <a:rPr lang="cs-CZ" sz="2000" b="1" dirty="0"/>
              <a:t>Regulace aktuálních psychických stavů (APS</a:t>
            </a:r>
            <a:r>
              <a:rPr lang="cs-CZ" sz="2000" b="1" dirty="0" smtClean="0"/>
              <a:t>)</a:t>
            </a:r>
            <a:endParaRPr lang="cs-CZ" sz="2000" dirty="0"/>
          </a:p>
          <a:p>
            <a:pPr lvl="1"/>
            <a:r>
              <a:rPr lang="cs-CZ" sz="2000" b="1" dirty="0"/>
              <a:t>Regulace interpersonálních vztahů</a:t>
            </a:r>
          </a:p>
          <a:p>
            <a:pPr lvl="1"/>
            <a:r>
              <a:rPr lang="cs-CZ" sz="2000" b="1" dirty="0"/>
              <a:t>Ovlivnění osobnosti </a:t>
            </a:r>
            <a:r>
              <a:rPr lang="cs-CZ" sz="2000" b="1" dirty="0" smtClean="0"/>
              <a:t>sportovce</a:t>
            </a:r>
            <a:endParaRPr lang="cs-CZ" sz="2000" dirty="0" smtClean="0"/>
          </a:p>
        </p:txBody>
      </p:sp>
      <p:sp>
        <p:nvSpPr>
          <p:cNvPr id="4" name="Obdélník 3"/>
          <p:cNvSpPr/>
          <p:nvPr/>
        </p:nvSpPr>
        <p:spPr>
          <a:xfrm>
            <a:off x="6513871" y="5184807"/>
            <a:ext cx="56781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Používané metody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b="1" dirty="0"/>
              <a:t>Modelový trénink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b="1" dirty="0"/>
              <a:t>Mentální trénink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… a mnoho dalších – </a:t>
            </a:r>
            <a:r>
              <a:rPr lang="cs-CZ" sz="2000" b="1" dirty="0"/>
              <a:t>relaxace</a:t>
            </a:r>
            <a:r>
              <a:rPr lang="cs-CZ" sz="2000" dirty="0"/>
              <a:t>, </a:t>
            </a:r>
            <a:r>
              <a:rPr lang="cs-CZ" sz="2000" b="1" dirty="0"/>
              <a:t>imaginace</a:t>
            </a:r>
            <a:r>
              <a:rPr lang="cs-CZ" sz="2000" dirty="0"/>
              <a:t>, …</a:t>
            </a:r>
          </a:p>
        </p:txBody>
      </p:sp>
      <p:sp>
        <p:nvSpPr>
          <p:cNvPr id="5" name="AutoShape 2" descr="Become a Better Student - River and Oce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17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Psychologická příprava – metody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4"/>
            <a:ext cx="11168921" cy="5032376"/>
          </a:xfrm>
        </p:spPr>
        <p:txBody>
          <a:bodyPr>
            <a:normAutofit fontScale="92500"/>
          </a:bodyPr>
          <a:lstStyle/>
          <a:p>
            <a:r>
              <a:rPr lang="cs-CZ" sz="2000" b="1" dirty="0" smtClean="0"/>
              <a:t>Modelový trénink</a:t>
            </a:r>
          </a:p>
          <a:p>
            <a:pPr lvl="1"/>
            <a:r>
              <a:rPr lang="cs-CZ" sz="2000" dirty="0" smtClean="0"/>
              <a:t>Modelování tréninkové zátěže podle požadavků blížící se soutěže</a:t>
            </a:r>
          </a:p>
          <a:p>
            <a:pPr lvl="1"/>
            <a:r>
              <a:rPr lang="cs-CZ" sz="2000" dirty="0" smtClean="0"/>
              <a:t>Funguje na principu adaptace organismu na očekávanou situaci, na stresory</a:t>
            </a:r>
          </a:p>
          <a:p>
            <a:pPr lvl="1"/>
            <a:r>
              <a:rPr lang="cs-CZ" sz="2000" dirty="0" smtClean="0"/>
              <a:t>Např</a:t>
            </a:r>
            <a:r>
              <a:rPr lang="cs-CZ" sz="2000" dirty="0"/>
              <a:t>. trénink koncovky her, kdy trenér vytvoří umělý výchozí stav zápasu a hráč se musí snažit zvítězit nebo udržet </a:t>
            </a:r>
            <a:r>
              <a:rPr lang="cs-CZ" sz="2000" dirty="0" smtClean="0"/>
              <a:t>převahu</a:t>
            </a:r>
          </a:p>
          <a:p>
            <a:pPr lvl="1"/>
            <a:r>
              <a:rPr lang="cs-CZ" sz="2000" dirty="0" smtClean="0"/>
              <a:t>Pracuje se na pocitu kompetentnosti hráče, zvládání emocí aj.</a:t>
            </a:r>
          </a:p>
          <a:p>
            <a:pPr lvl="1"/>
            <a:r>
              <a:rPr lang="cs-CZ" sz="2000" b="1" dirty="0"/>
              <a:t>Vnější</a:t>
            </a:r>
            <a:r>
              <a:rPr lang="cs-CZ" sz="2000" dirty="0"/>
              <a:t> </a:t>
            </a:r>
            <a:r>
              <a:rPr lang="cs-CZ" sz="2000" b="1" dirty="0"/>
              <a:t>modelový trénink </a:t>
            </a:r>
            <a:r>
              <a:rPr lang="cs-CZ" sz="2000" dirty="0"/>
              <a:t>– podmínky prostředí – nadmořská výška, přímořské </a:t>
            </a:r>
            <a:r>
              <a:rPr lang="cs-CZ" sz="2000" dirty="0" smtClean="0"/>
              <a:t>klima aj.</a:t>
            </a:r>
            <a:endParaRPr lang="cs-CZ" sz="2000" dirty="0"/>
          </a:p>
          <a:p>
            <a:pPr lvl="1"/>
            <a:r>
              <a:rPr lang="cs-CZ" sz="2000" b="1" dirty="0"/>
              <a:t>Vnitřní modelový trénink </a:t>
            </a:r>
            <a:r>
              <a:rPr lang="cs-CZ" sz="2000" dirty="0"/>
              <a:t>– taktika soupeře, styl </a:t>
            </a:r>
            <a:r>
              <a:rPr lang="cs-CZ" sz="2000" dirty="0" smtClean="0"/>
              <a:t>hry, nespravedlivé hodnocení rozhodčího aj.</a:t>
            </a:r>
          </a:p>
          <a:p>
            <a:pPr lvl="1"/>
            <a:endParaRPr lang="cs-CZ" sz="2000" dirty="0"/>
          </a:p>
          <a:p>
            <a:pPr marL="228600" lvl="1">
              <a:spcBef>
                <a:spcPts val="1000"/>
              </a:spcBef>
            </a:pPr>
            <a:r>
              <a:rPr lang="cs-CZ" sz="2000" b="1" dirty="0"/>
              <a:t>Mentální trénink</a:t>
            </a:r>
          </a:p>
          <a:p>
            <a:pPr lvl="1"/>
            <a:r>
              <a:rPr lang="cs-CZ" sz="2000" dirty="0" smtClean="0"/>
              <a:t>Trénování v představách, využití imaginace (vizte téma Relaxace a imaginace, ideomotorické učení)</a:t>
            </a:r>
          </a:p>
          <a:p>
            <a:pPr lvl="1"/>
            <a:r>
              <a:rPr lang="cs-CZ" sz="2000" dirty="0" smtClean="0"/>
              <a:t>Je náročný na koncentraci a nepracuje pouze se zrakovými představami (používá např. i slovní vyjádření pohybu)</a:t>
            </a:r>
          </a:p>
          <a:p>
            <a:pPr lvl="1"/>
            <a:endParaRPr lang="cs-CZ" sz="2000" dirty="0"/>
          </a:p>
          <a:p>
            <a:pPr marL="228600" lvl="1">
              <a:spcBef>
                <a:spcPts val="0"/>
              </a:spcBef>
            </a:pPr>
            <a:r>
              <a:rPr lang="cs-CZ" sz="2100" dirty="0"/>
              <a:t>Další </a:t>
            </a:r>
            <a:r>
              <a:rPr lang="cs-CZ" sz="2100" dirty="0" smtClean="0"/>
              <a:t>techniky jako </a:t>
            </a:r>
            <a:r>
              <a:rPr lang="cs-CZ" sz="2100" b="1" dirty="0" smtClean="0"/>
              <a:t>stupňování zátěže</a:t>
            </a:r>
            <a:r>
              <a:rPr lang="cs-CZ" sz="2100" dirty="0" smtClean="0"/>
              <a:t>, </a:t>
            </a:r>
            <a:r>
              <a:rPr lang="cs-CZ" sz="2100" b="1" dirty="0" smtClean="0"/>
              <a:t>obměňování zátěže</a:t>
            </a:r>
            <a:r>
              <a:rPr lang="cs-CZ" sz="2100" dirty="0" smtClean="0"/>
              <a:t>, …</a:t>
            </a:r>
          </a:p>
          <a:p>
            <a:pPr marL="228600" lvl="1">
              <a:spcBef>
                <a:spcPts val="0"/>
              </a:spcBef>
            </a:pPr>
            <a:r>
              <a:rPr lang="cs-CZ" sz="2100" dirty="0" smtClean="0"/>
              <a:t>Techniky, </a:t>
            </a:r>
            <a:r>
              <a:rPr lang="cs-CZ" sz="2100" dirty="0"/>
              <a:t>o kterých jsme hovořili dříve, např. </a:t>
            </a:r>
            <a:r>
              <a:rPr lang="cs-CZ" sz="2100" b="1" dirty="0" smtClean="0"/>
              <a:t>relaxace</a:t>
            </a:r>
            <a:r>
              <a:rPr lang="cs-CZ" sz="2100" dirty="0" smtClean="0"/>
              <a:t> </a:t>
            </a:r>
            <a:r>
              <a:rPr lang="cs-CZ" sz="2100" dirty="0"/>
              <a:t>obecně, </a:t>
            </a:r>
            <a:r>
              <a:rPr lang="cs-CZ" sz="2100" b="1" dirty="0"/>
              <a:t>autogenní trénink</a:t>
            </a:r>
            <a:r>
              <a:rPr lang="cs-CZ" sz="2100" dirty="0"/>
              <a:t>, </a:t>
            </a:r>
            <a:r>
              <a:rPr lang="cs-CZ" sz="2100" b="1" dirty="0"/>
              <a:t>práce s dechem</a:t>
            </a:r>
            <a:r>
              <a:rPr lang="cs-CZ" sz="2100" dirty="0"/>
              <a:t> aj.</a:t>
            </a:r>
          </a:p>
          <a:p>
            <a:pPr lvl="1">
              <a:spcBef>
                <a:spcPts val="0"/>
              </a:spcBef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7623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Regulace interpersonálních vztahů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Ve sportovních týmech rozlišujeme 2 základní vztahy</a:t>
            </a:r>
          </a:p>
          <a:p>
            <a:pPr lvl="1"/>
            <a:r>
              <a:rPr lang="cs-CZ" sz="2000" b="1" dirty="0" err="1" smtClean="0"/>
              <a:t>Kompetice</a:t>
            </a:r>
            <a:endParaRPr lang="cs-CZ" sz="2000" b="1" dirty="0" smtClean="0"/>
          </a:p>
          <a:p>
            <a:pPr lvl="1"/>
            <a:r>
              <a:rPr lang="cs-CZ" sz="2000" b="1" dirty="0" smtClean="0"/>
              <a:t>Kooperace</a:t>
            </a:r>
          </a:p>
          <a:p>
            <a:pPr marL="228600" lvl="1">
              <a:spcBef>
                <a:spcPts val="1000"/>
              </a:spcBef>
            </a:pPr>
            <a:endParaRPr lang="cs-CZ" sz="2000" dirty="0" smtClean="0"/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Oboje musí dosáhnout optimální úrovně, když:</a:t>
            </a:r>
          </a:p>
          <a:p>
            <a:pPr marL="685800" lvl="2">
              <a:spcBef>
                <a:spcPts val="1000"/>
              </a:spcBef>
            </a:pPr>
            <a:r>
              <a:rPr lang="cs-CZ" dirty="0" err="1" smtClean="0"/>
              <a:t>Kompetice</a:t>
            </a:r>
            <a:r>
              <a:rPr lang="cs-CZ" dirty="0" smtClean="0"/>
              <a:t> výrazně převyšuje kooperaci → vysoká rivalita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Kooperace výrazně převyšuje </a:t>
            </a:r>
            <a:r>
              <a:rPr lang="cs-CZ" dirty="0" err="1" smtClean="0"/>
              <a:t>kompetici</a:t>
            </a:r>
            <a:r>
              <a:rPr lang="cs-CZ" dirty="0" smtClean="0"/>
              <a:t> → benevolence, nízká úroveň motivace </a:t>
            </a:r>
            <a:endParaRPr lang="cs-CZ" dirty="0"/>
          </a:p>
        </p:txBody>
      </p:sp>
      <p:pic>
        <p:nvPicPr>
          <p:cNvPr id="5122" name="Picture 2" descr="7 Characteristics of the Relationship-Driven Coach | STA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360" y="1589352"/>
            <a:ext cx="3701845" cy="2082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8462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Agresivita a agrese ve sportu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4363" y="1825624"/>
            <a:ext cx="11577637" cy="5032375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Agresivita = sklon k agresivnímu chování, </a:t>
            </a:r>
            <a:r>
              <a:rPr lang="cs-CZ" sz="2000" dirty="0"/>
              <a:t>tendence k </a:t>
            </a:r>
            <a:r>
              <a:rPr lang="cs-CZ" sz="2000" dirty="0" smtClean="0"/>
              <a:t>agresi (napadení, útočnému jednání)</a:t>
            </a:r>
          </a:p>
          <a:p>
            <a:pPr lvl="1"/>
            <a:r>
              <a:rPr lang="cs-CZ" sz="2000" dirty="0" smtClean="0"/>
              <a:t>Vyšší agresivita pramení často z dětství (absence rodiče, agresivní vzory, nechtěné nebo deprimované dítě)</a:t>
            </a:r>
          </a:p>
          <a:p>
            <a:pPr lvl="1"/>
            <a:r>
              <a:rPr lang="cs-CZ" sz="2000" dirty="0" smtClean="0"/>
              <a:t>Vliv mají např. sociální prostředí, věk (agresivita v pubertě), pohlaví (vyšší agresivita u mužů než u žen) </a:t>
            </a:r>
          </a:p>
          <a:p>
            <a:pPr lvl="1"/>
            <a:r>
              <a:rPr lang="cs-CZ" sz="2000" dirty="0" smtClean="0"/>
              <a:t>Vyšší agresivitu mají například lidé s osobností typu A</a:t>
            </a:r>
          </a:p>
          <a:p>
            <a:pPr lvl="1"/>
            <a:r>
              <a:rPr lang="cs-CZ" sz="2000" dirty="0"/>
              <a:t>Tendenci k </a:t>
            </a:r>
            <a:r>
              <a:rPr lang="cs-CZ" sz="2000" dirty="0" smtClean="0"/>
              <a:t>agresivnímu chování zkoumá i osobnostní dotazník zjišťující rysy osobnosti podle Big 5</a:t>
            </a:r>
          </a:p>
          <a:p>
            <a:pPr lvl="1"/>
            <a:endParaRPr lang="cs-CZ" sz="2000" dirty="0" smtClean="0"/>
          </a:p>
          <a:p>
            <a:r>
              <a:rPr lang="cs-CZ" sz="2000" b="1" dirty="0"/>
              <a:t>Agrese = napadení, útočné jednání – cílevědomý a úmyslný projev agresivity</a:t>
            </a:r>
          </a:p>
          <a:p>
            <a:pPr lvl="1"/>
            <a:r>
              <a:rPr lang="cs-CZ" sz="2000" dirty="0"/>
              <a:t>Ve sportu je agrese chápaná jako způsobení škody či ublížení (nejen fyzické, i verbální), které je „mimo pravidla hry“</a:t>
            </a:r>
          </a:p>
          <a:p>
            <a:pPr lvl="1"/>
            <a:r>
              <a:rPr lang="cs-CZ" sz="2000" dirty="0"/>
              <a:t>Lidé, kteří mají </a:t>
            </a:r>
            <a:r>
              <a:rPr lang="cs-CZ" sz="2000" b="1" dirty="0"/>
              <a:t>interní </a:t>
            </a:r>
            <a:r>
              <a:rPr lang="cs-CZ" sz="2000" b="1" dirty="0" err="1"/>
              <a:t>LoC</a:t>
            </a:r>
            <a:r>
              <a:rPr lang="cs-CZ" sz="2000" dirty="0"/>
              <a:t>, častěji chápou agresi jako jednu z možností kontroly svého života a dosahování cílů, naopak lidé, kteří mají </a:t>
            </a:r>
            <a:r>
              <a:rPr lang="cs-CZ" sz="2000" b="1" dirty="0"/>
              <a:t>externí </a:t>
            </a:r>
            <a:r>
              <a:rPr lang="cs-CZ" sz="2000" b="1" dirty="0" err="1"/>
              <a:t>LoC</a:t>
            </a:r>
            <a:r>
              <a:rPr lang="cs-CZ" sz="2000" dirty="0"/>
              <a:t>, reagují agresivně zpravidla po delší, nepříjemné </a:t>
            </a:r>
            <a:r>
              <a:rPr lang="cs-CZ" sz="2000" dirty="0" smtClean="0"/>
              <a:t>provokaci (ukázka toho, že ne vždy je interní </a:t>
            </a:r>
            <a:r>
              <a:rPr lang="cs-CZ" sz="2000" dirty="0" err="1" smtClean="0"/>
              <a:t>LoC</a:t>
            </a:r>
            <a:r>
              <a:rPr lang="cs-CZ" sz="2000" dirty="0" smtClean="0"/>
              <a:t> „výhodnější“)</a:t>
            </a:r>
            <a:endParaRPr lang="cs-CZ" sz="2000" dirty="0"/>
          </a:p>
          <a:p>
            <a:pPr lvl="1"/>
            <a:r>
              <a:rPr lang="cs-CZ" sz="2000" dirty="0"/>
              <a:t>Určitá míra agresivního chování je přirozená – bez ní bychom nepřežili, podobně jako bez stresu</a:t>
            </a:r>
          </a:p>
          <a:p>
            <a:pPr lvl="1"/>
            <a:endParaRPr lang="cs-CZ" sz="2000" dirty="0" smtClean="0"/>
          </a:p>
          <a:p>
            <a:pPr marL="633413" lvl="2" indent="-176213"/>
            <a:endParaRPr lang="cs-CZ" dirty="0" smtClean="0"/>
          </a:p>
        </p:txBody>
      </p:sp>
      <p:pic>
        <p:nvPicPr>
          <p:cNvPr id="10242" name="Picture 2" descr="Agresivita ako manažérska zručnosť | MK Train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386" y="298449"/>
            <a:ext cx="2448373" cy="145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19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Agresivita a agrese ve sportu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975258" cy="5032375"/>
          </a:xfrm>
        </p:spPr>
        <p:txBody>
          <a:bodyPr>
            <a:normAutofit/>
          </a:bodyPr>
          <a:lstStyle/>
          <a:p>
            <a:pPr marL="269875" lvl="1" indent="-269875"/>
            <a:r>
              <a:rPr lang="cs-CZ" sz="2000" dirty="0"/>
              <a:t>Existuje </a:t>
            </a:r>
            <a:r>
              <a:rPr lang="cs-CZ" sz="2000" b="1" dirty="0"/>
              <a:t>mnoho druhů agrese</a:t>
            </a:r>
            <a:r>
              <a:rPr lang="cs-CZ" sz="2000" dirty="0"/>
              <a:t>, např.:</a:t>
            </a:r>
          </a:p>
          <a:p>
            <a:pPr marL="719138" lvl="2" indent="-269875"/>
            <a:r>
              <a:rPr lang="cs-CZ" b="1" dirty="0" smtClean="0"/>
              <a:t>Altruistická agrese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cs-CZ" dirty="0" smtClean="0"/>
              <a:t>zaměřená </a:t>
            </a:r>
            <a:r>
              <a:rPr lang="cs-CZ" dirty="0"/>
              <a:t>na ochranu </a:t>
            </a:r>
            <a:r>
              <a:rPr lang="cs-CZ" dirty="0" smtClean="0"/>
              <a:t>druhých</a:t>
            </a:r>
          </a:p>
          <a:p>
            <a:pPr marL="719138" lvl="2" indent="-269875"/>
            <a:r>
              <a:rPr lang="cs-CZ" b="1" dirty="0" smtClean="0"/>
              <a:t>Instrumentální agrese </a:t>
            </a:r>
            <a:r>
              <a:rPr lang="cs-CZ" dirty="0"/>
              <a:t>– </a:t>
            </a:r>
            <a:r>
              <a:rPr lang="cs-CZ" dirty="0" smtClean="0"/>
              <a:t>naučená a předem plánovaná – např. u vojáků či kolektivních sportů</a:t>
            </a:r>
          </a:p>
          <a:p>
            <a:pPr marL="719138" lvl="2" indent="-269875"/>
            <a:r>
              <a:rPr lang="cs-CZ" b="1" dirty="0" smtClean="0"/>
              <a:t>Primární agrese </a:t>
            </a:r>
            <a:r>
              <a:rPr lang="cs-CZ" dirty="0" smtClean="0"/>
              <a:t>vychází z jedince a působí na prostředí, </a:t>
            </a:r>
            <a:r>
              <a:rPr lang="cs-CZ" b="1" dirty="0" smtClean="0"/>
              <a:t>sekundární agrese </a:t>
            </a:r>
            <a:r>
              <a:rPr lang="cs-CZ" dirty="0" smtClean="0"/>
              <a:t>vychází z prostředí a působí zpětně na jedince</a:t>
            </a:r>
          </a:p>
          <a:p>
            <a:pPr marL="719138" lvl="2" indent="-269875"/>
            <a:endParaRPr lang="cs-CZ" dirty="0" smtClean="0"/>
          </a:p>
          <a:p>
            <a:pPr marL="176213" lvl="1" indent="-176213"/>
            <a:r>
              <a:rPr lang="cs-CZ" sz="2000" dirty="0"/>
              <a:t>Existují různé přístupy, podle kterých je sportovní aktivita ve vztahu se zvýšenou </a:t>
            </a:r>
            <a:r>
              <a:rPr lang="cs-CZ" sz="2000" dirty="0" smtClean="0"/>
              <a:t>agresivitou</a:t>
            </a:r>
            <a:r>
              <a:rPr lang="cs-CZ" sz="2000" dirty="0"/>
              <a:t>, je ve vztahu se sníženou </a:t>
            </a:r>
            <a:r>
              <a:rPr lang="cs-CZ" sz="2000" dirty="0" smtClean="0"/>
              <a:t>agresivitou </a:t>
            </a:r>
            <a:r>
              <a:rPr lang="cs-CZ" sz="2000" dirty="0"/>
              <a:t>či o žádný vztah mezi sportem a agresivitou nejde </a:t>
            </a:r>
            <a:r>
              <a:rPr lang="cs-CZ" sz="2000" dirty="0" smtClean="0"/>
              <a:t>(?)</a:t>
            </a:r>
            <a:endParaRPr lang="cs-CZ" sz="2000" dirty="0"/>
          </a:p>
          <a:p>
            <a:pPr marL="176213" lvl="1" indent="-176213"/>
            <a:r>
              <a:rPr lang="cs-CZ" sz="2000" dirty="0"/>
              <a:t>Agresivita, resp. agrese se nicméně ve sportu často projevuje, např. v </a:t>
            </a:r>
            <a:r>
              <a:rPr lang="cs-CZ" sz="2000" dirty="0" smtClean="0"/>
              <a:t>podobě:</a:t>
            </a:r>
            <a:endParaRPr lang="cs-CZ" sz="2000" dirty="0"/>
          </a:p>
          <a:p>
            <a:pPr marL="633413" lvl="2" indent="-176213"/>
            <a:r>
              <a:rPr lang="cs-CZ" b="1" dirty="0"/>
              <a:t>Symbolů </a:t>
            </a:r>
            <a:r>
              <a:rPr lang="cs-CZ" dirty="0"/>
              <a:t>– vizuální podoba dresů, vlajek, znaky a názvy klubů, „bojovná“ zvířata jako dravci, šelmy</a:t>
            </a:r>
          </a:p>
          <a:p>
            <a:pPr marL="633413" lvl="2" indent="-176213"/>
            <a:r>
              <a:rPr lang="cs-CZ" b="1" dirty="0"/>
              <a:t>Verbální komunikace </a:t>
            </a:r>
            <a:r>
              <a:rPr lang="cs-CZ" dirty="0"/>
              <a:t>– křik a nadávky, ale i ponižování, ironie či jízlivost</a:t>
            </a:r>
          </a:p>
          <a:p>
            <a:pPr marL="633413" lvl="2" indent="-176213"/>
            <a:r>
              <a:rPr lang="cs-CZ" b="1" dirty="0"/>
              <a:t>Neverbální komunikace </a:t>
            </a:r>
            <a:r>
              <a:rPr lang="cs-CZ" dirty="0"/>
              <a:t>– rvačky, ničení </a:t>
            </a:r>
            <a:r>
              <a:rPr lang="cs-CZ" dirty="0" smtClean="0"/>
              <a:t>věcí, chuligánství spojené se sportem</a:t>
            </a:r>
            <a:endParaRPr lang="cs-CZ" dirty="0"/>
          </a:p>
          <a:p>
            <a:pPr marL="914400" lvl="2" indent="0">
              <a:buNone/>
            </a:pPr>
            <a:endParaRPr lang="cs-CZ" dirty="0" smtClean="0"/>
          </a:p>
          <a:p>
            <a:pPr lvl="1"/>
            <a:endParaRPr lang="cs-CZ" sz="2000" dirty="0" smtClean="0"/>
          </a:p>
          <a:p>
            <a:pPr marL="633413" lvl="2" indent="-176213"/>
            <a:endParaRPr lang="cs-CZ" dirty="0" smtClean="0"/>
          </a:p>
        </p:txBody>
      </p:sp>
      <p:pic>
        <p:nvPicPr>
          <p:cNvPr id="10242" name="Picture 2" descr="Agresivita ako manažérska zručnosť | MK Trai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386" y="298449"/>
            <a:ext cx="2448373" cy="145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hiladelphia Eagles Primary Logo - National Football League (NFL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513" y="5386830"/>
            <a:ext cx="1766945" cy="121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68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Agresivita a agrese ve sportu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Vyšší agrese:</a:t>
            </a:r>
          </a:p>
          <a:p>
            <a:pPr lvl="1"/>
            <a:r>
              <a:rPr lang="cs-CZ" sz="2000" b="1" dirty="0"/>
              <a:t>P</a:t>
            </a:r>
            <a:r>
              <a:rPr lang="cs-CZ" sz="2000" b="1" dirty="0" smtClean="0"/>
              <a:t>rohrávající družstva</a:t>
            </a:r>
            <a:endParaRPr lang="cs-CZ" sz="2000" b="1" dirty="0"/>
          </a:p>
          <a:p>
            <a:pPr lvl="1"/>
            <a:r>
              <a:rPr lang="cs-CZ" sz="2000" b="1" dirty="0" smtClean="0"/>
              <a:t>Hostující družstva</a:t>
            </a:r>
          </a:p>
          <a:p>
            <a:pPr lvl="1"/>
            <a:r>
              <a:rPr lang="cs-CZ" sz="2000" b="1" dirty="0"/>
              <a:t>P</a:t>
            </a:r>
            <a:r>
              <a:rPr lang="cs-CZ" sz="2000" b="1" dirty="0" smtClean="0"/>
              <a:t>ři vyrovnaném skóre</a:t>
            </a:r>
          </a:p>
          <a:p>
            <a:pPr lvl="1"/>
            <a:r>
              <a:rPr lang="cs-CZ" sz="2000" b="1" dirty="0" smtClean="0"/>
              <a:t>Ve vyšších úrovních soutěže</a:t>
            </a:r>
          </a:p>
          <a:p>
            <a:pPr lvl="1"/>
            <a:endParaRPr lang="cs-CZ" sz="2000" b="1" dirty="0" smtClean="0"/>
          </a:p>
          <a:p>
            <a:pPr marL="457200" lvl="1" indent="0">
              <a:buNone/>
            </a:pPr>
            <a:endParaRPr lang="cs-CZ" sz="2000" b="1" dirty="0"/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Může ji spustit </a:t>
            </a:r>
            <a:r>
              <a:rPr lang="cs-CZ" sz="2000" dirty="0" smtClean="0"/>
              <a:t>nízké nebo neférové hodnocení, nespokojenost s vlastním výkonem, nespokojenost s výkonem spoluhráčů, nevyhovující taktika aj.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Agrese roste: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Se zvyšující se frustrací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Se snižující se kontrolou nad situací</a:t>
            </a:r>
            <a:endParaRPr lang="cs-CZ" dirty="0"/>
          </a:p>
        </p:txBody>
      </p:sp>
      <p:pic>
        <p:nvPicPr>
          <p:cNvPr id="11270" name="Picture 6" descr="Aggression in Sport: A Coaching Resource: Theories of Aggress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70" y="1574396"/>
            <a:ext cx="4530430" cy="2383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7796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2109</TotalTime>
  <Words>2297</Words>
  <Application>Microsoft Office PowerPoint</Application>
  <PresentationFormat>Širokoúhlá obrazovka</PresentationFormat>
  <Paragraphs>205</Paragraphs>
  <Slides>24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Motiv Office</vt:lpstr>
      <vt:lpstr>Psychologie sportu v kostce</vt:lpstr>
      <vt:lpstr>Připomenutí &amp; osnova přednášky</vt:lpstr>
      <vt:lpstr>Psychologická příprava</vt:lpstr>
      <vt:lpstr>Psychologická příprava</vt:lpstr>
      <vt:lpstr>Psychologická příprava – metody </vt:lpstr>
      <vt:lpstr>Regulace interpersonálních vztahů</vt:lpstr>
      <vt:lpstr>Agresivita a agrese ve sportu</vt:lpstr>
      <vt:lpstr>Agresivita a agrese ve sportu</vt:lpstr>
      <vt:lpstr>Agresivita a agrese ve sportu</vt:lpstr>
      <vt:lpstr>Agresivita a agrese ve sportu – co s nimi?</vt:lpstr>
      <vt:lpstr>Lateralita</vt:lpstr>
      <vt:lpstr>Lateralita ve sportu – proč je důležitá?</vt:lpstr>
      <vt:lpstr>Lateralita ve sportu – proč je důležitá?</vt:lpstr>
      <vt:lpstr>Lateralita – příklady zjišťování</vt:lpstr>
      <vt:lpstr>Sportografie</vt:lpstr>
      <vt:lpstr>5 typů sportů podle nároků na psychiku sportovce </vt:lpstr>
      <vt:lpstr>Prezentace aplikace PowerPoint</vt:lpstr>
      <vt:lpstr>Prezentace aplikace PowerPoint</vt:lpstr>
      <vt:lpstr>Několik pojmů z psychologie sportu na závěr…</vt:lpstr>
      <vt:lpstr>Několik pojmů z psychologie sportu na závěr…</vt:lpstr>
      <vt:lpstr>Několik pojmů z psychologie sportu na závěr…</vt:lpstr>
      <vt:lpstr>Příklad: Stroopův test</vt:lpstr>
      <vt:lpstr>Příklad: Stroopův test</vt:lpstr>
      <vt:lpstr>Děkuji za pozornost.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sítě a zdraví Health care &amp; sports apps</dc:title>
  <dc:creator>Uživatel</dc:creator>
  <cp:lastModifiedBy>Uživatel</cp:lastModifiedBy>
  <cp:revision>109</cp:revision>
  <dcterms:created xsi:type="dcterms:W3CDTF">2020-02-15T16:56:06Z</dcterms:created>
  <dcterms:modified xsi:type="dcterms:W3CDTF">2021-04-14T10:36:54Z</dcterms:modified>
</cp:coreProperties>
</file>