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66" r:id="rId4"/>
    <p:sldId id="259" r:id="rId5"/>
    <p:sldId id="258" r:id="rId6"/>
    <p:sldId id="265" r:id="rId7"/>
    <p:sldId id="257" r:id="rId8"/>
    <p:sldId id="260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E1E45-D72F-4893-A497-AE966953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3D975D-AA03-4820-950D-22DED2AB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E2F5D-E853-47F6-8875-D3152D82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03721-C467-4DC3-B29A-BC04AA0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4F47F-8CC7-4DC2-9ED3-AFCEDC6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08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B809E-7B29-49FF-9C0D-61F2EC42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F7F55-44B5-4983-9E7E-CA587106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5C3A1-12CA-418C-99A6-955885AF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93343-0D29-4D30-9014-B86B69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0ED9-8DB3-4FF9-8FE1-A18C9291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3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1C5E-1A05-448F-82BF-DE4E890F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869E3-44D6-4DCD-8880-A505065D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D11A2-07C7-4718-8AA6-2AC0E8F2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4B9B2-E369-43C5-888C-B3DF5E1A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A65E0-6AF7-4460-9947-C88A48D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6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05337-14A2-4C13-9A9F-A8C4C74E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6D8-6E52-4B2B-ACB0-142300DB0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8F628-3124-4B19-A314-2D7C4FEC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C5300A-21AB-4727-934D-C197C34B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F47840-EB24-4EE9-B851-D67AEF1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857B0B-F50C-497E-9919-91AF2265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4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DBD3-40F9-4737-8499-D51D1957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65BED-87A9-4094-8548-49F161EA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47E40-99A4-401E-AC70-9A7D1E868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9F1127-54FE-4CE6-8DCF-1498F66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6F270D-44BC-47A3-B3C3-98EE7C106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DF83F8-24EE-4B4D-A9BC-2C6DF460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D1FA43-353B-40F0-9212-A134006C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A6C76C-1838-4A2C-A9F6-24860F0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2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5E0AF-AEE0-4D39-9BDD-1AB75DF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5078C2-A0D4-432E-90B4-DA820A4E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D55F1B-11C2-4502-84C6-5F36BEF9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8E0C38-4F38-487E-A790-E4193DCD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9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26A3D-F267-42BD-9E7F-113412E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0FE039-D242-48E9-9D78-F54FC7A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B6B72-9ACA-4CAD-805D-787381E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8657-0D9C-4DD6-BB0E-4A6A892A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DAC6C-C79D-4EB9-940C-8B82DC13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DFA720-6D7B-4E57-B61E-E773A7EB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4F3D81-5D48-46AD-82FE-537E85EB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E0C3D-92F5-40B4-8F06-9FA3A94A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F3FA0A-8322-4CDB-98C8-D037038B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A8E7D-A4A1-455E-9CC3-F3CDBA3C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F74AB7-8535-4D31-A5A5-B8AD5E19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FEFD39-DEC6-4334-87E5-FF532A41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A17991-1531-4EBF-B270-727ECBE0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61822-4EF4-41C0-9048-5F8C8929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6CC545-E149-4871-B9C7-CC14AD77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62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F45E2-700C-4917-944F-C91ECECA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A3B9C8-7A43-4813-8F7F-B1850B10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D3F73-F462-4FF4-8B47-4CF74968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68A26-D063-414B-A14A-213B016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85C50-A5FB-4334-9B8B-49101EB1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098C6E-B90F-40E3-B5AB-B1265E152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DB625-C78E-4985-A657-8676A3D2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10462-EC4F-4C30-8B86-E3233F1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77AE4-75F1-48FA-AB4B-D7003AE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98193-775F-4975-9BD9-01CA16A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6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976498-F473-4A0E-9F83-38C0D86C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AC96EE-44B3-4C9A-A0DB-189F7E4F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0D263-E71D-4F47-A84A-8C116167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87B-78FF-4D64-844F-A18C2B90B79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70595-3099-41D7-8530-3B1CC565A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55501-F1D0-4699-B8A4-7A518874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dirty="0"/>
              <a:t>Bp</a:t>
            </a:r>
            <a:r>
              <a:rPr lang="cs-CZ" dirty="0"/>
              <a:t>1819 Základy sportovní výživy</a:t>
            </a:r>
            <a:br>
              <a:rPr lang="es-ES" dirty="0"/>
            </a:br>
            <a:br>
              <a:rPr lang="cs-CZ" dirty="0"/>
            </a:br>
            <a:br>
              <a:rPr lang="cs-CZ" dirty="0"/>
            </a:br>
            <a:r>
              <a:rPr lang="cs-CZ" sz="3200" dirty="0"/>
              <a:t>Jaro 2022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 dirty="0"/>
              <a:t>hlinsky.tomas@mail.muni.cz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9345663" y="833190"/>
            <a:ext cx="2753974" cy="509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Konzultační hodiny:</a:t>
            </a:r>
          </a:p>
          <a:p>
            <a:r>
              <a:rPr lang="cs-CZ" dirty="0">
                <a:solidFill>
                  <a:schemeClr val="tx1"/>
                </a:solidFill>
              </a:rPr>
              <a:t>Úterý 9:00-11:00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Pátek po předchozí e-mailové domluvě.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3643501" y="303014"/>
            <a:ext cx="565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Zdravý talíř – česká varianta amerického </a:t>
            </a:r>
            <a:r>
              <a:rPr lang="cs-CZ" dirty="0" err="1"/>
              <a:t>MyPlate</a:t>
            </a:r>
            <a:r>
              <a:rPr lang="cs-CZ" dirty="0"/>
              <a:t>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Výukové metody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cs-CZ" sz="1500"/>
              <a:t>Výuka bude probíhat formou otevřených seminářů, diskuzí, workshopů.</a:t>
            </a:r>
          </a:p>
          <a:p>
            <a:pPr lvl="1"/>
            <a:r>
              <a:rPr lang="cs-CZ" sz="1500"/>
              <a:t>Práce ve skupinách, vzájemná analýza kazuistik, aplikace poznatků do specifických sportovních odvětví.</a:t>
            </a:r>
          </a:p>
          <a:p>
            <a:r>
              <a:rPr lang="cs-CZ" sz="1500"/>
              <a:t>Praktická aplikace teoretických znalostí o makro, mikroživinách a pitném režimu do praxe v podpoře regenerace a tréninkové adaptace.</a:t>
            </a:r>
          </a:p>
          <a:p>
            <a:r>
              <a:rPr lang="cs-CZ" sz="1500" b="1"/>
              <a:t>Cíle:</a:t>
            </a:r>
            <a:endParaRPr lang="cs-CZ" sz="1500"/>
          </a:p>
          <a:p>
            <a:pPr>
              <a:spcAft>
                <a:spcPts val="800"/>
              </a:spcAft>
            </a:pPr>
            <a:r>
              <a:rPr lang="cs-CZ" sz="1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 fyzioterapie je v kontextu kinantropologie multidisciplinárním oborem, kdy znalosti z oblasti výživy mohou pomoci dotvořit komplexní terapeutický přístup ke klientovi a navýšit tak úroveň kvality terapeuta. Cílem předmětu je proto rozšířit obecné znalosti studenta v oblasti výživy v kontextu biochemie a fyziologie člověka s cílem podpory jeho zdravotního stavu. Aplikace poznatků do sportovní přípravy, tréninku či závodního zatížení s ohledem na optimalizaci regenerace a tréninkové adaptace.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13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cs-CZ" dirty="0"/>
              <a:t>Aktivní účast na seminářích </a:t>
            </a:r>
            <a:r>
              <a:rPr lang="cs-CZ"/>
              <a:t>(povolena </a:t>
            </a:r>
            <a:r>
              <a:rPr lang="cs-CZ" b="1"/>
              <a:t>1 neúčast</a:t>
            </a:r>
            <a:r>
              <a:rPr lang="cs-CZ"/>
              <a:t>).</a:t>
            </a:r>
            <a:endParaRPr lang="cs-CZ" dirty="0"/>
          </a:p>
          <a:p>
            <a:r>
              <a:rPr lang="cs-CZ" b="1" dirty="0"/>
              <a:t>3 průběžné open </a:t>
            </a:r>
            <a:r>
              <a:rPr lang="cs-CZ" b="1" dirty="0" err="1"/>
              <a:t>book</a:t>
            </a:r>
            <a:r>
              <a:rPr lang="cs-CZ" b="1" dirty="0"/>
              <a:t> testy </a:t>
            </a:r>
            <a:r>
              <a:rPr lang="cs-CZ" dirty="0"/>
              <a:t>(termín splnění testu bude vždy navazovat na tematický semestrální týden) a </a:t>
            </a:r>
            <a:r>
              <a:rPr lang="cs-CZ" b="1" dirty="0"/>
              <a:t>2 průběžné testy s uzavřenými odpověďmi </a:t>
            </a:r>
            <a:r>
              <a:rPr lang="cs-CZ" dirty="0"/>
              <a:t>(v čase seminářů; 5 otázek ABCD, 5 minut).</a:t>
            </a:r>
          </a:p>
          <a:p>
            <a:r>
              <a:rPr lang="cs-CZ" b="1" dirty="0"/>
              <a:t>Diskuze na seminářích, práce s kazuistikou, kritické čtení, prezentace a domácí cvičení.</a:t>
            </a:r>
          </a:p>
          <a:p>
            <a:r>
              <a:rPr lang="cs-CZ" b="1" dirty="0"/>
              <a:t>Zakončení předmětu zápočtem </a:t>
            </a:r>
            <a:r>
              <a:rPr lang="cs-CZ" dirty="0"/>
              <a:t>(na základě splnění výše zmíněných bodů).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26526"/>
            <a:ext cx="8983489" cy="3563377"/>
          </a:xfrm>
        </p:spPr>
        <p:txBody>
          <a:bodyPr numCol="2"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 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Úvod do problematiky výživy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Antropometrické vyšetření a metody zjišťování nutričního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Makroživiny – sacharidy, bílkoviny a tuky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Mikroživiny – vitaminy a minerální látky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Tekutiny a pitný režim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  <a:endParaRPr lang="cs-CZ" sz="1200" dirty="0"/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Racionální přístup k výživě, úprava potravin a orientace na trhu potravin</a:t>
            </a:r>
            <a:endParaRPr lang="cs-CZ" sz="11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Aplikovaná sportovní výživa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Před, během a po výkonu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Energetická dostupnost</a:t>
            </a:r>
            <a:endParaRPr lang="cs-CZ" sz="12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Aplikovaná sportovní výživa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Vytrvalostní vs silově-rychlostní disciplíny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Nutriční strategie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 – Velikonoční pondělí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Doplňky stravy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Termíny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627377" cy="5334001"/>
          </a:xfrm>
        </p:spPr>
        <p:txBody>
          <a:bodyPr>
            <a:normAutofit/>
          </a:bodyPr>
          <a:lstStyle/>
          <a:p>
            <a:r>
              <a:rPr lang="cs-CZ" dirty="0"/>
              <a:t>1. týden</a:t>
            </a:r>
          </a:p>
          <a:p>
            <a:r>
              <a:rPr lang="cs-CZ" dirty="0"/>
              <a:t>2. týden</a:t>
            </a:r>
          </a:p>
          <a:p>
            <a:r>
              <a:rPr lang="cs-CZ" dirty="0"/>
              <a:t>3. týden – open </a:t>
            </a:r>
            <a:r>
              <a:rPr lang="cs-CZ" dirty="0" err="1"/>
              <a:t>book</a:t>
            </a:r>
            <a:r>
              <a:rPr lang="cs-CZ" dirty="0"/>
              <a:t> test – Úvod do sportovní výživy</a:t>
            </a:r>
          </a:p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 týden</a:t>
            </a:r>
          </a:p>
          <a:p>
            <a:r>
              <a:rPr lang="cs-CZ" dirty="0"/>
              <a:t>5. týden – 1. průběžný test</a:t>
            </a:r>
          </a:p>
          <a:p>
            <a:r>
              <a:rPr lang="cs-CZ" dirty="0"/>
              <a:t>6.týden</a:t>
            </a:r>
          </a:p>
          <a:p>
            <a:r>
              <a:rPr lang="cs-CZ" dirty="0"/>
              <a:t>7. týden – open </a:t>
            </a:r>
            <a:r>
              <a:rPr lang="cs-CZ" dirty="0" err="1"/>
              <a:t>book</a:t>
            </a:r>
            <a:r>
              <a:rPr lang="cs-CZ" dirty="0"/>
              <a:t> test – Vytrvalost vs silově-rychlostní d.</a:t>
            </a:r>
          </a:p>
          <a:p>
            <a:r>
              <a:rPr lang="cs-CZ" dirty="0"/>
              <a:t>8. týden</a:t>
            </a:r>
          </a:p>
          <a:p>
            <a:r>
              <a:rPr lang="cs-CZ" dirty="0"/>
              <a:t>9. týden</a:t>
            </a:r>
          </a:p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10. týden – Velikonoční pondělí</a:t>
            </a:r>
            <a:r>
              <a:rPr lang="cs-CZ" dirty="0"/>
              <a:t> – open </a:t>
            </a:r>
            <a:r>
              <a:rPr lang="cs-CZ" dirty="0" err="1"/>
              <a:t>book</a:t>
            </a:r>
            <a:r>
              <a:rPr lang="cs-CZ" dirty="0"/>
              <a:t> test – Energetická dostupnost a sportovní výživa </a:t>
            </a:r>
            <a:r>
              <a:rPr lang="cs-CZ"/>
              <a:t>podle disciplíny</a:t>
            </a:r>
            <a:endParaRPr lang="cs-CZ" dirty="0"/>
          </a:p>
          <a:p>
            <a:r>
              <a:rPr lang="cs-CZ" dirty="0"/>
              <a:t>11. týden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0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42E96-293D-4320-B4F5-7401C6D8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479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Mgr. Tomáš Hlinský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Obrázek 15" descr="Obsah obrázku sníh, exteriér, lyžování, skupina&#10;&#10;Popis byl vytvořen automaticky">
            <a:extLst>
              <a:ext uri="{FF2B5EF4-FFF2-40B4-BE49-F238E27FC236}">
                <a16:creationId xmlns:a16="http://schemas.microsoft.com/office/drawing/2014/main" id="{B9562C68-D127-4001-87B7-B2897C14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0618" b="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4" name="Obrázek 13" descr="Obsah obrázku tráva, exteriér, obloha, osoba&#10;&#10;Popis byl vytvořen automaticky">
            <a:extLst>
              <a:ext uri="{FF2B5EF4-FFF2-40B4-BE49-F238E27FC236}">
                <a16:creationId xmlns:a16="http://schemas.microsoft.com/office/drawing/2014/main" id="{8C7602F7-3E0A-4EDB-B9F4-EE6D88A8A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" b="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dpis 1">
            <a:extLst>
              <a:ext uri="{FF2B5EF4-FFF2-40B4-BE49-F238E27FC236}">
                <a16:creationId xmlns:a16="http://schemas.microsoft.com/office/drawing/2014/main" id="{7D0090F5-0B30-43E9-91C9-76149695AE2A}"/>
              </a:ext>
            </a:extLst>
          </p:cNvPr>
          <p:cNvSpPr txBox="1">
            <a:spLocks/>
          </p:cNvSpPr>
          <p:nvPr/>
        </p:nvSpPr>
        <p:spPr>
          <a:xfrm>
            <a:off x="658761" y="4864957"/>
            <a:ext cx="10923638" cy="1589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Původem Vsetín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Asistent a PhD student – MU Brno, Fakulta sportovních studií, Katedra podpory zdraví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Kondiční trenér a výživový poradce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Bulldogs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Brno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Výživový poradce – Fyzioterapie Veškrna,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Ch‘i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centrum Vsetín,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SportSensei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Kuchař – Sportovní soustředění a kempy sportovců (cyklistika a biatlon)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25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výživové pojmy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07" y="761999"/>
            <a:ext cx="6113000" cy="5328173"/>
          </a:xfrm>
        </p:spPr>
        <p:txBody>
          <a:bodyPr>
            <a:normAutofit/>
          </a:bodyPr>
          <a:lstStyle/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Energetický výdej</a:t>
            </a:r>
          </a:p>
          <a:p>
            <a:pPr lvl="2"/>
            <a:r>
              <a:rPr lang="cs-CZ" dirty="0"/>
              <a:t>Bazální metabolismus</a:t>
            </a:r>
          </a:p>
          <a:p>
            <a:pPr lvl="1"/>
            <a:r>
              <a:rPr lang="cs-CZ" dirty="0"/>
              <a:t>Energetický příjem</a:t>
            </a:r>
          </a:p>
          <a:p>
            <a:pPr lvl="2"/>
            <a:r>
              <a:rPr lang="cs-CZ" dirty="0"/>
              <a:t>Nutrienty = živiny</a:t>
            </a:r>
          </a:p>
          <a:p>
            <a:r>
              <a:rPr lang="cs-CZ" dirty="0"/>
              <a:t>Mikroživiny a tekutiny</a:t>
            </a:r>
          </a:p>
          <a:p>
            <a:r>
              <a:rPr lang="cs-CZ" dirty="0"/>
              <a:t>Bioaktivní látky a vláknina</a:t>
            </a:r>
          </a:p>
          <a:p>
            <a:r>
              <a:rPr lang="cs-CZ" dirty="0"/>
              <a:t>WHR, BMI, FFM</a:t>
            </a:r>
          </a:p>
          <a:p>
            <a:r>
              <a:rPr lang="cs-CZ" dirty="0"/>
              <a:t>Retrospektivní nutriční záznam</a:t>
            </a:r>
          </a:p>
          <a:p>
            <a:r>
              <a:rPr lang="cs-CZ" dirty="0"/>
              <a:t>Prospektivní nutriční záznam</a:t>
            </a:r>
          </a:p>
          <a:p>
            <a:r>
              <a:rPr lang="cs-CZ" dirty="0"/>
              <a:t>Nutriční software</a:t>
            </a:r>
          </a:p>
          <a:p>
            <a:r>
              <a:rPr lang="cs-CZ" dirty="0"/>
              <a:t>WHO, EFSA, SPV a jejich DACH, FZV, MZČR a </a:t>
            </a:r>
            <a:r>
              <a:rPr lang="cs-CZ" dirty="0" err="1"/>
              <a:t>MZeČR</a:t>
            </a:r>
            <a:endParaRPr lang="cs-CZ" dirty="0"/>
          </a:p>
          <a:p>
            <a:r>
              <a:rPr lang="cs-CZ" dirty="0"/>
              <a:t>Grafická výživová doporučení (Výživová pyramida, </a:t>
            </a:r>
            <a:r>
              <a:rPr lang="cs-CZ" dirty="0" err="1"/>
              <a:t>MyPlate</a:t>
            </a:r>
            <a:r>
              <a:rPr lang="cs-CZ" dirty="0"/>
              <a:t> aj.)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1AAEA96-147E-4FCF-90FC-EBFC58C1A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435</TotalTime>
  <Words>533</Words>
  <Application>Microsoft Office PowerPoint</Application>
  <PresentationFormat>Širokoúhlá obrazovka</PresentationFormat>
  <Paragraphs>81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Wingdings 2</vt:lpstr>
      <vt:lpstr>Rámeček</vt:lpstr>
      <vt:lpstr>Motiv Office</vt:lpstr>
      <vt:lpstr>Acrobat Document</vt:lpstr>
      <vt:lpstr>Bp1819 Základy sportovní výživy   Jaro 2022</vt:lpstr>
      <vt:lpstr>Výukové metody</vt:lpstr>
      <vt:lpstr>Metody hodnocení</vt:lpstr>
      <vt:lpstr>Osnova</vt:lpstr>
      <vt:lpstr>Termíny testů</vt:lpstr>
      <vt:lpstr>Mgr. Tomáš Hlinský</vt:lpstr>
      <vt:lpstr>Základní výživové pojmy</vt:lpstr>
      <vt:lpstr>Grafické formy nutričních doporučení</vt:lpstr>
      <vt:lpstr>Grafické formy nutričních doporučení</vt:lpstr>
      <vt:lpstr>Grafické formy nutričních doporučení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45</cp:revision>
  <dcterms:created xsi:type="dcterms:W3CDTF">2017-09-24T17:54:15Z</dcterms:created>
  <dcterms:modified xsi:type="dcterms:W3CDTF">2022-04-11T06:32:55Z</dcterms:modified>
</cp:coreProperties>
</file>