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2" r:id="rId2"/>
    <p:sldMasterId id="2147483710" r:id="rId3"/>
  </p:sldMasterIdLst>
  <p:notesMasterIdLst>
    <p:notesMasterId r:id="rId39"/>
  </p:notesMasterIdLst>
  <p:sldIdLst>
    <p:sldId id="325" r:id="rId4"/>
    <p:sldId id="396" r:id="rId5"/>
    <p:sldId id="391" r:id="rId6"/>
    <p:sldId id="397" r:id="rId7"/>
    <p:sldId id="398" r:id="rId8"/>
    <p:sldId id="399" r:id="rId9"/>
    <p:sldId id="401" r:id="rId10"/>
    <p:sldId id="400" r:id="rId11"/>
    <p:sldId id="323" r:id="rId12"/>
    <p:sldId id="403" r:id="rId13"/>
    <p:sldId id="404" r:id="rId14"/>
    <p:sldId id="405" r:id="rId15"/>
    <p:sldId id="406" r:id="rId16"/>
    <p:sldId id="428" r:id="rId17"/>
    <p:sldId id="297" r:id="rId18"/>
    <p:sldId id="402" r:id="rId19"/>
    <p:sldId id="407" r:id="rId20"/>
    <p:sldId id="394" r:id="rId21"/>
    <p:sldId id="395" r:id="rId22"/>
    <p:sldId id="408" r:id="rId23"/>
    <p:sldId id="409" r:id="rId24"/>
    <p:sldId id="426" r:id="rId25"/>
    <p:sldId id="410" r:id="rId26"/>
    <p:sldId id="411" r:id="rId27"/>
    <p:sldId id="412" r:id="rId28"/>
    <p:sldId id="414" r:id="rId29"/>
    <p:sldId id="415" r:id="rId30"/>
    <p:sldId id="429" r:id="rId31"/>
    <p:sldId id="417" r:id="rId32"/>
    <p:sldId id="430" r:id="rId33"/>
    <p:sldId id="422" r:id="rId34"/>
    <p:sldId id="423" r:id="rId35"/>
    <p:sldId id="431" r:id="rId36"/>
    <p:sldId id="425" r:id="rId37"/>
    <p:sldId id="42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668"/>
    <a:srgbClr val="3494BA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51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6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88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62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98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283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98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42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46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036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73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604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16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10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60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13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103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353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837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415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73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77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834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295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653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241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232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579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591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4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539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g"/><Relationship Id="rId10" Type="http://schemas.openxmlformats.org/officeDocument/2006/relationships/image" Target="../media/image24.webp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library/catalog/book/1150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ebp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5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5.bin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4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3.jp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8.jpg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6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9.png"/><Relationship Id="rId5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8.jpg"/><Relationship Id="rId3" Type="http://schemas.openxmlformats.org/officeDocument/2006/relationships/image" Target="../media/image19.jpg"/><Relationship Id="rId7" Type="http://schemas.openxmlformats.org/officeDocument/2006/relationships/image" Target="../media/image24.webp"/><Relationship Id="rId12" Type="http://schemas.openxmlformats.org/officeDocument/2006/relationships/image" Target="../media/image5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11" Type="http://schemas.openxmlformats.org/officeDocument/2006/relationships/image" Target="../media/image56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ebp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5194402" cy="3337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Specifika výživy vytrvalostních vs. silových sportovců</a:t>
            </a:r>
            <a:br>
              <a:rPr lang="cs-CZ" sz="3200" dirty="0"/>
            </a:br>
            <a:r>
              <a:rPr lang="cs-CZ" sz="3200" dirty="0"/>
              <a:t>- Před, během a po zatížení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±1-3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Výkonnostní sportovci (trénink do 1-3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±1-2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±1-2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Výkonnostní sportovci 7-8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0D62C252-3069-4E10-8686-E4236AB4CD7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2877942-22B6-44BA-B817-7175AD43F1BF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37136185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±2-4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Elitní sportovci (trénink do 2-4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1" y="3983208"/>
            <a:ext cx="1130329" cy="24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Elitní sportovci 8-10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42" name="Obdélník 41">
            <a:extLst>
              <a:ext uri="{FF2B5EF4-FFF2-40B4-BE49-F238E27FC236}">
                <a16:creationId xmlns:a16="http://schemas.microsoft.com/office/drawing/2014/main" id="{764FC672-857A-44A1-805B-54D511DF4A46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DDC190C-0CF3-4CCB-85EE-5CD89C5AAF9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ABD54462-0305-41C4-84A6-E4203CD6367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17233112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727296" cy="4426642"/>
          </a:xfrm>
        </p:spPr>
        <p:txBody>
          <a:bodyPr/>
          <a:lstStyle/>
          <a:p>
            <a:r>
              <a:rPr lang="cs-CZ" dirty="0"/>
              <a:t>V období 4 hod před zahájením je doporučován příjem sacharidů v množství 1-5 g/kg TH, což je poměrně velké rozmezí. Jak s ním pracovat?</a:t>
            </a:r>
          </a:p>
          <a:p>
            <a:pPr lvl="1"/>
            <a:r>
              <a:rPr lang="cs-CZ" dirty="0"/>
              <a:t>Čím je plánovaná aktivita delšího trvání, tím je potřeba S vyšší.</a:t>
            </a:r>
          </a:p>
          <a:p>
            <a:pPr lvl="1"/>
            <a:r>
              <a:rPr lang="cs-CZ" dirty="0"/>
              <a:t>Čím je plánovaná aktivita vyšší intenzity, tím je potřeba S vyšší.</a:t>
            </a:r>
          </a:p>
          <a:p>
            <a:pPr lvl="2"/>
            <a:r>
              <a:rPr lang="cs-CZ" dirty="0"/>
              <a:t>Částečně souvisí i s úrovní sportovce. Sportovci na vyšší výkonnostní úrovni mají vyšší potřebu S.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1-2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3-5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+ Svačina 1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Obrázek 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1F948345-BFB3-4BFA-9147-96E34D68A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1238" y="3143992"/>
            <a:ext cx="2782424" cy="40012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2DE90-317C-410B-9C6A-C06D920D7F56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5158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7773939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4,5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… ovesná kaše s banánem a hořkou čokoládou + bageta s máslem a marmeládou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1 g S/kg … banán,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261758" y="1961601"/>
            <a:ext cx="1304302" cy="1288473"/>
          </a:xfrm>
          <a:prstGeom prst="rect">
            <a:avLst/>
          </a:prstGeom>
        </p:spPr>
      </p:pic>
      <p:pic>
        <p:nvPicPr>
          <p:cNvPr id="12" name="Obrázek 11" descr="Obsah obrázku jídlo, hrníček, káva, stůl&#10;&#10;Popis byl vytvořen automaticky">
            <a:extLst>
              <a:ext uri="{FF2B5EF4-FFF2-40B4-BE49-F238E27FC236}">
                <a16:creationId xmlns:a16="http://schemas.microsoft.com/office/drawing/2014/main" id="{E78CF337-ECA8-4025-860D-78F7259F0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420" y="4701646"/>
            <a:ext cx="1193800" cy="1193800"/>
          </a:xfrm>
          <a:prstGeom prst="rect">
            <a:avLst/>
          </a:prstGeom>
        </p:spPr>
      </p:pic>
      <p:pic>
        <p:nvPicPr>
          <p:cNvPr id="15" name="Obrázek 14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326F4D0A-189D-4F1E-89D5-D1C1EAFE17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999863" y="5997210"/>
            <a:ext cx="954176" cy="543665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386118" y="4606973"/>
            <a:ext cx="1304302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3E5937-5E9F-4894-8AA0-7CBE4E16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446386" cy="4293477"/>
          </a:xfrm>
        </p:spPr>
        <p:txBody>
          <a:bodyPr>
            <a:normAutofit/>
          </a:bodyPr>
          <a:lstStyle/>
          <a:p>
            <a:r>
              <a:rPr lang="cs-CZ" dirty="0"/>
              <a:t>Zejména důležitý je příjem S v předzávodním období, kde je klíčové tělu poskytnout dostatek substrátů a tréninkových impulsů pro navýšení zásob glykogenu.</a:t>
            </a:r>
          </a:p>
          <a:p>
            <a:r>
              <a:rPr lang="cs-CZ" dirty="0"/>
              <a:t>Jednou ze základních a dlouhé roky fungujících nutričních strategií je tzv. </a:t>
            </a:r>
            <a:r>
              <a:rPr lang="cs-CZ" b="1" dirty="0">
                <a:solidFill>
                  <a:srgbClr val="3494BA"/>
                </a:solidFill>
              </a:rPr>
              <a:t>hypersacharidová strava</a:t>
            </a:r>
            <a:r>
              <a:rPr lang="cs-CZ" dirty="0"/>
              <a:t>, která se zařazuje 1-3 dny před závodem. Primárním cílem této strategie je navýšit příjem S na </a:t>
            </a:r>
            <a:r>
              <a:rPr lang="cs-CZ" b="1" dirty="0">
                <a:solidFill>
                  <a:srgbClr val="3494BA"/>
                </a:solidFill>
              </a:rPr>
              <a:t>10-12 (13) g/kg/den</a:t>
            </a:r>
            <a:r>
              <a:rPr lang="cs-CZ" dirty="0"/>
              <a:t>.</a:t>
            </a:r>
          </a:p>
          <a:p>
            <a:r>
              <a:rPr lang="cs-CZ" dirty="0"/>
              <a:t>Zde je opět potřeba rozlišit, zda se jedná o amatérského či elitního závodníka. Každý z nich je totiž jinak zvyklý S konzumovat ve své běžné stravě. </a:t>
            </a:r>
          </a:p>
          <a:p>
            <a:r>
              <a:rPr lang="cs-CZ" i="1" dirty="0"/>
              <a:t>Elitnímu sportovci, který běžně konzumuje 8 g S/kg/den kvůli svému náročnému tréninkovému vypětí nebude dělat navýšení o 2-4 g/kg/den tak velké potíže, jako rekreačnímu sportovci, který běžně konzumuje pouze 4 g S/kg/den (navýšení až o 8 g S/kg/den dle doporučení).</a:t>
            </a:r>
          </a:p>
          <a:p>
            <a:r>
              <a:rPr lang="cs-CZ" dirty="0"/>
              <a:t>Amatérští závodníci by se proto měli zaměřit na </a:t>
            </a:r>
            <a:r>
              <a:rPr lang="cs-CZ" b="1" dirty="0">
                <a:solidFill>
                  <a:srgbClr val="3494BA"/>
                </a:solidFill>
              </a:rPr>
              <a:t>navýšení příjmu S nad svůj běžný příjem </a:t>
            </a:r>
            <a:r>
              <a:rPr lang="cs-CZ" dirty="0"/>
              <a:t>(např. ze 4 na 6-8 g S/kg/den), ale není nutné ze dne na den měnit návyky o 8 g S/kg/den.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08BA99B-ACBF-4C89-BFF7-4D639BC8618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závodem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73402C-E2A6-49C4-AB7A-51BCCACB0B43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616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465801" y="5130482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Mnemotechnická pomůcka: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6081" y="4842450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2814757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290343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298548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733159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741364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8735" y="3764928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4199539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0601" y="4207744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4026" y="4231308"/>
            <a:ext cx="792088" cy="642911"/>
          </a:xfrm>
          <a:prstGeom prst="rect">
            <a:avLst/>
          </a:prstGeom>
        </p:spPr>
      </p:pic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V závislosti na délce trvání výkonu, zkušenostech a trénovanosti sportovce, respektive požadavkům na výkon (trénink X závod) se doporučuje přijímat určité množství sacharidů.</a:t>
            </a:r>
          </a:p>
          <a:p>
            <a:r>
              <a:rPr lang="cs-CZ" dirty="0"/>
              <a:t>Většinou se jedná o násobky 30 g S délkou trvání:</a:t>
            </a:r>
          </a:p>
          <a:p>
            <a:pPr lvl="1"/>
            <a:r>
              <a:rPr lang="cs-CZ" dirty="0"/>
              <a:t>Výkon do 1 hod … 30 g S</a:t>
            </a:r>
          </a:p>
          <a:p>
            <a:pPr lvl="1"/>
            <a:r>
              <a:rPr lang="cs-CZ" dirty="0"/>
              <a:t>Výkon do 2 hod … 60 g S/hod … 120 g celkem</a:t>
            </a:r>
          </a:p>
          <a:p>
            <a:pPr lvl="1"/>
            <a:r>
              <a:rPr lang="cs-CZ" dirty="0"/>
              <a:t>Výkon do 3 hod … až 90 g S/hod … až 270 g celkem</a:t>
            </a:r>
          </a:p>
          <a:p>
            <a:pPr lvl="1"/>
            <a:r>
              <a:rPr lang="cs-CZ" dirty="0"/>
              <a:t>Výkon nad 3 hod … rovněž 90 g S/hod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0" name="Grafický objekt 29" descr="Žárovka a ozubené kolečko">
            <a:extLst>
              <a:ext uri="{FF2B5EF4-FFF2-40B4-BE49-F238E27FC236}">
                <a16:creationId xmlns:a16="http://schemas.microsoft.com/office/drawing/2014/main" id="{3E3E0037-F21F-4F91-A511-A8D42F7A2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0526" y="3780479"/>
            <a:ext cx="595591" cy="595591"/>
          </a:xfrm>
          <a:prstGeom prst="rect">
            <a:avLst/>
          </a:prstGeom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DA77B6CA-0190-4A75-AF89-3FFB9E8BDAA2}"/>
              </a:ext>
            </a:extLst>
          </p:cNvPr>
          <p:cNvGrpSpPr/>
          <p:nvPr/>
        </p:nvGrpSpPr>
        <p:grpSpPr>
          <a:xfrm>
            <a:off x="8840298" y="4281873"/>
            <a:ext cx="3132824" cy="1870352"/>
            <a:chOff x="0" y="2652149"/>
            <a:chExt cx="8154193" cy="810809"/>
          </a:xfrm>
        </p:grpSpPr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2791E14D-9B30-40FC-ACF7-58043FC1E1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3" name="Obdélník: se zakulacenými rohy 4">
              <a:extLst>
                <a:ext uri="{FF2B5EF4-FFF2-40B4-BE49-F238E27FC236}">
                  <a16:creationId xmlns:a16="http://schemas.microsoft.com/office/drawing/2014/main" id="{9021FA92-F5AD-469D-B5CD-B992C09FC540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dávek 90 g S/hod je potřebné kombinovat zdroje S. Takto vysoké dávky již není možné přijmout v podobě banánů! Mohlo by dojít k zažívacím obtížím! Proto je na místě využít doplňky stravy.</a:t>
              </a:r>
            </a:p>
          </p:txBody>
        </p:sp>
      </p:grpSp>
      <p:pic>
        <p:nvPicPr>
          <p:cNvPr id="34" name="Grafický objekt 33" descr="Muž">
            <a:extLst>
              <a:ext uri="{FF2B5EF4-FFF2-40B4-BE49-F238E27FC236}">
                <a16:creationId xmlns:a16="http://schemas.microsoft.com/office/drawing/2014/main" id="{0D764D7A-CAC0-4586-A479-9540D9BA5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1122" y="4376070"/>
            <a:ext cx="914400" cy="914400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8DB24D5-4824-4189-8C26-DE0F962EB704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855742"/>
              </p:ext>
            </p:extLst>
          </p:nvPr>
        </p:nvGraphicFramePr>
        <p:xfrm>
          <a:off x="254474" y="2304172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53" y="2907505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23840" y="2972757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31" y="4018762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69580" y="4063716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8" y="4597893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15779" y="539110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98778F46-E8EA-4AE6-B69D-507BDC937EE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8DFBF5-0EEC-4611-9F63-DAE310B2956D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F0378D1-44B5-40EB-A281-1F4F5C845DBC}"/>
              </a:ext>
            </a:extLst>
          </p:cNvPr>
          <p:cNvCxnSpPr>
            <a:cxnSpLocks/>
            <a:stCxn id="24" idx="0"/>
            <a:endCxn id="37" idx="2"/>
          </p:cNvCxnSpPr>
          <p:nvPr/>
        </p:nvCxnSpPr>
        <p:spPr>
          <a:xfrm flipV="1">
            <a:off x="3763908" y="2160589"/>
            <a:ext cx="6271453" cy="3413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Příjem S během zatížení je limitován několika faktory: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Intenzita zatížení – pokud je intenzita vysoká, pak schopnost sportovce cokoli konzumovat klesá.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Zkušenosti sportovce – „gut </a:t>
            </a:r>
            <a:r>
              <a:rPr lang="cs-CZ" dirty="0" err="1"/>
              <a:t>training</a:t>
            </a:r>
            <a:r>
              <a:rPr lang="cs-CZ" dirty="0"/>
              <a:t>“.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Okolní podmínky – teplota, vlhkost, vítr, déšť atd.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Psychický stav sportovce – předstartovní stavy mohou značně narušit činnost trávícího traktu (zažívací obtíže a tzv. gastrointestinální diskomfort).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Typ činnosti – cyklistika vs běh vs plavání – dresy a rám kola vs batoh a opasek vs asistence kolegů či občerstvovací stanice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Transportní kapacita trávícího ústrojí </a:t>
            </a:r>
            <a:r>
              <a:rPr lang="cs-CZ" dirty="0"/>
              <a:t>– dnes už víme, že za 60 minut není lidské tělo schopno vstřebat více než </a:t>
            </a:r>
            <a:r>
              <a:rPr lang="cs-CZ" b="1" dirty="0">
                <a:solidFill>
                  <a:srgbClr val="3494BA"/>
                </a:solidFill>
              </a:rPr>
              <a:t>60 g glukózy a 30 g fruktózy</a:t>
            </a:r>
            <a:r>
              <a:rPr lang="cs-CZ" dirty="0"/>
              <a:t>. Odtud pramení doporučení pro příjem až 90 g S/hod během dlouhotrvajících výkonů. Více S za 60 minut není takřka možné vstřebat.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25C9C2F-F45D-47BF-858D-9D4E24B1187E}"/>
              </a:ext>
            </a:extLst>
          </p:cNvPr>
          <p:cNvSpPr/>
          <p:nvPr/>
        </p:nvSpPr>
        <p:spPr>
          <a:xfrm>
            <a:off x="2343257" y="5574145"/>
            <a:ext cx="2841302" cy="23185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386649F8-1302-4CEE-8388-81E8282263C1}"/>
              </a:ext>
            </a:extLst>
          </p:cNvPr>
          <p:cNvGrpSpPr/>
          <p:nvPr/>
        </p:nvGrpSpPr>
        <p:grpSpPr>
          <a:xfrm>
            <a:off x="8165767" y="796972"/>
            <a:ext cx="3739187" cy="1363617"/>
            <a:chOff x="0" y="2652149"/>
            <a:chExt cx="8154193" cy="810809"/>
          </a:xfrm>
        </p:grpSpPr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FEBB3CEE-4794-4B43-A4C8-0BF80030364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3200"/>
            </a:p>
          </p:txBody>
        </p:sp>
        <p:sp>
          <p:nvSpPr>
            <p:cNvPr id="38" name="Obdélník: se zakulacenými rohy 4">
              <a:extLst>
                <a:ext uri="{FF2B5EF4-FFF2-40B4-BE49-F238E27FC236}">
                  <a16:creationId xmlns:a16="http://schemas.microsoft.com/office/drawing/2014/main" id="{AFE81204-88B1-4A73-B34F-62F017F8EF8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b="1" i="1" dirty="0">
                  <a:solidFill>
                    <a:schemeClr val="accent2">
                      <a:lumMod val="50000"/>
                    </a:schemeClr>
                  </a:solidFill>
                </a:rPr>
                <a:t>Transportní kapacita lumen střeva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i="1" dirty="0"/>
                <a:t>60:30 – </a:t>
              </a:r>
              <a:r>
                <a:rPr lang="cs-CZ" sz="2000" i="1" dirty="0" err="1"/>
                <a:t>glukóza:fruktóza</a:t>
              </a:r>
              <a:endParaRPr lang="en-US" sz="20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25FC6A2-9E81-4CD0-9D59-D2BC0C9C25FC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46673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318923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Na rozdíl od sacharidů potřeba bílkovin s narůstajícím tréninkovým objemem neroste tak rapidně. </a:t>
            </a:r>
            <a:r>
              <a:rPr lang="cs-CZ" b="1" dirty="0">
                <a:solidFill>
                  <a:srgbClr val="3494BA"/>
                </a:solidFill>
              </a:rPr>
              <a:t>Denní potřeba se u vytrvalostních sportovců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1,2-1,6 g B/kg TH/den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84927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Doporučení pro příjem bílkovin jsou u vytrvalců nižší v porovnání se silově-rychlostními sportovci. U výkonnostně a elitně trénujících sportovců mohou vyšší dávky bílkovin sloužit i jako sekundární zdroj energie. Dodržení adekvátního přísunu bílkovin je tak u vytrvalostně trénujících neméně důležité jako dodržení adekvátních dávek sacharidů, i když nemají přímý akutní vliv na výkon. Z dlouhodobého hlediska je však klíčový vyvážený a pravidelný příjem zejména pro podporu regeneračních a adaptačních procesů.</a:t>
              </a:r>
              <a:endParaRPr lang="en-US" sz="1600" i="1" dirty="0"/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2791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200336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následující 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549236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549236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AB78AA9-C18F-41B0-A014-8C9C45FB600E}"/>
              </a:ext>
            </a:extLst>
          </p:cNvPr>
          <p:cNvSpPr/>
          <p:nvPr/>
        </p:nvSpPr>
        <p:spPr>
          <a:xfrm>
            <a:off x="4212820" y="2947991"/>
            <a:ext cx="1264344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Grafický objekt 9" descr="Projížďka na kole">
            <a:extLst>
              <a:ext uri="{FF2B5EF4-FFF2-40B4-BE49-F238E27FC236}">
                <a16:creationId xmlns:a16="http://schemas.microsoft.com/office/drawing/2014/main" id="{F41DAC54-F597-456A-82D8-D03C6FE2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373" y="2752784"/>
            <a:ext cx="600603" cy="600603"/>
          </a:xfrm>
          <a:prstGeom prst="rect">
            <a:avLst/>
          </a:prstGeom>
        </p:spPr>
      </p:pic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98" y="4427314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82466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955B8-83FB-4F92-8AB0-CB359B40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5" y="156237"/>
            <a:ext cx="11607030" cy="1539397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Výživa v podpoře vytrvalostních vs silově-rychlostních disciplín</a:t>
            </a:r>
            <a:br>
              <a:rPr lang="cs-CZ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Klíčové zásady výživy</a:t>
            </a:r>
            <a:br>
              <a:rPr lang="cs-CZ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v kontextu fyziologie zátěže</a:t>
            </a:r>
            <a:endParaRPr lang="cs-CZ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A97BC-E5D3-4B89-8CDD-C565550A4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85" y="2807412"/>
            <a:ext cx="11607030" cy="4050588"/>
          </a:xfrm>
        </p:spPr>
        <p:txBody>
          <a:bodyPr numCol="2">
            <a:normAutofit/>
          </a:bodyPr>
          <a:lstStyle/>
          <a:p>
            <a:r>
              <a:rPr lang="cs-CZ" dirty="0"/>
              <a:t>Z hlediska fyziologie kontinuální výkony </a:t>
            </a:r>
            <a:r>
              <a:rPr lang="cs-CZ" dirty="0">
                <a:cs typeface="Calibri" panose="020F0502020204030204" pitchFamily="34" charset="0"/>
              </a:rPr>
              <a:t>˃2 min.</a:t>
            </a:r>
          </a:p>
          <a:p>
            <a:r>
              <a:rPr lang="cs-CZ" dirty="0">
                <a:cs typeface="Calibri" panose="020F0502020204030204" pitchFamily="34" charset="0"/>
              </a:rPr>
              <a:t>Citlivé na energetické zásoby glykogenu, schopnost </a:t>
            </a:r>
            <a:r>
              <a:rPr lang="cs-CZ" dirty="0" err="1">
                <a:cs typeface="Calibri" panose="020F0502020204030204" pitchFamily="34" charset="0"/>
              </a:rPr>
              <a:t>utilizovat</a:t>
            </a:r>
            <a:r>
              <a:rPr lang="cs-CZ" dirty="0">
                <a:cs typeface="Calibri" panose="020F0502020204030204" pitchFamily="34" charset="0"/>
              </a:rPr>
              <a:t> ATP z lipidových zásob a hydrataci.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Navyšování glykogenových zásob (výživa před).</a:t>
            </a:r>
          </a:p>
          <a:p>
            <a:pPr lvl="1"/>
            <a:r>
              <a:rPr lang="cs-CZ" dirty="0"/>
              <a:t>Doplňování S během dlouhých výkonů (</a:t>
            </a:r>
            <a:r>
              <a:rPr lang="cs-CZ" dirty="0">
                <a:cs typeface="Calibri" panose="020F0502020204030204" pitchFamily="34" charset="0"/>
              </a:rPr>
              <a:t>˃60 min).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Pitný režim (vyhnout se 2% dehydrataci).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Nutriční strategie a tréninková metodika.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Adaptace lipidového a glykogenového metabolismu.</a:t>
            </a:r>
          </a:p>
          <a:p>
            <a:r>
              <a:rPr lang="cs-CZ" dirty="0">
                <a:cs typeface="Calibri" panose="020F0502020204030204" pitchFamily="34" charset="0"/>
              </a:rPr>
              <a:t>Potřeba regenerace poškozených svalových struktur (zejména běžci – odraz x dopad – </a:t>
            </a:r>
            <a:r>
              <a:rPr lang="cs-CZ" dirty="0" err="1">
                <a:cs typeface="Calibri" panose="020F0502020204030204" pitchFamily="34" charset="0"/>
              </a:rPr>
              <a:t>mikrotraumata</a:t>
            </a:r>
            <a:r>
              <a:rPr lang="cs-CZ" dirty="0"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Adekvátní příjem B a regenerační postupy.</a:t>
            </a:r>
          </a:p>
          <a:p>
            <a:r>
              <a:rPr lang="cs-CZ" dirty="0">
                <a:cs typeface="Calibri" panose="020F0502020204030204" pitchFamily="34" charset="0"/>
              </a:rPr>
              <a:t>Střídavé zatížení </a:t>
            </a:r>
            <a:r>
              <a:rPr lang="cs-CZ" dirty="0" err="1">
                <a:cs typeface="Calibri" panose="020F0502020204030204" pitchFamily="34" charset="0"/>
              </a:rPr>
              <a:t>submax</a:t>
            </a:r>
            <a:r>
              <a:rPr lang="cs-CZ" dirty="0">
                <a:cs typeface="Calibri" panose="020F0502020204030204" pitchFamily="34" charset="0"/>
              </a:rPr>
              <a:t>. až max. intenzita do 2 min vs nízká intenzita (odpočinek aktivní či pasivní). Často dochází k rychlým změnám směru či tzv. „stop and go“ zatížení (kolektivní sporty).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Glykogenové zásoby (výživa před).</a:t>
            </a:r>
          </a:p>
          <a:p>
            <a:pPr lvl="1"/>
            <a:r>
              <a:rPr lang="cs-CZ" dirty="0" err="1">
                <a:cs typeface="Calibri" panose="020F0502020204030204" pitchFamily="34" charset="0"/>
              </a:rPr>
              <a:t>Kreatinfosfátové</a:t>
            </a:r>
            <a:r>
              <a:rPr lang="cs-CZ" dirty="0">
                <a:cs typeface="Calibri" panose="020F0502020204030204" pitchFamily="34" charset="0"/>
              </a:rPr>
              <a:t> zásoby (trénink + doplňky stravy).</a:t>
            </a:r>
          </a:p>
          <a:p>
            <a:r>
              <a:rPr lang="cs-CZ" dirty="0">
                <a:cs typeface="Calibri" panose="020F0502020204030204" pitchFamily="34" charset="0"/>
              </a:rPr>
              <a:t>Síla i rychlost vychází ze schopnosti adaptovat svalovou tkáň na zatížení (proteosyntéza – hypertrofie – adaptace).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Doplnění S a B v období po skončení zatížení.</a:t>
            </a:r>
          </a:p>
          <a:p>
            <a:pPr lvl="1"/>
            <a:r>
              <a:rPr lang="cs-CZ" dirty="0"/>
              <a:t>Dodržování regeneračních postupů (prostor pro adaptaci).</a:t>
            </a:r>
          </a:p>
        </p:txBody>
      </p:sp>
      <p:pic>
        <p:nvPicPr>
          <p:cNvPr id="17" name="Obrázek 16" descr="Obsah obrázku exteriér, osoba, zelená, jezdectví&#10;&#10;Popis byl vytvořen automaticky">
            <a:extLst>
              <a:ext uri="{FF2B5EF4-FFF2-40B4-BE49-F238E27FC236}">
                <a16:creationId xmlns:a16="http://schemas.microsoft.com/office/drawing/2014/main" id="{1BCE54D0-9152-4AFE-A367-0867C2D6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71" y="789565"/>
            <a:ext cx="2154507" cy="2079993"/>
          </a:xfrm>
          <a:prstGeom prst="rect">
            <a:avLst/>
          </a:prstGeom>
        </p:spPr>
      </p:pic>
      <p:pic>
        <p:nvPicPr>
          <p:cNvPr id="19" name="Obrázek 18" descr="Obsah obrázku osoba, sport, žlutá, exteriér&#10;&#10;Popis byl vytvořen automaticky">
            <a:extLst>
              <a:ext uri="{FF2B5EF4-FFF2-40B4-BE49-F238E27FC236}">
                <a16:creationId xmlns:a16="http://schemas.microsoft.com/office/drawing/2014/main" id="{0A1F1CFA-7426-4E56-B487-06EFB0F8E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80" y="789854"/>
            <a:ext cx="1703051" cy="20799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8664C6E-8A2C-4475-8D47-E4FA1AE3F757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</p:spTree>
    <p:extLst>
      <p:ext uri="{BB962C8B-B14F-4D97-AF65-F5344CB8AC3E}">
        <p14:creationId xmlns:p14="http://schemas.microsoft.com/office/powerpoint/2010/main" val="11210439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3475294" y="3764853"/>
            <a:ext cx="300082" cy="7078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44871" y="3847209"/>
            <a:ext cx="129633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±2-3 g S/kg TH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před a po zatížení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Př. Výkonnostní sportovci –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doporučení pro B je stejné i u ostatních kategorií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197387" y="3793507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690006" y="3789262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lvl="0"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Výkonnostní sportovci 6-8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1,2-1,6 g B/kg/den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 během zatížení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8246C3B5-6C1C-40FF-A034-D5B9C43EDEB4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7394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351256" cy="4900473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větší objem a intenzita, tím větší příjem).</a:t>
            </a:r>
          </a:p>
          <a:p>
            <a:pPr lvl="2"/>
            <a:r>
              <a:rPr lang="cs-CZ" dirty="0"/>
              <a:t>Nutriční strategie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V závislosti na délce zatížení roste potřeba sacharidů.</a:t>
            </a:r>
          </a:p>
          <a:p>
            <a:pPr lvl="1"/>
            <a:r>
              <a:rPr lang="cs-CZ" dirty="0"/>
              <a:t>Bílkoviny v průběhu zatížení nedoplňujeme (výjimkou jsou extrémní vytrvalostní závody a </a:t>
            </a:r>
            <a:r>
              <a:rPr lang="cs-CZ" dirty="0" err="1"/>
              <a:t>ultradistanční</a:t>
            </a:r>
            <a:r>
              <a:rPr lang="cs-CZ" dirty="0"/>
              <a:t> výkony typu </a:t>
            </a:r>
            <a:r>
              <a:rPr lang="cs-CZ" dirty="0" err="1"/>
              <a:t>Ironman</a:t>
            </a:r>
            <a:r>
              <a:rPr lang="cs-CZ" dirty="0"/>
              <a:t>, 24hod závody atp.).</a:t>
            </a:r>
          </a:p>
          <a:p>
            <a:pPr lvl="1"/>
            <a:r>
              <a:rPr lang="cs-CZ" dirty="0"/>
              <a:t>Cílem je vyhnout se dehydrataci více než 2 %.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776532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tůl, jídlo, dřevěné, vsedě&#10;&#10;Popis byl vytvořen automaticky">
            <a:extLst>
              <a:ext uri="{FF2B5EF4-FFF2-40B4-BE49-F238E27FC236}">
                <a16:creationId xmlns:a16="http://schemas.microsoft.com/office/drawing/2014/main" id="{5930EB72-D7AA-49BE-B9C8-3B144044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cs-CZ" sz="32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podpora vytrvalostních výkonů</a:t>
            </a:r>
            <a:br>
              <a:rPr kumimoji="0" lang="cs-CZ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</a:br>
            <a:r>
              <a:rPr kumimoji="0" lang="cs-CZ" sz="24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strategie</a:t>
            </a:r>
            <a:endParaRPr kumimoji="0" lang="cs-CZ" b="0" i="0" u="none" strike="noStrike" cap="none" spc="0" normalizeH="0" baseline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268833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 podpoře vytrvalostních výkonů se nabízí zařazení některých nutričních strategií, které jsou obecně cíleny na: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Podporu tréninkové adaptace				…	Train-low a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endParaRPr lang="cs-CZ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solidFill>
                  <a:srgbClr val="FFFFFF"/>
                </a:solidFill>
              </a:rPr>
              <a:t>Navyšování glykogenových zásob			…	Train-low,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r>
              <a:rPr lang="cs-CZ" dirty="0">
                <a:solidFill>
                  <a:srgbClr val="FFFFFF"/>
                </a:solidFill>
              </a:rPr>
              <a:t> a Hypersacharidová strava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na snížené zásoby glykogenu 		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FFFF"/>
                </a:solidFill>
              </a:rPr>
              <a:t>    + stimulace lipidového metabolismu			…	</a:t>
            </a:r>
            <a:r>
              <a:rPr lang="cs-CZ" dirty="0" err="1">
                <a:solidFill>
                  <a:srgbClr val="FFFFFF"/>
                </a:solidFill>
              </a:rPr>
              <a:t>Low-carb</a:t>
            </a:r>
            <a:r>
              <a:rPr lang="cs-CZ" dirty="0">
                <a:solidFill>
                  <a:srgbClr val="FFFFFF"/>
                </a:solidFill>
              </a:rPr>
              <a:t> a trénink na lačno</a:t>
            </a:r>
          </a:p>
          <a:p>
            <a:pPr marL="457200" lvl="1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Nutriční strategie jsou nad rámec tohoto předmětu, a proto se jimi dále nebudeme zabývat. Pokud by však někoho zajímaly například pro své potřeby, tak velmi doporučuji publikaci doc. Michala </a:t>
            </a:r>
            <a:r>
              <a:rPr lang="cs-CZ" dirty="0" err="1">
                <a:solidFill>
                  <a:srgbClr val="FFFFFF"/>
                </a:solidFill>
              </a:rPr>
              <a:t>Kumstáta</a:t>
            </a:r>
            <a:r>
              <a:rPr lang="cs-CZ" dirty="0">
                <a:solidFill>
                  <a:srgbClr val="FFFFFF"/>
                </a:solidFill>
              </a:rPr>
              <a:t> – Sportovní výživa jako vědecká disciplína. Ta je dostupná i online </a:t>
            </a:r>
            <a:r>
              <a:rPr lang="cs-CZ" b="1" dirty="0">
                <a:solidFill>
                  <a:srgbClr val="3494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Případně mohu poskytnou informace online – Skype či MS </a:t>
            </a:r>
            <a:r>
              <a:rPr lang="cs-CZ" dirty="0" err="1">
                <a:solidFill>
                  <a:srgbClr val="FFFFFF"/>
                </a:solidFill>
              </a:rPr>
              <a:t>Teams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01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hráč&#10;&#10;Popis byl vytvořen automaticky">
            <a:extLst>
              <a:ext uri="{FF2B5EF4-FFF2-40B4-BE49-F238E27FC236}">
                <a16:creationId xmlns:a16="http://schemas.microsoft.com/office/drawing/2014/main" id="{3779AF06-90CC-45ED-88BD-566C5040A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0578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Nutriční podpora silově-rychlostních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 a po zatížení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1077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Silově-rychlostní disciplíny jsou typické svým </a:t>
            </a:r>
            <a:r>
              <a:rPr lang="cs-CZ" b="1" dirty="0">
                <a:solidFill>
                  <a:srgbClr val="3494BA"/>
                </a:solidFill>
              </a:rPr>
              <a:t>intermitentním zatížením</a:t>
            </a:r>
            <a:r>
              <a:rPr lang="cs-CZ" dirty="0"/>
              <a:t>, kde se střídá vysoká intenzita zatížení s fází odpočinku, který je buď pasivní či aktivní (nízká intenzita zatížení). </a:t>
            </a:r>
          </a:p>
          <a:p>
            <a:r>
              <a:rPr lang="cs-CZ" dirty="0"/>
              <a:t>Tréninky většinou nepřesahují 2 hod (včetně </a:t>
            </a:r>
            <a:r>
              <a:rPr lang="cs-CZ" dirty="0" err="1"/>
              <a:t>warm</a:t>
            </a:r>
            <a:r>
              <a:rPr lang="cs-CZ" dirty="0"/>
              <a:t>-up a cool-</a:t>
            </a:r>
            <a:r>
              <a:rPr lang="cs-CZ" dirty="0" err="1"/>
              <a:t>down</a:t>
            </a:r>
            <a:r>
              <a:rPr lang="cs-CZ" dirty="0"/>
              <a:t> fáze) a výkony jako takové 2 minuty (výjimkou jsou kolektivní a raketové sporty).</a:t>
            </a:r>
          </a:p>
          <a:p>
            <a:r>
              <a:rPr lang="cs-CZ" dirty="0"/>
              <a:t>Velmi také záleží na fázi ročního tréninkového cyklu.</a:t>
            </a:r>
          </a:p>
          <a:p>
            <a:pPr lvl="1"/>
            <a:r>
              <a:rPr lang="cs-CZ" dirty="0"/>
              <a:t>Počáteční fáze může mít podobu spíše silově-rychlostní vytrvalosti.</a:t>
            </a:r>
          </a:p>
          <a:p>
            <a:pPr lvl="1"/>
            <a:r>
              <a:rPr lang="cs-CZ" dirty="0"/>
              <a:t>Pokročilejší fáze pak rozvoj maximální síly či rychlosti.</a:t>
            </a:r>
          </a:p>
          <a:p>
            <a:pPr lvl="1"/>
            <a:r>
              <a:rPr lang="cs-CZ" dirty="0"/>
              <a:t>Závěrem pak specifická příprava dle typu sportu.</a:t>
            </a:r>
          </a:p>
          <a:p>
            <a:r>
              <a:rPr lang="cs-CZ" dirty="0"/>
              <a:t>Ve vztahu k CEV je proto vhodné dělat zpětnou vazbu:</a:t>
            </a:r>
          </a:p>
          <a:p>
            <a:pPr lvl="1"/>
            <a:r>
              <a:rPr lang="cs-CZ" dirty="0" err="1"/>
              <a:t>Sporttester</a:t>
            </a:r>
            <a:r>
              <a:rPr lang="cs-CZ" dirty="0"/>
              <a:t>, tabulky, RPE atp.</a:t>
            </a:r>
          </a:p>
        </p:txBody>
      </p:sp>
      <p:pic>
        <p:nvPicPr>
          <p:cNvPr id="5" name="Obrázek 4" descr="Obsah obrázku lyžování, tmavé, černá, červená&#10;&#10;Popis byl vytvořen automaticky">
            <a:extLst>
              <a:ext uri="{FF2B5EF4-FFF2-40B4-BE49-F238E27FC236}">
                <a16:creationId xmlns:a16="http://schemas.microsoft.com/office/drawing/2014/main" id="{F6B4459B-96B2-4892-A092-56CDD20F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73" y="3752850"/>
            <a:ext cx="4876800" cy="310515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6443A33-9099-43B5-8C09-AABF30BB8684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128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549743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dle období a typu zatížení (1):</a:t>
            </a:r>
          </a:p>
          <a:p>
            <a:pPr lvl="1"/>
            <a:r>
              <a:rPr lang="cs-CZ" dirty="0"/>
              <a:t>Objemové období/Rozvoj silově-rychlostní vytrvalosti					- 5-7 g S/kg TH</a:t>
            </a:r>
          </a:p>
          <a:p>
            <a:pPr lvl="1"/>
            <a:r>
              <a:rPr lang="cs-CZ" dirty="0"/>
              <a:t>Rozvoj maximální síly či rychlosti									- 3-5 g S/kg TH</a:t>
            </a:r>
          </a:p>
          <a:p>
            <a:pPr lvl="1"/>
            <a:endParaRPr lang="cs-CZ" dirty="0"/>
          </a:p>
          <a:p>
            <a:pPr lvl="1"/>
            <a:r>
              <a:rPr lang="cs-CZ" b="1" dirty="0">
                <a:solidFill>
                  <a:srgbClr val="58A7C6"/>
                </a:solidFill>
              </a:rPr>
              <a:t>Specifická příprava dle typu sportu a délky trvání						- 3-10 g S/kg TH: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Silově-rychlostní disciplíny (sprint, vzpírání atp.)					- </a:t>
            </a:r>
            <a:r>
              <a:rPr lang="cs-CZ" sz="1600" dirty="0"/>
              <a:t>3-5 g S/kg TH</a:t>
            </a:r>
          </a:p>
          <a:p>
            <a:pPr lvl="2"/>
            <a:r>
              <a:rPr lang="cs-CZ" sz="1600" dirty="0"/>
              <a:t>Rychlostně-vytrvalostní disciplíny (dráhová cyklistika, běh 400 m atp.)	- 5-7 g S/kg TH</a:t>
            </a:r>
          </a:p>
          <a:p>
            <a:pPr lvl="3"/>
            <a:r>
              <a:rPr lang="cs-CZ" sz="1400" dirty="0"/>
              <a:t>Daly by se zde zařadit i </a:t>
            </a:r>
            <a:r>
              <a:rPr lang="cs-CZ" sz="1400" dirty="0" err="1"/>
              <a:t>úpolové</a:t>
            </a:r>
            <a:r>
              <a:rPr lang="cs-CZ" sz="1400" dirty="0"/>
              <a:t> sporty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Kolektivní sporty	či raketové sporty								- 7-10</a:t>
            </a:r>
            <a:r>
              <a:rPr lang="cs-CZ" sz="1600" dirty="0"/>
              <a:t> g S/kg TH</a:t>
            </a:r>
            <a:endParaRPr lang="cs-CZ" sz="1600" dirty="0">
              <a:solidFill>
                <a:srgbClr val="404040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F9D65F0-3E44-4845-895E-78F59D0FCBCA}"/>
              </a:ext>
            </a:extLst>
          </p:cNvPr>
          <p:cNvGrpSpPr/>
          <p:nvPr/>
        </p:nvGrpSpPr>
        <p:grpSpPr>
          <a:xfrm>
            <a:off x="10346751" y="3450387"/>
            <a:ext cx="1845249" cy="830869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0BA8E716-517C-4A20-A48D-28A2CA38C59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52DC8EEE-77EA-4BF6-8652-F8C5DD1BC6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5" name="Šipka: obousměrná svislá 4">
            <a:extLst>
              <a:ext uri="{FF2B5EF4-FFF2-40B4-BE49-F238E27FC236}">
                <a16:creationId xmlns:a16="http://schemas.microsoft.com/office/drawing/2014/main" id="{21240AB3-2814-4467-8DAE-039C8F3A0A7E}"/>
              </a:ext>
            </a:extLst>
          </p:cNvPr>
          <p:cNvSpPr/>
          <p:nvPr/>
        </p:nvSpPr>
        <p:spPr>
          <a:xfrm>
            <a:off x="10053788" y="2325950"/>
            <a:ext cx="292963" cy="315157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AA5E46-94CD-45EE-8ED7-038D378F03E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016635C-5B4A-4A3D-96FD-4F20D9060FE3}"/>
              </a:ext>
            </a:extLst>
          </p:cNvPr>
          <p:cNvCxnSpPr>
            <a:cxnSpLocks/>
            <a:stCxn id="16" idx="0"/>
            <a:endCxn id="18" idx="2"/>
          </p:cNvCxnSpPr>
          <p:nvPr/>
        </p:nvCxnSpPr>
        <p:spPr>
          <a:xfrm flipH="1" flipV="1">
            <a:off x="3465759" y="2158111"/>
            <a:ext cx="493457" cy="4242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A2CE559A-26D3-4FA6-9F0E-BE42484964FE}"/>
              </a:ext>
            </a:extLst>
          </p:cNvPr>
          <p:cNvSpPr/>
          <p:nvPr/>
        </p:nvSpPr>
        <p:spPr>
          <a:xfrm>
            <a:off x="1437733" y="2582370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8C5F7BD-224A-4AA1-AE6B-7A6C8A10408C}"/>
              </a:ext>
            </a:extLst>
          </p:cNvPr>
          <p:cNvGrpSpPr/>
          <p:nvPr/>
        </p:nvGrpSpPr>
        <p:grpSpPr>
          <a:xfrm>
            <a:off x="1103039" y="487721"/>
            <a:ext cx="4725440" cy="1670390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906EC51A-5337-4DCE-924F-DE3C2CA6F3D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4034B4BF-FA9F-4018-9C4C-D4E8FD337EB0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nižší intenzity a většího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60 % maxima – interval práce do 30-60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 … 60-120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DE6AFA0-5407-43C4-8C50-4EDEC2D77537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6475548" y="2237173"/>
            <a:ext cx="2103155" cy="871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E01E5F1E-3B88-4ED5-88BB-50DCBD67A29F}"/>
              </a:ext>
            </a:extLst>
          </p:cNvPr>
          <p:cNvSpPr/>
          <p:nvPr/>
        </p:nvSpPr>
        <p:spPr>
          <a:xfrm>
            <a:off x="1437733" y="2956989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A8FDFB3-E24F-4142-A470-12A93C44145A}"/>
              </a:ext>
            </a:extLst>
          </p:cNvPr>
          <p:cNvGrpSpPr/>
          <p:nvPr/>
        </p:nvGrpSpPr>
        <p:grpSpPr>
          <a:xfrm>
            <a:off x="6215983" y="566783"/>
            <a:ext cx="4725440" cy="167039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6AE22BB6-BB45-4710-8C98-651A8A52AD8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BBC23077-1B9A-4C20-A6B9-8922A83EC53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vysoké (</a:t>
              </a:r>
              <a:r>
                <a:rPr lang="cs-CZ" sz="1600" i="1" dirty="0" err="1">
                  <a:solidFill>
                    <a:schemeClr val="bg1"/>
                  </a:solidFill>
                </a:rPr>
                <a:t>submax</a:t>
              </a:r>
              <a:r>
                <a:rPr lang="cs-CZ" sz="1600" i="1" dirty="0">
                  <a:solidFill>
                    <a:schemeClr val="bg1"/>
                  </a:solidFill>
                </a:rPr>
                <a:t>. až max.) intenzity a menšího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90-100 % maxima – interval práce do 5-10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1:20-30 … 100-300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51DCDEB-864A-47AC-8794-057EF5130D97}"/>
              </a:ext>
            </a:extLst>
          </p:cNvPr>
          <p:cNvGrpSpPr/>
          <p:nvPr/>
        </p:nvGrpSpPr>
        <p:grpSpPr>
          <a:xfrm rot="16200000">
            <a:off x="-916399" y="3664560"/>
            <a:ext cx="2336993" cy="402522"/>
            <a:chOff x="0" y="2652149"/>
            <a:chExt cx="8154193" cy="810809"/>
          </a:xfrm>
        </p:grpSpPr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1F95BA19-2CA1-4A94-9D35-FEA5BE9EA6B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2" name="Obdélník: se zakulacenými rohy 4">
              <a:extLst>
                <a:ext uri="{FF2B5EF4-FFF2-40B4-BE49-F238E27FC236}">
                  <a16:creationId xmlns:a16="http://schemas.microsoft.com/office/drawing/2014/main" id="{9693FDB1-99C5-40E1-9E3D-C5501B6BDA3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Roční tréninkový cyklus</a:t>
              </a:r>
            </a:p>
          </p:txBody>
        </p:sp>
      </p:grp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E0680A7B-3CB8-4B17-B562-BB40650B677A}"/>
              </a:ext>
            </a:extLst>
          </p:cNvPr>
          <p:cNvSpPr/>
          <p:nvPr/>
        </p:nvSpPr>
        <p:spPr>
          <a:xfrm>
            <a:off x="453359" y="2325950"/>
            <a:ext cx="292963" cy="3151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3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83DE46DE-03A1-45A8-A553-93D7C698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9" y="5397187"/>
            <a:ext cx="2362720" cy="1299370"/>
          </a:xfrm>
          <a:prstGeom prst="rect">
            <a:avLst/>
          </a:prstGeom>
        </p:spPr>
      </p:pic>
      <p:pic>
        <p:nvPicPr>
          <p:cNvPr id="36" name="Obrázek 35" descr="Obsah obrázku osoba, muž, hráč, míč&#10;&#10;Popis byl vytvořen automaticky">
            <a:extLst>
              <a:ext uri="{FF2B5EF4-FFF2-40B4-BE49-F238E27FC236}">
                <a16:creationId xmlns:a16="http://schemas.microsoft.com/office/drawing/2014/main" id="{91FA018F-8567-4165-A13A-9674697C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76" y="4660765"/>
            <a:ext cx="1911060" cy="1714632"/>
          </a:xfrm>
          <a:prstGeom prst="rect">
            <a:avLst/>
          </a:prstGeom>
        </p:spPr>
      </p:pic>
      <p:pic>
        <p:nvPicPr>
          <p:cNvPr id="38" name="Obrázek 37" descr="Obsah obrázku tráva, exteriér, osoba, raketa&#10;&#10;Popis byl vytvořen automaticky">
            <a:extLst>
              <a:ext uri="{FF2B5EF4-FFF2-40B4-BE49-F238E27FC236}">
                <a16:creationId xmlns:a16="http://schemas.microsoft.com/office/drawing/2014/main" id="{C8E2DCA8-0163-469F-B52E-F8D5A54F8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52" y="5158483"/>
            <a:ext cx="3356864" cy="17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3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0,5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896936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s</a:t>
            </a:r>
            <a:r>
              <a:rPr lang="cs-CZ" sz="3200" b="0" dirty="0" err="1">
                <a:latin typeface="Trebuchet MS" panose="020B0603020202020204" pitchFamily="34" charset="0"/>
              </a:rPr>
              <a:t>ilově</a:t>
            </a:r>
            <a:r>
              <a:rPr lang="cs-CZ" sz="3200" b="0" dirty="0">
                <a:latin typeface="Trebuchet MS" panose="020B0603020202020204" pitchFamily="34" charset="0"/>
              </a:rPr>
              <a:t>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Objemové období/Rozvoj silově-rychlostní vytrvalosti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±1-3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5-7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65002" y="3131093"/>
            <a:ext cx="300082" cy="18075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60 % maxima – interval práce 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do 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30-60 s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04426"/>
            <a:ext cx="1786975" cy="1005173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7" name="Obrázek 6" descr="Obsah obrázku sport, osoba, budova, žena&#10;&#10;Popis byl vytvořen automaticky">
            <a:extLst>
              <a:ext uri="{FF2B5EF4-FFF2-40B4-BE49-F238E27FC236}">
                <a16:creationId xmlns:a16="http://schemas.microsoft.com/office/drawing/2014/main" id="{9FD140C9-620B-46C9-97D3-26C16FE64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78" y="4678092"/>
            <a:ext cx="1663289" cy="1118562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AAD5D254-FE02-4A8A-9BCE-81E36B0CC6A3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49" name="Obrázek 48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C5F554EE-B777-4CB8-801C-9317FDAD7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272746"/>
            <a:ext cx="1677729" cy="1256659"/>
          </a:xfrm>
          <a:prstGeom prst="rect">
            <a:avLst/>
          </a:prstGeom>
        </p:spPr>
      </p:pic>
      <p:sp>
        <p:nvSpPr>
          <p:cNvPr id="50" name="TextovéPole 49">
            <a:extLst>
              <a:ext uri="{FF2B5EF4-FFF2-40B4-BE49-F238E27FC236}">
                <a16:creationId xmlns:a16="http://schemas.microsoft.com/office/drawing/2014/main" id="{C8AD418E-CEDF-4887-9744-D6CF0E0D234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23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Rozvoj maximální síly či rychlosti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3-5 g S/kg/den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465002" y="2996441"/>
            <a:ext cx="300082" cy="19421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90-100 % maxima – interval práce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 do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 5-10 s</a:t>
            </a:r>
          </a:p>
        </p:txBody>
      </p:sp>
      <p:pic>
        <p:nvPicPr>
          <p:cNvPr id="7" name="Obrázek 6" descr="Obsah obrázku voda, sport, plavání, kulečník&#10;&#10;Popis byl vytvořen automaticky">
            <a:extLst>
              <a:ext uri="{FF2B5EF4-FFF2-40B4-BE49-F238E27FC236}">
                <a16:creationId xmlns:a16="http://schemas.microsoft.com/office/drawing/2014/main" id="{A58AB6FC-9965-4D53-A3F0-6A97804FB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85" y="3593372"/>
            <a:ext cx="1582558" cy="1010859"/>
          </a:xfrm>
          <a:prstGeom prst="rect">
            <a:avLst/>
          </a:prstGeom>
        </p:spPr>
      </p:pic>
      <p:pic>
        <p:nvPicPr>
          <p:cNvPr id="9" name="Obrázek 8" descr="Obsah obrázku exteriér, sport, silnice, stojící&#10;&#10;Popis byl vytvořen automaticky">
            <a:extLst>
              <a:ext uri="{FF2B5EF4-FFF2-40B4-BE49-F238E27FC236}">
                <a16:creationId xmlns:a16="http://schemas.microsoft.com/office/drawing/2014/main" id="{0274F818-B909-42CC-B385-94317EFB9C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86" y="4682669"/>
            <a:ext cx="1849756" cy="1040488"/>
          </a:xfrm>
          <a:prstGeom prst="rect">
            <a:avLst/>
          </a:prstGeom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FF7E5BC9-911A-4F61-BE52-873583BAAC33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DB3C902-6CD7-4A36-8FF7-F63C7C139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90" y="2331225"/>
            <a:ext cx="1367944" cy="11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483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±1-3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Specifická příprava dle typu sportu a délky trvání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±1-3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Silově-rychlostní disciplíny 3-5 </a:t>
            </a:r>
            <a:r>
              <a:rPr kumimoji="0" lang="cs-CZ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 S/kg/den</a:t>
            </a: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; Rychlostně-vytrvalostní disciplíny 5-7 g S/kg/den; Kolektivní sporty 7-10 g S/kg/den</a:t>
            </a:r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Silově-rychlostní d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Rychlostně-vytrvalostní d.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Kolektivní sporty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C5743754-E90E-4328-8651-427FC492044E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455FBF1E-DC52-4FA8-BF79-D65007BF23FE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2C785E09-38E0-4879-8C2A-E4C36E10DA17}"/>
              </a:ext>
            </a:extLst>
          </p:cNvPr>
          <p:cNvSpPr/>
          <p:nvPr/>
        </p:nvSpPr>
        <p:spPr>
          <a:xfrm>
            <a:off x="3775376" y="1911820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zatížení?</a:t>
            </a:r>
          </a:p>
        </p:txBody>
      </p:sp>
    </p:spTree>
    <p:extLst>
      <p:ext uri="{BB962C8B-B14F-4D97-AF65-F5344CB8AC3E}">
        <p14:creationId xmlns:p14="http://schemas.microsoft.com/office/powerpoint/2010/main" val="21624310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80702" cy="442664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 období 4 hod před zahájením je doporučován příjem sacharidů v množství 1-3 g/kg TH, což je menší rozmezí než pro vytrvalost. Nicméně jak s ním pracovat?</a:t>
            </a:r>
          </a:p>
          <a:p>
            <a:pPr lvl="1"/>
            <a:r>
              <a:rPr lang="cs-CZ" dirty="0"/>
              <a:t>Čím jsou intervaly práce delší a zároveň intenzivnější, tím je potřeba S vyšší.</a:t>
            </a:r>
          </a:p>
          <a:p>
            <a:pPr lvl="2"/>
            <a:r>
              <a:rPr lang="cs-CZ" dirty="0"/>
              <a:t>Při rozvoji maximální síly a rychlosti interval práce většinou netrvá déle než pár vteřin (do 10 s), proto potřeba pro příjem S není nikterak vysoká. Největší nárok na S mají období charakteristická relativně dlouhými a vysoce intenzivními intervaly práce (20-120 s).</a:t>
            </a:r>
          </a:p>
          <a:p>
            <a:pPr lvl="1"/>
            <a:r>
              <a:rPr lang="cs-CZ" dirty="0"/>
              <a:t>Kolektivní a raketové sporty jsou často kombinací rychlosti a vytrvalosti, potřeba S je zde proto také vyšší.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1,5-3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+ Svačina 0,5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</a:t>
            </a:r>
            <a:r>
              <a:rPr lang="cs-CZ" sz="3200" dirty="0">
                <a:solidFill>
                  <a:srgbClr val="3494BA"/>
                </a:solidFill>
              </a:rPr>
              <a:t>podpora silově-rychlostních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5" name="Obrázek 4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DBC62349-FDA8-44DE-8E19-3FC294735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38" y="3768436"/>
            <a:ext cx="5125579" cy="2818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5FF3C2-FA54-4ADF-826E-580DD098C3BB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6105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Výkonnostní úroveň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Na začátku je potřeba velmi dobře posoudit, </a:t>
            </a:r>
            <a:r>
              <a:rPr lang="cs-CZ" sz="2000" b="1" dirty="0">
                <a:solidFill>
                  <a:srgbClr val="61ABC9"/>
                </a:solidFill>
              </a:rPr>
              <a:t>na jaké úrovni se sportovec nachází</a:t>
            </a:r>
            <a:r>
              <a:rPr lang="cs-CZ" sz="2000" dirty="0"/>
              <a:t> a zda je potřeba se zaměřit například na nutriční strategie či specifické tréninkové metody a postupy.</a:t>
            </a:r>
          </a:p>
          <a:p>
            <a:r>
              <a:rPr lang="cs-CZ" sz="2000" dirty="0"/>
              <a:t>Pokud se bude jednat o rekreačního sportovce (zatížení 3-5 hod/týden) či aktivně trénujícího sportovce (zatížení 5-10 hod/týden), který trénuje pro zdravotní či zájmové účely bez aspirace na špičkovou úroveň, pak budou </a:t>
            </a:r>
            <a:r>
              <a:rPr lang="cs-CZ" sz="2000" b="1" dirty="0">
                <a:solidFill>
                  <a:srgbClr val="61ABC9"/>
                </a:solidFill>
              </a:rPr>
              <a:t>doporučení pro výživu velmi podobná </a:t>
            </a:r>
            <a:r>
              <a:rPr lang="cs-CZ" sz="2000" dirty="0"/>
              <a:t>pro vytrvalostní tak i pro silově-rychlostní sportovce.</a:t>
            </a:r>
          </a:p>
        </p:txBody>
      </p:sp>
      <p:sp>
        <p:nvSpPr>
          <p:cNvPr id="6" name="Znak násobení 5">
            <a:extLst>
              <a:ext uri="{FF2B5EF4-FFF2-40B4-BE49-F238E27FC236}">
                <a16:creationId xmlns:a16="http://schemas.microsoft.com/office/drawing/2014/main" id="{DAD5AEF3-6CB1-4764-BC3D-CF3C21E24552}"/>
              </a:ext>
            </a:extLst>
          </p:cNvPr>
          <p:cNvSpPr/>
          <p:nvPr/>
        </p:nvSpPr>
        <p:spPr>
          <a:xfrm>
            <a:off x="4055615" y="5135925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pic>
        <p:nvPicPr>
          <p:cNvPr id="12" name="Grafický objekt 11" descr="Medaile">
            <a:extLst>
              <a:ext uri="{FF2B5EF4-FFF2-40B4-BE49-F238E27FC236}">
                <a16:creationId xmlns:a16="http://schemas.microsoft.com/office/drawing/2014/main" id="{A8963DB6-3193-4707-A08B-50BA27FA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3602" y="4369996"/>
            <a:ext cx="1878405" cy="1878405"/>
          </a:xfrm>
          <a:prstGeom prst="rect">
            <a:avLst/>
          </a:prstGeom>
        </p:spPr>
      </p:pic>
      <p:pic>
        <p:nvPicPr>
          <p:cNvPr id="16" name="Grafický objekt 15" descr="Srdce (orgán)">
            <a:extLst>
              <a:ext uri="{FF2B5EF4-FFF2-40B4-BE49-F238E27FC236}">
                <a16:creationId xmlns:a16="http://schemas.microsoft.com/office/drawing/2014/main" id="{49033DD0-E91F-4A65-96E7-9E0B5D566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8020" y="4369996"/>
            <a:ext cx="1878404" cy="18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96340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2,5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… ovesná kaše s banánem a hořkou čokoládou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325594" y="1632056"/>
            <a:ext cx="1304302" cy="1288473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400844" y="5007297"/>
            <a:ext cx="1304302" cy="1288473"/>
          </a:xfrm>
          <a:prstGeom prst="rect">
            <a:avLst/>
          </a:prstGeom>
        </p:spPr>
      </p:pic>
      <p:pic>
        <p:nvPicPr>
          <p:cNvPr id="5" name="Obrázek 4" descr="Obsah obrázku jablko, ovoce, vsedě, interiér&#10;&#10;Popis byl vytvořen automaticky">
            <a:extLst>
              <a:ext uri="{FF2B5EF4-FFF2-40B4-BE49-F238E27FC236}">
                <a16:creationId xmlns:a16="http://schemas.microsoft.com/office/drawing/2014/main" id="{D8039044-FBCE-4965-B512-47F46844A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3617"/>
            <a:ext cx="894425" cy="9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540865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Potřeba bílkovin je u silově-rychlostních disciplín v porovnání s vytrvalostním zatížením vyšší. </a:t>
            </a:r>
            <a:r>
              <a:rPr lang="cs-CZ" b="1" dirty="0">
                <a:solidFill>
                  <a:srgbClr val="3494BA"/>
                </a:solidFill>
              </a:rPr>
              <a:t>Denní potřeba se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1,4-1,8 g B/kg TH/den maximálně až 2 g/kg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631619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Dávky bílkovin ˃2 g/kg/den pravděpodobně nejsou spojovány se zdravotními komplikacemi, ale zároveň nepřináší větší benefit pro zvyšování výkonnosti či nárůst svalové tkáně atp. Některé aminokyseliny je navíc možné přeměnit na glukózu a následně uložit v podobě tuku do podkoží, pokud je glukóza v nadbytku. Nadměrný příjem bílkovin v kombinaci s dlouhodobou pozitivní energetickou bilancí tak může vést k rozvoji nadváhy úplně stejně jako nadměrná konzumace kterékoli jiné živiny.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436135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596668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stejná jako pro vytrvalostní sportovce. Pro sportovce, kteří chtějí </a:t>
            </a:r>
            <a:r>
              <a:rPr lang="cs-CZ" b="1" dirty="0">
                <a:solidFill>
                  <a:srgbClr val="3494BA"/>
                </a:solidFill>
              </a:rPr>
              <a:t>navýšit podíl svalové tkáně</a:t>
            </a:r>
            <a:r>
              <a:rPr lang="cs-CZ" dirty="0"/>
              <a:t> je vhodné dodržovat spíše horní hranici doporučených dávek – 0,4 g/kg(1):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851079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780053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53" y="2763220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66723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34203" y="3847209"/>
            <a:ext cx="1333013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±1-3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05191" y="3793507"/>
            <a:ext cx="132801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02271" y="3789262"/>
            <a:ext cx="137470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±1-3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</a:t>
            </a: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Rychlostně-vytrvalostní d.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Kolektivní sporty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B3CF33C8-4510-4A70-A4F1-CBE2942236A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</a:t>
            </a:r>
            <a:r>
              <a:rPr lang="cs-CZ" sz="3200" b="0" dirty="0">
                <a:latin typeface="Trebuchet MS" panose="020B0603020202020204" pitchFamily="34" charset="0"/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před a po zatížení</a:t>
            </a:r>
          </a:p>
          <a:p>
            <a:pPr lvl="0"/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Př</a:t>
            </a:r>
            <a:r>
              <a:rPr lang="cs-CZ" sz="2400" b="0" dirty="0">
                <a:latin typeface="Trebuchet MS" panose="020B0603020202020204" pitchFamily="34" charset="0"/>
              </a:rPr>
              <a:t>. Obecně pro silově-rychlostní d. – </a:t>
            </a:r>
            <a:r>
              <a:rPr lang="cs-CZ" sz="2400" b="0" dirty="0">
                <a:solidFill>
                  <a:srgbClr val="134263"/>
                </a:solidFill>
                <a:latin typeface="Trebuchet MS" panose="020B0603020202020204" pitchFamily="34" charset="0"/>
              </a:rPr>
              <a:t>doporučení je stejné pro celý RTC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CBDAFAE8-33E2-43E0-8E99-86280A3028D0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F436D809-A944-494B-8AC5-949D9F077BC5}"/>
              </a:ext>
            </a:extLst>
          </p:cNvPr>
          <p:cNvSpPr/>
          <p:nvPr/>
        </p:nvSpPr>
        <p:spPr>
          <a:xfrm>
            <a:off x="237823" y="6282781"/>
            <a:ext cx="1025355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d., rychlostně-vytrvalostní d. a kolektivní sporty 3-10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1,4-1,8 (2) g B/kg/den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77CD1306-0BBA-4A5A-8073-B8A144EFB188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1042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8804017" cy="49004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jsou intervaly práce delší, tím větší příjem).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Může být důležitá zejména u kolektivních sportů, kde jsou intervaly práce delší. Zápasy až na výjimky (baseball, kriket atp.) většinou trvají do 2 hodin. V přestávkách se tedy sportovec může řídit doporučeními pro vytrvalostní zatížení (30-60 g S).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9263696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interiér, vsedě, jídlo&#10;&#10;Popis byl vytvořen automaticky">
            <a:extLst>
              <a:ext uri="{FF2B5EF4-FFF2-40B4-BE49-F238E27FC236}">
                <a16:creationId xmlns:a16="http://schemas.microsoft.com/office/drawing/2014/main" id="{E039A007-98CC-474F-B8B4-9FB3A474E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529" b="73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10A6E9-BD95-448F-90C1-CE9343BA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Doplňková informace</a:t>
            </a:r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F0BD-B0FC-4944-AE10-5A94C0222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59000"/>
            <a:ext cx="6487955" cy="38823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V prezentaci jste viděli několik příkladů, jak nastavit výživu, v závislosti na typu zatížení (vytrvalost vs silově-rychlostní), úrovni sportovce (rekreační až elitní), fázi ročního tréninkového cyklu a zda se jedná o tréninkový či závodní den. </a:t>
            </a:r>
            <a:r>
              <a:rPr lang="cs-CZ" b="1" dirty="0">
                <a:solidFill>
                  <a:srgbClr val="3494BA"/>
                </a:solidFill>
              </a:rPr>
              <a:t>Tato doporučení je vždy potřeba přizpůsobovat zejména objemu a intenzitě zatížení a poté zkušenostem sportovce. </a:t>
            </a:r>
            <a:r>
              <a:rPr lang="cs-CZ" dirty="0"/>
              <a:t>Každý z nás je něčím specifický. Ne všechna doporučení se setkají s úspěchem u všech.</a:t>
            </a:r>
          </a:p>
          <a:p>
            <a:pPr>
              <a:lnSpc>
                <a:spcPct val="90000"/>
              </a:lnSpc>
            </a:pPr>
            <a:r>
              <a:rPr lang="cs-CZ" dirty="0"/>
              <a:t>Nikdy by se příjmy jednotlivých živin neměly markantně měnit ze dne na den. </a:t>
            </a:r>
            <a:r>
              <a:rPr lang="cs-CZ" b="1" dirty="0">
                <a:solidFill>
                  <a:srgbClr val="3494BA"/>
                </a:solidFill>
              </a:rPr>
              <a:t>Nastavení správného příjmu živin vyžaduje dlouhodobější přípravu, zejména u vytrvalostních sportů</a:t>
            </a:r>
            <a:r>
              <a:rPr lang="cs-CZ" dirty="0"/>
              <a:t>, kde je potřeba konzumovat opravdu velké množství potravin pro dosažení požadovaných doporučení (výkonnostní a elitní sportovci či příprava na závod).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14460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Vytrvalost vs síla a rychlost v kontextu výkonnostní úrovně</a:t>
            </a:r>
            <a:endParaRPr lang="cs-CZ" sz="3200" dirty="0"/>
          </a:p>
        </p:txBody>
      </p:sp>
      <p:pic>
        <p:nvPicPr>
          <p:cNvPr id="10" name="Obrázek 9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E03F5DD7-DC9D-4DA6-94C2-CEC233E4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52" y="4264676"/>
            <a:ext cx="3980115" cy="2188850"/>
          </a:xfrm>
          <a:prstGeom prst="rect">
            <a:avLst/>
          </a:prstGeom>
        </p:spPr>
      </p:pic>
      <p:pic>
        <p:nvPicPr>
          <p:cNvPr id="12" name="Obrázek 11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58357B59-D238-4AA6-9FB7-4BA732D3D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9680267" y="857250"/>
            <a:ext cx="1464877" cy="2571750"/>
          </a:xfrm>
          <a:prstGeom prst="rect">
            <a:avLst/>
          </a:prstGeom>
        </p:spPr>
      </p:pic>
      <p:sp>
        <p:nvSpPr>
          <p:cNvPr id="13" name="Znak násobení 12">
            <a:extLst>
              <a:ext uri="{FF2B5EF4-FFF2-40B4-BE49-F238E27FC236}">
                <a16:creationId xmlns:a16="http://schemas.microsoft.com/office/drawing/2014/main" id="{A96CA51E-3070-4CBA-9E98-B33E54C3F15F}"/>
              </a:ext>
            </a:extLst>
          </p:cNvPr>
          <p:cNvSpPr/>
          <p:nvPr/>
        </p:nvSpPr>
        <p:spPr>
          <a:xfrm>
            <a:off x="10403045" y="3559888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366A92-BE58-484D-ADCD-4A7E6DFBCB2E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3647"/>
            <a:ext cx="8596668" cy="5088994"/>
          </a:xfrm>
        </p:spPr>
        <p:txBody>
          <a:bodyPr>
            <a:normAutofit/>
          </a:bodyPr>
          <a:lstStyle/>
          <a:p>
            <a:r>
              <a:rPr lang="cs-CZ" sz="2000" dirty="0"/>
              <a:t>Rozdíl nastává ve chvíli, kdy se bude jednat o </a:t>
            </a:r>
            <a:r>
              <a:rPr lang="cs-CZ" sz="2000" b="1" dirty="0">
                <a:solidFill>
                  <a:srgbClr val="61ABC9"/>
                </a:solidFill>
              </a:rPr>
              <a:t>vytrvalostního sportovce na výkonnostní či elitní úrovni </a:t>
            </a:r>
            <a:r>
              <a:rPr lang="cs-CZ" sz="2000" dirty="0"/>
              <a:t>(zatížení více než 10 hod/týden, u některých sportovců se můžeme setkat se zatížením i 20 hod/týden). Zde jsou </a:t>
            </a:r>
            <a:r>
              <a:rPr lang="cs-CZ" sz="2000" b="1" dirty="0">
                <a:solidFill>
                  <a:srgbClr val="61ABC9"/>
                </a:solidFill>
              </a:rPr>
              <a:t>doporučení zejména pro příjem S a energie výrazně navýšena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Doporučuje se zařazovat i některé nutriční strategie a na místě je i zařazení některých doplňků stravy.</a:t>
            </a:r>
          </a:p>
          <a:p>
            <a:r>
              <a:rPr lang="cs-CZ" sz="2000" b="1" dirty="0">
                <a:solidFill>
                  <a:srgbClr val="61ABC9"/>
                </a:solidFill>
              </a:rPr>
              <a:t>Výkonnostní či elitní sportovec orientovaný na silově-rychlostní zatížení </a:t>
            </a:r>
            <a:r>
              <a:rPr lang="cs-CZ" sz="2000" dirty="0"/>
              <a:t>(zatížení více než 10 hod/týden) bude mít </a:t>
            </a:r>
            <a:r>
              <a:rPr lang="cs-CZ" sz="2000" b="1" dirty="0">
                <a:solidFill>
                  <a:srgbClr val="61ABC9"/>
                </a:solidFill>
              </a:rPr>
              <a:t>zvýšenou potřebu zejména B a jejich výkony jsou citlivé na adekvátní přísun S před a po zatížení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Obecná doporučení pro příjem S a energie však nejsou tak vysoká jako pro vytrvalostní sportovce.</a:t>
            </a:r>
          </a:p>
        </p:txBody>
      </p:sp>
    </p:spTree>
    <p:extLst>
      <p:ext uri="{BB962C8B-B14F-4D97-AF65-F5344CB8AC3E}">
        <p14:creationId xmlns:p14="http://schemas.microsoft.com/office/powerpoint/2010/main" val="31448623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před, během a po zatížení</a:t>
            </a:r>
          </a:p>
          <a:p>
            <a:r>
              <a:rPr lang="cs-CZ" dirty="0"/>
              <a:t>Nutriční strategie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Příkladové srovnání energetické potřeby sportovců různé úrovně:</a:t>
            </a:r>
          </a:p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BM = ±1900 kcal</a:t>
            </a:r>
          </a:p>
          <a:p>
            <a:pPr lvl="2"/>
            <a:r>
              <a:rPr lang="cs-CZ" dirty="0"/>
              <a:t>Rekreačně trénovaný … 60 min běh … 500 kcal … CEV = ±2900 kcal</a:t>
            </a:r>
          </a:p>
          <a:p>
            <a:pPr lvl="2"/>
            <a:r>
              <a:rPr lang="cs-CZ" dirty="0"/>
              <a:t>Aktivně trénující … 90 min běh … 800 kcal … CEV = ±3200 kcal</a:t>
            </a:r>
          </a:p>
          <a:p>
            <a:pPr lvl="2"/>
            <a:r>
              <a:rPr lang="cs-CZ" dirty="0"/>
              <a:t>Výkonnostní běžec … 150 min běh … 1900 kcal … CEV = ±4400 kcal</a:t>
            </a:r>
          </a:p>
          <a:p>
            <a:pPr lvl="2"/>
            <a:r>
              <a:rPr lang="cs-CZ" dirty="0"/>
              <a:t>Elitní triatlonista … 90 min plavání … 900 kcal</a:t>
            </a:r>
          </a:p>
          <a:p>
            <a:pPr marL="914400" lvl="2" indent="0">
              <a:buNone/>
            </a:pPr>
            <a:r>
              <a:rPr lang="cs-CZ" dirty="0"/>
              <a:t>			     … 120 min cyklistika … 1200 kcal</a:t>
            </a:r>
          </a:p>
          <a:p>
            <a:pPr marL="914400" lvl="2" indent="0">
              <a:buNone/>
            </a:pPr>
            <a:r>
              <a:rPr lang="cs-CZ" dirty="0"/>
              <a:t>			     … 90 min běh … 1100 kcal … CEV = ±5700 kcal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2E435D-02D8-4B6D-8656-93DB97D1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2803524"/>
            <a:ext cx="4953000" cy="470535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7677AFE-F795-45ED-8C7F-9BD69D638C7C}"/>
              </a:ext>
            </a:extLst>
          </p:cNvPr>
          <p:cNvSpPr/>
          <p:nvPr/>
        </p:nvSpPr>
        <p:spPr>
          <a:xfrm>
            <a:off x="1588655" y="4119418"/>
            <a:ext cx="5846618" cy="6742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03D8492-D855-45F3-81A7-636148DA9BAE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H="1" flipV="1">
            <a:off x="3665634" y="2160589"/>
            <a:ext cx="846330" cy="19588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2275831-A315-4B0F-9D23-D0AE91EB9F68}"/>
              </a:ext>
            </a:extLst>
          </p:cNvPr>
          <p:cNvGrpSpPr/>
          <p:nvPr/>
        </p:nvGrpSpPr>
        <p:grpSpPr>
          <a:xfrm>
            <a:off x="113722" y="981299"/>
            <a:ext cx="7103824" cy="1179290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7EED412B-6212-4351-94D4-A56CDBCDFA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93EC3E65-DC5D-4E72-9312-0F6450E88726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Celkový energetický výdej (CEV) během jednoho dne je u skupiny sportovců, kteří trénují 1-2 hod denně zvýšený (</a:t>
              </a:r>
              <a:r>
                <a:rPr lang="cs-CZ" sz="1600" i="1" dirty="0">
                  <a:cs typeface="Calibri" panose="020F0502020204030204" pitchFamily="34" charset="0"/>
                </a:rPr>
                <a:t>˂10 hod/týden)</a:t>
              </a:r>
              <a:r>
                <a:rPr lang="cs-CZ" sz="1600" i="1" dirty="0"/>
                <a:t>. Nicméně se nejedná o výdej, který by bylo problematické uspokojit stravou.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Obvykle se jedná o zatížení, která nevyžadují výživu během výkonu.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98E6DFF7-A753-41B6-9675-28A252425670}"/>
              </a:ext>
            </a:extLst>
          </p:cNvPr>
          <p:cNvSpPr/>
          <p:nvPr/>
        </p:nvSpPr>
        <p:spPr>
          <a:xfrm>
            <a:off x="1588655" y="4793674"/>
            <a:ext cx="5846618" cy="3376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881B822-9E52-4AE6-AD04-112B6EAB4DBD}"/>
              </a:ext>
            </a:extLst>
          </p:cNvPr>
          <p:cNvSpPr/>
          <p:nvPr/>
        </p:nvSpPr>
        <p:spPr>
          <a:xfrm>
            <a:off x="1588655" y="5133355"/>
            <a:ext cx="5846618" cy="10277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3F26BF2-5DC2-4D47-AD9C-EB72B0F35BF3}"/>
              </a:ext>
            </a:extLst>
          </p:cNvPr>
          <p:cNvGrpSpPr/>
          <p:nvPr/>
        </p:nvGrpSpPr>
        <p:grpSpPr>
          <a:xfrm>
            <a:off x="5350483" y="2392784"/>
            <a:ext cx="6715374" cy="136632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56A09BE1-93D1-4210-94E6-ED4799E8390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A498F41F-A5E5-47E4-A679-18814E2893A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Energetická spotřeba výkonnostních vytrvalostních sportovců je již výrazně vyšší. Větší tréninkový objem (</a:t>
              </a:r>
              <a:r>
                <a:rPr lang="cs-CZ" sz="1600" i="1" dirty="0">
                  <a:cs typeface="Calibri" panose="020F0502020204030204" pitchFamily="34" charset="0"/>
                </a:rPr>
                <a:t>˃10 hod/týden) </a:t>
              </a:r>
              <a:r>
                <a:rPr lang="cs-CZ" sz="1600" i="1" dirty="0"/>
                <a:t>i intenzita tréninku.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Kompenzace stravou je zde nutná a důraz na adekvátní přísun S, B a energie během dne a během zatížení jsou zde velmi potřebné.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ACE5C51-B9B8-4E4C-A981-1B79870A2345}"/>
              </a:ext>
            </a:extLst>
          </p:cNvPr>
          <p:cNvCxnSpPr>
            <a:cxnSpLocks/>
            <a:stCxn id="15" idx="0"/>
            <a:endCxn id="18" idx="2"/>
          </p:cNvCxnSpPr>
          <p:nvPr/>
        </p:nvCxnSpPr>
        <p:spPr>
          <a:xfrm flipV="1">
            <a:off x="4511964" y="3759111"/>
            <a:ext cx="4196206" cy="10345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8DA2936-5086-4B05-AF0D-A97190E9770C}"/>
              </a:ext>
            </a:extLst>
          </p:cNvPr>
          <p:cNvGrpSpPr/>
          <p:nvPr/>
        </p:nvGrpSpPr>
        <p:grpSpPr>
          <a:xfrm>
            <a:off x="7070275" y="4155583"/>
            <a:ext cx="5109161" cy="2395042"/>
            <a:chOff x="0" y="2652149"/>
            <a:chExt cx="8154193" cy="810809"/>
          </a:xfrm>
        </p:grpSpPr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AB23E350-67F6-49D1-8948-6D8CE81F100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5" name="Obdélník: se zakulacenými rohy 4">
              <a:extLst>
                <a:ext uri="{FF2B5EF4-FFF2-40B4-BE49-F238E27FC236}">
                  <a16:creationId xmlns:a16="http://schemas.microsoft.com/office/drawing/2014/main" id="{B924D3D4-B27F-4643-B8F5-37DF1C824548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elitních vytrvalostních sportovců (i 20 hod/týden) se setkáváme s obrovským energetickým výdejem, který je nutné kompenzovat výživou (v některých případech i doplňky stravy). Vyrovnaná energetická bilance a dobrá energetická dostupnost jsou doslova klíčové. Jejich nedodržení vede často ke zdravotním komplikacím a poklesu výkonnosti.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Přísun S, B a energie během dne a během zatížení je zde klíčové.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50ECFB2C-EF9E-44F9-9B25-83E48DE0D90E}"/>
              </a:ext>
            </a:extLst>
          </p:cNvPr>
          <p:cNvCxnSpPr>
            <a:cxnSpLocks/>
            <a:stCxn id="16" idx="0"/>
            <a:endCxn id="24" idx="1"/>
          </p:cNvCxnSpPr>
          <p:nvPr/>
        </p:nvCxnSpPr>
        <p:spPr>
          <a:xfrm>
            <a:off x="4511964" y="5133355"/>
            <a:ext cx="2558311" cy="2197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E44AC81-E32D-45B0-8833-EDF8F45D3825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9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473431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u sportovců různé výkonnostní úrovně:</a:t>
            </a:r>
          </a:p>
          <a:p>
            <a:pPr lvl="1"/>
            <a:r>
              <a:rPr lang="cs-CZ" dirty="0"/>
              <a:t>1 hod/den – rekreační sportovec (3-5 hod/týden)			- 3-5 g S/kg TH</a:t>
            </a:r>
          </a:p>
          <a:p>
            <a:pPr lvl="1"/>
            <a:r>
              <a:rPr lang="cs-CZ" dirty="0"/>
              <a:t>1-2 hod/den – aktivní sportovec (5-10 hod/týden)			- 5-7 g S/kg TH</a:t>
            </a:r>
          </a:p>
          <a:p>
            <a:pPr lvl="1"/>
            <a:r>
              <a:rPr lang="cs-CZ" dirty="0"/>
              <a:t>1-3 hod/den – výkonnostní sportovec (˃10 hod/týden)		- 7-8 g S/kg TH</a:t>
            </a:r>
          </a:p>
          <a:p>
            <a:pPr lvl="1"/>
            <a:r>
              <a:rPr lang="cs-CZ" dirty="0"/>
              <a:t>2-4 hod/den – elitní sportovec (i více než 20 hod/týden)		- 8-10 g S/kg TH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</a:t>
            </a:r>
            <a:r>
              <a:rPr lang="cs-CZ" sz="1600" b="1" dirty="0">
                <a:solidFill>
                  <a:srgbClr val="C00000"/>
                </a:solidFill>
              </a:rPr>
              <a:t>16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 g S/kg TH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099619E-389C-4EBF-AE7A-AD008013339E}"/>
              </a:ext>
            </a:extLst>
          </p:cNvPr>
          <p:cNvGrpSpPr/>
          <p:nvPr/>
        </p:nvGrpSpPr>
        <p:grpSpPr>
          <a:xfrm>
            <a:off x="9797430" y="2895533"/>
            <a:ext cx="1965484" cy="1066934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535DEB4D-0868-4442-9166-461C86F6C32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0F7BD540-FA36-48EA-BFA1-3F1C63779F9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i intenzita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4" name="Šipka: dolů 3">
            <a:extLst>
              <a:ext uri="{FF2B5EF4-FFF2-40B4-BE49-F238E27FC236}">
                <a16:creationId xmlns:a16="http://schemas.microsoft.com/office/drawing/2014/main" id="{686B792F-92AA-4D25-A9DB-400D6E99D695}"/>
              </a:ext>
            </a:extLst>
          </p:cNvPr>
          <p:cNvSpPr/>
          <p:nvPr/>
        </p:nvSpPr>
        <p:spPr>
          <a:xfrm>
            <a:off x="9374819" y="2290439"/>
            <a:ext cx="310719" cy="2077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CD3523EB-5660-4352-87C4-17898FA1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5" y="4322258"/>
            <a:ext cx="5547051" cy="26538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DDDC07-6A8E-4328-A7F9-F2D75A73D14E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72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1147723" cy="4323338"/>
          </a:xfrm>
        </p:spPr>
        <p:txBody>
          <a:bodyPr>
            <a:normAutofit/>
          </a:bodyPr>
          <a:lstStyle/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1 hod/den – rekreační sportovec (3-5 hod/týden)			- 3-5 g S/kg TH			…	240-400 g S/den</a:t>
            </a:r>
          </a:p>
          <a:p>
            <a:pPr lvl="1"/>
            <a:r>
              <a:rPr lang="cs-CZ" dirty="0"/>
              <a:t>1-2 hod/den – aktivní sportovec (5-10 hod/týden)			- 5-7 g S/kg TH			…	400-560 g S/den</a:t>
            </a:r>
          </a:p>
          <a:p>
            <a:pPr lvl="1"/>
            <a:r>
              <a:rPr lang="cs-CZ" dirty="0"/>
              <a:t>1-3 hod/den – výkonnostní sportovec (˃10 hod/týden)		- 7-8 g S/kg TH			…	560-640 g S/den</a:t>
            </a:r>
          </a:p>
          <a:p>
            <a:pPr lvl="1"/>
            <a:r>
              <a:rPr lang="cs-CZ" dirty="0"/>
              <a:t>2-4 hod/den – elitní sportovec (i více než 20 hod/týden)		- 8-10 g S/kg TH		…	640-800 g S/den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</a:t>
            </a:r>
            <a:r>
              <a:rPr lang="cs-CZ" sz="1600" b="1" dirty="0">
                <a:solidFill>
                  <a:srgbClr val="C00000"/>
                </a:solidFill>
              </a:rPr>
              <a:t>16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 g S/kg TH	…	960-1280 g S/den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849562E-FAF0-4277-9145-6B38651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0" y="4322258"/>
            <a:ext cx="1193800" cy="11938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A52FB687-E7FB-4A5E-9F6E-10AF05AE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0" y="4474658"/>
            <a:ext cx="1193800" cy="11938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ABFF60CF-63CE-4525-A48F-5BDCB6F81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50" y="4627058"/>
            <a:ext cx="1193800" cy="11938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B65DBFDF-45E6-45B0-8BFF-732A41A2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50" y="4779458"/>
            <a:ext cx="1193800" cy="11938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FB734AC-25A9-4E29-BA6B-C8E9D6D5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50" y="4931858"/>
            <a:ext cx="1193800" cy="11938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F443C731-45B6-4B40-A446-A9A1CAAE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50" y="5084258"/>
            <a:ext cx="1193800" cy="11938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765BAD99-66B8-4DD1-8C7C-3A1D11AA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50" y="5236658"/>
            <a:ext cx="1193800" cy="11938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108BB77D-0CEB-4349-8AD4-36D36C68E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50" y="5389058"/>
            <a:ext cx="1193800" cy="11938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6629072-D060-4444-BF34-0319E0D2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0" y="5541458"/>
            <a:ext cx="1193800" cy="11938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5B0CDBCE-7312-4087-B8B6-5295CDF3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50" y="5693858"/>
            <a:ext cx="1193800" cy="11938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502F096-DA7A-41B8-B040-F1CF7A0B6D61}"/>
              </a:ext>
            </a:extLst>
          </p:cNvPr>
          <p:cNvSpPr txBox="1"/>
          <p:nvPr/>
        </p:nvSpPr>
        <p:spPr>
          <a:xfrm>
            <a:off x="698776" y="5407693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10 ks banánů (±120 g) … ±300 g S</a:t>
            </a:r>
          </a:p>
        </p:txBody>
      </p:sp>
      <p:pic>
        <p:nvPicPr>
          <p:cNvPr id="40" name="Obrázek 39" descr="Obsah obrázku zvíře, vsedě, kobliha, malé&#10;&#10;Popis byl vytvořen automaticky">
            <a:extLst>
              <a:ext uri="{FF2B5EF4-FFF2-40B4-BE49-F238E27FC236}">
                <a16:creationId xmlns:a16="http://schemas.microsoft.com/office/drawing/2014/main" id="{A6B1190B-A675-4717-8821-25B156BE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3" y="4488620"/>
            <a:ext cx="2668669" cy="2054875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11D223A2-4FA9-4B63-B453-345DF7B7BBDD}"/>
              </a:ext>
            </a:extLst>
          </p:cNvPr>
          <p:cNvSpPr txBox="1"/>
          <p:nvPr/>
        </p:nvSpPr>
        <p:spPr>
          <a:xfrm>
            <a:off x="4884170" y="5375998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Chléb (1,5 kg) … ±650 g S</a:t>
            </a:r>
          </a:p>
        </p:txBody>
      </p:sp>
      <p:pic>
        <p:nvPicPr>
          <p:cNvPr id="43" name="Obrázek 42" descr="Obsah obrázku těstoviny, jídlo, hranolky, stůl&#10;&#10;Popis byl vytvořen automaticky">
            <a:extLst>
              <a:ext uri="{FF2B5EF4-FFF2-40B4-BE49-F238E27FC236}">
                <a16:creationId xmlns:a16="http://schemas.microsoft.com/office/drawing/2014/main" id="{ABA3CCEA-1094-42B6-AB5E-056882CC6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65" y="4770770"/>
            <a:ext cx="2163224" cy="1713157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BD3CBEDF-721D-4365-BD51-E3E4C6E5975D}"/>
              </a:ext>
            </a:extLst>
          </p:cNvPr>
          <p:cNvSpPr txBox="1"/>
          <p:nvPr/>
        </p:nvSpPr>
        <p:spPr>
          <a:xfrm>
            <a:off x="8351865" y="5329904"/>
            <a:ext cx="344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Vařené těstoviny (±4 kg) … ±950 g S</a:t>
            </a: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E1F2C100-D1C1-4CF4-A086-A2788463D1FB}"/>
              </a:ext>
            </a:extLst>
          </p:cNvPr>
          <p:cNvGrpSpPr/>
          <p:nvPr/>
        </p:nvGrpSpPr>
        <p:grpSpPr>
          <a:xfrm>
            <a:off x="7623111" y="113383"/>
            <a:ext cx="4453433" cy="3591750"/>
            <a:chOff x="0" y="2652149"/>
            <a:chExt cx="8154193" cy="810809"/>
          </a:xfrm>
        </p:grpSpPr>
        <p:sp>
          <p:nvSpPr>
            <p:cNvPr id="47" name="Obdélník: se zakulacenými rohy 46">
              <a:extLst>
                <a:ext uri="{FF2B5EF4-FFF2-40B4-BE49-F238E27FC236}">
                  <a16:creationId xmlns:a16="http://schemas.microsoft.com/office/drawing/2014/main" id="{71779FA5-24C8-40CD-AB62-D333D1920AF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8" name="Obdélník: se zakulacenými rohy 4">
              <a:extLst>
                <a:ext uri="{FF2B5EF4-FFF2-40B4-BE49-F238E27FC236}">
                  <a16:creationId xmlns:a16="http://schemas.microsoft.com/office/drawing/2014/main" id="{B6E51390-059C-4427-A1C5-4C403B213DE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Training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the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gut…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49" name="Obrázek 48">
            <a:extLst>
              <a:ext uri="{FF2B5EF4-FFF2-40B4-BE49-F238E27FC236}">
                <a16:creationId xmlns:a16="http://schemas.microsoft.com/office/drawing/2014/main" id="{6A828AB1-97EA-4007-90CA-B3388892A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813" y="671129"/>
            <a:ext cx="4098694" cy="2668803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36E2A97-83AF-484E-8D42-D681AE89ED66}"/>
              </a:ext>
            </a:extLst>
          </p:cNvPr>
          <p:cNvSpPr/>
          <p:nvPr/>
        </p:nvSpPr>
        <p:spPr>
          <a:xfrm>
            <a:off x="1145413" y="3695987"/>
            <a:ext cx="10510967" cy="7330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65602686-4CC4-47F4-B12C-417BED2DB4C0}"/>
              </a:ext>
            </a:extLst>
          </p:cNvPr>
          <p:cNvCxnSpPr>
            <a:cxnSpLocks/>
            <a:stCxn id="50" idx="0"/>
            <a:endCxn id="48" idx="1"/>
          </p:cNvCxnSpPr>
          <p:nvPr/>
        </p:nvCxnSpPr>
        <p:spPr>
          <a:xfrm flipV="1">
            <a:off x="6400897" y="1909258"/>
            <a:ext cx="1243831" cy="17867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93930D5-2652-4AA7-AD5C-68B970CA0422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0,5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Rekreační a aktivní sportovci (trénink do 1-2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±1-2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±1-2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Rekreační sportovci 3-5 g S/kg/den; Aktivní sportovci 5-7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76" name="Obrázek 75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DD92C4E7-6D4B-4EEB-880A-CDC58B5DA4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77" name="Obrázek 76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7A7853EE-2944-45D5-BD30-D7CEF25E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5FEE9970-BB2C-4DFC-ABEA-8A975AA4151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5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6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7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4870</Words>
  <Application>Microsoft Office PowerPoint</Application>
  <PresentationFormat>Širokoúhlá obrazovka</PresentationFormat>
  <Paragraphs>444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Trebuchet MS</vt:lpstr>
      <vt:lpstr>Wingdings 2</vt:lpstr>
      <vt:lpstr>Wingdings 3</vt:lpstr>
      <vt:lpstr>Fazeta</vt:lpstr>
      <vt:lpstr>1_Fazeta</vt:lpstr>
      <vt:lpstr>1_Citáty</vt:lpstr>
      <vt:lpstr>Sportovní výživa - Specifika výživy vytrvalostních vs. silových sportovců - Před, během a po zatížení</vt:lpstr>
      <vt:lpstr>Výživa v podpoře vytrvalostních vs silově-rychlostních disciplín Klíčové zásady výživy v kontextu fyziologie zátěže</vt:lpstr>
      <vt:lpstr>Výživa v podpoře sportovního výkonu Výkonnostní úroveň</vt:lpstr>
      <vt:lpstr>Výživa v podpoře sportovního výkonu Vytrvalost vs síla a rychlost v kontextu výkonnostní úrovně</vt:lpstr>
      <vt:lpstr>Nutriční podpora vytrvalostních výkonů</vt:lpstr>
      <vt:lpstr>Nutriční podpora vytrvalostních výkonů Energie</vt:lpstr>
      <vt:lpstr>Nutriční podpora vytrvalostních výkonů Sacharidy</vt:lpstr>
      <vt:lpstr>Nutriční podpora vytrvalostních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Nutriční podpora silově-rychlostních výkonů</vt:lpstr>
      <vt:lpstr>Nutriční podpora silově-rychlostních výkonů Energie</vt:lpstr>
      <vt:lpstr>Nutriční podpora silově-rychlostních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Doplňková informace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Specifika výživy vytrvalostních vs. silových sportovců - Před, během a po zatížení</dc:title>
  <dc:creator>Tomáš Hlinský</dc:creator>
  <cp:lastModifiedBy>Tomáš Hlinský</cp:lastModifiedBy>
  <cp:revision>70</cp:revision>
  <dcterms:created xsi:type="dcterms:W3CDTF">2020-04-11T13:32:22Z</dcterms:created>
  <dcterms:modified xsi:type="dcterms:W3CDTF">2021-11-11T17:28:18Z</dcterms:modified>
</cp:coreProperties>
</file>