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6" r:id="rId2"/>
    <p:sldId id="388" r:id="rId3"/>
    <p:sldId id="389" r:id="rId4"/>
    <p:sldId id="384" r:id="rId5"/>
    <p:sldId id="385" r:id="rId6"/>
    <p:sldId id="268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41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14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17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797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093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548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17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21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13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61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26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67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5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8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9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BB874-0412-4D27-89EA-F88CAE2018DF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75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knihydobrovsky.cz/kniha/regulace-metabolismu-zakladnich-zivin-u-cloveka-67630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s://www.lekarskeknihy.cz/produkt/102277-fyziologie-vyziv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unispace.muni.cz/library/catalog/view/1150/3328/849-1/1#pre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www.vyzivaspol.cz/" TargetMode="External"/><Relationship Id="rId3" Type="http://schemas.openxmlformats.org/officeDocument/2006/relationships/hyperlink" Target="https://www.fzv.cz/" TargetMode="External"/><Relationship Id="rId7" Type="http://schemas.openxmlformats.org/officeDocument/2006/relationships/hyperlink" Target="https://www.who.int/news-room/fact-sheets/detail/healthy-diet" TargetMode="External"/><Relationship Id="rId12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hyperlink" Target="https://www.cambridge.org/core/journals/british-journal-of-nutrition" TargetMode="External"/><Relationship Id="rId5" Type="http://schemas.openxmlformats.org/officeDocument/2006/relationships/hyperlink" Target="https://www.hsph.harvard.edu/nutritionsource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multimedia.efsa.europa.eu/drvs/index.htm" TargetMode="Externa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sportscience.com/" TargetMode="External"/><Relationship Id="rId13" Type="http://schemas.openxmlformats.org/officeDocument/2006/relationships/image" Target="../media/image4.png"/><Relationship Id="rId3" Type="http://schemas.openxmlformats.org/officeDocument/2006/relationships/image" Target="../media/image13.jpg"/><Relationship Id="rId7" Type="http://schemas.openxmlformats.org/officeDocument/2006/relationships/image" Target="../media/image15.png"/><Relationship Id="rId12" Type="http://schemas.openxmlformats.org/officeDocument/2006/relationships/hyperlink" Target="https://munispace.muni.cz/library/catalog/view/1150/3328/849-1/1#preview" TargetMode="External"/><Relationship Id="rId2" Type="http://schemas.openxmlformats.org/officeDocument/2006/relationships/hyperlink" Target="https://www.ais.gov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gmanutrition.com/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hyperlink" Target="https://olympics.com/ioc" TargetMode="External"/><Relationship Id="rId4" Type="http://schemas.openxmlformats.org/officeDocument/2006/relationships/hyperlink" Target="https://us.humankinetics.com/" TargetMode="Externa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yzivaspol.cz/zdrava-trinactka-strucna-vyzivova-doporuceni-pro-obyvatelstvo/" TargetMode="External"/><Relationship Id="rId2" Type="http://schemas.openxmlformats.org/officeDocument/2006/relationships/hyperlink" Target="https://www.vyzivaspol.cz/vyzivova-doporuceni-pro-obyvatelstvo-ceske-republik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ultimedia.efsa.europa.eu/drvs/index.htm" TargetMode="External"/><Relationship Id="rId4" Type="http://schemas.openxmlformats.org/officeDocument/2006/relationships/hyperlink" Target="https://www.fzv.cz/pyramida-fz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5533C6B-7AAB-40E2-8254-61BE3972A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205104" cy="1646302"/>
          </a:xfrm>
        </p:spPr>
        <p:txBody>
          <a:bodyPr anchor="t"/>
          <a:lstStyle/>
          <a:p>
            <a:pPr algn="l"/>
            <a:r>
              <a:rPr lang="cs-CZ" dirty="0"/>
              <a:t>Opora </a:t>
            </a:r>
            <a:r>
              <a:rPr lang="cs-CZ"/>
              <a:t>pro semináře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456D8FC-85B4-4B9C-8748-3B7996FAE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/>
              <a:t>Zdroje ke studiu</a:t>
            </a:r>
          </a:p>
        </p:txBody>
      </p:sp>
    </p:spTree>
    <p:extLst>
      <p:ext uri="{BB962C8B-B14F-4D97-AF65-F5344CB8AC3E}">
        <p14:creationId xmlns:p14="http://schemas.microsoft.com/office/powerpoint/2010/main" val="26761532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F4CD-03B1-4AF1-84F4-A1156926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Fyziologie výživy a základy výživy</a:t>
            </a:r>
            <a:br>
              <a:rPr lang="cs-CZ" dirty="0"/>
            </a:br>
            <a:r>
              <a:rPr lang="cs-CZ" sz="1800" dirty="0"/>
              <a:t>Odborná opora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0A70F-CF68-435F-8967-0391715E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0675"/>
            <a:ext cx="8596668" cy="4450687"/>
          </a:xfrm>
        </p:spPr>
        <p:txBody>
          <a:bodyPr/>
          <a:lstStyle/>
          <a:p>
            <a:r>
              <a:rPr lang="cs-CZ" dirty="0"/>
              <a:t>Milan Holeček - Regulace metabolismu základních živin u člověka</a:t>
            </a:r>
          </a:p>
          <a:p>
            <a:r>
              <a:rPr lang="cs-CZ" dirty="0"/>
              <a:t>Iva Klimešová – Fyziologie výživy</a:t>
            </a:r>
          </a:p>
          <a:p>
            <a:r>
              <a:rPr lang="cs-CZ" dirty="0"/>
              <a:t>Lucie Mandelová &amp; Iva Hrnčiříková – Základy výživy ve sportu</a:t>
            </a:r>
          </a:p>
        </p:txBody>
      </p:sp>
      <p:pic>
        <p:nvPicPr>
          <p:cNvPr id="8" name="Obrázek 7" descr="Obsah obrázku text&#10;&#10;Popis byl vytvořen automaticky">
            <a:hlinkClick r:id="rId2"/>
            <a:extLst>
              <a:ext uri="{FF2B5EF4-FFF2-40B4-BE49-F238E27FC236}">
                <a16:creationId xmlns:a16="http://schemas.microsoft.com/office/drawing/2014/main" id="{46CD486C-2057-4B03-8320-F6B5513E1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00" y="2954738"/>
            <a:ext cx="2285145" cy="3240000"/>
          </a:xfrm>
          <a:prstGeom prst="rect">
            <a:avLst/>
          </a:prstGeom>
        </p:spPr>
      </p:pic>
      <p:pic>
        <p:nvPicPr>
          <p:cNvPr id="10" name="Obrázek 9">
            <a:hlinkClick r:id="rId4"/>
            <a:extLst>
              <a:ext uri="{FF2B5EF4-FFF2-40B4-BE49-F238E27FC236}">
                <a16:creationId xmlns:a16="http://schemas.microsoft.com/office/drawing/2014/main" id="{39B9B164-E9B5-45B3-AECA-9F087CA33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00" y="2954738"/>
            <a:ext cx="2295547" cy="324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24ABF5F-3D5E-451E-B669-8D8B07402A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02" y="2954738"/>
            <a:ext cx="22572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41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F4CD-03B1-4AF1-84F4-A1156926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výživa a regenerace</a:t>
            </a:r>
            <a:br>
              <a:rPr lang="cs-CZ" dirty="0"/>
            </a:br>
            <a:r>
              <a:rPr lang="cs-CZ" sz="1800" dirty="0"/>
              <a:t>Odborná opora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0A70F-CF68-435F-8967-0391715E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0675"/>
            <a:ext cx="8596668" cy="4450687"/>
          </a:xfrm>
        </p:spPr>
        <p:txBody>
          <a:bodyPr/>
          <a:lstStyle/>
          <a:p>
            <a:r>
              <a:rPr lang="cs-CZ" dirty="0"/>
              <a:t>Michal </a:t>
            </a:r>
            <a:r>
              <a:rPr lang="cs-CZ" dirty="0" err="1"/>
              <a:t>Kumstát</a:t>
            </a:r>
            <a:r>
              <a:rPr lang="cs-CZ" dirty="0"/>
              <a:t> – Sportovní výživa v tréninkové a závodní praxi</a:t>
            </a:r>
          </a:p>
          <a:p>
            <a:r>
              <a:rPr lang="cs-CZ" dirty="0"/>
              <a:t>Michal </a:t>
            </a:r>
            <a:r>
              <a:rPr lang="cs-CZ" dirty="0" err="1"/>
              <a:t>Kumstát</a:t>
            </a:r>
            <a:r>
              <a:rPr lang="cs-CZ" dirty="0"/>
              <a:t> – Sportovní výživa jako vědecká disciplína </a:t>
            </a:r>
          </a:p>
          <a:p>
            <a:r>
              <a:rPr lang="cs-CZ" dirty="0" err="1"/>
              <a:t>Bernaciková</a:t>
            </a:r>
            <a:r>
              <a:rPr lang="cs-CZ" dirty="0"/>
              <a:t> a kol. – Regenerace a výživa ve sportu</a:t>
            </a:r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EA8E559A-7A04-4CB8-B8A7-A9CD6875F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292" y="3171224"/>
            <a:ext cx="2183214" cy="30771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A58A0F3-B5B8-43EA-A121-35FEB7041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617" y="3171224"/>
            <a:ext cx="2188315" cy="30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254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F4CD-03B1-4AF1-84F4-A1156926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Stravovací doporučení</a:t>
            </a:r>
            <a:br>
              <a:rPr lang="cs-CZ" dirty="0"/>
            </a:br>
            <a:r>
              <a:rPr lang="cs-CZ" sz="1800" dirty="0"/>
              <a:t>Odborná opora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0A70F-CF68-435F-8967-0391715E7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Kvalitní a objektivní informace poskytují renomované organizace zaměřené na výživu (Společnost pro výživu, Fórum zdravé výživy aj.), univerzity (Harvard, Cambridge aj.), světové a kontinentální organizace (WHO, EFSA aj.).</a:t>
            </a:r>
          </a:p>
          <a:p>
            <a:r>
              <a:rPr lang="cs-CZ" dirty="0"/>
              <a:t>Skvělé informace poskytují i nutriční publikace orientované na populaci konkrétního státu – V České republice například publikace DACH.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CE1A5C-2005-449E-AA26-0F9F2411B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1" r="900" b="1074"/>
          <a:stretch/>
        </p:blipFill>
        <p:spPr>
          <a:xfrm>
            <a:off x="9953719" y="2590986"/>
            <a:ext cx="1884220" cy="2627049"/>
          </a:xfrm>
          <a:prstGeom prst="rect">
            <a:avLst/>
          </a:prstGeom>
        </p:spPr>
      </p:pic>
      <p:pic>
        <p:nvPicPr>
          <p:cNvPr id="6" name="Obrázek 5">
            <a:hlinkClick r:id="rId3"/>
            <a:extLst>
              <a:ext uri="{FF2B5EF4-FFF2-40B4-BE49-F238E27FC236}">
                <a16:creationId xmlns:a16="http://schemas.microsoft.com/office/drawing/2014/main" id="{4C0793F7-6473-4448-9DAA-4D7869CF1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71" y="5432268"/>
            <a:ext cx="1745673" cy="1244272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hlinkClick r:id="rId5"/>
            <a:extLst>
              <a:ext uri="{FF2B5EF4-FFF2-40B4-BE49-F238E27FC236}">
                <a16:creationId xmlns:a16="http://schemas.microsoft.com/office/drawing/2014/main" id="{644FB915-DE99-4D96-A453-753A6A15A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22" y="5420551"/>
            <a:ext cx="2364997" cy="1241623"/>
          </a:xfrm>
          <a:prstGeom prst="rect">
            <a:avLst/>
          </a:prstGeom>
        </p:spPr>
      </p:pic>
      <p:pic>
        <p:nvPicPr>
          <p:cNvPr id="12" name="Obrázek 11">
            <a:hlinkClick r:id="rId7"/>
            <a:extLst>
              <a:ext uri="{FF2B5EF4-FFF2-40B4-BE49-F238E27FC236}">
                <a16:creationId xmlns:a16="http://schemas.microsoft.com/office/drawing/2014/main" id="{46879010-1D0C-4626-B968-6D660240CF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72" y="5426837"/>
            <a:ext cx="2364997" cy="1330311"/>
          </a:xfrm>
          <a:prstGeom prst="rect">
            <a:avLst/>
          </a:prstGeom>
        </p:spPr>
      </p:pic>
      <p:pic>
        <p:nvPicPr>
          <p:cNvPr id="14" name="Obrázek 13">
            <a:hlinkClick r:id="rId9"/>
            <a:extLst>
              <a:ext uri="{FF2B5EF4-FFF2-40B4-BE49-F238E27FC236}">
                <a16:creationId xmlns:a16="http://schemas.microsoft.com/office/drawing/2014/main" id="{D463F01A-6355-4DE7-93C1-5A68C47CA6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447" y="5546754"/>
            <a:ext cx="1884219" cy="989215"/>
          </a:xfrm>
          <a:prstGeom prst="rect">
            <a:avLst/>
          </a:prstGeom>
        </p:spPr>
      </p:pic>
      <p:pic>
        <p:nvPicPr>
          <p:cNvPr id="16" name="Obrázek 15" descr="Obsah obrázku text&#10;&#10;Popis byl vytvořen automaticky">
            <a:hlinkClick r:id="rId11"/>
            <a:extLst>
              <a:ext uri="{FF2B5EF4-FFF2-40B4-BE49-F238E27FC236}">
                <a16:creationId xmlns:a16="http://schemas.microsoft.com/office/drawing/2014/main" id="{E64E0C31-D71A-43D1-8E9A-AD6E311275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8" b="35697"/>
          <a:stretch/>
        </p:blipFill>
        <p:spPr>
          <a:xfrm>
            <a:off x="4688097" y="5850384"/>
            <a:ext cx="2364997" cy="529433"/>
          </a:xfrm>
          <a:prstGeom prst="rect">
            <a:avLst/>
          </a:prstGeom>
        </p:spPr>
      </p:pic>
      <p:pic>
        <p:nvPicPr>
          <p:cNvPr id="1026" name="Picture 2" descr="Společnost pro výživu updated... - Společnost pro výživu">
            <a:hlinkClick r:id="rId13"/>
            <a:extLst>
              <a:ext uri="{FF2B5EF4-FFF2-40B4-BE49-F238E27FC236}">
                <a16:creationId xmlns:a16="http://schemas.microsoft.com/office/drawing/2014/main" id="{7E5ECB9A-9881-4508-A6EC-4FDAD21E8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36" y="3866337"/>
            <a:ext cx="1330311" cy="13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314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F4CD-03B1-4AF1-84F4-A1156926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Stravovací doporučení pro sportovce</a:t>
            </a:r>
            <a:br>
              <a:rPr lang="cs-CZ" dirty="0"/>
            </a:br>
            <a:r>
              <a:rPr lang="cs-CZ" sz="1800" dirty="0"/>
              <a:t>Odborná opora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0A70F-CF68-435F-8967-0391715E7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Kvalitní a objektivní informace v oblasti sportu poskytují renomované sportovní asociace (Australský institut sportu aj.), vědecké žurnály (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Kinetics</a:t>
            </a:r>
            <a:r>
              <a:rPr lang="cs-CZ" dirty="0"/>
              <a:t> aj.) a odborné weby (Sigma </a:t>
            </a:r>
            <a:r>
              <a:rPr lang="cs-CZ" dirty="0" err="1"/>
              <a:t>nutrition</a:t>
            </a:r>
            <a:r>
              <a:rPr lang="cs-CZ" dirty="0"/>
              <a:t>, </a:t>
            </a:r>
            <a:r>
              <a:rPr lang="cs-CZ" dirty="0" err="1"/>
              <a:t>Mysportscience</a:t>
            </a:r>
            <a:r>
              <a:rPr lang="cs-CZ" dirty="0"/>
              <a:t> aj.).</a:t>
            </a:r>
          </a:p>
          <a:p>
            <a:r>
              <a:rPr lang="cs-CZ" dirty="0"/>
              <a:t>Z českých publikací například publikace Sportovní výživa jako vědecká disciplína.</a:t>
            </a:r>
          </a:p>
        </p:txBody>
      </p:sp>
      <p:pic>
        <p:nvPicPr>
          <p:cNvPr id="11" name="Obrázek 10">
            <a:hlinkClick r:id="rId2"/>
            <a:extLst>
              <a:ext uri="{FF2B5EF4-FFF2-40B4-BE49-F238E27FC236}">
                <a16:creationId xmlns:a16="http://schemas.microsoft.com/office/drawing/2014/main" id="{068BF456-A7A3-4324-A16B-EA8F67F86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6" b="32451"/>
          <a:stretch/>
        </p:blipFill>
        <p:spPr>
          <a:xfrm>
            <a:off x="677334" y="5409100"/>
            <a:ext cx="2364997" cy="888370"/>
          </a:xfrm>
          <a:prstGeom prst="rect">
            <a:avLst/>
          </a:prstGeom>
        </p:spPr>
      </p:pic>
      <p:pic>
        <p:nvPicPr>
          <p:cNvPr id="7" name="Obrázek 6">
            <a:hlinkClick r:id="rId4"/>
            <a:extLst>
              <a:ext uri="{FF2B5EF4-FFF2-40B4-BE49-F238E27FC236}">
                <a16:creationId xmlns:a16="http://schemas.microsoft.com/office/drawing/2014/main" id="{EBB54BFB-D711-452C-B4D6-3C5269C38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29" y="5457038"/>
            <a:ext cx="2364997" cy="890099"/>
          </a:xfrm>
          <a:prstGeom prst="rect">
            <a:avLst/>
          </a:prstGeom>
        </p:spPr>
      </p:pic>
      <p:pic>
        <p:nvPicPr>
          <p:cNvPr id="13" name="Obrázek 12">
            <a:hlinkClick r:id="rId6"/>
            <a:extLst>
              <a:ext uri="{FF2B5EF4-FFF2-40B4-BE49-F238E27FC236}">
                <a16:creationId xmlns:a16="http://schemas.microsoft.com/office/drawing/2014/main" id="{757B8409-17F2-49ED-B431-658553B277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81" y="5177636"/>
            <a:ext cx="1448899" cy="1448899"/>
          </a:xfrm>
          <a:prstGeom prst="rect">
            <a:avLst/>
          </a:prstGeom>
        </p:spPr>
      </p:pic>
      <p:pic>
        <p:nvPicPr>
          <p:cNvPr id="16" name="Obrázek 15">
            <a:hlinkClick r:id="rId8"/>
            <a:extLst>
              <a:ext uri="{FF2B5EF4-FFF2-40B4-BE49-F238E27FC236}">
                <a16:creationId xmlns:a16="http://schemas.microsoft.com/office/drawing/2014/main" id="{3CBED4F6-21C6-4C14-926A-419C3DA1E7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335" y="5457038"/>
            <a:ext cx="1729103" cy="985977"/>
          </a:xfrm>
          <a:prstGeom prst="rect">
            <a:avLst/>
          </a:prstGeom>
        </p:spPr>
      </p:pic>
      <p:pic>
        <p:nvPicPr>
          <p:cNvPr id="18" name="Obrázek 17">
            <a:hlinkClick r:id="rId10"/>
            <a:extLst>
              <a:ext uri="{FF2B5EF4-FFF2-40B4-BE49-F238E27FC236}">
                <a16:creationId xmlns:a16="http://schemas.microsoft.com/office/drawing/2014/main" id="{47D5AA8E-69E3-447D-9586-A87E270C45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33" y="5131720"/>
            <a:ext cx="1649594" cy="1443130"/>
          </a:xfrm>
          <a:prstGeom prst="rect">
            <a:avLst/>
          </a:prstGeom>
        </p:spPr>
      </p:pic>
      <p:pic>
        <p:nvPicPr>
          <p:cNvPr id="20" name="Obrázek 19">
            <a:hlinkClick r:id="rId12"/>
            <a:extLst>
              <a:ext uri="{FF2B5EF4-FFF2-40B4-BE49-F238E27FC236}">
                <a16:creationId xmlns:a16="http://schemas.microsoft.com/office/drawing/2014/main" id="{0E6B2362-34C7-4EBF-9D06-359131A898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9180" y="1846374"/>
            <a:ext cx="2183214" cy="30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402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C7ED1-ADF9-4A4B-BEAD-5A93FD2AA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doporučení pro výživu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3053B7-84A2-48AC-990A-586E584AA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>
                <a:hlinkClick r:id="rId2"/>
              </a:rPr>
              <a:t>Výživová doporučení pro obyvatelstvo ČR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hlinkClick r:id="rId3"/>
              </a:rPr>
              <a:t>Zdravá 13 Společnosti pro výživu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hlinkClick r:id="rId4"/>
              </a:rPr>
              <a:t>Pyramida Fóra zdravé výživy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hlinkClick r:id="rId5"/>
              </a:rPr>
              <a:t>Vyhledávač doporučených denních dávek Evropského úřadu pro bezpečnost potravin (EFSA DRV </a:t>
            </a:r>
            <a:r>
              <a:rPr lang="cs-CZ" dirty="0" err="1">
                <a:hlinkClick r:id="rId5"/>
              </a:rPr>
              <a:t>finder</a:t>
            </a:r>
            <a:r>
              <a:rPr lang="cs-CZ" dirty="0">
                <a:hlinkClick r:id="rId5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77035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zeta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218</Words>
  <Application>Microsoft Office PowerPoint</Application>
  <PresentationFormat>Širokoúhlá obrazovka</PresentationFormat>
  <Paragraphs>21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Fazeta</vt:lpstr>
      <vt:lpstr>Opora pro semináře</vt:lpstr>
      <vt:lpstr>Fyziologie výživy a základy výživy Odborná opora</vt:lpstr>
      <vt:lpstr>Sportovní výživa a regenerace Odborná opora</vt:lpstr>
      <vt:lpstr>Stravovací doporučení Odborná opora</vt:lpstr>
      <vt:lpstr>Stravovací doporučení pro sportovce Odborná opora</vt:lpstr>
      <vt:lpstr>Obecná doporučení pro výživu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Opora pro seminář č. 3</dc:title>
  <dc:creator>Tomáš Hlinský</dc:creator>
  <cp:lastModifiedBy>Tomáš Hlinský</cp:lastModifiedBy>
  <cp:revision>14</cp:revision>
  <dcterms:created xsi:type="dcterms:W3CDTF">2021-11-12T09:47:36Z</dcterms:created>
  <dcterms:modified xsi:type="dcterms:W3CDTF">2022-03-21T07:36:51Z</dcterms:modified>
</cp:coreProperties>
</file>