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7" r:id="rId3"/>
    <p:sldId id="269" r:id="rId4"/>
    <p:sldId id="270" r:id="rId5"/>
    <p:sldId id="288" r:id="rId6"/>
    <p:sldId id="290" r:id="rId7"/>
    <p:sldId id="289" r:id="rId8"/>
    <p:sldId id="271" r:id="rId9"/>
    <p:sldId id="272" r:id="rId10"/>
    <p:sldId id="291" r:id="rId11"/>
    <p:sldId id="273" r:id="rId12"/>
    <p:sldId id="274" r:id="rId13"/>
    <p:sldId id="293" r:id="rId14"/>
    <p:sldId id="292" r:id="rId15"/>
    <p:sldId id="285" r:id="rId16"/>
    <p:sldId id="286" r:id="rId17"/>
    <p:sldId id="287" r:id="rId18"/>
    <p:sldId id="277" r:id="rId19"/>
    <p:sldId id="278" r:id="rId20"/>
    <p:sldId id="257" r:id="rId21"/>
    <p:sldId id="259" r:id="rId22"/>
    <p:sldId id="260" r:id="rId23"/>
    <p:sldId id="295" r:id="rId24"/>
    <p:sldId id="261" r:id="rId25"/>
    <p:sldId id="262" r:id="rId26"/>
    <p:sldId id="279" r:id="rId27"/>
    <p:sldId id="282" r:id="rId28"/>
    <p:sldId id="281" r:id="rId29"/>
    <p:sldId id="283" r:id="rId30"/>
    <p:sldId id="284" r:id="rId31"/>
    <p:sldId id="264" r:id="rId32"/>
    <p:sldId id="265" r:id="rId33"/>
    <p:sldId id="297" r:id="rId34"/>
    <p:sldId id="296" r:id="rId35"/>
    <p:sldId id="275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B81B5-D47F-4E43-8400-A0F07059FC3D}" v="144" dt="2021-02-08T07:58:38.812"/>
    <p1510:client id="{80CA9CDE-4420-9CEE-5483-5AF730796520}" v="21" dt="2021-02-11T21:43:23.428"/>
    <p1510:client id="{85A4CC7D-E97F-040D-FF69-D5B344FD4196}" v="3573" dt="2021-02-13T10:06:28.257"/>
    <p1510:client id="{97FF527C-6105-6401-439B-2D32BB2429E2}" v="10238" dt="2021-02-12T23:11:51.622"/>
    <p1510:client id="{CAA98549-D759-317A-2033-F4C564611651}" v="2" dt="2021-03-18T07:36:31.638"/>
    <p1510:client id="{D94F5E0D-AA43-CB20-212B-0089E364429A}" v="2235" dt="2021-02-13T11:53:35.785"/>
    <p1510:client id="{E8973113-8065-450F-CA12-F9C7CF2C7273}" v="4" dt="2021-02-13T10:11:09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7562C-B2A7-42FA-B0E7-8244A94D12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DE0FF6-5286-4DF7-8A95-8E2863FDBE88}">
      <dgm:prSet/>
      <dgm:spPr/>
      <dgm:t>
        <a:bodyPr/>
        <a:lstStyle/>
        <a:p>
          <a:r>
            <a:rPr lang="cs-CZ" dirty="0"/>
            <a:t>ETT se v práci neustále rozhoduje. Hodnocení (rozhodování) je nedílnou součástí celého terapeutického procesu a vede k sestavení nejvhodnějšího ergoterapeutického plánu.</a:t>
          </a:r>
          <a:endParaRPr lang="en-US" dirty="0"/>
        </a:p>
      </dgm:t>
    </dgm:pt>
    <dgm:pt modelId="{3405183E-FB83-4EA7-8FC6-2A0BAFB54BD1}" type="parTrans" cxnId="{D29D0183-3951-454F-AD19-9B1331085238}">
      <dgm:prSet/>
      <dgm:spPr/>
      <dgm:t>
        <a:bodyPr/>
        <a:lstStyle/>
        <a:p>
          <a:endParaRPr lang="en-US"/>
        </a:p>
      </dgm:t>
    </dgm:pt>
    <dgm:pt modelId="{ED4D94EA-EEA6-492A-B515-0A6330D9AC8B}" type="sibTrans" cxnId="{D29D0183-3951-454F-AD19-9B1331085238}">
      <dgm:prSet/>
      <dgm:spPr/>
      <dgm:t>
        <a:bodyPr/>
        <a:lstStyle/>
        <a:p>
          <a:endParaRPr lang="en-US"/>
        </a:p>
      </dgm:t>
    </dgm:pt>
    <dgm:pt modelId="{FF89D040-1B10-4270-BC40-70A660384B68}">
      <dgm:prSet/>
      <dgm:spPr/>
      <dgm:t>
        <a:bodyPr/>
        <a:lstStyle/>
        <a:p>
          <a:r>
            <a:rPr lang="cs-CZ" dirty="0"/>
            <a:t>Pro různé funkce jsou používány odlišné druhy testů.</a:t>
          </a:r>
          <a:endParaRPr lang="en-US" dirty="0"/>
        </a:p>
      </dgm:t>
    </dgm:pt>
    <dgm:pt modelId="{39BC0DAA-813A-43D2-BC8C-993080A2A374}" type="parTrans" cxnId="{F5135C57-F722-4424-9D4E-2D8579664098}">
      <dgm:prSet/>
      <dgm:spPr/>
      <dgm:t>
        <a:bodyPr/>
        <a:lstStyle/>
        <a:p>
          <a:endParaRPr lang="en-US"/>
        </a:p>
      </dgm:t>
    </dgm:pt>
    <dgm:pt modelId="{CA5D0C56-6CD8-4528-BEF1-42C049023949}" type="sibTrans" cxnId="{F5135C57-F722-4424-9D4E-2D8579664098}">
      <dgm:prSet/>
      <dgm:spPr/>
      <dgm:t>
        <a:bodyPr/>
        <a:lstStyle/>
        <a:p>
          <a:endParaRPr lang="en-US"/>
        </a:p>
      </dgm:t>
    </dgm:pt>
    <dgm:pt modelId="{BA8EA92F-11AD-4E8B-8393-71367807BCDA}">
      <dgm:prSet/>
      <dgm:spPr/>
      <dgm:t>
        <a:bodyPr/>
        <a:lstStyle/>
        <a:p>
          <a:r>
            <a:rPr lang="cs-CZ" dirty="0"/>
            <a:t>Co hodnotíme v ET:</a:t>
          </a:r>
          <a:endParaRPr lang="en-US" dirty="0"/>
        </a:p>
      </dgm:t>
    </dgm:pt>
    <dgm:pt modelId="{C3C1B241-6592-4071-B34A-D1CC7FBD476B}" type="parTrans" cxnId="{EC14F8B4-92B8-4FBF-85BD-267B6F442796}">
      <dgm:prSet/>
      <dgm:spPr/>
      <dgm:t>
        <a:bodyPr/>
        <a:lstStyle/>
        <a:p>
          <a:endParaRPr lang="en-US"/>
        </a:p>
      </dgm:t>
    </dgm:pt>
    <dgm:pt modelId="{832EED68-B089-40F0-A81B-AC3B6A13BFC9}" type="sibTrans" cxnId="{EC14F8B4-92B8-4FBF-85BD-267B6F442796}">
      <dgm:prSet/>
      <dgm:spPr/>
      <dgm:t>
        <a:bodyPr/>
        <a:lstStyle/>
        <a:p>
          <a:endParaRPr lang="en-US"/>
        </a:p>
      </dgm:t>
    </dgm:pt>
    <dgm:pt modelId="{D3F927F2-152B-49F3-A468-06532F251E41}">
      <dgm:prSet/>
      <dgm:spPr/>
      <dgm:t>
        <a:bodyPr/>
        <a:lstStyle/>
        <a:p>
          <a:r>
            <a:rPr lang="cs-CZ" dirty="0"/>
            <a:t>Člověka jako individualitu a jeho potřeby, zájmy a motivace</a:t>
          </a:r>
          <a:endParaRPr lang="en-US" dirty="0"/>
        </a:p>
      </dgm:t>
    </dgm:pt>
    <dgm:pt modelId="{035B42DE-D578-4279-88D7-BD58E01F14D4}" type="parTrans" cxnId="{4C3612A2-82E7-49E8-9A9C-CF2EC6C6C908}">
      <dgm:prSet/>
      <dgm:spPr/>
      <dgm:t>
        <a:bodyPr/>
        <a:lstStyle/>
        <a:p>
          <a:endParaRPr lang="en-US"/>
        </a:p>
      </dgm:t>
    </dgm:pt>
    <dgm:pt modelId="{1262CBFA-F527-4AC1-A98F-8BD8A36BFC01}" type="sibTrans" cxnId="{4C3612A2-82E7-49E8-9A9C-CF2EC6C6C908}">
      <dgm:prSet/>
      <dgm:spPr/>
      <dgm:t>
        <a:bodyPr/>
        <a:lstStyle/>
        <a:p>
          <a:endParaRPr lang="en-US"/>
        </a:p>
      </dgm:t>
    </dgm:pt>
    <dgm:pt modelId="{814E1976-66E0-44BB-92D4-D41230F9E0F4}">
      <dgm:prSet/>
      <dgm:spPr/>
      <dgm:t>
        <a:bodyPr/>
        <a:lstStyle/>
        <a:p>
          <a:r>
            <a:rPr lang="cs-CZ" dirty="0"/>
            <a:t>Funkční dovednosti + oblast psychickou, emoční a sociální</a:t>
          </a:r>
          <a:endParaRPr lang="en-US" dirty="0"/>
        </a:p>
      </dgm:t>
    </dgm:pt>
    <dgm:pt modelId="{5AE303A4-FF59-405D-9113-EB4818B78E10}" type="parTrans" cxnId="{07C9E9C0-1A96-4AC9-AF30-2A5068A52682}">
      <dgm:prSet/>
      <dgm:spPr/>
      <dgm:t>
        <a:bodyPr/>
        <a:lstStyle/>
        <a:p>
          <a:endParaRPr lang="en-US"/>
        </a:p>
      </dgm:t>
    </dgm:pt>
    <dgm:pt modelId="{5046A173-BA42-49EF-B8AA-BD242CA7D751}" type="sibTrans" cxnId="{07C9E9C0-1A96-4AC9-AF30-2A5068A52682}">
      <dgm:prSet/>
      <dgm:spPr/>
      <dgm:t>
        <a:bodyPr/>
        <a:lstStyle/>
        <a:p>
          <a:endParaRPr lang="en-US"/>
        </a:p>
      </dgm:t>
    </dgm:pt>
    <dgm:pt modelId="{85A3CB05-F490-42F3-BD3A-1D360827C773}">
      <dgm:prSet/>
      <dgm:spPr/>
      <dgm:t>
        <a:bodyPr/>
        <a:lstStyle/>
        <a:p>
          <a:r>
            <a:rPr lang="cs-CZ" dirty="0"/>
            <a:t>Specifické hodnocení dle diagnózy a oboru</a:t>
          </a:r>
          <a:endParaRPr lang="en-US" dirty="0"/>
        </a:p>
      </dgm:t>
    </dgm:pt>
    <dgm:pt modelId="{DB61C110-7EDF-4BCE-826D-78BBECD46EBF}" type="parTrans" cxnId="{CC97A06D-B316-464E-98D6-533CC710CABA}">
      <dgm:prSet/>
      <dgm:spPr/>
      <dgm:t>
        <a:bodyPr/>
        <a:lstStyle/>
        <a:p>
          <a:endParaRPr lang="en-US"/>
        </a:p>
      </dgm:t>
    </dgm:pt>
    <dgm:pt modelId="{F2C45CCF-9C9B-42E3-8042-CABFC38EE26E}" type="sibTrans" cxnId="{CC97A06D-B316-464E-98D6-533CC710CABA}">
      <dgm:prSet/>
      <dgm:spPr/>
      <dgm:t>
        <a:bodyPr/>
        <a:lstStyle/>
        <a:p>
          <a:endParaRPr lang="en-US"/>
        </a:p>
      </dgm:t>
    </dgm:pt>
    <dgm:pt modelId="{F1CC7104-43AA-4E5C-A795-7B9E4C9C3F99}" type="pres">
      <dgm:prSet presAssocID="{1757562C-B2A7-42FA-B0E7-8244A94D123E}" presName="linear" presStyleCnt="0">
        <dgm:presLayoutVars>
          <dgm:animLvl val="lvl"/>
          <dgm:resizeHandles val="exact"/>
        </dgm:presLayoutVars>
      </dgm:prSet>
      <dgm:spPr/>
    </dgm:pt>
    <dgm:pt modelId="{474E8EE9-6004-4270-ACF3-B885292055B8}" type="pres">
      <dgm:prSet presAssocID="{AFDE0FF6-5286-4DF7-8A95-8E2863FDBE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6C9817-CA18-444D-BB1D-B2E823FE4430}" type="pres">
      <dgm:prSet presAssocID="{ED4D94EA-EEA6-492A-B515-0A6330D9AC8B}" presName="spacer" presStyleCnt="0"/>
      <dgm:spPr/>
    </dgm:pt>
    <dgm:pt modelId="{1850BD3E-ABCD-44CE-A2B6-32F3BD424B4D}" type="pres">
      <dgm:prSet presAssocID="{FF89D040-1B10-4270-BC40-70A660384B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6487DB-AADC-4CC1-96DE-85975EE678D2}" type="pres">
      <dgm:prSet presAssocID="{CA5D0C56-6CD8-4528-BEF1-42C049023949}" presName="spacer" presStyleCnt="0"/>
      <dgm:spPr/>
    </dgm:pt>
    <dgm:pt modelId="{A289342D-388D-4BE3-88B8-2214FD396D97}" type="pres">
      <dgm:prSet presAssocID="{BA8EA92F-11AD-4E8B-8393-71367807BC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8F2BB0-AFEF-47A6-8459-92DC7828EDD7}" type="pres">
      <dgm:prSet presAssocID="{BA8EA92F-11AD-4E8B-8393-71367807BCD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2475912-09B9-4B38-94B1-DDDFBA2DB10E}" type="presOf" srcId="{FF89D040-1B10-4270-BC40-70A660384B68}" destId="{1850BD3E-ABCD-44CE-A2B6-32F3BD424B4D}" srcOrd="0" destOrd="0" presId="urn:microsoft.com/office/officeart/2005/8/layout/vList2"/>
    <dgm:cxn modelId="{F5DBEE47-29C7-4A14-828A-09F4CE3C2D44}" type="presOf" srcId="{AFDE0FF6-5286-4DF7-8A95-8E2863FDBE88}" destId="{474E8EE9-6004-4270-ACF3-B885292055B8}" srcOrd="0" destOrd="0" presId="urn:microsoft.com/office/officeart/2005/8/layout/vList2"/>
    <dgm:cxn modelId="{CC97A06D-B316-464E-98D6-533CC710CABA}" srcId="{BA8EA92F-11AD-4E8B-8393-71367807BCDA}" destId="{85A3CB05-F490-42F3-BD3A-1D360827C773}" srcOrd="2" destOrd="0" parTransId="{DB61C110-7EDF-4BCE-826D-78BBECD46EBF}" sibTransId="{F2C45CCF-9C9B-42E3-8042-CABFC38EE26E}"/>
    <dgm:cxn modelId="{F5135C57-F722-4424-9D4E-2D8579664098}" srcId="{1757562C-B2A7-42FA-B0E7-8244A94D123E}" destId="{FF89D040-1B10-4270-BC40-70A660384B68}" srcOrd="1" destOrd="0" parTransId="{39BC0DAA-813A-43D2-BC8C-993080A2A374}" sibTransId="{CA5D0C56-6CD8-4528-BEF1-42C049023949}"/>
    <dgm:cxn modelId="{D29D0183-3951-454F-AD19-9B1331085238}" srcId="{1757562C-B2A7-42FA-B0E7-8244A94D123E}" destId="{AFDE0FF6-5286-4DF7-8A95-8E2863FDBE88}" srcOrd="0" destOrd="0" parTransId="{3405183E-FB83-4EA7-8FC6-2A0BAFB54BD1}" sibTransId="{ED4D94EA-EEA6-492A-B515-0A6330D9AC8B}"/>
    <dgm:cxn modelId="{4C3612A2-82E7-49E8-9A9C-CF2EC6C6C908}" srcId="{BA8EA92F-11AD-4E8B-8393-71367807BCDA}" destId="{D3F927F2-152B-49F3-A468-06532F251E41}" srcOrd="0" destOrd="0" parTransId="{035B42DE-D578-4279-88D7-BD58E01F14D4}" sibTransId="{1262CBFA-F527-4AC1-A98F-8BD8A36BFC01}"/>
    <dgm:cxn modelId="{1CF6F7A2-6E3B-4BDB-AF05-9AFFCB61A9B3}" type="presOf" srcId="{1757562C-B2A7-42FA-B0E7-8244A94D123E}" destId="{F1CC7104-43AA-4E5C-A795-7B9E4C9C3F99}" srcOrd="0" destOrd="0" presId="urn:microsoft.com/office/officeart/2005/8/layout/vList2"/>
    <dgm:cxn modelId="{EC14F8B4-92B8-4FBF-85BD-267B6F442796}" srcId="{1757562C-B2A7-42FA-B0E7-8244A94D123E}" destId="{BA8EA92F-11AD-4E8B-8393-71367807BCDA}" srcOrd="2" destOrd="0" parTransId="{C3C1B241-6592-4071-B34A-D1CC7FBD476B}" sibTransId="{832EED68-B089-40F0-A81B-AC3B6A13BFC9}"/>
    <dgm:cxn modelId="{130FD0B5-F556-4A85-92FD-F2A1092CDE75}" type="presOf" srcId="{85A3CB05-F490-42F3-BD3A-1D360827C773}" destId="{8C8F2BB0-AFEF-47A6-8459-92DC7828EDD7}" srcOrd="0" destOrd="2" presId="urn:microsoft.com/office/officeart/2005/8/layout/vList2"/>
    <dgm:cxn modelId="{09117ABB-5429-43AD-838F-3187E9B200D2}" type="presOf" srcId="{D3F927F2-152B-49F3-A468-06532F251E41}" destId="{8C8F2BB0-AFEF-47A6-8459-92DC7828EDD7}" srcOrd="0" destOrd="0" presId="urn:microsoft.com/office/officeart/2005/8/layout/vList2"/>
    <dgm:cxn modelId="{07C9E9C0-1A96-4AC9-AF30-2A5068A52682}" srcId="{BA8EA92F-11AD-4E8B-8393-71367807BCDA}" destId="{814E1976-66E0-44BB-92D4-D41230F9E0F4}" srcOrd="1" destOrd="0" parTransId="{5AE303A4-FF59-405D-9113-EB4818B78E10}" sibTransId="{5046A173-BA42-49EF-B8AA-BD242CA7D751}"/>
    <dgm:cxn modelId="{23CE0FEA-1132-4141-AF8E-EAF3E6FD38BB}" type="presOf" srcId="{814E1976-66E0-44BB-92D4-D41230F9E0F4}" destId="{8C8F2BB0-AFEF-47A6-8459-92DC7828EDD7}" srcOrd="0" destOrd="1" presId="urn:microsoft.com/office/officeart/2005/8/layout/vList2"/>
    <dgm:cxn modelId="{CAA096FB-0AF4-486A-A2FE-E5A0BE565168}" type="presOf" srcId="{BA8EA92F-11AD-4E8B-8393-71367807BCDA}" destId="{A289342D-388D-4BE3-88B8-2214FD396D97}" srcOrd="0" destOrd="0" presId="urn:microsoft.com/office/officeart/2005/8/layout/vList2"/>
    <dgm:cxn modelId="{6B2415EB-F9B2-4995-AB8E-20F43FC1B0DA}" type="presParOf" srcId="{F1CC7104-43AA-4E5C-A795-7B9E4C9C3F99}" destId="{474E8EE9-6004-4270-ACF3-B885292055B8}" srcOrd="0" destOrd="0" presId="urn:microsoft.com/office/officeart/2005/8/layout/vList2"/>
    <dgm:cxn modelId="{12422B0F-79E6-4E49-99A5-6DAA680AD270}" type="presParOf" srcId="{F1CC7104-43AA-4E5C-A795-7B9E4C9C3F99}" destId="{D56C9817-CA18-444D-BB1D-B2E823FE4430}" srcOrd="1" destOrd="0" presId="urn:microsoft.com/office/officeart/2005/8/layout/vList2"/>
    <dgm:cxn modelId="{874FC261-3EA2-4E5B-940C-7D8363D18F7C}" type="presParOf" srcId="{F1CC7104-43AA-4E5C-A795-7B9E4C9C3F99}" destId="{1850BD3E-ABCD-44CE-A2B6-32F3BD424B4D}" srcOrd="2" destOrd="0" presId="urn:microsoft.com/office/officeart/2005/8/layout/vList2"/>
    <dgm:cxn modelId="{95E0AF24-233C-472B-AB3F-4E8F7C899E80}" type="presParOf" srcId="{F1CC7104-43AA-4E5C-A795-7B9E4C9C3F99}" destId="{D36487DB-AADC-4CC1-96DE-85975EE678D2}" srcOrd="3" destOrd="0" presId="urn:microsoft.com/office/officeart/2005/8/layout/vList2"/>
    <dgm:cxn modelId="{0A34E9BD-6A03-4932-948B-DCD56EAFA0C0}" type="presParOf" srcId="{F1CC7104-43AA-4E5C-A795-7B9E4C9C3F99}" destId="{A289342D-388D-4BE3-88B8-2214FD396D97}" srcOrd="4" destOrd="0" presId="urn:microsoft.com/office/officeart/2005/8/layout/vList2"/>
    <dgm:cxn modelId="{950BDA07-9D9E-4B80-8CB6-89EE6BC02568}" type="presParOf" srcId="{F1CC7104-43AA-4E5C-A795-7B9E4C9C3F99}" destId="{8C8F2BB0-AFEF-47A6-8459-92DC7828EDD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72B46-6FDC-4E52-95B8-BCF813EFFD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6EB375-E91A-4323-9CF5-20980BE0C852}">
      <dgm:prSet/>
      <dgm:spPr/>
      <dgm:t>
        <a:bodyPr/>
        <a:lstStyle/>
        <a:p>
          <a:r>
            <a:rPr lang="cs-CZ" dirty="0"/>
            <a:t>Rozhovor</a:t>
          </a:r>
          <a:endParaRPr lang="en-US" dirty="0"/>
        </a:p>
      </dgm:t>
    </dgm:pt>
    <dgm:pt modelId="{E1A5414A-D106-407D-8DA3-860A007E43FF}" type="parTrans" cxnId="{6337A2F5-ADC4-42AA-B88A-C197D1865D8E}">
      <dgm:prSet/>
      <dgm:spPr/>
      <dgm:t>
        <a:bodyPr/>
        <a:lstStyle/>
        <a:p>
          <a:endParaRPr lang="en-US"/>
        </a:p>
      </dgm:t>
    </dgm:pt>
    <dgm:pt modelId="{70CACB46-9782-4F68-84CD-68F43FE180FF}" type="sibTrans" cxnId="{6337A2F5-ADC4-42AA-B88A-C197D1865D8E}">
      <dgm:prSet/>
      <dgm:spPr/>
      <dgm:t>
        <a:bodyPr/>
        <a:lstStyle/>
        <a:p>
          <a:endParaRPr lang="en-US"/>
        </a:p>
      </dgm:t>
    </dgm:pt>
    <dgm:pt modelId="{99B85A43-D247-45EF-A971-3F859849C01B}">
      <dgm:prSet/>
      <dgm:spPr/>
      <dgm:t>
        <a:bodyPr/>
        <a:lstStyle/>
        <a:p>
          <a:r>
            <a:rPr lang="cs-CZ" dirty="0"/>
            <a:t>Pozorování:</a:t>
          </a:r>
          <a:endParaRPr lang="en-US" dirty="0"/>
        </a:p>
      </dgm:t>
    </dgm:pt>
    <dgm:pt modelId="{A6E5B474-C643-4691-A3E6-E2BF14680F38}" type="parTrans" cxnId="{0E047177-476E-4A20-BAEA-6BE3E640F15F}">
      <dgm:prSet/>
      <dgm:spPr/>
      <dgm:t>
        <a:bodyPr/>
        <a:lstStyle/>
        <a:p>
          <a:endParaRPr lang="en-US"/>
        </a:p>
      </dgm:t>
    </dgm:pt>
    <dgm:pt modelId="{4332E1B5-E9A5-4E5D-970D-29E20E1DC115}" type="sibTrans" cxnId="{0E047177-476E-4A20-BAEA-6BE3E640F15F}">
      <dgm:prSet/>
      <dgm:spPr/>
      <dgm:t>
        <a:bodyPr/>
        <a:lstStyle/>
        <a:p>
          <a:endParaRPr lang="en-US"/>
        </a:p>
      </dgm:t>
    </dgm:pt>
    <dgm:pt modelId="{8AC6A505-6402-4AC0-B638-EEE44F92C89B}">
      <dgm:prSet/>
      <dgm:spPr/>
      <dgm:t>
        <a:bodyPr/>
        <a:lstStyle/>
        <a:p>
          <a:r>
            <a:rPr lang="cs-CZ" dirty="0">
              <a:latin typeface="Univers"/>
            </a:rPr>
            <a:t>kupř</a:t>
          </a:r>
          <a:r>
            <a:rPr lang="cs-CZ" dirty="0"/>
            <a:t>. </a:t>
          </a:r>
          <a:r>
            <a:rPr lang="cs-CZ" dirty="0">
              <a:latin typeface="Univers"/>
            </a:rPr>
            <a:t>strukturované</a:t>
          </a:r>
          <a:r>
            <a:rPr lang="cs-CZ" dirty="0"/>
            <a:t> pozorování = ETT se zaměřuje na specifické oblasti</a:t>
          </a:r>
          <a:endParaRPr lang="en-US" dirty="0"/>
        </a:p>
      </dgm:t>
    </dgm:pt>
    <dgm:pt modelId="{45EB4364-FBDC-481B-942C-774052872248}" type="parTrans" cxnId="{97200513-3B8B-41EF-B55F-ADD0AB043612}">
      <dgm:prSet/>
      <dgm:spPr/>
      <dgm:t>
        <a:bodyPr/>
        <a:lstStyle/>
        <a:p>
          <a:endParaRPr lang="en-US"/>
        </a:p>
      </dgm:t>
    </dgm:pt>
    <dgm:pt modelId="{A03E4B99-7522-4DF4-AB89-D58A16185DE5}" type="sibTrans" cxnId="{97200513-3B8B-41EF-B55F-ADD0AB043612}">
      <dgm:prSet/>
      <dgm:spPr/>
      <dgm:t>
        <a:bodyPr/>
        <a:lstStyle/>
        <a:p>
          <a:endParaRPr lang="en-US"/>
        </a:p>
      </dgm:t>
    </dgm:pt>
    <dgm:pt modelId="{6FAA683E-B947-4181-9FF9-2CADC0AE1C52}">
      <dgm:prSet/>
      <dgm:spPr/>
      <dgm:t>
        <a:bodyPr/>
        <a:lstStyle/>
        <a:p>
          <a:r>
            <a:rPr lang="cs-CZ" dirty="0"/>
            <a:t>Dotazníky a posuzovací škály:</a:t>
          </a:r>
          <a:endParaRPr lang="en-US" dirty="0"/>
        </a:p>
      </dgm:t>
    </dgm:pt>
    <dgm:pt modelId="{18D3C16A-DCA3-47FE-9657-83C7137F2111}" type="parTrans" cxnId="{F708A8AE-779B-4710-A13E-2B6087BE91DA}">
      <dgm:prSet/>
      <dgm:spPr/>
      <dgm:t>
        <a:bodyPr/>
        <a:lstStyle/>
        <a:p>
          <a:endParaRPr lang="en-US"/>
        </a:p>
      </dgm:t>
    </dgm:pt>
    <dgm:pt modelId="{4C8F76E3-7C1D-4208-B57B-698459202F69}" type="sibTrans" cxnId="{F708A8AE-779B-4710-A13E-2B6087BE91DA}">
      <dgm:prSet/>
      <dgm:spPr/>
      <dgm:t>
        <a:bodyPr/>
        <a:lstStyle/>
        <a:p>
          <a:endParaRPr lang="en-US"/>
        </a:p>
      </dgm:t>
    </dgm:pt>
    <dgm:pt modelId="{033A74E4-8CA9-40C3-8CFD-CE654861AE03}">
      <dgm:prSet/>
      <dgm:spPr/>
      <dgm:t>
        <a:bodyPr/>
        <a:lstStyle/>
        <a:p>
          <a:r>
            <a:rPr lang="cs-CZ" dirty="0"/>
            <a:t>Obecné či specifické</a:t>
          </a:r>
          <a:endParaRPr lang="en-US" dirty="0"/>
        </a:p>
      </dgm:t>
    </dgm:pt>
    <dgm:pt modelId="{48AB5570-ADE6-43FD-A4F5-0EFCDC7D6FAA}" type="parTrans" cxnId="{12F2391A-E62B-4BA2-8427-E5E650C00B2A}">
      <dgm:prSet/>
      <dgm:spPr/>
      <dgm:t>
        <a:bodyPr/>
        <a:lstStyle/>
        <a:p>
          <a:endParaRPr lang="en-US"/>
        </a:p>
      </dgm:t>
    </dgm:pt>
    <dgm:pt modelId="{CF8889FA-20C4-43C0-A7B0-E2D7A81B38F5}" type="sibTrans" cxnId="{12F2391A-E62B-4BA2-8427-E5E650C00B2A}">
      <dgm:prSet/>
      <dgm:spPr/>
      <dgm:t>
        <a:bodyPr/>
        <a:lstStyle/>
        <a:p>
          <a:endParaRPr lang="en-US"/>
        </a:p>
      </dgm:t>
    </dgm:pt>
    <dgm:pt modelId="{A49005D7-EFC5-4466-9428-EB370BDC109C}">
      <dgm:prSet/>
      <dgm:spPr/>
      <dgm:t>
        <a:bodyPr/>
        <a:lstStyle/>
        <a:p>
          <a:pPr rtl="0"/>
          <a:r>
            <a:rPr lang="cs-CZ" dirty="0"/>
            <a:t>Hodnocení</a:t>
          </a:r>
          <a:r>
            <a:rPr lang="cs-CZ" dirty="0">
              <a:latin typeface="Univers"/>
            </a:rPr>
            <a:t> (TESTY)</a:t>
          </a:r>
          <a:endParaRPr lang="en-US" dirty="0"/>
        </a:p>
      </dgm:t>
    </dgm:pt>
    <dgm:pt modelId="{B03E16AB-8F6B-4904-B610-35AAA6CC9B18}" type="parTrans" cxnId="{CEED6C67-C495-476A-AF18-C0EA9B0566D3}">
      <dgm:prSet/>
      <dgm:spPr/>
      <dgm:t>
        <a:bodyPr/>
        <a:lstStyle/>
        <a:p>
          <a:endParaRPr lang="en-US"/>
        </a:p>
      </dgm:t>
    </dgm:pt>
    <dgm:pt modelId="{6A156B1B-C2DF-4000-B502-001E932F5B6F}" type="sibTrans" cxnId="{CEED6C67-C495-476A-AF18-C0EA9B0566D3}">
      <dgm:prSet/>
      <dgm:spPr/>
      <dgm:t>
        <a:bodyPr/>
        <a:lstStyle/>
        <a:p>
          <a:endParaRPr lang="en-US"/>
        </a:p>
      </dgm:t>
    </dgm:pt>
    <dgm:pt modelId="{296C5DF0-CDA7-497C-AA10-DB911ACA5F67}" type="pres">
      <dgm:prSet presAssocID="{E5772B46-6FDC-4E52-95B8-BCF813EFFD02}" presName="root" presStyleCnt="0">
        <dgm:presLayoutVars>
          <dgm:dir/>
          <dgm:resizeHandles val="exact"/>
        </dgm:presLayoutVars>
      </dgm:prSet>
      <dgm:spPr/>
    </dgm:pt>
    <dgm:pt modelId="{28F2ADC8-E3A3-4A26-BAA6-05C35F7B5737}" type="pres">
      <dgm:prSet presAssocID="{086EB375-E91A-4323-9CF5-20980BE0C852}" presName="compNode" presStyleCnt="0"/>
      <dgm:spPr/>
    </dgm:pt>
    <dgm:pt modelId="{67988262-99D5-4AD3-B606-14FA68F33CC2}" type="pres">
      <dgm:prSet presAssocID="{086EB375-E91A-4323-9CF5-20980BE0C852}" presName="bgRect" presStyleLbl="bgShp" presStyleIdx="0" presStyleCnt="4"/>
      <dgm:spPr/>
    </dgm:pt>
    <dgm:pt modelId="{4A9C3BE2-EA99-47D9-8673-82084A07B73F}" type="pres">
      <dgm:prSet presAssocID="{086EB375-E91A-4323-9CF5-20980BE0C8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DA00EE7-A82C-4FE7-B482-9484CEB4DAEB}" type="pres">
      <dgm:prSet presAssocID="{086EB375-E91A-4323-9CF5-20980BE0C852}" presName="spaceRect" presStyleCnt="0"/>
      <dgm:spPr/>
    </dgm:pt>
    <dgm:pt modelId="{D97D5AA0-503F-4EF9-AA66-749EB35D721A}" type="pres">
      <dgm:prSet presAssocID="{086EB375-E91A-4323-9CF5-20980BE0C852}" presName="parTx" presStyleLbl="revTx" presStyleIdx="0" presStyleCnt="6">
        <dgm:presLayoutVars>
          <dgm:chMax val="0"/>
          <dgm:chPref val="0"/>
        </dgm:presLayoutVars>
      </dgm:prSet>
      <dgm:spPr/>
    </dgm:pt>
    <dgm:pt modelId="{07002C62-B502-4CBB-A2A7-DE6551CC4131}" type="pres">
      <dgm:prSet presAssocID="{70CACB46-9782-4F68-84CD-68F43FE180FF}" presName="sibTrans" presStyleCnt="0"/>
      <dgm:spPr/>
    </dgm:pt>
    <dgm:pt modelId="{57D08750-AD50-4DEF-9C8A-5FCCBEF8C54A}" type="pres">
      <dgm:prSet presAssocID="{99B85A43-D247-45EF-A971-3F859849C01B}" presName="compNode" presStyleCnt="0"/>
      <dgm:spPr/>
    </dgm:pt>
    <dgm:pt modelId="{5B7853AF-0EAD-499F-9311-17CC50359FDB}" type="pres">
      <dgm:prSet presAssocID="{99B85A43-D247-45EF-A971-3F859849C01B}" presName="bgRect" presStyleLbl="bgShp" presStyleIdx="1" presStyleCnt="4"/>
      <dgm:spPr/>
    </dgm:pt>
    <dgm:pt modelId="{041D5925-94E5-423E-9B33-11B26D285FD7}" type="pres">
      <dgm:prSet presAssocID="{99B85A43-D247-45EF-A971-3F859849C01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3EBEB950-60FF-45CB-87B2-97D823852185}" type="pres">
      <dgm:prSet presAssocID="{99B85A43-D247-45EF-A971-3F859849C01B}" presName="spaceRect" presStyleCnt="0"/>
      <dgm:spPr/>
    </dgm:pt>
    <dgm:pt modelId="{4CAA98D5-4E24-4B4F-BC4B-8596C9BA3CED}" type="pres">
      <dgm:prSet presAssocID="{99B85A43-D247-45EF-A971-3F859849C01B}" presName="parTx" presStyleLbl="revTx" presStyleIdx="1" presStyleCnt="6">
        <dgm:presLayoutVars>
          <dgm:chMax val="0"/>
          <dgm:chPref val="0"/>
        </dgm:presLayoutVars>
      </dgm:prSet>
      <dgm:spPr/>
    </dgm:pt>
    <dgm:pt modelId="{5FE84576-84FF-4E42-BBCD-A5B14695DC11}" type="pres">
      <dgm:prSet presAssocID="{99B85A43-D247-45EF-A971-3F859849C01B}" presName="desTx" presStyleLbl="revTx" presStyleIdx="2" presStyleCnt="6">
        <dgm:presLayoutVars/>
      </dgm:prSet>
      <dgm:spPr/>
    </dgm:pt>
    <dgm:pt modelId="{8140AC1D-0FED-4414-A4AC-7CB285AC9BD5}" type="pres">
      <dgm:prSet presAssocID="{4332E1B5-E9A5-4E5D-970D-29E20E1DC115}" presName="sibTrans" presStyleCnt="0"/>
      <dgm:spPr/>
    </dgm:pt>
    <dgm:pt modelId="{BCBBCE29-0B20-40EB-925C-201311F304A0}" type="pres">
      <dgm:prSet presAssocID="{6FAA683E-B947-4181-9FF9-2CADC0AE1C52}" presName="compNode" presStyleCnt="0"/>
      <dgm:spPr/>
    </dgm:pt>
    <dgm:pt modelId="{8BEF21BD-9102-4516-9778-9858DE2FC93F}" type="pres">
      <dgm:prSet presAssocID="{6FAA683E-B947-4181-9FF9-2CADC0AE1C52}" presName="bgRect" presStyleLbl="bgShp" presStyleIdx="2" presStyleCnt="4"/>
      <dgm:spPr/>
    </dgm:pt>
    <dgm:pt modelId="{9FB1B3BB-08BE-40E6-B345-254C56428F84}" type="pres">
      <dgm:prSet presAssocID="{6FAA683E-B947-4181-9FF9-2CADC0AE1C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161F16F0-10A4-4F51-87C1-384E504CB38D}" type="pres">
      <dgm:prSet presAssocID="{6FAA683E-B947-4181-9FF9-2CADC0AE1C52}" presName="spaceRect" presStyleCnt="0"/>
      <dgm:spPr/>
    </dgm:pt>
    <dgm:pt modelId="{26A9F2A7-E6F9-4DCC-953C-5A9D1B7BA0E5}" type="pres">
      <dgm:prSet presAssocID="{6FAA683E-B947-4181-9FF9-2CADC0AE1C52}" presName="parTx" presStyleLbl="revTx" presStyleIdx="3" presStyleCnt="6">
        <dgm:presLayoutVars>
          <dgm:chMax val="0"/>
          <dgm:chPref val="0"/>
        </dgm:presLayoutVars>
      </dgm:prSet>
      <dgm:spPr/>
    </dgm:pt>
    <dgm:pt modelId="{1896549B-4EC5-4C4B-ADD2-3D989C9050E7}" type="pres">
      <dgm:prSet presAssocID="{6FAA683E-B947-4181-9FF9-2CADC0AE1C52}" presName="desTx" presStyleLbl="revTx" presStyleIdx="4" presStyleCnt="6">
        <dgm:presLayoutVars/>
      </dgm:prSet>
      <dgm:spPr/>
    </dgm:pt>
    <dgm:pt modelId="{B8A5F08E-A4F5-40A0-9C0C-FDC230B3EEA2}" type="pres">
      <dgm:prSet presAssocID="{4C8F76E3-7C1D-4208-B57B-698459202F69}" presName="sibTrans" presStyleCnt="0"/>
      <dgm:spPr/>
    </dgm:pt>
    <dgm:pt modelId="{490AEDE1-BBD0-4381-AE54-97DC400A31D9}" type="pres">
      <dgm:prSet presAssocID="{A49005D7-EFC5-4466-9428-EB370BDC109C}" presName="compNode" presStyleCnt="0"/>
      <dgm:spPr/>
    </dgm:pt>
    <dgm:pt modelId="{FB327C3F-5784-4051-A5D4-8583446F40F9}" type="pres">
      <dgm:prSet presAssocID="{A49005D7-EFC5-4466-9428-EB370BDC109C}" presName="bgRect" presStyleLbl="bgShp" presStyleIdx="3" presStyleCnt="4"/>
      <dgm:spPr/>
    </dgm:pt>
    <dgm:pt modelId="{777120DA-3FB7-45D2-874A-091C5711007A}" type="pres">
      <dgm:prSet presAssocID="{A49005D7-EFC5-4466-9428-EB370BDC10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9F2033B-ACB4-4005-BD9F-48A7E15EEC3A}" type="pres">
      <dgm:prSet presAssocID="{A49005D7-EFC5-4466-9428-EB370BDC109C}" presName="spaceRect" presStyleCnt="0"/>
      <dgm:spPr/>
    </dgm:pt>
    <dgm:pt modelId="{573996A9-F5CA-4B57-9834-70060D75496A}" type="pres">
      <dgm:prSet presAssocID="{A49005D7-EFC5-4466-9428-EB370BDC109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7200513-3B8B-41EF-B55F-ADD0AB043612}" srcId="{99B85A43-D247-45EF-A971-3F859849C01B}" destId="{8AC6A505-6402-4AC0-B638-EEE44F92C89B}" srcOrd="0" destOrd="0" parTransId="{45EB4364-FBDC-481B-942C-774052872248}" sibTransId="{A03E4B99-7522-4DF4-AB89-D58A16185DE5}"/>
    <dgm:cxn modelId="{12F2391A-E62B-4BA2-8427-E5E650C00B2A}" srcId="{6FAA683E-B947-4181-9FF9-2CADC0AE1C52}" destId="{033A74E4-8CA9-40C3-8CFD-CE654861AE03}" srcOrd="0" destOrd="0" parTransId="{48AB5570-ADE6-43FD-A4F5-0EFCDC7D6FAA}" sibTransId="{CF8889FA-20C4-43C0-A7B0-E2D7A81B38F5}"/>
    <dgm:cxn modelId="{C467182D-C727-4FF6-8028-9D6D7E08201D}" type="presOf" srcId="{8AC6A505-6402-4AC0-B638-EEE44F92C89B}" destId="{5FE84576-84FF-4E42-BBCD-A5B14695DC11}" srcOrd="0" destOrd="0" presId="urn:microsoft.com/office/officeart/2018/2/layout/IconVerticalSolidList"/>
    <dgm:cxn modelId="{CEED6C67-C495-476A-AF18-C0EA9B0566D3}" srcId="{E5772B46-6FDC-4E52-95B8-BCF813EFFD02}" destId="{A49005D7-EFC5-4466-9428-EB370BDC109C}" srcOrd="3" destOrd="0" parTransId="{B03E16AB-8F6B-4904-B610-35AAA6CC9B18}" sibTransId="{6A156B1B-C2DF-4000-B502-001E932F5B6F}"/>
    <dgm:cxn modelId="{971AD674-5D49-4195-9FDF-D726B2D138A5}" type="presOf" srcId="{033A74E4-8CA9-40C3-8CFD-CE654861AE03}" destId="{1896549B-4EC5-4C4B-ADD2-3D989C9050E7}" srcOrd="0" destOrd="0" presId="urn:microsoft.com/office/officeart/2018/2/layout/IconVerticalSolidList"/>
    <dgm:cxn modelId="{0E047177-476E-4A20-BAEA-6BE3E640F15F}" srcId="{E5772B46-6FDC-4E52-95B8-BCF813EFFD02}" destId="{99B85A43-D247-45EF-A971-3F859849C01B}" srcOrd="1" destOrd="0" parTransId="{A6E5B474-C643-4691-A3E6-E2BF14680F38}" sibTransId="{4332E1B5-E9A5-4E5D-970D-29E20E1DC115}"/>
    <dgm:cxn modelId="{1D49357F-E341-416F-B725-69FB0D60A55E}" type="presOf" srcId="{086EB375-E91A-4323-9CF5-20980BE0C852}" destId="{D97D5AA0-503F-4EF9-AA66-749EB35D721A}" srcOrd="0" destOrd="0" presId="urn:microsoft.com/office/officeart/2018/2/layout/IconVerticalSolidList"/>
    <dgm:cxn modelId="{F6E79182-D21B-4E33-AAA1-1D576F99D99C}" type="presOf" srcId="{A49005D7-EFC5-4466-9428-EB370BDC109C}" destId="{573996A9-F5CA-4B57-9834-70060D75496A}" srcOrd="0" destOrd="0" presId="urn:microsoft.com/office/officeart/2018/2/layout/IconVerticalSolidList"/>
    <dgm:cxn modelId="{33A0D191-8BB1-42F7-B5D4-03BF150D4620}" type="presOf" srcId="{E5772B46-6FDC-4E52-95B8-BCF813EFFD02}" destId="{296C5DF0-CDA7-497C-AA10-DB911ACA5F67}" srcOrd="0" destOrd="0" presId="urn:microsoft.com/office/officeart/2018/2/layout/IconVerticalSolidList"/>
    <dgm:cxn modelId="{70C67097-B511-4D8C-9E11-714DD2C6FE11}" type="presOf" srcId="{6FAA683E-B947-4181-9FF9-2CADC0AE1C52}" destId="{26A9F2A7-E6F9-4DCC-953C-5A9D1B7BA0E5}" srcOrd="0" destOrd="0" presId="urn:microsoft.com/office/officeart/2018/2/layout/IconVerticalSolidList"/>
    <dgm:cxn modelId="{862AB3A5-0B3F-4ABD-9D93-503A0A2B75DA}" type="presOf" srcId="{99B85A43-D247-45EF-A971-3F859849C01B}" destId="{4CAA98D5-4E24-4B4F-BC4B-8596C9BA3CED}" srcOrd="0" destOrd="0" presId="urn:microsoft.com/office/officeart/2018/2/layout/IconVerticalSolidList"/>
    <dgm:cxn modelId="{F708A8AE-779B-4710-A13E-2B6087BE91DA}" srcId="{E5772B46-6FDC-4E52-95B8-BCF813EFFD02}" destId="{6FAA683E-B947-4181-9FF9-2CADC0AE1C52}" srcOrd="2" destOrd="0" parTransId="{18D3C16A-DCA3-47FE-9657-83C7137F2111}" sibTransId="{4C8F76E3-7C1D-4208-B57B-698459202F69}"/>
    <dgm:cxn modelId="{6337A2F5-ADC4-42AA-B88A-C197D1865D8E}" srcId="{E5772B46-6FDC-4E52-95B8-BCF813EFFD02}" destId="{086EB375-E91A-4323-9CF5-20980BE0C852}" srcOrd="0" destOrd="0" parTransId="{E1A5414A-D106-407D-8DA3-860A007E43FF}" sibTransId="{70CACB46-9782-4F68-84CD-68F43FE180FF}"/>
    <dgm:cxn modelId="{2300D075-46BE-4684-ADF8-DC71A2091BA3}" type="presParOf" srcId="{296C5DF0-CDA7-497C-AA10-DB911ACA5F67}" destId="{28F2ADC8-E3A3-4A26-BAA6-05C35F7B5737}" srcOrd="0" destOrd="0" presId="urn:microsoft.com/office/officeart/2018/2/layout/IconVerticalSolidList"/>
    <dgm:cxn modelId="{1E2D20E0-562B-4751-A7C8-79BCB877DBF2}" type="presParOf" srcId="{28F2ADC8-E3A3-4A26-BAA6-05C35F7B5737}" destId="{67988262-99D5-4AD3-B606-14FA68F33CC2}" srcOrd="0" destOrd="0" presId="urn:microsoft.com/office/officeart/2018/2/layout/IconVerticalSolidList"/>
    <dgm:cxn modelId="{840A7065-7079-43DC-927D-3A0967811E2E}" type="presParOf" srcId="{28F2ADC8-E3A3-4A26-BAA6-05C35F7B5737}" destId="{4A9C3BE2-EA99-47D9-8673-82084A07B73F}" srcOrd="1" destOrd="0" presId="urn:microsoft.com/office/officeart/2018/2/layout/IconVerticalSolidList"/>
    <dgm:cxn modelId="{9EAA0D2C-5CD9-4418-BDE9-DC693FF5DFB3}" type="presParOf" srcId="{28F2ADC8-E3A3-4A26-BAA6-05C35F7B5737}" destId="{5DA00EE7-A82C-4FE7-B482-9484CEB4DAEB}" srcOrd="2" destOrd="0" presId="urn:microsoft.com/office/officeart/2018/2/layout/IconVerticalSolidList"/>
    <dgm:cxn modelId="{F71B5F4B-36A5-4B58-8652-540CD06156F0}" type="presParOf" srcId="{28F2ADC8-E3A3-4A26-BAA6-05C35F7B5737}" destId="{D97D5AA0-503F-4EF9-AA66-749EB35D721A}" srcOrd="3" destOrd="0" presId="urn:microsoft.com/office/officeart/2018/2/layout/IconVerticalSolidList"/>
    <dgm:cxn modelId="{E13B1D36-5AD5-4D25-A7D2-964FF6881292}" type="presParOf" srcId="{296C5DF0-CDA7-497C-AA10-DB911ACA5F67}" destId="{07002C62-B502-4CBB-A2A7-DE6551CC4131}" srcOrd="1" destOrd="0" presId="urn:microsoft.com/office/officeart/2018/2/layout/IconVerticalSolidList"/>
    <dgm:cxn modelId="{8AD61066-CDDB-49E8-BB48-1EB82ADF26DE}" type="presParOf" srcId="{296C5DF0-CDA7-497C-AA10-DB911ACA5F67}" destId="{57D08750-AD50-4DEF-9C8A-5FCCBEF8C54A}" srcOrd="2" destOrd="0" presId="urn:microsoft.com/office/officeart/2018/2/layout/IconVerticalSolidList"/>
    <dgm:cxn modelId="{FE0C4D55-68B4-48A6-A225-654BE555F657}" type="presParOf" srcId="{57D08750-AD50-4DEF-9C8A-5FCCBEF8C54A}" destId="{5B7853AF-0EAD-499F-9311-17CC50359FDB}" srcOrd="0" destOrd="0" presId="urn:microsoft.com/office/officeart/2018/2/layout/IconVerticalSolidList"/>
    <dgm:cxn modelId="{8DA02CA2-28FC-4CD3-A956-0F8D10095624}" type="presParOf" srcId="{57D08750-AD50-4DEF-9C8A-5FCCBEF8C54A}" destId="{041D5925-94E5-423E-9B33-11B26D285FD7}" srcOrd="1" destOrd="0" presId="urn:microsoft.com/office/officeart/2018/2/layout/IconVerticalSolidList"/>
    <dgm:cxn modelId="{4BC31E05-6D04-44D6-93F2-7C5CE9D552D5}" type="presParOf" srcId="{57D08750-AD50-4DEF-9C8A-5FCCBEF8C54A}" destId="{3EBEB950-60FF-45CB-87B2-97D823852185}" srcOrd="2" destOrd="0" presId="urn:microsoft.com/office/officeart/2018/2/layout/IconVerticalSolidList"/>
    <dgm:cxn modelId="{61A73805-E250-46AC-83CB-405F62E22BEC}" type="presParOf" srcId="{57D08750-AD50-4DEF-9C8A-5FCCBEF8C54A}" destId="{4CAA98D5-4E24-4B4F-BC4B-8596C9BA3CED}" srcOrd="3" destOrd="0" presId="urn:microsoft.com/office/officeart/2018/2/layout/IconVerticalSolidList"/>
    <dgm:cxn modelId="{F529CF34-8DB0-4ABA-B794-C226A8763995}" type="presParOf" srcId="{57D08750-AD50-4DEF-9C8A-5FCCBEF8C54A}" destId="{5FE84576-84FF-4E42-BBCD-A5B14695DC11}" srcOrd="4" destOrd="0" presId="urn:microsoft.com/office/officeart/2018/2/layout/IconVerticalSolidList"/>
    <dgm:cxn modelId="{FE38095A-C657-4E0B-A1BD-13571930FF86}" type="presParOf" srcId="{296C5DF0-CDA7-497C-AA10-DB911ACA5F67}" destId="{8140AC1D-0FED-4414-A4AC-7CB285AC9BD5}" srcOrd="3" destOrd="0" presId="urn:microsoft.com/office/officeart/2018/2/layout/IconVerticalSolidList"/>
    <dgm:cxn modelId="{976FEB96-1C3A-4427-B555-C8A791719750}" type="presParOf" srcId="{296C5DF0-CDA7-497C-AA10-DB911ACA5F67}" destId="{BCBBCE29-0B20-40EB-925C-201311F304A0}" srcOrd="4" destOrd="0" presId="urn:microsoft.com/office/officeart/2018/2/layout/IconVerticalSolidList"/>
    <dgm:cxn modelId="{D72FE70E-97F8-44FF-A020-B9E18FCDB29A}" type="presParOf" srcId="{BCBBCE29-0B20-40EB-925C-201311F304A0}" destId="{8BEF21BD-9102-4516-9778-9858DE2FC93F}" srcOrd="0" destOrd="0" presId="urn:microsoft.com/office/officeart/2018/2/layout/IconVerticalSolidList"/>
    <dgm:cxn modelId="{C32DB4F3-8E09-4670-AD9C-7EAD68CE1639}" type="presParOf" srcId="{BCBBCE29-0B20-40EB-925C-201311F304A0}" destId="{9FB1B3BB-08BE-40E6-B345-254C56428F84}" srcOrd="1" destOrd="0" presId="urn:microsoft.com/office/officeart/2018/2/layout/IconVerticalSolidList"/>
    <dgm:cxn modelId="{58C4D24E-E5DA-4117-9EE8-D44BD33BC6F9}" type="presParOf" srcId="{BCBBCE29-0B20-40EB-925C-201311F304A0}" destId="{161F16F0-10A4-4F51-87C1-384E504CB38D}" srcOrd="2" destOrd="0" presId="urn:microsoft.com/office/officeart/2018/2/layout/IconVerticalSolidList"/>
    <dgm:cxn modelId="{F48EA87E-D9C4-4A17-ACD7-6111609D54BA}" type="presParOf" srcId="{BCBBCE29-0B20-40EB-925C-201311F304A0}" destId="{26A9F2A7-E6F9-4DCC-953C-5A9D1B7BA0E5}" srcOrd="3" destOrd="0" presId="urn:microsoft.com/office/officeart/2018/2/layout/IconVerticalSolidList"/>
    <dgm:cxn modelId="{A7E5D738-1A4D-487E-9122-A5D40EEB7C37}" type="presParOf" srcId="{BCBBCE29-0B20-40EB-925C-201311F304A0}" destId="{1896549B-4EC5-4C4B-ADD2-3D989C9050E7}" srcOrd="4" destOrd="0" presId="urn:microsoft.com/office/officeart/2018/2/layout/IconVerticalSolidList"/>
    <dgm:cxn modelId="{7A62E277-50DA-4E9E-8246-EF67970798B8}" type="presParOf" srcId="{296C5DF0-CDA7-497C-AA10-DB911ACA5F67}" destId="{B8A5F08E-A4F5-40A0-9C0C-FDC230B3EEA2}" srcOrd="5" destOrd="0" presId="urn:microsoft.com/office/officeart/2018/2/layout/IconVerticalSolidList"/>
    <dgm:cxn modelId="{CC771477-6D9D-4BE9-A3DF-7D8F36BA8411}" type="presParOf" srcId="{296C5DF0-CDA7-497C-AA10-DB911ACA5F67}" destId="{490AEDE1-BBD0-4381-AE54-97DC400A31D9}" srcOrd="6" destOrd="0" presId="urn:microsoft.com/office/officeart/2018/2/layout/IconVerticalSolidList"/>
    <dgm:cxn modelId="{1D41E9FD-367F-4BEF-B4A1-BE1BCBFCFD21}" type="presParOf" srcId="{490AEDE1-BBD0-4381-AE54-97DC400A31D9}" destId="{FB327C3F-5784-4051-A5D4-8583446F40F9}" srcOrd="0" destOrd="0" presId="urn:microsoft.com/office/officeart/2018/2/layout/IconVerticalSolidList"/>
    <dgm:cxn modelId="{DBE8DC21-86FA-411F-93FE-6FB56B82D462}" type="presParOf" srcId="{490AEDE1-BBD0-4381-AE54-97DC400A31D9}" destId="{777120DA-3FB7-45D2-874A-091C5711007A}" srcOrd="1" destOrd="0" presId="urn:microsoft.com/office/officeart/2018/2/layout/IconVerticalSolidList"/>
    <dgm:cxn modelId="{66EE03A8-9F3C-4FC2-A802-9A66D14FFFCD}" type="presParOf" srcId="{490AEDE1-BBD0-4381-AE54-97DC400A31D9}" destId="{E9F2033B-ACB4-4005-BD9F-48A7E15EEC3A}" srcOrd="2" destOrd="0" presId="urn:microsoft.com/office/officeart/2018/2/layout/IconVerticalSolidList"/>
    <dgm:cxn modelId="{3397931B-ACE2-476A-BF45-B49891CFEF50}" type="presParOf" srcId="{490AEDE1-BBD0-4381-AE54-97DC400A31D9}" destId="{573996A9-F5CA-4B57-9834-70060D7549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429DD-653B-4AE4-A595-6A8D90138D1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3830E1-4ABA-44FD-9098-8E6D2B0C47BE}">
      <dgm:prSet/>
      <dgm:spPr/>
      <dgm:t>
        <a:bodyPr/>
        <a:lstStyle/>
        <a:p>
          <a:r>
            <a:rPr lang="cs-CZ" b="1" u="sng" dirty="0"/>
            <a:t>Přístup zdola-nahoru</a:t>
          </a:r>
          <a:r>
            <a:rPr lang="cs-CZ" dirty="0"/>
            <a:t> (</a:t>
          </a:r>
          <a:r>
            <a:rPr lang="cs-CZ" dirty="0" err="1"/>
            <a:t>bottom</a:t>
          </a:r>
          <a:r>
            <a:rPr lang="cs-CZ" dirty="0"/>
            <a:t>-up </a:t>
          </a:r>
          <a:r>
            <a:rPr lang="cs-CZ" dirty="0" err="1"/>
            <a:t>approach</a:t>
          </a:r>
          <a:r>
            <a:rPr lang="cs-CZ" dirty="0"/>
            <a:t>): vyšetření jednotlivých kognitivních funkcí (paměť, pozornost, prostorové vnímání)</a:t>
          </a:r>
          <a:endParaRPr lang="en-US" dirty="0"/>
        </a:p>
      </dgm:t>
    </dgm:pt>
    <dgm:pt modelId="{74717FC8-177B-4754-93EA-CF4FA0276D60}" type="parTrans" cxnId="{97E7D2F6-D124-48D3-9A22-868E6C61D868}">
      <dgm:prSet/>
      <dgm:spPr/>
      <dgm:t>
        <a:bodyPr/>
        <a:lstStyle/>
        <a:p>
          <a:endParaRPr lang="en-US"/>
        </a:p>
      </dgm:t>
    </dgm:pt>
    <dgm:pt modelId="{D7C39C2F-CCD3-4CDE-AB2F-5E97463940AA}" type="sibTrans" cxnId="{97E7D2F6-D124-48D3-9A22-868E6C61D868}">
      <dgm:prSet/>
      <dgm:spPr/>
      <dgm:t>
        <a:bodyPr/>
        <a:lstStyle/>
        <a:p>
          <a:endParaRPr lang="en-US"/>
        </a:p>
      </dgm:t>
    </dgm:pt>
    <dgm:pt modelId="{1587C87C-1FA3-41D3-9AED-CF55D62F3A12}">
      <dgm:prSet/>
      <dgm:spPr/>
      <dgm:t>
        <a:bodyPr/>
        <a:lstStyle/>
        <a:p>
          <a:r>
            <a:rPr lang="cs-CZ" b="1" u="sng" dirty="0"/>
            <a:t>Přístup shora-dolů</a:t>
          </a:r>
          <a:r>
            <a:rPr lang="cs-CZ" dirty="0"/>
            <a:t> (top-</a:t>
          </a:r>
          <a:r>
            <a:rPr lang="cs-CZ" dirty="0" err="1"/>
            <a:t>down</a:t>
          </a:r>
          <a:r>
            <a:rPr lang="cs-CZ" dirty="0"/>
            <a:t> </a:t>
          </a:r>
          <a:r>
            <a:rPr lang="cs-CZ" dirty="0" err="1"/>
            <a:t>approach</a:t>
          </a:r>
          <a:r>
            <a:rPr lang="cs-CZ" dirty="0"/>
            <a:t>): využití cílené a smysluplné činnosti, kdy terapeut strukturovaně pozoruje pacienta v činnosti.</a:t>
          </a:r>
          <a:endParaRPr lang="en-US" dirty="0"/>
        </a:p>
      </dgm:t>
    </dgm:pt>
    <dgm:pt modelId="{8E86430E-0820-4872-8AD0-F439D71085F5}" type="parTrans" cxnId="{A53F837B-7892-4770-BA62-BC47224066FA}">
      <dgm:prSet/>
      <dgm:spPr/>
      <dgm:t>
        <a:bodyPr/>
        <a:lstStyle/>
        <a:p>
          <a:endParaRPr lang="en-US"/>
        </a:p>
      </dgm:t>
    </dgm:pt>
    <dgm:pt modelId="{AEA1D22D-F66A-4BCA-B93C-3BD0DAB12A4C}" type="sibTrans" cxnId="{A53F837B-7892-4770-BA62-BC47224066FA}">
      <dgm:prSet/>
      <dgm:spPr/>
      <dgm:t>
        <a:bodyPr/>
        <a:lstStyle/>
        <a:p>
          <a:endParaRPr lang="en-US"/>
        </a:p>
      </dgm:t>
    </dgm:pt>
    <dgm:pt modelId="{4CC30D77-AA08-49BF-A737-6F5C5DDDC011}" type="pres">
      <dgm:prSet presAssocID="{958429DD-653B-4AE4-A595-6A8D90138D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266BAB-932F-4E3F-8781-B4C2BB8F5C71}" type="pres">
      <dgm:prSet presAssocID="{813830E1-4ABA-44FD-9098-8E6D2B0C47BE}" presName="hierRoot1" presStyleCnt="0"/>
      <dgm:spPr/>
    </dgm:pt>
    <dgm:pt modelId="{7D735CE8-65BA-477D-A61B-D3A26F969B78}" type="pres">
      <dgm:prSet presAssocID="{813830E1-4ABA-44FD-9098-8E6D2B0C47BE}" presName="composite" presStyleCnt="0"/>
      <dgm:spPr/>
    </dgm:pt>
    <dgm:pt modelId="{730C8EFD-B17C-4D5A-9D4D-008ED8866672}" type="pres">
      <dgm:prSet presAssocID="{813830E1-4ABA-44FD-9098-8E6D2B0C47BE}" presName="background" presStyleLbl="node0" presStyleIdx="0" presStyleCnt="2"/>
      <dgm:spPr/>
    </dgm:pt>
    <dgm:pt modelId="{3F3D0F26-576E-4773-A029-2DB0244573B6}" type="pres">
      <dgm:prSet presAssocID="{813830E1-4ABA-44FD-9098-8E6D2B0C47BE}" presName="text" presStyleLbl="fgAcc0" presStyleIdx="0" presStyleCnt="2">
        <dgm:presLayoutVars>
          <dgm:chPref val="3"/>
        </dgm:presLayoutVars>
      </dgm:prSet>
      <dgm:spPr/>
    </dgm:pt>
    <dgm:pt modelId="{10FD47F0-6C2C-4DCE-ADE3-E2372B8E9A85}" type="pres">
      <dgm:prSet presAssocID="{813830E1-4ABA-44FD-9098-8E6D2B0C47BE}" presName="hierChild2" presStyleCnt="0"/>
      <dgm:spPr/>
    </dgm:pt>
    <dgm:pt modelId="{4D9812E4-FF14-4069-999F-72F6F052F5DF}" type="pres">
      <dgm:prSet presAssocID="{1587C87C-1FA3-41D3-9AED-CF55D62F3A12}" presName="hierRoot1" presStyleCnt="0"/>
      <dgm:spPr/>
    </dgm:pt>
    <dgm:pt modelId="{F0B889DE-E9B4-4597-848B-60C13E2336C7}" type="pres">
      <dgm:prSet presAssocID="{1587C87C-1FA3-41D3-9AED-CF55D62F3A12}" presName="composite" presStyleCnt="0"/>
      <dgm:spPr/>
    </dgm:pt>
    <dgm:pt modelId="{27ED11C8-34D3-4AD6-AF53-C091B298B814}" type="pres">
      <dgm:prSet presAssocID="{1587C87C-1FA3-41D3-9AED-CF55D62F3A12}" presName="background" presStyleLbl="node0" presStyleIdx="1" presStyleCnt="2"/>
      <dgm:spPr/>
    </dgm:pt>
    <dgm:pt modelId="{E79125BE-0C98-42B3-8BFE-53650414C6B9}" type="pres">
      <dgm:prSet presAssocID="{1587C87C-1FA3-41D3-9AED-CF55D62F3A12}" presName="text" presStyleLbl="fgAcc0" presStyleIdx="1" presStyleCnt="2">
        <dgm:presLayoutVars>
          <dgm:chPref val="3"/>
        </dgm:presLayoutVars>
      </dgm:prSet>
      <dgm:spPr/>
    </dgm:pt>
    <dgm:pt modelId="{C0D7910C-DB09-4675-BA2B-B89607BDE27C}" type="pres">
      <dgm:prSet presAssocID="{1587C87C-1FA3-41D3-9AED-CF55D62F3A12}" presName="hierChild2" presStyleCnt="0"/>
      <dgm:spPr/>
    </dgm:pt>
  </dgm:ptLst>
  <dgm:cxnLst>
    <dgm:cxn modelId="{E4C74519-97C3-47E1-B1B4-775F5817264D}" type="presOf" srcId="{958429DD-653B-4AE4-A595-6A8D90138D1E}" destId="{4CC30D77-AA08-49BF-A737-6F5C5DDDC011}" srcOrd="0" destOrd="0" presId="urn:microsoft.com/office/officeart/2005/8/layout/hierarchy1"/>
    <dgm:cxn modelId="{AAEF733D-A610-4B3B-AB04-AAB266C95099}" type="presOf" srcId="{1587C87C-1FA3-41D3-9AED-CF55D62F3A12}" destId="{E79125BE-0C98-42B3-8BFE-53650414C6B9}" srcOrd="0" destOrd="0" presId="urn:microsoft.com/office/officeart/2005/8/layout/hierarchy1"/>
    <dgm:cxn modelId="{B890F27A-0484-4741-80CA-01B59ED62989}" type="presOf" srcId="{813830E1-4ABA-44FD-9098-8E6D2B0C47BE}" destId="{3F3D0F26-576E-4773-A029-2DB0244573B6}" srcOrd="0" destOrd="0" presId="urn:microsoft.com/office/officeart/2005/8/layout/hierarchy1"/>
    <dgm:cxn modelId="{A53F837B-7892-4770-BA62-BC47224066FA}" srcId="{958429DD-653B-4AE4-A595-6A8D90138D1E}" destId="{1587C87C-1FA3-41D3-9AED-CF55D62F3A12}" srcOrd="1" destOrd="0" parTransId="{8E86430E-0820-4872-8AD0-F439D71085F5}" sibTransId="{AEA1D22D-F66A-4BCA-B93C-3BD0DAB12A4C}"/>
    <dgm:cxn modelId="{97E7D2F6-D124-48D3-9A22-868E6C61D868}" srcId="{958429DD-653B-4AE4-A595-6A8D90138D1E}" destId="{813830E1-4ABA-44FD-9098-8E6D2B0C47BE}" srcOrd="0" destOrd="0" parTransId="{74717FC8-177B-4754-93EA-CF4FA0276D60}" sibTransId="{D7C39C2F-CCD3-4CDE-AB2F-5E97463940AA}"/>
    <dgm:cxn modelId="{17121327-5EDA-48D7-971C-52150D5D57A9}" type="presParOf" srcId="{4CC30D77-AA08-49BF-A737-6F5C5DDDC011}" destId="{C4266BAB-932F-4E3F-8781-B4C2BB8F5C71}" srcOrd="0" destOrd="0" presId="urn:microsoft.com/office/officeart/2005/8/layout/hierarchy1"/>
    <dgm:cxn modelId="{3FF9CCC5-813B-4B64-8244-C2F8E406E05A}" type="presParOf" srcId="{C4266BAB-932F-4E3F-8781-B4C2BB8F5C71}" destId="{7D735CE8-65BA-477D-A61B-D3A26F969B78}" srcOrd="0" destOrd="0" presId="urn:microsoft.com/office/officeart/2005/8/layout/hierarchy1"/>
    <dgm:cxn modelId="{E3228F36-1B89-4C46-8E80-32DF61144880}" type="presParOf" srcId="{7D735CE8-65BA-477D-A61B-D3A26F969B78}" destId="{730C8EFD-B17C-4D5A-9D4D-008ED8866672}" srcOrd="0" destOrd="0" presId="urn:microsoft.com/office/officeart/2005/8/layout/hierarchy1"/>
    <dgm:cxn modelId="{6C9A2B59-D6FA-4713-BF86-19D6D38B64E3}" type="presParOf" srcId="{7D735CE8-65BA-477D-A61B-D3A26F969B78}" destId="{3F3D0F26-576E-4773-A029-2DB0244573B6}" srcOrd="1" destOrd="0" presId="urn:microsoft.com/office/officeart/2005/8/layout/hierarchy1"/>
    <dgm:cxn modelId="{48A02471-5394-4E63-9945-EB4A280A727F}" type="presParOf" srcId="{C4266BAB-932F-4E3F-8781-B4C2BB8F5C71}" destId="{10FD47F0-6C2C-4DCE-ADE3-E2372B8E9A85}" srcOrd="1" destOrd="0" presId="urn:microsoft.com/office/officeart/2005/8/layout/hierarchy1"/>
    <dgm:cxn modelId="{4A51124B-D155-40E1-B33E-CFF9B64271F8}" type="presParOf" srcId="{4CC30D77-AA08-49BF-A737-6F5C5DDDC011}" destId="{4D9812E4-FF14-4069-999F-72F6F052F5DF}" srcOrd="1" destOrd="0" presId="urn:microsoft.com/office/officeart/2005/8/layout/hierarchy1"/>
    <dgm:cxn modelId="{C551D88A-BEB8-4726-94E8-C395B8C2A6EF}" type="presParOf" srcId="{4D9812E4-FF14-4069-999F-72F6F052F5DF}" destId="{F0B889DE-E9B4-4597-848B-60C13E2336C7}" srcOrd="0" destOrd="0" presId="urn:microsoft.com/office/officeart/2005/8/layout/hierarchy1"/>
    <dgm:cxn modelId="{0589957F-7C99-4B20-9BAB-E6C6A5D93F96}" type="presParOf" srcId="{F0B889DE-E9B4-4597-848B-60C13E2336C7}" destId="{27ED11C8-34D3-4AD6-AF53-C091B298B814}" srcOrd="0" destOrd="0" presId="urn:microsoft.com/office/officeart/2005/8/layout/hierarchy1"/>
    <dgm:cxn modelId="{AF9EC0E8-D084-4969-9B05-1F402FBB4CC2}" type="presParOf" srcId="{F0B889DE-E9B4-4597-848B-60C13E2336C7}" destId="{E79125BE-0C98-42B3-8BFE-53650414C6B9}" srcOrd="1" destOrd="0" presId="urn:microsoft.com/office/officeart/2005/8/layout/hierarchy1"/>
    <dgm:cxn modelId="{BB065818-EF38-48B7-B771-A5B8EDCD8426}" type="presParOf" srcId="{4D9812E4-FF14-4069-999F-72F6F052F5DF}" destId="{C0D7910C-DB09-4675-BA2B-B89607BDE2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A4BA7-B44D-4539-9334-9A713EC484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3161F3-D755-43E0-9424-E9A68358BB17}">
      <dgm:prSet/>
      <dgm:spPr/>
      <dgm:t>
        <a:bodyPr/>
        <a:lstStyle/>
        <a:p>
          <a:r>
            <a:rPr lang="cs-CZ"/>
            <a:t>Vyšetření začíná na úrovni jednotlivých komponent činnosti: svalová síla, ROM, koordinace, paměť, pozornost, percepce...</a:t>
          </a:r>
          <a:endParaRPr lang="en-US"/>
        </a:p>
      </dgm:t>
    </dgm:pt>
    <dgm:pt modelId="{D556B117-78C1-4615-8D24-B03C4DCC032A}" type="parTrans" cxnId="{C37F06C2-1A1D-4E8E-BD69-4888365A4497}">
      <dgm:prSet/>
      <dgm:spPr/>
      <dgm:t>
        <a:bodyPr/>
        <a:lstStyle/>
        <a:p>
          <a:endParaRPr lang="en-US"/>
        </a:p>
      </dgm:t>
    </dgm:pt>
    <dgm:pt modelId="{54B6F1FE-1A34-40FB-9A6E-A96CA67605A9}" type="sibTrans" cxnId="{C37F06C2-1A1D-4E8E-BD69-4888365A4497}">
      <dgm:prSet/>
      <dgm:spPr/>
      <dgm:t>
        <a:bodyPr/>
        <a:lstStyle/>
        <a:p>
          <a:endParaRPr lang="en-US"/>
        </a:p>
      </dgm:t>
    </dgm:pt>
    <dgm:pt modelId="{9BC81BFC-0C2E-4418-9397-CEE70EF107A4}">
      <dgm:prSet/>
      <dgm:spPr/>
      <dgm:t>
        <a:bodyPr/>
        <a:lstStyle/>
        <a:p>
          <a:r>
            <a:rPr lang="cs-CZ" dirty="0"/>
            <a:t>Poté hodnocení vlivu těchto složek na komplexní činnost, kupř. oblékání, nakupování, hru, sport...</a:t>
          </a:r>
          <a:endParaRPr lang="en-US" dirty="0"/>
        </a:p>
      </dgm:t>
    </dgm:pt>
    <dgm:pt modelId="{56F0E589-5497-4A7D-A0A7-8EE24F05E3FB}" type="parTrans" cxnId="{BEA72201-F382-41E9-93D2-DFEEE2E99B16}">
      <dgm:prSet/>
      <dgm:spPr/>
      <dgm:t>
        <a:bodyPr/>
        <a:lstStyle/>
        <a:p>
          <a:endParaRPr lang="en-US"/>
        </a:p>
      </dgm:t>
    </dgm:pt>
    <dgm:pt modelId="{F5CC2F02-1CBC-4587-A899-936F4009A66D}" type="sibTrans" cxnId="{BEA72201-F382-41E9-93D2-DFEEE2E99B16}">
      <dgm:prSet/>
      <dgm:spPr/>
      <dgm:t>
        <a:bodyPr/>
        <a:lstStyle/>
        <a:p>
          <a:endParaRPr lang="en-US"/>
        </a:p>
      </dgm:t>
    </dgm:pt>
    <dgm:pt modelId="{1F6F774C-1161-4B29-844A-6B80EDEE69D3}">
      <dgm:prSet/>
      <dgm:spPr/>
      <dgm:t>
        <a:bodyPr/>
        <a:lstStyle/>
        <a:p>
          <a:r>
            <a:rPr lang="cs-CZ"/>
            <a:t>Více uplatněn v akutní fázi</a:t>
          </a:r>
          <a:endParaRPr lang="en-US"/>
        </a:p>
      </dgm:t>
    </dgm:pt>
    <dgm:pt modelId="{7E27FE96-82CD-4DA8-90CF-15721C792BD9}" type="parTrans" cxnId="{85FAE443-9677-44B2-88B6-07485CA551E2}">
      <dgm:prSet/>
      <dgm:spPr/>
      <dgm:t>
        <a:bodyPr/>
        <a:lstStyle/>
        <a:p>
          <a:endParaRPr lang="en-US"/>
        </a:p>
      </dgm:t>
    </dgm:pt>
    <dgm:pt modelId="{6DC95A05-4805-4ADA-827A-7C9BD722EB0D}" type="sibTrans" cxnId="{85FAE443-9677-44B2-88B6-07485CA551E2}">
      <dgm:prSet/>
      <dgm:spPr/>
      <dgm:t>
        <a:bodyPr/>
        <a:lstStyle/>
        <a:p>
          <a:endParaRPr lang="en-US"/>
        </a:p>
      </dgm:t>
    </dgm:pt>
    <dgm:pt modelId="{4BF5C3E2-DFD0-4F03-8465-596A3BD08B73}">
      <dgm:prSet/>
      <dgm:spPr/>
      <dgm:t>
        <a:bodyPr/>
        <a:lstStyle/>
        <a:p>
          <a:r>
            <a:rPr lang="cs-CZ"/>
            <a:t>Pokud kombinace pchch motoriky + kognitivních funkcí - vhodnější přístup shora-dolů</a:t>
          </a:r>
          <a:endParaRPr lang="en-US"/>
        </a:p>
      </dgm:t>
    </dgm:pt>
    <dgm:pt modelId="{F06D6DA1-D398-4D6B-A989-DC884D4DCEA9}" type="parTrans" cxnId="{50C998F8-DEF7-4288-94E2-D5EBBE751A8B}">
      <dgm:prSet/>
      <dgm:spPr/>
      <dgm:t>
        <a:bodyPr/>
        <a:lstStyle/>
        <a:p>
          <a:endParaRPr lang="en-US"/>
        </a:p>
      </dgm:t>
    </dgm:pt>
    <dgm:pt modelId="{C9C5B9AA-7C14-463B-B153-427264944419}" type="sibTrans" cxnId="{50C998F8-DEF7-4288-94E2-D5EBBE751A8B}">
      <dgm:prSet/>
      <dgm:spPr/>
      <dgm:t>
        <a:bodyPr/>
        <a:lstStyle/>
        <a:p>
          <a:endParaRPr lang="en-US"/>
        </a:p>
      </dgm:t>
    </dgm:pt>
    <dgm:pt modelId="{AC0DB193-F6C1-478D-97FE-2F77EC84B49E}" type="pres">
      <dgm:prSet presAssocID="{869A4BA7-B44D-4539-9334-9A713EC48483}" presName="linear" presStyleCnt="0">
        <dgm:presLayoutVars>
          <dgm:animLvl val="lvl"/>
          <dgm:resizeHandles val="exact"/>
        </dgm:presLayoutVars>
      </dgm:prSet>
      <dgm:spPr/>
    </dgm:pt>
    <dgm:pt modelId="{13547680-799E-46CA-8B22-DDE72E433384}" type="pres">
      <dgm:prSet presAssocID="{273161F3-D755-43E0-9424-E9A68358BB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77298E-192C-4F6B-81F0-A575AD0D6810}" type="pres">
      <dgm:prSet presAssocID="{54B6F1FE-1A34-40FB-9A6E-A96CA67605A9}" presName="spacer" presStyleCnt="0"/>
      <dgm:spPr/>
    </dgm:pt>
    <dgm:pt modelId="{7A894624-E1D4-4677-8118-464C81B93A1F}" type="pres">
      <dgm:prSet presAssocID="{9BC81BFC-0C2E-4418-9397-CEE70EF107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3E0302-2164-4204-A79E-BE52AE3196D2}" type="pres">
      <dgm:prSet presAssocID="{F5CC2F02-1CBC-4587-A899-936F4009A66D}" presName="spacer" presStyleCnt="0"/>
      <dgm:spPr/>
    </dgm:pt>
    <dgm:pt modelId="{ED3BC8D1-A711-4240-83C4-30B58D328CF9}" type="pres">
      <dgm:prSet presAssocID="{1F6F774C-1161-4B29-844A-6B80EDEE69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C1AD7A-2080-4CAC-A045-5DE12FFBF16C}" type="pres">
      <dgm:prSet presAssocID="{6DC95A05-4805-4ADA-827A-7C9BD722EB0D}" presName="spacer" presStyleCnt="0"/>
      <dgm:spPr/>
    </dgm:pt>
    <dgm:pt modelId="{3C5156FB-B61F-4B1E-AEC4-8522B792CCA5}" type="pres">
      <dgm:prSet presAssocID="{4BF5C3E2-DFD0-4F03-8465-596A3BD08B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A72201-F382-41E9-93D2-DFEEE2E99B16}" srcId="{869A4BA7-B44D-4539-9334-9A713EC48483}" destId="{9BC81BFC-0C2E-4418-9397-CEE70EF107A4}" srcOrd="1" destOrd="0" parTransId="{56F0E589-5497-4A7D-A0A7-8EE24F05E3FB}" sibTransId="{F5CC2F02-1CBC-4587-A899-936F4009A66D}"/>
    <dgm:cxn modelId="{488D8F62-5F7E-4B91-8E5C-2F00B5FC8C93}" type="presOf" srcId="{4BF5C3E2-DFD0-4F03-8465-596A3BD08B73}" destId="{3C5156FB-B61F-4B1E-AEC4-8522B792CCA5}" srcOrd="0" destOrd="0" presId="urn:microsoft.com/office/officeart/2005/8/layout/vList2"/>
    <dgm:cxn modelId="{85FAE443-9677-44B2-88B6-07485CA551E2}" srcId="{869A4BA7-B44D-4539-9334-9A713EC48483}" destId="{1F6F774C-1161-4B29-844A-6B80EDEE69D3}" srcOrd="2" destOrd="0" parTransId="{7E27FE96-82CD-4DA8-90CF-15721C792BD9}" sibTransId="{6DC95A05-4805-4ADA-827A-7C9BD722EB0D}"/>
    <dgm:cxn modelId="{68F6B475-4363-4978-9D50-3023DA75A109}" type="presOf" srcId="{1F6F774C-1161-4B29-844A-6B80EDEE69D3}" destId="{ED3BC8D1-A711-4240-83C4-30B58D328CF9}" srcOrd="0" destOrd="0" presId="urn:microsoft.com/office/officeart/2005/8/layout/vList2"/>
    <dgm:cxn modelId="{C37F06C2-1A1D-4E8E-BD69-4888365A4497}" srcId="{869A4BA7-B44D-4539-9334-9A713EC48483}" destId="{273161F3-D755-43E0-9424-E9A68358BB17}" srcOrd="0" destOrd="0" parTransId="{D556B117-78C1-4615-8D24-B03C4DCC032A}" sibTransId="{54B6F1FE-1A34-40FB-9A6E-A96CA67605A9}"/>
    <dgm:cxn modelId="{5C3684C2-E45F-4D67-AC0A-854BFFFC8831}" type="presOf" srcId="{869A4BA7-B44D-4539-9334-9A713EC48483}" destId="{AC0DB193-F6C1-478D-97FE-2F77EC84B49E}" srcOrd="0" destOrd="0" presId="urn:microsoft.com/office/officeart/2005/8/layout/vList2"/>
    <dgm:cxn modelId="{8228F5C5-B74C-415D-86DF-4C91A4DEA553}" type="presOf" srcId="{273161F3-D755-43E0-9424-E9A68358BB17}" destId="{13547680-799E-46CA-8B22-DDE72E433384}" srcOrd="0" destOrd="0" presId="urn:microsoft.com/office/officeart/2005/8/layout/vList2"/>
    <dgm:cxn modelId="{35BBB2DE-C6F4-4887-A791-8449029A3F70}" type="presOf" srcId="{9BC81BFC-0C2E-4418-9397-CEE70EF107A4}" destId="{7A894624-E1D4-4677-8118-464C81B93A1F}" srcOrd="0" destOrd="0" presId="urn:microsoft.com/office/officeart/2005/8/layout/vList2"/>
    <dgm:cxn modelId="{50C998F8-DEF7-4288-94E2-D5EBBE751A8B}" srcId="{869A4BA7-B44D-4539-9334-9A713EC48483}" destId="{4BF5C3E2-DFD0-4F03-8465-596A3BD08B73}" srcOrd="3" destOrd="0" parTransId="{F06D6DA1-D398-4D6B-A989-DC884D4DCEA9}" sibTransId="{C9C5B9AA-7C14-463B-B153-427264944419}"/>
    <dgm:cxn modelId="{FFEC7F88-46F8-4876-9FB4-174EA8E83579}" type="presParOf" srcId="{AC0DB193-F6C1-478D-97FE-2F77EC84B49E}" destId="{13547680-799E-46CA-8B22-DDE72E433384}" srcOrd="0" destOrd="0" presId="urn:microsoft.com/office/officeart/2005/8/layout/vList2"/>
    <dgm:cxn modelId="{EB886687-BC84-4198-B43D-A7BC4D9AA6E8}" type="presParOf" srcId="{AC0DB193-F6C1-478D-97FE-2F77EC84B49E}" destId="{1D77298E-192C-4F6B-81F0-A575AD0D6810}" srcOrd="1" destOrd="0" presId="urn:microsoft.com/office/officeart/2005/8/layout/vList2"/>
    <dgm:cxn modelId="{234DD531-B999-456E-B165-693724E04AEC}" type="presParOf" srcId="{AC0DB193-F6C1-478D-97FE-2F77EC84B49E}" destId="{7A894624-E1D4-4677-8118-464C81B93A1F}" srcOrd="2" destOrd="0" presId="urn:microsoft.com/office/officeart/2005/8/layout/vList2"/>
    <dgm:cxn modelId="{E5235B69-1297-4DB3-9A1E-F6B598F99797}" type="presParOf" srcId="{AC0DB193-F6C1-478D-97FE-2F77EC84B49E}" destId="{8D3E0302-2164-4204-A79E-BE52AE3196D2}" srcOrd="3" destOrd="0" presId="urn:microsoft.com/office/officeart/2005/8/layout/vList2"/>
    <dgm:cxn modelId="{D2A70903-6242-4AD5-B519-ECA5B6A5B18D}" type="presParOf" srcId="{AC0DB193-F6C1-478D-97FE-2F77EC84B49E}" destId="{ED3BC8D1-A711-4240-83C4-30B58D328CF9}" srcOrd="4" destOrd="0" presId="urn:microsoft.com/office/officeart/2005/8/layout/vList2"/>
    <dgm:cxn modelId="{64C66100-EFB4-4C22-955F-CA61E8F0A271}" type="presParOf" srcId="{AC0DB193-F6C1-478D-97FE-2F77EC84B49E}" destId="{06C1AD7A-2080-4CAC-A045-5DE12FFBF16C}" srcOrd="5" destOrd="0" presId="urn:microsoft.com/office/officeart/2005/8/layout/vList2"/>
    <dgm:cxn modelId="{0C6C4751-86F0-4B29-B56D-BDD0CA6F8CBA}" type="presParOf" srcId="{AC0DB193-F6C1-478D-97FE-2F77EC84B49E}" destId="{3C5156FB-B61F-4B1E-AEC4-8522B792CC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4A403A-9355-465E-B7F4-CEDA279F5E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A32A94-57E1-4FC8-A8D4-ED41C5E7A1FF}">
      <dgm:prSet/>
      <dgm:spPr/>
      <dgm:t>
        <a:bodyPr/>
        <a:lstStyle/>
        <a:p>
          <a:r>
            <a:rPr lang="cs-CZ"/>
            <a:t>Horní končetina má několik funkcí:</a:t>
          </a:r>
          <a:endParaRPr lang="en-US"/>
        </a:p>
      </dgm:t>
    </dgm:pt>
    <dgm:pt modelId="{AE8A278E-4736-4B22-8436-3AEEBAA59963}" type="parTrans" cxnId="{C4A6C870-92B7-4013-A1E1-739D7B87B682}">
      <dgm:prSet/>
      <dgm:spPr/>
      <dgm:t>
        <a:bodyPr/>
        <a:lstStyle/>
        <a:p>
          <a:endParaRPr lang="en-US"/>
        </a:p>
      </dgm:t>
    </dgm:pt>
    <dgm:pt modelId="{A71DE085-43C3-4C65-B781-9EF0547A881C}" type="sibTrans" cxnId="{C4A6C870-92B7-4013-A1E1-739D7B87B682}">
      <dgm:prSet/>
      <dgm:spPr/>
      <dgm:t>
        <a:bodyPr/>
        <a:lstStyle/>
        <a:p>
          <a:endParaRPr lang="en-US"/>
        </a:p>
      </dgm:t>
    </dgm:pt>
    <dgm:pt modelId="{721AB190-1539-4121-8B24-8B00D3CD8AC4}">
      <dgm:prSet/>
      <dgm:spPr/>
      <dgm:t>
        <a:bodyPr/>
        <a:lstStyle/>
        <a:p>
          <a:r>
            <a:rPr lang="cs-CZ"/>
            <a:t>uchopovací funkce (natažení se po předmětu a jeho úchop)</a:t>
          </a:r>
          <a:endParaRPr lang="en-US"/>
        </a:p>
      </dgm:t>
    </dgm:pt>
    <dgm:pt modelId="{C30FF5C8-35B3-46F1-8F1F-D7807873F5BC}" type="parTrans" cxnId="{029289B9-AA44-4E5C-BFA3-D4B7F78527B5}">
      <dgm:prSet/>
      <dgm:spPr/>
      <dgm:t>
        <a:bodyPr/>
        <a:lstStyle/>
        <a:p>
          <a:endParaRPr lang="en-US"/>
        </a:p>
      </dgm:t>
    </dgm:pt>
    <dgm:pt modelId="{2B686F45-E191-4290-ABBE-9F59CAB6A559}" type="sibTrans" cxnId="{029289B9-AA44-4E5C-BFA3-D4B7F78527B5}">
      <dgm:prSet/>
      <dgm:spPr/>
      <dgm:t>
        <a:bodyPr/>
        <a:lstStyle/>
        <a:p>
          <a:endParaRPr lang="en-US"/>
        </a:p>
      </dgm:t>
    </dgm:pt>
    <dgm:pt modelId="{0F6164B2-2CAF-43EE-A836-AEDAA3FD8C30}">
      <dgm:prSet/>
      <dgm:spPr/>
      <dgm:t>
        <a:bodyPr/>
        <a:lstStyle/>
        <a:p>
          <a:r>
            <a:rPr lang="cs-CZ"/>
            <a:t>nošení břemen</a:t>
          </a:r>
          <a:endParaRPr lang="en-US"/>
        </a:p>
      </dgm:t>
    </dgm:pt>
    <dgm:pt modelId="{ECFA6F72-D2CA-4B8A-80F4-4D931578517E}" type="parTrans" cxnId="{A5400F65-9579-4D85-AF12-A1473D259F1E}">
      <dgm:prSet/>
      <dgm:spPr/>
      <dgm:t>
        <a:bodyPr/>
        <a:lstStyle/>
        <a:p>
          <a:endParaRPr lang="en-US"/>
        </a:p>
      </dgm:t>
    </dgm:pt>
    <dgm:pt modelId="{92725275-58D4-41C3-88B3-0C442950039C}" type="sibTrans" cxnId="{A5400F65-9579-4D85-AF12-A1473D259F1E}">
      <dgm:prSet/>
      <dgm:spPr/>
      <dgm:t>
        <a:bodyPr/>
        <a:lstStyle/>
        <a:p>
          <a:endParaRPr lang="en-US"/>
        </a:p>
      </dgm:t>
    </dgm:pt>
    <dgm:pt modelId="{700D656D-0F97-4DE0-AC09-8C0091E4C199}">
      <dgm:prSet/>
      <dgm:spPr/>
      <dgm:t>
        <a:bodyPr/>
        <a:lstStyle/>
        <a:p>
          <a:r>
            <a:rPr lang="cs-CZ"/>
            <a:t>manipulace s předměty</a:t>
          </a:r>
          <a:endParaRPr lang="en-US"/>
        </a:p>
      </dgm:t>
    </dgm:pt>
    <dgm:pt modelId="{63F3F697-BCC7-4F7F-8BA9-F738C83023EF}" type="parTrans" cxnId="{7705D2CB-3BF1-49BD-9749-B91E7AFE4EFF}">
      <dgm:prSet/>
      <dgm:spPr/>
      <dgm:t>
        <a:bodyPr/>
        <a:lstStyle/>
        <a:p>
          <a:endParaRPr lang="en-US"/>
        </a:p>
      </dgm:t>
    </dgm:pt>
    <dgm:pt modelId="{8F9ECFBA-24F2-4901-8DAB-43B6B41327AD}" type="sibTrans" cxnId="{7705D2CB-3BF1-49BD-9749-B91E7AFE4EFF}">
      <dgm:prSet/>
      <dgm:spPr/>
      <dgm:t>
        <a:bodyPr/>
        <a:lstStyle/>
        <a:p>
          <a:endParaRPr lang="en-US"/>
        </a:p>
      </dgm:t>
    </dgm:pt>
    <dgm:pt modelId="{7CB0FC9F-F055-4E39-BB06-5DA6BDF2DE77}">
      <dgm:prSet/>
      <dgm:spPr/>
      <dgm:t>
        <a:bodyPr/>
        <a:lstStyle/>
        <a:p>
          <a:r>
            <a:rPr lang="cs-CZ"/>
            <a:t>ochrana (při obraně i útoku)</a:t>
          </a:r>
          <a:endParaRPr lang="en-US"/>
        </a:p>
      </dgm:t>
    </dgm:pt>
    <dgm:pt modelId="{73314C59-30A0-4339-A433-633999D34F3E}" type="parTrans" cxnId="{135116DC-164D-4C7A-BE25-352551C4A0D9}">
      <dgm:prSet/>
      <dgm:spPr/>
      <dgm:t>
        <a:bodyPr/>
        <a:lstStyle/>
        <a:p>
          <a:endParaRPr lang="en-US"/>
        </a:p>
      </dgm:t>
    </dgm:pt>
    <dgm:pt modelId="{38C9BF05-4B20-4D15-A12C-82853750301C}" type="sibTrans" cxnId="{135116DC-164D-4C7A-BE25-352551C4A0D9}">
      <dgm:prSet/>
      <dgm:spPr/>
      <dgm:t>
        <a:bodyPr/>
        <a:lstStyle/>
        <a:p>
          <a:endParaRPr lang="en-US"/>
        </a:p>
      </dgm:t>
    </dgm:pt>
    <dgm:pt modelId="{5A6DFE15-CF19-440F-9066-3B6AD4D4E850}">
      <dgm:prSet/>
      <dgm:spPr/>
      <dgm:t>
        <a:bodyPr/>
        <a:lstStyle/>
        <a:p>
          <a:r>
            <a:rPr lang="cs-CZ"/>
            <a:t>vyvažování (např. při chůzi)</a:t>
          </a:r>
          <a:endParaRPr lang="en-US"/>
        </a:p>
      </dgm:t>
    </dgm:pt>
    <dgm:pt modelId="{EE7029B6-97A0-41C8-9DCA-B7535D814C90}" type="parTrans" cxnId="{7A5DA122-7016-46A1-9EF5-08C72F500976}">
      <dgm:prSet/>
      <dgm:spPr/>
      <dgm:t>
        <a:bodyPr/>
        <a:lstStyle/>
        <a:p>
          <a:endParaRPr lang="en-US"/>
        </a:p>
      </dgm:t>
    </dgm:pt>
    <dgm:pt modelId="{41B82A86-7876-40BE-9038-B14AFA40B1D9}" type="sibTrans" cxnId="{7A5DA122-7016-46A1-9EF5-08C72F500976}">
      <dgm:prSet/>
      <dgm:spPr/>
      <dgm:t>
        <a:bodyPr/>
        <a:lstStyle/>
        <a:p>
          <a:endParaRPr lang="en-US"/>
        </a:p>
      </dgm:t>
    </dgm:pt>
    <dgm:pt modelId="{DE0BF0C0-2565-4035-944A-1131EE0C12F4}">
      <dgm:prSet/>
      <dgm:spPr/>
      <dgm:t>
        <a:bodyPr/>
        <a:lstStyle/>
        <a:p>
          <a:r>
            <a:rPr lang="cs-CZ"/>
            <a:t>opora</a:t>
          </a:r>
          <a:endParaRPr lang="en-US"/>
        </a:p>
      </dgm:t>
    </dgm:pt>
    <dgm:pt modelId="{D6B17BA2-5D7C-4F65-ACF2-5F17AEAF7C03}" type="parTrans" cxnId="{14C2DBA1-167D-43C6-BAF7-5EA3BBC56DD7}">
      <dgm:prSet/>
      <dgm:spPr/>
      <dgm:t>
        <a:bodyPr/>
        <a:lstStyle/>
        <a:p>
          <a:endParaRPr lang="en-US"/>
        </a:p>
      </dgm:t>
    </dgm:pt>
    <dgm:pt modelId="{EBDF5D51-3DA9-4537-A8B9-0707B5836996}" type="sibTrans" cxnId="{14C2DBA1-167D-43C6-BAF7-5EA3BBC56DD7}">
      <dgm:prSet/>
      <dgm:spPr/>
      <dgm:t>
        <a:bodyPr/>
        <a:lstStyle/>
        <a:p>
          <a:endParaRPr lang="en-US"/>
        </a:p>
      </dgm:t>
    </dgm:pt>
    <dgm:pt modelId="{4E4C5113-0AFE-47D4-8C2E-24FBFEAAC32E}">
      <dgm:prSet/>
      <dgm:spPr/>
      <dgm:t>
        <a:bodyPr/>
        <a:lstStyle/>
        <a:p>
          <a:r>
            <a:rPr lang="cs-CZ"/>
            <a:t>neverbální komunikace (gestikulace, znakování)</a:t>
          </a:r>
          <a:endParaRPr lang="en-US"/>
        </a:p>
      </dgm:t>
    </dgm:pt>
    <dgm:pt modelId="{A5F25026-8AE1-4D8B-A36B-905E3C015342}" type="parTrans" cxnId="{C7AB1ED3-C96A-4AAF-B18F-2BB582B66482}">
      <dgm:prSet/>
      <dgm:spPr/>
      <dgm:t>
        <a:bodyPr/>
        <a:lstStyle/>
        <a:p>
          <a:endParaRPr lang="en-US"/>
        </a:p>
      </dgm:t>
    </dgm:pt>
    <dgm:pt modelId="{0A4EDD6F-B300-49AD-AE96-B9CB2811C45F}" type="sibTrans" cxnId="{C7AB1ED3-C96A-4AAF-B18F-2BB582B66482}">
      <dgm:prSet/>
      <dgm:spPr/>
      <dgm:t>
        <a:bodyPr/>
        <a:lstStyle/>
        <a:p>
          <a:endParaRPr lang="en-US"/>
        </a:p>
      </dgm:t>
    </dgm:pt>
    <dgm:pt modelId="{41DA2F6E-E51D-4F5D-9DB2-6C738F51CE36}" type="pres">
      <dgm:prSet presAssocID="{5C4A403A-9355-465E-B7F4-CEDA279F5EF0}" presName="vert0" presStyleCnt="0">
        <dgm:presLayoutVars>
          <dgm:dir/>
          <dgm:animOne val="branch"/>
          <dgm:animLvl val="lvl"/>
        </dgm:presLayoutVars>
      </dgm:prSet>
      <dgm:spPr/>
    </dgm:pt>
    <dgm:pt modelId="{5FD02F2D-F4AB-4C3D-A723-2D9B78014050}" type="pres">
      <dgm:prSet presAssocID="{8CA32A94-57E1-4FC8-A8D4-ED41C5E7A1FF}" presName="thickLine" presStyleLbl="alignNode1" presStyleIdx="0" presStyleCnt="1"/>
      <dgm:spPr/>
    </dgm:pt>
    <dgm:pt modelId="{57C652E3-034A-4DFE-BD24-7217B96E76C2}" type="pres">
      <dgm:prSet presAssocID="{8CA32A94-57E1-4FC8-A8D4-ED41C5E7A1FF}" presName="horz1" presStyleCnt="0"/>
      <dgm:spPr/>
    </dgm:pt>
    <dgm:pt modelId="{04549701-E29E-4F22-9E32-47C99D0ED890}" type="pres">
      <dgm:prSet presAssocID="{8CA32A94-57E1-4FC8-A8D4-ED41C5E7A1FF}" presName="tx1" presStyleLbl="revTx" presStyleIdx="0" presStyleCnt="8"/>
      <dgm:spPr/>
    </dgm:pt>
    <dgm:pt modelId="{85299C3F-ECE0-485E-9FCB-A704A28B0973}" type="pres">
      <dgm:prSet presAssocID="{8CA32A94-57E1-4FC8-A8D4-ED41C5E7A1FF}" presName="vert1" presStyleCnt="0"/>
      <dgm:spPr/>
    </dgm:pt>
    <dgm:pt modelId="{70A46B57-32A1-458E-9AFF-53128D42AED7}" type="pres">
      <dgm:prSet presAssocID="{721AB190-1539-4121-8B24-8B00D3CD8AC4}" presName="vertSpace2a" presStyleCnt="0"/>
      <dgm:spPr/>
    </dgm:pt>
    <dgm:pt modelId="{679903A2-DE2B-405B-9D05-9D0DDC5CA6B3}" type="pres">
      <dgm:prSet presAssocID="{721AB190-1539-4121-8B24-8B00D3CD8AC4}" presName="horz2" presStyleCnt="0"/>
      <dgm:spPr/>
    </dgm:pt>
    <dgm:pt modelId="{38BA34BE-AABF-4630-BE3F-400CE937F4E9}" type="pres">
      <dgm:prSet presAssocID="{721AB190-1539-4121-8B24-8B00D3CD8AC4}" presName="horzSpace2" presStyleCnt="0"/>
      <dgm:spPr/>
    </dgm:pt>
    <dgm:pt modelId="{2C27740F-BA4F-44E8-926A-C9ACE46BD103}" type="pres">
      <dgm:prSet presAssocID="{721AB190-1539-4121-8B24-8B00D3CD8AC4}" presName="tx2" presStyleLbl="revTx" presStyleIdx="1" presStyleCnt="8"/>
      <dgm:spPr/>
    </dgm:pt>
    <dgm:pt modelId="{EDD2641F-70EE-4A77-B6AF-BC50F8535948}" type="pres">
      <dgm:prSet presAssocID="{721AB190-1539-4121-8B24-8B00D3CD8AC4}" presName="vert2" presStyleCnt="0"/>
      <dgm:spPr/>
    </dgm:pt>
    <dgm:pt modelId="{23BBBA34-6DC8-4700-858B-677DDEE64D51}" type="pres">
      <dgm:prSet presAssocID="{721AB190-1539-4121-8B24-8B00D3CD8AC4}" presName="thinLine2b" presStyleLbl="callout" presStyleIdx="0" presStyleCnt="7"/>
      <dgm:spPr/>
    </dgm:pt>
    <dgm:pt modelId="{8B049706-D388-4BA8-A0FD-99F4E8E51EFF}" type="pres">
      <dgm:prSet presAssocID="{721AB190-1539-4121-8B24-8B00D3CD8AC4}" presName="vertSpace2b" presStyleCnt="0"/>
      <dgm:spPr/>
    </dgm:pt>
    <dgm:pt modelId="{9705D0E1-23B9-443A-AFBB-526B5B0725DF}" type="pres">
      <dgm:prSet presAssocID="{0F6164B2-2CAF-43EE-A836-AEDAA3FD8C30}" presName="horz2" presStyleCnt="0"/>
      <dgm:spPr/>
    </dgm:pt>
    <dgm:pt modelId="{9F2D3457-8890-4CB9-B9E8-C01BCA690282}" type="pres">
      <dgm:prSet presAssocID="{0F6164B2-2CAF-43EE-A836-AEDAA3FD8C30}" presName="horzSpace2" presStyleCnt="0"/>
      <dgm:spPr/>
    </dgm:pt>
    <dgm:pt modelId="{FDB3E899-BB37-40FD-80FB-431E7E9FEDBD}" type="pres">
      <dgm:prSet presAssocID="{0F6164B2-2CAF-43EE-A836-AEDAA3FD8C30}" presName="tx2" presStyleLbl="revTx" presStyleIdx="2" presStyleCnt="8"/>
      <dgm:spPr/>
    </dgm:pt>
    <dgm:pt modelId="{9E47CD6E-870D-451C-8584-5726085C25F7}" type="pres">
      <dgm:prSet presAssocID="{0F6164B2-2CAF-43EE-A836-AEDAA3FD8C30}" presName="vert2" presStyleCnt="0"/>
      <dgm:spPr/>
    </dgm:pt>
    <dgm:pt modelId="{77C198BB-3BCD-412E-9987-4ADD2BE42C6B}" type="pres">
      <dgm:prSet presAssocID="{0F6164B2-2CAF-43EE-A836-AEDAA3FD8C30}" presName="thinLine2b" presStyleLbl="callout" presStyleIdx="1" presStyleCnt="7"/>
      <dgm:spPr/>
    </dgm:pt>
    <dgm:pt modelId="{29715402-7ADE-4E6A-8FD0-7E509B45D35E}" type="pres">
      <dgm:prSet presAssocID="{0F6164B2-2CAF-43EE-A836-AEDAA3FD8C30}" presName="vertSpace2b" presStyleCnt="0"/>
      <dgm:spPr/>
    </dgm:pt>
    <dgm:pt modelId="{36069E21-D52D-4062-A739-2679942462E4}" type="pres">
      <dgm:prSet presAssocID="{700D656D-0F97-4DE0-AC09-8C0091E4C199}" presName="horz2" presStyleCnt="0"/>
      <dgm:spPr/>
    </dgm:pt>
    <dgm:pt modelId="{2C4D3607-5C07-4DD9-8861-BA65DCD23EB3}" type="pres">
      <dgm:prSet presAssocID="{700D656D-0F97-4DE0-AC09-8C0091E4C199}" presName="horzSpace2" presStyleCnt="0"/>
      <dgm:spPr/>
    </dgm:pt>
    <dgm:pt modelId="{B4B2C56D-3298-4198-98A5-A9C3AA9FE562}" type="pres">
      <dgm:prSet presAssocID="{700D656D-0F97-4DE0-AC09-8C0091E4C199}" presName="tx2" presStyleLbl="revTx" presStyleIdx="3" presStyleCnt="8"/>
      <dgm:spPr/>
    </dgm:pt>
    <dgm:pt modelId="{8221DDA9-AC1C-49CF-AB7B-E256BC2582E4}" type="pres">
      <dgm:prSet presAssocID="{700D656D-0F97-4DE0-AC09-8C0091E4C199}" presName="vert2" presStyleCnt="0"/>
      <dgm:spPr/>
    </dgm:pt>
    <dgm:pt modelId="{FFE3BBF3-969D-4DB1-9023-2042BC065D25}" type="pres">
      <dgm:prSet presAssocID="{700D656D-0F97-4DE0-AC09-8C0091E4C199}" presName="thinLine2b" presStyleLbl="callout" presStyleIdx="2" presStyleCnt="7"/>
      <dgm:spPr/>
    </dgm:pt>
    <dgm:pt modelId="{6C7AABE4-24B3-4F70-A893-D1EEB7222533}" type="pres">
      <dgm:prSet presAssocID="{700D656D-0F97-4DE0-AC09-8C0091E4C199}" presName="vertSpace2b" presStyleCnt="0"/>
      <dgm:spPr/>
    </dgm:pt>
    <dgm:pt modelId="{FB52EFAF-79B5-467B-8857-3B7BC0301C7E}" type="pres">
      <dgm:prSet presAssocID="{7CB0FC9F-F055-4E39-BB06-5DA6BDF2DE77}" presName="horz2" presStyleCnt="0"/>
      <dgm:spPr/>
    </dgm:pt>
    <dgm:pt modelId="{B93C8F3C-09A8-459C-A990-77707ED40A49}" type="pres">
      <dgm:prSet presAssocID="{7CB0FC9F-F055-4E39-BB06-5DA6BDF2DE77}" presName="horzSpace2" presStyleCnt="0"/>
      <dgm:spPr/>
    </dgm:pt>
    <dgm:pt modelId="{A6CD6E47-204C-4396-ADE3-30543055709A}" type="pres">
      <dgm:prSet presAssocID="{7CB0FC9F-F055-4E39-BB06-5DA6BDF2DE77}" presName="tx2" presStyleLbl="revTx" presStyleIdx="4" presStyleCnt="8"/>
      <dgm:spPr/>
    </dgm:pt>
    <dgm:pt modelId="{DFD2E1D1-19DF-453E-8B18-E8552E139D46}" type="pres">
      <dgm:prSet presAssocID="{7CB0FC9F-F055-4E39-BB06-5DA6BDF2DE77}" presName="vert2" presStyleCnt="0"/>
      <dgm:spPr/>
    </dgm:pt>
    <dgm:pt modelId="{542BB7FB-B871-4850-98FD-7E825E8923CE}" type="pres">
      <dgm:prSet presAssocID="{7CB0FC9F-F055-4E39-BB06-5DA6BDF2DE77}" presName="thinLine2b" presStyleLbl="callout" presStyleIdx="3" presStyleCnt="7"/>
      <dgm:spPr/>
    </dgm:pt>
    <dgm:pt modelId="{FA649FD0-FA76-43EC-97EB-22B71F6031C9}" type="pres">
      <dgm:prSet presAssocID="{7CB0FC9F-F055-4E39-BB06-5DA6BDF2DE77}" presName="vertSpace2b" presStyleCnt="0"/>
      <dgm:spPr/>
    </dgm:pt>
    <dgm:pt modelId="{6CD729E1-98F2-452D-99AD-04504750ACF4}" type="pres">
      <dgm:prSet presAssocID="{5A6DFE15-CF19-440F-9066-3B6AD4D4E850}" presName="horz2" presStyleCnt="0"/>
      <dgm:spPr/>
    </dgm:pt>
    <dgm:pt modelId="{BD9FF09A-4CED-4448-859A-B8EF5B4AC9FB}" type="pres">
      <dgm:prSet presAssocID="{5A6DFE15-CF19-440F-9066-3B6AD4D4E850}" presName="horzSpace2" presStyleCnt="0"/>
      <dgm:spPr/>
    </dgm:pt>
    <dgm:pt modelId="{4A725C3C-693C-440D-B8E5-92E1873B0045}" type="pres">
      <dgm:prSet presAssocID="{5A6DFE15-CF19-440F-9066-3B6AD4D4E850}" presName="tx2" presStyleLbl="revTx" presStyleIdx="5" presStyleCnt="8"/>
      <dgm:spPr/>
    </dgm:pt>
    <dgm:pt modelId="{C48D48BC-7118-42C1-9017-7E0AD037732E}" type="pres">
      <dgm:prSet presAssocID="{5A6DFE15-CF19-440F-9066-3B6AD4D4E850}" presName="vert2" presStyleCnt="0"/>
      <dgm:spPr/>
    </dgm:pt>
    <dgm:pt modelId="{B6BDD9A0-59EA-40B5-AF20-D84841A1D507}" type="pres">
      <dgm:prSet presAssocID="{5A6DFE15-CF19-440F-9066-3B6AD4D4E850}" presName="thinLine2b" presStyleLbl="callout" presStyleIdx="4" presStyleCnt="7"/>
      <dgm:spPr/>
    </dgm:pt>
    <dgm:pt modelId="{129F1816-1216-47C3-B46D-36B8730E010B}" type="pres">
      <dgm:prSet presAssocID="{5A6DFE15-CF19-440F-9066-3B6AD4D4E850}" presName="vertSpace2b" presStyleCnt="0"/>
      <dgm:spPr/>
    </dgm:pt>
    <dgm:pt modelId="{A87300C0-AA89-401D-989F-05354A3244CD}" type="pres">
      <dgm:prSet presAssocID="{DE0BF0C0-2565-4035-944A-1131EE0C12F4}" presName="horz2" presStyleCnt="0"/>
      <dgm:spPr/>
    </dgm:pt>
    <dgm:pt modelId="{42E8FAA0-0CC4-4B58-A943-B50DDF8FAEB3}" type="pres">
      <dgm:prSet presAssocID="{DE0BF0C0-2565-4035-944A-1131EE0C12F4}" presName="horzSpace2" presStyleCnt="0"/>
      <dgm:spPr/>
    </dgm:pt>
    <dgm:pt modelId="{163A498B-979D-4F8E-B224-AB4DFE99110A}" type="pres">
      <dgm:prSet presAssocID="{DE0BF0C0-2565-4035-944A-1131EE0C12F4}" presName="tx2" presStyleLbl="revTx" presStyleIdx="6" presStyleCnt="8"/>
      <dgm:spPr/>
    </dgm:pt>
    <dgm:pt modelId="{FA3C5735-AE0A-4013-9749-F9DE34AFA9B1}" type="pres">
      <dgm:prSet presAssocID="{DE0BF0C0-2565-4035-944A-1131EE0C12F4}" presName="vert2" presStyleCnt="0"/>
      <dgm:spPr/>
    </dgm:pt>
    <dgm:pt modelId="{4D6C2BCA-364D-43CB-8248-777907E86AF6}" type="pres">
      <dgm:prSet presAssocID="{DE0BF0C0-2565-4035-944A-1131EE0C12F4}" presName="thinLine2b" presStyleLbl="callout" presStyleIdx="5" presStyleCnt="7"/>
      <dgm:spPr/>
    </dgm:pt>
    <dgm:pt modelId="{0EE39A78-A9B3-4AF0-B0A7-6C4D9BA75921}" type="pres">
      <dgm:prSet presAssocID="{DE0BF0C0-2565-4035-944A-1131EE0C12F4}" presName="vertSpace2b" presStyleCnt="0"/>
      <dgm:spPr/>
    </dgm:pt>
    <dgm:pt modelId="{79AFA5CE-5EF2-4811-B1C8-17B0B9CF95C5}" type="pres">
      <dgm:prSet presAssocID="{4E4C5113-0AFE-47D4-8C2E-24FBFEAAC32E}" presName="horz2" presStyleCnt="0"/>
      <dgm:spPr/>
    </dgm:pt>
    <dgm:pt modelId="{C9B02772-6A0E-487C-8A26-ADE6EAFA241E}" type="pres">
      <dgm:prSet presAssocID="{4E4C5113-0AFE-47D4-8C2E-24FBFEAAC32E}" presName="horzSpace2" presStyleCnt="0"/>
      <dgm:spPr/>
    </dgm:pt>
    <dgm:pt modelId="{BAAA18F6-AF71-4746-B7D1-4194491887D2}" type="pres">
      <dgm:prSet presAssocID="{4E4C5113-0AFE-47D4-8C2E-24FBFEAAC32E}" presName="tx2" presStyleLbl="revTx" presStyleIdx="7" presStyleCnt="8"/>
      <dgm:spPr/>
    </dgm:pt>
    <dgm:pt modelId="{7383391E-FFE7-4F92-8035-C81A6D7FDC67}" type="pres">
      <dgm:prSet presAssocID="{4E4C5113-0AFE-47D4-8C2E-24FBFEAAC32E}" presName="vert2" presStyleCnt="0"/>
      <dgm:spPr/>
    </dgm:pt>
    <dgm:pt modelId="{7A400A5E-12BB-4E87-AC7A-42E3DFA64D35}" type="pres">
      <dgm:prSet presAssocID="{4E4C5113-0AFE-47D4-8C2E-24FBFEAAC32E}" presName="thinLine2b" presStyleLbl="callout" presStyleIdx="6" presStyleCnt="7"/>
      <dgm:spPr/>
    </dgm:pt>
    <dgm:pt modelId="{433A6ACA-B3C8-4EC1-92BF-EA225E60E41D}" type="pres">
      <dgm:prSet presAssocID="{4E4C5113-0AFE-47D4-8C2E-24FBFEAAC32E}" presName="vertSpace2b" presStyleCnt="0"/>
      <dgm:spPr/>
    </dgm:pt>
  </dgm:ptLst>
  <dgm:cxnLst>
    <dgm:cxn modelId="{968D2D1E-1175-4657-B666-08AA1F517C08}" type="presOf" srcId="{8CA32A94-57E1-4FC8-A8D4-ED41C5E7A1FF}" destId="{04549701-E29E-4F22-9E32-47C99D0ED890}" srcOrd="0" destOrd="0" presId="urn:microsoft.com/office/officeart/2008/layout/LinedList"/>
    <dgm:cxn modelId="{7A5DA122-7016-46A1-9EF5-08C72F500976}" srcId="{8CA32A94-57E1-4FC8-A8D4-ED41C5E7A1FF}" destId="{5A6DFE15-CF19-440F-9066-3B6AD4D4E850}" srcOrd="4" destOrd="0" parTransId="{EE7029B6-97A0-41C8-9DCA-B7535D814C90}" sibTransId="{41B82A86-7876-40BE-9038-B14AFA40B1D9}"/>
    <dgm:cxn modelId="{0622393C-6981-4790-B7F8-DA7A8F071E47}" type="presOf" srcId="{0F6164B2-2CAF-43EE-A836-AEDAA3FD8C30}" destId="{FDB3E899-BB37-40FD-80FB-431E7E9FEDBD}" srcOrd="0" destOrd="0" presId="urn:microsoft.com/office/officeart/2008/layout/LinedList"/>
    <dgm:cxn modelId="{E0D60D5F-D960-4669-8FE6-18B40A1E9E01}" type="presOf" srcId="{5A6DFE15-CF19-440F-9066-3B6AD4D4E850}" destId="{4A725C3C-693C-440D-B8E5-92E1873B0045}" srcOrd="0" destOrd="0" presId="urn:microsoft.com/office/officeart/2008/layout/LinedList"/>
    <dgm:cxn modelId="{06CD5141-A685-48D9-B746-00905E56622B}" type="presOf" srcId="{4E4C5113-0AFE-47D4-8C2E-24FBFEAAC32E}" destId="{BAAA18F6-AF71-4746-B7D1-4194491887D2}" srcOrd="0" destOrd="0" presId="urn:microsoft.com/office/officeart/2008/layout/LinedList"/>
    <dgm:cxn modelId="{A5400F65-9579-4D85-AF12-A1473D259F1E}" srcId="{8CA32A94-57E1-4FC8-A8D4-ED41C5E7A1FF}" destId="{0F6164B2-2CAF-43EE-A836-AEDAA3FD8C30}" srcOrd="1" destOrd="0" parTransId="{ECFA6F72-D2CA-4B8A-80F4-4D931578517E}" sibTransId="{92725275-58D4-41C3-88B3-0C442950039C}"/>
    <dgm:cxn modelId="{C4A6C870-92B7-4013-A1E1-739D7B87B682}" srcId="{5C4A403A-9355-465E-B7F4-CEDA279F5EF0}" destId="{8CA32A94-57E1-4FC8-A8D4-ED41C5E7A1FF}" srcOrd="0" destOrd="0" parTransId="{AE8A278E-4736-4B22-8436-3AEEBAA59963}" sibTransId="{A71DE085-43C3-4C65-B781-9EF0547A881C}"/>
    <dgm:cxn modelId="{E3CFD57A-43C1-42AE-85E9-C420551E5C4E}" type="presOf" srcId="{DE0BF0C0-2565-4035-944A-1131EE0C12F4}" destId="{163A498B-979D-4F8E-B224-AB4DFE99110A}" srcOrd="0" destOrd="0" presId="urn:microsoft.com/office/officeart/2008/layout/LinedList"/>
    <dgm:cxn modelId="{BD352198-CD80-4D51-B227-6D803D5C0AAD}" type="presOf" srcId="{700D656D-0F97-4DE0-AC09-8C0091E4C199}" destId="{B4B2C56D-3298-4198-98A5-A9C3AA9FE562}" srcOrd="0" destOrd="0" presId="urn:microsoft.com/office/officeart/2008/layout/LinedList"/>
    <dgm:cxn modelId="{14C2DBA1-167D-43C6-BAF7-5EA3BBC56DD7}" srcId="{8CA32A94-57E1-4FC8-A8D4-ED41C5E7A1FF}" destId="{DE0BF0C0-2565-4035-944A-1131EE0C12F4}" srcOrd="5" destOrd="0" parTransId="{D6B17BA2-5D7C-4F65-ACF2-5F17AEAF7C03}" sibTransId="{EBDF5D51-3DA9-4537-A8B9-0707B5836996}"/>
    <dgm:cxn modelId="{029289B9-AA44-4E5C-BFA3-D4B7F78527B5}" srcId="{8CA32A94-57E1-4FC8-A8D4-ED41C5E7A1FF}" destId="{721AB190-1539-4121-8B24-8B00D3CD8AC4}" srcOrd="0" destOrd="0" parTransId="{C30FF5C8-35B3-46F1-8F1F-D7807873F5BC}" sibTransId="{2B686F45-E191-4290-ABBE-9F59CAB6A559}"/>
    <dgm:cxn modelId="{8DAC85C7-218D-45B7-81AA-D81BFC1ADD13}" type="presOf" srcId="{7CB0FC9F-F055-4E39-BB06-5DA6BDF2DE77}" destId="{A6CD6E47-204C-4396-ADE3-30543055709A}" srcOrd="0" destOrd="0" presId="urn:microsoft.com/office/officeart/2008/layout/LinedList"/>
    <dgm:cxn modelId="{7705D2CB-3BF1-49BD-9749-B91E7AFE4EFF}" srcId="{8CA32A94-57E1-4FC8-A8D4-ED41C5E7A1FF}" destId="{700D656D-0F97-4DE0-AC09-8C0091E4C199}" srcOrd="2" destOrd="0" parTransId="{63F3F697-BCC7-4F7F-8BA9-F738C83023EF}" sibTransId="{8F9ECFBA-24F2-4901-8DAB-43B6B41327AD}"/>
    <dgm:cxn modelId="{043F18CC-FE05-46CB-B8F5-2CF2FFD46C04}" type="presOf" srcId="{721AB190-1539-4121-8B24-8B00D3CD8AC4}" destId="{2C27740F-BA4F-44E8-926A-C9ACE46BD103}" srcOrd="0" destOrd="0" presId="urn:microsoft.com/office/officeart/2008/layout/LinedList"/>
    <dgm:cxn modelId="{C7AB1ED3-C96A-4AAF-B18F-2BB582B66482}" srcId="{8CA32A94-57E1-4FC8-A8D4-ED41C5E7A1FF}" destId="{4E4C5113-0AFE-47D4-8C2E-24FBFEAAC32E}" srcOrd="6" destOrd="0" parTransId="{A5F25026-8AE1-4D8B-A36B-905E3C015342}" sibTransId="{0A4EDD6F-B300-49AD-AE96-B9CB2811C45F}"/>
    <dgm:cxn modelId="{135116DC-164D-4C7A-BE25-352551C4A0D9}" srcId="{8CA32A94-57E1-4FC8-A8D4-ED41C5E7A1FF}" destId="{7CB0FC9F-F055-4E39-BB06-5DA6BDF2DE77}" srcOrd="3" destOrd="0" parTransId="{73314C59-30A0-4339-A433-633999D34F3E}" sibTransId="{38C9BF05-4B20-4D15-A12C-82853750301C}"/>
    <dgm:cxn modelId="{C5625EF2-FB19-4B6D-B8C3-DD9EF3632EC3}" type="presOf" srcId="{5C4A403A-9355-465E-B7F4-CEDA279F5EF0}" destId="{41DA2F6E-E51D-4F5D-9DB2-6C738F51CE36}" srcOrd="0" destOrd="0" presId="urn:microsoft.com/office/officeart/2008/layout/LinedList"/>
    <dgm:cxn modelId="{D2D51C9F-6028-48EA-859D-F70842B4D7C4}" type="presParOf" srcId="{41DA2F6E-E51D-4F5D-9DB2-6C738F51CE36}" destId="{5FD02F2D-F4AB-4C3D-A723-2D9B78014050}" srcOrd="0" destOrd="0" presId="urn:microsoft.com/office/officeart/2008/layout/LinedList"/>
    <dgm:cxn modelId="{C729C2FD-722D-42F8-B41C-8D96F94ACB2F}" type="presParOf" srcId="{41DA2F6E-E51D-4F5D-9DB2-6C738F51CE36}" destId="{57C652E3-034A-4DFE-BD24-7217B96E76C2}" srcOrd="1" destOrd="0" presId="urn:microsoft.com/office/officeart/2008/layout/LinedList"/>
    <dgm:cxn modelId="{40DA850D-BC7A-4CA9-ADB3-7A70AECC2B7B}" type="presParOf" srcId="{57C652E3-034A-4DFE-BD24-7217B96E76C2}" destId="{04549701-E29E-4F22-9E32-47C99D0ED890}" srcOrd="0" destOrd="0" presId="urn:microsoft.com/office/officeart/2008/layout/LinedList"/>
    <dgm:cxn modelId="{C85CB6AA-B6DE-4616-9DCD-DE03A0D72BD7}" type="presParOf" srcId="{57C652E3-034A-4DFE-BD24-7217B96E76C2}" destId="{85299C3F-ECE0-485E-9FCB-A704A28B0973}" srcOrd="1" destOrd="0" presId="urn:microsoft.com/office/officeart/2008/layout/LinedList"/>
    <dgm:cxn modelId="{452DE826-B06A-4E72-8AE5-3971EC2DB9CC}" type="presParOf" srcId="{85299C3F-ECE0-485E-9FCB-A704A28B0973}" destId="{70A46B57-32A1-458E-9AFF-53128D42AED7}" srcOrd="0" destOrd="0" presId="urn:microsoft.com/office/officeart/2008/layout/LinedList"/>
    <dgm:cxn modelId="{01618A92-09A1-4C94-8006-82781CFB28FA}" type="presParOf" srcId="{85299C3F-ECE0-485E-9FCB-A704A28B0973}" destId="{679903A2-DE2B-405B-9D05-9D0DDC5CA6B3}" srcOrd="1" destOrd="0" presId="urn:microsoft.com/office/officeart/2008/layout/LinedList"/>
    <dgm:cxn modelId="{510D4011-3077-4B42-880F-F9C3DFF1153E}" type="presParOf" srcId="{679903A2-DE2B-405B-9D05-9D0DDC5CA6B3}" destId="{38BA34BE-AABF-4630-BE3F-400CE937F4E9}" srcOrd="0" destOrd="0" presId="urn:microsoft.com/office/officeart/2008/layout/LinedList"/>
    <dgm:cxn modelId="{B0AB9568-C3AA-4F38-BC35-E66541FDC4CF}" type="presParOf" srcId="{679903A2-DE2B-405B-9D05-9D0DDC5CA6B3}" destId="{2C27740F-BA4F-44E8-926A-C9ACE46BD103}" srcOrd="1" destOrd="0" presId="urn:microsoft.com/office/officeart/2008/layout/LinedList"/>
    <dgm:cxn modelId="{DC99B3EF-400B-423E-922D-C9E3F30C5AEA}" type="presParOf" srcId="{679903A2-DE2B-405B-9D05-9D0DDC5CA6B3}" destId="{EDD2641F-70EE-4A77-B6AF-BC50F8535948}" srcOrd="2" destOrd="0" presId="urn:microsoft.com/office/officeart/2008/layout/LinedList"/>
    <dgm:cxn modelId="{4EEC7BF6-3A38-49B9-ADFA-0AD50522766A}" type="presParOf" srcId="{85299C3F-ECE0-485E-9FCB-A704A28B0973}" destId="{23BBBA34-6DC8-4700-858B-677DDEE64D51}" srcOrd="2" destOrd="0" presId="urn:microsoft.com/office/officeart/2008/layout/LinedList"/>
    <dgm:cxn modelId="{D8D2E495-6827-45A7-8859-978B5D10752C}" type="presParOf" srcId="{85299C3F-ECE0-485E-9FCB-A704A28B0973}" destId="{8B049706-D388-4BA8-A0FD-99F4E8E51EFF}" srcOrd="3" destOrd="0" presId="urn:microsoft.com/office/officeart/2008/layout/LinedList"/>
    <dgm:cxn modelId="{A0BF4E0B-57E4-41BD-B7B8-FC1BB4E10A27}" type="presParOf" srcId="{85299C3F-ECE0-485E-9FCB-A704A28B0973}" destId="{9705D0E1-23B9-443A-AFBB-526B5B0725DF}" srcOrd="4" destOrd="0" presId="urn:microsoft.com/office/officeart/2008/layout/LinedList"/>
    <dgm:cxn modelId="{5739A4D7-FD54-4B8B-B06A-5FB6F7EC21FB}" type="presParOf" srcId="{9705D0E1-23B9-443A-AFBB-526B5B0725DF}" destId="{9F2D3457-8890-4CB9-B9E8-C01BCA690282}" srcOrd="0" destOrd="0" presId="urn:microsoft.com/office/officeart/2008/layout/LinedList"/>
    <dgm:cxn modelId="{90612028-2E97-4967-844A-006058245D50}" type="presParOf" srcId="{9705D0E1-23B9-443A-AFBB-526B5B0725DF}" destId="{FDB3E899-BB37-40FD-80FB-431E7E9FEDBD}" srcOrd="1" destOrd="0" presId="urn:microsoft.com/office/officeart/2008/layout/LinedList"/>
    <dgm:cxn modelId="{D8C53562-CDA6-4767-9657-1C46B718A5D6}" type="presParOf" srcId="{9705D0E1-23B9-443A-AFBB-526B5B0725DF}" destId="{9E47CD6E-870D-451C-8584-5726085C25F7}" srcOrd="2" destOrd="0" presId="urn:microsoft.com/office/officeart/2008/layout/LinedList"/>
    <dgm:cxn modelId="{3A558C10-A96A-4D49-81AE-42E7365281BC}" type="presParOf" srcId="{85299C3F-ECE0-485E-9FCB-A704A28B0973}" destId="{77C198BB-3BCD-412E-9987-4ADD2BE42C6B}" srcOrd="5" destOrd="0" presId="urn:microsoft.com/office/officeart/2008/layout/LinedList"/>
    <dgm:cxn modelId="{6A391D1E-4135-456E-BDBF-27B0F35AA653}" type="presParOf" srcId="{85299C3F-ECE0-485E-9FCB-A704A28B0973}" destId="{29715402-7ADE-4E6A-8FD0-7E509B45D35E}" srcOrd="6" destOrd="0" presId="urn:microsoft.com/office/officeart/2008/layout/LinedList"/>
    <dgm:cxn modelId="{09367E38-1C9F-42B2-AB5E-10FA42EFB3DD}" type="presParOf" srcId="{85299C3F-ECE0-485E-9FCB-A704A28B0973}" destId="{36069E21-D52D-4062-A739-2679942462E4}" srcOrd="7" destOrd="0" presId="urn:microsoft.com/office/officeart/2008/layout/LinedList"/>
    <dgm:cxn modelId="{1B197F03-9677-4FCD-9A11-7A6BCC2CF608}" type="presParOf" srcId="{36069E21-D52D-4062-A739-2679942462E4}" destId="{2C4D3607-5C07-4DD9-8861-BA65DCD23EB3}" srcOrd="0" destOrd="0" presId="urn:microsoft.com/office/officeart/2008/layout/LinedList"/>
    <dgm:cxn modelId="{B85B4234-60B4-4416-97CB-E6B286E86197}" type="presParOf" srcId="{36069E21-D52D-4062-A739-2679942462E4}" destId="{B4B2C56D-3298-4198-98A5-A9C3AA9FE562}" srcOrd="1" destOrd="0" presId="urn:microsoft.com/office/officeart/2008/layout/LinedList"/>
    <dgm:cxn modelId="{733BC144-29C3-47F9-8471-0D7ED78AC707}" type="presParOf" srcId="{36069E21-D52D-4062-A739-2679942462E4}" destId="{8221DDA9-AC1C-49CF-AB7B-E256BC2582E4}" srcOrd="2" destOrd="0" presId="urn:microsoft.com/office/officeart/2008/layout/LinedList"/>
    <dgm:cxn modelId="{5E27253B-A9B0-4431-8FF5-82D87563DBED}" type="presParOf" srcId="{85299C3F-ECE0-485E-9FCB-A704A28B0973}" destId="{FFE3BBF3-969D-4DB1-9023-2042BC065D25}" srcOrd="8" destOrd="0" presId="urn:microsoft.com/office/officeart/2008/layout/LinedList"/>
    <dgm:cxn modelId="{F2783370-E607-4F85-9B5D-0669C4E8FF02}" type="presParOf" srcId="{85299C3F-ECE0-485E-9FCB-A704A28B0973}" destId="{6C7AABE4-24B3-4F70-A893-D1EEB7222533}" srcOrd="9" destOrd="0" presId="urn:microsoft.com/office/officeart/2008/layout/LinedList"/>
    <dgm:cxn modelId="{4BA40CB2-1A60-4057-920E-41639FB441FD}" type="presParOf" srcId="{85299C3F-ECE0-485E-9FCB-A704A28B0973}" destId="{FB52EFAF-79B5-467B-8857-3B7BC0301C7E}" srcOrd="10" destOrd="0" presId="urn:microsoft.com/office/officeart/2008/layout/LinedList"/>
    <dgm:cxn modelId="{EF5FBACB-9178-41E3-928F-57C212FDE4D3}" type="presParOf" srcId="{FB52EFAF-79B5-467B-8857-3B7BC0301C7E}" destId="{B93C8F3C-09A8-459C-A990-77707ED40A49}" srcOrd="0" destOrd="0" presId="urn:microsoft.com/office/officeart/2008/layout/LinedList"/>
    <dgm:cxn modelId="{3F67EE95-E38C-4301-8036-AF2F85F27A88}" type="presParOf" srcId="{FB52EFAF-79B5-467B-8857-3B7BC0301C7E}" destId="{A6CD6E47-204C-4396-ADE3-30543055709A}" srcOrd="1" destOrd="0" presId="urn:microsoft.com/office/officeart/2008/layout/LinedList"/>
    <dgm:cxn modelId="{6A2DF9BE-D5E0-47CC-806A-DAA7B67D700D}" type="presParOf" srcId="{FB52EFAF-79B5-467B-8857-3B7BC0301C7E}" destId="{DFD2E1D1-19DF-453E-8B18-E8552E139D46}" srcOrd="2" destOrd="0" presId="urn:microsoft.com/office/officeart/2008/layout/LinedList"/>
    <dgm:cxn modelId="{1C72D591-C4D5-4D76-A683-855116DD01A9}" type="presParOf" srcId="{85299C3F-ECE0-485E-9FCB-A704A28B0973}" destId="{542BB7FB-B871-4850-98FD-7E825E8923CE}" srcOrd="11" destOrd="0" presId="urn:microsoft.com/office/officeart/2008/layout/LinedList"/>
    <dgm:cxn modelId="{E2A25DD5-2C3A-4011-A80B-B1AF7E6F8745}" type="presParOf" srcId="{85299C3F-ECE0-485E-9FCB-A704A28B0973}" destId="{FA649FD0-FA76-43EC-97EB-22B71F6031C9}" srcOrd="12" destOrd="0" presId="urn:microsoft.com/office/officeart/2008/layout/LinedList"/>
    <dgm:cxn modelId="{295EE2C9-9281-40A6-979B-3FB4C0C48979}" type="presParOf" srcId="{85299C3F-ECE0-485E-9FCB-A704A28B0973}" destId="{6CD729E1-98F2-452D-99AD-04504750ACF4}" srcOrd="13" destOrd="0" presId="urn:microsoft.com/office/officeart/2008/layout/LinedList"/>
    <dgm:cxn modelId="{5C4F6A0A-6C42-46AF-B48E-428FF0D9E315}" type="presParOf" srcId="{6CD729E1-98F2-452D-99AD-04504750ACF4}" destId="{BD9FF09A-4CED-4448-859A-B8EF5B4AC9FB}" srcOrd="0" destOrd="0" presId="urn:microsoft.com/office/officeart/2008/layout/LinedList"/>
    <dgm:cxn modelId="{4EB39147-EF84-4CED-B436-2D451B685F3B}" type="presParOf" srcId="{6CD729E1-98F2-452D-99AD-04504750ACF4}" destId="{4A725C3C-693C-440D-B8E5-92E1873B0045}" srcOrd="1" destOrd="0" presId="urn:microsoft.com/office/officeart/2008/layout/LinedList"/>
    <dgm:cxn modelId="{3244CD4C-2A45-475A-A759-0948ED2EC90E}" type="presParOf" srcId="{6CD729E1-98F2-452D-99AD-04504750ACF4}" destId="{C48D48BC-7118-42C1-9017-7E0AD037732E}" srcOrd="2" destOrd="0" presId="urn:microsoft.com/office/officeart/2008/layout/LinedList"/>
    <dgm:cxn modelId="{665CF092-05A4-4828-B7FD-5866A1015AE2}" type="presParOf" srcId="{85299C3F-ECE0-485E-9FCB-A704A28B0973}" destId="{B6BDD9A0-59EA-40B5-AF20-D84841A1D507}" srcOrd="14" destOrd="0" presId="urn:microsoft.com/office/officeart/2008/layout/LinedList"/>
    <dgm:cxn modelId="{5CDC0C0F-C08A-4C81-9A83-1A4F2108FE47}" type="presParOf" srcId="{85299C3F-ECE0-485E-9FCB-A704A28B0973}" destId="{129F1816-1216-47C3-B46D-36B8730E010B}" srcOrd="15" destOrd="0" presId="urn:microsoft.com/office/officeart/2008/layout/LinedList"/>
    <dgm:cxn modelId="{7D738A94-5DA2-435E-9776-0D135032F61A}" type="presParOf" srcId="{85299C3F-ECE0-485E-9FCB-A704A28B0973}" destId="{A87300C0-AA89-401D-989F-05354A3244CD}" srcOrd="16" destOrd="0" presId="urn:microsoft.com/office/officeart/2008/layout/LinedList"/>
    <dgm:cxn modelId="{462A1EBE-551C-41BA-91C4-D288AEDB5894}" type="presParOf" srcId="{A87300C0-AA89-401D-989F-05354A3244CD}" destId="{42E8FAA0-0CC4-4B58-A943-B50DDF8FAEB3}" srcOrd="0" destOrd="0" presId="urn:microsoft.com/office/officeart/2008/layout/LinedList"/>
    <dgm:cxn modelId="{97B1DE01-FA71-452B-8980-966B203B8B10}" type="presParOf" srcId="{A87300C0-AA89-401D-989F-05354A3244CD}" destId="{163A498B-979D-4F8E-B224-AB4DFE99110A}" srcOrd="1" destOrd="0" presId="urn:microsoft.com/office/officeart/2008/layout/LinedList"/>
    <dgm:cxn modelId="{E952C81B-A7C5-4C30-9929-D1D5F173E538}" type="presParOf" srcId="{A87300C0-AA89-401D-989F-05354A3244CD}" destId="{FA3C5735-AE0A-4013-9749-F9DE34AFA9B1}" srcOrd="2" destOrd="0" presId="urn:microsoft.com/office/officeart/2008/layout/LinedList"/>
    <dgm:cxn modelId="{8359F501-35CE-4E28-BBB1-F4ABB8CEC424}" type="presParOf" srcId="{85299C3F-ECE0-485E-9FCB-A704A28B0973}" destId="{4D6C2BCA-364D-43CB-8248-777907E86AF6}" srcOrd="17" destOrd="0" presId="urn:microsoft.com/office/officeart/2008/layout/LinedList"/>
    <dgm:cxn modelId="{5FE7D9B2-EB57-447C-8D64-14212A49EB86}" type="presParOf" srcId="{85299C3F-ECE0-485E-9FCB-A704A28B0973}" destId="{0EE39A78-A9B3-4AF0-B0A7-6C4D9BA75921}" srcOrd="18" destOrd="0" presId="urn:microsoft.com/office/officeart/2008/layout/LinedList"/>
    <dgm:cxn modelId="{976A564C-8C35-45FF-91DB-2AEBF4391D6F}" type="presParOf" srcId="{85299C3F-ECE0-485E-9FCB-A704A28B0973}" destId="{79AFA5CE-5EF2-4811-B1C8-17B0B9CF95C5}" srcOrd="19" destOrd="0" presId="urn:microsoft.com/office/officeart/2008/layout/LinedList"/>
    <dgm:cxn modelId="{D4BFBB6C-6A90-4D12-92F5-33CBA4B17E81}" type="presParOf" srcId="{79AFA5CE-5EF2-4811-B1C8-17B0B9CF95C5}" destId="{C9B02772-6A0E-487C-8A26-ADE6EAFA241E}" srcOrd="0" destOrd="0" presId="urn:microsoft.com/office/officeart/2008/layout/LinedList"/>
    <dgm:cxn modelId="{3BBA9FFC-7479-424A-949D-E30BA4642DD4}" type="presParOf" srcId="{79AFA5CE-5EF2-4811-B1C8-17B0B9CF95C5}" destId="{BAAA18F6-AF71-4746-B7D1-4194491887D2}" srcOrd="1" destOrd="0" presId="urn:microsoft.com/office/officeart/2008/layout/LinedList"/>
    <dgm:cxn modelId="{38AF9B13-6433-48AE-9C87-F2A6A3E7A1BE}" type="presParOf" srcId="{79AFA5CE-5EF2-4811-B1C8-17B0B9CF95C5}" destId="{7383391E-FFE7-4F92-8035-C81A6D7FDC67}" srcOrd="2" destOrd="0" presId="urn:microsoft.com/office/officeart/2008/layout/LinedList"/>
    <dgm:cxn modelId="{5EF52F6B-B2B3-4D56-A4EB-5985912C8942}" type="presParOf" srcId="{85299C3F-ECE0-485E-9FCB-A704A28B0973}" destId="{7A400A5E-12BB-4E87-AC7A-42E3DFA64D35}" srcOrd="20" destOrd="0" presId="urn:microsoft.com/office/officeart/2008/layout/LinedList"/>
    <dgm:cxn modelId="{A239F444-1992-4A53-AE30-84F37005E98D}" type="presParOf" srcId="{85299C3F-ECE0-485E-9FCB-A704A28B0973}" destId="{433A6ACA-B3C8-4EC1-92BF-EA225E60E41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3EA94B-7CD4-4FF1-8023-6BAD3766A4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6FABE4-0AC1-4A64-96D5-ED483604DDE6}">
      <dgm:prSet/>
      <dgm:spPr/>
      <dgm:t>
        <a:bodyPr/>
        <a:lstStyle/>
        <a:p>
          <a:r>
            <a:rPr lang="cs-CZ"/>
            <a:t>Aktivita je provádění úkolu (úkonu) nebo činu člověka. </a:t>
          </a:r>
          <a:endParaRPr lang="en-US"/>
        </a:p>
      </dgm:t>
    </dgm:pt>
    <dgm:pt modelId="{A9D3D6EF-2459-4E4C-8A4F-06F3B5078577}" type="parTrans" cxnId="{1EA934B0-897A-4029-AB91-CB1098F81A63}">
      <dgm:prSet/>
      <dgm:spPr/>
      <dgm:t>
        <a:bodyPr/>
        <a:lstStyle/>
        <a:p>
          <a:endParaRPr lang="en-US"/>
        </a:p>
      </dgm:t>
    </dgm:pt>
    <dgm:pt modelId="{56F6DB3E-B4BE-409D-AC9C-DF714503450B}" type="sibTrans" cxnId="{1EA934B0-897A-4029-AB91-CB1098F81A63}">
      <dgm:prSet/>
      <dgm:spPr/>
      <dgm:t>
        <a:bodyPr/>
        <a:lstStyle/>
        <a:p>
          <a:endParaRPr lang="en-US"/>
        </a:p>
      </dgm:t>
    </dgm:pt>
    <dgm:pt modelId="{8547B271-F748-407D-97CC-01EDCEE95737}">
      <dgm:prSet/>
      <dgm:spPr/>
      <dgm:t>
        <a:bodyPr/>
        <a:lstStyle/>
        <a:p>
          <a:r>
            <a:rPr lang="cs-CZ"/>
            <a:t>Aktivita snížená (limitovaná) jsou obtíže, které člověk může mít, při provádění aktivit.</a:t>
          </a:r>
          <a:endParaRPr lang="en-US"/>
        </a:p>
      </dgm:t>
    </dgm:pt>
    <dgm:pt modelId="{8677196D-8987-47CD-B7D3-3B277A9E32DC}" type="parTrans" cxnId="{1ED13765-DEB2-464B-B48B-A381E6C3F4DA}">
      <dgm:prSet/>
      <dgm:spPr/>
      <dgm:t>
        <a:bodyPr/>
        <a:lstStyle/>
        <a:p>
          <a:endParaRPr lang="en-US"/>
        </a:p>
      </dgm:t>
    </dgm:pt>
    <dgm:pt modelId="{2105D6D1-0643-4BDA-9596-CF66645AD484}" type="sibTrans" cxnId="{1ED13765-DEB2-464B-B48B-A381E6C3F4DA}">
      <dgm:prSet/>
      <dgm:spPr/>
      <dgm:t>
        <a:bodyPr/>
        <a:lstStyle/>
        <a:p>
          <a:endParaRPr lang="en-US"/>
        </a:p>
      </dgm:t>
    </dgm:pt>
    <dgm:pt modelId="{C7AAF07F-BD0F-41DA-829D-CF6B1B1818C0}">
      <dgm:prSet/>
      <dgm:spPr/>
      <dgm:t>
        <a:bodyPr/>
        <a:lstStyle/>
        <a:p>
          <a:r>
            <a:rPr lang="cs-CZ"/>
            <a:t>Participace je zapojení se do životní situace.</a:t>
          </a:r>
          <a:endParaRPr lang="en-US"/>
        </a:p>
      </dgm:t>
    </dgm:pt>
    <dgm:pt modelId="{E426FF54-977A-4EE9-9539-4868D0F033EE}" type="parTrans" cxnId="{FE0326E4-F94F-41C6-B85C-09C30E827549}">
      <dgm:prSet/>
      <dgm:spPr/>
      <dgm:t>
        <a:bodyPr/>
        <a:lstStyle/>
        <a:p>
          <a:endParaRPr lang="en-US"/>
        </a:p>
      </dgm:t>
    </dgm:pt>
    <dgm:pt modelId="{E0E764EC-4D25-40C6-8A09-EE5C4F14273D}" type="sibTrans" cxnId="{FE0326E4-F94F-41C6-B85C-09C30E827549}">
      <dgm:prSet/>
      <dgm:spPr/>
      <dgm:t>
        <a:bodyPr/>
        <a:lstStyle/>
        <a:p>
          <a:endParaRPr lang="en-US"/>
        </a:p>
      </dgm:t>
    </dgm:pt>
    <dgm:pt modelId="{6E8332C2-8F29-4C68-8FF8-0E1F4D7FBDEA}">
      <dgm:prSet/>
      <dgm:spPr/>
      <dgm:t>
        <a:bodyPr/>
        <a:lstStyle/>
        <a:p>
          <a:r>
            <a:rPr lang="cs-CZ"/>
            <a:t>Participace omezená (restringovaná) jsou problémy, které člověk může prožívat, při zapojení do životních situací.</a:t>
          </a:r>
          <a:endParaRPr lang="en-US"/>
        </a:p>
      </dgm:t>
    </dgm:pt>
    <dgm:pt modelId="{8B170A88-9AB4-449B-B6D9-CEAEC8EED671}" type="parTrans" cxnId="{95326C0E-2A39-4C97-9245-97B3F1E26865}">
      <dgm:prSet/>
      <dgm:spPr/>
      <dgm:t>
        <a:bodyPr/>
        <a:lstStyle/>
        <a:p>
          <a:endParaRPr lang="en-US"/>
        </a:p>
      </dgm:t>
    </dgm:pt>
    <dgm:pt modelId="{D9204D16-C919-424C-B528-14D26EE151DC}" type="sibTrans" cxnId="{95326C0E-2A39-4C97-9245-97B3F1E26865}">
      <dgm:prSet/>
      <dgm:spPr/>
      <dgm:t>
        <a:bodyPr/>
        <a:lstStyle/>
        <a:p>
          <a:endParaRPr lang="en-US"/>
        </a:p>
      </dgm:t>
    </dgm:pt>
    <dgm:pt modelId="{FFA6A628-7DBA-474C-BE86-BC4EF97F9A2D}">
      <dgm:prSet/>
      <dgm:spPr/>
      <dgm:t>
        <a:bodyPr/>
        <a:lstStyle/>
        <a:p>
          <a:r>
            <a:rPr lang="en-US"/>
            <a:t>Disabilita je snížení funkčních schopností na úrovni těla jedince či společnosti, které vzniká, když se konfrontuje zdravotní stav s bariérami prostředí.</a:t>
          </a:r>
        </a:p>
      </dgm:t>
    </dgm:pt>
    <dgm:pt modelId="{30B77188-7654-496D-B13A-667C5E529643}" type="parTrans" cxnId="{CCA831E2-299B-483A-9F5B-DA43F49DB9FA}">
      <dgm:prSet/>
      <dgm:spPr/>
      <dgm:t>
        <a:bodyPr/>
        <a:lstStyle/>
        <a:p>
          <a:endParaRPr lang="en-US"/>
        </a:p>
      </dgm:t>
    </dgm:pt>
    <dgm:pt modelId="{C0D8F657-8F35-49B9-8C26-FA8ABBECD2C9}" type="sibTrans" cxnId="{CCA831E2-299B-483A-9F5B-DA43F49DB9FA}">
      <dgm:prSet/>
      <dgm:spPr/>
      <dgm:t>
        <a:bodyPr/>
        <a:lstStyle/>
        <a:p>
          <a:endParaRPr lang="en-US"/>
        </a:p>
      </dgm:t>
    </dgm:pt>
    <dgm:pt modelId="{C9D1C6EF-E3F4-45CF-AD04-EB90E9DDD3B2}" type="pres">
      <dgm:prSet presAssocID="{413EA94B-7CD4-4FF1-8023-6BAD3766A41C}" presName="linear" presStyleCnt="0">
        <dgm:presLayoutVars>
          <dgm:animLvl val="lvl"/>
          <dgm:resizeHandles val="exact"/>
        </dgm:presLayoutVars>
      </dgm:prSet>
      <dgm:spPr/>
    </dgm:pt>
    <dgm:pt modelId="{07A27AC9-08C6-4156-B00A-AC863ED338FF}" type="pres">
      <dgm:prSet presAssocID="{436FABE4-0AC1-4A64-96D5-ED483604DD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C7BBBB-650F-4E8D-AB12-CEEE8E9AFEFF}" type="pres">
      <dgm:prSet presAssocID="{56F6DB3E-B4BE-409D-AC9C-DF714503450B}" presName="spacer" presStyleCnt="0"/>
      <dgm:spPr/>
    </dgm:pt>
    <dgm:pt modelId="{1182CAF3-DB5A-432A-9F4E-8E989E4744B4}" type="pres">
      <dgm:prSet presAssocID="{8547B271-F748-407D-97CC-01EDCEE957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44896D-BD95-4C3C-A437-59D557608504}" type="pres">
      <dgm:prSet presAssocID="{2105D6D1-0643-4BDA-9596-CF66645AD484}" presName="spacer" presStyleCnt="0"/>
      <dgm:spPr/>
    </dgm:pt>
    <dgm:pt modelId="{CC18C061-ED5B-47F4-B32B-FCAD199AF74E}" type="pres">
      <dgm:prSet presAssocID="{C7AAF07F-BD0F-41DA-829D-CF6B1B1818C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DE9960-A71D-45DE-B22D-39481E2EC2FC}" type="pres">
      <dgm:prSet presAssocID="{E0E764EC-4D25-40C6-8A09-EE5C4F14273D}" presName="spacer" presStyleCnt="0"/>
      <dgm:spPr/>
    </dgm:pt>
    <dgm:pt modelId="{6CDB0935-DE52-475F-B044-6110689FB808}" type="pres">
      <dgm:prSet presAssocID="{6E8332C2-8F29-4C68-8FF8-0E1F4D7FBDE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B9F0FC-2F79-4001-AE3E-0013099D00F7}" type="pres">
      <dgm:prSet presAssocID="{D9204D16-C919-424C-B528-14D26EE151DC}" presName="spacer" presStyleCnt="0"/>
      <dgm:spPr/>
    </dgm:pt>
    <dgm:pt modelId="{04E2646E-6C60-4E51-8CE8-2957E6E5AA58}" type="pres">
      <dgm:prSet presAssocID="{FFA6A628-7DBA-474C-BE86-BC4EF97F9A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326C0E-2A39-4C97-9245-97B3F1E26865}" srcId="{413EA94B-7CD4-4FF1-8023-6BAD3766A41C}" destId="{6E8332C2-8F29-4C68-8FF8-0E1F4D7FBDEA}" srcOrd="3" destOrd="0" parTransId="{8B170A88-9AB4-449B-B6D9-CEAEC8EED671}" sibTransId="{D9204D16-C919-424C-B528-14D26EE151DC}"/>
    <dgm:cxn modelId="{2656E822-FDDC-4F31-872A-379C671BA173}" type="presOf" srcId="{C7AAF07F-BD0F-41DA-829D-CF6B1B1818C0}" destId="{CC18C061-ED5B-47F4-B32B-FCAD199AF74E}" srcOrd="0" destOrd="0" presId="urn:microsoft.com/office/officeart/2005/8/layout/vList2"/>
    <dgm:cxn modelId="{1ED13765-DEB2-464B-B48B-A381E6C3F4DA}" srcId="{413EA94B-7CD4-4FF1-8023-6BAD3766A41C}" destId="{8547B271-F748-407D-97CC-01EDCEE95737}" srcOrd="1" destOrd="0" parTransId="{8677196D-8987-47CD-B7D3-3B277A9E32DC}" sibTransId="{2105D6D1-0643-4BDA-9596-CF66645AD484}"/>
    <dgm:cxn modelId="{B469EF4C-8F48-467F-BD5D-5B4B669DFFFA}" type="presOf" srcId="{FFA6A628-7DBA-474C-BE86-BC4EF97F9A2D}" destId="{04E2646E-6C60-4E51-8CE8-2957E6E5AA58}" srcOrd="0" destOrd="0" presId="urn:microsoft.com/office/officeart/2005/8/layout/vList2"/>
    <dgm:cxn modelId="{70E8BD77-13D8-4473-AD28-5E60AECBB6A5}" type="presOf" srcId="{436FABE4-0AC1-4A64-96D5-ED483604DDE6}" destId="{07A27AC9-08C6-4156-B00A-AC863ED338FF}" srcOrd="0" destOrd="0" presId="urn:microsoft.com/office/officeart/2005/8/layout/vList2"/>
    <dgm:cxn modelId="{458385A2-8E54-4C45-9390-9AE02E632737}" type="presOf" srcId="{6E8332C2-8F29-4C68-8FF8-0E1F4D7FBDEA}" destId="{6CDB0935-DE52-475F-B044-6110689FB808}" srcOrd="0" destOrd="0" presId="urn:microsoft.com/office/officeart/2005/8/layout/vList2"/>
    <dgm:cxn modelId="{1EA934B0-897A-4029-AB91-CB1098F81A63}" srcId="{413EA94B-7CD4-4FF1-8023-6BAD3766A41C}" destId="{436FABE4-0AC1-4A64-96D5-ED483604DDE6}" srcOrd="0" destOrd="0" parTransId="{A9D3D6EF-2459-4E4C-8A4F-06F3B5078577}" sibTransId="{56F6DB3E-B4BE-409D-AC9C-DF714503450B}"/>
    <dgm:cxn modelId="{8966E5B0-1108-4C48-B761-E8C4A40BF740}" type="presOf" srcId="{8547B271-F748-407D-97CC-01EDCEE95737}" destId="{1182CAF3-DB5A-432A-9F4E-8E989E4744B4}" srcOrd="0" destOrd="0" presId="urn:microsoft.com/office/officeart/2005/8/layout/vList2"/>
    <dgm:cxn modelId="{CCA831E2-299B-483A-9F5B-DA43F49DB9FA}" srcId="{413EA94B-7CD4-4FF1-8023-6BAD3766A41C}" destId="{FFA6A628-7DBA-474C-BE86-BC4EF97F9A2D}" srcOrd="4" destOrd="0" parTransId="{30B77188-7654-496D-B13A-667C5E529643}" sibTransId="{C0D8F657-8F35-49B9-8C26-FA8ABBECD2C9}"/>
    <dgm:cxn modelId="{FE0326E4-F94F-41C6-B85C-09C30E827549}" srcId="{413EA94B-7CD4-4FF1-8023-6BAD3766A41C}" destId="{C7AAF07F-BD0F-41DA-829D-CF6B1B1818C0}" srcOrd="2" destOrd="0" parTransId="{E426FF54-977A-4EE9-9539-4868D0F033EE}" sibTransId="{E0E764EC-4D25-40C6-8A09-EE5C4F14273D}"/>
    <dgm:cxn modelId="{7A1063EB-2501-4AF5-853E-0907FBDA2B8C}" type="presOf" srcId="{413EA94B-7CD4-4FF1-8023-6BAD3766A41C}" destId="{C9D1C6EF-E3F4-45CF-AD04-EB90E9DDD3B2}" srcOrd="0" destOrd="0" presId="urn:microsoft.com/office/officeart/2005/8/layout/vList2"/>
    <dgm:cxn modelId="{A92DC03A-EB5A-4E20-B1DE-72159CB2DF65}" type="presParOf" srcId="{C9D1C6EF-E3F4-45CF-AD04-EB90E9DDD3B2}" destId="{07A27AC9-08C6-4156-B00A-AC863ED338FF}" srcOrd="0" destOrd="0" presId="urn:microsoft.com/office/officeart/2005/8/layout/vList2"/>
    <dgm:cxn modelId="{4F979E3E-11FA-48D6-8EAD-891E99758CA6}" type="presParOf" srcId="{C9D1C6EF-E3F4-45CF-AD04-EB90E9DDD3B2}" destId="{3AC7BBBB-650F-4E8D-AB12-CEEE8E9AFEFF}" srcOrd="1" destOrd="0" presId="urn:microsoft.com/office/officeart/2005/8/layout/vList2"/>
    <dgm:cxn modelId="{17E8BED2-FB37-47DC-9687-83ABB61C44D3}" type="presParOf" srcId="{C9D1C6EF-E3F4-45CF-AD04-EB90E9DDD3B2}" destId="{1182CAF3-DB5A-432A-9F4E-8E989E4744B4}" srcOrd="2" destOrd="0" presId="urn:microsoft.com/office/officeart/2005/8/layout/vList2"/>
    <dgm:cxn modelId="{8E3D0F6D-AE3B-4AFA-9F14-9CE60309A2C1}" type="presParOf" srcId="{C9D1C6EF-E3F4-45CF-AD04-EB90E9DDD3B2}" destId="{8B44896D-BD95-4C3C-A437-59D557608504}" srcOrd="3" destOrd="0" presId="urn:microsoft.com/office/officeart/2005/8/layout/vList2"/>
    <dgm:cxn modelId="{B7753865-8458-44AD-B346-0FB4D9D2914B}" type="presParOf" srcId="{C9D1C6EF-E3F4-45CF-AD04-EB90E9DDD3B2}" destId="{CC18C061-ED5B-47F4-B32B-FCAD199AF74E}" srcOrd="4" destOrd="0" presId="urn:microsoft.com/office/officeart/2005/8/layout/vList2"/>
    <dgm:cxn modelId="{C6351D75-6C90-43B8-A3AC-FC5360CF1882}" type="presParOf" srcId="{C9D1C6EF-E3F4-45CF-AD04-EB90E9DDD3B2}" destId="{24DE9960-A71D-45DE-B22D-39481E2EC2FC}" srcOrd="5" destOrd="0" presId="urn:microsoft.com/office/officeart/2005/8/layout/vList2"/>
    <dgm:cxn modelId="{B3653875-1F2F-4640-81E1-A1753D4A3C1A}" type="presParOf" srcId="{C9D1C6EF-E3F4-45CF-AD04-EB90E9DDD3B2}" destId="{6CDB0935-DE52-475F-B044-6110689FB808}" srcOrd="6" destOrd="0" presId="urn:microsoft.com/office/officeart/2005/8/layout/vList2"/>
    <dgm:cxn modelId="{FAAC8AD7-C724-4929-AF6F-C8D6B87738B9}" type="presParOf" srcId="{C9D1C6EF-E3F4-45CF-AD04-EB90E9DDD3B2}" destId="{05B9F0FC-2F79-4001-AE3E-0013099D00F7}" srcOrd="7" destOrd="0" presId="urn:microsoft.com/office/officeart/2005/8/layout/vList2"/>
    <dgm:cxn modelId="{E1787CFD-822C-4F2B-87FD-525DA44FA054}" type="presParOf" srcId="{C9D1C6EF-E3F4-45CF-AD04-EB90E9DDD3B2}" destId="{04E2646E-6C60-4E51-8CE8-2957E6E5AA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E8EE9-6004-4270-ACF3-B885292055B8}">
      <dsp:nvSpPr>
        <dsp:cNvPr id="0" name=""/>
        <dsp:cNvSpPr/>
      </dsp:nvSpPr>
      <dsp:spPr>
        <a:xfrm>
          <a:off x="0" y="379099"/>
          <a:ext cx="7406407" cy="171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ETT se v práci neustále rozhoduje. Hodnocení (rozhodování) je nedílnou součástí celého terapeutického procesu a vede k sestavení nejvhodnějšího ergoterapeutického plánu.</a:t>
          </a:r>
          <a:endParaRPr lang="en-US" sz="2400" kern="1200" dirty="0"/>
        </a:p>
      </dsp:txBody>
      <dsp:txXfrm>
        <a:off x="83616" y="462715"/>
        <a:ext cx="7239175" cy="1545648"/>
      </dsp:txXfrm>
    </dsp:sp>
    <dsp:sp modelId="{1850BD3E-ABCD-44CE-A2B6-32F3BD424B4D}">
      <dsp:nvSpPr>
        <dsp:cNvPr id="0" name=""/>
        <dsp:cNvSpPr/>
      </dsp:nvSpPr>
      <dsp:spPr>
        <a:xfrm>
          <a:off x="0" y="2161099"/>
          <a:ext cx="7406407" cy="1712880"/>
        </a:xfrm>
        <a:prstGeom prst="round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 různé funkce jsou používány odlišné druhy testů.</a:t>
          </a:r>
          <a:endParaRPr lang="en-US" sz="2400" kern="1200" dirty="0"/>
        </a:p>
      </dsp:txBody>
      <dsp:txXfrm>
        <a:off x="83616" y="2244715"/>
        <a:ext cx="7239175" cy="1545648"/>
      </dsp:txXfrm>
    </dsp:sp>
    <dsp:sp modelId="{A289342D-388D-4BE3-88B8-2214FD396D97}">
      <dsp:nvSpPr>
        <dsp:cNvPr id="0" name=""/>
        <dsp:cNvSpPr/>
      </dsp:nvSpPr>
      <dsp:spPr>
        <a:xfrm>
          <a:off x="0" y="3943099"/>
          <a:ext cx="7406407" cy="1712880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Co hodnotíme v ET:</a:t>
          </a:r>
          <a:endParaRPr lang="en-US" sz="2400" kern="1200" dirty="0"/>
        </a:p>
      </dsp:txBody>
      <dsp:txXfrm>
        <a:off x="83616" y="4026715"/>
        <a:ext cx="7239175" cy="1545648"/>
      </dsp:txXfrm>
    </dsp:sp>
    <dsp:sp modelId="{8C8F2BB0-AFEF-47A6-8459-92DC7828EDD7}">
      <dsp:nvSpPr>
        <dsp:cNvPr id="0" name=""/>
        <dsp:cNvSpPr/>
      </dsp:nvSpPr>
      <dsp:spPr>
        <a:xfrm>
          <a:off x="0" y="5655979"/>
          <a:ext cx="7406407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 dirty="0"/>
            <a:t>Člověka jako individualitu a jeho potřeby, zájmy a motivace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 dirty="0"/>
            <a:t>Funkční dovednosti + oblast psychickou, emoční a sociální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 dirty="0"/>
            <a:t>Specifické hodnocení dle diagnózy a oboru</a:t>
          </a:r>
          <a:endParaRPr lang="en-US" sz="1900" kern="1200" dirty="0"/>
        </a:p>
      </dsp:txBody>
      <dsp:txXfrm>
        <a:off x="0" y="5655979"/>
        <a:ext cx="7406407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88262-99D5-4AD3-B606-14FA68F33CC2}">
      <dsp:nvSpPr>
        <dsp:cNvPr id="0" name=""/>
        <dsp:cNvSpPr/>
      </dsp:nvSpPr>
      <dsp:spPr>
        <a:xfrm>
          <a:off x="0" y="2671"/>
          <a:ext cx="7079836" cy="13538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C3BE2-EA99-47D9-8673-82084A07B73F}">
      <dsp:nvSpPr>
        <dsp:cNvPr id="0" name=""/>
        <dsp:cNvSpPr/>
      </dsp:nvSpPr>
      <dsp:spPr>
        <a:xfrm>
          <a:off x="409532" y="307281"/>
          <a:ext cx="744603" cy="744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D5AA0-503F-4EF9-AA66-749EB35D721A}">
      <dsp:nvSpPr>
        <dsp:cNvPr id="0" name=""/>
        <dsp:cNvSpPr/>
      </dsp:nvSpPr>
      <dsp:spPr>
        <a:xfrm>
          <a:off x="1563668" y="2671"/>
          <a:ext cx="5516167" cy="135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80" tIns="143280" rIns="143280" bIns="1432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Rozhovor</a:t>
          </a:r>
          <a:endParaRPr lang="en-US" sz="2200" kern="1200" dirty="0"/>
        </a:p>
      </dsp:txBody>
      <dsp:txXfrm>
        <a:off x="1563668" y="2671"/>
        <a:ext cx="5516167" cy="1353825"/>
      </dsp:txXfrm>
    </dsp:sp>
    <dsp:sp modelId="{5B7853AF-0EAD-499F-9311-17CC50359FDB}">
      <dsp:nvSpPr>
        <dsp:cNvPr id="0" name=""/>
        <dsp:cNvSpPr/>
      </dsp:nvSpPr>
      <dsp:spPr>
        <a:xfrm>
          <a:off x="0" y="1694952"/>
          <a:ext cx="7079836" cy="1353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D5925-94E5-423E-9B33-11B26D285FD7}">
      <dsp:nvSpPr>
        <dsp:cNvPr id="0" name=""/>
        <dsp:cNvSpPr/>
      </dsp:nvSpPr>
      <dsp:spPr>
        <a:xfrm>
          <a:off x="409532" y="1999563"/>
          <a:ext cx="744603" cy="744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A98D5-4E24-4B4F-BC4B-8596C9BA3CED}">
      <dsp:nvSpPr>
        <dsp:cNvPr id="0" name=""/>
        <dsp:cNvSpPr/>
      </dsp:nvSpPr>
      <dsp:spPr>
        <a:xfrm>
          <a:off x="1563668" y="1694952"/>
          <a:ext cx="3185926" cy="135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80" tIns="143280" rIns="143280" bIns="1432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Pozorování:</a:t>
          </a:r>
          <a:endParaRPr lang="en-US" sz="2200" kern="1200" dirty="0"/>
        </a:p>
      </dsp:txBody>
      <dsp:txXfrm>
        <a:off x="1563668" y="1694952"/>
        <a:ext cx="3185926" cy="1353825"/>
      </dsp:txXfrm>
    </dsp:sp>
    <dsp:sp modelId="{5FE84576-84FF-4E42-BBCD-A5B14695DC11}">
      <dsp:nvSpPr>
        <dsp:cNvPr id="0" name=""/>
        <dsp:cNvSpPr/>
      </dsp:nvSpPr>
      <dsp:spPr>
        <a:xfrm>
          <a:off x="4749594" y="1694952"/>
          <a:ext cx="2330241" cy="135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80" tIns="143280" rIns="143280" bIns="1432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Univers"/>
            </a:rPr>
            <a:t>kupř</a:t>
          </a:r>
          <a:r>
            <a:rPr lang="cs-CZ" sz="1500" kern="1200" dirty="0"/>
            <a:t>. </a:t>
          </a:r>
          <a:r>
            <a:rPr lang="cs-CZ" sz="1500" kern="1200" dirty="0">
              <a:latin typeface="Univers"/>
            </a:rPr>
            <a:t>strukturované</a:t>
          </a:r>
          <a:r>
            <a:rPr lang="cs-CZ" sz="1500" kern="1200" dirty="0"/>
            <a:t> pozorování = ETT se zaměřuje na specifické oblasti</a:t>
          </a:r>
          <a:endParaRPr lang="en-US" sz="1500" kern="1200" dirty="0"/>
        </a:p>
      </dsp:txBody>
      <dsp:txXfrm>
        <a:off x="4749594" y="1694952"/>
        <a:ext cx="2330241" cy="1353825"/>
      </dsp:txXfrm>
    </dsp:sp>
    <dsp:sp modelId="{8BEF21BD-9102-4516-9778-9858DE2FC93F}">
      <dsp:nvSpPr>
        <dsp:cNvPr id="0" name=""/>
        <dsp:cNvSpPr/>
      </dsp:nvSpPr>
      <dsp:spPr>
        <a:xfrm>
          <a:off x="0" y="3387234"/>
          <a:ext cx="7079836" cy="13538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1B3BB-08BE-40E6-B345-254C56428F84}">
      <dsp:nvSpPr>
        <dsp:cNvPr id="0" name=""/>
        <dsp:cNvSpPr/>
      </dsp:nvSpPr>
      <dsp:spPr>
        <a:xfrm>
          <a:off x="409532" y="3691845"/>
          <a:ext cx="744603" cy="7446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9F2A7-E6F9-4DCC-953C-5A9D1B7BA0E5}">
      <dsp:nvSpPr>
        <dsp:cNvPr id="0" name=""/>
        <dsp:cNvSpPr/>
      </dsp:nvSpPr>
      <dsp:spPr>
        <a:xfrm>
          <a:off x="1563668" y="3387234"/>
          <a:ext cx="3185926" cy="135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80" tIns="143280" rIns="143280" bIns="1432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Dotazníky a posuzovací škály:</a:t>
          </a:r>
          <a:endParaRPr lang="en-US" sz="2200" kern="1200" dirty="0"/>
        </a:p>
      </dsp:txBody>
      <dsp:txXfrm>
        <a:off x="1563668" y="3387234"/>
        <a:ext cx="3185926" cy="1353825"/>
      </dsp:txXfrm>
    </dsp:sp>
    <dsp:sp modelId="{1896549B-4EC5-4C4B-ADD2-3D989C9050E7}">
      <dsp:nvSpPr>
        <dsp:cNvPr id="0" name=""/>
        <dsp:cNvSpPr/>
      </dsp:nvSpPr>
      <dsp:spPr>
        <a:xfrm>
          <a:off x="4749594" y="3387234"/>
          <a:ext cx="2330241" cy="135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80" tIns="143280" rIns="143280" bIns="1432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Obecné či specifické</a:t>
          </a:r>
          <a:endParaRPr lang="en-US" sz="1500" kern="1200" dirty="0"/>
        </a:p>
      </dsp:txBody>
      <dsp:txXfrm>
        <a:off x="4749594" y="3387234"/>
        <a:ext cx="2330241" cy="1353825"/>
      </dsp:txXfrm>
    </dsp:sp>
    <dsp:sp modelId="{FB327C3F-5784-4051-A5D4-8583446F40F9}">
      <dsp:nvSpPr>
        <dsp:cNvPr id="0" name=""/>
        <dsp:cNvSpPr/>
      </dsp:nvSpPr>
      <dsp:spPr>
        <a:xfrm>
          <a:off x="0" y="5079516"/>
          <a:ext cx="7079836" cy="13538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120DA-3FB7-45D2-874A-091C5711007A}">
      <dsp:nvSpPr>
        <dsp:cNvPr id="0" name=""/>
        <dsp:cNvSpPr/>
      </dsp:nvSpPr>
      <dsp:spPr>
        <a:xfrm>
          <a:off x="409532" y="5384127"/>
          <a:ext cx="744603" cy="7446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996A9-F5CA-4B57-9834-70060D75496A}">
      <dsp:nvSpPr>
        <dsp:cNvPr id="0" name=""/>
        <dsp:cNvSpPr/>
      </dsp:nvSpPr>
      <dsp:spPr>
        <a:xfrm>
          <a:off x="1563668" y="5079516"/>
          <a:ext cx="5516167" cy="135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80" tIns="143280" rIns="143280" bIns="1432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Hodnocení</a:t>
          </a:r>
          <a:r>
            <a:rPr lang="cs-CZ" sz="2200" kern="1200" dirty="0">
              <a:latin typeface="Univers"/>
            </a:rPr>
            <a:t> (TESTY)</a:t>
          </a:r>
          <a:endParaRPr lang="en-US" sz="2200" kern="1200" dirty="0"/>
        </a:p>
      </dsp:txBody>
      <dsp:txXfrm>
        <a:off x="1563668" y="5079516"/>
        <a:ext cx="5516167" cy="1353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8EFD-B17C-4D5A-9D4D-008ED8866672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D0F26-576E-4773-A029-2DB0244573B6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u="sng" kern="1200" dirty="0"/>
            <a:t>Přístup zdola-nahoru</a:t>
          </a:r>
          <a:r>
            <a:rPr lang="cs-CZ" sz="2800" kern="1200" dirty="0"/>
            <a:t> (</a:t>
          </a:r>
          <a:r>
            <a:rPr lang="cs-CZ" sz="2800" kern="1200" dirty="0" err="1"/>
            <a:t>bottom</a:t>
          </a:r>
          <a:r>
            <a:rPr lang="cs-CZ" sz="2800" kern="1200" dirty="0"/>
            <a:t>-up </a:t>
          </a:r>
          <a:r>
            <a:rPr lang="cs-CZ" sz="2800" kern="1200" dirty="0" err="1"/>
            <a:t>approach</a:t>
          </a:r>
          <a:r>
            <a:rPr lang="cs-CZ" sz="2800" kern="1200" dirty="0"/>
            <a:t>): vyšetření jednotlivých kognitivních funkcí (paměť, pozornost, prostorové vnímání)</a:t>
          </a:r>
          <a:endParaRPr lang="en-US" sz="2800" kern="1200" dirty="0"/>
        </a:p>
      </dsp:txBody>
      <dsp:txXfrm>
        <a:off x="585701" y="1066737"/>
        <a:ext cx="4337991" cy="2693452"/>
      </dsp:txXfrm>
    </dsp:sp>
    <dsp:sp modelId="{27ED11C8-34D3-4AD6-AF53-C091B298B814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125BE-0C98-42B3-8BFE-53650414C6B9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u="sng" kern="1200" dirty="0"/>
            <a:t>Přístup shora-dolů</a:t>
          </a:r>
          <a:r>
            <a:rPr lang="cs-CZ" sz="2800" kern="1200" dirty="0"/>
            <a:t> (top-</a:t>
          </a:r>
          <a:r>
            <a:rPr lang="cs-CZ" sz="2800" kern="1200" dirty="0" err="1"/>
            <a:t>down</a:t>
          </a:r>
          <a:r>
            <a:rPr lang="cs-CZ" sz="2800" kern="1200" dirty="0"/>
            <a:t> </a:t>
          </a:r>
          <a:r>
            <a:rPr lang="cs-CZ" sz="2800" kern="1200" dirty="0" err="1"/>
            <a:t>approach</a:t>
          </a:r>
          <a:r>
            <a:rPr lang="cs-CZ" sz="2800" kern="1200" dirty="0"/>
            <a:t>): využití cílené a smysluplné činnosti, kdy terapeut strukturovaně pozoruje pacienta v činnosti.</a:t>
          </a:r>
          <a:endParaRPr lang="en-US" sz="2800" kern="1200" dirty="0"/>
        </a:p>
      </dsp:txBody>
      <dsp:txXfrm>
        <a:off x="6092527" y="1066737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47680-799E-46CA-8B22-DDE72E433384}">
      <dsp:nvSpPr>
        <dsp:cNvPr id="0" name=""/>
        <dsp:cNvSpPr/>
      </dsp:nvSpPr>
      <dsp:spPr>
        <a:xfrm>
          <a:off x="0" y="199196"/>
          <a:ext cx="6596026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Vyšetření začíná na úrovni jednotlivých komponent činnosti: svalová síla, ROM, koordinace, paměť, pozornost, percepce...</a:t>
          </a:r>
          <a:endParaRPr lang="en-US" sz="2500" kern="1200"/>
        </a:p>
      </dsp:txBody>
      <dsp:txXfrm>
        <a:off x="68538" y="267734"/>
        <a:ext cx="6458950" cy="1266924"/>
      </dsp:txXfrm>
    </dsp:sp>
    <dsp:sp modelId="{7A894624-E1D4-4677-8118-464C81B93A1F}">
      <dsp:nvSpPr>
        <dsp:cNvPr id="0" name=""/>
        <dsp:cNvSpPr/>
      </dsp:nvSpPr>
      <dsp:spPr>
        <a:xfrm>
          <a:off x="0" y="1675196"/>
          <a:ext cx="6596026" cy="1404000"/>
        </a:xfrm>
        <a:prstGeom prst="roundRect">
          <a:avLst/>
        </a:prstGeom>
        <a:solidFill>
          <a:schemeClr val="accent2">
            <a:hueOff val="1267802"/>
            <a:satOff val="-25504"/>
            <a:lumOff val="-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Poté hodnocení vlivu těchto složek na komplexní činnost, kupř. oblékání, nakupování, hru, sport...</a:t>
          </a:r>
          <a:endParaRPr lang="en-US" sz="2500" kern="1200" dirty="0"/>
        </a:p>
      </dsp:txBody>
      <dsp:txXfrm>
        <a:off x="68538" y="1743734"/>
        <a:ext cx="6458950" cy="1266924"/>
      </dsp:txXfrm>
    </dsp:sp>
    <dsp:sp modelId="{ED3BC8D1-A711-4240-83C4-30B58D328CF9}">
      <dsp:nvSpPr>
        <dsp:cNvPr id="0" name=""/>
        <dsp:cNvSpPr/>
      </dsp:nvSpPr>
      <dsp:spPr>
        <a:xfrm>
          <a:off x="0" y="3151197"/>
          <a:ext cx="6596026" cy="1404000"/>
        </a:xfrm>
        <a:prstGeom prst="roundRect">
          <a:avLst/>
        </a:prstGeom>
        <a:solidFill>
          <a:schemeClr val="accent2">
            <a:hueOff val="2535604"/>
            <a:satOff val="-51007"/>
            <a:lumOff val="-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Více uplatněn v akutní fázi</a:t>
          </a:r>
          <a:endParaRPr lang="en-US" sz="2500" kern="1200"/>
        </a:p>
      </dsp:txBody>
      <dsp:txXfrm>
        <a:off x="68538" y="3219735"/>
        <a:ext cx="6458950" cy="1266924"/>
      </dsp:txXfrm>
    </dsp:sp>
    <dsp:sp modelId="{3C5156FB-B61F-4B1E-AEC4-8522B792CCA5}">
      <dsp:nvSpPr>
        <dsp:cNvPr id="0" name=""/>
        <dsp:cNvSpPr/>
      </dsp:nvSpPr>
      <dsp:spPr>
        <a:xfrm>
          <a:off x="0" y="4627197"/>
          <a:ext cx="6596026" cy="1404000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Pokud kombinace pchch motoriky + kognitivních funkcí - vhodnější přístup shora-dolů</a:t>
          </a:r>
          <a:endParaRPr lang="en-US" sz="2500" kern="1200"/>
        </a:p>
      </dsp:txBody>
      <dsp:txXfrm>
        <a:off x="68538" y="4695735"/>
        <a:ext cx="6458950" cy="1266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02F2D-F4AB-4C3D-A723-2D9B78014050}">
      <dsp:nvSpPr>
        <dsp:cNvPr id="0" name=""/>
        <dsp:cNvSpPr/>
      </dsp:nvSpPr>
      <dsp:spPr>
        <a:xfrm>
          <a:off x="0" y="0"/>
          <a:ext cx="10926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49701-E29E-4F22-9E32-47C99D0ED890}">
      <dsp:nvSpPr>
        <dsp:cNvPr id="0" name=""/>
        <dsp:cNvSpPr/>
      </dsp:nvSpPr>
      <dsp:spPr>
        <a:xfrm>
          <a:off x="0" y="0"/>
          <a:ext cx="2185367" cy="465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Horní končetina má několik funkcí:</a:t>
          </a:r>
          <a:endParaRPr lang="en-US" sz="3300" kern="1200"/>
        </a:p>
      </dsp:txBody>
      <dsp:txXfrm>
        <a:off x="0" y="0"/>
        <a:ext cx="2185367" cy="4653717"/>
      </dsp:txXfrm>
    </dsp:sp>
    <dsp:sp modelId="{2C27740F-BA4F-44E8-926A-C9ACE46BD103}">
      <dsp:nvSpPr>
        <dsp:cNvPr id="0" name=""/>
        <dsp:cNvSpPr/>
      </dsp:nvSpPr>
      <dsp:spPr>
        <a:xfrm>
          <a:off x="2349270" y="31414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uchopovací funkce (natažení se po předmětu a jeho úchop)</a:t>
          </a:r>
          <a:endParaRPr lang="en-US" sz="2300" kern="1200"/>
        </a:p>
      </dsp:txBody>
      <dsp:txXfrm>
        <a:off x="2349270" y="31414"/>
        <a:ext cx="8577567" cy="628297"/>
      </dsp:txXfrm>
    </dsp:sp>
    <dsp:sp modelId="{23BBBA34-6DC8-4700-858B-677DDEE64D51}">
      <dsp:nvSpPr>
        <dsp:cNvPr id="0" name=""/>
        <dsp:cNvSpPr/>
      </dsp:nvSpPr>
      <dsp:spPr>
        <a:xfrm>
          <a:off x="2185367" y="659712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3E899-BB37-40FD-80FB-431E7E9FEDBD}">
      <dsp:nvSpPr>
        <dsp:cNvPr id="0" name=""/>
        <dsp:cNvSpPr/>
      </dsp:nvSpPr>
      <dsp:spPr>
        <a:xfrm>
          <a:off x="2349270" y="691127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nošení břemen</a:t>
          </a:r>
          <a:endParaRPr lang="en-US" sz="2300" kern="1200"/>
        </a:p>
      </dsp:txBody>
      <dsp:txXfrm>
        <a:off x="2349270" y="691127"/>
        <a:ext cx="8577567" cy="628297"/>
      </dsp:txXfrm>
    </dsp:sp>
    <dsp:sp modelId="{77C198BB-3BCD-412E-9987-4ADD2BE42C6B}">
      <dsp:nvSpPr>
        <dsp:cNvPr id="0" name=""/>
        <dsp:cNvSpPr/>
      </dsp:nvSpPr>
      <dsp:spPr>
        <a:xfrm>
          <a:off x="2185367" y="1319424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2C56D-3298-4198-98A5-A9C3AA9FE562}">
      <dsp:nvSpPr>
        <dsp:cNvPr id="0" name=""/>
        <dsp:cNvSpPr/>
      </dsp:nvSpPr>
      <dsp:spPr>
        <a:xfrm>
          <a:off x="2349270" y="1350839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manipulace s předměty</a:t>
          </a:r>
          <a:endParaRPr lang="en-US" sz="2300" kern="1200"/>
        </a:p>
      </dsp:txBody>
      <dsp:txXfrm>
        <a:off x="2349270" y="1350839"/>
        <a:ext cx="8577567" cy="628297"/>
      </dsp:txXfrm>
    </dsp:sp>
    <dsp:sp modelId="{FFE3BBF3-969D-4DB1-9023-2042BC065D25}">
      <dsp:nvSpPr>
        <dsp:cNvPr id="0" name=""/>
        <dsp:cNvSpPr/>
      </dsp:nvSpPr>
      <dsp:spPr>
        <a:xfrm>
          <a:off x="2185367" y="1979136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D6E47-204C-4396-ADE3-30543055709A}">
      <dsp:nvSpPr>
        <dsp:cNvPr id="0" name=""/>
        <dsp:cNvSpPr/>
      </dsp:nvSpPr>
      <dsp:spPr>
        <a:xfrm>
          <a:off x="2349270" y="2010551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ochrana (při obraně i útoku)</a:t>
          </a:r>
          <a:endParaRPr lang="en-US" sz="2300" kern="1200"/>
        </a:p>
      </dsp:txBody>
      <dsp:txXfrm>
        <a:off x="2349270" y="2010551"/>
        <a:ext cx="8577567" cy="628297"/>
      </dsp:txXfrm>
    </dsp:sp>
    <dsp:sp modelId="{542BB7FB-B871-4850-98FD-7E825E8923CE}">
      <dsp:nvSpPr>
        <dsp:cNvPr id="0" name=""/>
        <dsp:cNvSpPr/>
      </dsp:nvSpPr>
      <dsp:spPr>
        <a:xfrm>
          <a:off x="2185367" y="2638848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25C3C-693C-440D-B8E5-92E1873B0045}">
      <dsp:nvSpPr>
        <dsp:cNvPr id="0" name=""/>
        <dsp:cNvSpPr/>
      </dsp:nvSpPr>
      <dsp:spPr>
        <a:xfrm>
          <a:off x="2349270" y="2670263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vyvažování (např. při chůzi)</a:t>
          </a:r>
          <a:endParaRPr lang="en-US" sz="2300" kern="1200"/>
        </a:p>
      </dsp:txBody>
      <dsp:txXfrm>
        <a:off x="2349270" y="2670263"/>
        <a:ext cx="8577567" cy="628297"/>
      </dsp:txXfrm>
    </dsp:sp>
    <dsp:sp modelId="{B6BDD9A0-59EA-40B5-AF20-D84841A1D507}">
      <dsp:nvSpPr>
        <dsp:cNvPr id="0" name=""/>
        <dsp:cNvSpPr/>
      </dsp:nvSpPr>
      <dsp:spPr>
        <a:xfrm>
          <a:off x="2185367" y="3298561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A498B-979D-4F8E-B224-AB4DFE99110A}">
      <dsp:nvSpPr>
        <dsp:cNvPr id="0" name=""/>
        <dsp:cNvSpPr/>
      </dsp:nvSpPr>
      <dsp:spPr>
        <a:xfrm>
          <a:off x="2349270" y="3329976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opora</a:t>
          </a:r>
          <a:endParaRPr lang="en-US" sz="2300" kern="1200"/>
        </a:p>
      </dsp:txBody>
      <dsp:txXfrm>
        <a:off x="2349270" y="3329976"/>
        <a:ext cx="8577567" cy="628297"/>
      </dsp:txXfrm>
    </dsp:sp>
    <dsp:sp modelId="{4D6C2BCA-364D-43CB-8248-777907E86AF6}">
      <dsp:nvSpPr>
        <dsp:cNvPr id="0" name=""/>
        <dsp:cNvSpPr/>
      </dsp:nvSpPr>
      <dsp:spPr>
        <a:xfrm>
          <a:off x="2185367" y="3958273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A18F6-AF71-4746-B7D1-4194491887D2}">
      <dsp:nvSpPr>
        <dsp:cNvPr id="0" name=""/>
        <dsp:cNvSpPr/>
      </dsp:nvSpPr>
      <dsp:spPr>
        <a:xfrm>
          <a:off x="2349270" y="3989688"/>
          <a:ext cx="8577567" cy="62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neverbální komunikace (gestikulace, znakování)</a:t>
          </a:r>
          <a:endParaRPr lang="en-US" sz="2300" kern="1200"/>
        </a:p>
      </dsp:txBody>
      <dsp:txXfrm>
        <a:off x="2349270" y="3989688"/>
        <a:ext cx="8577567" cy="628297"/>
      </dsp:txXfrm>
    </dsp:sp>
    <dsp:sp modelId="{7A400A5E-12BB-4E87-AC7A-42E3DFA64D35}">
      <dsp:nvSpPr>
        <dsp:cNvPr id="0" name=""/>
        <dsp:cNvSpPr/>
      </dsp:nvSpPr>
      <dsp:spPr>
        <a:xfrm>
          <a:off x="2185367" y="4617985"/>
          <a:ext cx="874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7AC9-08C6-4156-B00A-AC863ED338FF}">
      <dsp:nvSpPr>
        <dsp:cNvPr id="0" name=""/>
        <dsp:cNvSpPr/>
      </dsp:nvSpPr>
      <dsp:spPr>
        <a:xfrm>
          <a:off x="0" y="101916"/>
          <a:ext cx="7394312" cy="1295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Aktivita je provádění úkolu (úkonu) nebo činu člověka. </a:t>
          </a:r>
          <a:endParaRPr lang="en-US" sz="2300" kern="1200"/>
        </a:p>
      </dsp:txBody>
      <dsp:txXfrm>
        <a:off x="63219" y="165135"/>
        <a:ext cx="7267874" cy="1168605"/>
      </dsp:txXfrm>
    </dsp:sp>
    <dsp:sp modelId="{1182CAF3-DB5A-432A-9F4E-8E989E4744B4}">
      <dsp:nvSpPr>
        <dsp:cNvPr id="0" name=""/>
        <dsp:cNvSpPr/>
      </dsp:nvSpPr>
      <dsp:spPr>
        <a:xfrm>
          <a:off x="0" y="1463200"/>
          <a:ext cx="7394312" cy="1295043"/>
        </a:xfrm>
        <a:prstGeom prst="roundRect">
          <a:avLst/>
        </a:prstGeom>
        <a:solidFill>
          <a:schemeClr val="accent2">
            <a:hueOff val="950851"/>
            <a:satOff val="-19128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Aktivita snížená (limitovaná) jsou obtíže, které člověk může mít, při provádění aktivit.</a:t>
          </a:r>
          <a:endParaRPr lang="en-US" sz="2300" kern="1200"/>
        </a:p>
      </dsp:txBody>
      <dsp:txXfrm>
        <a:off x="63219" y="1526419"/>
        <a:ext cx="7267874" cy="1168605"/>
      </dsp:txXfrm>
    </dsp:sp>
    <dsp:sp modelId="{CC18C061-ED5B-47F4-B32B-FCAD199AF74E}">
      <dsp:nvSpPr>
        <dsp:cNvPr id="0" name=""/>
        <dsp:cNvSpPr/>
      </dsp:nvSpPr>
      <dsp:spPr>
        <a:xfrm>
          <a:off x="0" y="2824484"/>
          <a:ext cx="7394312" cy="1295043"/>
        </a:xfrm>
        <a:prstGeom prst="round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Participace je zapojení se do životní situace.</a:t>
          </a:r>
          <a:endParaRPr lang="en-US" sz="2300" kern="1200"/>
        </a:p>
      </dsp:txBody>
      <dsp:txXfrm>
        <a:off x="63219" y="2887703"/>
        <a:ext cx="7267874" cy="1168605"/>
      </dsp:txXfrm>
    </dsp:sp>
    <dsp:sp modelId="{6CDB0935-DE52-475F-B044-6110689FB808}">
      <dsp:nvSpPr>
        <dsp:cNvPr id="0" name=""/>
        <dsp:cNvSpPr/>
      </dsp:nvSpPr>
      <dsp:spPr>
        <a:xfrm>
          <a:off x="0" y="4185767"/>
          <a:ext cx="7394312" cy="1295043"/>
        </a:xfrm>
        <a:prstGeom prst="roundRect">
          <a:avLst/>
        </a:prstGeom>
        <a:solidFill>
          <a:schemeClr val="accent2">
            <a:hueOff val="2852554"/>
            <a:satOff val="-57383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Participace omezená (restringovaná) jsou problémy, které člověk může prožívat, při zapojení do životních situací.</a:t>
          </a:r>
          <a:endParaRPr lang="en-US" sz="2300" kern="1200"/>
        </a:p>
      </dsp:txBody>
      <dsp:txXfrm>
        <a:off x="63219" y="4248986"/>
        <a:ext cx="7267874" cy="1168605"/>
      </dsp:txXfrm>
    </dsp:sp>
    <dsp:sp modelId="{04E2646E-6C60-4E51-8CE8-2957E6E5AA58}">
      <dsp:nvSpPr>
        <dsp:cNvPr id="0" name=""/>
        <dsp:cNvSpPr/>
      </dsp:nvSpPr>
      <dsp:spPr>
        <a:xfrm>
          <a:off x="0" y="5547051"/>
          <a:ext cx="7394312" cy="1295043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Disabilita je snížení funkčních schopností na úrovni těla jedince či společnosti, které vzniká, když se konfrontuje zdravotní stav s bariérami prostředí.</a:t>
          </a:r>
        </a:p>
      </dsp:txBody>
      <dsp:txXfrm>
        <a:off x="63219" y="5610270"/>
        <a:ext cx="7267874" cy="116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6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1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2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7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6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0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ED197-F023-4EB1-8EC9-596DEC86E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9" r="-1" b="304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cs-CZ" sz="3700" b="0">
                <a:solidFill>
                  <a:schemeClr val="bg1"/>
                </a:solidFill>
                <a:ea typeface="+mj-lt"/>
                <a:cs typeface="+mj-lt"/>
              </a:rPr>
              <a:t>Hodnocení a testování v Et, ergodiagnostika.</a:t>
            </a:r>
            <a:endParaRPr lang="cs-CZ" sz="370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Mgr. Marie Krejčová 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58A631-2B33-432F-AA49-24F1CE24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21" y="5746"/>
            <a:ext cx="6200625" cy="1474351"/>
          </a:xfrm>
        </p:spPr>
        <p:txBody>
          <a:bodyPr anchor="b">
            <a:normAutofit/>
          </a:bodyPr>
          <a:lstStyle/>
          <a:p>
            <a:r>
              <a:rPr lang="cs-CZ" sz="3800">
                <a:ea typeface="+mj-lt"/>
                <a:cs typeface="+mj-lt"/>
              </a:rPr>
              <a:t>VÝKONOVÉ TESTY V ERGOTERAPII</a:t>
            </a:r>
            <a:endParaRPr lang="cs-CZ" sz="3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5CCB13CD-676C-403E-B739-27EA886E1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4" r="-2" b="17366"/>
          <a:stretch/>
        </p:blipFill>
        <p:spPr>
          <a:xfrm>
            <a:off x="279143" y="9224"/>
            <a:ext cx="3025158" cy="3065386"/>
          </a:xfrm>
          <a:prstGeom prst="rect">
            <a:avLst/>
          </a:prstGeom>
        </p:spPr>
      </p:pic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4044AD5B-C7BC-4792-BC69-47F27C3F8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4" r="1" b="16669"/>
          <a:stretch/>
        </p:blipFill>
        <p:spPr>
          <a:xfrm>
            <a:off x="-3914" y="3069319"/>
            <a:ext cx="3666205" cy="3791100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ED08AC0C-ACA4-4B7B-A266-7133C8964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88" r="2" b="20884"/>
          <a:stretch/>
        </p:blipFill>
        <p:spPr>
          <a:xfrm>
            <a:off x="3653714" y="1934788"/>
            <a:ext cx="5729625" cy="3752848"/>
          </a:xfrm>
          <a:prstGeom prst="rect">
            <a:avLst/>
          </a:prstGeom>
        </p:spPr>
      </p:pic>
      <p:pic>
        <p:nvPicPr>
          <p:cNvPr id="7" name="Obrázek 7" descr="Obsah obrázku stůl&#10;&#10;Popis se vygeneroval automaticky.">
            <a:extLst>
              <a:ext uri="{FF2B5EF4-FFF2-40B4-BE49-F238E27FC236}">
                <a16:creationId xmlns:a16="http://schemas.microsoft.com/office/drawing/2014/main" id="{B25B7A9B-ADAE-477C-955A-AD6EB3BC0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90925" y="1932304"/>
            <a:ext cx="2804416" cy="4919950"/>
          </a:xfr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6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9E081-7160-4C50-ADCE-DE37FA79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477" y="273748"/>
            <a:ext cx="5344721" cy="1592903"/>
          </a:xfrm>
        </p:spPr>
        <p:txBody>
          <a:bodyPr anchor="b">
            <a:normAutofit/>
          </a:bodyPr>
          <a:lstStyle/>
          <a:p>
            <a:r>
              <a:rPr lang="cs-CZ" sz="4100">
                <a:ea typeface="+mj-lt"/>
                <a:cs typeface="+mj-lt"/>
              </a:rPr>
              <a:t>VÝKONOVÉ TESTY V ERGOTERAPII 2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perokresba&#10;&#10;Popis se vygeneroval automaticky.">
            <a:extLst>
              <a:ext uri="{FF2B5EF4-FFF2-40B4-BE49-F238E27FC236}">
                <a16:creationId xmlns:a16="http://schemas.microsoft.com/office/drawing/2014/main" id="{CE5C2A4D-E2DB-4902-8264-3EFADDE28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2" b="15785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7F25F0-4757-48DD-BBAA-F0775ABA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107866"/>
            <a:ext cx="4764148" cy="454672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1800" b="1" u="sng" dirty="0">
              <a:highlight>
                <a:srgbClr val="FFFF00"/>
              </a:highlight>
            </a:endParaRPr>
          </a:p>
          <a:p>
            <a:r>
              <a:rPr lang="cs-CZ" sz="1800" b="1" u="sng" dirty="0">
                <a:highlight>
                  <a:srgbClr val="FFFF00"/>
                </a:highlight>
              </a:rPr>
              <a:t>FIM = </a:t>
            </a:r>
            <a:r>
              <a:rPr lang="cs-CZ" sz="1800" b="1" u="sng" dirty="0" err="1">
                <a:highlight>
                  <a:srgbClr val="FFFF00"/>
                </a:highlight>
              </a:rPr>
              <a:t>Functional</a:t>
            </a:r>
            <a:r>
              <a:rPr lang="cs-CZ" sz="1800" b="1" u="sng" dirty="0">
                <a:highlight>
                  <a:srgbClr val="FFFF00"/>
                </a:highlight>
              </a:rPr>
              <a:t> </a:t>
            </a:r>
            <a:r>
              <a:rPr lang="cs-CZ" sz="1800" b="1" u="sng" dirty="0" err="1">
                <a:highlight>
                  <a:srgbClr val="FFFF00"/>
                </a:highlight>
              </a:rPr>
              <a:t>Independence</a:t>
            </a:r>
            <a:r>
              <a:rPr lang="cs-CZ" sz="1800" b="1" u="sng" dirty="0">
                <a:highlight>
                  <a:srgbClr val="FFFF00"/>
                </a:highlight>
              </a:rPr>
              <a:t> </a:t>
            </a:r>
            <a:r>
              <a:rPr lang="cs-CZ" sz="1800" b="1" u="sng" dirty="0" err="1">
                <a:highlight>
                  <a:srgbClr val="FFFF00"/>
                </a:highlight>
              </a:rPr>
              <a:t>Measure</a:t>
            </a:r>
            <a:r>
              <a:rPr lang="cs-CZ" sz="1800" b="1" u="sng" dirty="0">
                <a:highlight>
                  <a:srgbClr val="FFFF00"/>
                </a:highlight>
              </a:rPr>
              <a:t>:</a:t>
            </a:r>
            <a:endParaRPr lang="cs-CZ" sz="1800" dirty="0"/>
          </a:p>
          <a:p>
            <a:pPr lvl="1"/>
            <a:r>
              <a:rPr lang="cs-CZ" sz="1600" dirty="0"/>
              <a:t>Funkční míra nezávislosti, ve velké míře využívaný u pacientů po CMP</a:t>
            </a:r>
          </a:p>
          <a:p>
            <a:pPr lvl="1"/>
            <a:r>
              <a:rPr lang="cs-CZ" sz="1600" dirty="0"/>
              <a:t>Vychází ze základního hodnocení indexu dle </a:t>
            </a:r>
            <a:r>
              <a:rPr lang="cs-CZ" sz="1600" dirty="0" err="1"/>
              <a:t>Barthelové</a:t>
            </a:r>
            <a:r>
              <a:rPr lang="cs-CZ" sz="1600" dirty="0"/>
              <a:t> + doplněn sledováním kognitivních funkcí (18 činností v 6 kategoriích): komunikace, sociální funkce...</a:t>
            </a:r>
          </a:p>
          <a:p>
            <a:endParaRPr lang="cs-CZ" sz="1800" b="1" u="sng" dirty="0">
              <a:highlight>
                <a:srgbClr val="FFFF00"/>
              </a:highlight>
            </a:endParaRPr>
          </a:p>
          <a:p>
            <a:r>
              <a:rPr lang="cs-CZ" sz="1800" b="1" u="sng" dirty="0">
                <a:highlight>
                  <a:srgbClr val="FFFF00"/>
                </a:highlight>
              </a:rPr>
              <a:t>FTR = funkční test ruky</a:t>
            </a:r>
            <a:endParaRPr lang="cs-CZ" sz="1800" dirty="0"/>
          </a:p>
          <a:p>
            <a:endParaRPr lang="cs-CZ" sz="1800" b="1" u="sng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cs-CZ" sz="1800" b="1" u="sng" dirty="0">
                <a:highlight>
                  <a:srgbClr val="FFFF00"/>
                </a:highlight>
                <a:ea typeface="+mn-lt"/>
                <a:cs typeface="+mn-lt"/>
              </a:rPr>
              <a:t>A-ONE:</a:t>
            </a:r>
            <a:endParaRPr lang="en-US" sz="1800" b="1" u="sng">
              <a:highlight>
                <a:srgbClr val="FFFF00"/>
              </a:highlight>
              <a:ea typeface="+mn-lt"/>
              <a:cs typeface="+mn-lt"/>
            </a:endParaRPr>
          </a:p>
          <a:p>
            <a:pPr lvl="1"/>
            <a:r>
              <a:rPr lang="cs-CZ" sz="1600" dirty="0">
                <a:ea typeface="+mn-lt"/>
                <a:cs typeface="+mn-lt"/>
              </a:rPr>
              <a:t>= </a:t>
            </a:r>
            <a:r>
              <a:rPr lang="cs-CZ" sz="1600" dirty="0" err="1">
                <a:ea typeface="+mn-lt"/>
                <a:cs typeface="+mn-lt"/>
              </a:rPr>
              <a:t>neurobehaviorální</a:t>
            </a:r>
            <a:r>
              <a:rPr lang="cs-CZ" sz="1600" dirty="0">
                <a:ea typeface="+mn-lt"/>
                <a:cs typeface="+mn-lt"/>
              </a:rPr>
              <a:t> hodnocení ADL pro dospělé s </a:t>
            </a:r>
            <a:r>
              <a:rPr lang="cs-CZ" sz="1600" dirty="0" err="1">
                <a:ea typeface="+mn-lt"/>
                <a:cs typeface="+mn-lt"/>
              </a:rPr>
              <a:t>pchch</a:t>
            </a:r>
            <a:r>
              <a:rPr lang="cs-CZ" sz="1600" dirty="0">
                <a:ea typeface="+mn-lt"/>
                <a:cs typeface="+mn-lt"/>
              </a:rPr>
              <a:t> CNS</a:t>
            </a:r>
            <a:endParaRPr lang="en-US" sz="1600">
              <a:ea typeface="+mn-lt"/>
              <a:cs typeface="+mn-lt"/>
            </a:endParaRPr>
          </a:p>
          <a:p>
            <a:endParaRPr lang="cs-CZ" sz="1800" dirty="0"/>
          </a:p>
          <a:p>
            <a:pPr marL="0" indent="0">
              <a:buNone/>
            </a:pPr>
            <a:endParaRPr lang="cs" sz="1800" dirty="0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1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1ECE3-A75D-4217-B48F-1FD14776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44"/>
            <a:ext cx="10515600" cy="1325563"/>
          </a:xfrm>
        </p:spPr>
        <p:txBody>
          <a:bodyPr/>
          <a:lstStyle/>
          <a:p>
            <a:r>
              <a:rPr lang="cs-CZ" dirty="0"/>
              <a:t>ERGODIAGNOSTIKA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62905-F6E6-4672-B1F4-D1AE7A27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149"/>
            <a:ext cx="11265504" cy="5343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/>
              <a:t>Využívá se pro zhodnocení pracovních aktivit a pracovního potenciálu </a:t>
            </a:r>
          </a:p>
          <a:p>
            <a:endParaRPr lang="cs-CZ" sz="2000" dirty="0"/>
          </a:p>
          <a:p>
            <a:r>
              <a:rPr lang="cs-CZ" sz="2000" dirty="0"/>
              <a:t>U nás pouze nestandardizované testy:</a:t>
            </a:r>
          </a:p>
          <a:p>
            <a:pPr lvl="1"/>
            <a:r>
              <a:rPr lang="cs-CZ" sz="2000" dirty="0"/>
              <a:t>v ČR má většina pracovišť vlastní ergo testy, které však mají odlišné nároky</a:t>
            </a:r>
          </a:p>
          <a:p>
            <a:endParaRPr lang="cs-CZ" sz="2000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Zjišťujeme: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cs-CZ" sz="2000" dirty="0">
                <a:ea typeface="+mn-lt"/>
                <a:cs typeface="+mn-lt"/>
              </a:rPr>
              <a:t>původ a rozsah obtíží v jednotlivých oblastech života (soběstačnost, pracovní aktivity, hra...)</a:t>
            </a:r>
          </a:p>
          <a:p>
            <a:pPr lvl="1"/>
            <a:r>
              <a:rPr lang="cs-CZ" sz="2000" dirty="0">
                <a:ea typeface="+mn-lt"/>
                <a:cs typeface="+mn-lt"/>
              </a:rPr>
              <a:t>individuální potřeby klienta</a:t>
            </a:r>
            <a:endParaRPr lang="en-US" sz="2000">
              <a:ea typeface="+mn-lt"/>
              <a:cs typeface="+mn-lt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Plánování krátkodobého a dlouhodobého </a:t>
            </a:r>
            <a:r>
              <a:rPr lang="cs-CZ" sz="2000" dirty="0" err="1">
                <a:ea typeface="+mn-lt"/>
                <a:cs typeface="+mn-lt"/>
              </a:rPr>
              <a:t>ergoplánu</a:t>
            </a:r>
            <a:r>
              <a:rPr lang="cs-CZ" sz="2000" dirty="0">
                <a:ea typeface="+mn-lt"/>
                <a:cs typeface="+mn-lt"/>
              </a:rPr>
              <a:t> a stanovení cílů terapie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Sledování vývoje zdravotního stavu klienta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Sledování účinnosti ET intervence a její efektivity v léčbě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Zajištění kompenzačních pomůcek, adaptace prostředí</a:t>
            </a:r>
            <a:endParaRPr lang="en-US" sz="2000">
              <a:ea typeface="+mn-lt"/>
              <a:cs typeface="+mn-lt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277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AD108-F285-43DF-8450-F4FB54CA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3" y="135316"/>
            <a:ext cx="11809788" cy="1567467"/>
          </a:xfrm>
        </p:spPr>
        <p:txBody>
          <a:bodyPr/>
          <a:lstStyle/>
          <a:p>
            <a:r>
              <a:rPr lang="cs-CZ" dirty="0" err="1">
                <a:ea typeface="+mj-lt"/>
                <a:cs typeface="+mj-lt"/>
              </a:rPr>
              <a:t>The</a:t>
            </a:r>
            <a:r>
              <a:rPr lang="cs-CZ" dirty="0">
                <a:ea typeface="+mj-lt"/>
                <a:cs typeface="+mj-lt"/>
              </a:rPr>
              <a:t> Jacobs </a:t>
            </a:r>
            <a:r>
              <a:rPr lang="cs-CZ" dirty="0" err="1">
                <a:ea typeface="+mj-lt"/>
                <a:cs typeface="+mj-lt"/>
              </a:rPr>
              <a:t>Prevocationals</a:t>
            </a:r>
            <a:r>
              <a:rPr lang="cs-CZ" dirty="0">
                <a:ea typeface="+mj-lt"/>
                <a:cs typeface="+mj-lt"/>
              </a:rPr>
              <a:t> </a:t>
            </a:r>
            <a:r>
              <a:rPr lang="cs-CZ" dirty="0" err="1">
                <a:ea typeface="+mj-lt"/>
                <a:cs typeface="+mj-lt"/>
              </a:rPr>
              <a:t>Skills</a:t>
            </a:r>
            <a:r>
              <a:rPr lang="cs-CZ" dirty="0">
                <a:ea typeface="+mj-lt"/>
                <a:cs typeface="+mj-lt"/>
              </a:rPr>
              <a:t> hodnocení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DA608-A670-456A-AB65-CDF2D49D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72" y="1825625"/>
            <a:ext cx="11870266" cy="49560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cs-CZ" dirty="0">
                <a:ea typeface="+mn-lt"/>
                <a:cs typeface="+mn-lt"/>
              </a:rPr>
              <a:t>= hodnocení </a:t>
            </a:r>
            <a:r>
              <a:rPr lang="cs-CZ" dirty="0" err="1">
                <a:ea typeface="+mn-lt"/>
                <a:cs typeface="+mn-lt"/>
              </a:rPr>
              <a:t>předpracovních</a:t>
            </a:r>
            <a:r>
              <a:rPr lang="cs-CZ" dirty="0">
                <a:ea typeface="+mn-lt"/>
                <a:cs typeface="+mn-lt"/>
              </a:rPr>
              <a:t> dovedností dle Jacobsové</a:t>
            </a:r>
            <a:endParaRPr lang="en-US" dirty="0">
              <a:ea typeface="+mn-lt"/>
              <a:cs typeface="+mn-lt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Test pro zhodnocení pracovního potenciálu u klientů s lehkým mentálním postižením</a:t>
            </a:r>
            <a:endParaRPr lang="en-US">
              <a:ea typeface="+mn-lt"/>
              <a:cs typeface="+mn-lt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Přeložen a zaveden do praxe Janem </a:t>
            </a:r>
            <a:r>
              <a:rPr lang="cs-CZ" dirty="0" err="1">
                <a:ea typeface="+mn-lt"/>
                <a:cs typeface="+mn-lt"/>
              </a:rPr>
              <a:t>Pfeifferem</a:t>
            </a:r>
          </a:p>
          <a:p>
            <a:pPr lvl="1"/>
            <a:endParaRPr lang="cs-CZ" dirty="0">
              <a:ea typeface="+mn-lt"/>
              <a:cs typeface="+mn-lt"/>
            </a:endParaRPr>
          </a:p>
          <a:p>
            <a:pPr lvl="1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Výsledkem</a:t>
            </a:r>
            <a:r>
              <a:rPr lang="cs-CZ" dirty="0">
                <a:ea typeface="+mn-lt"/>
                <a:cs typeface="+mn-lt"/>
              </a:rPr>
              <a:t> testu je 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získání přehledu o schopnostech klienta ve třech oblastech:</a:t>
            </a:r>
            <a:endParaRPr lang="en-US" b="1">
              <a:highlight>
                <a:srgbClr val="FFFF00"/>
              </a:highlight>
              <a:ea typeface="+mn-lt"/>
              <a:cs typeface="+mn-lt"/>
            </a:endParaRPr>
          </a:p>
          <a:p>
            <a:pPr lvl="2"/>
            <a:r>
              <a:rPr lang="cs-CZ" b="1" u="sng" dirty="0">
                <a:ea typeface="+mn-lt"/>
                <a:cs typeface="+mn-lt"/>
              </a:rPr>
              <a:t>Fyzické dovednosti:</a:t>
            </a:r>
            <a:r>
              <a:rPr lang="cs-CZ" dirty="0">
                <a:ea typeface="+mn-lt"/>
                <a:cs typeface="+mn-lt"/>
              </a:rPr>
              <a:t> = koordinace pohybů, koordinace oko-ruka, motorický plán činností, schopnost používat nástroje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cs-CZ" b="1" u="sng" dirty="0">
                <a:ea typeface="+mn-lt"/>
                <a:cs typeface="+mn-lt"/>
              </a:rPr>
              <a:t>Pracovní schopnosti: </a:t>
            </a:r>
            <a:r>
              <a:rPr lang="cs-CZ" dirty="0">
                <a:ea typeface="+mn-lt"/>
                <a:cs typeface="+mn-lt"/>
              </a:rPr>
              <a:t>= schopnost soustředit se na úkol, pracovat dle instrukcí (verbálních, psaných, vizuálních, organizační schopnosti, schopnost dělat rozhodnutí)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cs-CZ" b="1" u="sng" dirty="0">
                <a:ea typeface="+mn-lt"/>
                <a:cs typeface="+mn-lt"/>
              </a:rPr>
              <a:t>Pracovní chování:</a:t>
            </a:r>
            <a:r>
              <a:rPr lang="cs-CZ" dirty="0">
                <a:ea typeface="+mn-lt"/>
                <a:cs typeface="+mn-lt"/>
              </a:rPr>
              <a:t> = schopnost udržet pozornost, řešit problémy a další praktické znalosti (rozeznávání písmen, čísel, hodnoty)</a:t>
            </a:r>
            <a:endParaRPr lang="en-US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19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D9AFF2-BF6B-44A3-B0B1-18E923CF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642228" cy="3747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 Jacobs Prevocationals Skills Assessment</a:t>
            </a:r>
          </a:p>
        </p:txBody>
      </p:sp>
      <p:sp>
        <p:nvSpPr>
          <p:cNvPr id="1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>
            <a:extLst>
              <a:ext uri="{FF2B5EF4-FFF2-40B4-BE49-F238E27FC236}">
                <a16:creationId xmlns:a16="http://schemas.microsoft.com/office/drawing/2014/main" id="{65CA26C6-ABAB-4186-AF3B-EA8002E47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27" b="13774"/>
          <a:stretch/>
        </p:blipFill>
        <p:spPr>
          <a:xfrm>
            <a:off x="5672450" y="981390"/>
            <a:ext cx="6319768" cy="5400360"/>
          </a:xfrm>
          <a:prstGeom prst="rect">
            <a:avLst/>
          </a:prstGeom>
        </p:spPr>
      </p:pic>
      <p:sp>
        <p:nvSpPr>
          <p:cNvPr id="1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65E27A-214B-4439-89E7-E12A6BDD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08" y="365125"/>
            <a:ext cx="10366482" cy="151908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DVA PŘÍSTUPY VE VYŠETŘENÍ KOGNITIVNÍCH FUNKCÍ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027906"/>
            <a:ext cx="340878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7A87FC0-D5DB-453D-A768-90AAB51D4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248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53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7DBF4-089F-445A-9458-B40B365A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80" y="586991"/>
            <a:ext cx="4157402" cy="6066935"/>
          </a:xfrm>
        </p:spPr>
        <p:txBody>
          <a:bodyPr>
            <a:normAutofit/>
          </a:bodyPr>
          <a:lstStyle/>
          <a:p>
            <a:pPr algn="ctr"/>
            <a:r>
              <a:rPr lang="cs-CZ" sz="7200" dirty="0"/>
              <a:t>Přístup zdola-nahoru</a:t>
            </a:r>
            <a:endParaRPr lang="cs-CZ"/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Zástupný obsah 2">
            <a:extLst>
              <a:ext uri="{FF2B5EF4-FFF2-40B4-BE49-F238E27FC236}">
                <a16:creationId xmlns:a16="http://schemas.microsoft.com/office/drawing/2014/main" id="{46AC7363-1279-4A3D-8195-412790EE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349348"/>
              </p:ext>
            </p:extLst>
          </p:nvPr>
        </p:nvGraphicFramePr>
        <p:xfrm>
          <a:off x="5108535" y="417658"/>
          <a:ext cx="6596026" cy="623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21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A6F4F5-7B49-4EEC-B5E0-CC653854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Přístup shora-dolů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670D4-D6DF-4549-AB69-404CA7D3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516" y="369840"/>
            <a:ext cx="5701915" cy="6385652"/>
          </a:xfrm>
        </p:spPr>
        <p:txBody>
          <a:bodyPr anchor="ctr">
            <a:normAutofit/>
          </a:bodyPr>
          <a:lstStyle/>
          <a:p>
            <a:pPr algn="just"/>
            <a:r>
              <a:rPr lang="cs-CZ" sz="1800" b="1" dirty="0">
                <a:highlight>
                  <a:srgbClr val="FFFF00"/>
                </a:highlight>
              </a:rPr>
              <a:t>Hodnotí funkce prostřednictvím výkonu jedince ve 3 oblastech:</a:t>
            </a:r>
            <a:endParaRPr lang="cs-CZ"/>
          </a:p>
          <a:p>
            <a:pPr lvl="1" algn="just"/>
            <a:r>
              <a:rPr lang="cs-CZ" sz="1400" b="1" dirty="0"/>
              <a:t>Soběstačnost</a:t>
            </a:r>
          </a:p>
          <a:p>
            <a:pPr lvl="1" algn="just"/>
            <a:r>
              <a:rPr lang="cs-CZ" sz="1400" b="1" dirty="0"/>
              <a:t>Pracovní či produktivní činnosti</a:t>
            </a:r>
          </a:p>
          <a:p>
            <a:pPr lvl="1" algn="just"/>
            <a:r>
              <a:rPr lang="cs-CZ" sz="1400" b="1" dirty="0"/>
              <a:t>Volnočasové činnosti</a:t>
            </a:r>
          </a:p>
          <a:p>
            <a:pPr algn="just"/>
            <a:r>
              <a:rPr lang="cs-CZ" sz="1800" dirty="0">
                <a:ea typeface="+mn-lt"/>
                <a:cs typeface="+mn-lt"/>
              </a:rPr>
              <a:t>Hodnocení </a:t>
            </a:r>
            <a:r>
              <a:rPr lang="cs-CZ" sz="1800" b="1" dirty="0">
                <a:ea typeface="+mn-lt"/>
                <a:cs typeface="+mn-lt"/>
              </a:rPr>
              <a:t>motivace, denních zvyklostí a rolí</a:t>
            </a:r>
            <a:r>
              <a:rPr lang="cs-CZ" sz="1800" dirty="0">
                <a:ea typeface="+mn-lt"/>
                <a:cs typeface="+mn-lt"/>
              </a:rPr>
              <a:t>, které zastává</a:t>
            </a:r>
            <a:endParaRPr lang="en-US" sz="1800" dirty="0">
              <a:ea typeface="+mn-lt"/>
              <a:cs typeface="+mn-lt"/>
            </a:endParaRPr>
          </a:p>
          <a:p>
            <a:pPr algn="just"/>
            <a:r>
              <a:rPr lang="cs-CZ" sz="1800" dirty="0">
                <a:ea typeface="+mn-lt"/>
                <a:cs typeface="+mn-lt"/>
              </a:rPr>
              <a:t>ETT </a:t>
            </a:r>
            <a:r>
              <a:rPr lang="cs-CZ" sz="1800" b="1" dirty="0">
                <a:ea typeface="+mn-lt"/>
                <a:cs typeface="+mn-lt"/>
              </a:rPr>
              <a:t>spolupracuje s pacientem</a:t>
            </a:r>
            <a:r>
              <a:rPr lang="cs-CZ" sz="1800" dirty="0">
                <a:ea typeface="+mn-lt"/>
                <a:cs typeface="+mn-lt"/>
              </a:rPr>
              <a:t> při výběru, organizaci &amp; provádění činností, které jsou cíleně na jeho problém.</a:t>
            </a:r>
            <a:endParaRPr lang="en-US" sz="1800" dirty="0">
              <a:ea typeface="+mn-lt"/>
              <a:cs typeface="+mn-lt"/>
            </a:endParaRPr>
          </a:p>
          <a:p>
            <a:pPr algn="just"/>
            <a:r>
              <a:rPr lang="cs-CZ" sz="1800" dirty="0">
                <a:ea typeface="+mn-lt"/>
                <a:cs typeface="+mn-lt"/>
              </a:rPr>
              <a:t>Více preferovaný kromě akutní fáze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Ve </a:t>
            </a:r>
            <a:r>
              <a:rPr lang="cs-CZ" sz="1800" b="1" dirty="0">
                <a:highlight>
                  <a:srgbClr val="FFFF00"/>
                </a:highlight>
              </a:rPr>
              <a:t>vyšetření i terapii postupujeme od komplexních činností</a:t>
            </a:r>
            <a:r>
              <a:rPr lang="cs-CZ" sz="1800" dirty="0"/>
              <a:t> (kupř. oblékání) </a:t>
            </a:r>
            <a:r>
              <a:rPr lang="cs-CZ" sz="1800" b="1" dirty="0">
                <a:highlight>
                  <a:srgbClr val="FFFF00"/>
                </a:highlight>
              </a:rPr>
              <a:t>k jednotlivým složkám činnosti</a:t>
            </a:r>
            <a:endParaRPr lang="cs-CZ" b="1">
              <a:highlight>
                <a:srgbClr val="FFFF00"/>
              </a:highlight>
            </a:endParaRPr>
          </a:p>
          <a:p>
            <a:pPr algn="just"/>
            <a:r>
              <a:rPr lang="cs-CZ" sz="1800" dirty="0"/>
              <a:t>Kupř. senzomotorická složka: schopnost funkčního ROM potřebného k oblékání, dostatečná svalová síla a výdrž, koordinace oko-ruka, schopnost udržet rovnováhu...</a:t>
            </a:r>
          </a:p>
          <a:p>
            <a:pPr algn="just"/>
            <a:endParaRPr lang="cs-CZ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9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7CB84B-3C38-4736-B87D-98B5D920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2900">
                <a:solidFill>
                  <a:schemeClr val="bg1"/>
                </a:solidFill>
              </a:rPr>
              <a:t>Hodnocení pacienta z hlediska biomechanického přístupu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11908D-A20E-4CF6-9560-2D9B0600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278" y="381935"/>
            <a:ext cx="5774486" cy="61558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b="1" dirty="0"/>
              <a:t>Goniometrie (měření ROM)</a:t>
            </a:r>
          </a:p>
          <a:p>
            <a:endParaRPr lang="cs-CZ" sz="1800" b="1" dirty="0"/>
          </a:p>
          <a:p>
            <a:r>
              <a:rPr lang="cs-CZ" sz="1800" b="1" dirty="0"/>
              <a:t>Měření svalové síly a síly stisku</a:t>
            </a:r>
          </a:p>
          <a:p>
            <a:endParaRPr lang="cs-CZ" sz="1800" b="1" dirty="0"/>
          </a:p>
          <a:p>
            <a:r>
              <a:rPr lang="cs-CZ" sz="1800" b="1" dirty="0"/>
              <a:t>Měření edému na HKK</a:t>
            </a:r>
          </a:p>
          <a:p>
            <a:endParaRPr lang="cs-CZ" sz="1800" b="1" dirty="0"/>
          </a:p>
          <a:p>
            <a:r>
              <a:rPr lang="cs-CZ" sz="1800" b="1" dirty="0"/>
              <a:t>Měření rychlosti a počtu opakování</a:t>
            </a:r>
          </a:p>
          <a:p>
            <a:endParaRPr lang="cs-CZ" sz="1800" b="1" dirty="0"/>
          </a:p>
          <a:p>
            <a:r>
              <a:rPr lang="cs-CZ" sz="1800" b="1" dirty="0"/>
              <a:t>Hodnocení bolesti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7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FAF33-E169-4919-9C63-306EB78D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Ergoterapeutické hodnocení funkčního stavu u neurologických pacientů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CC93F-4A54-4622-88CC-83B7D32E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19" y="1982864"/>
            <a:ext cx="11301790" cy="487143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u="sng" dirty="0">
                <a:highlight>
                  <a:srgbClr val="FFFF00"/>
                </a:highlight>
              </a:rPr>
              <a:t>Hodnocení hrubé motoriky</a:t>
            </a:r>
          </a:p>
          <a:p>
            <a:pPr lvl="1"/>
            <a:r>
              <a:rPr lang="cs-CZ" dirty="0">
                <a:ea typeface="+mn-lt"/>
                <a:cs typeface="+mn-lt"/>
              </a:rPr>
              <a:t>Změny poloh, přenos váhy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Hodnocení jemné motoriky:</a:t>
            </a:r>
          </a:p>
          <a:p>
            <a:pPr lvl="1"/>
            <a:r>
              <a:rPr lang="cs-CZ" dirty="0"/>
              <a:t>Posouzení </a:t>
            </a:r>
            <a:r>
              <a:rPr lang="cs-CZ" b="1" dirty="0"/>
              <a:t>funkčního úchopu vč. všech jeho fází + </a:t>
            </a:r>
            <a:r>
              <a:rPr lang="cs-CZ" b="1" dirty="0">
                <a:ea typeface="+mn-lt"/>
                <a:cs typeface="+mn-lt"/>
              </a:rPr>
              <a:t>zručnost, obratnost</a:t>
            </a:r>
            <a:r>
              <a:rPr lang="cs-CZ" b="1" dirty="0"/>
              <a:t>, stabilita trupu</a:t>
            </a:r>
          </a:p>
          <a:p>
            <a:pPr lvl="1"/>
            <a:r>
              <a:rPr lang="cs-CZ" b="1" dirty="0"/>
              <a:t>Koordinace: pohyby</a:t>
            </a:r>
            <a:r>
              <a:rPr lang="cs-CZ" b="1" dirty="0">
                <a:ea typeface="+mn-lt"/>
                <a:cs typeface="+mn-lt"/>
              </a:rPr>
              <a:t> precizní, cílené, načasování? </a:t>
            </a:r>
          </a:p>
          <a:p>
            <a:pPr lvl="1"/>
            <a:r>
              <a:rPr lang="cs-CZ" dirty="0">
                <a:ea typeface="+mn-lt"/>
                <a:cs typeface="+mn-lt"/>
              </a:rPr>
              <a:t>Některé </a:t>
            </a:r>
            <a:r>
              <a:rPr lang="cs-CZ" b="1" dirty="0">
                <a:ea typeface="+mn-lt"/>
                <a:cs typeface="+mn-lt"/>
              </a:rPr>
              <a:t>úkoly </a:t>
            </a:r>
            <a:r>
              <a:rPr lang="cs-CZ" dirty="0">
                <a:ea typeface="+mn-lt"/>
                <a:cs typeface="+mn-lt"/>
              </a:rPr>
              <a:t>jsou zaměřené </a:t>
            </a:r>
            <a:r>
              <a:rPr lang="cs-CZ" b="1" dirty="0">
                <a:ea typeface="+mn-lt"/>
                <a:cs typeface="+mn-lt"/>
              </a:rPr>
              <a:t>na rychlost a přesnost.</a:t>
            </a:r>
            <a:r>
              <a:rPr lang="cs-CZ" dirty="0">
                <a:ea typeface="+mn-lt"/>
                <a:cs typeface="+mn-lt"/>
              </a:rPr>
              <a:t> Je zde měřen čas a výsledek ze vstupního hodnocení můžeme srovnat s dalšími výsledky získanými v průběhu ergoterapeutického procesu</a:t>
            </a:r>
            <a:endParaRPr lang="cs-CZ" dirty="0"/>
          </a:p>
          <a:p>
            <a:pPr lvl="1"/>
            <a:r>
              <a:rPr lang="cs-CZ" dirty="0">
                <a:ea typeface="+mn-lt"/>
                <a:cs typeface="+mn-lt"/>
              </a:rPr>
              <a:t>Ergoterapeut nesmí zapomínat na</a:t>
            </a:r>
            <a:r>
              <a:rPr lang="cs-CZ" b="1" dirty="0">
                <a:ea typeface="+mn-lt"/>
                <a:cs typeface="+mn-lt"/>
              </a:rPr>
              <a:t> </a:t>
            </a:r>
            <a:r>
              <a:rPr lang="cs-CZ" b="1" dirty="0" err="1">
                <a:ea typeface="+mn-lt"/>
                <a:cs typeface="+mn-lt"/>
              </a:rPr>
              <a:t>bimanuální</a:t>
            </a:r>
            <a:r>
              <a:rPr lang="cs-CZ" b="1" dirty="0">
                <a:ea typeface="+mn-lt"/>
                <a:cs typeface="+mn-lt"/>
              </a:rPr>
              <a:t> aktivity</a:t>
            </a:r>
            <a:r>
              <a:rPr lang="cs-CZ" dirty="0">
                <a:ea typeface="+mn-lt"/>
                <a:cs typeface="+mn-lt"/>
              </a:rPr>
              <a:t> (= používá obou rukou najednou). </a:t>
            </a:r>
          </a:p>
          <a:p>
            <a:pPr lvl="2"/>
            <a:r>
              <a:rPr lang="cs-CZ" dirty="0">
                <a:ea typeface="+mn-lt"/>
                <a:cs typeface="+mn-lt"/>
              </a:rPr>
              <a:t>např. otevírání láhve, zavazování tkaniček, použití příboru, loupání jablka atd. </a:t>
            </a:r>
            <a:endParaRPr lang="cs-CZ" dirty="0"/>
          </a:p>
          <a:p>
            <a:r>
              <a:rPr lang="cs-CZ" b="1" u="sng" dirty="0">
                <a:highlight>
                  <a:srgbClr val="FFFF00"/>
                </a:highlight>
              </a:rPr>
              <a:t>Funkční motorika HKK:</a:t>
            </a:r>
          </a:p>
          <a:p>
            <a:pPr lvl="1"/>
            <a:r>
              <a:rPr lang="cs-CZ" dirty="0" err="1"/>
              <a:t>Placing</a:t>
            </a:r>
            <a:r>
              <a:rPr lang="cs-CZ" dirty="0"/>
              <a:t> HKK, ROM, vyšetření taxe, </a:t>
            </a:r>
            <a:r>
              <a:rPr lang="cs-CZ" dirty="0" err="1"/>
              <a:t>diadochokinéze</a:t>
            </a:r>
            <a:r>
              <a:rPr lang="cs-CZ" dirty="0"/>
              <a:t> a </a:t>
            </a:r>
            <a:r>
              <a:rPr lang="cs-CZ" dirty="0" err="1"/>
              <a:t>mimovolních</a:t>
            </a:r>
            <a:r>
              <a:rPr lang="cs-CZ" dirty="0"/>
              <a:t> pohybů (fascikulace, třes, </a:t>
            </a:r>
            <a:r>
              <a:rPr lang="cs-CZ" dirty="0" err="1"/>
              <a:t>dyskinéze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Dynamometr - síla stisku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Čití, svalový tonus a rovnováha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Hodnocení soběstačnosti a aktivit denního života (ADL)</a:t>
            </a:r>
          </a:p>
          <a:p>
            <a:endParaRPr lang="cs-CZ" dirty="0"/>
          </a:p>
          <a:p>
            <a:r>
              <a:rPr lang="cs-CZ" dirty="0"/>
              <a:t>V terapii důraz na funkční činnost (krájení, oblékání), ne na dílčí motorické komponenty činnosti, a na kvalitu pohybu.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6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94A38E-27EF-4989-934F-3AC15CA0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6700"/>
              <a:t>Základy testování v 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2623D7F-ADD0-41B2-A7F1-04C20A75C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50264"/>
              </p:ext>
            </p:extLst>
          </p:nvPr>
        </p:nvGraphicFramePr>
        <p:xfrm>
          <a:off x="4721488" y="-162913"/>
          <a:ext cx="7406407" cy="702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95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9FB80-DEA2-4C4D-A9A1-B06910A9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JEMNÁ MOTORIKA – F-CE RUKY</a:t>
            </a:r>
            <a:endParaRPr lang="cs-CZ"/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233562DB-EEF0-4770-B4EB-35183241C4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926838" cy="465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68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8D9BA-62F2-4D2C-BF44-69594028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781278"/>
          </a:xfrm>
        </p:spPr>
        <p:txBody>
          <a:bodyPr>
            <a:normAutofit/>
          </a:bodyPr>
          <a:lstStyle/>
          <a:p>
            <a:r>
              <a:rPr lang="cs-CZ"/>
              <a:t>HODNOCENÍ ÚCHOPU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C6B31-B718-4E51-B280-677C0650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293"/>
            <a:ext cx="11277600" cy="570600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>
                <a:ea typeface="+mn-lt"/>
                <a:cs typeface="+mn-lt"/>
              </a:rPr>
              <a:t>Každý člověk může úchop využívat buď unilaterálně nebo bilaterálně:</a:t>
            </a:r>
          </a:p>
          <a:p>
            <a:pPr marL="457200" indent="-457200" algn="just"/>
            <a:r>
              <a:rPr lang="cs-CZ" b="1" u="sng">
                <a:ea typeface="+mn-lt"/>
                <a:cs typeface="+mn-lt"/>
              </a:rPr>
              <a:t>unilaterální</a:t>
            </a:r>
            <a:r>
              <a:rPr lang="cs-CZ">
                <a:ea typeface="+mn-lt"/>
                <a:cs typeface="+mn-lt"/>
              </a:rPr>
              <a:t> využití – buď pravou horní končetinou, nebo levou horní končetinou </a:t>
            </a:r>
          </a:p>
          <a:p>
            <a:pPr marL="457200" indent="-457200" algn="just"/>
            <a:r>
              <a:rPr lang="cs-CZ" b="1" u="sng">
                <a:ea typeface="+mn-lt"/>
                <a:cs typeface="+mn-lt"/>
              </a:rPr>
              <a:t>bilaterální</a:t>
            </a:r>
            <a:r>
              <a:rPr lang="cs-CZ" u="sng">
                <a:ea typeface="+mn-lt"/>
                <a:cs typeface="+mn-lt"/>
              </a:rPr>
              <a:t> </a:t>
            </a:r>
            <a:r>
              <a:rPr lang="cs-CZ" dirty="0">
                <a:ea typeface="+mn-lt"/>
                <a:cs typeface="+mn-lt"/>
              </a:rPr>
              <a:t>využití – simultánně nebo alterace. </a:t>
            </a:r>
            <a:endParaRPr lang="cs-CZ"/>
          </a:p>
          <a:p>
            <a:pPr marL="0" indent="0" algn="just">
              <a:buNone/>
            </a:pP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>
                <a:ea typeface="+mn-lt"/>
                <a:cs typeface="+mn-lt"/>
              </a:rPr>
              <a:t>Stav a funkci úchopu &amp; jeho kvalitu ovlivňují složky fyzického stavu: </a:t>
            </a:r>
          </a:p>
          <a:p>
            <a:pPr marL="457200" indent="-457200" algn="just"/>
            <a:r>
              <a:rPr lang="cs-CZ">
                <a:highlight>
                  <a:srgbClr val="FFFF00"/>
                </a:highlight>
                <a:ea typeface="+mn-lt"/>
                <a:cs typeface="+mn-lt"/>
              </a:rPr>
              <a:t>muskuloskeletální </a:t>
            </a:r>
          </a:p>
          <a:p>
            <a:pPr marL="457200" indent="-457200" algn="just"/>
            <a:r>
              <a:rPr lang="cs-CZ">
                <a:highlight>
                  <a:srgbClr val="FFFF00"/>
                </a:highlight>
                <a:ea typeface="+mn-lt"/>
                <a:cs typeface="+mn-lt"/>
              </a:rPr>
              <a:t>neurologické </a:t>
            </a:r>
          </a:p>
          <a:p>
            <a:pPr marL="457200" indent="-457200" algn="just"/>
            <a:r>
              <a:rPr lang="cs-CZ">
                <a:highlight>
                  <a:srgbClr val="FFFF00"/>
                </a:highlight>
                <a:ea typeface="+mn-lt"/>
                <a:cs typeface="+mn-lt"/>
              </a:rPr>
              <a:t>rozsah pohybu </a:t>
            </a:r>
            <a:endParaRPr lang="cs-CZ">
              <a:highlight>
                <a:srgbClr val="FFFF00"/>
              </a:highlight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Kvalitu provedení úchopu ovlivňuje:</a:t>
            </a:r>
            <a:endParaRPr lang="cs-CZ"/>
          </a:p>
          <a:p>
            <a:pPr lvl="1"/>
            <a:r>
              <a:rPr lang="cs-CZ">
                <a:ea typeface="+mn-lt"/>
                <a:cs typeface="+mn-lt"/>
              </a:rPr>
              <a:t>svalová síla, ROM, rychlost, koordinace, výdrž a unavitelnost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cs-CZ">
                <a:ea typeface="+mn-lt"/>
                <a:cs typeface="+mn-lt"/>
              </a:rPr>
              <a:t>provedení natažení horní končetiny: důležitá je stabilizace trupu, vzdálenost HK od předmětu, křížení osy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>
                <a:ea typeface="+mn-lt"/>
                <a:cs typeface="+mn-lt"/>
              </a:rPr>
              <a:t>pohybová iniciativa, taxe, čití, edém, bolest, svalový tonus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praxe: </a:t>
            </a:r>
            <a:r>
              <a:rPr lang="cs-CZ">
                <a:ea typeface="+mn-lt"/>
                <a:cs typeface="+mn-lt"/>
              </a:rPr>
              <a:t>jaký typ úchopu si pacient vybere, jakým způsobem manipuluje s předměty – zda celou rukou, částí ruky, prsty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Nepřímé provedení úchopu výrazně ovlivňuje: </a:t>
            </a:r>
            <a:endParaRPr lang="cs-CZ"/>
          </a:p>
          <a:p>
            <a:pPr lvl="1"/>
            <a:r>
              <a:rPr lang="cs-CZ">
                <a:ea typeface="+mn-lt"/>
                <a:cs typeface="+mn-lt"/>
              </a:rPr>
              <a:t>psychický stav a motivace k činnosti.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9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EDB91-5F0B-4753-A9B5-950B58BB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7792" cy="974801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ROZDĚLENÍ ÚCHOPŮ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D4B6A-A88C-4D27-9C41-2FCF93E1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2248958"/>
            <a:ext cx="11180838" cy="48230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None/>
            </a:pPr>
            <a:r>
              <a:rPr lang="cs-CZ" b="1" dirty="0">
                <a:ea typeface="+mn-lt"/>
                <a:cs typeface="+mn-lt"/>
              </a:rPr>
              <a:t>I) PRIMÁRNÍ </a:t>
            </a:r>
            <a:r>
              <a:rPr lang="cs-CZ" dirty="0">
                <a:ea typeface="+mn-lt"/>
                <a:cs typeface="+mn-lt"/>
              </a:rPr>
              <a:t>– 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úchop, který je proveden prsty či dlaní:</a:t>
            </a:r>
            <a:endParaRPr lang="cs-CZ" b="1" dirty="0">
              <a:highlight>
                <a:srgbClr val="FFFF00"/>
              </a:highlight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Úchop jemný (precizní) a úchop silový. </a:t>
            </a:r>
          </a:p>
          <a:p>
            <a:pPr lvl="2" algn="just"/>
            <a:r>
              <a:rPr lang="cs-CZ" b="1" dirty="0">
                <a:ea typeface="+mn-lt"/>
                <a:cs typeface="+mn-lt"/>
              </a:rPr>
              <a:t>Antigravitační úchop – </a:t>
            </a:r>
            <a:r>
              <a:rPr lang="cs-CZ" dirty="0">
                <a:ea typeface="+mn-lt"/>
                <a:cs typeface="+mn-lt"/>
              </a:rPr>
              <a:t>taška, kbelík- váha v rovnováze se silou prstů. Nesení na rameni (pytel, lyže) </a:t>
            </a:r>
            <a:endParaRPr lang="cs-CZ" dirty="0"/>
          </a:p>
          <a:p>
            <a:pPr lvl="1" algn="just"/>
            <a:r>
              <a:rPr lang="cs-CZ" b="1" dirty="0">
                <a:ea typeface="+mn-lt"/>
                <a:cs typeface="+mn-lt"/>
              </a:rPr>
              <a:t>Statické &amp; dynamické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Dynamické úchopy: jednoduché (zapalovač) &amp; složité (pecka) </a:t>
            </a:r>
          </a:p>
          <a:p>
            <a:pPr lvl="1" algn="just"/>
            <a:r>
              <a:rPr lang="cs-CZ" b="1" dirty="0">
                <a:ea typeface="+mn-lt"/>
                <a:cs typeface="+mn-lt"/>
              </a:rPr>
              <a:t>Statické: </a:t>
            </a:r>
            <a:r>
              <a:rPr lang="cs-CZ" b="1" u="sng" dirty="0" err="1">
                <a:ea typeface="+mn-lt"/>
                <a:cs typeface="+mn-lt"/>
              </a:rPr>
              <a:t>bidigitální</a:t>
            </a:r>
            <a:r>
              <a:rPr lang="cs-CZ" b="1" u="sng" dirty="0">
                <a:ea typeface="+mn-lt"/>
                <a:cs typeface="+mn-lt"/>
              </a:rPr>
              <a:t>, </a:t>
            </a:r>
            <a:r>
              <a:rPr lang="cs-CZ" b="1" u="sng" dirty="0" err="1">
                <a:ea typeface="+mn-lt"/>
                <a:cs typeface="+mn-lt"/>
              </a:rPr>
              <a:t>pluridigitální</a:t>
            </a:r>
            <a:r>
              <a:rPr lang="cs-CZ" b="1" u="sng" dirty="0">
                <a:ea typeface="+mn-lt"/>
                <a:cs typeface="+mn-lt"/>
              </a:rPr>
              <a:t> a dlaňové.</a:t>
            </a:r>
            <a:r>
              <a:rPr lang="cs-CZ" b="1" dirty="0">
                <a:ea typeface="+mn-lt"/>
                <a:cs typeface="+mn-lt"/>
              </a:rPr>
              <a:t> </a:t>
            </a:r>
          </a:p>
          <a:p>
            <a:pPr lvl="2" algn="just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A) </a:t>
            </a:r>
            <a:r>
              <a:rPr lang="cs-CZ" b="1" dirty="0" err="1">
                <a:highlight>
                  <a:srgbClr val="FFFF00"/>
                </a:highlight>
                <a:ea typeface="+mn-lt"/>
                <a:cs typeface="+mn-lt"/>
              </a:rPr>
              <a:t>Bidigitální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úchopy</a:t>
            </a:r>
            <a:r>
              <a:rPr lang="cs-CZ" dirty="0">
                <a:ea typeface="+mn-lt"/>
                <a:cs typeface="+mn-lt"/>
              </a:rPr>
              <a:t> - dochází k použití dvou prstů (např. </a:t>
            </a:r>
            <a:r>
              <a:rPr lang="cs-CZ" dirty="0" err="1">
                <a:ea typeface="+mn-lt"/>
                <a:cs typeface="+mn-lt"/>
              </a:rPr>
              <a:t>pinzetový</a:t>
            </a:r>
            <a:r>
              <a:rPr lang="cs-CZ" dirty="0">
                <a:ea typeface="+mn-lt"/>
                <a:cs typeface="+mn-lt"/>
              </a:rPr>
              <a:t>, klíčový, mincový, klešťový, cigaretový). </a:t>
            </a:r>
          </a:p>
          <a:p>
            <a:pPr lvl="3" algn="just"/>
            <a:r>
              <a:rPr lang="cs-CZ" dirty="0" err="1">
                <a:highlight>
                  <a:srgbClr val="FFFF00"/>
                </a:highlight>
                <a:ea typeface="+mn-lt"/>
                <a:cs typeface="+mn-lt"/>
              </a:rPr>
              <a:t>pinzetový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 úchop </a:t>
            </a:r>
            <a:r>
              <a:rPr lang="cs-CZ" dirty="0">
                <a:ea typeface="+mn-lt"/>
                <a:cs typeface="+mn-lt"/>
              </a:rPr>
              <a:t>– „</a:t>
            </a:r>
            <a:r>
              <a:rPr lang="cs-CZ" dirty="0" err="1">
                <a:ea typeface="+mn-lt"/>
                <a:cs typeface="+mn-lt"/>
              </a:rPr>
              <a:t>dvouprstní</a:t>
            </a:r>
            <a:r>
              <a:rPr lang="cs-CZ" dirty="0">
                <a:ea typeface="+mn-lt"/>
                <a:cs typeface="+mn-lt"/>
              </a:rPr>
              <a:t>“, bříška ukazováku a palce jsou proti sobě </a:t>
            </a:r>
          </a:p>
          <a:p>
            <a:pPr lvl="3"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nehtový úchop</a:t>
            </a:r>
            <a:r>
              <a:rPr lang="cs-CZ" dirty="0">
                <a:ea typeface="+mn-lt"/>
                <a:cs typeface="+mn-lt"/>
              </a:rPr>
              <a:t> – podobný jako </a:t>
            </a:r>
            <a:r>
              <a:rPr lang="cs-CZ" dirty="0" err="1">
                <a:ea typeface="+mn-lt"/>
                <a:cs typeface="+mn-lt"/>
              </a:rPr>
              <a:t>pinzetový</a:t>
            </a:r>
            <a:r>
              <a:rPr lang="cs-CZ" dirty="0">
                <a:ea typeface="+mn-lt"/>
                <a:cs typeface="+mn-lt"/>
              </a:rPr>
              <a:t>, ale zapojí se více části nehtů. Jedná se o velmi jemný úchop potřebný ke sběru drobných věcí (např. jehla) </a:t>
            </a:r>
          </a:p>
          <a:p>
            <a:pPr lvl="3"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klíčový úchop</a:t>
            </a:r>
            <a:r>
              <a:rPr lang="cs-CZ" dirty="0">
                <a:ea typeface="+mn-lt"/>
                <a:cs typeface="+mn-lt"/>
              </a:rPr>
              <a:t> – přitisknutí předmětu 2.článku palce k 1. a 2. článkům ukazováku, např. pro odemykání, přesný </a:t>
            </a:r>
          </a:p>
          <a:p>
            <a:pPr lvl="3"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cigaretový</a:t>
            </a:r>
            <a:r>
              <a:rPr lang="cs-CZ" dirty="0">
                <a:ea typeface="+mn-lt"/>
                <a:cs typeface="+mn-lt"/>
              </a:rPr>
              <a:t> úchop</a:t>
            </a:r>
            <a:endParaRPr lang="cs-CZ" dirty="0"/>
          </a:p>
          <a:p>
            <a:pPr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5DA127E-CDE8-40E7-A1A4-EC12D019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05" y="632581"/>
            <a:ext cx="5452533" cy="11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B01DAF-60EC-46EC-9BE5-9E97E0CF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103"/>
            <a:ext cx="3047082" cy="2646897"/>
          </a:xfrm>
        </p:spPr>
        <p:txBody>
          <a:bodyPr anchor="b">
            <a:normAutofit/>
          </a:bodyPr>
          <a:lstStyle/>
          <a:p>
            <a:r>
              <a:rPr lang="cs-CZ" sz="3700" b="1" cap="all">
                <a:ea typeface="+mj-lt"/>
                <a:cs typeface="+mj-lt"/>
              </a:rPr>
              <a:t>ROZDĚLENÍ ÚCHOPŮ</a:t>
            </a:r>
            <a:endParaRPr lang="cs-CZ" sz="3700">
              <a:ea typeface="+mj-lt"/>
              <a:cs typeface="+mj-lt"/>
            </a:endParaRPr>
          </a:p>
          <a:p>
            <a:endParaRPr lang="cs-CZ" sz="3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6130" y="47101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77243" y="60463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5E9629FB-00BA-4CCB-868A-33E493023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20"/>
          <a:stretch/>
        </p:blipFill>
        <p:spPr>
          <a:xfrm>
            <a:off x="3979169" y="782103"/>
            <a:ext cx="3018819" cy="2646897"/>
          </a:xfrm>
          <a:prstGeom prst="rect">
            <a:avLst/>
          </a:prstGeom>
        </p:spPr>
      </p:pic>
      <p:pic>
        <p:nvPicPr>
          <p:cNvPr id="5" name="Obrázek 5" descr="Obsah obrázku osoba, interiér&#10;&#10;Popis se vygeneroval automaticky.">
            <a:extLst>
              <a:ext uri="{FF2B5EF4-FFF2-40B4-BE49-F238E27FC236}">
                <a16:creationId xmlns:a16="http://schemas.microsoft.com/office/drawing/2014/main" id="{BEC1B108-A026-410D-9135-9D8896679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6" r="33130"/>
          <a:stretch/>
        </p:blipFill>
        <p:spPr>
          <a:xfrm>
            <a:off x="838196" y="3512460"/>
            <a:ext cx="3047073" cy="2646897"/>
          </a:xfrm>
          <a:prstGeom prst="rect">
            <a:avLst/>
          </a:prstGeom>
        </p:spPr>
      </p:pic>
      <p:pic>
        <p:nvPicPr>
          <p:cNvPr id="9" name="Obrázek 6">
            <a:extLst>
              <a:ext uri="{FF2B5EF4-FFF2-40B4-BE49-F238E27FC236}">
                <a16:creationId xmlns:a16="http://schemas.microsoft.com/office/drawing/2014/main" id="{7360EAF3-EC57-4D10-A4E0-27BCD7A0F3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5" r="5267" b="1"/>
          <a:stretch/>
        </p:blipFill>
        <p:spPr>
          <a:xfrm>
            <a:off x="3979169" y="3512460"/>
            <a:ext cx="3018821" cy="26468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A8EEE-DADE-4BA1-97EE-2DF0FA80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709" y="370865"/>
            <a:ext cx="4923043" cy="6356968"/>
          </a:xfrm>
        </p:spPr>
        <p:txBody>
          <a:bodyPr anchor="ctr">
            <a:normAutofit/>
          </a:bodyPr>
          <a:lstStyle/>
          <a:p>
            <a:pPr lvl="1"/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B) </a:t>
            </a:r>
            <a:r>
              <a:rPr lang="cs-CZ" sz="1600" b="1" dirty="0" err="1">
                <a:highlight>
                  <a:srgbClr val="FFFF00"/>
                </a:highlight>
                <a:ea typeface="+mn-lt"/>
                <a:cs typeface="+mn-lt"/>
              </a:rPr>
              <a:t>Pluridigitální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cs-CZ" sz="1600" dirty="0">
                <a:ea typeface="+mn-lt"/>
                <a:cs typeface="+mn-lt"/>
              </a:rPr>
              <a:t>úchopy:</a:t>
            </a:r>
            <a:r>
              <a:rPr lang="cs-CZ" sz="1600" b="1" dirty="0">
                <a:ea typeface="+mn-lt"/>
                <a:cs typeface="+mn-lt"/>
              </a:rPr>
              <a:t> </a:t>
            </a:r>
            <a:r>
              <a:rPr lang="cs-CZ" sz="1600" dirty="0">
                <a:ea typeface="+mn-lt"/>
                <a:cs typeface="+mn-lt"/>
              </a:rPr>
              <a:t>využívají více prstů pro úchop (např. úchop tužkový, špetka, kulový, válcový, antigravitační) </a:t>
            </a:r>
            <a:endParaRPr lang="en-US" sz="1600" dirty="0">
              <a:ea typeface="+mn-lt"/>
              <a:cs typeface="+mn-lt"/>
            </a:endParaRPr>
          </a:p>
          <a:p>
            <a:pPr lvl="2"/>
            <a:r>
              <a:rPr lang="cs-CZ" sz="1400" dirty="0">
                <a:highlight>
                  <a:srgbClr val="FFFF00"/>
                </a:highlight>
                <a:ea typeface="+mn-lt"/>
                <a:cs typeface="+mn-lt"/>
              </a:rPr>
              <a:t>tužkový úchop </a:t>
            </a:r>
            <a:r>
              <a:rPr lang="cs-CZ" sz="1400" dirty="0">
                <a:ea typeface="+mn-lt"/>
                <a:cs typeface="+mn-lt"/>
              </a:rPr>
              <a:t>– funkce tří prstů a opora o hřbet ruky, velmi přesný </a:t>
            </a:r>
            <a:endParaRPr lang="en-US" sz="1400" dirty="0">
              <a:ea typeface="+mn-lt"/>
              <a:cs typeface="+mn-lt"/>
            </a:endParaRPr>
          </a:p>
          <a:p>
            <a:pPr lvl="2"/>
            <a:r>
              <a:rPr lang="cs-CZ" sz="1400" dirty="0">
                <a:highlight>
                  <a:srgbClr val="FFFF00"/>
                </a:highlight>
                <a:ea typeface="+mn-lt"/>
                <a:cs typeface="+mn-lt"/>
              </a:rPr>
              <a:t>špetka </a:t>
            </a:r>
            <a:r>
              <a:rPr lang="cs-CZ" sz="1400" dirty="0">
                <a:ea typeface="+mn-lt"/>
                <a:cs typeface="+mn-lt"/>
              </a:rPr>
              <a:t>– „</a:t>
            </a:r>
            <a:r>
              <a:rPr lang="cs-CZ" sz="1400" dirty="0" err="1">
                <a:ea typeface="+mn-lt"/>
                <a:cs typeface="+mn-lt"/>
              </a:rPr>
              <a:t>tříprstový</a:t>
            </a:r>
            <a:r>
              <a:rPr lang="cs-CZ" sz="1400" dirty="0">
                <a:ea typeface="+mn-lt"/>
                <a:cs typeface="+mn-lt"/>
              </a:rPr>
              <a:t>“ úchop, použití např. při solení, přesný </a:t>
            </a:r>
            <a:endParaRPr lang="en-US" sz="1400" dirty="0">
              <a:ea typeface="+mn-lt"/>
              <a:cs typeface="+mn-lt"/>
            </a:endParaRPr>
          </a:p>
          <a:p>
            <a:pPr lvl="1"/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C) Dlaňové</a:t>
            </a:r>
            <a:r>
              <a:rPr lang="cs-CZ" sz="1600" b="1" dirty="0">
                <a:ea typeface="+mn-lt"/>
                <a:cs typeface="+mn-lt"/>
              </a:rPr>
              <a:t> </a:t>
            </a:r>
            <a:r>
              <a:rPr lang="cs-CZ" sz="1600" dirty="0">
                <a:ea typeface="+mn-lt"/>
                <a:cs typeface="+mn-lt"/>
              </a:rPr>
              <a:t>úchopy: provádějí se pomocí dlaně, patří k nim kulový úchop a válcový úchop.</a:t>
            </a:r>
            <a:endParaRPr lang="en-US" sz="1600" dirty="0">
              <a:ea typeface="+mn-lt"/>
              <a:cs typeface="+mn-lt"/>
            </a:endParaRPr>
          </a:p>
          <a:p>
            <a:pPr lvl="2"/>
            <a:r>
              <a:rPr lang="cs-CZ" sz="1400" dirty="0">
                <a:highlight>
                  <a:srgbClr val="FFFF00"/>
                </a:highlight>
                <a:ea typeface="+mn-lt"/>
                <a:cs typeface="+mn-lt"/>
              </a:rPr>
              <a:t>kulový úchop</a:t>
            </a:r>
            <a:r>
              <a:rPr lang="cs-CZ" sz="1400" dirty="0">
                <a:ea typeface="+mn-lt"/>
                <a:cs typeface="+mn-lt"/>
              </a:rPr>
              <a:t> – z ruky se udělá koule, je důležitější tlak prstů než dlaně, použití např. pro zašroubování žárovky, uchopení jablka atd. </a:t>
            </a:r>
            <a:endParaRPr lang="en-US" sz="1400" dirty="0">
              <a:ea typeface="+mn-lt"/>
              <a:cs typeface="+mn-lt"/>
            </a:endParaRPr>
          </a:p>
          <a:p>
            <a:pPr lvl="2"/>
            <a:r>
              <a:rPr lang="cs-CZ" sz="1400" dirty="0">
                <a:highlight>
                  <a:srgbClr val="FFFF00"/>
                </a:highlight>
                <a:ea typeface="+mn-lt"/>
                <a:cs typeface="+mn-lt"/>
              </a:rPr>
              <a:t>válcový úchop </a:t>
            </a:r>
            <a:r>
              <a:rPr lang="cs-CZ" sz="1400" dirty="0">
                <a:ea typeface="+mn-lt"/>
                <a:cs typeface="+mn-lt"/>
              </a:rPr>
              <a:t>– například pro úchop hřebenu, tyče, rukojeti, násady atd.</a:t>
            </a:r>
            <a:endParaRPr lang="en-US" sz="1400" dirty="0"/>
          </a:p>
          <a:p>
            <a:endParaRPr lang="cs-CZ" sz="1300" b="1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II) SEKUNDÁRNÍ </a:t>
            </a:r>
            <a:r>
              <a:rPr lang="cs-CZ" sz="1800" dirty="0">
                <a:ea typeface="+mn-lt"/>
                <a:cs typeface="+mn-lt"/>
              </a:rPr>
              <a:t>– náhradní typ úchopu, který je proveden jinými částmi těla, např. hlava – rameno, zuby, podpaží, loket apod.</a:t>
            </a:r>
            <a:endParaRPr lang="en-US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III) TERCIÁLNÍ </a:t>
            </a:r>
            <a:r>
              <a:rPr lang="cs-CZ" sz="1800" dirty="0">
                <a:ea typeface="+mn-lt"/>
                <a:cs typeface="+mn-lt"/>
              </a:rPr>
              <a:t>- úchopy pomocí ortézy či </a:t>
            </a:r>
            <a:r>
              <a:rPr lang="cs-CZ" sz="1800" dirty="0" err="1">
                <a:ea typeface="+mn-lt"/>
                <a:cs typeface="+mn-lt"/>
              </a:rPr>
              <a:t>adjuvatikem</a:t>
            </a:r>
            <a:endParaRPr lang="cs-CZ" sz="1800" dirty="0" err="1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6380" y="119484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F5C33-9D3A-441D-9FA9-4132A944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139" y="114604"/>
            <a:ext cx="5024292" cy="942160"/>
          </a:xfrm>
        </p:spPr>
        <p:txBody>
          <a:bodyPr anchor="b">
            <a:normAutofit/>
          </a:bodyPr>
          <a:lstStyle/>
          <a:p>
            <a:r>
              <a:rPr lang="cs-CZ" sz="5400" b="1">
                <a:ea typeface="+mj-lt"/>
                <a:cs typeface="+mj-lt"/>
              </a:rPr>
              <a:t>Fáze úchopu</a:t>
            </a:r>
            <a:r>
              <a:rPr lang="cs-CZ" sz="5400">
                <a:ea typeface="+mj-lt"/>
                <a:cs typeface="+mj-lt"/>
              </a:rPr>
              <a:t> </a:t>
            </a:r>
            <a:endParaRPr lang="cs-CZ" sz="5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B9D2B86-7885-436A-8D6B-8FB984B3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2142791"/>
            <a:ext cx="5221625" cy="257241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D48EA-7083-4700-A889-4BCB1563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298" y="1472683"/>
            <a:ext cx="6079672" cy="52586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PŘIBLÍŽENÍ </a:t>
            </a:r>
            <a:r>
              <a:rPr lang="cs-CZ" sz="1600" dirty="0">
                <a:ea typeface="+mn-lt"/>
                <a:cs typeface="+mn-lt"/>
              </a:rPr>
              <a:t>( =</a:t>
            </a:r>
            <a:r>
              <a:rPr lang="cs-CZ" sz="1600" dirty="0" err="1">
                <a:ea typeface="+mn-lt"/>
                <a:cs typeface="+mn-lt"/>
              </a:rPr>
              <a:t>apropinquace</a:t>
            </a:r>
            <a:r>
              <a:rPr lang="cs-CZ" sz="1600" dirty="0">
                <a:ea typeface="+mn-lt"/>
                <a:cs typeface="+mn-lt"/>
              </a:rPr>
              <a:t>) hodnotíme:</a:t>
            </a:r>
            <a:endParaRPr lang="cs-CZ" sz="1200" dirty="0">
              <a:ea typeface="+mn-lt"/>
              <a:cs typeface="+mn-lt"/>
            </a:endParaRPr>
          </a:p>
          <a:p>
            <a:pPr lvl="1"/>
            <a:r>
              <a:rPr lang="cs-CZ" sz="1400" dirty="0">
                <a:ea typeface="+mn-lt"/>
                <a:cs typeface="+mn-lt"/>
              </a:rPr>
              <a:t>stabilitu trupu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pohybové vzorce v jednotlivých segmentech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izolované pohyby na HKK</a:t>
            </a:r>
            <a:endParaRPr lang="cs-CZ" sz="140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UCHOPENÍ</a:t>
            </a:r>
            <a:r>
              <a:rPr lang="cs-CZ" sz="1600" dirty="0">
                <a:ea typeface="+mn-lt"/>
                <a:cs typeface="+mn-lt"/>
              </a:rPr>
              <a:t> hodnotíme: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postavení palce, prstů a flexi zápěstí</a:t>
            </a:r>
            <a:endParaRPr lang="cs-CZ" sz="140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ROZEVŘENÍ</a:t>
            </a:r>
            <a:r>
              <a:rPr lang="cs-CZ" sz="1600" dirty="0">
                <a:ea typeface="+mn-lt"/>
                <a:cs typeface="+mn-lt"/>
              </a:rPr>
              <a:t> (extenze) </a:t>
            </a:r>
            <a:endParaRPr lang="cs-CZ" sz="160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SEVŘENÍ</a:t>
            </a:r>
            <a:r>
              <a:rPr lang="cs-CZ" sz="1600" dirty="0">
                <a:ea typeface="+mn-lt"/>
                <a:cs typeface="+mn-lt"/>
              </a:rPr>
              <a:t> (inkluze, flexe) </a:t>
            </a:r>
            <a:endParaRPr lang="cs-CZ" sz="1600" dirty="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DRŽENÍ</a:t>
            </a:r>
            <a:r>
              <a:rPr lang="cs-CZ" sz="1600" dirty="0">
                <a:ea typeface="+mn-lt"/>
                <a:cs typeface="+mn-lt"/>
              </a:rPr>
              <a:t> (retence) </a:t>
            </a:r>
            <a:endParaRPr lang="cs-CZ" sz="1600" dirty="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UVOLNĚNÍ</a:t>
            </a:r>
            <a:r>
              <a:rPr lang="cs-CZ" sz="1600" dirty="0">
                <a:ea typeface="+mn-lt"/>
                <a:cs typeface="+mn-lt"/>
              </a:rPr>
              <a:t> (relaxace) 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Není potřeba stabilizovat segment končetiny v určité poloze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nutnost zevní opory 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poloha zápěstí a předloktí</a:t>
            </a:r>
            <a:endParaRPr lang="cs-CZ" sz="140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ODDÁLENÍ</a:t>
            </a:r>
            <a:r>
              <a:rPr lang="cs-CZ" sz="1600" dirty="0">
                <a:ea typeface="+mn-lt"/>
                <a:cs typeface="+mn-lt"/>
              </a:rPr>
              <a:t> (detence)</a:t>
            </a:r>
          </a:p>
          <a:p>
            <a:endParaRPr lang="cs-CZ" sz="1600" dirty="0">
              <a:ea typeface="+mn-lt"/>
              <a:cs typeface="+mn-lt"/>
            </a:endParaRPr>
          </a:p>
          <a:p>
            <a:endParaRPr lang="cs-CZ" sz="1600" dirty="0">
              <a:ea typeface="+mn-lt"/>
              <a:cs typeface="+mn-lt"/>
            </a:endParaRPr>
          </a:p>
          <a:p>
            <a:r>
              <a:rPr lang="cs-CZ" sz="1600" dirty="0">
                <a:ea typeface="+mn-lt"/>
                <a:cs typeface="+mn-lt"/>
              </a:rPr>
              <a:t>Pro hodnocení je nutný celkový obraz, pokud jsou předměty umístěné v různých polohách (před, za, nad, pod)</a:t>
            </a:r>
            <a:endParaRPr lang="cs-CZ" sz="1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2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8D6982-576D-4807-8E79-C8EEA0F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6700" b="1">
                <a:solidFill>
                  <a:schemeClr val="bg1"/>
                </a:solidFill>
                <a:ea typeface="+mj-lt"/>
                <a:cs typeface="+mj-lt"/>
              </a:rPr>
              <a:t>Poruchy úchopu</a:t>
            </a:r>
            <a:r>
              <a:rPr lang="cs-CZ" sz="6700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cs-CZ" sz="6700">
              <a:solidFill>
                <a:schemeClr val="bg1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A971B-98DB-48C4-914C-D0850511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325" y="164221"/>
            <a:ext cx="5822868" cy="66275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600" dirty="0">
                <a:ea typeface="+mn-lt"/>
                <a:cs typeface="+mn-lt"/>
              </a:rPr>
              <a:t>nejčastěji u pacientů s neurální patologií</a:t>
            </a:r>
            <a:endParaRPr lang="cs-CZ" sz="1600"/>
          </a:p>
          <a:p>
            <a:pPr marL="0" indent="0">
              <a:buNone/>
            </a:pPr>
            <a:r>
              <a:rPr lang="cs-CZ" sz="1600" u="sng" dirty="0">
                <a:ea typeface="+mn-lt"/>
                <a:cs typeface="+mn-lt"/>
              </a:rPr>
              <a:t>MOŽNÉ DEFICITY:</a:t>
            </a:r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Zacílení úchopu: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možné poruchy vizuálních drah či pohybů očí: adekvátní koordinaci oko-ruka </a:t>
            </a:r>
          </a:p>
          <a:p>
            <a:pPr lvl="1"/>
            <a:r>
              <a:rPr lang="cs-CZ" sz="1400" dirty="0" err="1">
                <a:ea typeface="+mn-lt"/>
                <a:cs typeface="+mn-lt"/>
              </a:rPr>
              <a:t>pch</a:t>
            </a:r>
            <a:r>
              <a:rPr lang="cs-CZ" sz="1400" dirty="0">
                <a:ea typeface="+mn-lt"/>
                <a:cs typeface="+mn-lt"/>
              </a:rPr>
              <a:t> vestibulárního systému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neschopnosti adaptace vestibule - okulárního reflexu na změny v náročnosti úchopu (např. při poruchách mozečku)</a:t>
            </a:r>
            <a:endParaRPr lang="cs-CZ" sz="1400" dirty="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Poruchy koordinace</a:t>
            </a:r>
            <a:r>
              <a:rPr lang="cs-CZ" sz="1600" dirty="0">
                <a:ea typeface="+mn-lt"/>
                <a:cs typeface="+mn-lt"/>
              </a:rPr>
              <a:t>: Typické prodloužení reakční doby při úkolech, kde se měří čas. </a:t>
            </a:r>
            <a:endParaRPr lang="cs-CZ" sz="1600"/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Poruchy senzoriky:</a:t>
            </a:r>
            <a:r>
              <a:rPr lang="cs-CZ" sz="1600" dirty="0">
                <a:ea typeface="+mn-lt"/>
                <a:cs typeface="+mn-lt"/>
              </a:rPr>
              <a:t> vliv na úchop a sílu stisku </a:t>
            </a:r>
            <a:endParaRPr lang="cs-CZ" sz="1600"/>
          </a:p>
          <a:p>
            <a:pPr marL="0" indent="0">
              <a:buNone/>
            </a:pP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dirty="0">
                <a:ea typeface="+mn-lt"/>
                <a:cs typeface="+mn-lt"/>
              </a:rPr>
              <a:t>Na provádění úchopu má vliv rozložení a zpracování informací v mozkových hemisférách. </a:t>
            </a:r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Pravá hemisféra:</a:t>
            </a:r>
            <a:r>
              <a:rPr lang="cs-CZ" sz="1600" dirty="0">
                <a:ea typeface="+mn-lt"/>
                <a:cs typeface="+mn-lt"/>
              </a:rPr>
              <a:t> zpracovává vizuální zpětnou vazbu pro přizpůsobení pohybu. To má vliv na zacílení pohybu, zvýšené nároky na přesnost. </a:t>
            </a:r>
          </a:p>
          <a:p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Levá hemisféra:</a:t>
            </a:r>
            <a:r>
              <a:rPr lang="cs-CZ" sz="1600" dirty="0">
                <a:ea typeface="+mn-lt"/>
                <a:cs typeface="+mn-lt"/>
              </a:rPr>
              <a:t> má za úkol motorické programování, tedy načasování, posloupnost kroků, fází úchopu (flexe, extenze, vnitřní rotace atd.). </a:t>
            </a:r>
            <a:endParaRPr lang="cs-CZ" sz="160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68E88F-68D4-40CF-AB0C-5BAE7B80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78486"/>
            <a:ext cx="6190412" cy="723309"/>
          </a:xfrm>
        </p:spPr>
        <p:txBody>
          <a:bodyPr anchor="b">
            <a:normAutofit/>
          </a:bodyPr>
          <a:lstStyle/>
          <a:p>
            <a:r>
              <a:rPr lang="cs-CZ" sz="4200"/>
              <a:t>Standardizované testy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592F3-41BD-4C38-8464-7B75F2E2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1002950"/>
            <a:ext cx="8633650" cy="57997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 u="sng" dirty="0" err="1">
                <a:highlight>
                  <a:srgbClr val="FFFF00"/>
                </a:highlight>
              </a:rPr>
              <a:t>Jebsen</a:t>
            </a:r>
            <a:r>
              <a:rPr lang="cs-CZ" sz="1600" b="1" u="sng" dirty="0">
                <a:highlight>
                  <a:srgbClr val="FFFF00"/>
                </a:highlight>
              </a:rPr>
              <a:t> Taylor test:</a:t>
            </a:r>
            <a:r>
              <a:rPr lang="cs-CZ" sz="1600" dirty="0"/>
              <a:t> 30 min.</a:t>
            </a:r>
          </a:p>
          <a:p>
            <a:pPr lvl="1"/>
            <a:r>
              <a:rPr lang="cs-CZ" sz="1400" dirty="0"/>
              <a:t>Hodnotí jemnou motoriku a funkčnost ruky s lehkými a těžkými předměty.</a:t>
            </a:r>
          </a:p>
          <a:p>
            <a:pPr lvl="1"/>
            <a:r>
              <a:rPr lang="cs-CZ" sz="1400" dirty="0"/>
              <a:t>Simulace aktivit denního života mezi jednotlivými </a:t>
            </a:r>
            <a:r>
              <a:rPr lang="cs-CZ" sz="1400" dirty="0" err="1"/>
              <a:t>podúkoly</a:t>
            </a:r>
            <a:r>
              <a:rPr lang="cs-CZ" sz="1400" dirty="0"/>
              <a:t>: psaní, otáčení karet, sbírání drobných předmětů, simulace jedení, stavění věže, zvedání velkých lehkých a těžkých předmětů. Cca na 30 min.</a:t>
            </a:r>
          </a:p>
          <a:p>
            <a:r>
              <a:rPr lang="cs-CZ" sz="1600" b="1" u="sng" dirty="0" err="1">
                <a:highlight>
                  <a:srgbClr val="FFFF00"/>
                </a:highlight>
              </a:rPr>
              <a:t>Purdue</a:t>
            </a:r>
            <a:r>
              <a:rPr lang="cs-CZ" sz="1600" b="1" u="sng" dirty="0">
                <a:highlight>
                  <a:srgbClr val="FFFF00"/>
                </a:highlight>
              </a:rPr>
              <a:t> </a:t>
            </a:r>
            <a:r>
              <a:rPr lang="cs-CZ" sz="1600" b="1" u="sng" dirty="0" err="1">
                <a:highlight>
                  <a:srgbClr val="FFFF00"/>
                </a:highlight>
              </a:rPr>
              <a:t>pegboard</a:t>
            </a:r>
            <a:r>
              <a:rPr lang="cs-CZ" sz="1600" b="1" u="sng" dirty="0">
                <a:highlight>
                  <a:srgbClr val="FFFF00"/>
                </a:highlight>
              </a:rPr>
              <a:t> test</a:t>
            </a:r>
            <a:r>
              <a:rPr lang="cs-CZ" sz="1600" dirty="0"/>
              <a:t> (model 320 20): 30 min.</a:t>
            </a:r>
          </a:p>
          <a:p>
            <a:pPr lvl="1"/>
            <a:r>
              <a:rPr lang="cs-CZ" sz="1400" dirty="0"/>
              <a:t>K výběru zaměstnanců pro práci vyžadující obratnost jemné a hrubé motoriky a koordinace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Test simuluje práci v továrně a ve výrobě</a:t>
            </a:r>
          </a:p>
          <a:p>
            <a:pPr lvl="1"/>
            <a:r>
              <a:rPr lang="cs-CZ" sz="1400" dirty="0"/>
              <a:t>Hodnotí 2 typy aktivit: velké pohyby rukou, prstů a paží &amp; obratnost konečků prstů</a:t>
            </a:r>
          </a:p>
          <a:p>
            <a:pPr lvl="1"/>
            <a:r>
              <a:rPr lang="cs-CZ" sz="1400" dirty="0"/>
              <a:t>Využití u pacientů s neurologickým, ortopedickým, revmatologickým, fyzickým postižením.</a:t>
            </a:r>
          </a:p>
          <a:p>
            <a:r>
              <a:rPr lang="cs-CZ" sz="1600" b="1" u="sng" dirty="0">
                <a:highlight>
                  <a:srgbClr val="FFFF00"/>
                </a:highlight>
              </a:rPr>
              <a:t>Funkční test motoriky ruky:</a:t>
            </a:r>
          </a:p>
          <a:p>
            <a:pPr lvl="1"/>
            <a:r>
              <a:rPr lang="cs-CZ" sz="1400" dirty="0"/>
              <a:t>= orientační zjištění schopností HKK</a:t>
            </a:r>
          </a:p>
          <a:p>
            <a:pPr lvl="1"/>
            <a:r>
              <a:rPr lang="cs-CZ" sz="1400" dirty="0"/>
              <a:t>funkční test s časovými limity pro jednotlivé položky (manipulace s předměty na panelu, samostatné úkoly)</a:t>
            </a:r>
            <a:endParaRPr lang="cs-CZ"/>
          </a:p>
          <a:p>
            <a:r>
              <a:rPr lang="cs-CZ" sz="1600" b="1" u="sng" dirty="0">
                <a:highlight>
                  <a:srgbClr val="FFFF00"/>
                </a:highlight>
              </a:rPr>
              <a:t>Dynamometr </a:t>
            </a:r>
            <a:r>
              <a:rPr lang="cs-CZ" sz="1600" b="1" u="sng" dirty="0" err="1">
                <a:highlight>
                  <a:srgbClr val="FFFF00"/>
                </a:highlight>
              </a:rPr>
              <a:t>Jamar</a:t>
            </a:r>
            <a:r>
              <a:rPr lang="cs-CZ" sz="1600" b="1" u="sng" dirty="0">
                <a:highlight>
                  <a:srgbClr val="FFFF00"/>
                </a:highlight>
              </a:rPr>
              <a:t>: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Vyšetření svalové síly stisku ruky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Přístroj má 5 roztečí (9, 12, 14.5, 17, 20). 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Měření maximální síly ve 3 pokusech na každou rozteč  - udává se průměr.</a:t>
            </a:r>
            <a:endParaRPr lang="cs-CZ" dirty="0"/>
          </a:p>
          <a:p>
            <a:r>
              <a:rPr lang="cs-CZ" sz="1600" b="1" u="sng" dirty="0" err="1">
                <a:highlight>
                  <a:srgbClr val="FFFF00"/>
                </a:highlight>
                <a:ea typeface="+mn-lt"/>
                <a:cs typeface="+mn-lt"/>
              </a:rPr>
              <a:t>Nine</a:t>
            </a:r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 Hole </a:t>
            </a:r>
            <a:r>
              <a:rPr lang="cs-CZ" sz="1600" b="1" u="sng" dirty="0" err="1">
                <a:highlight>
                  <a:srgbClr val="FFFF00"/>
                </a:highlight>
                <a:ea typeface="+mn-lt"/>
                <a:cs typeface="+mn-lt"/>
              </a:rPr>
              <a:t>Peg</a:t>
            </a:r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r>
              <a:rPr lang="cs-CZ" sz="1600" b="1" u="sng" dirty="0" err="1">
                <a:highlight>
                  <a:srgbClr val="FFFF00"/>
                </a:highlight>
                <a:ea typeface="+mn-lt"/>
                <a:cs typeface="+mn-lt"/>
              </a:rPr>
              <a:t>Dexterity</a:t>
            </a:r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 Test:</a:t>
            </a:r>
            <a:endParaRPr lang="en-US" sz="1600" b="1" u="sng">
              <a:highlight>
                <a:srgbClr val="FFFF00"/>
              </a:highlight>
              <a:ea typeface="+mn-lt"/>
              <a:cs typeface="+mn-lt"/>
            </a:endParaRPr>
          </a:p>
          <a:p>
            <a:pPr lvl="1"/>
            <a:r>
              <a:rPr lang="cs-CZ" sz="1400" dirty="0">
                <a:ea typeface="+mn-lt"/>
                <a:cs typeface="+mn-lt"/>
              </a:rPr>
              <a:t>Vhodné jako trénink jemné motoriky: koordinace oko-ruka</a:t>
            </a:r>
            <a:endParaRPr lang="en-US" sz="1400">
              <a:ea typeface="+mn-lt"/>
              <a:cs typeface="+mn-lt"/>
            </a:endParaRPr>
          </a:p>
          <a:p>
            <a:pPr lvl="1"/>
            <a:r>
              <a:rPr lang="cs-CZ" sz="1400" dirty="0">
                <a:ea typeface="+mn-lt"/>
                <a:cs typeface="+mn-lt"/>
              </a:rPr>
              <a:t>Pro osoby s poruchou v oblasti jemné motoriky a obratnosti rukou</a:t>
            </a:r>
            <a:endParaRPr lang="en-US" sz="1400">
              <a:ea typeface="+mn-lt"/>
              <a:cs typeface="+mn-lt"/>
            </a:endParaRPr>
          </a:p>
          <a:p>
            <a:pPr lvl="1"/>
            <a:endParaRPr lang="cs-CZ" sz="1600" dirty="0"/>
          </a:p>
        </p:txBody>
      </p:sp>
      <p:pic>
        <p:nvPicPr>
          <p:cNvPr id="4" name="Obrázek 4" descr="Obsah obrázku zařízení, indikátor&#10;&#10;Popis se vygeneroval automaticky.">
            <a:extLst>
              <a:ext uri="{FF2B5EF4-FFF2-40B4-BE49-F238E27FC236}">
                <a16:creationId xmlns:a16="http://schemas.microsoft.com/office/drawing/2014/main" id="{164D084A-D595-46C8-AB9C-514F1775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26" y="872042"/>
            <a:ext cx="2524834" cy="2524834"/>
          </a:xfrm>
          <a:prstGeom prst="rect">
            <a:avLst/>
          </a:prstGeom>
        </p:spPr>
      </p:pic>
      <p:sp>
        <p:nvSpPr>
          <p:cNvPr id="3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1042" y="17552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9792" y="227721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2443BB91-EB10-4D57-BA7E-37232A32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726" y="3745367"/>
            <a:ext cx="2524834" cy="25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93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7D9FDF-075A-4550-9953-EB05D5B5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2" y="501651"/>
            <a:ext cx="5208816" cy="1716255"/>
          </a:xfrm>
        </p:spPr>
        <p:txBody>
          <a:bodyPr anchor="b">
            <a:normAutofit/>
          </a:bodyPr>
          <a:lstStyle/>
          <a:p>
            <a:r>
              <a:rPr lang="cs-CZ" sz="3400" b="1" dirty="0"/>
              <a:t>Vyšetření koordinace pohybu prstů a rukou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8D0BEB8-47DF-40AA-94D2-FC7DE285A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0849"/>
          <a:stretch/>
        </p:blipFill>
        <p:spPr>
          <a:xfrm>
            <a:off x="279143" y="299508"/>
            <a:ext cx="2456683" cy="2772397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5443EE74-C2B1-430E-B471-E32E65595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6" r="5994" b="2"/>
          <a:stretch/>
        </p:blipFill>
        <p:spPr>
          <a:xfrm>
            <a:off x="3044085" y="299508"/>
            <a:ext cx="2456683" cy="2772397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1061F983-B41F-4E8B-8366-22457D2C7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87" r="5134" b="4"/>
          <a:stretch/>
        </p:blipFill>
        <p:spPr>
          <a:xfrm>
            <a:off x="279143" y="3371412"/>
            <a:ext cx="2456683" cy="3187078"/>
          </a:xfrm>
          <a:prstGeom prst="rect">
            <a:avLst/>
          </a:prstGeom>
        </p:spPr>
      </p:pic>
      <p:pic>
        <p:nvPicPr>
          <p:cNvPr id="7" name="Obrázek 7" descr="Obsah obrázku rukavice&#10;&#10;Popis se vygeneroval automaticky.">
            <a:extLst>
              <a:ext uri="{FF2B5EF4-FFF2-40B4-BE49-F238E27FC236}">
                <a16:creationId xmlns:a16="http://schemas.microsoft.com/office/drawing/2014/main" id="{DA61B8EB-BFBE-4EF2-AD6E-F4C63E4DF1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24" r="4896" b="4"/>
          <a:stretch/>
        </p:blipFill>
        <p:spPr>
          <a:xfrm>
            <a:off x="3044085" y="3371416"/>
            <a:ext cx="2456683" cy="318707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5C877-7418-456B-B3C0-AC3DE03FE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/>
              <a:t>Pacient provádí tyto gesta:</a:t>
            </a:r>
          </a:p>
          <a:p>
            <a:endParaRPr lang="cs-CZ" sz="1800" dirty="0"/>
          </a:p>
          <a:p>
            <a:r>
              <a:rPr lang="cs-CZ" sz="1800" b="1" dirty="0"/>
              <a:t>Lusknutí</a:t>
            </a:r>
            <a:endParaRPr lang="cs-CZ" b="1" dirty="0"/>
          </a:p>
          <a:p>
            <a:r>
              <a:rPr lang="cs-CZ" sz="1800" b="1" dirty="0"/>
              <a:t>Ruka v pěst</a:t>
            </a:r>
          </a:p>
          <a:p>
            <a:r>
              <a:rPr lang="cs-CZ" sz="1800" b="1" dirty="0"/>
              <a:t>Tlesknutí</a:t>
            </a:r>
          </a:p>
          <a:p>
            <a:r>
              <a:rPr lang="cs-CZ" sz="1800" b="1" dirty="0"/>
              <a:t>Hra na klavír</a:t>
            </a:r>
          </a:p>
          <a:p>
            <a:r>
              <a:rPr lang="cs-CZ" sz="1800" b="1" dirty="0"/>
              <a:t>Gesto "OK"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57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A0D8EB-ACA9-49A7-B646-5F0CC97A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93" y="-5113"/>
            <a:ext cx="6986801" cy="1292555"/>
          </a:xfrm>
        </p:spPr>
        <p:txBody>
          <a:bodyPr anchor="b">
            <a:normAutofit/>
          </a:bodyPr>
          <a:lstStyle/>
          <a:p>
            <a:r>
              <a:rPr lang="cs-CZ" sz="6600"/>
              <a:t>Hodnocení čití</a:t>
            </a:r>
          </a:p>
        </p:txBody>
      </p:sp>
      <p:sp>
        <p:nvSpPr>
          <p:cNvPr id="2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581" y="2533361"/>
            <a:ext cx="171515" cy="171514"/>
          </a:xfrm>
          <a:custGeom>
            <a:avLst/>
            <a:gdLst>
              <a:gd name="connsiteX0" fmla="*/ 159874 w 171515"/>
              <a:gd name="connsiteY0" fmla="*/ 74116 h 171514"/>
              <a:gd name="connsiteX1" fmla="*/ 97399 w 171515"/>
              <a:gd name="connsiteY1" fmla="*/ 74116 h 171514"/>
              <a:gd name="connsiteX2" fmla="*/ 97399 w 171515"/>
              <a:gd name="connsiteY2" fmla="*/ 11641 h 171514"/>
              <a:gd name="connsiteX3" fmla="*/ 85758 w 171515"/>
              <a:gd name="connsiteY3" fmla="*/ 0 h 171514"/>
              <a:gd name="connsiteX4" fmla="*/ 74116 w 171515"/>
              <a:gd name="connsiteY4" fmla="*/ 11641 h 171514"/>
              <a:gd name="connsiteX5" fmla="*/ 74116 w 171515"/>
              <a:gd name="connsiteY5" fmla="*/ 74116 h 171514"/>
              <a:gd name="connsiteX6" fmla="*/ 11641 w 171515"/>
              <a:gd name="connsiteY6" fmla="*/ 74116 h 171514"/>
              <a:gd name="connsiteX7" fmla="*/ 0 w 171515"/>
              <a:gd name="connsiteY7" fmla="*/ 85757 h 171514"/>
              <a:gd name="connsiteX8" fmla="*/ 11641 w 171515"/>
              <a:gd name="connsiteY8" fmla="*/ 97398 h 171514"/>
              <a:gd name="connsiteX9" fmla="*/ 74116 w 171515"/>
              <a:gd name="connsiteY9" fmla="*/ 97398 h 171514"/>
              <a:gd name="connsiteX10" fmla="*/ 74116 w 171515"/>
              <a:gd name="connsiteY10" fmla="*/ 159873 h 171514"/>
              <a:gd name="connsiteX11" fmla="*/ 85758 w 171515"/>
              <a:gd name="connsiteY11" fmla="*/ 171514 h 171514"/>
              <a:gd name="connsiteX12" fmla="*/ 97399 w 171515"/>
              <a:gd name="connsiteY12" fmla="*/ 159873 h 171514"/>
              <a:gd name="connsiteX13" fmla="*/ 97399 w 171515"/>
              <a:gd name="connsiteY13" fmla="*/ 97398 h 171514"/>
              <a:gd name="connsiteX14" fmla="*/ 159874 w 171515"/>
              <a:gd name="connsiteY14" fmla="*/ 97398 h 171514"/>
              <a:gd name="connsiteX15" fmla="*/ 171515 w 171515"/>
              <a:gd name="connsiteY15" fmla="*/ 85757 h 171514"/>
              <a:gd name="connsiteX16" fmla="*/ 159874 w 171515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4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8" y="171514"/>
                </a:cubicBezTo>
                <a:cubicBezTo>
                  <a:pt x="92187" y="171514"/>
                  <a:pt x="97399" y="166302"/>
                  <a:pt x="97399" y="159873"/>
                </a:cubicBezTo>
                <a:lnTo>
                  <a:pt x="97399" y="97398"/>
                </a:lnTo>
                <a:lnTo>
                  <a:pt x="159874" y="97398"/>
                </a:lnTo>
                <a:cubicBezTo>
                  <a:pt x="166303" y="97398"/>
                  <a:pt x="171515" y="92186"/>
                  <a:pt x="171515" y="85757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4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EDDC7-86B6-4DE8-B8F1-6C0D3209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27" y="1663648"/>
            <a:ext cx="7168230" cy="50225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 u="sng" dirty="0">
                <a:highlight>
                  <a:srgbClr val="FFFF00"/>
                </a:highlight>
              </a:rPr>
              <a:t>Povrchové:</a:t>
            </a:r>
            <a:r>
              <a:rPr lang="cs-CZ" sz="1600" dirty="0"/>
              <a:t> = exteroceptivní čití spolu se senzorickými analyzátory (zrak, sluch, čich, chuť)</a:t>
            </a:r>
            <a:endParaRPr lang="cs-CZ" dirty="0"/>
          </a:p>
          <a:p>
            <a:pPr lvl="1"/>
            <a:r>
              <a:rPr lang="cs-CZ" sz="1600" b="1" dirty="0"/>
              <a:t>Taktilní doteky:</a:t>
            </a:r>
            <a:r>
              <a:rPr lang="cs-CZ" sz="1600" dirty="0"/>
              <a:t> lehkým dotekem, hlazením kůže vatou, aplikace jemného tlaku prsty</a:t>
            </a:r>
          </a:p>
          <a:p>
            <a:pPr lvl="1"/>
            <a:r>
              <a:rPr lang="cs-CZ" sz="1600" dirty="0"/>
              <a:t>Norma: rozeznat tlak či dotyk ve vzdálenosti 1,5-3 cm. Nad 3 cm= </a:t>
            </a:r>
            <a:r>
              <a:rPr lang="cs-CZ" sz="1600" dirty="0" err="1"/>
              <a:t>pch</a:t>
            </a:r>
            <a:r>
              <a:rPr lang="cs-CZ" sz="1600" dirty="0"/>
              <a:t> citlivosti pro dotyk</a:t>
            </a:r>
          </a:p>
          <a:p>
            <a:pPr lvl="1"/>
            <a:r>
              <a:rPr lang="cs-CZ" sz="1600" b="1" dirty="0"/>
              <a:t>Algické, termické, diskriminační </a:t>
            </a:r>
            <a:r>
              <a:rPr lang="cs-CZ" sz="1600" dirty="0"/>
              <a:t>(norma: rozeznat vzdálenost 2 bodů do 6 mm)</a:t>
            </a:r>
          </a:p>
          <a:p>
            <a:r>
              <a:rPr lang="cs-CZ" sz="1600" b="1" u="sng" dirty="0">
                <a:highlight>
                  <a:srgbClr val="FFFF00"/>
                </a:highlight>
              </a:rPr>
              <a:t>Hluboké:</a:t>
            </a:r>
            <a:r>
              <a:rPr lang="cs-CZ" sz="1600" dirty="0"/>
              <a:t> šlachové, svalové, kloubní spolu s analyzátorem vestibulárním, patří k proprioceptivnímu</a:t>
            </a:r>
          </a:p>
          <a:p>
            <a:pPr lvl="1"/>
            <a:r>
              <a:rPr lang="cs-CZ" sz="1600" b="1" dirty="0"/>
              <a:t>Vnímání </a:t>
            </a:r>
            <a:r>
              <a:rPr lang="cs-CZ" sz="1600" b="1" dirty="0" err="1"/>
              <a:t>pohybocitu</a:t>
            </a:r>
            <a:r>
              <a:rPr lang="cs-CZ" sz="1600" dirty="0"/>
              <a:t> (napodobit celý pohyb 2. - nevyšetřovanou - stranou) a </a:t>
            </a:r>
            <a:r>
              <a:rPr lang="cs-CZ" sz="1600" b="1" dirty="0" err="1"/>
              <a:t>polohocitu</a:t>
            </a:r>
            <a:r>
              <a:rPr lang="cs-CZ" sz="1600" dirty="0"/>
              <a:t> (napodobit polohu)</a:t>
            </a:r>
          </a:p>
          <a:p>
            <a:pPr lvl="1"/>
            <a:r>
              <a:rPr lang="cs-CZ" sz="1600" dirty="0"/>
              <a:t>Vyšetřovaný určuje směr a úhel při PROM v jednotlivých kloubech končetin</a:t>
            </a:r>
          </a:p>
          <a:p>
            <a:pPr lvl="1"/>
            <a:r>
              <a:rPr lang="cs-CZ" sz="1600" b="1" dirty="0"/>
              <a:t>Vnímání vibrací: </a:t>
            </a:r>
            <a:r>
              <a:rPr lang="cs-CZ" sz="1600" dirty="0"/>
              <a:t>ladičku přikládáme na místa, kde je kost těsně pod kůží</a:t>
            </a:r>
          </a:p>
          <a:p>
            <a:pPr lvl="1"/>
            <a:r>
              <a:rPr lang="cs-CZ" sz="1600" b="1" dirty="0"/>
              <a:t>Tělesné schéma:</a:t>
            </a:r>
            <a:r>
              <a:rPr lang="cs-CZ" sz="1600" dirty="0"/>
              <a:t> jak člověk vnímá polohu, umístění a vztahy mezi jednotlivými částmi těla</a:t>
            </a:r>
          </a:p>
          <a:p>
            <a:pPr lvl="1"/>
            <a:r>
              <a:rPr lang="cs-CZ" sz="1600" b="1" dirty="0"/>
              <a:t>Integrující čití: </a:t>
            </a:r>
            <a:r>
              <a:rPr lang="cs-CZ" sz="1600" b="1" dirty="0" err="1"/>
              <a:t>stereognozie</a:t>
            </a:r>
            <a:r>
              <a:rPr lang="cs-CZ" sz="1600" b="1" dirty="0"/>
              <a:t> </a:t>
            </a:r>
            <a:r>
              <a:rPr lang="cs-CZ" sz="1600" dirty="0"/>
              <a:t>(poznávat hmatem materiál, tvar či předmět při zavřených očích)</a:t>
            </a:r>
          </a:p>
        </p:txBody>
      </p:sp>
      <p:sp>
        <p:nvSpPr>
          <p:cNvPr id="2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974" y="3806471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4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8B8C35B0-13B5-4E04-8020-3FC658ED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" r="4737" b="-1"/>
          <a:stretch/>
        </p:blipFill>
        <p:spPr>
          <a:xfrm>
            <a:off x="8610596" y="184165"/>
            <a:ext cx="3581400" cy="4167318"/>
          </a:xfrm>
          <a:custGeom>
            <a:avLst/>
            <a:gdLst/>
            <a:ahLst/>
            <a:cxnLst/>
            <a:rect l="l" t="t" r="r" b="b"/>
            <a:pathLst>
              <a:path w="3581400" h="4167318">
                <a:moveTo>
                  <a:pt x="2083659" y="0"/>
                </a:moveTo>
                <a:cubicBezTo>
                  <a:pt x="2659046" y="0"/>
                  <a:pt x="3179961" y="233221"/>
                  <a:pt x="3557029" y="610290"/>
                </a:cubicBezTo>
                <a:lnTo>
                  <a:pt x="3581400" y="637105"/>
                </a:lnTo>
                <a:lnTo>
                  <a:pt x="3581400" y="3530214"/>
                </a:lnTo>
                <a:lnTo>
                  <a:pt x="3557029" y="3557029"/>
                </a:lnTo>
                <a:cubicBezTo>
                  <a:pt x="3179961" y="3934097"/>
                  <a:pt x="2659046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</p:spPr>
      </p:pic>
      <p:pic>
        <p:nvPicPr>
          <p:cNvPr id="5" name="Obrázek 5" descr="Obsah obrázku zeď, osoba, interiér, pistole&#10;&#10;Popis se vygeneroval automaticky.">
            <a:extLst>
              <a:ext uri="{FF2B5EF4-FFF2-40B4-BE49-F238E27FC236}">
                <a16:creationId xmlns:a16="http://schemas.microsoft.com/office/drawing/2014/main" id="{08E744B8-7C48-4A10-ACEF-C62E64A81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48" r="-4" b="18594"/>
          <a:stretch/>
        </p:blipFill>
        <p:spPr>
          <a:xfrm>
            <a:off x="8041902" y="4262949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</p:spPr>
      </p:pic>
      <p:sp>
        <p:nvSpPr>
          <p:cNvPr id="3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3460" y="503379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4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0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EDFA0D-EF91-46C6-87D1-4558A38A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6" y="116509"/>
            <a:ext cx="6711482" cy="830904"/>
          </a:xfrm>
        </p:spPr>
        <p:txBody>
          <a:bodyPr anchor="b">
            <a:normAutofit/>
          </a:bodyPr>
          <a:lstStyle/>
          <a:p>
            <a:r>
              <a:rPr lang="cs-CZ" sz="3600" b="1" dirty="0"/>
              <a:t>Vyšetření kognitivních funkcí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C88BD5C-94F9-439E-853E-2569D91A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FC09B-7428-4B5F-AFB2-4276EC78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026" y="1636152"/>
            <a:ext cx="6165839" cy="50063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800" b="1" dirty="0"/>
              <a:t>Orientace:</a:t>
            </a:r>
            <a:r>
              <a:rPr lang="cs-CZ" sz="1800" dirty="0"/>
              <a:t> místo, čas, osoba, situace</a:t>
            </a:r>
          </a:p>
          <a:p>
            <a:r>
              <a:rPr lang="cs-CZ" sz="1800" b="1" dirty="0"/>
              <a:t>Krátkodobá paměť:</a:t>
            </a:r>
            <a:r>
              <a:rPr lang="cs-CZ" sz="1800" dirty="0"/>
              <a:t> vizuální, sluchová...</a:t>
            </a:r>
          </a:p>
          <a:p>
            <a:r>
              <a:rPr lang="cs-CZ" sz="1800" b="1" dirty="0"/>
              <a:t>Dlouhodobá paměť:</a:t>
            </a:r>
            <a:r>
              <a:rPr lang="cs-CZ" sz="1800" dirty="0"/>
              <a:t> vizuální, sluchová...</a:t>
            </a:r>
          </a:p>
          <a:p>
            <a:r>
              <a:rPr lang="cs-CZ" sz="1800" b="1" dirty="0"/>
              <a:t>Chápání instrukcí:</a:t>
            </a:r>
            <a:r>
              <a:rPr lang="cs-CZ" sz="1800" dirty="0"/>
              <a:t> jedno a vícestupňové úkoly</a:t>
            </a:r>
          </a:p>
          <a:p>
            <a:r>
              <a:rPr lang="cs-CZ" sz="1800" b="1" dirty="0"/>
              <a:t>Pozornost</a:t>
            </a:r>
          </a:p>
          <a:p>
            <a:r>
              <a:rPr lang="cs-CZ" sz="1800" b="1" dirty="0"/>
              <a:t>Plánování</a:t>
            </a:r>
          </a:p>
          <a:p>
            <a:r>
              <a:rPr lang="cs-CZ" sz="1800" b="1" dirty="0"/>
              <a:t>Řešení problémů</a:t>
            </a:r>
          </a:p>
          <a:p>
            <a:r>
              <a:rPr lang="cs-CZ" sz="1800" b="1" dirty="0"/>
              <a:t>Řeč:</a:t>
            </a:r>
            <a:r>
              <a:rPr lang="cs-CZ" sz="1800" dirty="0"/>
              <a:t> plynulost, vybavování slov, porozumění pacienta</a:t>
            </a:r>
          </a:p>
          <a:p>
            <a:r>
              <a:rPr lang="cs-CZ" sz="1800" b="1" dirty="0"/>
              <a:t>Nonverbální komunikace</a:t>
            </a:r>
          </a:p>
          <a:p>
            <a:r>
              <a:rPr lang="cs-CZ" sz="1800" b="1" dirty="0"/>
              <a:t>Čtení </a:t>
            </a:r>
          </a:p>
          <a:p>
            <a:r>
              <a:rPr lang="cs-CZ" sz="1800" b="1" dirty="0"/>
              <a:t>Psaní </a:t>
            </a:r>
          </a:p>
          <a:p>
            <a:r>
              <a:rPr lang="cs-CZ" sz="1800" b="1" dirty="0"/>
              <a:t>Počítání</a:t>
            </a:r>
          </a:p>
          <a:p>
            <a:r>
              <a:rPr lang="cs-CZ" sz="1800" b="1" dirty="0"/>
              <a:t>Sociální interakce</a:t>
            </a: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04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DF94F5-ABA8-40F2-9421-D09A2891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5600"/>
              <a:t>Metody hodnocení v 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BC40B2-C62B-4BDE-BC1C-F7434CC71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2069"/>
              </p:ext>
            </p:extLst>
          </p:nvPr>
        </p:nvGraphicFramePr>
        <p:xfrm>
          <a:off x="5108535" y="212039"/>
          <a:ext cx="7079836" cy="643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63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D076EA-6CB8-4D00-872B-3D297184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192" y="467271"/>
            <a:ext cx="6505863" cy="1096999"/>
          </a:xfrm>
        </p:spPr>
        <p:txBody>
          <a:bodyPr anchor="b">
            <a:normAutofit/>
          </a:bodyPr>
          <a:lstStyle/>
          <a:p>
            <a:r>
              <a:rPr lang="cs-CZ" sz="3400"/>
              <a:t>Hodnocení pacientů s psychosociálními poruchami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44A6D7C-6F03-411C-A98A-02B18B3C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3" r="19086" b="-1"/>
          <a:stretch/>
        </p:blipFill>
        <p:spPr>
          <a:xfrm>
            <a:off x="505418" y="2005579"/>
            <a:ext cx="4290761" cy="4290761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96D77-7783-4C63-8439-417F404B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239" y="1841771"/>
            <a:ext cx="5852720" cy="48974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1600" dirty="0"/>
              <a:t>Duševní zdraví, psychická odolnost, stigmatizace</a:t>
            </a:r>
          </a:p>
          <a:p>
            <a:pPr marL="0" indent="0">
              <a:buNone/>
            </a:pPr>
            <a:r>
              <a:rPr lang="cs-CZ" sz="1600" u="sng" dirty="0"/>
              <a:t>Hodnocení:</a:t>
            </a:r>
          </a:p>
          <a:p>
            <a:r>
              <a:rPr lang="cs-CZ" sz="1600" b="1" u="sng" dirty="0">
                <a:highlight>
                  <a:srgbClr val="FF00FF"/>
                </a:highlight>
              </a:rPr>
              <a:t>Schopnosti, dovednosti &amp; zájmy:</a:t>
            </a:r>
          </a:p>
          <a:p>
            <a:pPr lvl="1"/>
            <a:r>
              <a:rPr lang="cs-CZ" sz="1600" dirty="0"/>
              <a:t>Kompetence vykonávat ADL, pracovní činnosti, volnočasové aktivity</a:t>
            </a:r>
          </a:p>
          <a:p>
            <a:pPr lvl="1"/>
            <a:r>
              <a:rPr lang="cs-CZ" sz="1600" dirty="0"/>
              <a:t>Hodnocení dovedností, schopností</a:t>
            </a:r>
          </a:p>
          <a:p>
            <a:pPr lvl="1"/>
            <a:r>
              <a:rPr lang="cs-CZ" sz="1600" dirty="0"/>
              <a:t>Osobnostní rysy</a:t>
            </a:r>
          </a:p>
          <a:p>
            <a:pPr lvl="1"/>
            <a:r>
              <a:rPr lang="cs-CZ" sz="1600" dirty="0"/>
              <a:t>Podpůrné sítě (rodina)</a:t>
            </a:r>
          </a:p>
          <a:p>
            <a:pPr lvl="1"/>
            <a:r>
              <a:rPr lang="cs-CZ" sz="1600" dirty="0"/>
              <a:t>Očekávání v oblasti zájmů (potřeba věnovat se zájmům, dřívější zájmy)</a:t>
            </a:r>
          </a:p>
          <a:p>
            <a:r>
              <a:rPr lang="cs-CZ" sz="1600" b="1" u="sng" dirty="0">
                <a:highlight>
                  <a:srgbClr val="FF00FF"/>
                </a:highlight>
              </a:rPr>
              <a:t>Oblast dysfunkce:</a:t>
            </a:r>
          </a:p>
          <a:p>
            <a:pPr lvl="1"/>
            <a:r>
              <a:rPr lang="cs-CZ" sz="1600" dirty="0"/>
              <a:t>Rovnováha v aktivitách všedního dne, role, potenciál změny, motivace, hodnocení prostředí </a:t>
            </a:r>
          </a:p>
          <a:p>
            <a:pPr lvl="1"/>
            <a:r>
              <a:rPr lang="cs-CZ" sz="1600" dirty="0"/>
              <a:t>Standardizované hodnocení rolí, chování a využití denních aktivit: </a:t>
            </a:r>
          </a:p>
          <a:p>
            <a:pPr lvl="2"/>
            <a:r>
              <a:rPr lang="cs-CZ" sz="1200" dirty="0"/>
              <a:t>OPHI = </a:t>
            </a:r>
            <a:r>
              <a:rPr lang="cs-CZ" sz="1200" dirty="0" err="1"/>
              <a:t>Occupational</a:t>
            </a:r>
            <a:r>
              <a:rPr lang="cs-CZ" sz="1200" dirty="0"/>
              <a:t> </a:t>
            </a:r>
            <a:r>
              <a:rPr lang="cs-CZ" sz="1200" dirty="0" err="1"/>
              <a:t>Performence</a:t>
            </a:r>
            <a:r>
              <a:rPr lang="cs-CZ" sz="1200" dirty="0"/>
              <a:t> </a:t>
            </a:r>
            <a:r>
              <a:rPr lang="cs-CZ" sz="1200" dirty="0" err="1"/>
              <a:t>History</a:t>
            </a:r>
            <a:r>
              <a:rPr lang="cs-CZ" sz="1200" dirty="0"/>
              <a:t> Interview</a:t>
            </a:r>
          </a:p>
          <a:p>
            <a:pPr lvl="2"/>
            <a:r>
              <a:rPr lang="cs-CZ" sz="1200" dirty="0" err="1"/>
              <a:t>Occupational</a:t>
            </a:r>
            <a:r>
              <a:rPr lang="cs-CZ" sz="1200" dirty="0"/>
              <a:t> </a:t>
            </a:r>
            <a:r>
              <a:rPr lang="cs-CZ" sz="1200" dirty="0" err="1"/>
              <a:t>Questionnaire</a:t>
            </a:r>
            <a:r>
              <a:rPr lang="cs-CZ" sz="1200" dirty="0"/>
              <a:t> (dotazník denních aktivit),</a:t>
            </a:r>
          </a:p>
          <a:p>
            <a:pPr lvl="2"/>
            <a:r>
              <a:rPr lang="cs-CZ" sz="1200" dirty="0"/>
              <a:t>COTE = </a:t>
            </a:r>
            <a:r>
              <a:rPr lang="cs-CZ" sz="1200" dirty="0" err="1"/>
              <a:t>Comprehensive</a:t>
            </a:r>
            <a:r>
              <a:rPr lang="cs-CZ" sz="1200" dirty="0"/>
              <a:t> </a:t>
            </a:r>
            <a:r>
              <a:rPr lang="cs-CZ" sz="1200" dirty="0" err="1"/>
              <a:t>Occupational</a:t>
            </a:r>
            <a:r>
              <a:rPr lang="cs-CZ" sz="1200" dirty="0"/>
              <a:t> </a:t>
            </a:r>
            <a:r>
              <a:rPr lang="cs-CZ" sz="1200" dirty="0" err="1"/>
              <a:t>Therapy</a:t>
            </a:r>
            <a:r>
              <a:rPr lang="cs-CZ" sz="1200" dirty="0"/>
              <a:t> </a:t>
            </a:r>
            <a:r>
              <a:rPr lang="cs-CZ" sz="1200" dirty="0" err="1"/>
              <a:t>Evaluation</a:t>
            </a:r>
            <a:r>
              <a:rPr lang="cs-CZ" sz="1200" dirty="0"/>
              <a:t>, geriatrická škála deprese, osobnostní dotazníky</a:t>
            </a:r>
            <a:endParaRPr lang="cs-CZ"/>
          </a:p>
          <a:p>
            <a:endParaRPr lang="cs-CZ" sz="1600" dirty="0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07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51C33-1A29-46DF-BA68-C0D4800E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" b="1" cap="all" dirty="0">
                <a:ea typeface="+mj-lt"/>
                <a:cs typeface="+mj-lt"/>
              </a:rPr>
              <a:t>MEZINÁRODNÍ KLASIFIKACE FUNKČNÍCH SCHOPNOSTÍ (ICF), POJMY AKTIVITA A PARTICIPACE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EFD45-FC86-481D-B7D9-9777F7D2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65504" cy="498029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Klasifikace MKF je součástí souboru klasifikací Světové zdravotnické organizace a je určena pro </a:t>
            </a:r>
            <a:r>
              <a:rPr lang="cs-CZ" b="1" dirty="0">
                <a:ea typeface="+mn-lt"/>
                <a:cs typeface="+mn-lt"/>
              </a:rPr>
              <a:t>měření zdravotního postižení na individuální i populační úrovni.</a:t>
            </a:r>
            <a:endParaRPr lang="cs-CZ" dirty="0"/>
          </a:p>
          <a:p>
            <a:pPr lvl="1"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je určena pro účely hodnocení </a:t>
            </a:r>
            <a:r>
              <a:rPr lang="cs-CZ" b="1" dirty="0">
                <a:ea typeface="+mn-lt"/>
                <a:cs typeface="+mn-lt"/>
              </a:rPr>
              <a:t>stupně disability, posuzování zdravotní způsobilosti k práci, posuzování speciálních potřeb ve vzdělávání, předepisování a proplácení zdravotnických prostředků, pro účely zdravotních pojišťoven, pro zjišťování zdravotního stavu jako podkladu pro posouzení ve věcech dávek a služeb</a:t>
            </a:r>
            <a:r>
              <a:rPr lang="cs-CZ" dirty="0">
                <a:ea typeface="+mn-lt"/>
                <a:cs typeface="+mn-lt"/>
              </a:rPr>
              <a:t> sociálního zabezpečení zaměstnanosti, pro posuzování dlouhodobě nepříznivého zdravotního stavu ve věcech sociálního zabezpečení a zaměstnanosti a pro statistické účely při hodnocení zdravotního stavu. 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Univerzální nástroj k hodnocení typu a stupně zdravotního postižení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v r. 2001 schválen WHO. Jde o rozsáhlou publikaci popisující změny v </a:t>
            </a:r>
            <a:r>
              <a:rPr lang="cs-CZ" dirty="0" err="1">
                <a:ea typeface="+mn-lt"/>
                <a:cs typeface="+mn-lt"/>
              </a:rPr>
              <a:t>obl</a:t>
            </a:r>
            <a:r>
              <a:rPr lang="cs-CZ" dirty="0">
                <a:ea typeface="+mn-lt"/>
                <a:cs typeface="+mn-lt"/>
              </a:rPr>
              <a:t>. tělesných struktur, tělesných funkcí, v </a:t>
            </a:r>
            <a:r>
              <a:rPr lang="cs-CZ" dirty="0" err="1">
                <a:ea typeface="+mn-lt"/>
                <a:cs typeface="+mn-lt"/>
              </a:rPr>
              <a:t>obl</a:t>
            </a:r>
            <a:r>
              <a:rPr lang="cs-CZ" dirty="0">
                <a:ea typeface="+mn-lt"/>
                <a:cs typeface="+mn-lt"/>
              </a:rPr>
              <a:t>. aktivit a participací. </a:t>
            </a:r>
            <a:endParaRPr lang="cs-CZ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zpracovává i faktory prostředí, které mohou negativní důsledky zdrav. postižení zmírnit nebo zhoršovat. 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522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653A3F-D4B3-41D9-9C8D-D75D0DE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cap="all">
                <a:solidFill>
                  <a:schemeClr val="bg1"/>
                </a:solidFill>
                <a:ea typeface="+mj-lt"/>
                <a:cs typeface="+mj-lt"/>
              </a:rPr>
              <a:t>Klasifikace MKF</a:t>
            </a:r>
            <a:endParaRPr lang="cs-CZ" sz="4000">
              <a:solidFill>
                <a:schemeClr val="bg1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C5EEB-048C-4C93-BD66-6AE3B17D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516" y="67459"/>
            <a:ext cx="6197819" cy="6700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1800" b="1" dirty="0">
                <a:ea typeface="+mn-lt"/>
                <a:cs typeface="+mn-lt"/>
              </a:rPr>
              <a:t>Tři úrovně klasifikace- orgány, celý člověk, handicap </a:t>
            </a:r>
            <a:endParaRPr lang="cs-CZ" b="1"/>
          </a:p>
          <a:p>
            <a:pPr algn="ctr"/>
            <a:endParaRPr lang="cs-CZ" sz="1800" b="1" dirty="0">
              <a:ea typeface="+mn-lt"/>
              <a:cs typeface="+mn-lt"/>
            </a:endParaRPr>
          </a:p>
          <a:p>
            <a:pPr algn="ctr"/>
            <a:r>
              <a:rPr lang="cs-CZ" sz="1800" b="1" dirty="0">
                <a:ea typeface="+mn-lt"/>
                <a:cs typeface="+mn-lt"/>
              </a:rPr>
              <a:t>Kvalifikace: </a:t>
            </a:r>
            <a:r>
              <a:rPr lang="cs-CZ" sz="1800" dirty="0">
                <a:ea typeface="+mn-lt"/>
                <a:cs typeface="+mn-lt"/>
              </a:rPr>
              <a:t>0- žádná porucha, 1- mírná, 2- střední, 3- těžká, 4- úplná, 8- není specifikována, 9- nelze aplikovat </a:t>
            </a:r>
            <a:endParaRPr lang="cs-CZ"/>
          </a:p>
          <a:p>
            <a:pPr algn="ctr"/>
            <a:endParaRPr lang="cs-CZ" sz="1800" dirty="0">
              <a:ea typeface="+mn-lt"/>
              <a:cs typeface="+mn-lt"/>
            </a:endParaRPr>
          </a:p>
          <a:p>
            <a:pPr algn="ctr"/>
            <a:r>
              <a:rPr lang="cs-CZ" sz="1800" b="1" u="sng" dirty="0">
                <a:ea typeface="+mn-lt"/>
                <a:cs typeface="+mn-lt"/>
              </a:rPr>
              <a:t>Hodnoty kvalifikace:</a:t>
            </a:r>
            <a:endParaRPr lang="cs-CZ" b="1" u="sng"/>
          </a:p>
          <a:p>
            <a:pPr lvl="1" algn="ctr"/>
            <a:r>
              <a:rPr lang="cs-CZ" sz="1800" dirty="0">
                <a:ea typeface="+mn-lt"/>
                <a:cs typeface="+mn-lt"/>
              </a:rPr>
              <a:t>0 = žádná 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: nepřítomna, zanedbatelná 0-4 % </a:t>
            </a:r>
            <a:endParaRPr lang="en-US" sz="1800">
              <a:ea typeface="+mn-lt"/>
              <a:cs typeface="+mn-lt"/>
            </a:endParaRPr>
          </a:p>
          <a:p>
            <a:pPr lvl="1" algn="ctr"/>
            <a:r>
              <a:rPr lang="cs-CZ" sz="1800" dirty="0">
                <a:ea typeface="+mn-lt"/>
                <a:cs typeface="+mn-lt"/>
              </a:rPr>
              <a:t>1 = lehká 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: nepatrná, nízká 5-24 %</a:t>
            </a:r>
          </a:p>
          <a:p>
            <a:pPr lvl="1" algn="ctr"/>
            <a:r>
              <a:rPr lang="cs-CZ" sz="1800" dirty="0">
                <a:ea typeface="+mn-lt"/>
                <a:cs typeface="+mn-lt"/>
              </a:rPr>
              <a:t>2 = středně těžká 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: střední, snesitelná 25-49 %</a:t>
            </a:r>
            <a:endParaRPr lang="en-US" sz="1800">
              <a:ea typeface="+mn-lt"/>
              <a:cs typeface="+mn-lt"/>
            </a:endParaRPr>
          </a:p>
          <a:p>
            <a:pPr lvl="1" algn="ctr"/>
            <a:r>
              <a:rPr lang="cs-CZ" sz="1800" dirty="0">
                <a:ea typeface="+mn-lt"/>
                <a:cs typeface="+mn-lt"/>
              </a:rPr>
              <a:t>3 = těžká 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: vysoká, extrémní 50-95 %</a:t>
            </a:r>
            <a:endParaRPr lang="en-US" sz="1800">
              <a:ea typeface="+mn-lt"/>
              <a:cs typeface="+mn-lt"/>
            </a:endParaRPr>
          </a:p>
          <a:p>
            <a:pPr lvl="1" algn="ctr"/>
            <a:r>
              <a:rPr lang="cs-CZ" sz="1800" dirty="0">
                <a:ea typeface="+mn-lt"/>
                <a:cs typeface="+mn-lt"/>
              </a:rPr>
              <a:t>4 = úplná 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: totální, úplná 96-100 %</a:t>
            </a:r>
          </a:p>
          <a:p>
            <a:pPr algn="ctr"/>
            <a:endParaRPr lang="cs-CZ" sz="1800" dirty="0">
              <a:ea typeface="+mn-lt"/>
              <a:cs typeface="+mn-lt"/>
            </a:endParaRPr>
          </a:p>
          <a:p>
            <a:pPr algn="ctr"/>
            <a:r>
              <a:rPr lang="cs-CZ" sz="1800" dirty="0">
                <a:ea typeface="+mn-lt"/>
                <a:cs typeface="+mn-lt"/>
              </a:rPr>
              <a:t>Hodnotí se- tělesná funkce, struktury těla, aktivity a participace, faktory prostředí </a:t>
            </a:r>
            <a:endParaRPr lang="cs-CZ"/>
          </a:p>
          <a:p>
            <a:pPr algn="ctr"/>
            <a:endParaRPr lang="cs-CZ" sz="1800" dirty="0">
              <a:ea typeface="+mn-lt"/>
              <a:cs typeface="+mn-lt"/>
            </a:endParaRPr>
          </a:p>
          <a:p>
            <a:pPr algn="ctr"/>
            <a:r>
              <a:rPr lang="cs-CZ" sz="1800" dirty="0">
                <a:highlight>
                  <a:srgbClr val="FF00FF"/>
                </a:highlight>
                <a:ea typeface="+mn-lt"/>
                <a:cs typeface="+mn-lt"/>
              </a:rPr>
              <a:t>Dvě osoby se stejnou nemocí mohou mít rozličný stupeň funkční schopnosti &amp; dvě osoby se stejným stupněm výkonnosti nemusí mít nezbytně stejné zdravotní problémy.</a:t>
            </a:r>
            <a:endParaRPr lang="cs-CZ">
              <a:highlight>
                <a:srgbClr val="FF00FF"/>
              </a:highlight>
            </a:endParaRPr>
          </a:p>
          <a:p>
            <a:pPr algn="ctr"/>
            <a:endParaRPr lang="cs-CZ" sz="1800" dirty="0">
              <a:ea typeface="+mn-lt"/>
              <a:cs typeface="+mn-lt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89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7E06CC-A46B-4E68-8D5D-95DD5260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a typeface="+mj-lt"/>
                <a:cs typeface="+mj-lt"/>
              </a:rPr>
              <a:t>AKTIVITA A PARTICIPACE DLE MKF</a:t>
            </a:r>
            <a:endParaRPr lang="cs-C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E6A361D-3026-4BE8-8DBA-92301407F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110842"/>
              </p:ext>
            </p:extLst>
          </p:nvPr>
        </p:nvGraphicFramePr>
        <p:xfrm>
          <a:off x="4794059" y="6420"/>
          <a:ext cx="7394312" cy="694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814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7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0B7E2A-925D-4179-A3D0-F14389F2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pozornost!</a:t>
            </a:r>
          </a:p>
        </p:txBody>
      </p:sp>
      <p:pic>
        <p:nvPicPr>
          <p:cNvPr id="4" name="Obrázek 4" descr="Obsah obrázku osoba, muž, interiér, dechové nástroje&#10;&#10;Popis se vygeneroval automaticky.">
            <a:extLst>
              <a:ext uri="{FF2B5EF4-FFF2-40B4-BE49-F238E27FC236}">
                <a16:creationId xmlns:a16="http://schemas.microsoft.com/office/drawing/2014/main" id="{A4139B84-24EF-49DA-8F67-7E6ACCDDD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" r="-1" b="-1"/>
          <a:stretch/>
        </p:blipFill>
        <p:spPr>
          <a:xfrm>
            <a:off x="20" y="820990"/>
            <a:ext cx="4620618" cy="2608009"/>
          </a:xfrm>
          <a:prstGeom prst="rect">
            <a:avLst/>
          </a:prstGeom>
        </p:spPr>
      </p:pic>
      <p:pic>
        <p:nvPicPr>
          <p:cNvPr id="5" name="Obrázek 5" descr="Obsah obrázku osoba&#10;&#10;Popis se vygeneroval automaticky.">
            <a:extLst>
              <a:ext uri="{FF2B5EF4-FFF2-40B4-BE49-F238E27FC236}">
                <a16:creationId xmlns:a16="http://schemas.microsoft.com/office/drawing/2014/main" id="{36CA192E-5872-4E78-AFE5-57EC60846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7" r="2" b="22767"/>
          <a:stretch/>
        </p:blipFill>
        <p:spPr>
          <a:xfrm>
            <a:off x="4708187" y="820991"/>
            <a:ext cx="7483813" cy="26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0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8648B-190A-43BB-B0A9-66751C0D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5B59F-DD3D-4B6E-A4E9-55D27400C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Brabencová, M., </a:t>
            </a:r>
            <a:r>
              <a:rPr lang="cs-CZ" dirty="0" err="1">
                <a:ea typeface="+mn-lt"/>
                <a:cs typeface="+mn-lt"/>
              </a:rPr>
              <a:t>Neverišová</a:t>
            </a:r>
            <a:r>
              <a:rPr lang="cs-CZ" dirty="0">
                <a:ea typeface="+mn-lt"/>
                <a:cs typeface="+mn-lt"/>
              </a:rPr>
              <a:t>, K. (2014). </a:t>
            </a:r>
            <a:r>
              <a:rPr lang="cs-CZ" i="1" dirty="0">
                <a:ea typeface="+mn-lt"/>
                <a:cs typeface="+mn-lt"/>
              </a:rPr>
              <a:t>Základní pojmy a oblasti působení v ergoterapii. </a:t>
            </a:r>
            <a:r>
              <a:rPr lang="cs-CZ" dirty="0">
                <a:ea typeface="+mn-lt"/>
                <a:cs typeface="+mn-lt"/>
              </a:rPr>
              <a:t>Brno, </a:t>
            </a:r>
            <a:r>
              <a:rPr lang="cs-CZ" dirty="0" err="1">
                <a:ea typeface="+mn-lt"/>
                <a:cs typeface="+mn-lt"/>
              </a:rPr>
              <a:t>FSpS</a:t>
            </a:r>
            <a:r>
              <a:rPr lang="cs-CZ">
                <a:ea typeface="+mn-lt"/>
                <a:cs typeface="+mn-lt"/>
              </a:rPr>
              <a:t> MUNI.</a:t>
            </a:r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Klusoňová, E. (2011). </a:t>
            </a:r>
            <a:r>
              <a:rPr lang="cs-CZ" i="1" dirty="0">
                <a:ea typeface="+mn-lt"/>
                <a:cs typeface="+mn-lt"/>
              </a:rPr>
              <a:t>Ergoterapie v praxi. </a:t>
            </a:r>
            <a:r>
              <a:rPr lang="cs-CZ" dirty="0">
                <a:ea typeface="+mn-lt"/>
                <a:cs typeface="+mn-lt"/>
              </a:rPr>
              <a:t>Brno, Czech Republic: NCONZO. </a:t>
            </a:r>
            <a:endParaRPr lang="cs-CZ"/>
          </a:p>
          <a:p>
            <a:r>
              <a:rPr lang="cs-CZ" dirty="0" err="1">
                <a:ea typeface="+mn-lt"/>
                <a:cs typeface="+mn-lt"/>
              </a:rPr>
              <a:t>Krivošíková</a:t>
            </a:r>
            <a:r>
              <a:rPr lang="cs-CZ" dirty="0">
                <a:ea typeface="+mn-lt"/>
                <a:cs typeface="+mn-lt"/>
              </a:rPr>
              <a:t>, M. (2011). </a:t>
            </a:r>
            <a:r>
              <a:rPr lang="cs-CZ" i="1">
                <a:ea typeface="+mn-lt"/>
                <a:cs typeface="+mn-lt"/>
              </a:rPr>
              <a:t>Úvod do ergoterapie</a:t>
            </a:r>
            <a:r>
              <a:rPr lang="cs-CZ">
                <a:ea typeface="+mn-lt"/>
                <a:cs typeface="+mn-lt"/>
              </a:rPr>
              <a:t>. Praha, Czech </a:t>
            </a:r>
            <a:r>
              <a:rPr lang="cs-CZ" dirty="0">
                <a:ea typeface="+mn-lt"/>
                <a:cs typeface="+mn-lt"/>
              </a:rPr>
              <a:t>Republic: Grada a.s.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34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5ED6D-91AE-48DC-88AD-08847FF3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5600" dirty="0">
                <a:solidFill>
                  <a:schemeClr val="bg1"/>
                </a:solidFill>
                <a:ea typeface="+mj-lt"/>
                <a:cs typeface="+mj-lt"/>
              </a:rPr>
              <a:t>Rozhovor </a:t>
            </a:r>
            <a:endParaRPr lang="cs-CZ" sz="5600">
              <a:solidFill>
                <a:schemeClr val="bg1"/>
              </a:solidFill>
            </a:endParaRP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3E669-BA2A-4D43-AE89-F77EF8F81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420" y="67459"/>
            <a:ext cx="6197820" cy="66880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just"/>
            <a:r>
              <a:rPr lang="cs-CZ" sz="2000" dirty="0">
                <a:highlight>
                  <a:srgbClr val="FFFF00"/>
                </a:highlight>
                <a:ea typeface="+mn-lt"/>
                <a:cs typeface="+mn-lt"/>
              </a:rPr>
              <a:t>= strukturovaná konverzace, kterou ETT získává vhled do klientova světa</a:t>
            </a:r>
            <a:endParaRPr lang="cs-CZ" sz="2000">
              <a:highlight>
                <a:srgbClr val="FFFF00"/>
              </a:highlight>
            </a:endParaRPr>
          </a:p>
          <a:p>
            <a:pPr lvl="1" algn="just"/>
            <a:endParaRPr lang="cs-CZ" sz="2000" dirty="0">
              <a:ea typeface="+mn-lt"/>
              <a:cs typeface="+mn-lt"/>
            </a:endParaRPr>
          </a:p>
          <a:p>
            <a:pPr lvl="1" algn="just"/>
            <a:endParaRPr lang="cs-CZ" sz="2000" dirty="0">
              <a:ea typeface="+mn-lt"/>
              <a:cs typeface="+mn-lt"/>
            </a:endParaRPr>
          </a:p>
          <a:p>
            <a:pPr lvl="1" algn="just"/>
            <a:endParaRPr lang="cs-CZ" sz="2000" dirty="0">
              <a:ea typeface="+mn-lt"/>
              <a:cs typeface="+mn-lt"/>
            </a:endParaRPr>
          </a:p>
          <a:p>
            <a:pPr lvl="1" algn="just"/>
            <a:r>
              <a:rPr lang="cs-CZ" sz="2000" b="1" u="sng" dirty="0">
                <a:ea typeface="+mn-lt"/>
                <a:cs typeface="+mn-lt"/>
              </a:rPr>
              <a:t>Neřízený &amp; řízený:</a:t>
            </a:r>
          </a:p>
          <a:p>
            <a:pPr lvl="2" algn="just"/>
            <a:r>
              <a:rPr lang="cs-CZ" sz="1800" b="1" u="sng" dirty="0">
                <a:ea typeface="+mn-lt"/>
                <a:cs typeface="+mn-lt"/>
              </a:rPr>
              <a:t>Neřízený:</a:t>
            </a:r>
            <a:r>
              <a:rPr lang="cs-CZ" sz="1800" dirty="0">
                <a:ea typeface="+mn-lt"/>
                <a:cs typeface="+mn-lt"/>
              </a:rPr>
              <a:t> = nestandardní, klient má možnost volby tématu, není předem naplánován, ETT do jeho průběhu zasahuje nenápadně (1. kontakt na lůžku)</a:t>
            </a:r>
            <a:endParaRPr lang="en-US" sz="1800">
              <a:ea typeface="+mn-lt"/>
              <a:cs typeface="+mn-lt"/>
            </a:endParaRPr>
          </a:p>
          <a:p>
            <a:pPr lvl="2" algn="just"/>
            <a:r>
              <a:rPr lang="cs-CZ" sz="1800" b="1" u="sng" dirty="0">
                <a:ea typeface="+mn-lt"/>
                <a:cs typeface="+mn-lt"/>
              </a:rPr>
              <a:t>Řízený</a:t>
            </a:r>
            <a:r>
              <a:rPr lang="cs-CZ" sz="1800" dirty="0">
                <a:ea typeface="+mn-lt"/>
                <a:cs typeface="+mn-lt"/>
              </a:rPr>
              <a:t>: = informace od klienta získáváme zaměřeným a organizovaným způsobem, vymezení tématu, formulace a pořadí otázek</a:t>
            </a:r>
            <a:endParaRPr lang="en-US" sz="1800">
              <a:ea typeface="+mn-lt"/>
              <a:cs typeface="+mn-lt"/>
            </a:endParaRPr>
          </a:p>
          <a:p>
            <a:pPr lvl="2" algn="just"/>
            <a:endParaRPr lang="cs-CZ" sz="1800" dirty="0">
              <a:ea typeface="+mn-lt"/>
              <a:cs typeface="+mn-lt"/>
            </a:endParaRPr>
          </a:p>
          <a:p>
            <a:pPr lvl="1" algn="just"/>
            <a:endParaRPr lang="cs-CZ" sz="2000" dirty="0"/>
          </a:p>
          <a:p>
            <a:pPr lvl="1" algn="just"/>
            <a:r>
              <a:rPr lang="cs-CZ" sz="2000" b="1" u="sng" dirty="0"/>
              <a:t>Anamnéza:</a:t>
            </a:r>
            <a:endParaRPr lang="cs-CZ" b="1" u="sng"/>
          </a:p>
          <a:p>
            <a:pPr lvl="2" algn="just"/>
            <a:r>
              <a:rPr lang="cs-CZ" sz="1800" dirty="0">
                <a:ea typeface="+mn-lt"/>
                <a:cs typeface="+mn-lt"/>
              </a:rPr>
              <a:t>NO, RA, sociální A, bytová situace, zjištění zájmů, režim dne...</a:t>
            </a:r>
            <a:endParaRPr lang="cs-CZ" sz="1800"/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00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B4B45F-6E7D-493B-86DF-18002C98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5600">
                <a:solidFill>
                  <a:schemeClr val="bg1"/>
                </a:solidFill>
              </a:rPr>
              <a:t>Fáze rozhovoru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5E288-571F-4863-835D-01A44EA8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515" y="950410"/>
            <a:ext cx="6209915" cy="6119558"/>
          </a:xfrm>
        </p:spPr>
        <p:txBody>
          <a:bodyPr anchor="ctr">
            <a:normAutofit lnSpcReduction="10000"/>
          </a:bodyPr>
          <a:lstStyle/>
          <a:p>
            <a:r>
              <a:rPr lang="cs-CZ" sz="1800" b="1" u="sng" dirty="0">
                <a:highlight>
                  <a:srgbClr val="FFFF00"/>
                </a:highlight>
                <a:ea typeface="+mn-lt"/>
                <a:cs typeface="+mn-lt"/>
              </a:rPr>
              <a:t>Příprava:</a:t>
            </a:r>
            <a:r>
              <a:rPr lang="cs-CZ" sz="1800" dirty="0">
                <a:ea typeface="+mn-lt"/>
                <a:cs typeface="+mn-lt"/>
              </a:rPr>
              <a:t> vše, co se děje před rozhovorem s klientem, ETT řeší otázky svého poslání, co potřebuje umět, jaké má cíle, zdroje a východiska, o co se opírá apod. Úkolem ETT v této fázi je, aby si ujasnil, čím pomáhá.</a:t>
            </a:r>
            <a:endParaRPr lang="cs-CZ"/>
          </a:p>
          <a:p>
            <a:endParaRPr lang="cs-CZ" sz="1800" dirty="0">
              <a:ea typeface="+mn-lt"/>
              <a:cs typeface="+mn-lt"/>
            </a:endParaRPr>
          </a:p>
          <a:p>
            <a:r>
              <a:rPr lang="cs-CZ" sz="1800" b="1" u="sng" dirty="0">
                <a:highlight>
                  <a:srgbClr val="FFFF00"/>
                </a:highlight>
                <a:ea typeface="+mn-lt"/>
                <a:cs typeface="+mn-lt"/>
              </a:rPr>
              <a:t>Otevření společné práce s klientem:</a:t>
            </a:r>
            <a:r>
              <a:rPr lang="cs-CZ" sz="1800" dirty="0">
                <a:ea typeface="+mn-lt"/>
                <a:cs typeface="+mn-lt"/>
              </a:rPr>
              <a:t> sjednání schůzky, uvedení do pracovny, začátek rozhovoru, získávání důvěry klienta, součástí úvodní fáze dialogu je dojednávání pozice pracovníka (a jeho nabídky) a objednávky klienta. Cílem je, aby bylo oběma jasné, co pracovník může nabídnout a co si klient přeje.</a:t>
            </a:r>
          </a:p>
          <a:p>
            <a:endParaRPr lang="cs-CZ" sz="1800" dirty="0">
              <a:ea typeface="+mn-lt"/>
              <a:cs typeface="+mn-lt"/>
            </a:endParaRPr>
          </a:p>
          <a:p>
            <a:r>
              <a:rPr lang="cs-CZ" sz="1800" b="1" u="sng" dirty="0">
                <a:highlight>
                  <a:srgbClr val="FFFF00"/>
                </a:highlight>
                <a:ea typeface="+mn-lt"/>
                <a:cs typeface="+mn-lt"/>
              </a:rPr>
              <a:t>Průběh rozhovoru:</a:t>
            </a:r>
            <a:r>
              <a:rPr lang="cs-CZ" sz="1800" dirty="0">
                <a:ea typeface="+mn-lt"/>
                <a:cs typeface="+mn-lt"/>
              </a:rPr>
              <a:t> dosahování společného cíle a řešení problémů</a:t>
            </a:r>
          </a:p>
          <a:p>
            <a:endParaRPr lang="cs-CZ" sz="1800" dirty="0">
              <a:ea typeface="+mn-lt"/>
              <a:cs typeface="+mn-lt"/>
            </a:endParaRPr>
          </a:p>
          <a:p>
            <a:r>
              <a:rPr lang="cs-CZ" sz="1800" b="1" u="sng" dirty="0">
                <a:highlight>
                  <a:srgbClr val="FFFF00"/>
                </a:highlight>
                <a:ea typeface="+mn-lt"/>
                <a:cs typeface="+mn-lt"/>
              </a:rPr>
              <a:t>Ukončení rozhovoru: </a:t>
            </a:r>
            <a:r>
              <a:rPr lang="cs-CZ" sz="1800" dirty="0">
                <a:ea typeface="+mn-lt"/>
                <a:cs typeface="+mn-lt"/>
              </a:rPr>
              <a:t>ověření úspěchů a zhodnocení společné práce</a:t>
            </a:r>
          </a:p>
          <a:p>
            <a:endParaRPr lang="cs-CZ" sz="1800" dirty="0">
              <a:ea typeface="+mn-lt"/>
              <a:cs typeface="+mn-lt"/>
            </a:endParaRPr>
          </a:p>
          <a:p>
            <a:endParaRPr lang="cs-CZ" sz="1800" dirty="0">
              <a:ea typeface="+mn-lt"/>
              <a:cs typeface="+mn-lt"/>
            </a:endParaRPr>
          </a:p>
          <a:p>
            <a:r>
              <a:rPr lang="cs-CZ" sz="1800" dirty="0">
                <a:ea typeface="+mn-lt"/>
                <a:cs typeface="+mn-lt"/>
              </a:rPr>
              <a:t>Další příprava: vzdělávání, seberozvoj, supervize atd.</a:t>
            </a:r>
            <a:endParaRPr lang="cs-CZ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EDCA1-4AEA-4B60-92E3-19B37DEC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03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METODY HODNOCENÍ V ET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EDE48-3BB6-415B-88F5-00113CE0C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483"/>
            <a:ext cx="10515600" cy="4496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dirty="0">
                <a:highlight>
                  <a:srgbClr val="FFFF00"/>
                </a:highlight>
                <a:ea typeface="+mn-lt"/>
                <a:cs typeface="+mn-lt"/>
              </a:rPr>
              <a:t>POZOROVÁNÍ:</a:t>
            </a:r>
          </a:p>
          <a:p>
            <a:pPr lvl="1"/>
            <a:r>
              <a:rPr lang="cs" dirty="0">
                <a:ea typeface="+mn-lt"/>
                <a:cs typeface="+mn-lt"/>
              </a:rPr>
              <a:t>klienta včetně reakce na zátěž, emočních projevů, péče o zevnějšek. Na závěr vyšetření uvede ET silné a slabé stránky klienta, z nichž pak vychází při plánování terapeutické intervence.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lvl="1"/>
            <a:endParaRPr lang="cs-CZ" b="1" u="sng" dirty="0">
              <a:ea typeface="+mn-lt"/>
              <a:cs typeface="+mn-lt"/>
            </a:endParaRPr>
          </a:p>
          <a:p>
            <a:r>
              <a:rPr lang="cs-CZ" b="1" u="sng" dirty="0">
                <a:highlight>
                  <a:srgbClr val="FFFF00"/>
                </a:highlight>
                <a:ea typeface="+mn-lt"/>
                <a:cs typeface="+mn-lt"/>
              </a:rPr>
              <a:t>DOTAZNÍKY A POSUZOVACÍ ŠKÁLY:</a:t>
            </a:r>
            <a:endParaRPr lang="cs-CZ" dirty="0">
              <a:highlight>
                <a:srgbClr val="FFFF00"/>
              </a:highlight>
              <a:ea typeface="+mn-lt"/>
              <a:cs typeface="+mn-lt"/>
            </a:endParaRPr>
          </a:p>
          <a:p>
            <a:pPr lvl="1" algn="ctr"/>
            <a:r>
              <a:rPr lang="cs-CZ" b="1" u="sng" dirty="0">
                <a:ea typeface="+mn-lt"/>
                <a:cs typeface="+mn-lt"/>
              </a:rPr>
              <a:t>Standardizovaný dotazník SF-36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short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form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measure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generic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health</a:t>
            </a:r>
            <a:r>
              <a:rPr lang="cs-CZ" dirty="0">
                <a:ea typeface="+mn-lt"/>
                <a:cs typeface="+mn-lt"/>
              </a:rPr>
              <a:t> status s 36 otázkami)</a:t>
            </a:r>
            <a:endParaRPr lang="cs-CZ" dirty="0"/>
          </a:p>
          <a:p>
            <a:pPr lvl="1" algn="ctr"/>
            <a:r>
              <a:rPr lang="cs-CZ" b="1" u="sng" dirty="0">
                <a:ea typeface="+mn-lt"/>
                <a:cs typeface="+mn-lt"/>
              </a:rPr>
              <a:t>Dotazník WHO DAS II</a:t>
            </a:r>
            <a:r>
              <a:rPr lang="cs-CZ" dirty="0">
                <a:ea typeface="+mn-lt"/>
                <a:cs typeface="+mn-lt"/>
              </a:rPr>
              <a:t> (WHO disability </a:t>
            </a:r>
            <a:r>
              <a:rPr lang="cs-CZ" dirty="0" err="1">
                <a:ea typeface="+mn-lt"/>
                <a:cs typeface="+mn-lt"/>
              </a:rPr>
              <a:t>assessment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scale</a:t>
            </a:r>
            <a:r>
              <a:rPr lang="cs-CZ" dirty="0">
                <a:ea typeface="+mn-lt"/>
                <a:cs typeface="+mn-lt"/>
              </a:rPr>
              <a:t> s 36 otázkami), provádí se formou strukturovaného rozhovoru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80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0F9826-763B-4A1E-93B6-71E2ED29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186" y="3428699"/>
            <a:ext cx="4395340" cy="1716255"/>
          </a:xfrm>
        </p:spPr>
        <p:txBody>
          <a:bodyPr anchor="b">
            <a:normAutofit/>
          </a:bodyPr>
          <a:lstStyle/>
          <a:p>
            <a:r>
              <a:rPr lang="cs-CZ" sz="3800">
                <a:ea typeface="+mj-lt"/>
                <a:cs typeface="+mj-lt"/>
              </a:rPr>
              <a:t>Standardizovaný dotazník SF-36</a:t>
            </a:r>
            <a:endParaRPr lang="cs-CZ" sz="3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71063449-2915-4CE1-8830-60BC1007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3087"/>
            <a:ext cx="6382767" cy="68518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9C0B6-3E3C-473A-8782-8D9B15EC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6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694B6-AAC3-4118-83CA-47237C55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(TESTY)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83079-8506-4224-BB4C-C19E43DE4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dirty="0"/>
              <a:t>= zhodnocení funkčních dovedností v různých oblastech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" b="1" dirty="0">
                <a:highlight>
                  <a:srgbClr val="FFFF00"/>
                </a:highlight>
                <a:ea typeface="+mn-lt"/>
                <a:cs typeface="+mn-lt"/>
              </a:rPr>
              <a:t>Kvantifikované</a:t>
            </a:r>
            <a:r>
              <a:rPr lang="cs" dirty="0">
                <a:ea typeface="+mn-lt"/>
                <a:cs typeface="+mn-lt"/>
              </a:rPr>
              <a:t> hodnocení, tedy výsledek je vyjádřen číslem. </a:t>
            </a:r>
          </a:p>
          <a:p>
            <a:r>
              <a:rPr lang="cs" dirty="0">
                <a:ea typeface="+mn-lt"/>
                <a:cs typeface="+mn-lt"/>
              </a:rPr>
              <a:t>Test má být </a:t>
            </a:r>
            <a:r>
              <a:rPr lang="cs" b="1" dirty="0">
                <a:ea typeface="+mn-lt"/>
                <a:cs typeface="+mn-lt"/>
              </a:rPr>
              <a:t>validní</a:t>
            </a:r>
            <a:r>
              <a:rPr lang="cs" dirty="0">
                <a:ea typeface="+mn-lt"/>
                <a:cs typeface="+mn-lt"/>
              </a:rPr>
              <a:t> a </a:t>
            </a:r>
            <a:r>
              <a:rPr lang="cs" b="1" dirty="0">
                <a:ea typeface="+mn-lt"/>
                <a:cs typeface="+mn-lt"/>
              </a:rPr>
              <a:t>spolehlivý.</a:t>
            </a:r>
            <a:r>
              <a:rPr lang="cs" dirty="0">
                <a:ea typeface="+mn-lt"/>
                <a:cs typeface="+mn-lt"/>
              </a:rPr>
              <a:t> Měl by být dostatečně </a:t>
            </a:r>
            <a:r>
              <a:rPr lang="cs" b="1" dirty="0">
                <a:ea typeface="+mn-lt"/>
                <a:cs typeface="+mn-lt"/>
              </a:rPr>
              <a:t>citlivý</a:t>
            </a:r>
            <a:r>
              <a:rPr lang="cs" dirty="0">
                <a:ea typeface="+mn-lt"/>
                <a:cs typeface="+mn-lt"/>
              </a:rPr>
              <a:t>, aby odhalil změny, k nimž došlo vlivem terapie (a tím potvrdil její účinek).</a:t>
            </a:r>
            <a:r>
              <a:rPr lang="cs-CZ" dirty="0">
                <a:ea typeface="+mn-lt"/>
                <a:cs typeface="+mn-lt"/>
              </a:rPr>
              <a:t> </a:t>
            </a:r>
            <a:endParaRPr lang="cs" dirty="0">
              <a:ea typeface="+mn-lt"/>
              <a:cs typeface="+mn-lt"/>
            </a:endParaRPr>
          </a:p>
          <a:p>
            <a:r>
              <a:rPr lang="cs" dirty="0">
                <a:ea typeface="+mn-lt"/>
                <a:cs typeface="+mn-lt"/>
              </a:rPr>
              <a:t>je </a:t>
            </a:r>
            <a:r>
              <a:rPr lang="cs" b="1" dirty="0">
                <a:highlight>
                  <a:srgbClr val="FFFF00"/>
                </a:highlight>
                <a:ea typeface="+mn-lt"/>
                <a:cs typeface="+mn-lt"/>
              </a:rPr>
              <a:t>standardizovaný</a:t>
            </a:r>
            <a:r>
              <a:rPr lang="cs" dirty="0">
                <a:ea typeface="+mn-lt"/>
                <a:cs typeface="+mn-lt"/>
              </a:rPr>
              <a:t> = ověřený na dostatečně velké skupině osob zdravých i osob se zdravotním postižením. 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" dirty="0">
                <a:ea typeface="+mn-lt"/>
                <a:cs typeface="+mn-lt"/>
              </a:rPr>
              <a:t>určena norma pro zdravou populaci. </a:t>
            </a:r>
            <a:endParaRPr lang="cs-CZ" dirty="0">
              <a:ea typeface="+mn-lt"/>
              <a:cs typeface="+mn-lt"/>
            </a:endParaRPr>
          </a:p>
          <a:p>
            <a:r>
              <a:rPr lang="cs-CZ" dirty="0"/>
              <a:t>Slouží </a:t>
            </a:r>
            <a:r>
              <a:rPr lang="cs-CZ" b="1" dirty="0">
                <a:highlight>
                  <a:srgbClr val="FFFF00"/>
                </a:highlight>
              </a:rPr>
              <a:t>k vytvoření krátkodobých cílů</a:t>
            </a:r>
            <a:r>
              <a:rPr lang="cs-CZ" dirty="0"/>
              <a:t>, popř. úpravě léčebného postupu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Hodnocení klienta probíhá během jednotlivých sezení</a:t>
            </a:r>
          </a:p>
          <a:p>
            <a:endParaRPr lang="cs-CZ" dirty="0"/>
          </a:p>
          <a:p>
            <a:pPr marL="171450" indent="-1714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Typy</a:t>
            </a:r>
            <a:r>
              <a:rPr lang="cs-CZ" dirty="0">
                <a:ea typeface="+mn-lt"/>
                <a:cs typeface="+mn-lt"/>
              </a:rPr>
              <a:t> standardizovaných testů: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cs-CZ" sz="2800" b="1" dirty="0">
                <a:highlight>
                  <a:srgbClr val="FFFF00"/>
                </a:highlight>
                <a:ea typeface="+mn-lt"/>
                <a:cs typeface="+mn-lt"/>
              </a:rPr>
              <a:t>Výkonové:</a:t>
            </a:r>
            <a:r>
              <a:rPr lang="cs-CZ" sz="2800" dirty="0">
                <a:ea typeface="+mn-lt"/>
                <a:cs typeface="+mn-lt"/>
              </a:rPr>
              <a:t> testy schopností, zaměřené na výkon klienta</a:t>
            </a:r>
            <a:endParaRPr lang="en-US" sz="2800" dirty="0">
              <a:ea typeface="+mn-lt"/>
              <a:cs typeface="+mn-lt"/>
            </a:endParaRPr>
          </a:p>
          <a:p>
            <a:pPr lvl="1"/>
            <a:r>
              <a:rPr lang="cs-CZ" sz="2800" b="1" dirty="0">
                <a:highlight>
                  <a:srgbClr val="FFFF00"/>
                </a:highlight>
                <a:ea typeface="+mn-lt"/>
                <a:cs typeface="+mn-lt"/>
              </a:rPr>
              <a:t>Testy osobnosti:</a:t>
            </a:r>
            <a:r>
              <a:rPr lang="cs-CZ" sz="2800" dirty="0">
                <a:ea typeface="+mn-lt"/>
                <a:cs typeface="+mn-lt"/>
              </a:rPr>
              <a:t> temperamentové, charakterové, adaptační aj.</a:t>
            </a:r>
            <a:endParaRPr lang="en-US" sz="2800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56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34AEA-A436-4492-8D72-B1DEFA8A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rmAutofit/>
          </a:bodyPr>
          <a:lstStyle/>
          <a:p>
            <a:r>
              <a:rPr lang="cs-CZ" dirty="0"/>
              <a:t>VÝKONOVÉ TESTY V ERGOTERAPII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1BB2C-3D33-45F5-8C32-4F61DEDC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19" y="1118586"/>
            <a:ext cx="11253408" cy="52760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800" b="1" u="sng" dirty="0">
                <a:highlight>
                  <a:srgbClr val="FFFF00"/>
                </a:highlight>
              </a:rPr>
              <a:t>Testy běžných denních činností (ADL):</a:t>
            </a:r>
          </a:p>
          <a:p>
            <a:pPr lvl="1"/>
            <a:r>
              <a:rPr lang="cs-CZ" sz="1400" dirty="0"/>
              <a:t>Nejvyužívanější, hodnocení zvládání ADL (sebeobsluha)</a:t>
            </a:r>
          </a:p>
          <a:p>
            <a:pPr lvl="1"/>
            <a:r>
              <a:rPr lang="cs-CZ" sz="1400" dirty="0"/>
              <a:t>Činnosti, které provádíme každodenně, běžně.</a:t>
            </a:r>
          </a:p>
          <a:p>
            <a:pPr lvl="1"/>
            <a:r>
              <a:rPr lang="cs-CZ" sz="1400" dirty="0" err="1">
                <a:ea typeface="+mn-lt"/>
                <a:cs typeface="+mn-lt"/>
              </a:rPr>
              <a:t>Barthel</a:t>
            </a:r>
            <a:r>
              <a:rPr lang="cs-CZ" sz="1400" dirty="0">
                <a:ea typeface="+mn-lt"/>
                <a:cs typeface="+mn-lt"/>
              </a:rPr>
              <a:t> Index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pro pacienty s neuromuskulárním onemocněním, test osobní nezávislosti</a:t>
            </a:r>
          </a:p>
          <a:p>
            <a:pPr lvl="1"/>
            <a:r>
              <a:rPr lang="cs" sz="1400" dirty="0">
                <a:ea typeface="+mn-lt"/>
                <a:cs typeface="+mn-lt"/>
              </a:rPr>
              <a:t>Hodnotí celkem 10 položek z oblasti sebeobsluhy a mobility. Za zvládnutí každé činnosti získá hodnocení plný počet bodů (obvykle 10), na zvládnutí s dopomocí 5 bodů, při nezvládnutí 0 bodů. Tedy celkový součet bude mezi 100 body (zvládl vše) a 0 body (nezvládl žádnou položku).</a:t>
            </a:r>
            <a:r>
              <a:rPr lang="cs-CZ" sz="1400" dirty="0">
                <a:ea typeface="+mn-lt"/>
                <a:cs typeface="+mn-lt"/>
              </a:rPr>
              <a:t> 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neměří ale psychické funkce a sociální adaptabilitu.</a:t>
            </a:r>
          </a:p>
          <a:p>
            <a:r>
              <a:rPr lang="cs-CZ" sz="1800" b="1" u="sng" dirty="0">
                <a:highlight>
                  <a:srgbClr val="FFFF00"/>
                </a:highlight>
              </a:rPr>
              <a:t>PADL = personální ADL:</a:t>
            </a:r>
          </a:p>
          <a:p>
            <a:pPr lvl="1"/>
            <a:r>
              <a:rPr lang="cs-CZ" sz="1600" dirty="0"/>
              <a:t>Příprava jídla, koupání &amp; sprchování, osobní hygiena </a:t>
            </a:r>
            <a:r>
              <a:rPr lang="cs-CZ" sz="1600" dirty="0">
                <a:ea typeface="+mn-lt"/>
                <a:cs typeface="+mn-lt"/>
              </a:rPr>
              <a:t>&amp; péče o vzhled (holení, make-up, péče o vlasy, nehty, čištění zubů...), oblékání, použití toalety (vč. katetrů, péče o kolostomii), péče o osobní pomůcky (naslouchátka, čočky, protézy, ortézy...)</a:t>
            </a:r>
          </a:p>
          <a:p>
            <a:r>
              <a:rPr lang="cs-CZ" sz="1800" b="1" u="sng" dirty="0">
                <a:highlight>
                  <a:srgbClr val="FFFF00"/>
                </a:highlight>
              </a:rPr>
              <a:t>IADL = instrumentální ADL:</a:t>
            </a:r>
          </a:p>
          <a:p>
            <a:pPr lvl="1"/>
            <a:r>
              <a:rPr lang="cs-CZ" sz="1600" dirty="0">
                <a:ea typeface="+mn-lt"/>
                <a:cs typeface="+mn-lt"/>
              </a:rPr>
              <a:t>Vedení a údržba domácnosti (zahrada, údržba a oprava osobních věcí, příprava jídla), hospodaření s penězi a vedení rozpočtu (použití kreditní karty, platba přes internet, plánování finančních výdajů), mobility (MHD, auto, taxi), péče o druhé a o domácí zvířata, péče o vlastní zdraví (udržování kondice, užívání léků)</a:t>
            </a:r>
          </a:p>
          <a:p>
            <a:r>
              <a:rPr lang="cs-CZ" sz="1800" b="1" u="sng" dirty="0">
                <a:highlight>
                  <a:srgbClr val="FFFF00"/>
                </a:highlight>
              </a:rPr>
              <a:t>MINI MENTAL</a:t>
            </a:r>
            <a:r>
              <a:rPr lang="cs-CZ" sz="1800" b="1" u="sng" dirty="0">
                <a:highlight>
                  <a:srgbClr val="FFFF00"/>
                </a:highlight>
                <a:ea typeface="+mn-lt"/>
                <a:cs typeface="+mn-lt"/>
              </a:rPr>
              <a:t> STATE:</a:t>
            </a:r>
          </a:p>
          <a:p>
            <a:pPr lvl="1"/>
            <a:r>
              <a:rPr lang="cs" sz="1400" dirty="0">
                <a:ea typeface="+mn-lt"/>
                <a:cs typeface="+mn-lt"/>
              </a:rPr>
              <a:t>test kognitivních funkcí</a:t>
            </a:r>
            <a:endParaRPr lang="cs-CZ" sz="1400" dirty="0">
              <a:ea typeface="+mn-lt"/>
              <a:cs typeface="+mn-lt"/>
            </a:endParaRPr>
          </a:p>
          <a:p>
            <a:pPr lvl="1"/>
            <a:r>
              <a:rPr lang="cs" sz="1400" dirty="0">
                <a:ea typeface="+mn-lt"/>
                <a:cs typeface="+mn-lt"/>
              </a:rPr>
              <a:t>Krátký test psychického stavu. </a:t>
            </a:r>
            <a:endParaRPr lang="cs-CZ" sz="1400" dirty="0">
              <a:ea typeface="+mn-lt"/>
              <a:cs typeface="+mn-lt"/>
            </a:endParaRPr>
          </a:p>
          <a:p>
            <a:pPr lvl="1"/>
            <a:r>
              <a:rPr lang="cs" sz="1400" dirty="0">
                <a:ea typeface="+mn-lt"/>
                <a:cs typeface="+mn-lt"/>
              </a:rPr>
              <a:t>Hodnotí orientaci klienta v čase a prostoru, paměť a porozumění pokynům </a:t>
            </a:r>
            <a:endParaRPr lang="cs-CZ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993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Kancelář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3112</Words>
  <Application>Microsoft Office PowerPoint</Application>
  <PresentationFormat>Widescreen</PresentationFormat>
  <Paragraphs>340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Univers</vt:lpstr>
      <vt:lpstr>GradientVTI</vt:lpstr>
      <vt:lpstr>Hodnocení a testování v Et, ergodiagnostika.</vt:lpstr>
      <vt:lpstr>Základy testování v ET</vt:lpstr>
      <vt:lpstr>Metody hodnocení v ET</vt:lpstr>
      <vt:lpstr>Rozhovor </vt:lpstr>
      <vt:lpstr>Fáze rozhovoru</vt:lpstr>
      <vt:lpstr>METODY HODNOCENÍ V ET</vt:lpstr>
      <vt:lpstr>Standardizovaný dotazník SF-36</vt:lpstr>
      <vt:lpstr>HODNOCENÍ (TESTY)</vt:lpstr>
      <vt:lpstr>VÝKONOVÉ TESTY V ERGOTERAPII 1</vt:lpstr>
      <vt:lpstr>VÝKONOVÉ TESTY V ERGOTERAPII</vt:lpstr>
      <vt:lpstr>VÝKONOVÉ TESTY V ERGOTERAPII 2</vt:lpstr>
      <vt:lpstr>ERGODIAGNOSTIKA</vt:lpstr>
      <vt:lpstr>The Jacobs Prevocationals Skills hodnocení</vt:lpstr>
      <vt:lpstr>The Jacobs Prevocationals Skills Assessment</vt:lpstr>
      <vt:lpstr>DVA PŘÍSTUPY VE VYŠETŘENÍ KOGNITIVNÍCH FUNKCÍ</vt:lpstr>
      <vt:lpstr>Přístup zdola-nahoru</vt:lpstr>
      <vt:lpstr>Přístup shora-dolů</vt:lpstr>
      <vt:lpstr>Hodnocení pacienta z hlediska biomechanického přístupu</vt:lpstr>
      <vt:lpstr>Ergoterapeutické hodnocení funkčního stavu u neurologických pacientů</vt:lpstr>
      <vt:lpstr>JEMNÁ MOTORIKA – F-CE RUKY</vt:lpstr>
      <vt:lpstr>HODNOCENÍ ÚCHOPU</vt:lpstr>
      <vt:lpstr>ROZDĚLENÍ ÚCHOPŮ</vt:lpstr>
      <vt:lpstr>ROZDĚLENÍ ÚCHOPŮ </vt:lpstr>
      <vt:lpstr>Fáze úchopu </vt:lpstr>
      <vt:lpstr>Poruchy úchopu </vt:lpstr>
      <vt:lpstr>Standardizované testy</vt:lpstr>
      <vt:lpstr>Vyšetření koordinace pohybu prstů a rukou</vt:lpstr>
      <vt:lpstr>Hodnocení čití</vt:lpstr>
      <vt:lpstr>Vyšetření kognitivních funkcí</vt:lpstr>
      <vt:lpstr>Hodnocení pacientů s psychosociálními poruchami</vt:lpstr>
      <vt:lpstr>MEZINÁRODNÍ KLASIFIKACE FUNKČNÍCH SCHOPNOSTÍ (ICF), POJMY AKTIVITA A PARTICIPACE</vt:lpstr>
      <vt:lpstr>Klasifikace MKF</vt:lpstr>
      <vt:lpstr>AKTIVITA A PARTICIPACE DLE MKF</vt:lpstr>
      <vt:lpstr>Děkuji za pozornost!</vt:lpstr>
      <vt:lpstr>Literatura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Marie Krejčová</cp:lastModifiedBy>
  <cp:revision>1934</cp:revision>
  <dcterms:created xsi:type="dcterms:W3CDTF">2021-02-08T07:28:55Z</dcterms:created>
  <dcterms:modified xsi:type="dcterms:W3CDTF">2021-03-22T17:29:28Z</dcterms:modified>
</cp:coreProperties>
</file>