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Lst>
  <p:sldSz cx="9144000" cy="5143500" type="screen16x9"/>
  <p:notesSz cx="6858000" cy="9144000"/>
  <p:embeddedFontLst>
    <p:embeddedFont>
      <p:font typeface="Georgia" panose="02040502050405020303" pitchFamily="18" charset="0"/>
      <p:regular r:id="rId135"/>
      <p:bold r:id="rId136"/>
      <p:italic r:id="rId137"/>
      <p:boldItalic r:id="rId138"/>
    </p:embeddedFont>
    <p:embeddedFont>
      <p:font typeface="Open Sans" panose="020B0604020202020204" charset="0"/>
      <p:regular r:id="rId139"/>
      <p:bold r:id="rId140"/>
      <p:italic r:id="rId141"/>
      <p:boldItalic r:id="rId142"/>
    </p:embeddedFont>
    <p:embeddedFont>
      <p:font typeface="PT Sans Narrow" panose="020B0604020202020204" charset="-18"/>
      <p:regular r:id="rId143"/>
      <p:bold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6.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7.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9.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144cda67b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144cda67b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0fd87863d6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0fd87863d6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0fd87863d6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0fd87863d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1144cda67b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1144cda67b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0fd87863d6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0fd87863d6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0fd87863d6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0fd87863d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0fd87863d6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0fd87863d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0fd87863d6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10fd87863d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1144cda67b_1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1144cda67b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0fd87863d6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0fd87863d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1144cda67b_1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1144cda67b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144cda67b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1144cda67b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0fd87863d6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0fd87863d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0fd87863d6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0fd87863d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0fd87863d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0fd87863d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10fd87863d6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10fd87863d6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1144cda67b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1144cda67b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1144cda67b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1144cda67b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0fd87863d6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10fd87863d6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10fd87863d6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10fd87863d6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0fd87863d6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0fd87863d6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1144cda67b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1144cda67b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144cda67b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1144cda67b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11513577c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11513577c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1144cda67b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1144cda67b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11144cda67b_1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1144cda67b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1144cda67b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1144cda67b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1144cda67b_1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1144cda67b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1144cda67b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1144cda67b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1144cda67b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11144cda67b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1144cda67b_1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1144cda67b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1144cda67b_1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1144cda67b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1144cda67b_1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11144cda67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144cda67b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144cda67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1144cda67b_1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1144cda67b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0fd87863d6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0fd87863d6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0fd87863d6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0fd87863d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0fcdc8ae96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0fcdc8ae9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fcdc8ae96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fcdc8ae96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fcdc8ae96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0fcdc8ae96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fcdc8ae96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0fcdc8ae96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fcdc8ae96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fcdc8ae96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fcdc8ae96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0fcdc8ae96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0fcdc8ae96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0fcdc8ae96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fcdc8ae96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fcdc8ae96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fcdc8ae96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0fcdc8ae96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0fcdc8ae96_0_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0fcdc8ae96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0fcdc8ae96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0fcdc8ae96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fcdc8ae96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0fcdc8ae96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0fcdc8ae96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0fcdc8ae96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fcdc8ae96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0fcdc8ae96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0fcdc8ae96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0fcdc8ae96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0fcdc8ae96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0fcdc8ae96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0fcdc8ae96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0fcdc8ae96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1144cda67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1144cda6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0fcdc8ae96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0fcdc8ae96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fcdc8ae96_0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0fcdc8ae96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fcdc8ae96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fcdc8ae96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fcdc8ae96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fcdc8ae96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fcdc8ae96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fcdc8ae96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0fcdc8ae96_0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0fcdc8ae96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fcdc8ae96_0_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fcdc8ae96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fcdc8ae96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fcdc8ae9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0fcdc8ae96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0fcdc8ae96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0fcdc8ae96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0fcdc8ae96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1144cda67b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1144cda67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fcdc8ae96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0fcdc8ae96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fcdc8ae96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fcdc8ae96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fcdc8ae96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0fcdc8ae96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fcdc8ae96_0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0fcdc8ae96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0fcdc8ae96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0fcdc8ae96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fcdc8ae96_0_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fcdc8ae96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0fcdc8ae96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0fcdc8ae96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fd87863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0fd8786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fd87863d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fd87863d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fd87863d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0fd87863d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144cda67b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144cda67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0fcdc8ae96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0fcdc8ae96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fcdc8ae96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fcdc8ae96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0fcdc8ae96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0fcdc8ae96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0fcdc8ae96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0fcdc8ae96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0fcdc8ae96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0fcdc8ae96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fcdc8ae96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fcdc8ae96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0fcdc8ae96_0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0fcdc8ae96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fcdc8ae96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0fcdc8ae96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0fcdc8ae96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0fcdc8ae96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0fd87863d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0fd87863d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144cda67b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144cda67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fd87863d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0fd87863d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0fd87863d6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0fd87863d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0fcdc8ae96_0_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0fcdc8ae96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0fcdc8ae96_0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0fcdc8ae96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0fcdc8ae96_0_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0fcdc8ae96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0fcdc8ae96_0_7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0fcdc8ae96_0_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0fcdc8ae96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0fcdc8ae96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0fcdc8ae96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0fcdc8ae96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0fcdc8ae96_0_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0fcdc8ae96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fcdc8ae96_0_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fcdc8ae96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144cda67b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1144cda67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0fcdc8ae96_0_8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0fcdc8ae96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0fcdc8ae96_0_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0fcdc8ae96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0fcdc8ae96_0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0fcdc8ae96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0fcdc8ae96_0_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0fcdc8ae96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0fcdc8ae96_0_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0fcdc8ae96_0_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0fcdc8ae96_0_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0fcdc8ae96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fcdc8ae96_0_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fcdc8ae96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0fcdc8ae96_0_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0fcdc8ae96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fcdc8ae96_0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fcdc8ae96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fcdc8ae96_0_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fcdc8ae96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144cda67b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1144cda67b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0fcdc8ae96_0_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0fcdc8ae96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0fcdc8ae96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0fcdc8ae96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0fd87863d6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0fd87863d6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0fd87863d6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0fd87863d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fcdc8ae96_0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0fcdc8ae96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0fcdc8ae96_0_8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0fcdc8ae96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fcdc8ae96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fcdc8ae96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fcdc8ae96_0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fcdc8ae96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0fd87863d6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0fd87863d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0fcdc8ae96_0_7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0fcdc8ae96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144cda67b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144cda67b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0fd87863d6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0fd87863d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0fd87863d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0fd87863d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0fd87863d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10fd87863d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0fd87863d6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0fd87863d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0fd87863d6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0fd87863d6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0fd87863d6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0fd87863d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0fcdc8ae96_0_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0fcdc8ae96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0fcdc8ae96_0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0fcdc8ae96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0fcdc8ae96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0fcdc8ae96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0fd87863d6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0fd87863d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s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8WBVXBx34W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image" Target="../media/image65.jp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sk" b="1"/>
              <a:t>Měkké a mobilizační techniky ruky</a:t>
            </a:r>
            <a:endParaRPr b="1"/>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sk"/>
              <a:t>Mgr. Aleš Pospíšil</a:t>
            </a:r>
            <a:endParaRPr/>
          </a:p>
          <a:p>
            <a:pPr marL="0" lvl="0" indent="0" algn="ctr" rtl="0">
              <a:spcBef>
                <a:spcPts val="0"/>
              </a:spcBef>
              <a:spcAft>
                <a:spcPts val="0"/>
              </a:spcAft>
              <a:buNone/>
            </a:pPr>
            <a:r>
              <a:rPr lang="sk"/>
              <a:t>Mgr. Zuzana Kršáková</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 aktivní pohyby</a:t>
            </a:r>
            <a:endParaRPr/>
          </a:p>
        </p:txBody>
      </p:sp>
      <p:sp>
        <p:nvSpPr>
          <p:cNvPr id="127" name="Google Shape;127;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68300" algn="l" rtl="0">
              <a:spcBef>
                <a:spcPts val="1200"/>
              </a:spcBef>
              <a:spcAft>
                <a:spcPts val="0"/>
              </a:spcAft>
              <a:buClr>
                <a:schemeClr val="dk2"/>
              </a:buClr>
              <a:buSzPts val="2200"/>
              <a:buFont typeface="Georgia"/>
              <a:buChar char="❏"/>
            </a:pPr>
            <a:r>
              <a:rPr lang="sk" sz="2200">
                <a:latin typeface="Georgia"/>
                <a:ea typeface="Georgia"/>
                <a:cs typeface="Georgia"/>
                <a:sym typeface="Georgia"/>
              </a:rPr>
              <a:t>Flexe-extenze – DOF:40-60°, PAF: 60-80°, převážně v radiokarpálním kloubu, distální řada karpů </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Dukce- RAD: 15-20°, ULD: 30-45°, v mediokarpálním kloubu</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Pronace 90°, supinace 90°– úchopová funkce ruky</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Cirkumdukce</a:t>
            </a:r>
            <a:endParaRPr>
              <a:latin typeface="Georgia"/>
              <a:ea typeface="Georgia"/>
              <a:cs typeface="Georgia"/>
              <a:sym typeface="Georgi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1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Interdigitální řasy dle Mojžíšové</a:t>
            </a:r>
            <a:endParaRPr/>
          </a:p>
        </p:txBody>
      </p:sp>
      <p:sp>
        <p:nvSpPr>
          <p:cNvPr id="761" name="Google Shape;761;p11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81000" algn="l" rtl="0">
              <a:spcBef>
                <a:spcPts val="1200"/>
              </a:spcBef>
              <a:spcAft>
                <a:spcPts val="0"/>
              </a:spcAft>
              <a:buClr>
                <a:schemeClr val="dk2"/>
              </a:buClr>
              <a:buSzPts val="2400"/>
              <a:buFont typeface="Georgia"/>
              <a:buAutoNum type="arabicPeriod"/>
            </a:pPr>
            <a:r>
              <a:rPr lang="sk" sz="2400" b="1">
                <a:latin typeface="Georgia"/>
                <a:ea typeface="Georgia"/>
                <a:cs typeface="Georgia"/>
                <a:sym typeface="Georgia"/>
              </a:rPr>
              <a:t>IDG řasa</a:t>
            </a:r>
            <a:r>
              <a:rPr lang="sk" sz="2400">
                <a:latin typeface="Georgia"/>
                <a:ea typeface="Georgia"/>
                <a:cs typeface="Georgia"/>
                <a:sym typeface="Georgia"/>
              </a:rPr>
              <a:t> – laterální klíček</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AutoNum type="arabicPeriod"/>
            </a:pPr>
            <a:r>
              <a:rPr lang="sk" sz="2400" b="1">
                <a:latin typeface="Georgia"/>
                <a:ea typeface="Georgia"/>
                <a:cs typeface="Georgia"/>
                <a:sym typeface="Georgia"/>
              </a:rPr>
              <a:t>IDG řasa </a:t>
            </a:r>
            <a:r>
              <a:rPr lang="sk" sz="2400">
                <a:latin typeface="Georgia"/>
                <a:ea typeface="Georgia"/>
                <a:cs typeface="Georgia"/>
                <a:sym typeface="Georgia"/>
              </a:rPr>
              <a:t>– 1. žebro</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AutoNum type="arabicPeriod"/>
            </a:pPr>
            <a:r>
              <a:rPr lang="sk" sz="2400" b="1">
                <a:latin typeface="Georgia"/>
                <a:ea typeface="Georgia"/>
                <a:cs typeface="Georgia"/>
                <a:sym typeface="Georgia"/>
              </a:rPr>
              <a:t>IDG řasa</a:t>
            </a:r>
            <a:r>
              <a:rPr lang="sk" sz="2400">
                <a:latin typeface="Georgia"/>
                <a:ea typeface="Georgia"/>
                <a:cs typeface="Georgia"/>
                <a:sym typeface="Georgia"/>
              </a:rPr>
              <a:t> – 2. žebro</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AutoNum type="arabicPeriod"/>
            </a:pPr>
            <a:r>
              <a:rPr lang="sk" sz="2400" b="1">
                <a:latin typeface="Georgia"/>
                <a:ea typeface="Georgia"/>
                <a:cs typeface="Georgia"/>
                <a:sym typeface="Georgia"/>
              </a:rPr>
              <a:t>IDG řasa</a:t>
            </a:r>
            <a:r>
              <a:rPr lang="sk" sz="2400">
                <a:latin typeface="Georgia"/>
                <a:ea typeface="Georgia"/>
                <a:cs typeface="Georgia"/>
                <a:sym typeface="Georgia"/>
              </a:rPr>
              <a:t> – 3. žebro</a:t>
            </a:r>
            <a:endParaRPr sz="2400">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762" name="Google Shape;762;p112"/>
          <p:cNvPicPr preferRelativeResize="0"/>
          <p:nvPr/>
        </p:nvPicPr>
        <p:blipFill>
          <a:blip r:embed="rId3">
            <a:alphaModFix/>
          </a:blip>
          <a:stretch>
            <a:fillRect/>
          </a:stretch>
        </p:blipFill>
        <p:spPr>
          <a:xfrm>
            <a:off x="5179750" y="1220438"/>
            <a:ext cx="3182325" cy="3394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1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Měkké tkáně mezi metakarpy</a:t>
            </a:r>
            <a:endParaRPr/>
          </a:p>
        </p:txBody>
      </p:sp>
      <p:sp>
        <p:nvSpPr>
          <p:cNvPr id="768" name="Google Shape;768;p11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81000" algn="l" rtl="0">
              <a:spcBef>
                <a:spcPts val="1200"/>
              </a:spcBef>
              <a:spcAft>
                <a:spcPts val="0"/>
              </a:spcAft>
              <a:buSzPts val="2400"/>
              <a:buFont typeface="Georgia"/>
              <a:buChar char="❏"/>
            </a:pPr>
            <a:r>
              <a:rPr lang="sk" sz="2400">
                <a:latin typeface="Georgia"/>
                <a:ea typeface="Georgia"/>
                <a:cs typeface="Georgia"/>
                <a:sym typeface="Georgia"/>
              </a:rPr>
              <a:t>Vsedě, příp. vleže na zádech</a:t>
            </a:r>
            <a:endParaRPr sz="2400">
              <a:latin typeface="Georgia"/>
              <a:ea typeface="Georgia"/>
              <a:cs typeface="Georgia"/>
              <a:sym typeface="Georgia"/>
            </a:endParaRPr>
          </a:p>
          <a:p>
            <a:pPr marL="457200" lvl="0" indent="-381000" algn="l" rtl="0">
              <a:spcBef>
                <a:spcPts val="0"/>
              </a:spcBef>
              <a:spcAft>
                <a:spcPts val="0"/>
              </a:spcAft>
              <a:buSzPts val="2400"/>
              <a:buFont typeface="Georgia"/>
              <a:buChar char="❏"/>
            </a:pPr>
            <a:r>
              <a:rPr lang="sk" sz="2400">
                <a:latin typeface="Georgia"/>
                <a:ea typeface="Georgia"/>
                <a:cs typeface="Georgia"/>
                <a:sym typeface="Georgia"/>
              </a:rPr>
              <a:t>Uchopení za hlavičky mtc nebo v průběhu mtc- vytvoření předpětí dorsopalm. směrem a dopružení- čekáme na release, příp. opakovaně pružíme</a:t>
            </a:r>
            <a:endParaRPr sz="240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Svaly thenaru</a:t>
            </a:r>
            <a:endParaRPr/>
          </a:p>
        </p:txBody>
      </p:sp>
      <p:sp>
        <p:nvSpPr>
          <p:cNvPr id="774" name="Google Shape;774;p1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sk" b="1"/>
              <a:t>m. Adductor pollicis</a:t>
            </a:r>
            <a:endParaRPr b="1"/>
          </a:p>
          <a:p>
            <a:pPr marL="0" lvl="0" indent="0" algn="l" rtl="0">
              <a:spcBef>
                <a:spcPts val="1200"/>
              </a:spcBef>
              <a:spcAft>
                <a:spcPts val="0"/>
              </a:spcAft>
              <a:buNone/>
            </a:pPr>
            <a:r>
              <a:rPr lang="sk" b="1"/>
              <a:t>m. Abductor pollicis brevis</a:t>
            </a:r>
            <a:endParaRPr b="1"/>
          </a:p>
          <a:p>
            <a:pPr marL="0" lvl="0" indent="0" algn="l" rtl="0">
              <a:spcBef>
                <a:spcPts val="1200"/>
              </a:spcBef>
              <a:spcAft>
                <a:spcPts val="0"/>
              </a:spcAft>
              <a:buNone/>
            </a:pPr>
            <a:r>
              <a:rPr lang="sk" b="1"/>
              <a:t>m. Opponens pollicis</a:t>
            </a:r>
            <a:endParaRPr b="1"/>
          </a:p>
          <a:p>
            <a:pPr marL="0" lvl="0" indent="0" algn="l" rtl="0">
              <a:spcBef>
                <a:spcPts val="1200"/>
              </a:spcBef>
              <a:spcAft>
                <a:spcPts val="0"/>
              </a:spcAft>
              <a:buNone/>
            </a:pPr>
            <a:r>
              <a:rPr lang="sk" b="1"/>
              <a:t>m. Flexor pollicis brevis</a:t>
            </a:r>
            <a:endParaRPr b="1"/>
          </a:p>
          <a:p>
            <a:pPr marL="0" lvl="0" indent="0" algn="l" rtl="0">
              <a:spcBef>
                <a:spcPts val="1200"/>
              </a:spcBef>
              <a:spcAft>
                <a:spcPts val="0"/>
              </a:spcAft>
              <a:buNone/>
            </a:pPr>
            <a:r>
              <a:rPr lang="sk" b="1"/>
              <a:t>m. Extensor pollicis brevis</a:t>
            </a:r>
            <a:endParaRPr b="1"/>
          </a:p>
          <a:p>
            <a:pPr marL="0" lvl="0" indent="0" algn="l" rtl="0">
              <a:spcBef>
                <a:spcPts val="1200"/>
              </a:spcBef>
              <a:spcAft>
                <a:spcPts val="0"/>
              </a:spcAft>
              <a:buNone/>
            </a:pPr>
            <a:r>
              <a:rPr lang="sk" b="1"/>
              <a:t>mm. Interosseii dorsales manus</a:t>
            </a:r>
            <a:endParaRPr b="1"/>
          </a:p>
          <a:p>
            <a:pPr marL="0" lvl="0" indent="0" algn="l" rtl="0">
              <a:spcBef>
                <a:spcPts val="1200"/>
              </a:spcBef>
              <a:spcAft>
                <a:spcPts val="0"/>
              </a:spcAft>
              <a:buNone/>
            </a:pPr>
            <a:r>
              <a:rPr lang="sk" b="1"/>
              <a:t>mm. Interosseii palmares manus</a:t>
            </a:r>
            <a:endParaRPr b="1"/>
          </a:p>
          <a:p>
            <a:pPr marL="0" lvl="0" indent="0" algn="l" rtl="0">
              <a:spcBef>
                <a:spcPts val="1200"/>
              </a:spcBef>
              <a:spcAft>
                <a:spcPts val="1200"/>
              </a:spcAft>
              <a:buNone/>
            </a:pPr>
            <a:r>
              <a:rPr lang="sk" b="1"/>
              <a:t>mm. Lumbricales manus</a:t>
            </a:r>
            <a:endParaRPr b="1"/>
          </a:p>
        </p:txBody>
      </p:sp>
      <p:pic>
        <p:nvPicPr>
          <p:cNvPr id="775" name="Google Shape;775;p114"/>
          <p:cNvPicPr preferRelativeResize="0"/>
          <p:nvPr/>
        </p:nvPicPr>
        <p:blipFill>
          <a:blip r:embed="rId3">
            <a:alphaModFix/>
          </a:blip>
          <a:stretch>
            <a:fillRect/>
          </a:stretch>
        </p:blipFill>
        <p:spPr>
          <a:xfrm>
            <a:off x="4236100" y="236775"/>
            <a:ext cx="4507850" cy="4507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Adductor pollicis</a:t>
            </a:r>
            <a:endParaRPr/>
          </a:p>
        </p:txBody>
      </p:sp>
      <p:sp>
        <p:nvSpPr>
          <p:cNvPr id="781" name="Google Shape;781;p115"/>
          <p:cNvSpPr txBox="1">
            <a:spLocks noGrp="1"/>
          </p:cNvSpPr>
          <p:nvPr>
            <p:ph type="body" idx="1"/>
          </p:nvPr>
        </p:nvSpPr>
        <p:spPr>
          <a:xfrm>
            <a:off x="311700" y="1152425"/>
            <a:ext cx="4797300" cy="3608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sk" sz="1131" b="1">
                <a:latin typeface="Georgia"/>
                <a:ea typeface="Georgia"/>
                <a:cs typeface="Georgia"/>
                <a:sym typeface="Georgia"/>
              </a:rPr>
              <a:t>Z</a:t>
            </a:r>
            <a:r>
              <a:rPr lang="sk" sz="1131">
                <a:latin typeface="Georgia"/>
                <a:ea typeface="Georgia"/>
                <a:cs typeface="Georgia"/>
                <a:sym typeface="Georgia"/>
              </a:rPr>
              <a:t>: </a:t>
            </a:r>
            <a:r>
              <a:rPr lang="sk" sz="1131" b="1">
                <a:latin typeface="Georgia"/>
                <a:ea typeface="Georgia"/>
                <a:cs typeface="Georgia"/>
                <a:sym typeface="Georgia"/>
              </a:rPr>
              <a:t>caput obliquum</a:t>
            </a:r>
            <a:r>
              <a:rPr lang="sk" sz="1131">
                <a:latin typeface="Georgia"/>
                <a:ea typeface="Georgia"/>
                <a:cs typeface="Georgia"/>
                <a:sym typeface="Georgia"/>
              </a:rPr>
              <a:t>: os capitatum, base II. Metacarpu, ligamentum carpi radiatum</a:t>
            </a:r>
            <a:endParaRPr sz="113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Caput transversum</a:t>
            </a:r>
            <a:r>
              <a:rPr lang="sk" sz="1131">
                <a:latin typeface="Georgia"/>
                <a:ea typeface="Georgia"/>
                <a:cs typeface="Georgia"/>
                <a:sym typeface="Georgia"/>
              </a:rPr>
              <a:t>: palmární plocha III. Metacarpu</a:t>
            </a:r>
            <a:endParaRPr sz="113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Ú: </a:t>
            </a:r>
            <a:r>
              <a:rPr lang="sk" sz="1131">
                <a:latin typeface="Georgia"/>
                <a:ea typeface="Georgia"/>
                <a:cs typeface="Georgia"/>
                <a:sym typeface="Georgia"/>
              </a:rPr>
              <a:t>ulnární sezamská kůstka metakarpofalangového kloubu palce a ulnární okraj base proximální části palce, dorsální aponeuróza place</a:t>
            </a:r>
            <a:endParaRPr sz="113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In: </a:t>
            </a:r>
            <a:r>
              <a:rPr lang="sk" sz="1131">
                <a:latin typeface="Georgia"/>
                <a:ea typeface="Georgia"/>
                <a:cs typeface="Georgia"/>
                <a:sym typeface="Georgia"/>
              </a:rPr>
              <a:t>r.profundus z n.ulnaris</a:t>
            </a:r>
            <a:endParaRPr sz="113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F: karpometakarpový kloub palce </a:t>
            </a:r>
            <a:r>
              <a:rPr lang="sk" sz="1131">
                <a:latin typeface="Georgia"/>
                <a:ea typeface="Georgia"/>
                <a:cs typeface="Georgia"/>
                <a:sym typeface="Georgia"/>
              </a:rPr>
              <a:t>– </a:t>
            </a:r>
            <a:r>
              <a:rPr lang="sk" sz="1131" u="sng">
                <a:latin typeface="Georgia"/>
                <a:ea typeface="Georgia"/>
                <a:cs typeface="Georgia"/>
                <a:sym typeface="Georgia"/>
              </a:rPr>
              <a:t>addukce, opozice</a:t>
            </a:r>
            <a:endParaRPr sz="1131" u="sng">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Metakarpofalangový kloub palce </a:t>
            </a:r>
            <a:r>
              <a:rPr lang="sk" sz="1131">
                <a:latin typeface="Georgia"/>
                <a:ea typeface="Georgia"/>
                <a:cs typeface="Georgia"/>
                <a:sym typeface="Georgia"/>
              </a:rPr>
              <a:t>– </a:t>
            </a:r>
            <a:r>
              <a:rPr lang="sk" sz="1131" u="sng">
                <a:latin typeface="Georgia"/>
                <a:ea typeface="Georgia"/>
                <a:cs typeface="Georgia"/>
                <a:sym typeface="Georgia"/>
              </a:rPr>
              <a:t>flexe</a:t>
            </a:r>
            <a:endParaRPr sz="1131" u="sng">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u="sng">
                <a:latin typeface="Georgia"/>
                <a:ea typeface="Georgia"/>
                <a:cs typeface="Georgia"/>
                <a:sym typeface="Georgia"/>
              </a:rPr>
              <a:t> TRPS:</a:t>
            </a:r>
            <a:endParaRPr sz="1131" b="1" u="sng">
              <a:latin typeface="Georgia"/>
              <a:ea typeface="Georgia"/>
              <a:cs typeface="Georgia"/>
              <a:sym typeface="Georgia"/>
            </a:endParaRPr>
          </a:p>
          <a:p>
            <a:pPr marL="457200" lvl="0" indent="-294481" algn="l" rtl="0">
              <a:lnSpc>
                <a:spcPct val="95000"/>
              </a:lnSpc>
              <a:spcBef>
                <a:spcPts val="400"/>
              </a:spcBef>
              <a:spcAft>
                <a:spcPts val="0"/>
              </a:spcAft>
              <a:buSzPts val="1038"/>
              <a:buFont typeface="Georgia"/>
              <a:buChar char="-"/>
            </a:pPr>
            <a:r>
              <a:rPr lang="sk" sz="1037">
                <a:latin typeface="Georgia"/>
                <a:ea typeface="Georgia"/>
                <a:cs typeface="Georgia"/>
                <a:sym typeface="Georgia"/>
              </a:rPr>
              <a:t>Nejč. v c. transverzum (I. intermtcp prostor vedle II. mtcp) </a:t>
            </a:r>
            <a:endParaRPr sz="1037">
              <a:latin typeface="Georgia"/>
              <a:ea typeface="Georgia"/>
              <a:cs typeface="Georgia"/>
              <a:sym typeface="Georgia"/>
            </a:endParaRPr>
          </a:p>
          <a:p>
            <a:pPr marL="457200" lvl="0" indent="-294481" algn="l" rtl="0">
              <a:lnSpc>
                <a:spcPct val="95000"/>
              </a:lnSpc>
              <a:spcBef>
                <a:spcPts val="0"/>
              </a:spcBef>
              <a:spcAft>
                <a:spcPts val="0"/>
              </a:spcAft>
              <a:buSzPts val="1038"/>
              <a:buFont typeface="Georgia"/>
              <a:buChar char="-"/>
            </a:pPr>
            <a:r>
              <a:rPr lang="sk" sz="1037">
                <a:latin typeface="Georgia"/>
                <a:ea typeface="Georgia"/>
                <a:cs typeface="Georgia"/>
                <a:sym typeface="Georgia"/>
              </a:rPr>
              <a:t>Hluboká bolest na rad. straně palce v CMC</a:t>
            </a:r>
            <a:endParaRPr sz="1037">
              <a:latin typeface="Georgia"/>
              <a:ea typeface="Georgia"/>
              <a:cs typeface="Georgia"/>
              <a:sym typeface="Georgia"/>
            </a:endParaRPr>
          </a:p>
          <a:p>
            <a:pPr marL="457200" lvl="0" indent="-294481" algn="l" rtl="0">
              <a:lnSpc>
                <a:spcPct val="95000"/>
              </a:lnSpc>
              <a:spcBef>
                <a:spcPts val="0"/>
              </a:spcBef>
              <a:spcAft>
                <a:spcPts val="0"/>
              </a:spcAft>
              <a:buSzPts val="1038"/>
              <a:buFont typeface="Georgia"/>
              <a:buChar char="-"/>
            </a:pPr>
            <a:r>
              <a:rPr lang="sk" sz="1037">
                <a:latin typeface="Georgia"/>
                <a:ea typeface="Georgia"/>
                <a:cs typeface="Georgia"/>
                <a:sym typeface="Georgia"/>
              </a:rPr>
              <a:t>Šíření - palm. plocha MCP palce, thenaru, dorz. i palm. plocha palce, dorzální plocha intermtcp. prostoru</a:t>
            </a:r>
            <a:endParaRPr sz="1037">
              <a:latin typeface="Georgia"/>
              <a:ea typeface="Georgia"/>
              <a:cs typeface="Georgia"/>
              <a:sym typeface="Georgia"/>
            </a:endParaRPr>
          </a:p>
          <a:p>
            <a:pPr marL="457200" lvl="0" indent="-294481" algn="l" rtl="0">
              <a:lnSpc>
                <a:spcPct val="95000"/>
              </a:lnSpc>
              <a:spcBef>
                <a:spcPts val="0"/>
              </a:spcBef>
              <a:spcAft>
                <a:spcPts val="0"/>
              </a:spcAft>
              <a:buSzPts val="1038"/>
              <a:buFont typeface="Georgia"/>
              <a:buChar char="-"/>
            </a:pPr>
            <a:r>
              <a:rPr lang="sk" sz="1037">
                <a:latin typeface="Georgia"/>
                <a:ea typeface="Georgia"/>
                <a:cs typeface="Georgia"/>
                <a:sym typeface="Georgia"/>
              </a:rPr>
              <a:t>Orientačně vyšetřit aktivní pohyb, všímat si reliéf thenaru, má zpeřená vlákna, odlišit od krátkého flexoru, </a:t>
            </a:r>
            <a:r>
              <a:rPr lang="sk" sz="1037" b="1">
                <a:latin typeface="Georgia"/>
                <a:ea typeface="Georgia"/>
                <a:cs typeface="Georgia"/>
                <a:sym typeface="Georgia"/>
              </a:rPr>
              <a:t>u PIR pohyb s metacarpem palce do ABD, bariéra nastává dost brzy.</a:t>
            </a:r>
            <a:endParaRPr sz="1037" b="1">
              <a:latin typeface="Georgia"/>
              <a:ea typeface="Georgia"/>
              <a:cs typeface="Georgia"/>
              <a:sym typeface="Georgia"/>
            </a:endParaRPr>
          </a:p>
          <a:p>
            <a:pPr marL="0" lvl="0" indent="0" algn="l" rtl="0">
              <a:lnSpc>
                <a:spcPct val="95000"/>
              </a:lnSpc>
              <a:spcBef>
                <a:spcPts val="400"/>
              </a:spcBef>
              <a:spcAft>
                <a:spcPts val="0"/>
              </a:spcAft>
              <a:buSzPts val="688"/>
              <a:buNone/>
            </a:pPr>
            <a:endParaRPr sz="113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 Nejhlouběji, Držím za celý palec, vyloučit flexor – ohnutím</a:t>
            </a:r>
            <a:endParaRPr sz="1131" b="1">
              <a:latin typeface="Georgia"/>
              <a:ea typeface="Georgia"/>
              <a:cs typeface="Georgia"/>
              <a:sym typeface="Georgia"/>
            </a:endParaRPr>
          </a:p>
          <a:p>
            <a:pPr marL="0" lvl="0" indent="0" algn="l" rtl="0">
              <a:lnSpc>
                <a:spcPct val="95000"/>
              </a:lnSpc>
              <a:spcBef>
                <a:spcPts val="400"/>
              </a:spcBef>
              <a:spcAft>
                <a:spcPts val="0"/>
              </a:spcAft>
              <a:buSzPts val="688"/>
              <a:buNone/>
            </a:pPr>
            <a:r>
              <a:rPr lang="sk" sz="1131" b="1">
                <a:latin typeface="Georgia"/>
                <a:ea typeface="Georgia"/>
                <a:cs typeface="Georgia"/>
                <a:sym typeface="Georgia"/>
              </a:rPr>
              <a:t>Bod Hegu – KI u těhotných</a:t>
            </a:r>
            <a:endParaRPr sz="1131" b="1">
              <a:latin typeface="Georgia"/>
              <a:ea typeface="Georgia"/>
              <a:cs typeface="Georgia"/>
              <a:sym typeface="Georgia"/>
            </a:endParaRPr>
          </a:p>
          <a:p>
            <a:pPr marL="0" lvl="0" indent="0" algn="l" rtl="0">
              <a:lnSpc>
                <a:spcPct val="95000"/>
              </a:lnSpc>
              <a:spcBef>
                <a:spcPts val="0"/>
              </a:spcBef>
              <a:spcAft>
                <a:spcPts val="1200"/>
              </a:spcAft>
              <a:buSzPts val="688"/>
              <a:buNone/>
            </a:pPr>
            <a:endParaRPr sz="1225">
              <a:latin typeface="Georgia"/>
              <a:ea typeface="Georgia"/>
              <a:cs typeface="Georgia"/>
              <a:sym typeface="Georgia"/>
            </a:endParaRPr>
          </a:p>
        </p:txBody>
      </p:sp>
      <p:pic>
        <p:nvPicPr>
          <p:cNvPr id="782" name="Google Shape;782;p115"/>
          <p:cNvPicPr preferRelativeResize="0"/>
          <p:nvPr/>
        </p:nvPicPr>
        <p:blipFill>
          <a:blip r:embed="rId3">
            <a:alphaModFix/>
          </a:blip>
          <a:stretch>
            <a:fillRect/>
          </a:stretch>
        </p:blipFill>
        <p:spPr>
          <a:xfrm>
            <a:off x="6921475" y="0"/>
            <a:ext cx="2256625" cy="3355576"/>
          </a:xfrm>
          <a:prstGeom prst="rect">
            <a:avLst/>
          </a:prstGeom>
          <a:noFill/>
          <a:ln>
            <a:noFill/>
          </a:ln>
        </p:spPr>
      </p:pic>
      <p:pic>
        <p:nvPicPr>
          <p:cNvPr id="783" name="Google Shape;783;p115"/>
          <p:cNvPicPr preferRelativeResize="0"/>
          <p:nvPr/>
        </p:nvPicPr>
        <p:blipFill>
          <a:blip r:embed="rId4">
            <a:alphaModFix/>
          </a:blip>
          <a:stretch>
            <a:fillRect/>
          </a:stretch>
        </p:blipFill>
        <p:spPr>
          <a:xfrm>
            <a:off x="6244600" y="3420375"/>
            <a:ext cx="1982426" cy="1486825"/>
          </a:xfrm>
          <a:prstGeom prst="rect">
            <a:avLst/>
          </a:prstGeom>
          <a:noFill/>
          <a:ln>
            <a:noFill/>
          </a:ln>
        </p:spPr>
      </p:pic>
      <p:pic>
        <p:nvPicPr>
          <p:cNvPr id="784" name="Google Shape;784;p115"/>
          <p:cNvPicPr preferRelativeResize="0"/>
          <p:nvPr/>
        </p:nvPicPr>
        <p:blipFill>
          <a:blip r:embed="rId5">
            <a:alphaModFix/>
          </a:blip>
          <a:stretch>
            <a:fillRect/>
          </a:stretch>
        </p:blipFill>
        <p:spPr>
          <a:xfrm>
            <a:off x="4927497" y="0"/>
            <a:ext cx="2201275" cy="36085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116"/>
          <p:cNvPicPr preferRelativeResize="0"/>
          <p:nvPr/>
        </p:nvPicPr>
        <p:blipFill rotWithShape="1">
          <a:blip r:embed="rId3">
            <a:alphaModFix/>
          </a:blip>
          <a:srcRect l="27344" t="26196" r="10311" b="14361"/>
          <a:stretch/>
        </p:blipFill>
        <p:spPr>
          <a:xfrm>
            <a:off x="886725" y="69238"/>
            <a:ext cx="8257275" cy="4921021"/>
          </a:xfrm>
          <a:prstGeom prst="rect">
            <a:avLst/>
          </a:prstGeom>
          <a:noFill/>
          <a:ln>
            <a:noFill/>
          </a:ln>
        </p:spPr>
      </p:pic>
      <p:pic>
        <p:nvPicPr>
          <p:cNvPr id="790" name="Google Shape;790;p116"/>
          <p:cNvPicPr preferRelativeResize="0"/>
          <p:nvPr/>
        </p:nvPicPr>
        <p:blipFill>
          <a:blip r:embed="rId4">
            <a:alphaModFix/>
          </a:blip>
          <a:stretch>
            <a:fillRect/>
          </a:stretch>
        </p:blipFill>
        <p:spPr>
          <a:xfrm>
            <a:off x="354452" y="576400"/>
            <a:ext cx="2416750" cy="352885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Abductor pollicis brevis</a:t>
            </a:r>
            <a:endParaRPr/>
          </a:p>
        </p:txBody>
      </p:sp>
      <p:sp>
        <p:nvSpPr>
          <p:cNvPr id="796" name="Google Shape;796;p117"/>
          <p:cNvSpPr txBox="1">
            <a:spLocks noGrp="1"/>
          </p:cNvSpPr>
          <p:nvPr>
            <p:ph type="body" idx="1"/>
          </p:nvPr>
        </p:nvSpPr>
        <p:spPr>
          <a:xfrm>
            <a:off x="311700" y="1266325"/>
            <a:ext cx="4877100" cy="33027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r>
              <a:rPr lang="sk" sz="2050" b="1">
                <a:latin typeface="Georgia"/>
                <a:ea typeface="Georgia"/>
                <a:cs typeface="Georgia"/>
                <a:sym typeface="Georgia"/>
              </a:rPr>
              <a:t>Z: </a:t>
            </a:r>
            <a:r>
              <a:rPr lang="sk" sz="2050">
                <a:latin typeface="Georgia"/>
                <a:ea typeface="Georgia"/>
                <a:cs typeface="Georgia"/>
                <a:sym typeface="Georgia"/>
              </a:rPr>
              <a:t>retinaculum flexorum, tuberculum ossis scaphoidei</a:t>
            </a:r>
            <a:endParaRPr sz="2050">
              <a:latin typeface="Georgia"/>
              <a:ea typeface="Georgia"/>
              <a:cs typeface="Georgia"/>
              <a:sym typeface="Georgia"/>
            </a:endParaRPr>
          </a:p>
          <a:p>
            <a:pPr marL="0" lvl="0" indent="0" algn="l" rtl="0">
              <a:spcBef>
                <a:spcPts val="500"/>
              </a:spcBef>
              <a:spcAft>
                <a:spcPts val="0"/>
              </a:spcAft>
              <a:buNone/>
            </a:pPr>
            <a:r>
              <a:rPr lang="sk" sz="2050" b="1">
                <a:latin typeface="Georgia"/>
                <a:ea typeface="Georgia"/>
                <a:cs typeface="Georgia"/>
                <a:sym typeface="Georgia"/>
              </a:rPr>
              <a:t>Ú: </a:t>
            </a:r>
            <a:r>
              <a:rPr lang="sk" sz="2050">
                <a:latin typeface="Georgia"/>
                <a:ea typeface="Georgia"/>
                <a:cs typeface="Georgia"/>
                <a:sym typeface="Georgia"/>
              </a:rPr>
              <a:t>radiální sezamská kůstka MCP palce a radiální okraj base proximálního článku palce, dorsální aponeuróza palce</a:t>
            </a:r>
            <a:endParaRPr sz="2050">
              <a:latin typeface="Georgia"/>
              <a:ea typeface="Georgia"/>
              <a:cs typeface="Georgia"/>
              <a:sym typeface="Georgia"/>
            </a:endParaRPr>
          </a:p>
          <a:p>
            <a:pPr marL="0" lvl="0" indent="0" algn="l" rtl="0">
              <a:spcBef>
                <a:spcPts val="500"/>
              </a:spcBef>
              <a:spcAft>
                <a:spcPts val="0"/>
              </a:spcAft>
              <a:buNone/>
            </a:pPr>
            <a:r>
              <a:rPr lang="sk" sz="2050" b="1">
                <a:latin typeface="Georgia"/>
                <a:ea typeface="Georgia"/>
                <a:cs typeface="Georgia"/>
                <a:sym typeface="Georgia"/>
              </a:rPr>
              <a:t>In: </a:t>
            </a:r>
            <a:r>
              <a:rPr lang="sk" sz="2050">
                <a:latin typeface="Georgia"/>
                <a:ea typeface="Georgia"/>
                <a:cs typeface="Georgia"/>
                <a:sym typeface="Georgia"/>
              </a:rPr>
              <a:t>n. medianus</a:t>
            </a:r>
            <a:endParaRPr sz="2050">
              <a:latin typeface="Georgia"/>
              <a:ea typeface="Georgia"/>
              <a:cs typeface="Georgia"/>
              <a:sym typeface="Georgia"/>
            </a:endParaRPr>
          </a:p>
          <a:p>
            <a:pPr marL="0" lvl="0" indent="0" algn="l" rtl="0">
              <a:spcBef>
                <a:spcPts val="500"/>
              </a:spcBef>
              <a:spcAft>
                <a:spcPts val="0"/>
              </a:spcAft>
              <a:buNone/>
            </a:pPr>
            <a:r>
              <a:rPr lang="sk" sz="2050" b="1">
                <a:latin typeface="Georgia"/>
                <a:ea typeface="Georgia"/>
                <a:cs typeface="Georgia"/>
                <a:sym typeface="Georgia"/>
              </a:rPr>
              <a:t>F: karpometarapový kloub palce </a:t>
            </a:r>
            <a:r>
              <a:rPr lang="sk" sz="2050">
                <a:latin typeface="Georgia"/>
                <a:ea typeface="Georgia"/>
                <a:cs typeface="Georgia"/>
                <a:sym typeface="Georgia"/>
              </a:rPr>
              <a:t>-  </a:t>
            </a:r>
            <a:r>
              <a:rPr lang="sk" sz="2050" u="sng">
                <a:latin typeface="Georgia"/>
                <a:ea typeface="Georgia"/>
                <a:cs typeface="Georgia"/>
                <a:sym typeface="Georgia"/>
              </a:rPr>
              <a:t>abdukce palce</a:t>
            </a:r>
            <a:endParaRPr sz="2050" u="sng">
              <a:latin typeface="Georgia"/>
              <a:ea typeface="Georgia"/>
              <a:cs typeface="Georgia"/>
              <a:sym typeface="Georgia"/>
            </a:endParaRPr>
          </a:p>
          <a:p>
            <a:pPr marL="457200" lvl="0" indent="-319722" algn="l" rtl="0">
              <a:spcBef>
                <a:spcPts val="500"/>
              </a:spcBef>
              <a:spcAft>
                <a:spcPts val="0"/>
              </a:spcAft>
              <a:buSzPct val="100000"/>
              <a:buFont typeface="Georgia"/>
              <a:buChar char="-"/>
            </a:pPr>
            <a:r>
              <a:rPr lang="sk" sz="2050">
                <a:latin typeface="Georgia"/>
                <a:ea typeface="Georgia"/>
                <a:cs typeface="Georgia"/>
                <a:sym typeface="Georgia"/>
              </a:rPr>
              <a:t>Nejpovrchněji uložený, neplést s m.opponens pollicis, naproti m. abductor pollicis longus </a:t>
            </a:r>
            <a:r>
              <a:rPr lang="sk" sz="2050" b="1">
                <a:latin typeface="Georgia"/>
                <a:ea typeface="Georgia"/>
                <a:cs typeface="Georgia"/>
                <a:sym typeface="Georgia"/>
              </a:rPr>
              <a:t>ABD</a:t>
            </a:r>
            <a:r>
              <a:rPr lang="sk" sz="2050">
                <a:latin typeface="Georgia"/>
                <a:ea typeface="Georgia"/>
                <a:cs typeface="Georgia"/>
                <a:sym typeface="Georgia"/>
              </a:rPr>
              <a:t> spíše </a:t>
            </a:r>
            <a:r>
              <a:rPr lang="sk" sz="2050" b="1">
                <a:latin typeface="Georgia"/>
                <a:ea typeface="Georgia"/>
                <a:cs typeface="Georgia"/>
                <a:sym typeface="Georgia"/>
              </a:rPr>
              <a:t>VENTRÁLNĚ, PIR BEZ ROTACE!!! (OPPONENS)</a:t>
            </a:r>
            <a:endParaRPr sz="2050" b="1">
              <a:latin typeface="Georgia"/>
              <a:ea typeface="Georgia"/>
              <a:cs typeface="Georgia"/>
              <a:sym typeface="Georgia"/>
            </a:endParaRPr>
          </a:p>
          <a:p>
            <a:pPr marL="0" lvl="0" indent="0" algn="l" rtl="0">
              <a:spcBef>
                <a:spcPts val="500"/>
              </a:spcBef>
              <a:spcAft>
                <a:spcPts val="0"/>
              </a:spcAft>
              <a:buNone/>
            </a:pPr>
            <a:r>
              <a:rPr lang="sk" sz="2050" u="sng">
                <a:latin typeface="Georgia"/>
                <a:ea typeface="Georgia"/>
                <a:cs typeface="Georgia"/>
                <a:sym typeface="Georgia"/>
              </a:rPr>
              <a:t>„maso thenaru“</a:t>
            </a:r>
            <a:endParaRPr sz="2050" u="sng">
              <a:latin typeface="Georgia"/>
              <a:ea typeface="Georgia"/>
              <a:cs typeface="Georgia"/>
              <a:sym typeface="Georgia"/>
            </a:endParaRPr>
          </a:p>
          <a:p>
            <a:pPr marL="0" lvl="0" indent="0" algn="l" rtl="0">
              <a:spcBef>
                <a:spcPts val="0"/>
              </a:spcBef>
              <a:spcAft>
                <a:spcPts val="1200"/>
              </a:spcAft>
              <a:buNone/>
            </a:pPr>
            <a:endParaRPr/>
          </a:p>
        </p:txBody>
      </p:sp>
      <p:pic>
        <p:nvPicPr>
          <p:cNvPr id="797" name="Google Shape;797;p117"/>
          <p:cNvPicPr preferRelativeResize="0"/>
          <p:nvPr/>
        </p:nvPicPr>
        <p:blipFill>
          <a:blip r:embed="rId3">
            <a:alphaModFix/>
          </a:blip>
          <a:stretch>
            <a:fillRect/>
          </a:stretch>
        </p:blipFill>
        <p:spPr>
          <a:xfrm>
            <a:off x="5450342" y="874300"/>
            <a:ext cx="3314658" cy="33027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Opponens pollicis</a:t>
            </a:r>
            <a:endParaRPr/>
          </a:p>
        </p:txBody>
      </p:sp>
      <p:sp>
        <p:nvSpPr>
          <p:cNvPr id="803" name="Google Shape;803;p118"/>
          <p:cNvSpPr txBox="1">
            <a:spLocks noGrp="1"/>
          </p:cNvSpPr>
          <p:nvPr>
            <p:ph type="body" idx="1"/>
          </p:nvPr>
        </p:nvSpPr>
        <p:spPr>
          <a:xfrm>
            <a:off x="311700" y="1266325"/>
            <a:ext cx="61800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b="1">
                <a:latin typeface="Georgia"/>
                <a:ea typeface="Georgia"/>
                <a:cs typeface="Georgia"/>
                <a:sym typeface="Georgia"/>
              </a:rPr>
              <a:t>Z: </a:t>
            </a:r>
            <a:r>
              <a:rPr lang="sk" sz="1200">
                <a:latin typeface="Georgia"/>
                <a:ea typeface="Georgia"/>
                <a:cs typeface="Georgia"/>
                <a:sym typeface="Georgia"/>
              </a:rPr>
              <a:t>tuberculum ossis trapezii a přilehlý úsek retinaculum flexorum</a:t>
            </a:r>
            <a:endParaRPr sz="1200">
              <a:latin typeface="Georgia"/>
              <a:ea typeface="Georgia"/>
              <a:cs typeface="Georgia"/>
              <a:sym typeface="Georgia"/>
            </a:endParaRPr>
          </a:p>
          <a:p>
            <a:pPr marL="0" lvl="0" indent="0" algn="l" rtl="0">
              <a:spcBef>
                <a:spcPts val="500"/>
              </a:spcBef>
              <a:spcAft>
                <a:spcPts val="0"/>
              </a:spcAft>
              <a:buNone/>
            </a:pPr>
            <a:r>
              <a:rPr lang="sk" sz="1200" b="1">
                <a:latin typeface="Georgia"/>
                <a:ea typeface="Georgia"/>
                <a:cs typeface="Georgia"/>
                <a:sym typeface="Georgia"/>
              </a:rPr>
              <a:t>Ú: </a:t>
            </a:r>
            <a:r>
              <a:rPr lang="sk" sz="1200">
                <a:latin typeface="Georgia"/>
                <a:ea typeface="Georgia"/>
                <a:cs typeface="Georgia"/>
                <a:sym typeface="Georgia"/>
              </a:rPr>
              <a:t>celý radiální okraj I. MTC</a:t>
            </a:r>
            <a:endParaRPr sz="1200">
              <a:latin typeface="Georgia"/>
              <a:ea typeface="Georgia"/>
              <a:cs typeface="Georgia"/>
              <a:sym typeface="Georgia"/>
            </a:endParaRPr>
          </a:p>
          <a:p>
            <a:pPr marL="0" lvl="0" indent="0" algn="l" rtl="0">
              <a:spcBef>
                <a:spcPts val="500"/>
              </a:spcBef>
              <a:spcAft>
                <a:spcPts val="0"/>
              </a:spcAft>
              <a:buNone/>
            </a:pPr>
            <a:r>
              <a:rPr lang="sk" sz="1200" b="1">
                <a:latin typeface="Georgia"/>
                <a:ea typeface="Georgia"/>
                <a:cs typeface="Georgia"/>
                <a:sym typeface="Georgia"/>
              </a:rPr>
              <a:t>In: </a:t>
            </a:r>
            <a:r>
              <a:rPr lang="sk" sz="1200">
                <a:latin typeface="Georgia"/>
                <a:ea typeface="Georgia"/>
                <a:cs typeface="Georgia"/>
                <a:sym typeface="Georgia"/>
              </a:rPr>
              <a:t>n.medianus, n.ulnaris</a:t>
            </a:r>
            <a:endParaRPr sz="1200">
              <a:latin typeface="Georgia"/>
              <a:ea typeface="Georgia"/>
              <a:cs typeface="Georgia"/>
              <a:sym typeface="Georgia"/>
            </a:endParaRPr>
          </a:p>
          <a:p>
            <a:pPr marL="0" lvl="0" indent="0" algn="l" rtl="0">
              <a:spcBef>
                <a:spcPts val="500"/>
              </a:spcBef>
              <a:spcAft>
                <a:spcPts val="0"/>
              </a:spcAft>
              <a:buNone/>
            </a:pPr>
            <a:r>
              <a:rPr lang="sk" sz="1200" b="1">
                <a:latin typeface="Georgia"/>
                <a:ea typeface="Georgia"/>
                <a:cs typeface="Georgia"/>
                <a:sym typeface="Georgia"/>
              </a:rPr>
              <a:t>F: </a:t>
            </a:r>
            <a:r>
              <a:rPr lang="sk" sz="1200">
                <a:latin typeface="Georgia"/>
                <a:ea typeface="Georgia"/>
                <a:cs typeface="Georgia"/>
                <a:sym typeface="Georgia"/>
              </a:rPr>
              <a:t>karpometakarpový kloub palce </a:t>
            </a:r>
            <a:r>
              <a:rPr lang="sk" sz="1200" b="1">
                <a:latin typeface="Georgia"/>
                <a:ea typeface="Georgia"/>
                <a:cs typeface="Georgia"/>
                <a:sym typeface="Georgia"/>
              </a:rPr>
              <a:t>– Opozice palce → ADD + FL+ VR  (palec proti ostatním prstům)</a:t>
            </a:r>
            <a:endParaRPr sz="1200" b="1">
              <a:latin typeface="Georgia"/>
              <a:ea typeface="Georgia"/>
              <a:cs typeface="Georgia"/>
              <a:sym typeface="Georgia"/>
            </a:endParaRPr>
          </a:p>
          <a:p>
            <a:pPr marL="0" lvl="0" indent="0" algn="l" rtl="0">
              <a:spcBef>
                <a:spcPts val="500"/>
              </a:spcBef>
              <a:spcAft>
                <a:spcPts val="0"/>
              </a:spcAft>
              <a:buNone/>
            </a:pPr>
            <a:r>
              <a:rPr lang="sk" sz="1200" b="1">
                <a:latin typeface="Georgia"/>
                <a:ea typeface="Georgia"/>
                <a:cs typeface="Georgia"/>
                <a:sym typeface="Georgia"/>
              </a:rPr>
              <a:t>!!! Směr vláken, pod abduktorem</a:t>
            </a:r>
            <a:endParaRPr sz="1200" b="1">
              <a:latin typeface="Georgia"/>
              <a:ea typeface="Georgia"/>
              <a:cs typeface="Georgia"/>
              <a:sym typeface="Georgia"/>
            </a:endParaRPr>
          </a:p>
          <a:p>
            <a:pPr marL="0" lvl="0" indent="0" algn="l" rtl="0">
              <a:spcBef>
                <a:spcPts val="500"/>
              </a:spcBef>
              <a:spcAft>
                <a:spcPts val="0"/>
              </a:spcAft>
              <a:buNone/>
            </a:pPr>
            <a:r>
              <a:rPr lang="sk" sz="1200" b="1" u="sng">
                <a:latin typeface="Georgia"/>
                <a:ea typeface="Georgia"/>
                <a:cs typeface="Georgia"/>
                <a:sym typeface="Georgia"/>
              </a:rPr>
              <a:t>TRPS: </a:t>
            </a:r>
            <a:endParaRPr sz="1200" b="1" u="sng">
              <a:latin typeface="Georgia"/>
              <a:ea typeface="Georgia"/>
              <a:cs typeface="Georgia"/>
              <a:sym typeface="Georgia"/>
            </a:endParaRPr>
          </a:p>
          <a:p>
            <a:pPr marL="457200" lvl="0" indent="-304800" algn="l" rtl="0">
              <a:spcBef>
                <a:spcPts val="1200"/>
              </a:spcBef>
              <a:spcAft>
                <a:spcPts val="0"/>
              </a:spcAft>
              <a:buSzPts val="1200"/>
              <a:buFont typeface="Georgia"/>
              <a:buChar char="-"/>
            </a:pPr>
            <a:r>
              <a:rPr lang="sk" sz="1200">
                <a:latin typeface="Georgia"/>
                <a:ea typeface="Georgia"/>
                <a:cs typeface="Georgia"/>
                <a:sym typeface="Georgia"/>
              </a:rPr>
              <a:t>TrPs na palm. ploše baze I. mtcp</a:t>
            </a:r>
            <a:endParaRPr sz="1200">
              <a:latin typeface="Georgia"/>
              <a:ea typeface="Georgia"/>
              <a:cs typeface="Georgia"/>
              <a:sym typeface="Georgia"/>
            </a:endParaRPr>
          </a:p>
          <a:p>
            <a:pPr marL="457200" lvl="0" indent="-304800" algn="l" rtl="0">
              <a:spcBef>
                <a:spcPts val="0"/>
              </a:spcBef>
              <a:spcAft>
                <a:spcPts val="0"/>
              </a:spcAft>
              <a:buSzPts val="1200"/>
              <a:buFont typeface="Georgia"/>
              <a:buChar char="-"/>
            </a:pPr>
            <a:r>
              <a:rPr lang="sk" sz="1200" b="1">
                <a:latin typeface="Georgia"/>
                <a:ea typeface="Georgia"/>
                <a:cs typeface="Georgia"/>
                <a:sym typeface="Georgia"/>
              </a:rPr>
              <a:t>Referenční zóna bolesti</a:t>
            </a:r>
            <a:endParaRPr sz="1200" b="1">
              <a:latin typeface="Georgia"/>
              <a:ea typeface="Georgia"/>
              <a:cs typeface="Georgia"/>
              <a:sym typeface="Georgia"/>
            </a:endParaRPr>
          </a:p>
          <a:p>
            <a:pPr marL="914400" lvl="1" indent="-304800" algn="l" rtl="0">
              <a:spcBef>
                <a:spcPts val="0"/>
              </a:spcBef>
              <a:spcAft>
                <a:spcPts val="0"/>
              </a:spcAft>
              <a:buClr>
                <a:schemeClr val="dk2"/>
              </a:buClr>
              <a:buSzPts val="1200"/>
              <a:buFont typeface="Georgia"/>
              <a:buChar char="❏"/>
            </a:pPr>
            <a:r>
              <a:rPr lang="sk" sz="1200" b="1">
                <a:latin typeface="Georgia"/>
                <a:ea typeface="Georgia"/>
                <a:cs typeface="Georgia"/>
                <a:sym typeface="Georgia"/>
              </a:rPr>
              <a:t>distálně -</a:t>
            </a:r>
            <a:r>
              <a:rPr lang="sk" sz="1200">
                <a:latin typeface="Georgia"/>
                <a:ea typeface="Georgia"/>
                <a:cs typeface="Georgia"/>
                <a:sym typeface="Georgia"/>
              </a:rPr>
              <a:t> palm. plocha palce MCP, IP (NE do špičky palce) </a:t>
            </a:r>
            <a:endParaRPr sz="1200">
              <a:latin typeface="Georgia"/>
              <a:ea typeface="Georgia"/>
              <a:cs typeface="Georgia"/>
              <a:sym typeface="Georgia"/>
            </a:endParaRPr>
          </a:p>
          <a:p>
            <a:pPr marL="914400" lvl="1" indent="-304800" algn="l" rtl="0">
              <a:spcBef>
                <a:spcPts val="0"/>
              </a:spcBef>
              <a:spcAft>
                <a:spcPts val="0"/>
              </a:spcAft>
              <a:buClr>
                <a:schemeClr val="dk2"/>
              </a:buClr>
              <a:buSzPts val="1200"/>
              <a:buFont typeface="Georgia"/>
              <a:buChar char="❏"/>
            </a:pPr>
            <a:r>
              <a:rPr lang="sk" sz="1200" b="1">
                <a:latin typeface="Georgia"/>
                <a:ea typeface="Georgia"/>
                <a:cs typeface="Georgia"/>
                <a:sym typeface="Georgia"/>
              </a:rPr>
              <a:t>proximálně -</a:t>
            </a:r>
            <a:r>
              <a:rPr lang="sk" sz="1200">
                <a:latin typeface="Georgia"/>
                <a:ea typeface="Georgia"/>
                <a:cs typeface="Georgia"/>
                <a:sym typeface="Georgia"/>
              </a:rPr>
              <a:t> rad. strana palm. plochy zápěstí</a:t>
            </a:r>
            <a:endParaRPr sz="1200">
              <a:latin typeface="Georgia"/>
              <a:ea typeface="Georgia"/>
              <a:cs typeface="Georgia"/>
              <a:sym typeface="Georgia"/>
            </a:endParaRPr>
          </a:p>
          <a:p>
            <a:pPr marL="457200" lvl="0" indent="-304800" algn="l" rtl="0">
              <a:spcBef>
                <a:spcPts val="0"/>
              </a:spcBef>
              <a:spcAft>
                <a:spcPts val="0"/>
              </a:spcAft>
              <a:buSzPts val="1200"/>
              <a:buFont typeface="Georgia"/>
              <a:buChar char="-"/>
            </a:pPr>
            <a:r>
              <a:rPr lang="sk" sz="1200">
                <a:latin typeface="Georgia"/>
                <a:ea typeface="Georgia"/>
                <a:cs typeface="Georgia"/>
                <a:sym typeface="Georgia"/>
              </a:rPr>
              <a:t>Není možné palp. rozlišit, zda je TrP lok. v ABD, FL či oponentu</a:t>
            </a:r>
            <a:endParaRPr sz="1200" b="1" u="sng">
              <a:latin typeface="Georgia"/>
              <a:ea typeface="Georgia"/>
              <a:cs typeface="Georgia"/>
              <a:sym typeface="Georgia"/>
            </a:endParaRPr>
          </a:p>
          <a:p>
            <a:pPr marL="0" lvl="0" indent="0" algn="l" rtl="0">
              <a:spcBef>
                <a:spcPts val="1200"/>
              </a:spcBef>
              <a:spcAft>
                <a:spcPts val="0"/>
              </a:spcAft>
              <a:buNone/>
            </a:pPr>
            <a:r>
              <a:rPr lang="sk" sz="1200">
                <a:latin typeface="Georgia"/>
                <a:ea typeface="Georgia"/>
                <a:cs typeface="Georgia"/>
                <a:sym typeface="Georgia"/>
              </a:rPr>
              <a:t>Výběr strany – zavřený palec , palec pohyb za malíkem - timing, </a:t>
            </a:r>
            <a:r>
              <a:rPr lang="sk" sz="1200" b="1">
                <a:latin typeface="Georgia"/>
                <a:ea typeface="Georgia"/>
                <a:cs typeface="Georgia"/>
                <a:sym typeface="Georgia"/>
              </a:rPr>
              <a:t>PIR - při hledání bariéry hlavní ROTACE než EXT, presura!</a:t>
            </a:r>
            <a:endParaRPr sz="1200" b="1">
              <a:latin typeface="Georgia"/>
              <a:ea typeface="Georgia"/>
              <a:cs typeface="Georgia"/>
              <a:sym typeface="Georgia"/>
            </a:endParaRPr>
          </a:p>
          <a:p>
            <a:pPr marL="0" lvl="0" indent="0" algn="l" rtl="0">
              <a:spcBef>
                <a:spcPts val="0"/>
              </a:spcBef>
              <a:spcAft>
                <a:spcPts val="1200"/>
              </a:spcAft>
              <a:buNone/>
            </a:pPr>
            <a:endParaRPr sz="1200"/>
          </a:p>
        </p:txBody>
      </p:sp>
      <p:pic>
        <p:nvPicPr>
          <p:cNvPr id="804" name="Google Shape;804;p118"/>
          <p:cNvPicPr preferRelativeResize="0"/>
          <p:nvPr/>
        </p:nvPicPr>
        <p:blipFill>
          <a:blip r:embed="rId3">
            <a:alphaModFix/>
          </a:blip>
          <a:stretch>
            <a:fillRect/>
          </a:stretch>
        </p:blipFill>
        <p:spPr>
          <a:xfrm>
            <a:off x="6741300" y="0"/>
            <a:ext cx="2402700" cy="2751075"/>
          </a:xfrm>
          <a:prstGeom prst="rect">
            <a:avLst/>
          </a:prstGeom>
          <a:noFill/>
          <a:ln>
            <a:noFill/>
          </a:ln>
        </p:spPr>
      </p:pic>
      <p:pic>
        <p:nvPicPr>
          <p:cNvPr id="805" name="Google Shape;805;p118"/>
          <p:cNvPicPr preferRelativeResize="0"/>
          <p:nvPr/>
        </p:nvPicPr>
        <p:blipFill>
          <a:blip r:embed="rId4">
            <a:alphaModFix/>
          </a:blip>
          <a:stretch>
            <a:fillRect/>
          </a:stretch>
        </p:blipFill>
        <p:spPr>
          <a:xfrm>
            <a:off x="6741300" y="2484783"/>
            <a:ext cx="2402700" cy="257431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Opponens pollicis</a:t>
            </a:r>
            <a:endParaRPr/>
          </a:p>
        </p:txBody>
      </p:sp>
      <p:sp>
        <p:nvSpPr>
          <p:cNvPr id="811" name="Google Shape;811;p1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500" b="1">
                <a:latin typeface="Georgia"/>
                <a:ea typeface="Georgia"/>
                <a:cs typeface="Georgia"/>
                <a:sym typeface="Georgia"/>
              </a:rPr>
              <a:t>Diferenciální diagnostika:</a:t>
            </a:r>
            <a:endParaRPr sz="1500" b="1">
              <a:latin typeface="Georgia"/>
              <a:ea typeface="Georgia"/>
              <a:cs typeface="Georgia"/>
              <a:sym typeface="Georgia"/>
            </a:endParaRPr>
          </a:p>
          <a:p>
            <a:pPr marL="457200" lvl="0" indent="-323850" algn="l" rtl="0">
              <a:spcBef>
                <a:spcPts val="0"/>
              </a:spcBef>
              <a:spcAft>
                <a:spcPts val="0"/>
              </a:spcAft>
              <a:buSzPts val="1500"/>
              <a:buFont typeface="Arial"/>
              <a:buChar char="-"/>
            </a:pPr>
            <a:r>
              <a:rPr lang="sk" sz="1500" b="1">
                <a:latin typeface="Georgia"/>
                <a:ea typeface="Georgia"/>
                <a:cs typeface="Georgia"/>
                <a:sym typeface="Georgia"/>
              </a:rPr>
              <a:t>Artrotické změny kloubů palce </a:t>
            </a:r>
            <a:r>
              <a:rPr lang="sk" sz="1500">
                <a:latin typeface="Georgia"/>
                <a:ea typeface="Georgia"/>
                <a:cs typeface="Georgia"/>
                <a:sym typeface="Georgia"/>
              </a:rPr>
              <a:t>(ranní ztuhlost kloubu, RTG snímek), </a:t>
            </a:r>
            <a:r>
              <a:rPr lang="sk" sz="1500" b="1">
                <a:latin typeface="Georgia"/>
                <a:ea typeface="Georgia"/>
                <a:cs typeface="Georgia"/>
                <a:sym typeface="Georgia"/>
              </a:rPr>
              <a:t>postižení n.medianus, ulnaris -</a:t>
            </a:r>
            <a:r>
              <a:rPr lang="sk" sz="1500">
                <a:latin typeface="Georgia"/>
                <a:ea typeface="Georgia"/>
                <a:cs typeface="Georgia"/>
                <a:sym typeface="Georgia"/>
              </a:rPr>
              <a:t> úraz v anamnéze, hypotrofie, testy- zkouška mlýnku, abdukce palce, kružítka, láhve, OK sign ; Fromentova zk., zk. Kormidla, špetky, misky, abdd. A add. Malíku, rozt.a přit.prstů… (zlomeniny, neuropatie, útlak)</a:t>
            </a:r>
            <a:endParaRPr sz="1500">
              <a:latin typeface="Georgia"/>
              <a:ea typeface="Georgia"/>
              <a:cs typeface="Georgia"/>
              <a:sym typeface="Georgia"/>
            </a:endParaRPr>
          </a:p>
          <a:p>
            <a:pPr marL="457200" lvl="0" indent="-323850" algn="l" rtl="0">
              <a:spcBef>
                <a:spcPts val="0"/>
              </a:spcBef>
              <a:spcAft>
                <a:spcPts val="0"/>
              </a:spcAft>
              <a:buSzPts val="1500"/>
              <a:buFont typeface="Georgia"/>
              <a:buChar char="-"/>
            </a:pPr>
            <a:r>
              <a:rPr lang="sk" sz="1500" b="1">
                <a:latin typeface="Georgia"/>
                <a:ea typeface="Georgia"/>
                <a:cs typeface="Georgia"/>
                <a:sym typeface="Georgia"/>
              </a:rPr>
              <a:t>Entezopatie </a:t>
            </a:r>
            <a:endParaRPr sz="1500" b="1">
              <a:latin typeface="Georgia"/>
              <a:ea typeface="Georgia"/>
              <a:cs typeface="Georgia"/>
              <a:sym typeface="Georgia"/>
            </a:endParaRPr>
          </a:p>
          <a:p>
            <a:pPr marL="457200" lvl="0" indent="-323850" algn="l" rtl="0">
              <a:spcBef>
                <a:spcPts val="0"/>
              </a:spcBef>
              <a:spcAft>
                <a:spcPts val="0"/>
              </a:spcAft>
              <a:buSzPts val="1500"/>
              <a:buFont typeface="Arial"/>
              <a:buChar char="-"/>
            </a:pPr>
            <a:r>
              <a:rPr lang="sk" sz="1500" b="1">
                <a:latin typeface="Georgia"/>
                <a:ea typeface="Georgia"/>
                <a:cs typeface="Georgia"/>
                <a:sym typeface="Georgia"/>
              </a:rPr>
              <a:t>Morbus de Quervain</a:t>
            </a:r>
            <a:r>
              <a:rPr lang="sk" sz="1500">
                <a:latin typeface="Georgia"/>
                <a:ea typeface="Georgia"/>
                <a:cs typeface="Georgia"/>
                <a:sym typeface="Georgia"/>
              </a:rPr>
              <a:t> (m.abd.pollicis longus a m. ext.pollicis brevis)</a:t>
            </a:r>
            <a:endParaRPr sz="1500">
              <a:latin typeface="Georgia"/>
              <a:ea typeface="Georgia"/>
              <a:cs typeface="Georgia"/>
              <a:sym typeface="Georgia"/>
            </a:endParaRPr>
          </a:p>
          <a:p>
            <a:pPr marL="457200" lvl="0" indent="-323850" algn="l" rtl="0">
              <a:spcBef>
                <a:spcPts val="0"/>
              </a:spcBef>
              <a:spcAft>
                <a:spcPts val="0"/>
              </a:spcAft>
              <a:buSzPts val="1500"/>
              <a:buFont typeface="Arial"/>
              <a:buChar char="-"/>
            </a:pPr>
            <a:r>
              <a:rPr lang="sk" sz="1500" b="1">
                <a:latin typeface="Georgia"/>
                <a:ea typeface="Georgia"/>
                <a:cs typeface="Georgia"/>
                <a:sym typeface="Georgia"/>
              </a:rPr>
              <a:t>Syndrom karpálního tunelu –</a:t>
            </a:r>
            <a:r>
              <a:rPr lang="sk" sz="1500">
                <a:latin typeface="Georgia"/>
                <a:ea typeface="Georgia"/>
                <a:cs typeface="Georgia"/>
                <a:sym typeface="Georgia"/>
              </a:rPr>
              <a:t> porucha inervace pouze m.opponens, ne v adductoru (n.ulnaris),reflexní změny v mm.scalenii, m.brachialis, m.brachioradialis, m.supinator, m.extensor carpi radialis longus, m.pronator teres, m.flexor carpi radialis (imitace ZRB!)</a:t>
            </a:r>
            <a:endParaRPr sz="1500">
              <a:latin typeface="Georgia"/>
              <a:ea typeface="Georgia"/>
              <a:cs typeface="Georgia"/>
              <a:sym typeface="Georgia"/>
            </a:endParaRPr>
          </a:p>
          <a:p>
            <a:pPr marL="0" lvl="0" indent="0" algn="l" rtl="0">
              <a:spcBef>
                <a:spcPts val="0"/>
              </a:spcBef>
              <a:spcAft>
                <a:spcPts val="1200"/>
              </a:spcAft>
              <a:buNone/>
            </a:pPr>
            <a:endParaRPr>
              <a:latin typeface="Georgia"/>
              <a:ea typeface="Georgia"/>
              <a:cs typeface="Georgia"/>
              <a:sym typeface="Georgi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120"/>
          <p:cNvPicPr preferRelativeResize="0"/>
          <p:nvPr/>
        </p:nvPicPr>
        <p:blipFill>
          <a:blip r:embed="rId3">
            <a:alphaModFix/>
          </a:blip>
          <a:stretch>
            <a:fillRect/>
          </a:stretch>
        </p:blipFill>
        <p:spPr>
          <a:xfrm>
            <a:off x="0" y="-3"/>
            <a:ext cx="4274300" cy="3572375"/>
          </a:xfrm>
          <a:prstGeom prst="rect">
            <a:avLst/>
          </a:prstGeom>
          <a:noFill/>
          <a:ln>
            <a:noFill/>
          </a:ln>
        </p:spPr>
      </p:pic>
      <p:pic>
        <p:nvPicPr>
          <p:cNvPr id="817" name="Google Shape;817;p120"/>
          <p:cNvPicPr preferRelativeResize="0"/>
          <p:nvPr/>
        </p:nvPicPr>
        <p:blipFill rotWithShape="1">
          <a:blip r:embed="rId4">
            <a:alphaModFix/>
          </a:blip>
          <a:srcRect l="22871" t="25133" r="8239" b="12638"/>
          <a:stretch/>
        </p:blipFill>
        <p:spPr>
          <a:xfrm>
            <a:off x="4508050" y="0"/>
            <a:ext cx="4635950" cy="2617075"/>
          </a:xfrm>
          <a:prstGeom prst="rect">
            <a:avLst/>
          </a:prstGeom>
          <a:noFill/>
          <a:ln>
            <a:noFill/>
          </a:ln>
        </p:spPr>
      </p:pic>
      <p:pic>
        <p:nvPicPr>
          <p:cNvPr id="818" name="Google Shape;818;p120"/>
          <p:cNvPicPr preferRelativeResize="0"/>
          <p:nvPr/>
        </p:nvPicPr>
        <p:blipFill>
          <a:blip r:embed="rId5">
            <a:alphaModFix/>
          </a:blip>
          <a:stretch>
            <a:fillRect/>
          </a:stretch>
        </p:blipFill>
        <p:spPr>
          <a:xfrm>
            <a:off x="7137450" y="2219700"/>
            <a:ext cx="2006549" cy="279917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Imitace ZRB m. opponens pollicis</a:t>
            </a:r>
            <a:endParaRPr/>
          </a:p>
        </p:txBody>
      </p:sp>
      <p:pic>
        <p:nvPicPr>
          <p:cNvPr id="824" name="Google Shape;824;p121"/>
          <p:cNvPicPr preferRelativeResize="0"/>
          <p:nvPr/>
        </p:nvPicPr>
        <p:blipFill>
          <a:blip r:embed="rId3">
            <a:alphaModFix/>
          </a:blip>
          <a:stretch>
            <a:fillRect/>
          </a:stretch>
        </p:blipFill>
        <p:spPr>
          <a:xfrm>
            <a:off x="1300275" y="1042425"/>
            <a:ext cx="6942352" cy="3754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 aktivní pohyby</a:t>
            </a:r>
            <a:endParaRPr/>
          </a:p>
        </p:txBody>
      </p:sp>
      <p:sp>
        <p:nvSpPr>
          <p:cNvPr id="133" name="Google Shape;133;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457200" lvl="0" indent="-358775" algn="l" rtl="0">
              <a:spcBef>
                <a:spcPts val="1200"/>
              </a:spcBef>
              <a:spcAft>
                <a:spcPts val="0"/>
              </a:spcAft>
              <a:buClr>
                <a:schemeClr val="dk2"/>
              </a:buClr>
              <a:buSzPts val="2050"/>
              <a:buFont typeface="Georgia"/>
              <a:buChar char="❏"/>
            </a:pPr>
            <a:r>
              <a:rPr lang="sk" sz="2050">
                <a:latin typeface="Georgia"/>
                <a:ea typeface="Georgia"/>
                <a:cs typeface="Georgia"/>
                <a:sym typeface="Georgia"/>
              </a:rPr>
              <a:t>Vyšetření úchopu a jemné motoriky:</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Arial"/>
              <a:buChar char="❏"/>
            </a:pPr>
            <a:r>
              <a:rPr lang="sk" sz="2050">
                <a:latin typeface="Georgia"/>
                <a:ea typeface="Georgia"/>
                <a:cs typeface="Georgia"/>
                <a:sym typeface="Georgia"/>
              </a:rPr>
              <a:t>úchopy: </a:t>
            </a:r>
            <a:r>
              <a:rPr lang="sk" sz="2050" b="1">
                <a:latin typeface="Georgia"/>
                <a:ea typeface="Georgia"/>
                <a:cs typeface="Georgia"/>
                <a:sym typeface="Georgia"/>
              </a:rPr>
              <a:t>digitopalmární</a:t>
            </a:r>
            <a:r>
              <a:rPr lang="sk" sz="2050">
                <a:latin typeface="Georgia"/>
                <a:ea typeface="Georgia"/>
                <a:cs typeface="Georgia"/>
                <a:sym typeface="Georgia"/>
              </a:rPr>
              <a:t> (nutná intaktnost flexorů a extensorů), </a:t>
            </a:r>
            <a:r>
              <a:rPr lang="sk" sz="2050" b="1">
                <a:latin typeface="Georgia"/>
                <a:ea typeface="Georgia"/>
                <a:cs typeface="Georgia"/>
                <a:sym typeface="Georgia"/>
              </a:rPr>
              <a:t>palmární s palcovým zámkem</a:t>
            </a:r>
            <a:r>
              <a:rPr lang="sk" sz="2050">
                <a:latin typeface="Georgia"/>
                <a:ea typeface="Georgia"/>
                <a:cs typeface="Georgia"/>
                <a:sym typeface="Georgia"/>
              </a:rPr>
              <a:t> (nutná intaktnost i thenarové skupiny), </a:t>
            </a:r>
            <a:r>
              <a:rPr lang="sk" sz="2050" b="1">
                <a:latin typeface="Georgia"/>
                <a:ea typeface="Georgia"/>
                <a:cs typeface="Georgia"/>
                <a:sym typeface="Georgia"/>
              </a:rPr>
              <a:t>pinzetový úchop </a:t>
            </a:r>
            <a:r>
              <a:rPr lang="sk" sz="2050">
                <a:latin typeface="Georgia"/>
                <a:ea typeface="Georgia"/>
                <a:cs typeface="Georgia"/>
                <a:sym typeface="Georgia"/>
              </a:rPr>
              <a:t>(narušen u lézi n.medianus), </a:t>
            </a:r>
            <a:r>
              <a:rPr lang="sk" sz="2050" b="1">
                <a:latin typeface="Georgia"/>
                <a:ea typeface="Georgia"/>
                <a:cs typeface="Georgia"/>
                <a:sym typeface="Georgia"/>
              </a:rPr>
              <a:t>úchop s terminální opozicí palce a ukazováku</a:t>
            </a:r>
            <a:r>
              <a:rPr lang="sk" sz="2050">
                <a:latin typeface="Georgia"/>
                <a:ea typeface="Georgia"/>
                <a:cs typeface="Georgia"/>
                <a:sym typeface="Georgia"/>
              </a:rPr>
              <a:t> (tzv. štipec), </a:t>
            </a:r>
            <a:r>
              <a:rPr lang="sk" sz="2050" b="1">
                <a:latin typeface="Georgia"/>
                <a:ea typeface="Georgia"/>
                <a:cs typeface="Georgia"/>
                <a:sym typeface="Georgia"/>
              </a:rPr>
              <a:t>úchop s laterální opozicí </a:t>
            </a:r>
            <a:r>
              <a:rPr lang="sk" sz="2050">
                <a:latin typeface="Georgia"/>
                <a:ea typeface="Georgia"/>
                <a:cs typeface="Georgia"/>
                <a:sym typeface="Georgia"/>
              </a:rPr>
              <a:t>(tzv.klepeto) a </a:t>
            </a:r>
            <a:r>
              <a:rPr lang="sk" sz="2050" b="1">
                <a:latin typeface="Georgia"/>
                <a:ea typeface="Georgia"/>
                <a:cs typeface="Georgia"/>
                <a:sym typeface="Georgia"/>
              </a:rPr>
              <a:t>úchop interdigitální </a:t>
            </a:r>
            <a:r>
              <a:rPr lang="sk" sz="2050">
                <a:latin typeface="Georgia"/>
                <a:ea typeface="Georgia"/>
                <a:cs typeface="Georgia"/>
                <a:sym typeface="Georgia"/>
              </a:rPr>
              <a:t>(tzv.cigaretový) </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Arial"/>
              <a:buChar char="❏"/>
            </a:pPr>
            <a:r>
              <a:rPr lang="sk" sz="2050">
                <a:latin typeface="Georgia"/>
                <a:ea typeface="Georgia"/>
                <a:cs typeface="Georgia"/>
                <a:sym typeface="Georgia"/>
              </a:rPr>
              <a:t>Jemná motorika: sledujeme provedení </a:t>
            </a:r>
            <a:r>
              <a:rPr lang="sk" sz="2050" b="1">
                <a:latin typeface="Georgia"/>
                <a:ea typeface="Georgia"/>
                <a:cs typeface="Georgia"/>
                <a:sym typeface="Georgia"/>
              </a:rPr>
              <a:t>tzv.špetky a kroužku</a:t>
            </a:r>
            <a:r>
              <a:rPr lang="sk" sz="2050">
                <a:latin typeface="Georgia"/>
                <a:ea typeface="Georgia"/>
                <a:cs typeface="Georgia"/>
                <a:sym typeface="Georgia"/>
              </a:rPr>
              <a:t>, tj. spojení mezi špičkami prstů a palce a spojení mezi palcem a špičkou prostředníku- síla a kvalita provedení?</a:t>
            </a:r>
            <a:endParaRPr>
              <a:latin typeface="Georgia"/>
              <a:ea typeface="Georgia"/>
              <a:cs typeface="Georgia"/>
              <a:sym typeface="Georgi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Stretch exercise</a:t>
            </a:r>
            <a:endParaRPr/>
          </a:p>
        </p:txBody>
      </p:sp>
      <p:sp>
        <p:nvSpPr>
          <p:cNvPr id="830" name="Google Shape;830;p122"/>
          <p:cNvSpPr txBox="1">
            <a:spLocks noGrp="1"/>
          </p:cNvSpPr>
          <p:nvPr>
            <p:ph type="body" idx="1"/>
          </p:nvPr>
        </p:nvSpPr>
        <p:spPr>
          <a:xfrm>
            <a:off x="311700" y="1266325"/>
            <a:ext cx="4260300" cy="3302700"/>
          </a:xfrm>
          <a:prstGeom prst="rect">
            <a:avLst/>
          </a:prstGeom>
        </p:spPr>
        <p:txBody>
          <a:bodyPr spcFirstLastPara="1" wrap="square" lIns="91425" tIns="91425" rIns="91425" bIns="91425" anchor="t" anchorCtr="0">
            <a:normAutofit lnSpcReduction="10000"/>
          </a:bodyPr>
          <a:lstStyle/>
          <a:p>
            <a:pPr marL="457200" lvl="0" indent="-314325" algn="l" rtl="0">
              <a:spcBef>
                <a:spcPts val="1200"/>
              </a:spcBef>
              <a:spcAft>
                <a:spcPts val="0"/>
              </a:spcAft>
              <a:buClr>
                <a:schemeClr val="dk2"/>
              </a:buClr>
              <a:buSzPts val="1350"/>
              <a:buFont typeface="Georgia"/>
              <a:buChar char="❏"/>
            </a:pPr>
            <a:r>
              <a:rPr lang="sk" sz="1350" b="1">
                <a:latin typeface="Georgia"/>
                <a:ea typeface="Georgia"/>
                <a:cs typeface="Georgia"/>
                <a:sym typeface="Georgia"/>
              </a:rPr>
              <a:t>Autoterapie</a:t>
            </a:r>
            <a:r>
              <a:rPr lang="sk" sz="1350">
                <a:latin typeface="Georgia"/>
                <a:ea typeface="Georgia"/>
                <a:cs typeface="Georgia"/>
                <a:sym typeface="Georgia"/>
              </a:rPr>
              <a:t> </a:t>
            </a:r>
            <a:endParaRPr sz="1350">
              <a:latin typeface="Georgia"/>
              <a:ea typeface="Georgia"/>
              <a:cs typeface="Georgia"/>
              <a:sym typeface="Georgia"/>
            </a:endParaRPr>
          </a:p>
          <a:p>
            <a:pPr marL="914400" lvl="1" indent="-314325" algn="l" rtl="0">
              <a:spcBef>
                <a:spcPts val="0"/>
              </a:spcBef>
              <a:spcAft>
                <a:spcPts val="0"/>
              </a:spcAft>
              <a:buClr>
                <a:schemeClr val="dk2"/>
              </a:buClr>
              <a:buSzPts val="1350"/>
              <a:buFont typeface="Georgia"/>
              <a:buChar char="❏"/>
            </a:pPr>
            <a:r>
              <a:rPr lang="sk" sz="1350" b="1">
                <a:latin typeface="Georgia"/>
                <a:ea typeface="Georgia"/>
                <a:cs typeface="Georgia"/>
                <a:sym typeface="Georgia"/>
              </a:rPr>
              <a:t>M. add. pollicis – </a:t>
            </a:r>
            <a:r>
              <a:rPr lang="sk" sz="1350">
                <a:latin typeface="Georgia"/>
                <a:ea typeface="Georgia"/>
                <a:cs typeface="Georgia"/>
                <a:sym typeface="Georgia"/>
              </a:rPr>
              <a:t>v teplé vodě; palmární strana</a:t>
            </a:r>
            <a:endParaRPr sz="1350">
              <a:latin typeface="Georgia"/>
              <a:ea typeface="Georgia"/>
              <a:cs typeface="Georgia"/>
              <a:sym typeface="Georgia"/>
            </a:endParaRPr>
          </a:p>
          <a:p>
            <a:pPr marL="914400" lvl="1" indent="-314325" algn="l" rtl="0">
              <a:spcBef>
                <a:spcPts val="0"/>
              </a:spcBef>
              <a:spcAft>
                <a:spcPts val="0"/>
              </a:spcAft>
              <a:buClr>
                <a:srgbClr val="000000"/>
              </a:buClr>
              <a:buSzPts val="1350"/>
              <a:buFont typeface="Georgia"/>
              <a:buChar char="❏"/>
            </a:pPr>
            <a:r>
              <a:rPr lang="sk" sz="1350">
                <a:latin typeface="Georgia"/>
                <a:ea typeface="Georgia"/>
                <a:cs typeface="Georgia"/>
                <a:sym typeface="Georgia"/>
              </a:rPr>
              <a:t>obou rukou na stole, ukazováky a palce</a:t>
            </a:r>
            <a:endParaRPr sz="1350">
              <a:latin typeface="Georgia"/>
              <a:ea typeface="Georgia"/>
              <a:cs typeface="Georgia"/>
              <a:sym typeface="Georgia"/>
            </a:endParaRPr>
          </a:p>
          <a:p>
            <a:pPr marL="914400" lvl="1" indent="-314325" algn="l" rtl="0">
              <a:spcBef>
                <a:spcPts val="0"/>
              </a:spcBef>
              <a:spcAft>
                <a:spcPts val="0"/>
              </a:spcAft>
              <a:buClr>
                <a:srgbClr val="000000"/>
              </a:buClr>
              <a:buSzPts val="1350"/>
              <a:buFont typeface="Georgia"/>
              <a:buChar char="❏"/>
            </a:pPr>
            <a:r>
              <a:rPr lang="sk" sz="1350">
                <a:latin typeface="Georgia"/>
                <a:ea typeface="Georgia"/>
                <a:cs typeface="Georgia"/>
                <a:sym typeface="Georgia"/>
              </a:rPr>
              <a:t>se vzájemně dotýkají (AB, EX); tlakem rukou proti </a:t>
            </a:r>
            <a:endParaRPr sz="1350">
              <a:latin typeface="Georgia"/>
              <a:ea typeface="Georgia"/>
              <a:cs typeface="Georgia"/>
              <a:sym typeface="Georgia"/>
            </a:endParaRPr>
          </a:p>
          <a:p>
            <a:pPr marL="914400" lvl="1" indent="-314325" algn="l" rtl="0">
              <a:spcBef>
                <a:spcPts val="0"/>
              </a:spcBef>
              <a:spcAft>
                <a:spcPts val="0"/>
              </a:spcAft>
              <a:buClr>
                <a:srgbClr val="000000"/>
              </a:buClr>
              <a:buSzPts val="1350"/>
              <a:buFont typeface="Georgia"/>
              <a:buChar char="❏"/>
            </a:pPr>
            <a:r>
              <a:rPr lang="sk" sz="1350">
                <a:latin typeface="Georgia"/>
                <a:ea typeface="Georgia"/>
                <a:cs typeface="Georgia"/>
                <a:sym typeface="Georgia"/>
              </a:rPr>
              <a:t>sobě protahujeme příslušné svaly, palec tlačen do repozice</a:t>
            </a:r>
            <a:endParaRPr sz="1350">
              <a:latin typeface="Georgia"/>
              <a:ea typeface="Georgia"/>
              <a:cs typeface="Georgia"/>
              <a:sym typeface="Georgia"/>
            </a:endParaRPr>
          </a:p>
          <a:p>
            <a:pPr marL="0" lvl="0" indent="0" algn="l" rtl="0">
              <a:spcBef>
                <a:spcPts val="0"/>
              </a:spcBef>
              <a:spcAft>
                <a:spcPts val="0"/>
              </a:spcAft>
              <a:buNone/>
            </a:pPr>
            <a:endParaRPr sz="1050">
              <a:latin typeface="Georgia"/>
              <a:ea typeface="Georgia"/>
              <a:cs typeface="Georgia"/>
              <a:sym typeface="Georgia"/>
            </a:endParaRPr>
          </a:p>
          <a:p>
            <a:pPr marL="914400" lvl="1" indent="-314325" algn="l" rtl="0">
              <a:spcBef>
                <a:spcPts val="1200"/>
              </a:spcBef>
              <a:spcAft>
                <a:spcPts val="0"/>
              </a:spcAft>
              <a:buClr>
                <a:schemeClr val="dk2"/>
              </a:buClr>
              <a:buSzPts val="1350"/>
              <a:buFont typeface="Georgia"/>
              <a:buChar char="❏"/>
            </a:pPr>
            <a:r>
              <a:rPr lang="sk" sz="1350" b="1">
                <a:latin typeface="Georgia"/>
                <a:ea typeface="Georgia"/>
                <a:cs typeface="Georgia"/>
                <a:sym typeface="Georgia"/>
              </a:rPr>
              <a:t>M. opponens pollicis –</a:t>
            </a:r>
            <a:r>
              <a:rPr lang="sk" sz="1350">
                <a:latin typeface="Georgia"/>
                <a:ea typeface="Georgia"/>
                <a:cs typeface="Georgia"/>
                <a:sym typeface="Georgia"/>
              </a:rPr>
              <a:t> pomocí druhé ruky protahujeme </a:t>
            </a:r>
            <a:endParaRPr sz="1350">
              <a:latin typeface="Georgia"/>
              <a:ea typeface="Georgia"/>
              <a:cs typeface="Georgia"/>
              <a:sym typeface="Georgia"/>
            </a:endParaRPr>
          </a:p>
          <a:p>
            <a:pPr marL="914400" lvl="1" indent="-314325" algn="l" rtl="0">
              <a:spcBef>
                <a:spcPts val="0"/>
              </a:spcBef>
              <a:spcAft>
                <a:spcPts val="0"/>
              </a:spcAft>
              <a:buClr>
                <a:srgbClr val="000000"/>
              </a:buClr>
              <a:buSzPts val="1350"/>
              <a:buFont typeface="Georgia"/>
              <a:buChar char="❏"/>
            </a:pPr>
            <a:r>
              <a:rPr lang="sk" sz="1350">
                <a:latin typeface="Georgia"/>
                <a:ea typeface="Georgia"/>
                <a:cs typeface="Georgia"/>
                <a:sym typeface="Georgia"/>
              </a:rPr>
              <a:t>palec do EX a ADD</a:t>
            </a:r>
            <a:endParaRPr sz="1350">
              <a:latin typeface="Georgia"/>
              <a:ea typeface="Georgia"/>
              <a:cs typeface="Georgia"/>
              <a:sym typeface="Georgia"/>
            </a:endParaRPr>
          </a:p>
          <a:p>
            <a:pPr marL="0" lvl="0" indent="0" algn="l" rtl="0">
              <a:spcBef>
                <a:spcPts val="0"/>
              </a:spcBef>
              <a:spcAft>
                <a:spcPts val="1200"/>
              </a:spcAft>
              <a:buNone/>
            </a:pPr>
            <a:endParaRPr/>
          </a:p>
        </p:txBody>
      </p:sp>
      <p:pic>
        <p:nvPicPr>
          <p:cNvPr id="831" name="Google Shape;831;p122"/>
          <p:cNvPicPr preferRelativeResize="0"/>
          <p:nvPr/>
        </p:nvPicPr>
        <p:blipFill>
          <a:blip r:embed="rId3">
            <a:alphaModFix/>
          </a:blip>
          <a:stretch>
            <a:fillRect/>
          </a:stretch>
        </p:blipFill>
        <p:spPr>
          <a:xfrm>
            <a:off x="4857750" y="0"/>
            <a:ext cx="4286250" cy="2781300"/>
          </a:xfrm>
          <a:prstGeom prst="rect">
            <a:avLst/>
          </a:prstGeom>
          <a:noFill/>
          <a:ln>
            <a:noFill/>
          </a:ln>
        </p:spPr>
      </p:pic>
      <p:pic>
        <p:nvPicPr>
          <p:cNvPr id="832" name="Google Shape;832;p122"/>
          <p:cNvPicPr preferRelativeResize="0"/>
          <p:nvPr/>
        </p:nvPicPr>
        <p:blipFill>
          <a:blip r:embed="rId4">
            <a:alphaModFix/>
          </a:blip>
          <a:stretch>
            <a:fillRect/>
          </a:stretch>
        </p:blipFill>
        <p:spPr>
          <a:xfrm>
            <a:off x="6592825" y="2781300"/>
            <a:ext cx="2551175" cy="22942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Flexor pollicis brevis</a:t>
            </a:r>
            <a:endParaRPr/>
          </a:p>
        </p:txBody>
      </p:sp>
      <p:sp>
        <p:nvSpPr>
          <p:cNvPr id="838" name="Google Shape;838;p123"/>
          <p:cNvSpPr txBox="1">
            <a:spLocks noGrp="1"/>
          </p:cNvSpPr>
          <p:nvPr>
            <p:ph type="body" idx="1"/>
          </p:nvPr>
        </p:nvSpPr>
        <p:spPr>
          <a:xfrm>
            <a:off x="311700" y="1152425"/>
            <a:ext cx="7131600" cy="33027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sk" sz="1200" b="1">
                <a:latin typeface="Georgia"/>
                <a:ea typeface="Georgia"/>
                <a:cs typeface="Georgia"/>
                <a:sym typeface="Georgia"/>
              </a:rPr>
              <a:t>Dvě hlavy - mezi nimi šlacha m. FPL</a:t>
            </a:r>
            <a:endParaRPr sz="1200" b="1">
              <a:latin typeface="Georgia"/>
              <a:ea typeface="Georgia"/>
              <a:cs typeface="Georgia"/>
              <a:sym typeface="Georgia"/>
            </a:endParaRPr>
          </a:p>
          <a:p>
            <a:pPr marL="0" lvl="0" indent="0" algn="l" rtl="0">
              <a:spcBef>
                <a:spcPts val="1200"/>
              </a:spcBef>
              <a:spcAft>
                <a:spcPts val="0"/>
              </a:spcAft>
              <a:buNone/>
            </a:pPr>
            <a:r>
              <a:rPr lang="sk" sz="1200" b="1">
                <a:latin typeface="Georgia"/>
                <a:ea typeface="Georgia"/>
                <a:cs typeface="Georgia"/>
                <a:sym typeface="Georgia"/>
              </a:rPr>
              <a:t>Caput superficiale</a:t>
            </a:r>
            <a:endParaRPr sz="1200" b="1">
              <a:latin typeface="Georgia"/>
              <a:ea typeface="Georgia"/>
              <a:cs typeface="Georgia"/>
              <a:sym typeface="Georgia"/>
            </a:endParaRPr>
          </a:p>
          <a:p>
            <a:pPr marL="0" lvl="0" indent="0" algn="l" rtl="0">
              <a:spcBef>
                <a:spcPts val="1200"/>
              </a:spcBef>
              <a:spcAft>
                <a:spcPts val="0"/>
              </a:spcAft>
              <a:buNone/>
            </a:pPr>
            <a:r>
              <a:rPr lang="sk" sz="1200" b="1">
                <a:latin typeface="Georgia"/>
                <a:ea typeface="Georgia"/>
                <a:cs typeface="Georgia"/>
                <a:sym typeface="Georgia"/>
              </a:rPr>
              <a:t>Z: </a:t>
            </a:r>
            <a:r>
              <a:rPr lang="sk" sz="1200">
                <a:latin typeface="Georgia"/>
                <a:ea typeface="Georgia"/>
                <a:cs typeface="Georgia"/>
                <a:sym typeface="Georgia"/>
              </a:rPr>
              <a:t>retinaculum flexorum (dist. okraj)</a:t>
            </a:r>
            <a:endParaRPr sz="1200">
              <a:latin typeface="Georgia"/>
              <a:ea typeface="Georgia"/>
              <a:cs typeface="Georgia"/>
              <a:sym typeface="Georgia"/>
            </a:endParaRPr>
          </a:p>
          <a:p>
            <a:pPr marL="0" lvl="0" indent="0" algn="l" rtl="0">
              <a:spcBef>
                <a:spcPts val="0"/>
              </a:spcBef>
              <a:spcAft>
                <a:spcPts val="0"/>
              </a:spcAft>
              <a:buNone/>
            </a:pPr>
            <a:r>
              <a:rPr lang="sk" sz="1200" b="1">
                <a:latin typeface="Georgia"/>
                <a:ea typeface="Georgia"/>
                <a:cs typeface="Georgia"/>
                <a:sym typeface="Georgia"/>
              </a:rPr>
              <a:t>Ú: </a:t>
            </a:r>
            <a:r>
              <a:rPr lang="sk" sz="1200">
                <a:latin typeface="Georgia"/>
                <a:ea typeface="Georgia"/>
                <a:cs typeface="Georgia"/>
                <a:sym typeface="Georgia"/>
              </a:rPr>
              <a:t>radiální sezamská kůstka palce (dle nich se orientujeme s palpací)</a:t>
            </a:r>
            <a:endParaRPr sz="1200">
              <a:latin typeface="Georgia"/>
              <a:ea typeface="Georgia"/>
              <a:cs typeface="Georgia"/>
              <a:sym typeface="Georgia"/>
            </a:endParaRPr>
          </a:p>
          <a:p>
            <a:pPr marL="0" lvl="0" indent="0" algn="l" rtl="0">
              <a:spcBef>
                <a:spcPts val="1200"/>
              </a:spcBef>
              <a:spcAft>
                <a:spcPts val="0"/>
              </a:spcAft>
              <a:buNone/>
            </a:pPr>
            <a:r>
              <a:rPr lang="sk" sz="1200" b="1">
                <a:latin typeface="Georgia"/>
                <a:ea typeface="Georgia"/>
                <a:cs typeface="Georgia"/>
                <a:sym typeface="Georgia"/>
              </a:rPr>
              <a:t>Caput profundum</a:t>
            </a:r>
            <a:endParaRPr sz="1200" b="1">
              <a:latin typeface="Georgia"/>
              <a:ea typeface="Georgia"/>
              <a:cs typeface="Georgia"/>
              <a:sym typeface="Georgia"/>
            </a:endParaRPr>
          </a:p>
          <a:p>
            <a:pPr marL="0" lvl="0" indent="0" algn="l" rtl="0">
              <a:spcBef>
                <a:spcPts val="1200"/>
              </a:spcBef>
              <a:spcAft>
                <a:spcPts val="0"/>
              </a:spcAft>
              <a:buNone/>
            </a:pPr>
            <a:r>
              <a:rPr lang="sk" sz="1200" b="1">
                <a:latin typeface="Georgia"/>
                <a:ea typeface="Georgia"/>
                <a:cs typeface="Georgia"/>
                <a:sym typeface="Georgia"/>
              </a:rPr>
              <a:t>Z: </a:t>
            </a:r>
            <a:r>
              <a:rPr lang="sk" sz="1200">
                <a:latin typeface="Georgia"/>
                <a:ea typeface="Georgia"/>
                <a:cs typeface="Georgia"/>
                <a:sym typeface="Georgia"/>
              </a:rPr>
              <a:t>os trapezoideum, trapezium, capitatum, base I. mtcp</a:t>
            </a:r>
            <a:endParaRPr sz="1200">
              <a:latin typeface="Georgia"/>
              <a:ea typeface="Georgia"/>
              <a:cs typeface="Georgia"/>
              <a:sym typeface="Georgia"/>
            </a:endParaRPr>
          </a:p>
          <a:p>
            <a:pPr marL="0" lvl="0" indent="0" algn="l" rtl="0">
              <a:spcBef>
                <a:spcPts val="0"/>
              </a:spcBef>
              <a:spcAft>
                <a:spcPts val="0"/>
              </a:spcAft>
              <a:buNone/>
            </a:pPr>
            <a:r>
              <a:rPr lang="sk" sz="1200" b="1">
                <a:latin typeface="Georgia"/>
                <a:ea typeface="Georgia"/>
                <a:cs typeface="Georgia"/>
                <a:sym typeface="Georgia"/>
              </a:rPr>
              <a:t>Ú: </a:t>
            </a:r>
            <a:r>
              <a:rPr lang="sk" sz="1200">
                <a:latin typeface="Georgia"/>
                <a:ea typeface="Georgia"/>
                <a:cs typeface="Georgia"/>
                <a:sym typeface="Georgia"/>
              </a:rPr>
              <a:t>ulnární sezamská kůstka palce (dle nich se orientujeme s palpací)</a:t>
            </a:r>
            <a:endParaRPr sz="1200" b="1">
              <a:latin typeface="Georgia"/>
              <a:ea typeface="Georgia"/>
              <a:cs typeface="Georgia"/>
              <a:sym typeface="Georgia"/>
            </a:endParaRPr>
          </a:p>
          <a:p>
            <a:pPr marL="0" lvl="0" indent="0" algn="l" rtl="0">
              <a:spcBef>
                <a:spcPts val="0"/>
              </a:spcBef>
              <a:spcAft>
                <a:spcPts val="0"/>
              </a:spcAft>
              <a:buNone/>
            </a:pPr>
            <a:r>
              <a:rPr lang="sk" sz="1200" b="1">
                <a:latin typeface="Georgia"/>
                <a:ea typeface="Georgia"/>
                <a:cs typeface="Georgia"/>
                <a:sym typeface="Georgia"/>
              </a:rPr>
              <a:t>In: </a:t>
            </a:r>
            <a:r>
              <a:rPr lang="sk" sz="1200">
                <a:latin typeface="Georgia"/>
                <a:ea typeface="Georgia"/>
                <a:cs typeface="Georgia"/>
                <a:sym typeface="Georgia"/>
              </a:rPr>
              <a:t>n.medianus, r.profundus n.ulnaris</a:t>
            </a:r>
            <a:endParaRPr sz="1200">
              <a:latin typeface="Georgia"/>
              <a:ea typeface="Georgia"/>
              <a:cs typeface="Georgia"/>
              <a:sym typeface="Georgia"/>
            </a:endParaRPr>
          </a:p>
          <a:p>
            <a:pPr marL="0" lvl="0" indent="0" algn="l" rtl="0">
              <a:spcBef>
                <a:spcPts val="400"/>
              </a:spcBef>
              <a:spcAft>
                <a:spcPts val="0"/>
              </a:spcAft>
              <a:buNone/>
            </a:pPr>
            <a:r>
              <a:rPr lang="sk" sz="1200" b="1">
                <a:latin typeface="Georgia"/>
                <a:ea typeface="Georgia"/>
                <a:cs typeface="Georgia"/>
                <a:sym typeface="Georgia"/>
              </a:rPr>
              <a:t>F: karpometakarpový kloub palce </a:t>
            </a:r>
            <a:r>
              <a:rPr lang="sk" sz="1200">
                <a:latin typeface="Georgia"/>
                <a:ea typeface="Georgia"/>
                <a:cs typeface="Georgia"/>
                <a:sym typeface="Georgia"/>
              </a:rPr>
              <a:t>– </a:t>
            </a:r>
            <a:r>
              <a:rPr lang="sk" sz="1200" u="sng">
                <a:latin typeface="Georgia"/>
                <a:ea typeface="Georgia"/>
                <a:cs typeface="Georgia"/>
                <a:sym typeface="Georgia"/>
              </a:rPr>
              <a:t>oposice, addukce</a:t>
            </a:r>
            <a:endParaRPr sz="1200" u="sng">
              <a:latin typeface="Georgia"/>
              <a:ea typeface="Georgia"/>
              <a:cs typeface="Georgia"/>
              <a:sym typeface="Georgia"/>
            </a:endParaRPr>
          </a:p>
          <a:p>
            <a:pPr marL="0" lvl="0" indent="0" algn="l" rtl="0">
              <a:spcBef>
                <a:spcPts val="400"/>
              </a:spcBef>
              <a:spcAft>
                <a:spcPts val="0"/>
              </a:spcAft>
              <a:buNone/>
            </a:pPr>
            <a:r>
              <a:rPr lang="sk" sz="1200" b="1">
                <a:latin typeface="Georgia"/>
                <a:ea typeface="Georgia"/>
                <a:cs typeface="Georgia"/>
                <a:sym typeface="Georgia"/>
              </a:rPr>
              <a:t>MCP</a:t>
            </a:r>
            <a:r>
              <a:rPr lang="sk" sz="1200">
                <a:latin typeface="Georgia"/>
                <a:ea typeface="Georgia"/>
                <a:cs typeface="Georgia"/>
                <a:sym typeface="Georgia"/>
              </a:rPr>
              <a:t> – </a:t>
            </a:r>
            <a:r>
              <a:rPr lang="sk" sz="1200" u="sng">
                <a:latin typeface="Georgia"/>
                <a:ea typeface="Georgia"/>
                <a:cs typeface="Georgia"/>
                <a:sym typeface="Georgia"/>
              </a:rPr>
              <a:t>flexe (c. superficiale)</a:t>
            </a:r>
            <a:endParaRPr sz="1200" u="sng">
              <a:latin typeface="Georgia"/>
              <a:ea typeface="Georgia"/>
              <a:cs typeface="Georgia"/>
              <a:sym typeface="Georgia"/>
            </a:endParaRPr>
          </a:p>
          <a:p>
            <a:pPr marL="457200" lvl="0" indent="-304800" algn="l" rtl="0">
              <a:spcBef>
                <a:spcPts val="400"/>
              </a:spcBef>
              <a:spcAft>
                <a:spcPts val="0"/>
              </a:spcAft>
              <a:buSzPts val="1200"/>
              <a:buFont typeface="Georgia"/>
              <a:buChar char="-"/>
            </a:pPr>
            <a:r>
              <a:rPr lang="sk" sz="1200">
                <a:latin typeface="Georgia"/>
                <a:ea typeface="Georgia"/>
                <a:cs typeface="Georgia"/>
                <a:sym typeface="Georgia"/>
              </a:rPr>
              <a:t>Pomáhá při ABD palce, obě hlavy spolupůsobí při konečné </a:t>
            </a:r>
            <a:endParaRPr sz="1200">
              <a:latin typeface="Georgia"/>
              <a:ea typeface="Georgia"/>
              <a:cs typeface="Georgia"/>
              <a:sym typeface="Georgia"/>
            </a:endParaRPr>
          </a:p>
          <a:p>
            <a:pPr marL="0" lvl="0" indent="0" algn="l" rtl="0">
              <a:spcBef>
                <a:spcPts val="0"/>
              </a:spcBef>
              <a:spcAft>
                <a:spcPts val="0"/>
              </a:spcAft>
              <a:buNone/>
            </a:pPr>
            <a:r>
              <a:rPr lang="sk" sz="1200">
                <a:latin typeface="Georgia"/>
                <a:ea typeface="Georgia"/>
                <a:cs typeface="Georgia"/>
                <a:sym typeface="Georgia"/>
              </a:rPr>
              <a:t>fázi opozice palce</a:t>
            </a:r>
            <a:endParaRPr sz="1200">
              <a:latin typeface="Georgia"/>
              <a:ea typeface="Georgia"/>
              <a:cs typeface="Georgia"/>
              <a:sym typeface="Georgia"/>
            </a:endParaRPr>
          </a:p>
          <a:p>
            <a:pPr marL="0" lvl="0" indent="0" algn="l" rtl="0">
              <a:spcBef>
                <a:spcPts val="0"/>
              </a:spcBef>
              <a:spcAft>
                <a:spcPts val="0"/>
              </a:spcAft>
              <a:buNone/>
            </a:pPr>
            <a:r>
              <a:rPr lang="sk" sz="1200" b="1">
                <a:latin typeface="Georgia"/>
                <a:ea typeface="Georgia"/>
                <a:cs typeface="Georgia"/>
                <a:sym typeface="Georgia"/>
              </a:rPr>
              <a:t>!!! Povrchově, tvoří reliéf thenaru, PIR - bariéru hledáme v mírné ADD, flexe NE METAKARP!, orientace dle kůstek</a:t>
            </a:r>
            <a:endParaRPr sz="1200" b="1">
              <a:latin typeface="Georgia"/>
              <a:ea typeface="Georgia"/>
              <a:cs typeface="Georgia"/>
              <a:sym typeface="Georgia"/>
            </a:endParaRPr>
          </a:p>
          <a:p>
            <a:pPr marL="0" lvl="0" indent="0" algn="l" rtl="0">
              <a:spcBef>
                <a:spcPts val="0"/>
              </a:spcBef>
              <a:spcAft>
                <a:spcPts val="1200"/>
              </a:spcAft>
              <a:buNone/>
            </a:pPr>
            <a:endParaRPr sz="1200">
              <a:latin typeface="Georgia"/>
              <a:ea typeface="Georgia"/>
              <a:cs typeface="Georgia"/>
              <a:sym typeface="Georgia"/>
            </a:endParaRPr>
          </a:p>
        </p:txBody>
      </p:sp>
      <p:pic>
        <p:nvPicPr>
          <p:cNvPr id="839" name="Google Shape;839;p123"/>
          <p:cNvPicPr preferRelativeResize="0"/>
          <p:nvPr/>
        </p:nvPicPr>
        <p:blipFill>
          <a:blip r:embed="rId3">
            <a:alphaModFix/>
          </a:blip>
          <a:stretch>
            <a:fillRect/>
          </a:stretch>
        </p:blipFill>
        <p:spPr>
          <a:xfrm>
            <a:off x="5732700" y="715700"/>
            <a:ext cx="3106500" cy="3106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Extensor pollicis brevis</a:t>
            </a:r>
            <a:endParaRPr/>
          </a:p>
        </p:txBody>
      </p:sp>
      <p:sp>
        <p:nvSpPr>
          <p:cNvPr id="845" name="Google Shape;845;p124"/>
          <p:cNvSpPr txBox="1">
            <a:spLocks noGrp="1"/>
          </p:cNvSpPr>
          <p:nvPr>
            <p:ph type="body" idx="1"/>
          </p:nvPr>
        </p:nvSpPr>
        <p:spPr>
          <a:xfrm>
            <a:off x="311700" y="1266325"/>
            <a:ext cx="3970800" cy="33027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sk" sz="2200" b="1" dirty="0">
                <a:latin typeface="Georgia"/>
                <a:ea typeface="Georgia"/>
                <a:cs typeface="Georgia"/>
                <a:sym typeface="Georgia"/>
              </a:rPr>
              <a:t>Z: </a:t>
            </a:r>
            <a:r>
              <a:rPr lang="sk" sz="2200" dirty="0">
                <a:latin typeface="Georgia"/>
                <a:ea typeface="Georgia"/>
                <a:cs typeface="Georgia"/>
                <a:sym typeface="Georgia"/>
              </a:rPr>
              <a:t>membrána interosea</a:t>
            </a:r>
            <a:endParaRPr sz="2200" dirty="0">
              <a:latin typeface="Georgia"/>
              <a:ea typeface="Georgia"/>
              <a:cs typeface="Georgia"/>
              <a:sym typeface="Georgia"/>
            </a:endParaRPr>
          </a:p>
          <a:p>
            <a:pPr marL="0" lvl="0" indent="0" algn="l" rtl="0">
              <a:spcBef>
                <a:spcPts val="500"/>
              </a:spcBef>
              <a:spcAft>
                <a:spcPts val="0"/>
              </a:spcAft>
              <a:buNone/>
            </a:pPr>
            <a:r>
              <a:rPr lang="sk" sz="2200" b="1" dirty="0">
                <a:latin typeface="Georgia"/>
                <a:ea typeface="Georgia"/>
                <a:cs typeface="Georgia"/>
                <a:sym typeface="Georgia"/>
              </a:rPr>
              <a:t>Ú: </a:t>
            </a:r>
            <a:r>
              <a:rPr lang="sk" sz="2200" dirty="0">
                <a:latin typeface="Georgia"/>
                <a:ea typeface="Georgia"/>
                <a:cs typeface="Georgia"/>
                <a:sym typeface="Georgia"/>
              </a:rPr>
              <a:t>base proximálního phalangu palce</a:t>
            </a:r>
            <a:endParaRPr sz="2200" dirty="0">
              <a:latin typeface="Georgia"/>
              <a:ea typeface="Georgia"/>
              <a:cs typeface="Georgia"/>
              <a:sym typeface="Georgia"/>
            </a:endParaRPr>
          </a:p>
          <a:p>
            <a:pPr marL="0" lvl="0" indent="0" algn="l" rtl="0">
              <a:spcBef>
                <a:spcPts val="500"/>
              </a:spcBef>
              <a:spcAft>
                <a:spcPts val="0"/>
              </a:spcAft>
              <a:buNone/>
            </a:pPr>
            <a:r>
              <a:rPr lang="sk" sz="2200" b="1" dirty="0">
                <a:latin typeface="Georgia"/>
                <a:ea typeface="Georgia"/>
                <a:cs typeface="Georgia"/>
                <a:sym typeface="Georgia"/>
              </a:rPr>
              <a:t>In: </a:t>
            </a:r>
            <a:r>
              <a:rPr lang="sk" sz="2200" dirty="0">
                <a:latin typeface="Georgia"/>
                <a:ea typeface="Georgia"/>
                <a:cs typeface="Georgia"/>
                <a:sym typeface="Georgia"/>
              </a:rPr>
              <a:t>r. profundus n.radialis</a:t>
            </a:r>
            <a:endParaRPr sz="2200" dirty="0">
              <a:latin typeface="Georgia"/>
              <a:ea typeface="Georgia"/>
              <a:cs typeface="Georgia"/>
              <a:sym typeface="Georgia"/>
            </a:endParaRPr>
          </a:p>
          <a:p>
            <a:pPr marL="0" lvl="0" indent="0" algn="l" rtl="0">
              <a:spcBef>
                <a:spcPts val="500"/>
              </a:spcBef>
              <a:spcAft>
                <a:spcPts val="0"/>
              </a:spcAft>
              <a:buNone/>
            </a:pPr>
            <a:r>
              <a:rPr lang="sk" sz="2200" b="1" dirty="0">
                <a:latin typeface="Georgia"/>
                <a:ea typeface="Georgia"/>
                <a:cs typeface="Georgia"/>
                <a:sym typeface="Georgia"/>
              </a:rPr>
              <a:t>F:</a:t>
            </a:r>
            <a:r>
              <a:rPr lang="sk" sz="2200" dirty="0">
                <a:latin typeface="Georgia"/>
                <a:ea typeface="Georgia"/>
                <a:cs typeface="Georgia"/>
                <a:sym typeface="Georgia"/>
              </a:rPr>
              <a:t> </a:t>
            </a:r>
            <a:r>
              <a:rPr lang="sk" sz="2200" b="1" dirty="0">
                <a:latin typeface="Georgia"/>
                <a:ea typeface="Georgia"/>
                <a:cs typeface="Georgia"/>
                <a:sym typeface="Georgia"/>
              </a:rPr>
              <a:t>zápěstí</a:t>
            </a:r>
            <a:r>
              <a:rPr lang="sk" sz="2200" dirty="0">
                <a:latin typeface="Georgia"/>
                <a:ea typeface="Georgia"/>
                <a:cs typeface="Georgia"/>
                <a:sym typeface="Georgia"/>
              </a:rPr>
              <a:t> – </a:t>
            </a:r>
            <a:r>
              <a:rPr lang="sk" sz="2200" u="sng" dirty="0">
                <a:latin typeface="Georgia"/>
                <a:ea typeface="Georgia"/>
                <a:cs typeface="Georgia"/>
                <a:sym typeface="Georgia"/>
              </a:rPr>
              <a:t>dorsální flexe, radiální dukce</a:t>
            </a:r>
            <a:r>
              <a:rPr lang="sk" sz="2200" dirty="0">
                <a:latin typeface="Georgia"/>
                <a:ea typeface="Georgia"/>
                <a:cs typeface="Georgia"/>
                <a:sym typeface="Georgia"/>
              </a:rPr>
              <a:t>, </a:t>
            </a:r>
            <a:r>
              <a:rPr lang="sk" sz="2200" b="1" dirty="0">
                <a:latin typeface="Georgia"/>
                <a:ea typeface="Georgia"/>
                <a:cs typeface="Georgia"/>
                <a:sym typeface="Georgia"/>
              </a:rPr>
              <a:t>karpometakarpový kloub palce </a:t>
            </a:r>
            <a:r>
              <a:rPr lang="sk" sz="2200" dirty="0">
                <a:latin typeface="Georgia"/>
                <a:ea typeface="Georgia"/>
                <a:cs typeface="Georgia"/>
                <a:sym typeface="Georgia"/>
              </a:rPr>
              <a:t>– </a:t>
            </a:r>
            <a:r>
              <a:rPr lang="sk" sz="2200" u="sng" dirty="0">
                <a:latin typeface="Georgia"/>
                <a:ea typeface="Georgia"/>
                <a:cs typeface="Georgia"/>
                <a:sym typeface="Georgia"/>
              </a:rPr>
              <a:t>abdukce, repozice</a:t>
            </a:r>
            <a:r>
              <a:rPr lang="sk" sz="2200" dirty="0">
                <a:latin typeface="Georgia"/>
                <a:ea typeface="Georgia"/>
                <a:cs typeface="Georgia"/>
                <a:sym typeface="Georgia"/>
              </a:rPr>
              <a:t>, </a:t>
            </a:r>
            <a:r>
              <a:rPr lang="sk" sz="2200" b="1" dirty="0">
                <a:latin typeface="Georgia"/>
                <a:ea typeface="Georgia"/>
                <a:cs typeface="Georgia"/>
                <a:sym typeface="Georgia"/>
              </a:rPr>
              <a:t>MCP</a:t>
            </a:r>
            <a:r>
              <a:rPr lang="sk" sz="2200" dirty="0">
                <a:latin typeface="Georgia"/>
                <a:ea typeface="Georgia"/>
                <a:cs typeface="Georgia"/>
                <a:sym typeface="Georgia"/>
              </a:rPr>
              <a:t> – </a:t>
            </a:r>
            <a:r>
              <a:rPr lang="sk" sz="2200" u="sng" dirty="0">
                <a:latin typeface="Georgia"/>
                <a:ea typeface="Georgia"/>
                <a:cs typeface="Georgia"/>
                <a:sym typeface="Georgia"/>
              </a:rPr>
              <a:t>extenze</a:t>
            </a:r>
            <a:endParaRPr sz="2200" u="sng" dirty="0">
              <a:latin typeface="Georgia"/>
              <a:ea typeface="Georgia"/>
              <a:cs typeface="Georgia"/>
              <a:sym typeface="Georgia"/>
            </a:endParaRPr>
          </a:p>
          <a:p>
            <a:pPr marL="0" lvl="0" indent="0" algn="l" rtl="0">
              <a:spcBef>
                <a:spcPts val="500"/>
              </a:spcBef>
              <a:spcAft>
                <a:spcPts val="0"/>
              </a:spcAft>
              <a:buNone/>
            </a:pPr>
            <a:endParaRPr sz="2200" dirty="0">
              <a:latin typeface="Georgia"/>
              <a:ea typeface="Georgia"/>
              <a:cs typeface="Georgia"/>
              <a:sym typeface="Georgia"/>
            </a:endParaRPr>
          </a:p>
          <a:p>
            <a:pPr marL="0" lvl="0" indent="0" algn="l" rtl="0">
              <a:spcBef>
                <a:spcPts val="500"/>
              </a:spcBef>
              <a:spcAft>
                <a:spcPts val="0"/>
              </a:spcAft>
              <a:buNone/>
            </a:pPr>
            <a:r>
              <a:rPr lang="sk" sz="2200" dirty="0">
                <a:latin typeface="Georgia"/>
                <a:ea typeface="Georgia"/>
                <a:cs typeface="Georgia"/>
                <a:sym typeface="Georgia"/>
              </a:rPr>
              <a:t>!!! Směr vláken, uložen povrchově, zkrácení do DF palce, předpětí – palec do dlaně bariéra pohybem zápěstí - UD a FLX záp., odlišit od m. abductor pollicis longus</a:t>
            </a:r>
            <a:endParaRPr sz="2200" dirty="0">
              <a:latin typeface="Georgia"/>
              <a:ea typeface="Georgia"/>
              <a:cs typeface="Georgia"/>
              <a:sym typeface="Georgia"/>
            </a:endParaRPr>
          </a:p>
          <a:p>
            <a:pPr marL="0" lvl="0" indent="0" algn="l" rtl="0">
              <a:spcBef>
                <a:spcPts val="0"/>
              </a:spcBef>
              <a:spcAft>
                <a:spcPts val="1200"/>
              </a:spcAft>
              <a:buNone/>
            </a:pPr>
            <a:endParaRPr dirty="0"/>
          </a:p>
        </p:txBody>
      </p:sp>
      <p:pic>
        <p:nvPicPr>
          <p:cNvPr id="846" name="Google Shape;846;p124"/>
          <p:cNvPicPr preferRelativeResize="0"/>
          <p:nvPr/>
        </p:nvPicPr>
        <p:blipFill>
          <a:blip r:embed="rId3">
            <a:alphaModFix/>
          </a:blip>
          <a:stretch>
            <a:fillRect/>
          </a:stretch>
        </p:blipFill>
        <p:spPr>
          <a:xfrm>
            <a:off x="5216625" y="659050"/>
            <a:ext cx="3065508" cy="368627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mm. Interosseii dorsales manus (4)</a:t>
            </a:r>
            <a:endParaRPr/>
          </a:p>
        </p:txBody>
      </p:sp>
      <p:sp>
        <p:nvSpPr>
          <p:cNvPr id="852" name="Google Shape;852;p125"/>
          <p:cNvSpPr txBox="1">
            <a:spLocks noGrp="1"/>
          </p:cNvSpPr>
          <p:nvPr>
            <p:ph type="body" idx="1"/>
          </p:nvPr>
        </p:nvSpPr>
        <p:spPr>
          <a:xfrm>
            <a:off x="311700" y="1152425"/>
            <a:ext cx="69522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900" b="1">
                <a:latin typeface="Georgia"/>
                <a:ea typeface="Georgia"/>
                <a:cs typeface="Georgia"/>
                <a:sym typeface="Georgia"/>
              </a:rPr>
              <a:t>Z: </a:t>
            </a:r>
            <a:r>
              <a:rPr lang="sk" sz="900">
                <a:latin typeface="Georgia"/>
                <a:ea typeface="Georgia"/>
                <a:cs typeface="Georgia"/>
                <a:sym typeface="Georgia"/>
              </a:rPr>
              <a:t>přivrácená strana I-IV. Metakarpu</a:t>
            </a:r>
            <a:endParaRPr sz="900">
              <a:latin typeface="Georgia"/>
              <a:ea typeface="Georgia"/>
              <a:cs typeface="Georgia"/>
              <a:sym typeface="Georgia"/>
            </a:endParaRPr>
          </a:p>
          <a:p>
            <a:pPr marL="0" lvl="0" indent="0" algn="l" rtl="0">
              <a:spcBef>
                <a:spcPts val="500"/>
              </a:spcBef>
              <a:spcAft>
                <a:spcPts val="0"/>
              </a:spcAft>
              <a:buNone/>
            </a:pPr>
            <a:r>
              <a:rPr lang="sk" sz="900" b="1">
                <a:latin typeface="Georgia"/>
                <a:ea typeface="Georgia"/>
                <a:cs typeface="Georgia"/>
                <a:sym typeface="Georgia"/>
              </a:rPr>
              <a:t>Ú: </a:t>
            </a:r>
            <a:r>
              <a:rPr lang="sk" sz="900">
                <a:latin typeface="Georgia"/>
                <a:ea typeface="Georgia"/>
                <a:cs typeface="Georgia"/>
                <a:sym typeface="Georgia"/>
              </a:rPr>
              <a:t>dorzální aponeuróza II.-IV. Prstu</a:t>
            </a:r>
            <a:endParaRPr sz="900">
              <a:latin typeface="Georgia"/>
              <a:ea typeface="Georgia"/>
              <a:cs typeface="Georgia"/>
              <a:sym typeface="Georgia"/>
            </a:endParaRPr>
          </a:p>
          <a:p>
            <a:pPr marL="0" lvl="0" indent="0" algn="l" rtl="0">
              <a:spcBef>
                <a:spcPts val="500"/>
              </a:spcBef>
              <a:spcAft>
                <a:spcPts val="0"/>
              </a:spcAft>
              <a:buNone/>
            </a:pPr>
            <a:r>
              <a:rPr lang="sk" sz="900" b="1">
                <a:latin typeface="Georgia"/>
                <a:ea typeface="Georgia"/>
                <a:cs typeface="Georgia"/>
                <a:sym typeface="Georgia"/>
              </a:rPr>
              <a:t>In: </a:t>
            </a:r>
            <a:r>
              <a:rPr lang="sk" sz="900">
                <a:latin typeface="Georgia"/>
                <a:ea typeface="Georgia"/>
                <a:cs typeface="Georgia"/>
                <a:sym typeface="Georgia"/>
              </a:rPr>
              <a:t>n. ulnaris</a:t>
            </a:r>
            <a:endParaRPr sz="900">
              <a:latin typeface="Georgia"/>
              <a:ea typeface="Georgia"/>
              <a:cs typeface="Georgia"/>
              <a:sym typeface="Georgia"/>
            </a:endParaRPr>
          </a:p>
          <a:p>
            <a:pPr marL="0" lvl="0" indent="0" algn="l" rtl="0">
              <a:spcBef>
                <a:spcPts val="500"/>
              </a:spcBef>
              <a:spcAft>
                <a:spcPts val="0"/>
              </a:spcAft>
              <a:buNone/>
            </a:pPr>
            <a:r>
              <a:rPr lang="sk" sz="900" b="1">
                <a:latin typeface="Georgia"/>
                <a:ea typeface="Georgia"/>
                <a:cs typeface="Georgia"/>
                <a:sym typeface="Georgia"/>
              </a:rPr>
              <a:t>F: MCP (II, IV) </a:t>
            </a:r>
            <a:r>
              <a:rPr lang="sk" sz="900">
                <a:latin typeface="Georgia"/>
                <a:ea typeface="Georgia"/>
                <a:cs typeface="Georgia"/>
                <a:sym typeface="Georgia"/>
              </a:rPr>
              <a:t>– </a:t>
            </a:r>
            <a:r>
              <a:rPr lang="sk" sz="900" u="sng">
                <a:latin typeface="Georgia"/>
                <a:ea typeface="Georgia"/>
                <a:cs typeface="Georgia"/>
                <a:sym typeface="Georgia"/>
              </a:rPr>
              <a:t>flexe, abdukce prstů (odklánějí prsty od prostředníku), </a:t>
            </a:r>
            <a:r>
              <a:rPr lang="sk" sz="900" b="1">
                <a:latin typeface="Georgia"/>
                <a:ea typeface="Georgia"/>
                <a:cs typeface="Georgia"/>
                <a:sym typeface="Georgia"/>
              </a:rPr>
              <a:t>interfalangové klouby (II, IV)</a:t>
            </a:r>
            <a:r>
              <a:rPr lang="sk" sz="900">
                <a:latin typeface="Georgia"/>
                <a:ea typeface="Georgia"/>
                <a:cs typeface="Georgia"/>
                <a:sym typeface="Georgia"/>
              </a:rPr>
              <a:t> - </a:t>
            </a:r>
            <a:r>
              <a:rPr lang="sk" sz="900" u="sng">
                <a:latin typeface="Georgia"/>
                <a:ea typeface="Georgia"/>
                <a:cs typeface="Georgia"/>
                <a:sym typeface="Georgia"/>
              </a:rPr>
              <a:t>extenze</a:t>
            </a:r>
            <a:endParaRPr sz="900" u="sng">
              <a:latin typeface="Georgia"/>
              <a:ea typeface="Georgia"/>
              <a:cs typeface="Georgia"/>
              <a:sym typeface="Georgia"/>
            </a:endParaRPr>
          </a:p>
          <a:p>
            <a:pPr marL="0" lvl="0" indent="0" algn="l" rtl="0">
              <a:spcBef>
                <a:spcPts val="500"/>
              </a:spcBef>
              <a:spcAft>
                <a:spcPts val="0"/>
              </a:spcAft>
              <a:buNone/>
            </a:pPr>
            <a:r>
              <a:rPr lang="sk" sz="900">
                <a:latin typeface="Georgia"/>
                <a:ea typeface="Georgia"/>
                <a:cs typeface="Georgia"/>
                <a:sym typeface="Georgia"/>
              </a:rPr>
              <a:t>TrPs: </a:t>
            </a:r>
            <a:endParaRPr sz="900">
              <a:latin typeface="Georgia"/>
              <a:ea typeface="Georgia"/>
              <a:cs typeface="Georgia"/>
              <a:sym typeface="Georgia"/>
            </a:endParaRPr>
          </a:p>
          <a:p>
            <a:pPr marL="0" lvl="0" indent="0" algn="l" rtl="0">
              <a:spcBef>
                <a:spcPts val="500"/>
              </a:spcBef>
              <a:spcAft>
                <a:spcPts val="0"/>
              </a:spcAft>
              <a:buNone/>
            </a:pPr>
            <a:r>
              <a:rPr lang="sk" sz="900" b="1" i="1">
                <a:latin typeface="Georgia"/>
                <a:ea typeface="Georgia"/>
                <a:cs typeface="Georgia"/>
                <a:sym typeface="Georgia"/>
              </a:rPr>
              <a:t>TrP´s v m. interossei dorsales I. a II. jsou 2. nejčastější příčinou bolestí v dlani </a:t>
            </a:r>
            <a:endParaRPr sz="900" b="1" i="1">
              <a:latin typeface="Georgia"/>
              <a:ea typeface="Georgia"/>
              <a:cs typeface="Georgia"/>
              <a:sym typeface="Georgia"/>
            </a:endParaRPr>
          </a:p>
          <a:p>
            <a:pPr marL="0" lvl="0" indent="0" algn="l" rtl="0">
              <a:spcBef>
                <a:spcPts val="0"/>
              </a:spcBef>
              <a:spcAft>
                <a:spcPts val="0"/>
              </a:spcAft>
              <a:buNone/>
            </a:pPr>
            <a:r>
              <a:rPr lang="sk" sz="900" b="1" i="1">
                <a:latin typeface="Georgia"/>
                <a:ea typeface="Georgia"/>
                <a:cs typeface="Georgia"/>
                <a:sym typeface="Georgia"/>
              </a:rPr>
              <a:t>(1. příčina - m. palmaris longus)</a:t>
            </a:r>
            <a:endParaRPr sz="900" b="1" i="1">
              <a:latin typeface="Georgia"/>
              <a:ea typeface="Georgia"/>
              <a:cs typeface="Georgia"/>
              <a:sym typeface="Georgia"/>
            </a:endParaRPr>
          </a:p>
          <a:p>
            <a:pPr marL="0" lvl="0" indent="0" algn="l" rtl="0">
              <a:spcBef>
                <a:spcPts val="0"/>
              </a:spcBef>
              <a:spcAft>
                <a:spcPts val="0"/>
              </a:spcAft>
              <a:buNone/>
            </a:pPr>
            <a:endParaRPr sz="900">
              <a:latin typeface="Georgia"/>
              <a:ea typeface="Georgia"/>
              <a:cs typeface="Georgia"/>
              <a:sym typeface="Georgia"/>
            </a:endParaRPr>
          </a:p>
          <a:p>
            <a:pPr marL="0" lvl="0" indent="0" algn="l" rtl="0">
              <a:spcBef>
                <a:spcPts val="0"/>
              </a:spcBef>
              <a:spcAft>
                <a:spcPts val="0"/>
              </a:spcAft>
              <a:buNone/>
            </a:pPr>
            <a:r>
              <a:rPr lang="sk" sz="900" i="1">
                <a:latin typeface="Georgia"/>
                <a:ea typeface="Georgia"/>
                <a:cs typeface="Georgia"/>
                <a:sym typeface="Georgia"/>
              </a:rPr>
              <a:t>Bolest z palmárních i dorzálních mm. interossei vyzařuje podél té strany prstu, na kterou se příslušný sval upíná, dosahuje k DIP kloubu</a:t>
            </a:r>
            <a:endParaRPr sz="900" i="1">
              <a:latin typeface="Georgia"/>
              <a:ea typeface="Georgia"/>
              <a:cs typeface="Georgia"/>
              <a:sym typeface="Georgia"/>
            </a:endParaRPr>
          </a:p>
          <a:p>
            <a:pPr marL="0" lvl="0" indent="0" algn="l" rtl="0">
              <a:spcBef>
                <a:spcPts val="0"/>
              </a:spcBef>
              <a:spcAft>
                <a:spcPts val="0"/>
              </a:spcAft>
              <a:buNone/>
            </a:pPr>
            <a:r>
              <a:rPr lang="sk" sz="900" b="1">
                <a:latin typeface="Georgia"/>
                <a:ea typeface="Georgia"/>
                <a:cs typeface="Georgia"/>
                <a:sym typeface="Georgia"/>
              </a:rPr>
              <a:t>ZRB</a:t>
            </a:r>
            <a:endParaRPr sz="900" b="1">
              <a:latin typeface="Georgia"/>
              <a:ea typeface="Georgia"/>
              <a:cs typeface="Georgia"/>
              <a:sym typeface="Georgia"/>
            </a:endParaRPr>
          </a:p>
          <a:p>
            <a:pPr marL="0" lvl="0" indent="0" algn="l" rtl="0">
              <a:spcBef>
                <a:spcPts val="0"/>
              </a:spcBef>
              <a:spcAft>
                <a:spcPts val="0"/>
              </a:spcAft>
              <a:buNone/>
            </a:pPr>
            <a:r>
              <a:rPr lang="sk" sz="900" b="1">
                <a:latin typeface="Georgia"/>
                <a:ea typeface="Georgia"/>
                <a:cs typeface="Georgia"/>
                <a:sym typeface="Georgia"/>
              </a:rPr>
              <a:t>M. interosseus dorsalis I.</a:t>
            </a:r>
            <a:endParaRPr sz="900" b="1">
              <a:latin typeface="Georgia"/>
              <a:ea typeface="Georgia"/>
              <a:cs typeface="Georgia"/>
              <a:sym typeface="Georgia"/>
            </a:endParaRPr>
          </a:p>
          <a:p>
            <a:pPr marL="0" lvl="0" indent="0" algn="l" rtl="0">
              <a:spcBef>
                <a:spcPts val="0"/>
              </a:spcBef>
              <a:spcAft>
                <a:spcPts val="0"/>
              </a:spcAft>
              <a:buNone/>
            </a:pPr>
            <a:r>
              <a:rPr lang="sk" sz="900">
                <a:latin typeface="Georgia"/>
                <a:ea typeface="Georgia"/>
                <a:cs typeface="Georgia"/>
                <a:sym typeface="Georgia"/>
              </a:rPr>
              <a:t>Jde po radiální straně ukazováku, dále do hloubky na dorsum ruky, skrz na palmární stranu ruky a po dorsoulnární straně malíčku</a:t>
            </a:r>
            <a:endParaRPr sz="900">
              <a:latin typeface="Georgia"/>
              <a:ea typeface="Georgia"/>
              <a:cs typeface="Georgia"/>
              <a:sym typeface="Georgia"/>
            </a:endParaRPr>
          </a:p>
          <a:p>
            <a:pPr marL="0" lvl="0" indent="0" algn="l" rtl="0">
              <a:spcBef>
                <a:spcPts val="0"/>
              </a:spcBef>
              <a:spcAft>
                <a:spcPts val="0"/>
              </a:spcAft>
              <a:buNone/>
            </a:pPr>
            <a:r>
              <a:rPr lang="sk" sz="900" b="1">
                <a:latin typeface="Georgia"/>
                <a:ea typeface="Georgia"/>
                <a:cs typeface="Georgia"/>
                <a:sym typeface="Georgia"/>
              </a:rPr>
              <a:t>M. interosseus dorsalis II.</a:t>
            </a:r>
            <a:endParaRPr sz="900" b="1">
              <a:latin typeface="Georgia"/>
              <a:ea typeface="Georgia"/>
              <a:cs typeface="Georgia"/>
              <a:sym typeface="Georgia"/>
            </a:endParaRPr>
          </a:p>
          <a:p>
            <a:pPr marL="0" lvl="0" indent="0" algn="l" rtl="0">
              <a:spcBef>
                <a:spcPts val="0"/>
              </a:spcBef>
              <a:spcAft>
                <a:spcPts val="0"/>
              </a:spcAft>
              <a:buNone/>
            </a:pPr>
            <a:r>
              <a:rPr lang="sk" sz="900">
                <a:latin typeface="Georgia"/>
                <a:ea typeface="Georgia"/>
                <a:cs typeface="Georgia"/>
                <a:sym typeface="Georgia"/>
              </a:rPr>
              <a:t>Nejintenzivněji je bolest pociťována v oblasti DIP kl., kde se také mohou nacházet Heberdenovy uzly</a:t>
            </a:r>
            <a:endParaRPr sz="900">
              <a:latin typeface="Georgia"/>
              <a:ea typeface="Georgia"/>
              <a:cs typeface="Georgia"/>
              <a:sym typeface="Georgia"/>
            </a:endParaRPr>
          </a:p>
          <a:p>
            <a:pPr marL="0" lvl="0" indent="0" algn="l" rtl="0">
              <a:spcBef>
                <a:spcPts val="0"/>
              </a:spcBef>
              <a:spcAft>
                <a:spcPts val="0"/>
              </a:spcAft>
              <a:buNone/>
            </a:pPr>
            <a:r>
              <a:rPr lang="sk" sz="900">
                <a:latin typeface="Georgia"/>
                <a:ea typeface="Georgia"/>
                <a:cs typeface="Georgia"/>
                <a:sym typeface="Georgia"/>
              </a:rPr>
              <a:t>(</a:t>
            </a:r>
            <a:r>
              <a:rPr lang="sk" sz="900" b="1">
                <a:latin typeface="Georgia"/>
                <a:ea typeface="Georgia"/>
                <a:cs typeface="Georgia"/>
                <a:sym typeface="Georgia"/>
              </a:rPr>
              <a:t>x </a:t>
            </a:r>
            <a:r>
              <a:rPr lang="sk" sz="900">
                <a:latin typeface="Georgia"/>
                <a:ea typeface="Georgia"/>
                <a:cs typeface="Georgia"/>
                <a:sym typeface="Georgia"/>
              </a:rPr>
              <a:t>přenesená bolest z m. abductor digiti minimi jde po zevní str. malíku)</a:t>
            </a:r>
            <a:endParaRPr sz="900">
              <a:latin typeface="Georgia"/>
              <a:ea typeface="Georgia"/>
              <a:cs typeface="Georgia"/>
              <a:sym typeface="Georgia"/>
            </a:endParaRPr>
          </a:p>
          <a:p>
            <a:pPr marL="0" lvl="0" indent="0" algn="l" rtl="0">
              <a:spcBef>
                <a:spcPts val="0"/>
              </a:spcBef>
              <a:spcAft>
                <a:spcPts val="0"/>
              </a:spcAft>
              <a:buNone/>
            </a:pPr>
            <a:r>
              <a:rPr lang="sk" sz="900">
                <a:latin typeface="Georgia"/>
                <a:ea typeface="Georgia"/>
                <a:cs typeface="Georgia"/>
                <a:sym typeface="Georgia"/>
              </a:rPr>
              <a:t>ostatní interossei – nerozlišujeme bolest z dors. a palm., TP – v každém svalu 2 (1 prox. a 2. dist.)</a:t>
            </a:r>
            <a:endParaRPr sz="900">
              <a:latin typeface="Georgia"/>
              <a:ea typeface="Georgia"/>
              <a:cs typeface="Georgia"/>
              <a:sym typeface="Georgia"/>
            </a:endParaRPr>
          </a:p>
          <a:p>
            <a:pPr marL="0" lvl="0" indent="0" algn="l" rtl="0">
              <a:spcBef>
                <a:spcPts val="0"/>
              </a:spcBef>
              <a:spcAft>
                <a:spcPts val="0"/>
              </a:spcAft>
              <a:buNone/>
            </a:pPr>
            <a:endParaRPr sz="900">
              <a:latin typeface="Georgia"/>
              <a:ea typeface="Georgia"/>
              <a:cs typeface="Georgia"/>
              <a:sym typeface="Georgia"/>
            </a:endParaRPr>
          </a:p>
          <a:p>
            <a:pPr marL="0" lvl="0" indent="0" algn="l" rtl="0">
              <a:spcBef>
                <a:spcPts val="500"/>
              </a:spcBef>
              <a:spcAft>
                <a:spcPts val="0"/>
              </a:spcAft>
              <a:buNone/>
            </a:pPr>
            <a:r>
              <a:rPr lang="sk" sz="900">
                <a:latin typeface="Georgia"/>
                <a:ea typeface="Georgia"/>
                <a:cs typeface="Georgia"/>
                <a:sym typeface="Georgia"/>
              </a:rPr>
              <a:t>!!! Výběr strany – pružení, vytlačení zespodu</a:t>
            </a:r>
            <a:endParaRPr sz="900">
              <a:latin typeface="Georgia"/>
              <a:ea typeface="Georgia"/>
              <a:cs typeface="Georgia"/>
              <a:sym typeface="Georgia"/>
            </a:endParaRPr>
          </a:p>
          <a:p>
            <a:pPr marL="0" lvl="0" indent="0" algn="l" rtl="0">
              <a:spcBef>
                <a:spcPts val="0"/>
              </a:spcBef>
              <a:spcAft>
                <a:spcPts val="0"/>
              </a:spcAft>
              <a:buNone/>
            </a:pPr>
            <a:r>
              <a:rPr lang="sk" sz="900">
                <a:latin typeface="Georgia"/>
                <a:ea typeface="Georgia"/>
                <a:cs typeface="Georgia"/>
                <a:sym typeface="Georgia"/>
              </a:rPr>
              <a:t>Ošetření pressurou</a:t>
            </a:r>
            <a:endParaRPr sz="900">
              <a:latin typeface="Georgia"/>
              <a:ea typeface="Georgia"/>
              <a:cs typeface="Georgia"/>
              <a:sym typeface="Georgia"/>
            </a:endParaRPr>
          </a:p>
          <a:p>
            <a:pPr marL="457200" lvl="0" indent="-285750" algn="l" rtl="0">
              <a:spcBef>
                <a:spcPts val="0"/>
              </a:spcBef>
              <a:spcAft>
                <a:spcPts val="0"/>
              </a:spcAft>
              <a:buSzPts val="900"/>
              <a:buFont typeface="Georgia"/>
              <a:buChar char="-"/>
            </a:pPr>
            <a:r>
              <a:rPr lang="sk" sz="900">
                <a:latin typeface="Georgia"/>
                <a:ea typeface="Georgia"/>
                <a:cs typeface="Georgia"/>
                <a:sym typeface="Georgia"/>
              </a:rPr>
              <a:t>1.-4. intermetakarpální prostor</a:t>
            </a:r>
            <a:endParaRPr sz="900">
              <a:latin typeface="Georgia"/>
              <a:ea typeface="Georgia"/>
              <a:cs typeface="Georgia"/>
              <a:sym typeface="Georgia"/>
            </a:endParaRPr>
          </a:p>
        </p:txBody>
      </p:sp>
      <p:pic>
        <p:nvPicPr>
          <p:cNvPr id="853" name="Google Shape;853;p125"/>
          <p:cNvPicPr preferRelativeResize="0"/>
          <p:nvPr/>
        </p:nvPicPr>
        <p:blipFill>
          <a:blip r:embed="rId3">
            <a:alphaModFix/>
          </a:blip>
          <a:stretch>
            <a:fillRect/>
          </a:stretch>
        </p:blipFill>
        <p:spPr>
          <a:xfrm>
            <a:off x="7161225" y="0"/>
            <a:ext cx="2007662" cy="2978874"/>
          </a:xfrm>
          <a:prstGeom prst="rect">
            <a:avLst/>
          </a:prstGeom>
          <a:noFill/>
          <a:ln>
            <a:noFill/>
          </a:ln>
        </p:spPr>
      </p:pic>
      <p:pic>
        <p:nvPicPr>
          <p:cNvPr id="854" name="Google Shape;854;p125"/>
          <p:cNvPicPr preferRelativeResize="0"/>
          <p:nvPr/>
        </p:nvPicPr>
        <p:blipFill>
          <a:blip r:embed="rId4">
            <a:alphaModFix/>
          </a:blip>
          <a:stretch>
            <a:fillRect/>
          </a:stretch>
        </p:blipFill>
        <p:spPr>
          <a:xfrm>
            <a:off x="7186100" y="2083825"/>
            <a:ext cx="1957900" cy="29652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mm. Interosseii dorsales - TrPs</a:t>
            </a:r>
            <a:endParaRPr/>
          </a:p>
        </p:txBody>
      </p:sp>
      <p:sp>
        <p:nvSpPr>
          <p:cNvPr id="860" name="Google Shape;860;p126"/>
          <p:cNvSpPr txBox="1">
            <a:spLocks noGrp="1"/>
          </p:cNvSpPr>
          <p:nvPr>
            <p:ph type="body" idx="1"/>
          </p:nvPr>
        </p:nvSpPr>
        <p:spPr>
          <a:xfrm>
            <a:off x="311700" y="1381800"/>
            <a:ext cx="8520600" cy="3302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018"/>
              <a:buNone/>
            </a:pPr>
            <a:r>
              <a:rPr lang="sk" sz="1117" b="1">
                <a:latin typeface="Georgia"/>
                <a:ea typeface="Georgia"/>
                <a:cs typeface="Georgia"/>
                <a:sym typeface="Georgia"/>
              </a:rPr>
              <a:t>Symptomy</a:t>
            </a:r>
            <a:endParaRPr sz="1117" b="1">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Bolest popisována jako „artrotická bolest prstů“ </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Pacienti si stěžují na ztuhlost prstů, což vede k poruše funkce ruky </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(potíže s psaním a úchopem)</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b="1">
                <a:latin typeface="Georgia"/>
                <a:ea typeface="Georgia"/>
                <a:cs typeface="Georgia"/>
                <a:sym typeface="Georgia"/>
              </a:rPr>
              <a:t>Aktivace</a:t>
            </a:r>
            <a:endParaRPr sz="1117" b="1">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Bolest je aktivována opakujícím se a </a:t>
            </a:r>
            <a:r>
              <a:rPr lang="sk" sz="1117" b="1">
                <a:latin typeface="Georgia"/>
                <a:ea typeface="Georgia"/>
                <a:cs typeface="Georgia"/>
                <a:sym typeface="Georgia"/>
              </a:rPr>
              <a:t>přetrvávajícím klešťovým úchopem </a:t>
            </a:r>
            <a:endParaRPr sz="1117" b="1">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(sochaři, malíři, zámečníci, modeláři)</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Při aktivních TrP´s v interosseálních svalech je obtížná FL prstů </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(nemožnost dotknout se dlaně špičkami prstů)</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117">
                <a:latin typeface="Georgia"/>
                <a:ea typeface="Georgia"/>
                <a:cs typeface="Georgia"/>
                <a:sym typeface="Georgia"/>
              </a:rPr>
              <a:t>Travellová popisuje tzv. </a:t>
            </a:r>
            <a:r>
              <a:rPr lang="sk" sz="1117" b="1" i="1">
                <a:latin typeface="Georgia"/>
                <a:ea typeface="Georgia"/>
                <a:cs typeface="Georgia"/>
                <a:sym typeface="Georgia"/>
              </a:rPr>
              <a:t>golfovou ruku</a:t>
            </a:r>
            <a:r>
              <a:rPr lang="sk" sz="1117" b="1">
                <a:latin typeface="Georgia"/>
                <a:ea typeface="Georgia"/>
                <a:cs typeface="Georgia"/>
                <a:sym typeface="Georgia"/>
              </a:rPr>
              <a:t> </a:t>
            </a:r>
            <a:r>
              <a:rPr lang="sk" sz="1117">
                <a:latin typeface="Georgia"/>
                <a:ea typeface="Georgia"/>
                <a:cs typeface="Georgia"/>
                <a:sym typeface="Georgia"/>
              </a:rPr>
              <a:t>– TrP´s vznikají u lidí hrajících golf jako následek dlouhodobého držení hole s malým průměrem rukojeti</a:t>
            </a:r>
            <a:endParaRPr sz="1117">
              <a:latin typeface="Georgia"/>
              <a:ea typeface="Georgia"/>
              <a:cs typeface="Georgia"/>
              <a:sym typeface="Georgia"/>
            </a:endParaRPr>
          </a:p>
          <a:p>
            <a:pPr marL="0" lvl="0" indent="0" algn="l" rtl="0">
              <a:lnSpc>
                <a:spcPct val="105000"/>
              </a:lnSpc>
              <a:spcBef>
                <a:spcPts val="0"/>
              </a:spcBef>
              <a:spcAft>
                <a:spcPts val="0"/>
              </a:spcAft>
              <a:buSzPts val="1018"/>
              <a:buNone/>
            </a:pPr>
            <a:r>
              <a:rPr lang="sk" sz="1210">
                <a:latin typeface="Georgia"/>
                <a:ea typeface="Georgia"/>
                <a:cs typeface="Georgia"/>
                <a:sym typeface="Georgia"/>
              </a:rPr>
              <a:t>Herbedenovy uzly- forma primár. Idiopatic.OA, malé tvrdé uzlíky velikosti hrášku (zvětšeniny měkkých tkání i kostí) na dors. okraji base distál. phalangu, dist. konci stř. phalangu, z radiální/ulnární strany (TrPs v mm. Interossei dors.), časté spoj. s Bouchard.u. (IP1)</a:t>
            </a:r>
            <a:endParaRPr sz="1210">
              <a:latin typeface="Georgia"/>
              <a:ea typeface="Georgia"/>
              <a:cs typeface="Georgia"/>
              <a:sym typeface="Georgia"/>
            </a:endParaRPr>
          </a:p>
          <a:p>
            <a:pPr marL="0" lvl="0" indent="0" algn="l" rtl="0">
              <a:lnSpc>
                <a:spcPct val="105000"/>
              </a:lnSpc>
              <a:spcBef>
                <a:spcPts val="0"/>
              </a:spcBef>
              <a:spcAft>
                <a:spcPts val="1200"/>
              </a:spcAft>
              <a:buSzPts val="1018"/>
              <a:buNone/>
            </a:pPr>
            <a:endParaRPr sz="1765"/>
          </a:p>
        </p:txBody>
      </p:sp>
      <p:pic>
        <p:nvPicPr>
          <p:cNvPr id="861" name="Google Shape;861;p126"/>
          <p:cNvPicPr preferRelativeResize="0"/>
          <p:nvPr/>
        </p:nvPicPr>
        <p:blipFill>
          <a:blip r:embed="rId3">
            <a:alphaModFix/>
          </a:blip>
          <a:stretch>
            <a:fillRect/>
          </a:stretch>
        </p:blipFill>
        <p:spPr>
          <a:xfrm>
            <a:off x="6394975" y="0"/>
            <a:ext cx="2749025" cy="1832675"/>
          </a:xfrm>
          <a:prstGeom prst="rect">
            <a:avLst/>
          </a:prstGeom>
          <a:noFill/>
          <a:ln>
            <a:noFill/>
          </a:ln>
        </p:spPr>
      </p:pic>
      <p:pic>
        <p:nvPicPr>
          <p:cNvPr id="862" name="Google Shape;862;p126"/>
          <p:cNvPicPr preferRelativeResize="0"/>
          <p:nvPr/>
        </p:nvPicPr>
        <p:blipFill>
          <a:blip r:embed="rId4">
            <a:alphaModFix/>
          </a:blip>
          <a:stretch>
            <a:fillRect/>
          </a:stretch>
        </p:blipFill>
        <p:spPr>
          <a:xfrm>
            <a:off x="6394975" y="1832675"/>
            <a:ext cx="2749025" cy="1640600"/>
          </a:xfrm>
          <a:prstGeom prst="rect">
            <a:avLst/>
          </a:prstGeom>
          <a:noFill/>
          <a:ln>
            <a:noFill/>
          </a:ln>
        </p:spPr>
      </p:pic>
      <p:pic>
        <p:nvPicPr>
          <p:cNvPr id="863" name="Google Shape;863;p126"/>
          <p:cNvPicPr preferRelativeResize="0"/>
          <p:nvPr/>
        </p:nvPicPr>
        <p:blipFill>
          <a:blip r:embed="rId5">
            <a:alphaModFix/>
          </a:blip>
          <a:stretch>
            <a:fillRect/>
          </a:stretch>
        </p:blipFill>
        <p:spPr>
          <a:xfrm>
            <a:off x="4964850" y="0"/>
            <a:ext cx="1430125" cy="238280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27"/>
          <p:cNvSpPr txBox="1">
            <a:spLocks noGrp="1"/>
          </p:cNvSpPr>
          <p:nvPr>
            <p:ph type="title"/>
          </p:nvPr>
        </p:nvSpPr>
        <p:spPr>
          <a:xfrm>
            <a:off x="248725" y="280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mm. Interosseii dorsales - autoterapie</a:t>
            </a:r>
            <a:endParaRPr/>
          </a:p>
        </p:txBody>
      </p:sp>
      <p:sp>
        <p:nvSpPr>
          <p:cNvPr id="869" name="Google Shape;869;p127"/>
          <p:cNvSpPr txBox="1">
            <a:spLocks noGrp="1"/>
          </p:cNvSpPr>
          <p:nvPr>
            <p:ph type="body" idx="1"/>
          </p:nvPr>
        </p:nvSpPr>
        <p:spPr>
          <a:xfrm>
            <a:off x="311700" y="1266325"/>
            <a:ext cx="3603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600" b="1">
                <a:latin typeface="Georgia"/>
                <a:ea typeface="Georgia"/>
                <a:cs typeface="Georgia"/>
                <a:sym typeface="Georgia"/>
              </a:rPr>
              <a:t>Terapie</a:t>
            </a:r>
            <a:endParaRPr sz="1600" b="1">
              <a:latin typeface="Georgia"/>
              <a:ea typeface="Georgia"/>
              <a:cs typeface="Georgia"/>
              <a:sym typeface="Georgia"/>
            </a:endParaRPr>
          </a:p>
          <a:p>
            <a:pPr marL="0" lvl="0" indent="0" algn="l" rtl="0">
              <a:spcBef>
                <a:spcPts val="0"/>
              </a:spcBef>
              <a:spcAft>
                <a:spcPts val="0"/>
              </a:spcAft>
              <a:buNone/>
            </a:pPr>
            <a:endParaRPr sz="1600">
              <a:latin typeface="Georgia"/>
              <a:ea typeface="Georgia"/>
              <a:cs typeface="Georgia"/>
              <a:sym typeface="Georgia"/>
            </a:endParaRPr>
          </a:p>
          <a:p>
            <a:pPr marL="0" lvl="0" indent="0" algn="l" rtl="0">
              <a:spcBef>
                <a:spcPts val="0"/>
              </a:spcBef>
              <a:spcAft>
                <a:spcPts val="0"/>
              </a:spcAft>
              <a:buNone/>
            </a:pPr>
            <a:r>
              <a:rPr lang="sk" sz="1600" b="1">
                <a:latin typeface="Georgia"/>
                <a:ea typeface="Georgia"/>
                <a:cs typeface="Georgia"/>
                <a:sym typeface="Georgia"/>
              </a:rPr>
              <a:t>TrPs pressure release technique</a:t>
            </a:r>
            <a:endParaRPr sz="1600" b="1">
              <a:latin typeface="Georgia"/>
              <a:ea typeface="Georgia"/>
              <a:cs typeface="Georgia"/>
              <a:sym typeface="Georgia"/>
            </a:endParaRPr>
          </a:p>
          <a:p>
            <a:pPr marL="0" lvl="0" indent="0" algn="l" rtl="0">
              <a:spcBef>
                <a:spcPts val="0"/>
              </a:spcBef>
              <a:spcAft>
                <a:spcPts val="0"/>
              </a:spcAft>
              <a:buNone/>
            </a:pPr>
            <a:r>
              <a:rPr lang="sk" sz="1600" b="1">
                <a:latin typeface="Georgia"/>
                <a:ea typeface="Georgia"/>
                <a:cs typeface="Georgia"/>
                <a:sym typeface="Georgia"/>
              </a:rPr>
              <a:t>Stretch and spray</a:t>
            </a:r>
            <a:endParaRPr sz="1600" b="1">
              <a:latin typeface="Georgia"/>
              <a:ea typeface="Georgia"/>
              <a:cs typeface="Georgia"/>
              <a:sym typeface="Georgia"/>
            </a:endParaRPr>
          </a:p>
          <a:p>
            <a:pPr marL="0" lvl="0" indent="0" algn="l" rtl="0">
              <a:spcBef>
                <a:spcPts val="0"/>
              </a:spcBef>
              <a:spcAft>
                <a:spcPts val="0"/>
              </a:spcAft>
              <a:buNone/>
            </a:pPr>
            <a:r>
              <a:rPr lang="sk" sz="1600" b="1">
                <a:latin typeface="Georgia"/>
                <a:ea typeface="Georgia"/>
                <a:cs typeface="Georgia"/>
                <a:sym typeface="Georgia"/>
              </a:rPr>
              <a:t>Autoterapie - </a:t>
            </a:r>
            <a:r>
              <a:rPr lang="sk" sz="1600">
                <a:latin typeface="Georgia"/>
                <a:ea typeface="Georgia"/>
                <a:cs typeface="Georgia"/>
                <a:sym typeface="Georgia"/>
              </a:rPr>
              <a:t>dlaně a prsty přitiskneme k sobě a uděláme max. ABD/ADD, prsty zůstávají u sebe a oddálíme dlaně (Ex v MP + zvětšení DF zápěstí)</a:t>
            </a:r>
            <a:endParaRPr sz="1600">
              <a:latin typeface="Georgia"/>
              <a:ea typeface="Georgia"/>
              <a:cs typeface="Georgia"/>
              <a:sym typeface="Georgia"/>
            </a:endParaRPr>
          </a:p>
          <a:p>
            <a:pPr marL="0" lvl="0" indent="0" algn="l" rtl="0">
              <a:spcBef>
                <a:spcPts val="0"/>
              </a:spcBef>
              <a:spcAft>
                <a:spcPts val="1200"/>
              </a:spcAft>
              <a:buNone/>
            </a:pPr>
            <a:endParaRPr sz="2300">
              <a:latin typeface="Georgia"/>
              <a:ea typeface="Georgia"/>
              <a:cs typeface="Georgia"/>
              <a:sym typeface="Georgia"/>
            </a:endParaRPr>
          </a:p>
        </p:txBody>
      </p:sp>
      <p:pic>
        <p:nvPicPr>
          <p:cNvPr id="870" name="Google Shape;870;p127"/>
          <p:cNvPicPr preferRelativeResize="0"/>
          <p:nvPr/>
        </p:nvPicPr>
        <p:blipFill>
          <a:blip r:embed="rId3">
            <a:alphaModFix/>
          </a:blip>
          <a:stretch>
            <a:fillRect/>
          </a:stretch>
        </p:blipFill>
        <p:spPr>
          <a:xfrm>
            <a:off x="5447900" y="987425"/>
            <a:ext cx="3107101" cy="37158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mm. Interosseii palmares manus (3)</a:t>
            </a:r>
            <a:endParaRPr/>
          </a:p>
        </p:txBody>
      </p:sp>
      <p:sp>
        <p:nvSpPr>
          <p:cNvPr id="876" name="Google Shape;876;p128"/>
          <p:cNvSpPr txBox="1">
            <a:spLocks noGrp="1"/>
          </p:cNvSpPr>
          <p:nvPr>
            <p:ph type="body" idx="1"/>
          </p:nvPr>
        </p:nvSpPr>
        <p:spPr>
          <a:xfrm>
            <a:off x="311700" y="1266325"/>
            <a:ext cx="4260300" cy="33027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r>
              <a:rPr lang="sk" sz="2400" b="1">
                <a:latin typeface="Georgia"/>
                <a:ea typeface="Georgia"/>
                <a:cs typeface="Georgia"/>
                <a:sym typeface="Georgia"/>
              </a:rPr>
              <a:t>Z: </a:t>
            </a:r>
            <a:r>
              <a:rPr lang="sk" sz="2400">
                <a:latin typeface="Georgia"/>
                <a:ea typeface="Georgia"/>
                <a:cs typeface="Georgia"/>
                <a:sym typeface="Georgia"/>
              </a:rPr>
              <a:t>ulnární strana II. Metakarpu, a radiální strana IV a V. metakarpu</a:t>
            </a:r>
            <a:endParaRPr sz="2400">
              <a:latin typeface="Georgia"/>
              <a:ea typeface="Georgia"/>
              <a:cs typeface="Georgia"/>
              <a:sym typeface="Georgia"/>
            </a:endParaRPr>
          </a:p>
          <a:p>
            <a:pPr marL="0" lvl="0" indent="0" algn="l" rtl="0">
              <a:spcBef>
                <a:spcPts val="600"/>
              </a:spcBef>
              <a:spcAft>
                <a:spcPts val="0"/>
              </a:spcAft>
              <a:buNone/>
            </a:pPr>
            <a:r>
              <a:rPr lang="sk" sz="2400" b="1">
                <a:latin typeface="Georgia"/>
                <a:ea typeface="Georgia"/>
                <a:cs typeface="Georgia"/>
                <a:sym typeface="Georgia"/>
              </a:rPr>
              <a:t>Ú: </a:t>
            </a:r>
            <a:r>
              <a:rPr lang="sk" sz="2400">
                <a:latin typeface="Georgia"/>
                <a:ea typeface="Georgia"/>
                <a:cs typeface="Georgia"/>
                <a:sym typeface="Georgia"/>
              </a:rPr>
              <a:t>do dorzální aponeurozy II, IV a V. prstu</a:t>
            </a:r>
            <a:endParaRPr sz="2400">
              <a:latin typeface="Georgia"/>
              <a:ea typeface="Georgia"/>
              <a:cs typeface="Georgia"/>
              <a:sym typeface="Georgia"/>
            </a:endParaRPr>
          </a:p>
          <a:p>
            <a:pPr marL="0" lvl="0" indent="0" algn="l" rtl="0">
              <a:spcBef>
                <a:spcPts val="600"/>
              </a:spcBef>
              <a:spcAft>
                <a:spcPts val="0"/>
              </a:spcAft>
              <a:buNone/>
            </a:pPr>
            <a:r>
              <a:rPr lang="sk" sz="2400" b="1">
                <a:latin typeface="Georgia"/>
                <a:ea typeface="Georgia"/>
                <a:cs typeface="Georgia"/>
                <a:sym typeface="Georgia"/>
              </a:rPr>
              <a:t>In: </a:t>
            </a:r>
            <a:r>
              <a:rPr lang="sk" sz="2400">
                <a:latin typeface="Georgia"/>
                <a:ea typeface="Georgia"/>
                <a:cs typeface="Georgia"/>
                <a:sym typeface="Georgia"/>
              </a:rPr>
              <a:t>n.ulnaris</a:t>
            </a:r>
            <a:endParaRPr sz="2400">
              <a:latin typeface="Georgia"/>
              <a:ea typeface="Georgia"/>
              <a:cs typeface="Georgia"/>
              <a:sym typeface="Georgia"/>
            </a:endParaRPr>
          </a:p>
          <a:p>
            <a:pPr marL="0" lvl="0" indent="0" algn="l" rtl="0">
              <a:spcBef>
                <a:spcPts val="600"/>
              </a:spcBef>
              <a:spcAft>
                <a:spcPts val="0"/>
              </a:spcAft>
              <a:buNone/>
            </a:pPr>
            <a:r>
              <a:rPr lang="sk" sz="2400" b="1">
                <a:latin typeface="Georgia"/>
                <a:ea typeface="Georgia"/>
                <a:cs typeface="Georgia"/>
                <a:sym typeface="Georgia"/>
              </a:rPr>
              <a:t>F:</a:t>
            </a:r>
            <a:r>
              <a:rPr lang="sk" sz="2400">
                <a:latin typeface="Georgia"/>
                <a:ea typeface="Georgia"/>
                <a:cs typeface="Georgia"/>
                <a:sym typeface="Georgia"/>
              </a:rPr>
              <a:t> </a:t>
            </a:r>
            <a:r>
              <a:rPr lang="sk" sz="2400" b="1">
                <a:latin typeface="Georgia"/>
                <a:ea typeface="Georgia"/>
                <a:cs typeface="Georgia"/>
                <a:sym typeface="Georgia"/>
              </a:rPr>
              <a:t>MCP (II, IV, V) </a:t>
            </a:r>
            <a:r>
              <a:rPr lang="sk" sz="2400">
                <a:latin typeface="Georgia"/>
                <a:ea typeface="Georgia"/>
                <a:cs typeface="Georgia"/>
                <a:sym typeface="Georgia"/>
              </a:rPr>
              <a:t>– </a:t>
            </a:r>
            <a:r>
              <a:rPr lang="sk" sz="2400" u="sng">
                <a:latin typeface="Georgia"/>
                <a:ea typeface="Georgia"/>
                <a:cs typeface="Georgia"/>
                <a:sym typeface="Georgia"/>
              </a:rPr>
              <a:t>flexe, addukce prstů (přiklánějí prsty k prostředníku), </a:t>
            </a:r>
            <a:r>
              <a:rPr lang="sk" sz="2400" b="1">
                <a:latin typeface="Georgia"/>
                <a:ea typeface="Georgia"/>
                <a:cs typeface="Georgia"/>
                <a:sym typeface="Georgia"/>
              </a:rPr>
              <a:t>interfalangové klouby (II, IV, V)</a:t>
            </a:r>
            <a:r>
              <a:rPr lang="sk" sz="2400">
                <a:latin typeface="Georgia"/>
                <a:ea typeface="Georgia"/>
                <a:cs typeface="Georgia"/>
                <a:sym typeface="Georgia"/>
              </a:rPr>
              <a:t> - </a:t>
            </a:r>
            <a:r>
              <a:rPr lang="sk" sz="2400" u="sng">
                <a:latin typeface="Georgia"/>
                <a:ea typeface="Georgia"/>
                <a:cs typeface="Georgia"/>
                <a:sym typeface="Georgia"/>
              </a:rPr>
              <a:t>extenze</a:t>
            </a:r>
            <a:endParaRPr sz="2400" u="sng">
              <a:latin typeface="Georgia"/>
              <a:ea typeface="Georgia"/>
              <a:cs typeface="Georgia"/>
              <a:sym typeface="Georgia"/>
            </a:endParaRPr>
          </a:p>
          <a:p>
            <a:pPr marL="457200" lvl="0" indent="-335280" algn="l" rtl="0">
              <a:spcBef>
                <a:spcPts val="0"/>
              </a:spcBef>
              <a:spcAft>
                <a:spcPts val="0"/>
              </a:spcAft>
              <a:buSzPct val="100000"/>
              <a:buFont typeface="Georgia"/>
              <a:buChar char="-"/>
            </a:pPr>
            <a:r>
              <a:rPr lang="sk" sz="2400">
                <a:latin typeface="Georgia"/>
                <a:ea typeface="Georgia"/>
                <a:cs typeface="Georgia"/>
                <a:sym typeface="Georgia"/>
              </a:rPr>
              <a:t>Ošetření pressurou</a:t>
            </a:r>
            <a:endParaRPr sz="2400">
              <a:latin typeface="Georgia"/>
              <a:ea typeface="Georgia"/>
              <a:cs typeface="Georgia"/>
              <a:sym typeface="Georgia"/>
            </a:endParaRPr>
          </a:p>
          <a:p>
            <a:pPr marL="457200" lvl="0" indent="-335280" algn="l" rtl="0">
              <a:spcBef>
                <a:spcPts val="0"/>
              </a:spcBef>
              <a:spcAft>
                <a:spcPts val="0"/>
              </a:spcAft>
              <a:buSzPct val="100000"/>
              <a:buFont typeface="Georgia"/>
              <a:buChar char="-"/>
            </a:pPr>
            <a:r>
              <a:rPr lang="sk" sz="2400">
                <a:latin typeface="Georgia"/>
                <a:ea typeface="Georgia"/>
                <a:cs typeface="Georgia"/>
                <a:sym typeface="Georgia"/>
              </a:rPr>
              <a:t>2.,3.-4. intermetakarpální prostor</a:t>
            </a:r>
            <a:endParaRPr sz="2400">
              <a:latin typeface="Georgia"/>
              <a:ea typeface="Georgia"/>
              <a:cs typeface="Georgia"/>
              <a:sym typeface="Georgia"/>
            </a:endParaRPr>
          </a:p>
          <a:p>
            <a:pPr marL="0" lvl="0" indent="0" algn="l" rtl="0">
              <a:spcBef>
                <a:spcPts val="0"/>
              </a:spcBef>
              <a:spcAft>
                <a:spcPts val="1200"/>
              </a:spcAft>
              <a:buNone/>
            </a:pPr>
            <a:endParaRPr/>
          </a:p>
        </p:txBody>
      </p:sp>
      <p:pic>
        <p:nvPicPr>
          <p:cNvPr id="877" name="Google Shape;877;p128"/>
          <p:cNvPicPr preferRelativeResize="0"/>
          <p:nvPr/>
        </p:nvPicPr>
        <p:blipFill>
          <a:blip r:embed="rId3">
            <a:alphaModFix/>
          </a:blip>
          <a:stretch>
            <a:fillRect/>
          </a:stretch>
        </p:blipFill>
        <p:spPr>
          <a:xfrm>
            <a:off x="6106500" y="585538"/>
            <a:ext cx="2360275" cy="397242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mm. Lumbricales manus</a:t>
            </a:r>
            <a:endParaRPr/>
          </a:p>
        </p:txBody>
      </p:sp>
      <p:sp>
        <p:nvSpPr>
          <p:cNvPr id="883" name="Google Shape;883;p129"/>
          <p:cNvSpPr txBox="1">
            <a:spLocks noGrp="1"/>
          </p:cNvSpPr>
          <p:nvPr>
            <p:ph type="body" idx="1"/>
          </p:nvPr>
        </p:nvSpPr>
        <p:spPr>
          <a:xfrm>
            <a:off x="311700" y="1266325"/>
            <a:ext cx="4514700" cy="3302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sk" b="1">
                <a:latin typeface="Georgia"/>
                <a:ea typeface="Georgia"/>
                <a:cs typeface="Georgia"/>
                <a:sym typeface="Georgia"/>
              </a:rPr>
              <a:t>Z: </a:t>
            </a:r>
            <a:r>
              <a:rPr lang="sk">
                <a:latin typeface="Georgia"/>
                <a:ea typeface="Georgia"/>
                <a:cs typeface="Georgia"/>
                <a:sym typeface="Georgia"/>
              </a:rPr>
              <a:t>radiální strana I. A II. Šlachy, přilehlé strany šlachy III. A IV. m.flexor digitorum profundus</a:t>
            </a:r>
            <a:endParaRPr>
              <a:latin typeface="Georgia"/>
              <a:ea typeface="Georgia"/>
              <a:cs typeface="Georgia"/>
              <a:sym typeface="Georgia"/>
            </a:endParaRPr>
          </a:p>
          <a:p>
            <a:pPr marL="0" lvl="0" indent="0" algn="l" rtl="0">
              <a:spcBef>
                <a:spcPts val="400"/>
              </a:spcBef>
              <a:spcAft>
                <a:spcPts val="0"/>
              </a:spcAft>
              <a:buNone/>
            </a:pPr>
            <a:r>
              <a:rPr lang="sk" b="1">
                <a:latin typeface="Georgia"/>
                <a:ea typeface="Georgia"/>
                <a:cs typeface="Georgia"/>
                <a:sym typeface="Georgia"/>
              </a:rPr>
              <a:t>Ú: </a:t>
            </a:r>
            <a:r>
              <a:rPr lang="sk">
                <a:latin typeface="Georgia"/>
                <a:ea typeface="Georgia"/>
                <a:cs typeface="Georgia"/>
                <a:sym typeface="Georgia"/>
              </a:rPr>
              <a:t>z radiální strany do dorzální aponeurozy II.-V. prstu</a:t>
            </a:r>
            <a:endParaRPr>
              <a:latin typeface="Georgia"/>
              <a:ea typeface="Georgia"/>
              <a:cs typeface="Georgia"/>
              <a:sym typeface="Georgia"/>
            </a:endParaRPr>
          </a:p>
          <a:p>
            <a:pPr marL="0" lvl="0" indent="0" algn="l" rtl="0">
              <a:spcBef>
                <a:spcPts val="400"/>
              </a:spcBef>
              <a:spcAft>
                <a:spcPts val="0"/>
              </a:spcAft>
              <a:buNone/>
            </a:pPr>
            <a:r>
              <a:rPr lang="sk" b="1">
                <a:latin typeface="Georgia"/>
                <a:ea typeface="Georgia"/>
                <a:cs typeface="Georgia"/>
                <a:sym typeface="Georgia"/>
              </a:rPr>
              <a:t>In: </a:t>
            </a:r>
            <a:r>
              <a:rPr lang="sk">
                <a:latin typeface="Georgia"/>
                <a:ea typeface="Georgia"/>
                <a:cs typeface="Georgia"/>
                <a:sym typeface="Georgia"/>
              </a:rPr>
              <a:t>n.medianus (I,II), n.ulnaris (III, IV)</a:t>
            </a:r>
            <a:endParaRPr>
              <a:latin typeface="Georgia"/>
              <a:ea typeface="Georgia"/>
              <a:cs typeface="Georgia"/>
              <a:sym typeface="Georgia"/>
            </a:endParaRPr>
          </a:p>
          <a:p>
            <a:pPr marL="0" lvl="0" indent="0" algn="l" rtl="0">
              <a:spcBef>
                <a:spcPts val="400"/>
              </a:spcBef>
              <a:spcAft>
                <a:spcPts val="0"/>
              </a:spcAft>
              <a:buNone/>
            </a:pPr>
            <a:r>
              <a:rPr lang="sk" b="1">
                <a:latin typeface="Georgia"/>
                <a:ea typeface="Georgia"/>
                <a:cs typeface="Georgia"/>
                <a:sym typeface="Georgia"/>
              </a:rPr>
              <a:t>F: MCP – </a:t>
            </a:r>
            <a:r>
              <a:rPr lang="sk">
                <a:latin typeface="Georgia"/>
                <a:ea typeface="Georgia"/>
                <a:cs typeface="Georgia"/>
                <a:sym typeface="Georgia"/>
              </a:rPr>
              <a:t>flexe, radiální dukce</a:t>
            </a:r>
            <a:endParaRPr>
              <a:latin typeface="Georgia"/>
              <a:ea typeface="Georgia"/>
              <a:cs typeface="Georgia"/>
              <a:sym typeface="Georgia"/>
            </a:endParaRPr>
          </a:p>
          <a:p>
            <a:pPr marL="0" lvl="0" indent="0" algn="l" rtl="0">
              <a:spcBef>
                <a:spcPts val="400"/>
              </a:spcBef>
              <a:spcAft>
                <a:spcPts val="0"/>
              </a:spcAft>
              <a:buNone/>
            </a:pPr>
            <a:r>
              <a:rPr lang="sk" b="1">
                <a:latin typeface="Georgia"/>
                <a:ea typeface="Georgia"/>
                <a:cs typeface="Georgia"/>
                <a:sym typeface="Georgia"/>
              </a:rPr>
              <a:t>Interfalangové klouby – </a:t>
            </a:r>
            <a:r>
              <a:rPr lang="sk">
                <a:latin typeface="Georgia"/>
                <a:ea typeface="Georgia"/>
                <a:cs typeface="Georgia"/>
                <a:sym typeface="Georgia"/>
              </a:rPr>
              <a:t>extenze</a:t>
            </a:r>
            <a:endParaRPr>
              <a:latin typeface="Georgia"/>
              <a:ea typeface="Georgia"/>
              <a:cs typeface="Georgia"/>
              <a:sym typeface="Georgia"/>
            </a:endParaRPr>
          </a:p>
          <a:p>
            <a:pPr marL="0" lvl="0" indent="0" algn="l" rtl="0">
              <a:spcBef>
                <a:spcPts val="400"/>
              </a:spcBef>
              <a:spcAft>
                <a:spcPts val="0"/>
              </a:spcAft>
              <a:buNone/>
            </a:pPr>
            <a:endParaRPr>
              <a:latin typeface="Georgia"/>
              <a:ea typeface="Georgia"/>
              <a:cs typeface="Georgia"/>
              <a:sym typeface="Georgia"/>
            </a:endParaRPr>
          </a:p>
          <a:p>
            <a:pPr marL="0" lvl="0" indent="0" algn="l" rtl="0">
              <a:spcBef>
                <a:spcPts val="400"/>
              </a:spcBef>
              <a:spcAft>
                <a:spcPts val="0"/>
              </a:spcAft>
              <a:buNone/>
            </a:pPr>
            <a:r>
              <a:rPr lang="sk">
                <a:latin typeface="Georgia"/>
                <a:ea typeface="Georgia"/>
                <a:cs typeface="Georgia"/>
                <a:sym typeface="Georgia"/>
              </a:rPr>
              <a:t>!!! Fce stříška prstů (otestování na obou HKK zároveň), pressura, palpujeme šlachu flexoru a radiálně od šlachy</a:t>
            </a:r>
            <a:endParaRPr>
              <a:latin typeface="Georgia"/>
              <a:ea typeface="Georgia"/>
              <a:cs typeface="Georgia"/>
              <a:sym typeface="Georgia"/>
            </a:endParaRPr>
          </a:p>
          <a:p>
            <a:pPr marL="0" lvl="0" indent="0" algn="l" rtl="0">
              <a:spcBef>
                <a:spcPts val="0"/>
              </a:spcBef>
              <a:spcAft>
                <a:spcPts val="1200"/>
              </a:spcAft>
              <a:buNone/>
            </a:pPr>
            <a:endParaRPr/>
          </a:p>
        </p:txBody>
      </p:sp>
      <p:pic>
        <p:nvPicPr>
          <p:cNvPr id="884" name="Google Shape;884;p129"/>
          <p:cNvPicPr preferRelativeResize="0"/>
          <p:nvPr/>
        </p:nvPicPr>
        <p:blipFill>
          <a:blip r:embed="rId3">
            <a:alphaModFix/>
          </a:blip>
          <a:stretch>
            <a:fillRect/>
          </a:stretch>
        </p:blipFill>
        <p:spPr>
          <a:xfrm>
            <a:off x="5001475" y="728613"/>
            <a:ext cx="3634501" cy="36862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Symptomy TrPs</a:t>
            </a:r>
            <a:endParaRPr/>
          </a:p>
        </p:txBody>
      </p:sp>
      <p:sp>
        <p:nvSpPr>
          <p:cNvPr id="890" name="Google Shape;890;p130"/>
          <p:cNvSpPr txBox="1">
            <a:spLocks noGrp="1"/>
          </p:cNvSpPr>
          <p:nvPr>
            <p:ph type="body" idx="1"/>
          </p:nvPr>
        </p:nvSpPr>
        <p:spPr>
          <a:xfrm>
            <a:off x="311700" y="1266325"/>
            <a:ext cx="3572100" cy="3302700"/>
          </a:xfrm>
          <a:prstGeom prst="rect">
            <a:avLst/>
          </a:prstGeom>
        </p:spPr>
        <p:txBody>
          <a:bodyPr spcFirstLastPara="1" wrap="square" lIns="91425" tIns="91425" rIns="91425" bIns="91425" anchor="t" anchorCtr="0">
            <a:normAutofit fontScale="70000"/>
          </a:bodyPr>
          <a:lstStyle/>
          <a:p>
            <a:pPr marL="457200" lvl="0" indent="-304165" algn="l" rtl="0">
              <a:spcBef>
                <a:spcPts val="1200"/>
              </a:spcBef>
              <a:spcAft>
                <a:spcPts val="0"/>
              </a:spcAft>
              <a:buClr>
                <a:schemeClr val="dk2"/>
              </a:buClr>
              <a:buSzPct val="100000"/>
              <a:buFont typeface="Georgia"/>
              <a:buChar char="❏"/>
            </a:pPr>
            <a:r>
              <a:rPr lang="sk" sz="1700">
                <a:latin typeface="Georgia"/>
                <a:ea typeface="Georgia"/>
                <a:cs typeface="Georgia"/>
                <a:sym typeface="Georgia"/>
              </a:rPr>
              <a:t>Bolest, neobratnost prstů</a:t>
            </a:r>
            <a:endParaRPr sz="1700">
              <a:latin typeface="Georgia"/>
              <a:ea typeface="Georgia"/>
              <a:cs typeface="Georgia"/>
              <a:sym typeface="Georgia"/>
            </a:endParaRPr>
          </a:p>
          <a:p>
            <a:pPr marL="457200" lvl="0" indent="-304165" algn="l" rtl="0">
              <a:spcBef>
                <a:spcPts val="0"/>
              </a:spcBef>
              <a:spcAft>
                <a:spcPts val="0"/>
              </a:spcAft>
              <a:buClr>
                <a:schemeClr val="dk2"/>
              </a:buClr>
              <a:buSzPct val="100000"/>
              <a:buFont typeface="Georgia"/>
              <a:buChar char="❏"/>
            </a:pPr>
            <a:r>
              <a:rPr lang="sk" sz="1700">
                <a:latin typeface="Georgia"/>
                <a:ea typeface="Georgia"/>
                <a:cs typeface="Georgia"/>
                <a:sym typeface="Georgia"/>
              </a:rPr>
              <a:t>Problém při zapínání knoflíků, šití, klešťový úchop</a:t>
            </a:r>
            <a:endParaRPr sz="1700">
              <a:latin typeface="Georgia"/>
              <a:ea typeface="Georgia"/>
              <a:cs typeface="Georgia"/>
              <a:sym typeface="Georgia"/>
            </a:endParaRPr>
          </a:p>
          <a:p>
            <a:pPr marL="457200" lvl="0" indent="-304165" algn="l" rtl="0">
              <a:spcBef>
                <a:spcPts val="0"/>
              </a:spcBef>
              <a:spcAft>
                <a:spcPts val="0"/>
              </a:spcAft>
              <a:buClr>
                <a:schemeClr val="dk2"/>
              </a:buClr>
              <a:buSzPct val="100000"/>
              <a:buFont typeface="Georgia"/>
              <a:buChar char="❏"/>
            </a:pPr>
            <a:r>
              <a:rPr lang="sk" sz="1700">
                <a:latin typeface="Georgia"/>
                <a:ea typeface="Georgia"/>
                <a:cs typeface="Georgia"/>
                <a:sym typeface="Georgia"/>
              </a:rPr>
              <a:t>Typické zhoršení čitelnosti rukopisu</a:t>
            </a:r>
            <a:endParaRPr sz="1700">
              <a:latin typeface="Georgia"/>
              <a:ea typeface="Georgia"/>
              <a:cs typeface="Georgia"/>
              <a:sym typeface="Georgia"/>
            </a:endParaRPr>
          </a:p>
          <a:p>
            <a:pPr marL="457200" lvl="0" indent="-304165" algn="l" rtl="0">
              <a:spcBef>
                <a:spcPts val="0"/>
              </a:spcBef>
              <a:spcAft>
                <a:spcPts val="0"/>
              </a:spcAft>
              <a:buClr>
                <a:schemeClr val="dk2"/>
              </a:buClr>
              <a:buSzPct val="100000"/>
              <a:buFont typeface="Georgia"/>
              <a:buChar char="❏"/>
            </a:pPr>
            <a:r>
              <a:rPr lang="sk" sz="1700">
                <a:latin typeface="Georgia"/>
                <a:ea typeface="Georgia"/>
                <a:cs typeface="Georgia"/>
                <a:sym typeface="Georgia"/>
              </a:rPr>
              <a:t>Travellová uvádí TrP pouze v:</a:t>
            </a:r>
            <a:endParaRPr sz="1700">
              <a:latin typeface="Georgia"/>
              <a:ea typeface="Georgia"/>
              <a:cs typeface="Georgia"/>
              <a:sym typeface="Georgia"/>
            </a:endParaRPr>
          </a:p>
          <a:p>
            <a:pPr marL="914400" lvl="1" indent="-304165" algn="l" rtl="0">
              <a:spcBef>
                <a:spcPts val="0"/>
              </a:spcBef>
              <a:spcAft>
                <a:spcPts val="0"/>
              </a:spcAft>
              <a:buClr>
                <a:schemeClr val="dk2"/>
              </a:buClr>
              <a:buSzPct val="100000"/>
              <a:buFont typeface="Georgia"/>
              <a:buChar char="❏"/>
            </a:pPr>
            <a:r>
              <a:rPr lang="sk" sz="1700">
                <a:latin typeface="Georgia"/>
                <a:ea typeface="Georgia"/>
                <a:cs typeface="Georgia"/>
                <a:sym typeface="Georgia"/>
              </a:rPr>
              <a:t>M. opponens pollicis</a:t>
            </a:r>
            <a:endParaRPr sz="1700">
              <a:latin typeface="Georgia"/>
              <a:ea typeface="Georgia"/>
              <a:cs typeface="Georgia"/>
              <a:sym typeface="Georgia"/>
            </a:endParaRPr>
          </a:p>
          <a:p>
            <a:pPr marL="914400" lvl="1" indent="-304165" algn="l" rtl="0">
              <a:spcBef>
                <a:spcPts val="0"/>
              </a:spcBef>
              <a:spcAft>
                <a:spcPts val="0"/>
              </a:spcAft>
              <a:buClr>
                <a:schemeClr val="dk2"/>
              </a:buClr>
              <a:buSzPct val="100000"/>
              <a:buFont typeface="Georgia"/>
              <a:buChar char="❏"/>
            </a:pPr>
            <a:r>
              <a:rPr lang="sk" sz="1700">
                <a:latin typeface="Georgia"/>
                <a:ea typeface="Georgia"/>
                <a:cs typeface="Georgia"/>
                <a:sym typeface="Georgia"/>
              </a:rPr>
              <a:t>M. adductor pollicis </a:t>
            </a:r>
            <a:endParaRPr sz="1700">
              <a:latin typeface="Georgia"/>
              <a:ea typeface="Georgia"/>
              <a:cs typeface="Georgia"/>
              <a:sym typeface="Georgia"/>
            </a:endParaRPr>
          </a:p>
          <a:p>
            <a:pPr marL="0" lvl="0" indent="0" algn="l" rtl="0">
              <a:spcBef>
                <a:spcPts val="1200"/>
              </a:spcBef>
              <a:spcAft>
                <a:spcPts val="0"/>
              </a:spcAft>
              <a:buNone/>
            </a:pPr>
            <a:r>
              <a:rPr lang="sk" sz="1700" b="1">
                <a:latin typeface="Georgia"/>
                <a:ea typeface="Georgia"/>
                <a:cs typeface="Georgia"/>
                <a:sym typeface="Georgia"/>
              </a:rPr>
              <a:t>AKTIVACE TrPS</a:t>
            </a:r>
            <a:endParaRPr sz="1700" b="1">
              <a:latin typeface="Georgia"/>
              <a:ea typeface="Georgia"/>
              <a:cs typeface="Georgia"/>
              <a:sym typeface="Georgia"/>
            </a:endParaRPr>
          </a:p>
          <a:p>
            <a:pPr marL="457200" lvl="0" indent="-298218" algn="l" rtl="0">
              <a:spcBef>
                <a:spcPts val="1200"/>
              </a:spcBef>
              <a:spcAft>
                <a:spcPts val="0"/>
              </a:spcAft>
              <a:buClr>
                <a:schemeClr val="dk2"/>
              </a:buClr>
              <a:buSzPct val="100000"/>
              <a:buFont typeface="Georgia"/>
              <a:buChar char="❏"/>
            </a:pPr>
            <a:r>
              <a:rPr lang="sk" sz="1566">
                <a:latin typeface="Georgia"/>
                <a:ea typeface="Georgia"/>
                <a:cs typeface="Georgia"/>
                <a:sym typeface="Georgia"/>
              </a:rPr>
              <a:t>Opakovaný, silný klešťový úchop, plení </a:t>
            </a:r>
            <a:endParaRPr sz="1566">
              <a:latin typeface="Georgia"/>
              <a:ea typeface="Georgia"/>
              <a:cs typeface="Georgia"/>
              <a:sym typeface="Georgia"/>
            </a:endParaRPr>
          </a:p>
          <a:p>
            <a:pPr marL="457200" lvl="0" indent="-298218" algn="l" rtl="0">
              <a:spcBef>
                <a:spcPts val="0"/>
              </a:spcBef>
              <a:spcAft>
                <a:spcPts val="0"/>
              </a:spcAft>
              <a:buClr>
                <a:schemeClr val="dk2"/>
              </a:buClr>
              <a:buSzPct val="100000"/>
              <a:buFont typeface="Georgia"/>
              <a:buChar char="❏"/>
            </a:pPr>
            <a:r>
              <a:rPr lang="sk" sz="1566">
                <a:latin typeface="Georgia"/>
                <a:ea typeface="Georgia"/>
                <a:cs typeface="Georgia"/>
                <a:sym typeface="Georgia"/>
              </a:rPr>
              <a:t>Dřívější zlomeniny v oblasti ruky</a:t>
            </a:r>
            <a:endParaRPr sz="1566">
              <a:latin typeface="Georgia"/>
              <a:ea typeface="Georgia"/>
              <a:cs typeface="Georgia"/>
              <a:sym typeface="Georgia"/>
            </a:endParaRPr>
          </a:p>
          <a:p>
            <a:pPr marL="0" lvl="0" indent="0" algn="l" rtl="0">
              <a:spcBef>
                <a:spcPts val="1200"/>
              </a:spcBef>
              <a:spcAft>
                <a:spcPts val="0"/>
              </a:spcAft>
              <a:buNone/>
            </a:pPr>
            <a:endParaRPr sz="1700">
              <a:latin typeface="Georgia"/>
              <a:ea typeface="Georgia"/>
              <a:cs typeface="Georgia"/>
              <a:sym typeface="Georgia"/>
            </a:endParaRPr>
          </a:p>
          <a:p>
            <a:pPr marL="0" lvl="0" indent="0" algn="l" rtl="0">
              <a:spcBef>
                <a:spcPts val="1200"/>
              </a:spcBef>
              <a:spcAft>
                <a:spcPts val="1200"/>
              </a:spcAft>
              <a:buNone/>
            </a:pPr>
            <a:endParaRPr/>
          </a:p>
        </p:txBody>
      </p:sp>
      <p:pic>
        <p:nvPicPr>
          <p:cNvPr id="891" name="Google Shape;891;p130"/>
          <p:cNvPicPr preferRelativeResize="0"/>
          <p:nvPr/>
        </p:nvPicPr>
        <p:blipFill>
          <a:blip r:embed="rId3">
            <a:alphaModFix/>
          </a:blip>
          <a:stretch>
            <a:fillRect/>
          </a:stretch>
        </p:blipFill>
        <p:spPr>
          <a:xfrm>
            <a:off x="3983725" y="1023188"/>
            <a:ext cx="4955399" cy="309712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Diferenciální diagnostika</a:t>
            </a:r>
            <a:endParaRPr/>
          </a:p>
        </p:txBody>
      </p:sp>
      <p:sp>
        <p:nvSpPr>
          <p:cNvPr id="897" name="Google Shape;897;p131"/>
          <p:cNvSpPr txBox="1">
            <a:spLocks noGrp="1"/>
          </p:cNvSpPr>
          <p:nvPr>
            <p:ph type="body" idx="1"/>
          </p:nvPr>
        </p:nvSpPr>
        <p:spPr>
          <a:xfrm>
            <a:off x="311700" y="1266325"/>
            <a:ext cx="4989300" cy="3302700"/>
          </a:xfrm>
          <a:prstGeom prst="rect">
            <a:avLst/>
          </a:prstGeom>
        </p:spPr>
        <p:txBody>
          <a:bodyPr spcFirstLastPara="1" wrap="square" lIns="91425" tIns="91425" rIns="91425" bIns="91425" anchor="t" anchorCtr="0">
            <a:normAutofit fontScale="70000" lnSpcReduction="10000"/>
          </a:bodyPr>
          <a:lstStyle/>
          <a:p>
            <a:pPr marL="457200" lvl="0" indent="-321945" algn="l" rtl="0">
              <a:spcBef>
                <a:spcPts val="1200"/>
              </a:spcBef>
              <a:spcAft>
                <a:spcPts val="0"/>
              </a:spcAft>
              <a:buClr>
                <a:schemeClr val="dk2"/>
              </a:buClr>
              <a:buSzPct val="100000"/>
              <a:buFont typeface="Georgia"/>
              <a:buChar char="❏"/>
            </a:pPr>
            <a:r>
              <a:rPr lang="sk" sz="2100" dirty="0">
                <a:latin typeface="Georgia"/>
                <a:ea typeface="Georgia"/>
                <a:cs typeface="Georgia"/>
                <a:sym typeface="Georgia"/>
              </a:rPr>
              <a:t>dermatomy</a:t>
            </a:r>
            <a:endParaRPr sz="2100" dirty="0">
              <a:latin typeface="Georgia"/>
              <a:ea typeface="Georgia"/>
              <a:cs typeface="Georgia"/>
              <a:sym typeface="Georgia"/>
            </a:endParaRPr>
          </a:p>
          <a:p>
            <a:pPr marL="457200" lvl="0" indent="-321945" algn="l" rtl="0">
              <a:spcBef>
                <a:spcPts val="0"/>
              </a:spcBef>
              <a:spcAft>
                <a:spcPts val="0"/>
              </a:spcAft>
              <a:buClr>
                <a:schemeClr val="dk2"/>
              </a:buClr>
              <a:buSzPct val="100000"/>
              <a:buFont typeface="Georgia"/>
              <a:buChar char="❏"/>
            </a:pPr>
            <a:r>
              <a:rPr lang="sk" sz="2100" dirty="0">
                <a:latin typeface="Georgia"/>
                <a:ea typeface="Georgia"/>
                <a:cs typeface="Georgia"/>
                <a:sym typeface="Georgia"/>
              </a:rPr>
              <a:t>Ozřejmění s vyzařováním trps v okolních svalech</a:t>
            </a:r>
            <a:endParaRPr sz="2100" dirty="0">
              <a:latin typeface="Georgia"/>
              <a:ea typeface="Georgia"/>
              <a:cs typeface="Georgia"/>
              <a:sym typeface="Georgia"/>
            </a:endParaRPr>
          </a:p>
          <a:p>
            <a:pPr marL="457200" lvl="0" indent="-321945" algn="l" rtl="0">
              <a:spcBef>
                <a:spcPts val="0"/>
              </a:spcBef>
              <a:spcAft>
                <a:spcPts val="0"/>
              </a:spcAft>
              <a:buClr>
                <a:schemeClr val="dk2"/>
              </a:buClr>
              <a:buSzPct val="100000"/>
              <a:buFont typeface="Georgia"/>
              <a:buChar char="❏"/>
            </a:pPr>
            <a:r>
              <a:rPr lang="sk" sz="2100" dirty="0">
                <a:latin typeface="Georgia"/>
                <a:ea typeface="Georgia"/>
                <a:cs typeface="Georgia"/>
                <a:sym typeface="Georgia"/>
              </a:rPr>
              <a:t>DR KO TRO HY KO SI RE</a:t>
            </a:r>
            <a:endParaRPr sz="2100" dirty="0">
              <a:latin typeface="Georgia"/>
              <a:ea typeface="Georgia"/>
              <a:cs typeface="Georgia"/>
              <a:sym typeface="Georgia"/>
            </a:endParaRPr>
          </a:p>
          <a:p>
            <a:pPr marL="457200" lvl="0" indent="-321945" algn="l" rtl="0">
              <a:spcBef>
                <a:spcPts val="0"/>
              </a:spcBef>
              <a:spcAft>
                <a:spcPts val="0"/>
              </a:spcAft>
              <a:buClr>
                <a:schemeClr val="dk2"/>
              </a:buClr>
              <a:buSzPct val="100000"/>
              <a:buFont typeface="Georgia"/>
              <a:buChar char="❏"/>
            </a:pPr>
            <a:r>
              <a:rPr lang="sk" sz="2100" dirty="0">
                <a:latin typeface="Georgia"/>
                <a:ea typeface="Georgia"/>
                <a:cs typeface="Georgia"/>
                <a:sym typeface="Georgia"/>
              </a:rPr>
              <a:t>KRBS, degenerativní postižení/revmatické postižení, fraktury, </a:t>
            </a:r>
            <a:r>
              <a:rPr lang="sk" sz="2400" dirty="0">
                <a:latin typeface="Georgia"/>
                <a:ea typeface="Georgia"/>
                <a:cs typeface="Georgia"/>
                <a:sym typeface="Georgia"/>
              </a:rPr>
              <a:t>MORBUS KIENBÖCK, Syndrom horní hrudní apertury (testy), artropatie, scapholunátní nestabilita (akutní/chronická), radikulární syndromy HKK, parézy (n.medianus, n. ulnaris, n. radialis)</a:t>
            </a:r>
            <a:endParaRPr sz="2100" b="1" dirty="0">
              <a:latin typeface="Arial"/>
              <a:ea typeface="Arial"/>
              <a:cs typeface="Arial"/>
              <a:sym typeface="Arial"/>
            </a:endParaRPr>
          </a:p>
          <a:p>
            <a:pPr marL="0" lvl="0" indent="0" algn="l" rtl="0">
              <a:spcBef>
                <a:spcPts val="1200"/>
              </a:spcBef>
              <a:spcAft>
                <a:spcPts val="0"/>
              </a:spcAft>
              <a:buNone/>
            </a:pPr>
            <a:endParaRPr sz="2100" b="1" dirty="0">
              <a:latin typeface="Arial"/>
              <a:ea typeface="Arial"/>
              <a:cs typeface="Arial"/>
              <a:sym typeface="Arial"/>
            </a:endParaRPr>
          </a:p>
          <a:p>
            <a:pPr marL="0" lvl="0" indent="0" algn="l" rtl="0">
              <a:spcBef>
                <a:spcPts val="1200"/>
              </a:spcBef>
              <a:spcAft>
                <a:spcPts val="1200"/>
              </a:spcAft>
              <a:buNone/>
            </a:pPr>
            <a:endParaRPr sz="1500" dirty="0"/>
          </a:p>
        </p:txBody>
      </p:sp>
      <p:pic>
        <p:nvPicPr>
          <p:cNvPr id="898" name="Google Shape;898;p131"/>
          <p:cNvPicPr preferRelativeResize="0"/>
          <p:nvPr/>
        </p:nvPicPr>
        <p:blipFill rotWithShape="1">
          <a:blip r:embed="rId3">
            <a:alphaModFix/>
          </a:blip>
          <a:srcRect l="24544" t="17756" r="21501" b="20610"/>
          <a:stretch/>
        </p:blipFill>
        <p:spPr>
          <a:xfrm>
            <a:off x="5748200" y="146950"/>
            <a:ext cx="3264000" cy="2330326"/>
          </a:xfrm>
          <a:prstGeom prst="rect">
            <a:avLst/>
          </a:prstGeom>
          <a:noFill/>
          <a:ln>
            <a:noFill/>
          </a:ln>
        </p:spPr>
      </p:pic>
      <p:pic>
        <p:nvPicPr>
          <p:cNvPr id="899" name="Google Shape;899;p131"/>
          <p:cNvPicPr preferRelativeResize="0"/>
          <p:nvPr/>
        </p:nvPicPr>
        <p:blipFill>
          <a:blip r:embed="rId4">
            <a:alphaModFix/>
          </a:blip>
          <a:stretch>
            <a:fillRect/>
          </a:stretch>
        </p:blipFill>
        <p:spPr>
          <a:xfrm>
            <a:off x="5805913" y="2524701"/>
            <a:ext cx="3148564" cy="23614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 úchopy</a:t>
            </a:r>
            <a:endParaRPr/>
          </a:p>
        </p:txBody>
      </p:sp>
      <p:pic>
        <p:nvPicPr>
          <p:cNvPr id="139" name="Google Shape;139;p24"/>
          <p:cNvPicPr preferRelativeResize="0"/>
          <p:nvPr/>
        </p:nvPicPr>
        <p:blipFill>
          <a:blip r:embed="rId3">
            <a:alphaModFix/>
          </a:blip>
          <a:stretch>
            <a:fillRect/>
          </a:stretch>
        </p:blipFill>
        <p:spPr>
          <a:xfrm>
            <a:off x="311700" y="1183625"/>
            <a:ext cx="4750475" cy="2776250"/>
          </a:xfrm>
          <a:prstGeom prst="rect">
            <a:avLst/>
          </a:prstGeom>
          <a:noFill/>
          <a:ln>
            <a:noFill/>
          </a:ln>
        </p:spPr>
      </p:pic>
      <p:pic>
        <p:nvPicPr>
          <p:cNvPr id="140" name="Google Shape;140;p24"/>
          <p:cNvPicPr preferRelativeResize="0"/>
          <p:nvPr/>
        </p:nvPicPr>
        <p:blipFill>
          <a:blip r:embed="rId4">
            <a:alphaModFix/>
          </a:blip>
          <a:stretch>
            <a:fillRect/>
          </a:stretch>
        </p:blipFill>
        <p:spPr>
          <a:xfrm>
            <a:off x="5288050" y="591050"/>
            <a:ext cx="3439658" cy="3686275"/>
          </a:xfrm>
          <a:prstGeom prst="rect">
            <a:avLst/>
          </a:prstGeom>
          <a:noFill/>
          <a:ln>
            <a:noFill/>
          </a:ln>
        </p:spPr>
      </p:pic>
      <p:sp>
        <p:nvSpPr>
          <p:cNvPr id="141" name="Google Shape;141;p24"/>
          <p:cNvSpPr txBox="1"/>
          <p:nvPr/>
        </p:nvSpPr>
        <p:spPr>
          <a:xfrm>
            <a:off x="311700" y="3694925"/>
            <a:ext cx="4671300" cy="134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k" sz="1350">
                <a:solidFill>
                  <a:schemeClr val="dk2"/>
                </a:solidFill>
                <a:latin typeface="Georgia"/>
                <a:ea typeface="Georgia"/>
                <a:cs typeface="Georgia"/>
                <a:sym typeface="Georgia"/>
              </a:rPr>
              <a:t>(A: digitopalmární; B: palmární s palcovým zámkem; C: pinzetový; D: s laterální opozicí palce a ukazováku; E: interdigitální; </a:t>
            </a:r>
            <a:endParaRPr sz="1350">
              <a:solidFill>
                <a:schemeClr val="dk2"/>
              </a:solidFill>
              <a:latin typeface="Georgia"/>
              <a:ea typeface="Georgia"/>
              <a:cs typeface="Georgia"/>
              <a:sym typeface="Georgia"/>
            </a:endParaRPr>
          </a:p>
          <a:p>
            <a:pPr marL="0" lvl="0" indent="0" algn="l" rtl="0">
              <a:lnSpc>
                <a:spcPct val="115000"/>
              </a:lnSpc>
              <a:spcBef>
                <a:spcPts val="0"/>
              </a:spcBef>
              <a:spcAft>
                <a:spcPts val="0"/>
              </a:spcAft>
              <a:buNone/>
            </a:pPr>
            <a:r>
              <a:rPr lang="sk" sz="1350">
                <a:solidFill>
                  <a:schemeClr val="dk2"/>
                </a:solidFill>
                <a:latin typeface="Georgia"/>
                <a:ea typeface="Georgia"/>
                <a:cs typeface="Georgia"/>
                <a:sym typeface="Georgia"/>
              </a:rPr>
              <a:t>F: štipec), </a:t>
            </a:r>
            <a:endParaRPr sz="1350">
              <a:solidFill>
                <a:schemeClr val="dk2"/>
              </a:solidFill>
              <a:latin typeface="Georgia"/>
              <a:ea typeface="Georgia"/>
              <a:cs typeface="Georgia"/>
              <a:sym typeface="Georgia"/>
            </a:endParaRPr>
          </a:p>
          <a:p>
            <a:pPr marL="0" lvl="0" indent="0" algn="l" rtl="0">
              <a:lnSpc>
                <a:spcPct val="115000"/>
              </a:lnSpc>
              <a:spcBef>
                <a:spcPts val="0"/>
              </a:spcBef>
              <a:spcAft>
                <a:spcPts val="0"/>
              </a:spcAft>
              <a:buNone/>
            </a:pPr>
            <a:r>
              <a:rPr lang="sk" sz="1350">
                <a:solidFill>
                  <a:schemeClr val="dk2"/>
                </a:solidFill>
                <a:latin typeface="Georgia"/>
                <a:ea typeface="Georgia"/>
                <a:cs typeface="Georgia"/>
                <a:sym typeface="Georgia"/>
              </a:rPr>
              <a:t>(Kolář, 2009; Véle, 2006)</a:t>
            </a:r>
            <a:endParaRPr sz="1350">
              <a:solidFill>
                <a:schemeClr val="dk2"/>
              </a:solidFill>
              <a:latin typeface="Georgia"/>
              <a:ea typeface="Georgia"/>
              <a:cs typeface="Georgia"/>
              <a:sym typeface="Georgia"/>
            </a:endParaRPr>
          </a:p>
        </p:txBody>
      </p:sp>
      <p:sp>
        <p:nvSpPr>
          <p:cNvPr id="142" name="Google Shape;142;p24"/>
          <p:cNvSpPr txBox="1"/>
          <p:nvPr/>
        </p:nvSpPr>
        <p:spPr>
          <a:xfrm>
            <a:off x="5626350" y="4188275"/>
            <a:ext cx="30000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k" sz="1200">
                <a:solidFill>
                  <a:schemeClr val="dk2"/>
                </a:solidFill>
                <a:latin typeface="Georgia"/>
                <a:ea typeface="Georgia"/>
                <a:cs typeface="Georgia"/>
                <a:sym typeface="Georgia"/>
              </a:rPr>
              <a:t>1 – Štipec 2 – Špetka 3 – Laterální úchop 4 – Kulový úchop 5 – Hákový úchop 6 – Válcový úchop </a:t>
            </a:r>
            <a:endParaRPr sz="1200">
              <a:solidFill>
                <a:schemeClr val="dk2"/>
              </a:solidFill>
              <a:latin typeface="Georgia"/>
              <a:ea typeface="Georgia"/>
              <a:cs typeface="Georgia"/>
              <a:sym typeface="Georgia"/>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132"/>
          <p:cNvPicPr preferRelativeResize="0"/>
          <p:nvPr/>
        </p:nvPicPr>
        <p:blipFill>
          <a:blip r:embed="rId3">
            <a:alphaModFix/>
          </a:blip>
          <a:stretch>
            <a:fillRect/>
          </a:stretch>
        </p:blipFill>
        <p:spPr>
          <a:xfrm>
            <a:off x="1131575" y="196062"/>
            <a:ext cx="7035051" cy="475137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Svaly hypothenaru</a:t>
            </a:r>
            <a:endParaRPr/>
          </a:p>
        </p:txBody>
      </p:sp>
      <p:sp>
        <p:nvSpPr>
          <p:cNvPr id="910" name="Google Shape;910;p1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b="1"/>
              <a:t>m. palmaris brevis </a:t>
            </a:r>
            <a:endParaRPr b="1"/>
          </a:p>
          <a:p>
            <a:pPr marL="0" lvl="0" indent="0" algn="l" rtl="0">
              <a:spcBef>
                <a:spcPts val="0"/>
              </a:spcBef>
              <a:spcAft>
                <a:spcPts val="0"/>
              </a:spcAft>
              <a:buNone/>
            </a:pPr>
            <a:r>
              <a:rPr lang="sk" b="1"/>
              <a:t>m. abductor digiti minimi </a:t>
            </a:r>
            <a:endParaRPr b="1"/>
          </a:p>
          <a:p>
            <a:pPr marL="0" lvl="0" indent="0" algn="l" rtl="0">
              <a:spcBef>
                <a:spcPts val="0"/>
              </a:spcBef>
              <a:spcAft>
                <a:spcPts val="0"/>
              </a:spcAft>
              <a:buNone/>
            </a:pPr>
            <a:r>
              <a:rPr lang="sk" b="1"/>
              <a:t>m. flexor digiti minimi brevis </a:t>
            </a:r>
            <a:endParaRPr b="1"/>
          </a:p>
          <a:p>
            <a:pPr marL="0" lvl="0" indent="0" algn="l" rtl="0">
              <a:spcBef>
                <a:spcPts val="0"/>
              </a:spcBef>
              <a:spcAft>
                <a:spcPts val="0"/>
              </a:spcAft>
              <a:buNone/>
            </a:pPr>
            <a:r>
              <a:rPr lang="sk" b="1"/>
              <a:t>m. opponens digiti minimi</a:t>
            </a:r>
            <a:endParaRPr b="1"/>
          </a:p>
          <a:p>
            <a:pPr marL="0" lvl="0" indent="0" algn="l" rtl="0">
              <a:spcBef>
                <a:spcPts val="0"/>
              </a:spcBef>
              <a:spcAft>
                <a:spcPts val="1200"/>
              </a:spcAft>
              <a:buNone/>
            </a:pPr>
            <a:endParaRPr/>
          </a:p>
        </p:txBody>
      </p:sp>
      <p:pic>
        <p:nvPicPr>
          <p:cNvPr id="911" name="Google Shape;911;p133"/>
          <p:cNvPicPr preferRelativeResize="0"/>
          <p:nvPr/>
        </p:nvPicPr>
        <p:blipFill>
          <a:blip r:embed="rId3">
            <a:alphaModFix/>
          </a:blip>
          <a:stretch>
            <a:fillRect/>
          </a:stretch>
        </p:blipFill>
        <p:spPr>
          <a:xfrm>
            <a:off x="4964774" y="633162"/>
            <a:ext cx="3867527" cy="38771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Palmaris brevis</a:t>
            </a:r>
            <a:endParaRPr/>
          </a:p>
        </p:txBody>
      </p:sp>
      <p:sp>
        <p:nvSpPr>
          <p:cNvPr id="917" name="Google Shape;917;p134"/>
          <p:cNvSpPr txBox="1">
            <a:spLocks noGrp="1"/>
          </p:cNvSpPr>
          <p:nvPr>
            <p:ph type="body" idx="1"/>
          </p:nvPr>
        </p:nvSpPr>
        <p:spPr>
          <a:xfrm>
            <a:off x="311700" y="1266325"/>
            <a:ext cx="4663800" cy="33027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sk" sz="1500" b="1">
                <a:latin typeface="Georgia"/>
                <a:ea typeface="Georgia"/>
                <a:cs typeface="Georgia"/>
                <a:sym typeface="Georgia"/>
              </a:rPr>
              <a:t>O: </a:t>
            </a:r>
            <a:r>
              <a:rPr lang="sk" sz="1500">
                <a:latin typeface="Georgia"/>
                <a:ea typeface="Georgia"/>
                <a:cs typeface="Georgia"/>
                <a:sym typeface="Georgia"/>
              </a:rPr>
              <a:t>ulnární okraj palmární aponeurózy a část retinaculum flexorum</a:t>
            </a:r>
            <a:endParaRPr sz="1500">
              <a:latin typeface="Georgia"/>
              <a:ea typeface="Georgia"/>
              <a:cs typeface="Georgia"/>
              <a:sym typeface="Georgia"/>
            </a:endParaRPr>
          </a:p>
          <a:p>
            <a:pPr marL="0" lvl="0" indent="0" algn="l" rtl="0">
              <a:spcBef>
                <a:spcPts val="0"/>
              </a:spcBef>
              <a:spcAft>
                <a:spcPts val="0"/>
              </a:spcAft>
              <a:buNone/>
            </a:pPr>
            <a:endParaRPr sz="1500">
              <a:latin typeface="Georgia"/>
              <a:ea typeface="Georgia"/>
              <a:cs typeface="Georgia"/>
              <a:sym typeface="Georgia"/>
            </a:endParaRPr>
          </a:p>
          <a:p>
            <a:pPr marL="0" lvl="0" indent="0" algn="l" rtl="0">
              <a:spcBef>
                <a:spcPts val="0"/>
              </a:spcBef>
              <a:spcAft>
                <a:spcPts val="0"/>
              </a:spcAft>
              <a:buNone/>
            </a:pPr>
            <a:r>
              <a:rPr lang="sk" sz="1500" b="1">
                <a:latin typeface="Georgia"/>
                <a:ea typeface="Georgia"/>
                <a:cs typeface="Georgia"/>
                <a:sym typeface="Georgia"/>
              </a:rPr>
              <a:t>I: </a:t>
            </a:r>
            <a:r>
              <a:rPr lang="sk" sz="1500">
                <a:latin typeface="Georgia"/>
                <a:ea typeface="Georgia"/>
                <a:cs typeface="Georgia"/>
                <a:sym typeface="Georgia"/>
              </a:rPr>
              <a:t>kůže v oblasti baze V.metakarpu</a:t>
            </a:r>
            <a:endParaRPr sz="1500">
              <a:latin typeface="Georgia"/>
              <a:ea typeface="Georgia"/>
              <a:cs typeface="Georgia"/>
              <a:sym typeface="Georgia"/>
            </a:endParaRPr>
          </a:p>
          <a:p>
            <a:pPr marL="0" lvl="0" indent="0" algn="l" rtl="0">
              <a:spcBef>
                <a:spcPts val="0"/>
              </a:spcBef>
              <a:spcAft>
                <a:spcPts val="0"/>
              </a:spcAft>
              <a:buNone/>
            </a:pPr>
            <a:endParaRPr sz="1500">
              <a:latin typeface="Georgia"/>
              <a:ea typeface="Georgia"/>
              <a:cs typeface="Georgia"/>
              <a:sym typeface="Georgia"/>
            </a:endParaRPr>
          </a:p>
          <a:p>
            <a:pPr marL="0" lvl="0" indent="0" algn="l" rtl="0">
              <a:spcBef>
                <a:spcPts val="0"/>
              </a:spcBef>
              <a:spcAft>
                <a:spcPts val="0"/>
              </a:spcAft>
              <a:buNone/>
            </a:pPr>
            <a:r>
              <a:rPr lang="sk" sz="1500" b="1">
                <a:latin typeface="Georgia"/>
                <a:ea typeface="Georgia"/>
                <a:cs typeface="Georgia"/>
                <a:sym typeface="Georgia"/>
              </a:rPr>
              <a:t>Fce: </a:t>
            </a:r>
            <a:r>
              <a:rPr lang="sk" sz="1500">
                <a:latin typeface="Georgia"/>
                <a:ea typeface="Georgia"/>
                <a:cs typeface="Georgia"/>
                <a:sym typeface="Georgia"/>
              </a:rPr>
              <a:t>svrašťuje kůži na ulnární straně ruky, aktivace při silovém úchopu, napíná palmární aponeurózu  </a:t>
            </a:r>
            <a:endParaRPr sz="1500">
              <a:latin typeface="Georgia"/>
              <a:ea typeface="Georgia"/>
              <a:cs typeface="Georgia"/>
              <a:sym typeface="Georgia"/>
            </a:endParaRPr>
          </a:p>
          <a:p>
            <a:pPr marL="0" lvl="0" indent="0" algn="l" rtl="0">
              <a:spcBef>
                <a:spcPts val="0"/>
              </a:spcBef>
              <a:spcAft>
                <a:spcPts val="0"/>
              </a:spcAft>
              <a:buNone/>
            </a:pPr>
            <a:r>
              <a:rPr lang="sk" sz="1500">
                <a:latin typeface="Georgia"/>
                <a:ea typeface="Georgia"/>
                <a:cs typeface="Georgia"/>
                <a:sym typeface="Georgia"/>
              </a:rPr>
              <a:t>Tento sval je aktivován zejména během úchopu válcového, kulového, i při špetce</a:t>
            </a:r>
            <a:endParaRPr sz="1500">
              <a:latin typeface="Georgia"/>
              <a:ea typeface="Georgia"/>
              <a:cs typeface="Georgia"/>
              <a:sym typeface="Georgia"/>
            </a:endParaRPr>
          </a:p>
          <a:p>
            <a:pPr marL="457200" lvl="0" indent="-300826" algn="l" rtl="0">
              <a:spcBef>
                <a:spcPts val="0"/>
              </a:spcBef>
              <a:spcAft>
                <a:spcPts val="0"/>
              </a:spcAft>
              <a:buSzPct val="100000"/>
              <a:buFont typeface="Georgia"/>
              <a:buChar char="-"/>
            </a:pPr>
            <a:r>
              <a:rPr lang="sk" sz="1467">
                <a:latin typeface="Georgia"/>
                <a:ea typeface="Georgia"/>
                <a:cs typeface="Georgia"/>
                <a:sym typeface="Georgia"/>
              </a:rPr>
              <a:t>Zpevnění dlaně během úchopu, stabilizace retinaculum flexorum </a:t>
            </a:r>
            <a:endParaRPr sz="1467">
              <a:latin typeface="Georgia"/>
              <a:ea typeface="Georgia"/>
              <a:cs typeface="Georgia"/>
              <a:sym typeface="Georgia"/>
            </a:endParaRPr>
          </a:p>
          <a:p>
            <a:pPr marL="457200" lvl="0" indent="-300826" algn="l" rtl="0">
              <a:spcBef>
                <a:spcPts val="0"/>
              </a:spcBef>
              <a:spcAft>
                <a:spcPts val="0"/>
              </a:spcAft>
              <a:buSzPct val="100000"/>
              <a:buFont typeface="Georgia"/>
              <a:buChar char="-"/>
            </a:pPr>
            <a:r>
              <a:rPr lang="sk" sz="1467">
                <a:latin typeface="Georgia"/>
                <a:ea typeface="Georgia"/>
                <a:cs typeface="Georgia"/>
                <a:sym typeface="Georgia"/>
              </a:rPr>
              <a:t>Aktivován zejména během úchopu válcového, kulového, při dostatečné síle stisku i při špetce. Neaktivuje se při úchopu háčkovém, pinzetovém, či interdigitálním.(Poděbr.)</a:t>
            </a:r>
            <a:endParaRPr sz="1467">
              <a:latin typeface="Georgia"/>
              <a:ea typeface="Georgia"/>
              <a:cs typeface="Georgia"/>
              <a:sym typeface="Georgia"/>
            </a:endParaRPr>
          </a:p>
          <a:p>
            <a:pPr marL="0" lvl="0" indent="0" algn="l" rtl="0">
              <a:spcBef>
                <a:spcPts val="0"/>
              </a:spcBef>
              <a:spcAft>
                <a:spcPts val="0"/>
              </a:spcAft>
              <a:buNone/>
            </a:pPr>
            <a:endParaRPr sz="1500">
              <a:latin typeface="Georgia"/>
              <a:ea typeface="Georgia"/>
              <a:cs typeface="Georgia"/>
              <a:sym typeface="Georgia"/>
            </a:endParaRPr>
          </a:p>
          <a:p>
            <a:pPr marL="0" lvl="0" indent="0" algn="l" rtl="0">
              <a:spcBef>
                <a:spcPts val="0"/>
              </a:spcBef>
              <a:spcAft>
                <a:spcPts val="0"/>
              </a:spcAft>
              <a:buNone/>
            </a:pPr>
            <a:r>
              <a:rPr lang="sk" sz="1500" b="1">
                <a:latin typeface="Georgia"/>
                <a:ea typeface="Georgia"/>
                <a:cs typeface="Georgia"/>
                <a:sym typeface="Georgia"/>
              </a:rPr>
              <a:t>Inervace: </a:t>
            </a:r>
            <a:r>
              <a:rPr lang="sk" sz="1500">
                <a:latin typeface="Georgia"/>
                <a:ea typeface="Georgia"/>
                <a:cs typeface="Georgia"/>
                <a:sym typeface="Georgia"/>
              </a:rPr>
              <a:t>n.ulnaris (C8-Th1)</a:t>
            </a:r>
            <a:endParaRPr sz="1500">
              <a:latin typeface="Georgia"/>
              <a:ea typeface="Georgia"/>
              <a:cs typeface="Georgia"/>
              <a:sym typeface="Georgia"/>
            </a:endParaRPr>
          </a:p>
          <a:p>
            <a:pPr marL="0" lvl="0" indent="0" algn="l" rtl="0">
              <a:spcBef>
                <a:spcPts val="0"/>
              </a:spcBef>
              <a:spcAft>
                <a:spcPts val="1200"/>
              </a:spcAft>
              <a:buNone/>
            </a:pPr>
            <a:endParaRPr/>
          </a:p>
        </p:txBody>
      </p:sp>
      <p:pic>
        <p:nvPicPr>
          <p:cNvPr id="918" name="Google Shape;918;p134"/>
          <p:cNvPicPr preferRelativeResize="0"/>
          <p:nvPr/>
        </p:nvPicPr>
        <p:blipFill>
          <a:blip r:embed="rId3">
            <a:alphaModFix/>
          </a:blip>
          <a:stretch>
            <a:fillRect/>
          </a:stretch>
        </p:blipFill>
        <p:spPr>
          <a:xfrm>
            <a:off x="4823500" y="445025"/>
            <a:ext cx="2106863" cy="2419350"/>
          </a:xfrm>
          <a:prstGeom prst="rect">
            <a:avLst/>
          </a:prstGeom>
          <a:noFill/>
          <a:ln>
            <a:noFill/>
          </a:ln>
        </p:spPr>
      </p:pic>
      <p:pic>
        <p:nvPicPr>
          <p:cNvPr id="919" name="Google Shape;919;p134"/>
          <p:cNvPicPr preferRelativeResize="0"/>
          <p:nvPr/>
        </p:nvPicPr>
        <p:blipFill>
          <a:blip r:embed="rId4">
            <a:alphaModFix/>
          </a:blip>
          <a:stretch>
            <a:fillRect/>
          </a:stretch>
        </p:blipFill>
        <p:spPr>
          <a:xfrm>
            <a:off x="4811525" y="2864375"/>
            <a:ext cx="2130826" cy="1974325"/>
          </a:xfrm>
          <a:prstGeom prst="rect">
            <a:avLst/>
          </a:prstGeom>
          <a:noFill/>
          <a:ln>
            <a:noFill/>
          </a:ln>
        </p:spPr>
      </p:pic>
      <p:pic>
        <p:nvPicPr>
          <p:cNvPr id="920" name="Google Shape;920;p134"/>
          <p:cNvPicPr preferRelativeResize="0"/>
          <p:nvPr/>
        </p:nvPicPr>
        <p:blipFill>
          <a:blip r:embed="rId5">
            <a:alphaModFix/>
          </a:blip>
          <a:stretch>
            <a:fillRect/>
          </a:stretch>
        </p:blipFill>
        <p:spPr>
          <a:xfrm>
            <a:off x="6723800" y="1044725"/>
            <a:ext cx="2420201" cy="30540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Palmaris brevis</a:t>
            </a:r>
            <a:endParaRPr/>
          </a:p>
        </p:txBody>
      </p:sp>
      <p:sp>
        <p:nvSpPr>
          <p:cNvPr id="926" name="Google Shape;926;p135"/>
          <p:cNvSpPr txBox="1">
            <a:spLocks noGrp="1"/>
          </p:cNvSpPr>
          <p:nvPr>
            <p:ph type="body" idx="1"/>
          </p:nvPr>
        </p:nvSpPr>
        <p:spPr>
          <a:xfrm>
            <a:off x="311700" y="16232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350" b="1">
                <a:latin typeface="Georgia"/>
                <a:ea typeface="Georgia"/>
                <a:cs typeface="Georgia"/>
                <a:sym typeface="Georgia"/>
              </a:rPr>
              <a:t>Tonický sval s tendencí k výskytu RZ a ke zkracování</a:t>
            </a:r>
            <a:endParaRPr sz="1350" b="1">
              <a:latin typeface="Georgia"/>
              <a:ea typeface="Georgia"/>
              <a:cs typeface="Georgia"/>
              <a:sym typeface="Georgia"/>
            </a:endParaRPr>
          </a:p>
          <a:p>
            <a:pPr marL="0" lvl="0" indent="0" algn="l" rtl="0">
              <a:spcBef>
                <a:spcPts val="0"/>
              </a:spcBef>
              <a:spcAft>
                <a:spcPts val="0"/>
              </a:spcAft>
              <a:buNone/>
            </a:pPr>
            <a:endParaRPr sz="1350">
              <a:latin typeface="Georgia"/>
              <a:ea typeface="Georgia"/>
              <a:cs typeface="Georgia"/>
              <a:sym typeface="Georgia"/>
            </a:endParaRPr>
          </a:p>
          <a:p>
            <a:pPr marL="0" lvl="0" indent="0" algn="l" rtl="0">
              <a:spcBef>
                <a:spcPts val="0"/>
              </a:spcBef>
              <a:spcAft>
                <a:spcPts val="0"/>
              </a:spcAft>
              <a:buNone/>
            </a:pPr>
            <a:r>
              <a:rPr lang="sk" sz="1350">
                <a:latin typeface="Georgia"/>
                <a:ea typeface="Georgia"/>
                <a:cs typeface="Georgia"/>
                <a:sym typeface="Georgia"/>
              </a:rPr>
              <a:t>RZ vznikají po nezvyklé zátěži statického i dynamického charakteru. Pokud se nepřenesou na fascii, kterou je sval je kryt, spontánně odezní. Při sekundárním postižení povrchové fascie dojde k „lepení“ s podkožím, sval je komprimován.</a:t>
            </a:r>
            <a:endParaRPr sz="1350">
              <a:latin typeface="Georgia"/>
              <a:ea typeface="Georgia"/>
              <a:cs typeface="Georgia"/>
              <a:sym typeface="Georgia"/>
            </a:endParaRPr>
          </a:p>
          <a:p>
            <a:pPr marL="0" lvl="0" indent="0" algn="l" rtl="0">
              <a:spcBef>
                <a:spcPts val="0"/>
              </a:spcBef>
              <a:spcAft>
                <a:spcPts val="0"/>
              </a:spcAft>
              <a:buNone/>
            </a:pPr>
            <a:r>
              <a:rPr lang="sk" sz="1350">
                <a:latin typeface="Georgia"/>
                <a:ea typeface="Georgia"/>
                <a:cs typeface="Georgia"/>
                <a:sym typeface="Georgia"/>
              </a:rPr>
              <a:t>Dochází k por. trofiky a postupné fibroblastické degeneraci kontraktilních elementů a jejich irev. přeměně na kolag. vazivo.</a:t>
            </a:r>
            <a:endParaRPr sz="1350">
              <a:latin typeface="Georgia"/>
              <a:ea typeface="Georgia"/>
              <a:cs typeface="Georgia"/>
              <a:sym typeface="Georgia"/>
            </a:endParaRPr>
          </a:p>
          <a:p>
            <a:pPr marL="0" lvl="0" indent="0" algn="l" rtl="0">
              <a:spcBef>
                <a:spcPts val="0"/>
              </a:spcBef>
              <a:spcAft>
                <a:spcPts val="0"/>
              </a:spcAft>
              <a:buNone/>
            </a:pPr>
            <a:r>
              <a:rPr lang="sk" sz="1350">
                <a:latin typeface="Georgia"/>
                <a:ea typeface="Georgia"/>
                <a:cs typeface="Georgia"/>
                <a:sym typeface="Georgia"/>
              </a:rPr>
              <a:t>Toto vazivo táhne ulnárně palmární aponeurosu, kterou tím zkracuje zejména v části pro 5. a postupně i 4. prst a stává se tak jedním z nejdůležitějších faktorů vzniku </a:t>
            </a:r>
            <a:r>
              <a:rPr lang="sk" sz="1350" b="1">
                <a:latin typeface="Georgia"/>
                <a:ea typeface="Georgia"/>
                <a:cs typeface="Georgia"/>
                <a:sym typeface="Georgia"/>
              </a:rPr>
              <a:t>Dupuytrenovy kontraktury.</a:t>
            </a:r>
            <a:endParaRPr sz="1350" b="1">
              <a:latin typeface="Georgia"/>
              <a:ea typeface="Georgia"/>
              <a:cs typeface="Georgia"/>
              <a:sym typeface="Georgia"/>
            </a:endParaRPr>
          </a:p>
          <a:p>
            <a:pPr marL="0" lvl="0" indent="0" algn="l" rtl="0">
              <a:spcBef>
                <a:spcPts val="0"/>
              </a:spcBef>
              <a:spcAft>
                <a:spcPts val="0"/>
              </a:spcAft>
              <a:buNone/>
            </a:pPr>
            <a:r>
              <a:rPr lang="sk" sz="1350" b="1">
                <a:latin typeface="Georgia"/>
                <a:ea typeface="Georgia"/>
                <a:cs typeface="Georgia"/>
                <a:sym typeface="Georgia"/>
              </a:rPr>
              <a:t>Ošetření- Obnova posunlivosti a protažitelnosti fascií, TrPs pressure release technique, elim. vyvol. příč., hylauronidázová iontoforéza. Pod ním prochází cévy zásobující palmární aponeurózu. Uvolněním m. palmaris brevis zlepšíme cirkulaci zkracovaných segmentů. </a:t>
            </a:r>
            <a:endParaRPr sz="1350" b="1">
              <a:latin typeface="Georgia"/>
              <a:ea typeface="Georgia"/>
              <a:cs typeface="Georgia"/>
              <a:sym typeface="Georgia"/>
            </a:endParaRPr>
          </a:p>
          <a:p>
            <a:pPr marL="0" lvl="0" indent="0" algn="l" rtl="0">
              <a:spcBef>
                <a:spcPts val="0"/>
              </a:spcBef>
              <a:spcAft>
                <a:spcPts val="1200"/>
              </a:spcAft>
              <a:buNone/>
            </a:pPr>
            <a:endParaRPr>
              <a:latin typeface="Georgia"/>
              <a:ea typeface="Georgia"/>
              <a:cs typeface="Georgia"/>
              <a:sym typeface="Georgia"/>
            </a:endParaRPr>
          </a:p>
        </p:txBody>
      </p:sp>
      <p:pic>
        <p:nvPicPr>
          <p:cNvPr id="927" name="Google Shape;927;p135"/>
          <p:cNvPicPr preferRelativeResize="0"/>
          <p:nvPr/>
        </p:nvPicPr>
        <p:blipFill>
          <a:blip r:embed="rId3">
            <a:alphaModFix/>
          </a:blip>
          <a:stretch>
            <a:fillRect/>
          </a:stretch>
        </p:blipFill>
        <p:spPr>
          <a:xfrm>
            <a:off x="4747650" y="0"/>
            <a:ext cx="4396349" cy="1711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Abductor digiti minimi</a:t>
            </a:r>
            <a:endParaRPr/>
          </a:p>
        </p:txBody>
      </p:sp>
      <p:sp>
        <p:nvSpPr>
          <p:cNvPr id="933" name="Google Shape;933;p136"/>
          <p:cNvSpPr txBox="1">
            <a:spLocks noGrp="1"/>
          </p:cNvSpPr>
          <p:nvPr>
            <p:ph type="body" idx="1"/>
          </p:nvPr>
        </p:nvSpPr>
        <p:spPr>
          <a:xfrm>
            <a:off x="311700" y="1266325"/>
            <a:ext cx="6144000" cy="33027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sk" sz="2201">
                <a:latin typeface="Georgia"/>
                <a:ea typeface="Georgia"/>
                <a:cs typeface="Georgia"/>
                <a:sym typeface="Georgia"/>
              </a:rPr>
              <a:t>Leží nejulnárněji a nejpovrchněji z celé skupiny, zčásti kryt snopci m.palmaris brevis</a:t>
            </a:r>
            <a:endParaRPr sz="220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O: </a:t>
            </a:r>
            <a:r>
              <a:rPr lang="sk" sz="2201">
                <a:latin typeface="Georgia"/>
                <a:ea typeface="Georgia"/>
                <a:cs typeface="Georgia"/>
                <a:sym typeface="Georgia"/>
              </a:rPr>
              <a:t>os pisiforme, šlacha m.flexor carpi ulnaris</a:t>
            </a:r>
            <a:endParaRPr sz="2201">
              <a:latin typeface="Georgia"/>
              <a:ea typeface="Georgia"/>
              <a:cs typeface="Georgia"/>
              <a:sym typeface="Georgia"/>
            </a:endParaRPr>
          </a:p>
          <a:p>
            <a:pPr marL="0" lvl="0" indent="0" algn="l" rtl="0">
              <a:spcBef>
                <a:spcPts val="0"/>
              </a:spcBef>
              <a:spcAft>
                <a:spcPts val="0"/>
              </a:spcAft>
              <a:buNone/>
            </a:pPr>
            <a:endParaRPr sz="220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I: </a:t>
            </a:r>
            <a:r>
              <a:rPr lang="sk" sz="2201">
                <a:latin typeface="Georgia"/>
                <a:ea typeface="Georgia"/>
                <a:cs typeface="Georgia"/>
                <a:sym typeface="Georgia"/>
              </a:rPr>
              <a:t>ulnární strana baze proxim.čl.malíku</a:t>
            </a:r>
            <a:endParaRPr sz="2201">
              <a:latin typeface="Georgia"/>
              <a:ea typeface="Georgia"/>
              <a:cs typeface="Georgia"/>
              <a:sym typeface="Georgia"/>
            </a:endParaRPr>
          </a:p>
          <a:p>
            <a:pPr marL="0" lvl="0" indent="0" algn="l" rtl="0">
              <a:spcBef>
                <a:spcPts val="0"/>
              </a:spcBef>
              <a:spcAft>
                <a:spcPts val="0"/>
              </a:spcAft>
              <a:buNone/>
            </a:pPr>
            <a:endParaRPr sz="220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Funkce: </a:t>
            </a:r>
            <a:r>
              <a:rPr lang="sk" sz="2201">
                <a:latin typeface="Georgia"/>
                <a:ea typeface="Georgia"/>
                <a:cs typeface="Georgia"/>
                <a:sym typeface="Georgia"/>
              </a:rPr>
              <a:t>ABD malíku</a:t>
            </a:r>
            <a:endParaRPr sz="2201">
              <a:latin typeface="Georgia"/>
              <a:ea typeface="Georgia"/>
              <a:cs typeface="Georgia"/>
              <a:sym typeface="Georgia"/>
            </a:endParaRPr>
          </a:p>
          <a:p>
            <a:pPr marL="0" lvl="0" indent="0" algn="l" rtl="0">
              <a:spcBef>
                <a:spcPts val="0"/>
              </a:spcBef>
              <a:spcAft>
                <a:spcPts val="0"/>
              </a:spcAft>
              <a:buNone/>
            </a:pPr>
            <a:r>
              <a:rPr lang="sk" sz="2201">
                <a:latin typeface="Georgia"/>
                <a:ea typeface="Georgia"/>
                <a:cs typeface="Georgia"/>
                <a:sym typeface="Georgia"/>
              </a:rPr>
              <a:t>napomáhá při opozici, flexi v MCP kloubu malíku</a:t>
            </a:r>
            <a:endParaRPr sz="2201">
              <a:latin typeface="Georgia"/>
              <a:ea typeface="Georgia"/>
              <a:cs typeface="Georgia"/>
              <a:sym typeface="Georgia"/>
            </a:endParaRPr>
          </a:p>
          <a:p>
            <a:pPr marL="0" lvl="0" indent="0" algn="l" rtl="0">
              <a:spcBef>
                <a:spcPts val="0"/>
              </a:spcBef>
              <a:spcAft>
                <a:spcPts val="0"/>
              </a:spcAft>
              <a:buNone/>
            </a:pPr>
            <a:endParaRPr sz="220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Inervace: </a:t>
            </a:r>
            <a:r>
              <a:rPr lang="sk" sz="2201">
                <a:latin typeface="Georgia"/>
                <a:ea typeface="Georgia"/>
                <a:cs typeface="Georgia"/>
                <a:sym typeface="Georgia"/>
              </a:rPr>
              <a:t>n. ulnaris (C8-Th1)</a:t>
            </a:r>
            <a:endParaRPr sz="2201">
              <a:latin typeface="Georgia"/>
              <a:ea typeface="Georgia"/>
              <a:cs typeface="Georgia"/>
              <a:sym typeface="Georgia"/>
            </a:endParaRPr>
          </a:p>
          <a:p>
            <a:pPr marL="0" lvl="0" indent="0" algn="l" rtl="0">
              <a:spcBef>
                <a:spcPts val="0"/>
              </a:spcBef>
              <a:spcAft>
                <a:spcPts val="0"/>
              </a:spcAft>
              <a:buNone/>
            </a:pPr>
            <a:endParaRPr sz="2201" b="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Lokalizace TrP</a:t>
            </a:r>
            <a:r>
              <a:rPr lang="sk" sz="2201">
                <a:latin typeface="Georgia"/>
                <a:ea typeface="Georgia"/>
                <a:cs typeface="Georgia"/>
                <a:sym typeface="Georgia"/>
              </a:rPr>
              <a:t>: </a:t>
            </a:r>
            <a:endParaRPr sz="2201">
              <a:latin typeface="Georgia"/>
              <a:ea typeface="Georgia"/>
              <a:cs typeface="Georgia"/>
              <a:sym typeface="Georgia"/>
            </a:endParaRPr>
          </a:p>
          <a:p>
            <a:pPr marL="0" lvl="0" indent="0" algn="l" rtl="0">
              <a:spcBef>
                <a:spcPts val="0"/>
              </a:spcBef>
              <a:spcAft>
                <a:spcPts val="0"/>
              </a:spcAft>
              <a:buNone/>
            </a:pPr>
            <a:r>
              <a:rPr lang="sk" sz="2201">
                <a:latin typeface="Georgia"/>
                <a:ea typeface="Georgia"/>
                <a:cs typeface="Georgia"/>
                <a:sym typeface="Georgia"/>
              </a:rPr>
              <a:t>v polovině svalového bříška</a:t>
            </a:r>
            <a:endParaRPr sz="2201">
              <a:latin typeface="Georgia"/>
              <a:ea typeface="Georgia"/>
              <a:cs typeface="Georgia"/>
              <a:sym typeface="Georgia"/>
            </a:endParaRPr>
          </a:p>
          <a:p>
            <a:pPr marL="0" lvl="0" indent="0" algn="l" rtl="0">
              <a:spcBef>
                <a:spcPts val="0"/>
              </a:spcBef>
              <a:spcAft>
                <a:spcPts val="0"/>
              </a:spcAft>
              <a:buNone/>
            </a:pPr>
            <a:endParaRPr sz="2201">
              <a:latin typeface="Georgia"/>
              <a:ea typeface="Georgia"/>
              <a:cs typeface="Georgia"/>
              <a:sym typeface="Georgia"/>
            </a:endParaRPr>
          </a:p>
          <a:p>
            <a:pPr marL="0" lvl="0" indent="0" algn="l" rtl="0">
              <a:spcBef>
                <a:spcPts val="0"/>
              </a:spcBef>
              <a:spcAft>
                <a:spcPts val="0"/>
              </a:spcAft>
              <a:buNone/>
            </a:pPr>
            <a:r>
              <a:rPr lang="sk" sz="2201" b="1">
                <a:latin typeface="Georgia"/>
                <a:ea typeface="Georgia"/>
                <a:cs typeface="Georgia"/>
                <a:sym typeface="Georgia"/>
              </a:rPr>
              <a:t>Přenesená bolest</a:t>
            </a:r>
            <a:r>
              <a:rPr lang="sk" sz="2201">
                <a:latin typeface="Georgia"/>
                <a:ea typeface="Georgia"/>
                <a:cs typeface="Georgia"/>
                <a:sym typeface="Georgia"/>
              </a:rPr>
              <a:t>:</a:t>
            </a:r>
            <a:endParaRPr sz="2201">
              <a:latin typeface="Georgia"/>
              <a:ea typeface="Georgia"/>
              <a:cs typeface="Georgia"/>
              <a:sym typeface="Georgia"/>
            </a:endParaRPr>
          </a:p>
          <a:p>
            <a:pPr marL="0" lvl="0" indent="0" algn="l" rtl="0">
              <a:spcBef>
                <a:spcPts val="0"/>
              </a:spcBef>
              <a:spcAft>
                <a:spcPts val="0"/>
              </a:spcAft>
              <a:buNone/>
            </a:pPr>
            <a:r>
              <a:rPr lang="sk" sz="2201">
                <a:latin typeface="Georgia"/>
                <a:ea typeface="Georgia"/>
                <a:cs typeface="Georgia"/>
                <a:sym typeface="Georgia"/>
              </a:rPr>
              <a:t>ulnární strana malíku směrem k úponu</a:t>
            </a:r>
            <a:endParaRPr sz="2201">
              <a:latin typeface="Georgia"/>
              <a:ea typeface="Georgia"/>
              <a:cs typeface="Georgia"/>
              <a:sym typeface="Georgia"/>
            </a:endParaRPr>
          </a:p>
          <a:p>
            <a:pPr marL="0" lvl="0" indent="0" algn="l" rtl="0">
              <a:spcBef>
                <a:spcPts val="0"/>
              </a:spcBef>
              <a:spcAft>
                <a:spcPts val="0"/>
              </a:spcAft>
              <a:buNone/>
            </a:pPr>
            <a:endParaRPr sz="1600">
              <a:latin typeface="Georgia"/>
              <a:ea typeface="Georgia"/>
              <a:cs typeface="Georgia"/>
              <a:sym typeface="Georgia"/>
            </a:endParaRPr>
          </a:p>
          <a:p>
            <a:pPr marL="0" lvl="0" indent="0" algn="l" rtl="0">
              <a:spcBef>
                <a:spcPts val="0"/>
              </a:spcBef>
              <a:spcAft>
                <a:spcPts val="1200"/>
              </a:spcAft>
              <a:buNone/>
            </a:pPr>
            <a:endParaRPr sz="2300">
              <a:latin typeface="Georgia"/>
              <a:ea typeface="Georgia"/>
              <a:cs typeface="Georgia"/>
              <a:sym typeface="Georgia"/>
            </a:endParaRPr>
          </a:p>
        </p:txBody>
      </p:sp>
      <p:pic>
        <p:nvPicPr>
          <p:cNvPr id="934" name="Google Shape;934;p136"/>
          <p:cNvPicPr preferRelativeResize="0"/>
          <p:nvPr/>
        </p:nvPicPr>
        <p:blipFill>
          <a:blip r:embed="rId3">
            <a:alphaModFix/>
          </a:blip>
          <a:stretch>
            <a:fillRect/>
          </a:stretch>
        </p:blipFill>
        <p:spPr>
          <a:xfrm>
            <a:off x="6560675" y="1042425"/>
            <a:ext cx="2383501" cy="3305421"/>
          </a:xfrm>
          <a:prstGeom prst="rect">
            <a:avLst/>
          </a:prstGeom>
          <a:noFill/>
          <a:ln>
            <a:noFill/>
          </a:ln>
        </p:spPr>
      </p:pic>
      <p:pic>
        <p:nvPicPr>
          <p:cNvPr id="935" name="Google Shape;935;p136"/>
          <p:cNvPicPr preferRelativeResize="0"/>
          <p:nvPr/>
        </p:nvPicPr>
        <p:blipFill>
          <a:blip r:embed="rId4">
            <a:alphaModFix/>
          </a:blip>
          <a:stretch>
            <a:fillRect/>
          </a:stretch>
        </p:blipFill>
        <p:spPr>
          <a:xfrm>
            <a:off x="4177177" y="1612732"/>
            <a:ext cx="2383500" cy="353076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Flexor digiti minimi brevis</a:t>
            </a:r>
            <a:endParaRPr/>
          </a:p>
        </p:txBody>
      </p:sp>
      <p:sp>
        <p:nvSpPr>
          <p:cNvPr id="941" name="Google Shape;941;p137"/>
          <p:cNvSpPr txBox="1">
            <a:spLocks noGrp="1"/>
          </p:cNvSpPr>
          <p:nvPr>
            <p:ph type="body" idx="1"/>
          </p:nvPr>
        </p:nvSpPr>
        <p:spPr>
          <a:xfrm>
            <a:off x="311700" y="1266325"/>
            <a:ext cx="46953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400" i="1">
                <a:latin typeface="Georgia"/>
                <a:ea typeface="Georgia"/>
                <a:cs typeface="Georgia"/>
                <a:sym typeface="Georgia"/>
              </a:rPr>
              <a:t>Plochý malý sval, ležící radiálně od m. abductor digiti minimi</a:t>
            </a:r>
            <a:endParaRPr sz="1400" i="1">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O: </a:t>
            </a:r>
            <a:r>
              <a:rPr lang="sk" sz="1400">
                <a:latin typeface="Georgia"/>
                <a:ea typeface="Georgia"/>
                <a:cs typeface="Georgia"/>
                <a:sym typeface="Georgia"/>
              </a:rPr>
              <a:t>hamulus ossis hamati, retinaculum flexorum</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I: </a:t>
            </a:r>
            <a:r>
              <a:rPr lang="sk" sz="1400">
                <a:latin typeface="Georgia"/>
                <a:ea typeface="Georgia"/>
                <a:cs typeface="Georgia"/>
                <a:sym typeface="Georgia"/>
              </a:rPr>
              <a:t>ulnární strana baze proximálního článku malíku</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Funkce: </a:t>
            </a:r>
            <a:r>
              <a:rPr lang="sk" sz="1400">
                <a:latin typeface="Georgia"/>
                <a:ea typeface="Georgia"/>
                <a:cs typeface="Georgia"/>
                <a:sym typeface="Georgia"/>
              </a:rPr>
              <a:t>FLX v MCP kloubu, </a:t>
            </a:r>
            <a:endParaRPr sz="1400">
              <a:latin typeface="Georgia"/>
              <a:ea typeface="Georgia"/>
              <a:cs typeface="Georgia"/>
              <a:sym typeface="Georgia"/>
            </a:endParaRPr>
          </a:p>
          <a:p>
            <a:pPr marL="0" lvl="0" indent="0" algn="l" rtl="0">
              <a:spcBef>
                <a:spcPts val="0"/>
              </a:spcBef>
              <a:spcAft>
                <a:spcPts val="0"/>
              </a:spcAft>
              <a:buNone/>
            </a:pPr>
            <a:r>
              <a:rPr lang="sk" sz="1400">
                <a:latin typeface="Georgia"/>
                <a:ea typeface="Georgia"/>
                <a:cs typeface="Georgia"/>
                <a:sym typeface="Georgia"/>
              </a:rPr>
              <a:t>asistuje při opozici malíku proti palci a ABD malíku</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Inervace: </a:t>
            </a:r>
            <a:r>
              <a:rPr lang="sk" sz="1400">
                <a:latin typeface="Georgia"/>
                <a:ea typeface="Georgia"/>
                <a:cs typeface="Georgia"/>
                <a:sym typeface="Georgia"/>
              </a:rPr>
              <a:t>n. ulnaris (C8-Th1)</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TrP Travellová nepopisuje</a:t>
            </a:r>
            <a:endParaRPr sz="1400" b="1">
              <a:latin typeface="Georgia"/>
              <a:ea typeface="Georgia"/>
              <a:cs typeface="Georgia"/>
              <a:sym typeface="Georgia"/>
            </a:endParaRPr>
          </a:p>
          <a:p>
            <a:pPr marL="0" lvl="0" indent="0" algn="l" rtl="0">
              <a:spcBef>
                <a:spcPts val="0"/>
              </a:spcBef>
              <a:spcAft>
                <a:spcPts val="1200"/>
              </a:spcAft>
              <a:buNone/>
            </a:pPr>
            <a:endParaRPr sz="1400">
              <a:latin typeface="Georgia"/>
              <a:ea typeface="Georgia"/>
              <a:cs typeface="Georgia"/>
              <a:sym typeface="Georgia"/>
            </a:endParaRPr>
          </a:p>
        </p:txBody>
      </p:sp>
      <p:pic>
        <p:nvPicPr>
          <p:cNvPr id="942" name="Google Shape;942;p137"/>
          <p:cNvPicPr preferRelativeResize="0"/>
          <p:nvPr/>
        </p:nvPicPr>
        <p:blipFill>
          <a:blip r:embed="rId3">
            <a:alphaModFix/>
          </a:blip>
          <a:stretch>
            <a:fillRect/>
          </a:stretch>
        </p:blipFill>
        <p:spPr>
          <a:xfrm>
            <a:off x="5211848" y="401150"/>
            <a:ext cx="3385150" cy="43412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 Opponens digiti minimi </a:t>
            </a:r>
            <a:endParaRPr/>
          </a:p>
        </p:txBody>
      </p:sp>
      <p:sp>
        <p:nvSpPr>
          <p:cNvPr id="948" name="Google Shape;948;p138"/>
          <p:cNvSpPr txBox="1">
            <a:spLocks noGrp="1"/>
          </p:cNvSpPr>
          <p:nvPr>
            <p:ph type="body" idx="1"/>
          </p:nvPr>
        </p:nvSpPr>
        <p:spPr>
          <a:xfrm>
            <a:off x="311700" y="1266325"/>
            <a:ext cx="45168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400">
                <a:latin typeface="Georgia"/>
                <a:ea typeface="Georgia"/>
                <a:cs typeface="Georgia"/>
                <a:sym typeface="Georgia"/>
              </a:rPr>
              <a:t>Leží radiálně od m.flexor digiti minimi brevis, kterým je z ulnární strany částečně překryt</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O: </a:t>
            </a:r>
            <a:r>
              <a:rPr lang="sk" sz="1400">
                <a:latin typeface="Georgia"/>
                <a:ea typeface="Georgia"/>
                <a:cs typeface="Georgia"/>
                <a:sym typeface="Georgia"/>
              </a:rPr>
              <a:t>hamulus ossis hamati, retinaculum flexorum</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I: </a:t>
            </a:r>
            <a:r>
              <a:rPr lang="sk" sz="1400">
                <a:latin typeface="Georgia"/>
                <a:ea typeface="Georgia"/>
                <a:cs typeface="Georgia"/>
                <a:sym typeface="Georgia"/>
              </a:rPr>
              <a:t>ulnární okraj 5. metakarpu</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Funkce: </a:t>
            </a:r>
            <a:r>
              <a:rPr lang="sk" sz="1400">
                <a:latin typeface="Georgia"/>
                <a:ea typeface="Georgia"/>
                <a:cs typeface="Georgia"/>
                <a:sym typeface="Georgia"/>
              </a:rPr>
              <a:t>opozice malíku proti palci </a:t>
            </a:r>
            <a:endParaRPr sz="1400">
              <a:latin typeface="Georgia"/>
              <a:ea typeface="Georgia"/>
              <a:cs typeface="Georgia"/>
              <a:sym typeface="Georgia"/>
            </a:endParaRPr>
          </a:p>
          <a:p>
            <a:pPr marL="0" lvl="0" indent="0" algn="l" rtl="0">
              <a:spcBef>
                <a:spcPts val="0"/>
              </a:spcBef>
              <a:spcAft>
                <a:spcPts val="0"/>
              </a:spcAft>
              <a:buNone/>
            </a:pPr>
            <a:r>
              <a:rPr lang="sk" sz="1400">
                <a:latin typeface="Georgia"/>
                <a:ea typeface="Georgia"/>
                <a:cs typeface="Georgia"/>
                <a:sym typeface="Georgia"/>
              </a:rPr>
              <a:t>(FLX, ADD)</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Inervace: </a:t>
            </a:r>
            <a:r>
              <a:rPr lang="sk" sz="1400">
                <a:latin typeface="Georgia"/>
                <a:ea typeface="Georgia"/>
                <a:cs typeface="Georgia"/>
                <a:sym typeface="Georgia"/>
              </a:rPr>
              <a:t>n. ulnaris (C8-Th1)</a:t>
            </a:r>
            <a:endParaRPr sz="1400">
              <a:latin typeface="Georgia"/>
              <a:ea typeface="Georgia"/>
              <a:cs typeface="Georgia"/>
              <a:sym typeface="Georgia"/>
            </a:endParaRPr>
          </a:p>
          <a:p>
            <a:pPr marL="0" lvl="0" indent="0" algn="l" rtl="0">
              <a:spcBef>
                <a:spcPts val="0"/>
              </a:spcBef>
              <a:spcAft>
                <a:spcPts val="0"/>
              </a:spcAft>
              <a:buNone/>
            </a:pPr>
            <a:endParaRPr sz="1400">
              <a:latin typeface="Georgia"/>
              <a:ea typeface="Georgia"/>
              <a:cs typeface="Georgia"/>
              <a:sym typeface="Georgia"/>
            </a:endParaRPr>
          </a:p>
          <a:p>
            <a:pPr marL="0" lvl="0" indent="0" algn="l" rtl="0">
              <a:spcBef>
                <a:spcPts val="0"/>
              </a:spcBef>
              <a:spcAft>
                <a:spcPts val="0"/>
              </a:spcAft>
              <a:buNone/>
            </a:pPr>
            <a:r>
              <a:rPr lang="sk" sz="1400" b="1">
                <a:latin typeface="Georgia"/>
                <a:ea typeface="Georgia"/>
                <a:cs typeface="Georgia"/>
                <a:sym typeface="Georgia"/>
              </a:rPr>
              <a:t>Travellová TrP nepopisuje</a:t>
            </a:r>
            <a:endParaRPr sz="1400" b="1">
              <a:latin typeface="Georgia"/>
              <a:ea typeface="Georgia"/>
              <a:cs typeface="Georgia"/>
              <a:sym typeface="Georgia"/>
            </a:endParaRPr>
          </a:p>
          <a:p>
            <a:pPr marL="0" lvl="0" indent="0" algn="l" rtl="0">
              <a:spcBef>
                <a:spcPts val="0"/>
              </a:spcBef>
              <a:spcAft>
                <a:spcPts val="1200"/>
              </a:spcAft>
              <a:buNone/>
            </a:pPr>
            <a:endParaRPr sz="1400">
              <a:latin typeface="Georgia"/>
              <a:ea typeface="Georgia"/>
              <a:cs typeface="Georgia"/>
              <a:sym typeface="Georgia"/>
            </a:endParaRPr>
          </a:p>
        </p:txBody>
      </p:sp>
      <p:pic>
        <p:nvPicPr>
          <p:cNvPr id="949" name="Google Shape;949;p138"/>
          <p:cNvPicPr preferRelativeResize="0"/>
          <p:nvPr/>
        </p:nvPicPr>
        <p:blipFill>
          <a:blip r:embed="rId3">
            <a:alphaModFix/>
          </a:blip>
          <a:stretch>
            <a:fillRect/>
          </a:stretch>
        </p:blipFill>
        <p:spPr>
          <a:xfrm>
            <a:off x="4980900" y="654025"/>
            <a:ext cx="3686276" cy="3686276"/>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39"/>
          <p:cNvSpPr txBox="1">
            <a:spLocks noGrp="1"/>
          </p:cNvSpPr>
          <p:nvPr>
            <p:ph type="title"/>
          </p:nvPr>
        </p:nvSpPr>
        <p:spPr>
          <a:xfrm>
            <a:off x="259200" y="3221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Funkce a terapie ruky</a:t>
            </a:r>
            <a:endParaRPr/>
          </a:p>
        </p:txBody>
      </p:sp>
      <p:sp>
        <p:nvSpPr>
          <p:cNvPr id="955" name="Google Shape;955;p139"/>
          <p:cNvSpPr txBox="1">
            <a:spLocks noGrp="1"/>
          </p:cNvSpPr>
          <p:nvPr>
            <p:ph type="body" idx="1"/>
          </p:nvPr>
        </p:nvSpPr>
        <p:spPr>
          <a:xfrm>
            <a:off x="301200" y="920400"/>
            <a:ext cx="5209800" cy="3302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523"/>
              <a:buNone/>
            </a:pPr>
            <a:r>
              <a:rPr lang="sk" sz="1288" b="1">
                <a:latin typeface="Georgia"/>
                <a:ea typeface="Georgia"/>
                <a:cs typeface="Georgia"/>
                <a:sym typeface="Georgia"/>
              </a:rPr>
              <a:t>Úchop</a:t>
            </a:r>
            <a:endParaRPr sz="1288" b="1">
              <a:latin typeface="Georgia"/>
              <a:ea typeface="Georgia"/>
              <a:cs typeface="Georgia"/>
              <a:sym typeface="Georgia"/>
            </a:endParaRPr>
          </a:p>
          <a:p>
            <a:pPr marL="457200" lvl="0" indent="-310444" algn="l" rtl="0">
              <a:lnSpc>
                <a:spcPct val="105000"/>
              </a:lnSpc>
              <a:spcBef>
                <a:spcPts val="1200"/>
              </a:spcBef>
              <a:spcAft>
                <a:spcPts val="0"/>
              </a:spcAft>
              <a:buSzPts val="1289"/>
              <a:buFont typeface="Georgia"/>
              <a:buChar char="-"/>
            </a:pPr>
            <a:r>
              <a:rPr lang="sk" sz="1288">
                <a:latin typeface="Georgia"/>
                <a:ea typeface="Georgia"/>
                <a:cs typeface="Georgia"/>
                <a:sym typeface="Georgia"/>
              </a:rPr>
              <a:t>Samotný úchop závisí jak na anatomických a funkčních možnostech ruky a celé horní končetiny, tak na tvaru předmětu a na účelu úchopu v závislosti na následném pohybu.</a:t>
            </a:r>
            <a:endParaRPr sz="1288">
              <a:latin typeface="Georgia"/>
              <a:ea typeface="Georgia"/>
              <a:cs typeface="Georgia"/>
              <a:sym typeface="Georgia"/>
            </a:endParaRPr>
          </a:p>
          <a:p>
            <a:pPr marL="914400" lvl="0" indent="-310444" algn="l" rtl="0">
              <a:lnSpc>
                <a:spcPct val="105000"/>
              </a:lnSpc>
              <a:spcBef>
                <a:spcPts val="0"/>
              </a:spcBef>
              <a:spcAft>
                <a:spcPts val="0"/>
              </a:spcAft>
              <a:buSzPts val="1289"/>
              <a:buFont typeface="Georgia"/>
              <a:buChar char="-"/>
            </a:pPr>
            <a:r>
              <a:rPr lang="sk" sz="1288">
                <a:latin typeface="Georgia"/>
                <a:ea typeface="Georgia"/>
                <a:cs typeface="Georgia"/>
                <a:sym typeface="Georgia"/>
              </a:rPr>
              <a:t>Pro funkci ruky jsou důležité oblouky zajišťující stabilitu a mobilitu ruky. Umožňují nastavení dlaně pro statickou nebo dynamickou akci a starají se o nastavení svalové síly prstů při úchopu.</a:t>
            </a:r>
            <a:endParaRPr sz="1288">
              <a:latin typeface="Georgia"/>
              <a:ea typeface="Georgia"/>
              <a:cs typeface="Georgia"/>
              <a:sym typeface="Georgia"/>
            </a:endParaRPr>
          </a:p>
          <a:p>
            <a:pPr marL="914400" lvl="0" indent="-310444" algn="l" rtl="0">
              <a:lnSpc>
                <a:spcPct val="105000"/>
              </a:lnSpc>
              <a:spcBef>
                <a:spcPts val="0"/>
              </a:spcBef>
              <a:spcAft>
                <a:spcPts val="0"/>
              </a:spcAft>
              <a:buSzPts val="1289"/>
              <a:buFont typeface="Georgia"/>
              <a:buChar char="-"/>
            </a:pPr>
            <a:r>
              <a:rPr lang="sk" sz="1288" b="1">
                <a:latin typeface="Georgia"/>
                <a:ea typeface="Georgia"/>
                <a:cs typeface="Georgia"/>
                <a:sym typeface="Georgia"/>
              </a:rPr>
              <a:t>	Longitudinální</a:t>
            </a:r>
            <a:r>
              <a:rPr lang="sk" sz="1288">
                <a:latin typeface="Georgia"/>
                <a:ea typeface="Georgia"/>
                <a:cs typeface="Georgia"/>
                <a:sym typeface="Georgia"/>
              </a:rPr>
              <a:t> – 4 podélné paprsky od karpálních kůstek po konečky prstů, zodpovědné za  kulový úchop.</a:t>
            </a:r>
            <a:endParaRPr sz="1288">
              <a:latin typeface="Georgia"/>
              <a:ea typeface="Georgia"/>
              <a:cs typeface="Georgia"/>
              <a:sym typeface="Georgia"/>
            </a:endParaRPr>
          </a:p>
          <a:p>
            <a:pPr marL="914400" lvl="0" indent="-310444" algn="l" rtl="0">
              <a:lnSpc>
                <a:spcPct val="105000"/>
              </a:lnSpc>
              <a:spcBef>
                <a:spcPts val="0"/>
              </a:spcBef>
              <a:spcAft>
                <a:spcPts val="0"/>
              </a:spcAft>
              <a:buSzPts val="1289"/>
              <a:buFont typeface="Georgia"/>
              <a:buChar char="-"/>
            </a:pPr>
            <a:r>
              <a:rPr lang="sk" sz="1288">
                <a:latin typeface="Georgia"/>
                <a:ea typeface="Georgia"/>
                <a:cs typeface="Georgia"/>
                <a:sym typeface="Georgia"/>
              </a:rPr>
              <a:t>	</a:t>
            </a:r>
            <a:r>
              <a:rPr lang="sk" sz="1288" b="1">
                <a:latin typeface="Georgia"/>
                <a:ea typeface="Georgia"/>
                <a:cs typeface="Georgia"/>
                <a:sym typeface="Georgia"/>
              </a:rPr>
              <a:t>Diagonální </a:t>
            </a:r>
            <a:r>
              <a:rPr lang="sk" sz="1288">
                <a:latin typeface="Georgia"/>
                <a:ea typeface="Georgia"/>
                <a:cs typeface="Georgia"/>
                <a:sym typeface="Georgia"/>
              </a:rPr>
              <a:t>– 4 pro sílu ruky, hl. funkcí opozice palce.</a:t>
            </a:r>
            <a:endParaRPr sz="1288">
              <a:latin typeface="Georgia"/>
              <a:ea typeface="Georgia"/>
              <a:cs typeface="Georgia"/>
              <a:sym typeface="Georgia"/>
            </a:endParaRPr>
          </a:p>
          <a:p>
            <a:pPr marL="914400" lvl="0" indent="-310444" algn="l" rtl="0">
              <a:lnSpc>
                <a:spcPct val="105000"/>
              </a:lnSpc>
              <a:spcBef>
                <a:spcPts val="0"/>
              </a:spcBef>
              <a:spcAft>
                <a:spcPts val="0"/>
              </a:spcAft>
              <a:buSzPts val="1289"/>
              <a:buFont typeface="Georgia"/>
              <a:buChar char="-"/>
            </a:pPr>
            <a:r>
              <a:rPr lang="sk" sz="1288">
                <a:latin typeface="Georgia"/>
                <a:ea typeface="Georgia"/>
                <a:cs typeface="Georgia"/>
                <a:sym typeface="Georgia"/>
              </a:rPr>
              <a:t>	</a:t>
            </a:r>
            <a:r>
              <a:rPr lang="sk" sz="1288" b="1">
                <a:latin typeface="Georgia"/>
                <a:ea typeface="Georgia"/>
                <a:cs typeface="Georgia"/>
                <a:sym typeface="Georgia"/>
              </a:rPr>
              <a:t>Transverzální</a:t>
            </a:r>
            <a:r>
              <a:rPr lang="sk" sz="1288">
                <a:latin typeface="Georgia"/>
                <a:ea typeface="Georgia"/>
                <a:cs typeface="Georgia"/>
                <a:sym typeface="Georgia"/>
              </a:rPr>
              <a:t> – nastavení dlaně, tvorba konkávního tvaru dlaně.</a:t>
            </a:r>
            <a:endParaRPr sz="1288">
              <a:latin typeface="Georgia"/>
              <a:ea typeface="Georgia"/>
              <a:cs typeface="Georgia"/>
              <a:sym typeface="Georgia"/>
            </a:endParaRPr>
          </a:p>
          <a:p>
            <a:pPr marL="914400" lvl="0" indent="0" algn="l" rtl="0">
              <a:lnSpc>
                <a:spcPct val="105000"/>
              </a:lnSpc>
              <a:spcBef>
                <a:spcPts val="300"/>
              </a:spcBef>
              <a:spcAft>
                <a:spcPts val="0"/>
              </a:spcAft>
              <a:buSzPts val="523"/>
              <a:buNone/>
            </a:pPr>
            <a:r>
              <a:rPr lang="sk" sz="1288" i="1">
                <a:latin typeface="Georgia"/>
                <a:ea typeface="Georgia"/>
                <a:cs typeface="Georgia"/>
                <a:sym typeface="Georgia"/>
              </a:rPr>
              <a:t>A) Proximální:</a:t>
            </a:r>
            <a:r>
              <a:rPr lang="sk" sz="1288">
                <a:latin typeface="Georgia"/>
                <a:ea typeface="Georgia"/>
                <a:cs typeface="Georgia"/>
                <a:sym typeface="Georgia"/>
              </a:rPr>
              <a:t> Od CMC po os. capitatum - stabilita</a:t>
            </a:r>
            <a:endParaRPr sz="1288">
              <a:latin typeface="Georgia"/>
              <a:ea typeface="Georgia"/>
              <a:cs typeface="Georgia"/>
              <a:sym typeface="Georgia"/>
            </a:endParaRPr>
          </a:p>
          <a:p>
            <a:pPr marL="914400" lvl="0" indent="0" algn="l" rtl="0">
              <a:lnSpc>
                <a:spcPct val="105000"/>
              </a:lnSpc>
              <a:spcBef>
                <a:spcPts val="300"/>
              </a:spcBef>
              <a:spcAft>
                <a:spcPts val="0"/>
              </a:spcAft>
              <a:buSzPts val="523"/>
              <a:buNone/>
            </a:pPr>
            <a:r>
              <a:rPr lang="sk" sz="1288" i="1">
                <a:latin typeface="Georgia"/>
                <a:ea typeface="Georgia"/>
                <a:cs typeface="Georgia"/>
                <a:sym typeface="Georgia"/>
              </a:rPr>
              <a:t>B) Distální:</a:t>
            </a:r>
            <a:r>
              <a:rPr lang="sk" sz="1288">
                <a:latin typeface="Georgia"/>
                <a:ea typeface="Georgia"/>
                <a:cs typeface="Georgia"/>
                <a:sym typeface="Georgia"/>
              </a:rPr>
              <a:t> Od MCP po 2., 3. metakarp – mobilita</a:t>
            </a:r>
            <a:endParaRPr sz="1288">
              <a:latin typeface="Georgia"/>
              <a:ea typeface="Georgia"/>
              <a:cs typeface="Georgia"/>
              <a:sym typeface="Georgia"/>
            </a:endParaRPr>
          </a:p>
          <a:p>
            <a:pPr marL="914400" lvl="0" indent="0" algn="l" rtl="0">
              <a:lnSpc>
                <a:spcPct val="105000"/>
              </a:lnSpc>
              <a:spcBef>
                <a:spcPts val="0"/>
              </a:spcBef>
              <a:spcAft>
                <a:spcPts val="0"/>
              </a:spcAft>
              <a:buSzPts val="523"/>
              <a:buNone/>
            </a:pPr>
            <a:endParaRPr sz="1055">
              <a:latin typeface="Georgia"/>
              <a:ea typeface="Georgia"/>
              <a:cs typeface="Georgia"/>
              <a:sym typeface="Georgia"/>
            </a:endParaRPr>
          </a:p>
          <a:p>
            <a:pPr marL="0" lvl="0" indent="0" algn="l" rtl="0">
              <a:lnSpc>
                <a:spcPct val="105000"/>
              </a:lnSpc>
              <a:spcBef>
                <a:spcPts val="300"/>
              </a:spcBef>
              <a:spcAft>
                <a:spcPts val="1200"/>
              </a:spcAft>
              <a:buSzPts val="523"/>
              <a:buNone/>
            </a:pPr>
            <a:endParaRPr sz="1055" b="1">
              <a:latin typeface="Georgia"/>
              <a:ea typeface="Georgia"/>
              <a:cs typeface="Georgia"/>
              <a:sym typeface="Georgia"/>
            </a:endParaRPr>
          </a:p>
        </p:txBody>
      </p:sp>
      <p:pic>
        <p:nvPicPr>
          <p:cNvPr id="956" name="Google Shape;956;p139"/>
          <p:cNvPicPr preferRelativeResize="0"/>
          <p:nvPr/>
        </p:nvPicPr>
        <p:blipFill>
          <a:blip r:embed="rId3">
            <a:alphaModFix/>
          </a:blip>
          <a:stretch>
            <a:fillRect/>
          </a:stretch>
        </p:blipFill>
        <p:spPr>
          <a:xfrm>
            <a:off x="5810350" y="448288"/>
            <a:ext cx="2870601" cy="424692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Funkce a terapie ruky</a:t>
            </a:r>
            <a:endParaRPr/>
          </a:p>
        </p:txBody>
      </p:sp>
      <p:sp>
        <p:nvSpPr>
          <p:cNvPr id="962" name="Google Shape;962;p14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292100" algn="l" rtl="0">
              <a:spcBef>
                <a:spcPts val="1200"/>
              </a:spcBef>
              <a:spcAft>
                <a:spcPts val="0"/>
              </a:spcAft>
              <a:buClr>
                <a:schemeClr val="dk2"/>
              </a:buClr>
              <a:buSzPts val="1000"/>
              <a:buFont typeface="Georgia"/>
              <a:buChar char="❏"/>
            </a:pPr>
            <a:r>
              <a:rPr lang="sk" sz="1000">
                <a:latin typeface="Georgia"/>
                <a:ea typeface="Georgia"/>
                <a:cs typeface="Georgia"/>
                <a:sym typeface="Georgia"/>
              </a:rPr>
              <a:t>Klenby jsou konkávní na palmární straně, jejich vrcholový klenák leží na úrovni metakarpophalangeálního kloubu, takže jakákoliv svalová dysbalance na této úrovni ovlivňuje tvar a konkavitu ruky. Uvádí se dvě hlavní longitudiální klenby</a:t>
            </a:r>
            <a:endParaRPr sz="1000">
              <a:latin typeface="Georgia"/>
              <a:ea typeface="Georgia"/>
              <a:cs typeface="Georgia"/>
              <a:sym typeface="Georgia"/>
            </a:endParaRPr>
          </a:p>
          <a:p>
            <a:pPr marL="457200" lvl="0" indent="-292100" algn="l" rtl="0">
              <a:spcBef>
                <a:spcPts val="0"/>
              </a:spcBef>
              <a:spcAft>
                <a:spcPts val="0"/>
              </a:spcAft>
              <a:buClr>
                <a:schemeClr val="dk2"/>
              </a:buClr>
              <a:buSzPts val="1000"/>
              <a:buFont typeface="Georgia"/>
              <a:buChar char="❏"/>
            </a:pPr>
            <a:r>
              <a:rPr lang="sk" sz="1000">
                <a:latin typeface="Georgia"/>
                <a:ea typeface="Georgia"/>
                <a:cs typeface="Georgia"/>
                <a:sym typeface="Georgia"/>
              </a:rPr>
              <a:t>Klenba procházející prostředníkem probíhá osou karpálního kanálu. Klenba procházející ukazovákem přichází nejčastěji do opozice s palcem. Šikmá klenba je tvořena palcem během opozice s ostatními prsty. Nejdůležitější z těchto kleneb jsou klenby spojující palec s ukazovákem (Kapandji, 1982, p. 168).</a:t>
            </a:r>
            <a:endParaRPr sz="1000">
              <a:latin typeface="Georgia"/>
              <a:ea typeface="Georgia"/>
              <a:cs typeface="Georgia"/>
              <a:sym typeface="Georgia"/>
            </a:endParaRPr>
          </a:p>
          <a:p>
            <a:pPr marL="0" lvl="0" indent="0" algn="l" rtl="0">
              <a:spcBef>
                <a:spcPts val="1200"/>
              </a:spcBef>
              <a:spcAft>
                <a:spcPts val="1200"/>
              </a:spcAft>
              <a:buNone/>
            </a:pPr>
            <a:endParaRPr sz="1300">
              <a:latin typeface="Georgia"/>
              <a:ea typeface="Georgia"/>
              <a:cs typeface="Georgia"/>
              <a:sym typeface="Georgia"/>
            </a:endParaRPr>
          </a:p>
        </p:txBody>
      </p:sp>
      <p:pic>
        <p:nvPicPr>
          <p:cNvPr id="963" name="Google Shape;963;p140"/>
          <p:cNvPicPr preferRelativeResize="0"/>
          <p:nvPr/>
        </p:nvPicPr>
        <p:blipFill rotWithShape="1">
          <a:blip r:embed="rId3">
            <a:alphaModFix/>
          </a:blip>
          <a:srcRect l="11282" t="28578" r="19714" b="28561"/>
          <a:stretch/>
        </p:blipFill>
        <p:spPr>
          <a:xfrm>
            <a:off x="1543025" y="2309350"/>
            <a:ext cx="6192676" cy="2403802"/>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4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Proces úchopu</a:t>
            </a:r>
            <a:endParaRPr/>
          </a:p>
        </p:txBody>
      </p:sp>
      <p:sp>
        <p:nvSpPr>
          <p:cNvPr id="969" name="Google Shape;969;p14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20000"/>
          </a:bodyPr>
          <a:lstStyle/>
          <a:p>
            <a:pPr marL="254000" lvl="0" indent="-254000" algn="l" rtl="0">
              <a:spcBef>
                <a:spcPts val="0"/>
              </a:spcBef>
              <a:spcAft>
                <a:spcPts val="0"/>
              </a:spcAft>
              <a:buNone/>
            </a:pPr>
            <a:r>
              <a:rPr lang="sk" sz="2100" b="1">
                <a:latin typeface="Georgia"/>
                <a:ea typeface="Georgia"/>
                <a:cs typeface="Georgia"/>
                <a:sym typeface="Georgia"/>
              </a:rPr>
              <a:t>	Fáze přípravná:</a:t>
            </a:r>
            <a:r>
              <a:rPr lang="sk" sz="2100">
                <a:latin typeface="Georgia"/>
                <a:ea typeface="Georgia"/>
                <a:cs typeface="Georgia"/>
                <a:sym typeface="Georgia"/>
              </a:rPr>
              <a:t> </a:t>
            </a:r>
            <a:endParaRPr sz="2100">
              <a:latin typeface="Georgia"/>
              <a:ea typeface="Georgia"/>
              <a:cs typeface="Georgia"/>
              <a:sym typeface="Georgia"/>
            </a:endParaRPr>
          </a:p>
          <a:p>
            <a:pPr marL="254000" lvl="0" indent="-254000" algn="l" rtl="0">
              <a:spcBef>
                <a:spcPts val="400"/>
              </a:spcBef>
              <a:spcAft>
                <a:spcPts val="0"/>
              </a:spcAft>
              <a:buNone/>
            </a:pPr>
            <a:r>
              <a:rPr lang="sk" sz="2100">
                <a:latin typeface="Georgia"/>
                <a:ea typeface="Georgia"/>
                <a:cs typeface="Georgia"/>
                <a:sym typeface="Georgia"/>
              </a:rPr>
              <a:t>	3 úseky: Orientace, přiblížení, vlastní prepozice.</a:t>
            </a:r>
            <a:endParaRPr sz="2100">
              <a:latin typeface="Georgia"/>
              <a:ea typeface="Georgia"/>
              <a:cs typeface="Georgia"/>
              <a:sym typeface="Georgia"/>
            </a:endParaRPr>
          </a:p>
          <a:p>
            <a:pPr marL="254000" lvl="0" indent="-254000" algn="l" rtl="0">
              <a:spcBef>
                <a:spcPts val="400"/>
              </a:spcBef>
              <a:spcAft>
                <a:spcPts val="0"/>
              </a:spcAft>
              <a:buNone/>
            </a:pPr>
            <a:endParaRPr sz="2100">
              <a:latin typeface="Georgia"/>
              <a:ea typeface="Georgia"/>
              <a:cs typeface="Georgia"/>
              <a:sym typeface="Georgia"/>
            </a:endParaRPr>
          </a:p>
          <a:p>
            <a:pPr marL="254000" lvl="0" indent="-254000" algn="l" rtl="0">
              <a:spcBef>
                <a:spcPts val="400"/>
              </a:spcBef>
              <a:spcAft>
                <a:spcPts val="0"/>
              </a:spcAft>
              <a:buNone/>
            </a:pPr>
            <a:r>
              <a:rPr lang="sk" sz="2100" b="1">
                <a:latin typeface="Georgia"/>
                <a:ea typeface="Georgia"/>
                <a:cs typeface="Georgia"/>
                <a:sym typeface="Georgia"/>
              </a:rPr>
              <a:t>	Fáze úchopu a manipulace:</a:t>
            </a:r>
            <a:endParaRPr sz="2100" b="1">
              <a:latin typeface="Georgia"/>
              <a:ea typeface="Georgia"/>
              <a:cs typeface="Georgia"/>
              <a:sym typeface="Georgia"/>
            </a:endParaRPr>
          </a:p>
          <a:p>
            <a:pPr marL="254000" lvl="0" indent="-254000" algn="l" rtl="0">
              <a:spcBef>
                <a:spcPts val="400"/>
              </a:spcBef>
              <a:spcAft>
                <a:spcPts val="0"/>
              </a:spcAft>
              <a:buNone/>
            </a:pPr>
            <a:r>
              <a:rPr lang="sk" sz="2100">
                <a:latin typeface="Georgia"/>
                <a:ea typeface="Georgia"/>
                <a:cs typeface="Georgia"/>
                <a:sym typeface="Georgia"/>
              </a:rPr>
              <a:t>	Provázeno střídavým svalovým napětím v závislosti na uchopení a fixaci předmětu, na pohybech potřebných k manipulaci spolu s udržením rovnováhy.</a:t>
            </a:r>
            <a:endParaRPr sz="2100">
              <a:latin typeface="Georgia"/>
              <a:ea typeface="Georgia"/>
              <a:cs typeface="Georgia"/>
              <a:sym typeface="Georgia"/>
            </a:endParaRPr>
          </a:p>
          <a:p>
            <a:pPr marL="254000" lvl="0" indent="-254000" algn="l" rtl="0">
              <a:spcBef>
                <a:spcPts val="400"/>
              </a:spcBef>
              <a:spcAft>
                <a:spcPts val="0"/>
              </a:spcAft>
              <a:buNone/>
            </a:pPr>
            <a:endParaRPr sz="2100">
              <a:latin typeface="Georgia"/>
              <a:ea typeface="Georgia"/>
              <a:cs typeface="Georgia"/>
              <a:sym typeface="Georgia"/>
            </a:endParaRPr>
          </a:p>
          <a:p>
            <a:pPr marL="254000" lvl="0" indent="-254000" algn="l" rtl="0">
              <a:spcBef>
                <a:spcPts val="400"/>
              </a:spcBef>
              <a:spcAft>
                <a:spcPts val="0"/>
              </a:spcAft>
              <a:buNone/>
            </a:pPr>
            <a:r>
              <a:rPr lang="sk" sz="2100" b="1">
                <a:latin typeface="Georgia"/>
                <a:ea typeface="Georgia"/>
                <a:cs typeface="Georgia"/>
                <a:sym typeface="Georgia"/>
              </a:rPr>
              <a:t>	Fáze uvolnění:</a:t>
            </a:r>
            <a:endParaRPr sz="2100" b="1">
              <a:latin typeface="Georgia"/>
              <a:ea typeface="Georgia"/>
              <a:cs typeface="Georgia"/>
              <a:sym typeface="Georgia"/>
            </a:endParaRPr>
          </a:p>
          <a:p>
            <a:pPr marL="254000" lvl="0" indent="-254000" algn="l" rtl="0">
              <a:spcBef>
                <a:spcPts val="400"/>
              </a:spcBef>
              <a:spcAft>
                <a:spcPts val="0"/>
              </a:spcAft>
              <a:buNone/>
            </a:pPr>
            <a:r>
              <a:rPr lang="sk" sz="2100">
                <a:latin typeface="Georgia"/>
                <a:ea typeface="Georgia"/>
                <a:cs typeface="Georgia"/>
                <a:sym typeface="Georgia"/>
              </a:rPr>
              <a:t>	schopnost uvolnění sevření, puštění předmětu.</a:t>
            </a:r>
            <a:endParaRPr sz="2100">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 funkční testy</a:t>
            </a:r>
            <a:endParaRPr/>
          </a:p>
        </p:txBody>
      </p:sp>
      <p:sp>
        <p:nvSpPr>
          <p:cNvPr id="148" name="Google Shape;148;p25"/>
          <p:cNvSpPr txBox="1">
            <a:spLocks noGrp="1"/>
          </p:cNvSpPr>
          <p:nvPr>
            <p:ph type="body" idx="1"/>
          </p:nvPr>
        </p:nvSpPr>
        <p:spPr>
          <a:xfrm>
            <a:off x="311700" y="1266325"/>
            <a:ext cx="3572100" cy="3302700"/>
          </a:xfrm>
          <a:prstGeom prst="rect">
            <a:avLst/>
          </a:prstGeom>
        </p:spPr>
        <p:txBody>
          <a:bodyPr spcFirstLastPara="1" wrap="square" lIns="91425" tIns="91425" rIns="91425" bIns="91425" anchor="t" anchorCtr="0">
            <a:normAutofit fontScale="85000" lnSpcReduction="10000"/>
          </a:bodyPr>
          <a:lstStyle/>
          <a:p>
            <a:pPr marL="457200" lvl="0" indent="-336867" algn="l" rtl="0">
              <a:spcBef>
                <a:spcPts val="1200"/>
              </a:spcBef>
              <a:spcAft>
                <a:spcPts val="0"/>
              </a:spcAft>
              <a:buClr>
                <a:schemeClr val="dk2"/>
              </a:buClr>
              <a:buSzPct val="100000"/>
              <a:buFont typeface="Arial"/>
              <a:buChar char="❏"/>
            </a:pPr>
            <a:r>
              <a:rPr lang="sk" sz="2200" b="1" dirty="0">
                <a:latin typeface="Georgia"/>
                <a:ea typeface="Georgia"/>
                <a:cs typeface="Georgia"/>
                <a:sym typeface="Georgia"/>
              </a:rPr>
              <a:t>Finkelsteinův test</a:t>
            </a:r>
            <a:r>
              <a:rPr lang="sk" sz="2200" dirty="0">
                <a:latin typeface="Georgia"/>
                <a:ea typeface="Georgia"/>
                <a:cs typeface="Georgia"/>
                <a:sym typeface="Georgia"/>
              </a:rPr>
              <a:t>- </a:t>
            </a:r>
            <a:endParaRPr sz="2200" dirty="0">
              <a:latin typeface="Georgia"/>
              <a:ea typeface="Georgia"/>
              <a:cs typeface="Georgia"/>
              <a:sym typeface="Georgia"/>
            </a:endParaRPr>
          </a:p>
          <a:p>
            <a:pPr lvl="1" indent="-336867">
              <a:buSzPct val="100000"/>
              <a:buFont typeface="Georgia"/>
              <a:buChar char="❏"/>
            </a:pPr>
            <a:r>
              <a:rPr lang="sk" sz="1800" dirty="0">
                <a:latin typeface="Georgia"/>
                <a:ea typeface="Georgia"/>
                <a:cs typeface="Georgia"/>
                <a:sym typeface="Georgia"/>
              </a:rPr>
              <a:t>k diagnostice zánětu šlach m. abductor pollicis longus a m. extensor pollicis brevis-  MORBUS DE QUERVAIN</a:t>
            </a:r>
            <a:endParaRPr sz="1800" dirty="0">
              <a:latin typeface="Georgia"/>
              <a:ea typeface="Georgia"/>
              <a:cs typeface="Georgia"/>
              <a:sym typeface="Georgia"/>
            </a:endParaRPr>
          </a:p>
          <a:p>
            <a:pPr lvl="1" indent="-336867">
              <a:buSzPct val="100000"/>
              <a:buFont typeface="Georgia"/>
              <a:buChar char="❏"/>
            </a:pPr>
            <a:r>
              <a:rPr lang="sk" sz="1800" u="sng" dirty="0">
                <a:latin typeface="Georgia"/>
                <a:ea typeface="Georgia"/>
                <a:cs typeface="Georgia"/>
                <a:sym typeface="Georgia"/>
                <a:hlinkClick r:id="rId3"/>
              </a:rPr>
              <a:t>https://www.youtube.com/watch?v=8WBVXBx34W0</a:t>
            </a:r>
            <a:endParaRPr sz="1800" u="sng" dirty="0">
              <a:latin typeface="Georgia"/>
              <a:ea typeface="Georgia"/>
              <a:cs typeface="Georgia"/>
              <a:sym typeface="Georgia"/>
            </a:endParaRPr>
          </a:p>
          <a:p>
            <a:pPr marL="0" lvl="0" indent="0" algn="l" rtl="0">
              <a:spcBef>
                <a:spcPts val="1200"/>
              </a:spcBef>
              <a:spcAft>
                <a:spcPts val="0"/>
              </a:spcAft>
              <a:buNone/>
            </a:pPr>
            <a:endParaRPr sz="2200" u="sng" dirty="0">
              <a:latin typeface="Georgia"/>
              <a:ea typeface="Georgia"/>
              <a:cs typeface="Georgia"/>
              <a:sym typeface="Georgia"/>
            </a:endParaRPr>
          </a:p>
          <a:p>
            <a:pPr marL="457200" lvl="0" indent="-336867" algn="l" rtl="0">
              <a:spcBef>
                <a:spcPts val="1200"/>
              </a:spcBef>
              <a:spcAft>
                <a:spcPts val="0"/>
              </a:spcAft>
              <a:buClr>
                <a:srgbClr val="000000"/>
              </a:buClr>
              <a:buSzPct val="100000"/>
              <a:buFont typeface="Georgia"/>
              <a:buChar char="❏"/>
            </a:pPr>
            <a:r>
              <a:rPr lang="sk" sz="2200" b="1" dirty="0">
                <a:latin typeface="Georgia"/>
                <a:ea typeface="Georgia"/>
                <a:cs typeface="Georgia"/>
                <a:sym typeface="Georgia"/>
              </a:rPr>
              <a:t>Tinelův test, Phalenův příznak</a:t>
            </a:r>
            <a:endParaRPr sz="2200" b="1" dirty="0">
              <a:latin typeface="Georgia"/>
              <a:ea typeface="Georgia"/>
              <a:cs typeface="Georgia"/>
              <a:sym typeface="Georgia"/>
            </a:endParaRPr>
          </a:p>
          <a:p>
            <a:pPr marL="0" lvl="0" indent="0" algn="l" rtl="0">
              <a:spcBef>
                <a:spcPts val="1200"/>
              </a:spcBef>
              <a:spcAft>
                <a:spcPts val="1200"/>
              </a:spcAft>
              <a:buNone/>
            </a:pPr>
            <a:endParaRPr dirty="0"/>
          </a:p>
        </p:txBody>
      </p:sp>
      <p:pic>
        <p:nvPicPr>
          <p:cNvPr id="149" name="Google Shape;149;p25"/>
          <p:cNvPicPr preferRelativeResize="0"/>
          <p:nvPr/>
        </p:nvPicPr>
        <p:blipFill>
          <a:blip r:embed="rId4">
            <a:alphaModFix/>
          </a:blip>
          <a:stretch>
            <a:fillRect/>
          </a:stretch>
        </p:blipFill>
        <p:spPr>
          <a:xfrm>
            <a:off x="6041125" y="266875"/>
            <a:ext cx="2986249" cy="4482826"/>
          </a:xfrm>
          <a:prstGeom prst="rect">
            <a:avLst/>
          </a:prstGeom>
          <a:noFill/>
          <a:ln>
            <a:noFill/>
          </a:ln>
        </p:spPr>
      </p:pic>
      <p:pic>
        <p:nvPicPr>
          <p:cNvPr id="150" name="Google Shape;150;p25"/>
          <p:cNvPicPr preferRelativeResize="0"/>
          <p:nvPr/>
        </p:nvPicPr>
        <p:blipFill>
          <a:blip r:embed="rId5">
            <a:alphaModFix/>
          </a:blip>
          <a:stretch>
            <a:fillRect/>
          </a:stretch>
        </p:blipFill>
        <p:spPr>
          <a:xfrm>
            <a:off x="3804050" y="1152425"/>
            <a:ext cx="2237075" cy="1555776"/>
          </a:xfrm>
          <a:prstGeom prst="rect">
            <a:avLst/>
          </a:prstGeom>
          <a:noFill/>
          <a:ln>
            <a:noFill/>
          </a:ln>
        </p:spPr>
      </p:pic>
      <p:pic>
        <p:nvPicPr>
          <p:cNvPr id="151" name="Google Shape;151;p25"/>
          <p:cNvPicPr preferRelativeResize="0"/>
          <p:nvPr/>
        </p:nvPicPr>
        <p:blipFill>
          <a:blip r:embed="rId6">
            <a:alphaModFix/>
          </a:blip>
          <a:stretch>
            <a:fillRect/>
          </a:stretch>
        </p:blipFill>
        <p:spPr>
          <a:xfrm>
            <a:off x="4036200" y="2860601"/>
            <a:ext cx="1716075" cy="1769526"/>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Metody RHB ruky</a:t>
            </a:r>
            <a:endParaRPr/>
          </a:p>
        </p:txBody>
      </p:sp>
      <p:sp>
        <p:nvSpPr>
          <p:cNvPr id="975" name="Google Shape;975;p142"/>
          <p:cNvSpPr txBox="1">
            <a:spLocks noGrp="1"/>
          </p:cNvSpPr>
          <p:nvPr>
            <p:ph type="body" idx="1"/>
          </p:nvPr>
        </p:nvSpPr>
        <p:spPr>
          <a:xfrm>
            <a:off x="311700" y="1152425"/>
            <a:ext cx="8520600" cy="3302700"/>
          </a:xfrm>
          <a:prstGeom prst="rect">
            <a:avLst/>
          </a:prstGeom>
        </p:spPr>
        <p:txBody>
          <a:bodyPr spcFirstLastPara="1" wrap="square" lIns="91425" tIns="91425" rIns="91425" bIns="91425" anchor="t" anchorCtr="0">
            <a:normAutofit/>
          </a:bodyPr>
          <a:lstStyle/>
          <a:p>
            <a:pPr marL="254000" lvl="0" indent="-254000" algn="l" rtl="0">
              <a:spcBef>
                <a:spcPts val="0"/>
              </a:spcBef>
              <a:spcAft>
                <a:spcPts val="0"/>
              </a:spcAft>
              <a:buNone/>
            </a:pPr>
            <a:r>
              <a:rPr lang="sk" sz="1700" b="1">
                <a:latin typeface="Georgia"/>
                <a:ea typeface="Georgia"/>
                <a:cs typeface="Georgia"/>
                <a:sym typeface="Georgia"/>
              </a:rPr>
              <a:t>	</a:t>
            </a:r>
            <a:r>
              <a:rPr lang="sk" sz="1300" b="1">
                <a:latin typeface="Georgia"/>
                <a:ea typeface="Georgia"/>
                <a:cs typeface="Georgia"/>
                <a:sym typeface="Georgia"/>
              </a:rPr>
              <a:t>Metoda kapky</a:t>
            </a:r>
            <a:r>
              <a:rPr lang="sk" sz="1300">
                <a:latin typeface="Georgia"/>
                <a:ea typeface="Georgia"/>
                <a:cs typeface="Georgia"/>
                <a:sym typeface="Georgia"/>
              </a:rPr>
              <a:t> (granulač.tkáň a epitelizace, fyziol.roztok),</a:t>
            </a:r>
            <a:r>
              <a:rPr lang="sk" sz="1300" b="1">
                <a:latin typeface="Georgia"/>
                <a:ea typeface="Georgia"/>
                <a:cs typeface="Georgia"/>
                <a:sym typeface="Georgia"/>
              </a:rPr>
              <a:t>tlaková masáž </a:t>
            </a:r>
            <a:r>
              <a:rPr lang="sk" sz="1300">
                <a:latin typeface="Georgia"/>
                <a:ea typeface="Georgia"/>
                <a:cs typeface="Georgia"/>
                <a:sym typeface="Georgia"/>
              </a:rPr>
              <a:t>(po odstranění stehů, proximálně i přes obvaz, </a:t>
            </a:r>
            <a:r>
              <a:rPr lang="sk" sz="1300" b="1">
                <a:latin typeface="Georgia"/>
                <a:ea typeface="Georgia"/>
                <a:cs typeface="Georgia"/>
                <a:sym typeface="Georgia"/>
              </a:rPr>
              <a:t>drhnutí </a:t>
            </a:r>
            <a:r>
              <a:rPr lang="sk" sz="1300">
                <a:latin typeface="Georgia"/>
                <a:ea typeface="Georgia"/>
                <a:cs typeface="Georgia"/>
                <a:sym typeface="Georgia"/>
              </a:rPr>
              <a:t>(kartáčkem ve vlažné vodě s mýdlem, asi 5 min, pomalé tahy s větším tlakem směrem k srdci. Na zavřené ráně pro lepší prokrvení a stimulaci pokožky),</a:t>
            </a:r>
            <a:r>
              <a:rPr lang="sk" sz="1300" b="1">
                <a:latin typeface="Georgia"/>
                <a:ea typeface="Georgia"/>
                <a:cs typeface="Georgia"/>
                <a:sym typeface="Georgia"/>
              </a:rPr>
              <a:t>elevace</a:t>
            </a:r>
            <a:r>
              <a:rPr lang="sk" sz="1300">
                <a:latin typeface="Georgia"/>
                <a:ea typeface="Georgia"/>
                <a:cs typeface="Georgia"/>
                <a:sym typeface="Georgia"/>
              </a:rPr>
              <a:t> (loket výš než rameno, ruka výš než loket),</a:t>
            </a:r>
            <a:r>
              <a:rPr lang="sk" sz="1300" b="1">
                <a:latin typeface="Georgia"/>
                <a:ea typeface="Georgia"/>
                <a:cs typeface="Georgia"/>
                <a:sym typeface="Georgia"/>
              </a:rPr>
              <a:t>péče o jizvu, cvičení (</a:t>
            </a:r>
            <a:r>
              <a:rPr lang="sk" sz="1300">
                <a:latin typeface="Georgia"/>
                <a:ea typeface="Georgia"/>
                <a:cs typeface="Georgia"/>
                <a:sym typeface="Georgia"/>
              </a:rPr>
              <a:t>P i A),</a:t>
            </a:r>
            <a:r>
              <a:rPr lang="sk" sz="1300" b="1">
                <a:latin typeface="Georgia"/>
                <a:ea typeface="Georgia"/>
                <a:cs typeface="Georgia"/>
                <a:sym typeface="Georgia"/>
              </a:rPr>
              <a:t>tejpování</a:t>
            </a:r>
            <a:r>
              <a:rPr lang="sk" sz="1300">
                <a:latin typeface="Georgia"/>
                <a:ea typeface="Georgia"/>
                <a:cs typeface="Georgia"/>
                <a:sym typeface="Georgia"/>
              </a:rPr>
              <a:t> (excitační, inhibiční, korekční, stabilizační…),</a:t>
            </a:r>
            <a:r>
              <a:rPr lang="sk" sz="1300" b="1">
                <a:latin typeface="Georgia"/>
                <a:ea typeface="Georgia"/>
                <a:cs typeface="Georgia"/>
                <a:sym typeface="Georgia"/>
              </a:rPr>
              <a:t>pružné tahy </a:t>
            </a:r>
            <a:r>
              <a:rPr lang="sk" sz="1300">
                <a:latin typeface="Georgia"/>
                <a:ea typeface="Georgia"/>
                <a:cs typeface="Georgia"/>
                <a:sym typeface="Georgia"/>
              </a:rPr>
              <a:t>(jemný pružný dlouhotrvající tah na nově vytvořené vazivo, neovlivňuje okolní struktury jako redresní dlaha-KRDL),</a:t>
            </a:r>
            <a:r>
              <a:rPr lang="sk" sz="1300" b="1">
                <a:latin typeface="Georgia"/>
                <a:ea typeface="Georgia"/>
                <a:cs typeface="Georgia"/>
                <a:sym typeface="Georgia"/>
              </a:rPr>
              <a:t>vyvazování proti otoku </a:t>
            </a:r>
            <a:r>
              <a:rPr lang="sk" sz="1300">
                <a:latin typeface="Georgia"/>
                <a:ea typeface="Georgia"/>
                <a:cs typeface="Georgia"/>
                <a:sym typeface="Georgia"/>
              </a:rPr>
              <a:t>(rukavička, kompresní bandáž)</a:t>
            </a:r>
            <a:endParaRPr sz="1300">
              <a:latin typeface="Georgia"/>
              <a:ea typeface="Georgia"/>
              <a:cs typeface="Georgia"/>
              <a:sym typeface="Georgia"/>
            </a:endParaRPr>
          </a:p>
          <a:p>
            <a:pPr marL="0" lvl="0" indent="0" algn="l" rtl="0">
              <a:spcBef>
                <a:spcPts val="0"/>
              </a:spcBef>
              <a:spcAft>
                <a:spcPts val="1200"/>
              </a:spcAft>
              <a:buNone/>
            </a:pPr>
            <a:endParaRPr sz="2000">
              <a:latin typeface="Georgia"/>
              <a:ea typeface="Georgia"/>
              <a:cs typeface="Georgia"/>
              <a:sym typeface="Georgia"/>
            </a:endParaRPr>
          </a:p>
        </p:txBody>
      </p:sp>
      <p:pic>
        <p:nvPicPr>
          <p:cNvPr id="976" name="Google Shape;976;p142"/>
          <p:cNvPicPr preferRelativeResize="0"/>
          <p:nvPr/>
        </p:nvPicPr>
        <p:blipFill>
          <a:blip r:embed="rId3">
            <a:alphaModFix/>
          </a:blip>
          <a:stretch>
            <a:fillRect/>
          </a:stretch>
        </p:blipFill>
        <p:spPr>
          <a:xfrm>
            <a:off x="620400" y="2941609"/>
            <a:ext cx="2922500" cy="1991966"/>
          </a:xfrm>
          <a:prstGeom prst="rect">
            <a:avLst/>
          </a:prstGeom>
          <a:noFill/>
          <a:ln>
            <a:noFill/>
          </a:ln>
        </p:spPr>
      </p:pic>
      <p:pic>
        <p:nvPicPr>
          <p:cNvPr id="977" name="Google Shape;977;p142"/>
          <p:cNvPicPr preferRelativeResize="0"/>
          <p:nvPr/>
        </p:nvPicPr>
        <p:blipFill>
          <a:blip r:embed="rId4">
            <a:alphaModFix/>
          </a:blip>
          <a:stretch>
            <a:fillRect/>
          </a:stretch>
        </p:blipFill>
        <p:spPr>
          <a:xfrm>
            <a:off x="6672097" y="2571750"/>
            <a:ext cx="2471903" cy="257174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4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Zdroje: </a:t>
            </a:r>
            <a:endParaRPr/>
          </a:p>
        </p:txBody>
      </p:sp>
      <p:sp>
        <p:nvSpPr>
          <p:cNvPr id="983" name="Google Shape;983;p143"/>
          <p:cNvSpPr txBox="1">
            <a:spLocks noGrp="1"/>
          </p:cNvSpPr>
          <p:nvPr>
            <p:ph type="body" idx="1"/>
          </p:nvPr>
        </p:nvSpPr>
        <p:spPr>
          <a:xfrm>
            <a:off x="311700" y="11524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Georgia"/>
              <a:buChar char="-"/>
            </a:pPr>
            <a:r>
              <a:rPr lang="sk">
                <a:latin typeface="Georgia"/>
                <a:ea typeface="Georgia"/>
                <a:cs typeface="Georgia"/>
                <a:sym typeface="Georgia"/>
              </a:rPr>
              <a:t>PhDr. Radana Poděbradská, Ph.D. - ATLAS OŠETŘENÍ SVALŮ v manuální terapii, Masarykova univerzita, ELPORTÁL, 2018</a:t>
            </a:r>
            <a:endParaRPr>
              <a:latin typeface="Georgia"/>
              <a:ea typeface="Georgia"/>
              <a:cs typeface="Georgia"/>
              <a:sym typeface="Georgia"/>
            </a:endParaRPr>
          </a:p>
          <a:p>
            <a:pPr marL="457200" lvl="0" indent="-342900" algn="l" rtl="0">
              <a:lnSpc>
                <a:spcPct val="124000"/>
              </a:lnSpc>
              <a:spcBef>
                <a:spcPts val="0"/>
              </a:spcBef>
              <a:spcAft>
                <a:spcPts val="0"/>
              </a:spcAft>
              <a:buSzPts val="1800"/>
              <a:buFont typeface="Georgia"/>
              <a:buChar char="-"/>
            </a:pPr>
            <a:r>
              <a:rPr lang="sk">
                <a:highlight>
                  <a:srgbClr val="FFFFFF"/>
                </a:highlight>
                <a:latin typeface="Georgia"/>
                <a:ea typeface="Georgia"/>
                <a:cs typeface="Georgia"/>
                <a:sym typeface="Georgia"/>
              </a:rPr>
              <a:t>Kapandji, I. A. (1971). The physiology of the joints, volume I, upper limb. </a:t>
            </a:r>
            <a:r>
              <a:rPr lang="sk" i="1">
                <a:highlight>
                  <a:srgbClr val="FFFFFF"/>
                </a:highlight>
                <a:latin typeface="Georgia"/>
                <a:ea typeface="Georgia"/>
                <a:cs typeface="Georgia"/>
                <a:sym typeface="Georgia"/>
              </a:rPr>
              <a:t>American Journal of Physical Medicine &amp; Rehabilitation</a:t>
            </a:r>
            <a:r>
              <a:rPr lang="sk">
                <a:highlight>
                  <a:srgbClr val="FFFFFF"/>
                </a:highlight>
                <a:latin typeface="Georgia"/>
                <a:ea typeface="Georgia"/>
                <a:cs typeface="Georgia"/>
                <a:sym typeface="Georgia"/>
              </a:rPr>
              <a:t>, </a:t>
            </a:r>
            <a:r>
              <a:rPr lang="sk" i="1">
                <a:highlight>
                  <a:srgbClr val="FFFFFF"/>
                </a:highlight>
                <a:latin typeface="Georgia"/>
                <a:ea typeface="Georgia"/>
                <a:cs typeface="Georgia"/>
                <a:sym typeface="Georgia"/>
              </a:rPr>
              <a:t>50</a:t>
            </a:r>
            <a:r>
              <a:rPr lang="sk">
                <a:highlight>
                  <a:srgbClr val="FFFFFF"/>
                </a:highlight>
                <a:latin typeface="Georgia"/>
                <a:ea typeface="Georgia"/>
                <a:cs typeface="Georgia"/>
                <a:sym typeface="Georgia"/>
              </a:rPr>
              <a:t>(2), 96.</a:t>
            </a:r>
            <a:endParaRPr>
              <a:latin typeface="Georgia"/>
              <a:ea typeface="Georgia"/>
              <a:cs typeface="Georgia"/>
              <a:sym typeface="Georgia"/>
            </a:endParaRPr>
          </a:p>
          <a:p>
            <a:pPr marL="457200" lvl="0" indent="-342900" algn="l" rtl="0">
              <a:spcBef>
                <a:spcPts val="0"/>
              </a:spcBef>
              <a:spcAft>
                <a:spcPts val="0"/>
              </a:spcAft>
              <a:buSzPts val="1800"/>
              <a:buFont typeface="Georgia"/>
              <a:buChar char="-"/>
            </a:pPr>
            <a:r>
              <a:rPr lang="sk">
                <a:latin typeface="Georgia"/>
                <a:ea typeface="Georgia"/>
                <a:cs typeface="Georgia"/>
                <a:sym typeface="Georgia"/>
              </a:rPr>
              <a:t>Skripta Měkké a mobilizační techniky, REHEX-EDU, v.o.s., MUDr. Jiří Poděbradský, PhDr. Radana Poděbradská, Ph.D.</a:t>
            </a:r>
            <a:endParaRPr>
              <a:latin typeface="Georgia"/>
              <a:ea typeface="Georgia"/>
              <a:cs typeface="Georgia"/>
              <a:sym typeface="Georgia"/>
            </a:endParaRPr>
          </a:p>
          <a:p>
            <a:pPr marL="457200" lvl="0" indent="-342900" algn="l" rtl="0">
              <a:lnSpc>
                <a:spcPct val="124000"/>
              </a:lnSpc>
              <a:spcBef>
                <a:spcPts val="0"/>
              </a:spcBef>
              <a:spcAft>
                <a:spcPts val="0"/>
              </a:spcAft>
              <a:buSzPts val="1800"/>
              <a:buFont typeface="Georgia"/>
              <a:buChar char="-"/>
            </a:pPr>
            <a:r>
              <a:rPr lang="sk">
                <a:highlight>
                  <a:srgbClr val="FFFFFF"/>
                </a:highlight>
                <a:latin typeface="Georgia"/>
                <a:ea typeface="Georgia"/>
                <a:cs typeface="Georgia"/>
                <a:sym typeface="Georgia"/>
              </a:rPr>
              <a:t>Simons, D. G., Travell, J. G., &amp; Simons, L. S. (1999). Myofascial pain and dysfunction: the trigger point manual. Volume 1. Upper half of body. </a:t>
            </a:r>
            <a:r>
              <a:rPr lang="sk" i="1">
                <a:highlight>
                  <a:srgbClr val="FFFFFF"/>
                </a:highlight>
                <a:latin typeface="Georgia"/>
                <a:ea typeface="Georgia"/>
                <a:cs typeface="Georgia"/>
                <a:sym typeface="Georgia"/>
              </a:rPr>
              <a:t>London, United Kingdom: Williams and Wilkins</a:t>
            </a:r>
            <a:r>
              <a:rPr lang="sk">
                <a:highlight>
                  <a:srgbClr val="FFFFFF"/>
                </a:highlight>
                <a:latin typeface="Georgia"/>
                <a:ea typeface="Georgia"/>
                <a:cs typeface="Georgia"/>
                <a:sym typeface="Georgia"/>
              </a:rPr>
              <a:t>, </a:t>
            </a:r>
            <a:r>
              <a:rPr lang="sk" i="1">
                <a:highlight>
                  <a:srgbClr val="FFFFFF"/>
                </a:highlight>
                <a:latin typeface="Georgia"/>
                <a:ea typeface="Georgia"/>
                <a:cs typeface="Georgia"/>
                <a:sym typeface="Georgia"/>
              </a:rPr>
              <a:t>21</a:t>
            </a:r>
            <a:r>
              <a:rPr lang="sk">
                <a:highlight>
                  <a:srgbClr val="FFFFFF"/>
                </a:highlight>
                <a:latin typeface="Georgia"/>
                <a:ea typeface="Georgia"/>
                <a:cs typeface="Georgia"/>
                <a:sym typeface="Georgia"/>
              </a:rPr>
              <a:t>, 22.</a:t>
            </a:r>
            <a:endParaRPr>
              <a:highlight>
                <a:srgbClr val="FFFFFF"/>
              </a:highlight>
              <a:latin typeface="Georgia"/>
              <a:ea typeface="Georgia"/>
              <a:cs typeface="Georgia"/>
              <a:sym typeface="Georgia"/>
            </a:endParaRPr>
          </a:p>
          <a:p>
            <a:pPr marL="457200" lvl="0" indent="-342900" algn="l" rtl="0">
              <a:lnSpc>
                <a:spcPct val="124000"/>
              </a:lnSpc>
              <a:spcBef>
                <a:spcPts val="0"/>
              </a:spcBef>
              <a:spcAft>
                <a:spcPts val="0"/>
              </a:spcAft>
              <a:buSzPts val="1800"/>
              <a:buFont typeface="Georgia"/>
              <a:buChar char="-"/>
            </a:pPr>
            <a:r>
              <a:rPr lang="sk">
                <a:highlight>
                  <a:srgbClr val="FFFFFF"/>
                </a:highlight>
                <a:latin typeface="Georgia"/>
                <a:ea typeface="Georgia"/>
                <a:cs typeface="Georgia"/>
                <a:sym typeface="Georgia"/>
              </a:rPr>
              <a:t>Prezentace ergoterapeutky FN Brno pro FSpS: DiS. Michaela Stančíková</a:t>
            </a:r>
            <a:endParaRPr>
              <a:highlight>
                <a:srgbClr val="FFFFFF"/>
              </a:highlight>
              <a:latin typeface="Georgia"/>
              <a:ea typeface="Georgia"/>
              <a:cs typeface="Georgia"/>
              <a:sym typeface="Georgia"/>
            </a:endParaRPr>
          </a:p>
          <a:p>
            <a:pPr marL="457200" lvl="0" indent="0" algn="ctr"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44"/>
          <p:cNvSpPr txBox="1">
            <a:spLocks noGrp="1"/>
          </p:cNvSpPr>
          <p:nvPr>
            <p:ph type="title"/>
          </p:nvPr>
        </p:nvSpPr>
        <p:spPr>
          <a:xfrm>
            <a:off x="209725" y="3600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Děkuji za pozornost!</a:t>
            </a:r>
            <a:endParaRPr/>
          </a:p>
        </p:txBody>
      </p:sp>
      <p:pic>
        <p:nvPicPr>
          <p:cNvPr id="989" name="Google Shape;989;p144"/>
          <p:cNvPicPr preferRelativeResize="0"/>
          <p:nvPr/>
        </p:nvPicPr>
        <p:blipFill rotWithShape="1">
          <a:blip r:embed="rId3">
            <a:alphaModFix/>
          </a:blip>
          <a:srcRect l="10240" t="18118" r="44884" b="10381"/>
          <a:stretch/>
        </p:blipFill>
        <p:spPr>
          <a:xfrm>
            <a:off x="4327800" y="360075"/>
            <a:ext cx="4332262" cy="4314125"/>
          </a:xfrm>
          <a:prstGeom prst="rect">
            <a:avLst/>
          </a:prstGeom>
          <a:noFill/>
          <a:ln>
            <a:noFill/>
          </a:ln>
        </p:spPr>
      </p:pic>
      <p:sp>
        <p:nvSpPr>
          <p:cNvPr id="990" name="Google Shape;990;p144"/>
          <p:cNvSpPr txBox="1"/>
          <p:nvPr/>
        </p:nvSpPr>
        <p:spPr>
          <a:xfrm>
            <a:off x="4282475" y="4674200"/>
            <a:ext cx="475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a:solidFill>
                  <a:schemeClr val="dk2"/>
                </a:solidFill>
                <a:latin typeface="Georgia"/>
                <a:ea typeface="Georgia"/>
                <a:cs typeface="Georgia"/>
                <a:sym typeface="Georgia"/>
              </a:rPr>
              <a:t>https://www.instagram.com/nervni_triggerpoint/</a:t>
            </a:r>
            <a:endParaRPr>
              <a:solidFill>
                <a:schemeClr val="dk2"/>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Ruka</a:t>
            </a:r>
            <a:endParaRPr/>
          </a:p>
        </p:txBody>
      </p:sp>
      <p:sp>
        <p:nvSpPr>
          <p:cNvPr id="157" name="Google Shape;157;p2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sk" b="1"/>
              <a:t>Elipsovitý</a:t>
            </a:r>
            <a:endParaRPr b="1"/>
          </a:p>
          <a:p>
            <a:pPr marL="457200" lvl="0" indent="-342900" algn="l" rtl="0">
              <a:spcBef>
                <a:spcPts val="0"/>
              </a:spcBef>
              <a:spcAft>
                <a:spcPts val="0"/>
              </a:spcAft>
              <a:buSzPts val="1800"/>
              <a:buChar char="❏"/>
            </a:pPr>
            <a:r>
              <a:rPr lang="sk" b="1"/>
              <a:t>Kulový</a:t>
            </a:r>
            <a:endParaRPr b="1"/>
          </a:p>
          <a:p>
            <a:pPr marL="457200" lvl="0" indent="-342900" algn="l" rtl="0">
              <a:spcBef>
                <a:spcPts val="0"/>
              </a:spcBef>
              <a:spcAft>
                <a:spcPts val="0"/>
              </a:spcAft>
              <a:buSzPts val="1800"/>
              <a:buChar char="❏"/>
            </a:pPr>
            <a:r>
              <a:rPr lang="sk" b="1"/>
              <a:t>Válcový</a:t>
            </a:r>
            <a:endParaRPr b="1"/>
          </a:p>
          <a:p>
            <a:pPr marL="457200" lvl="0" indent="-342900" algn="l" rtl="0">
              <a:spcBef>
                <a:spcPts val="0"/>
              </a:spcBef>
              <a:spcAft>
                <a:spcPts val="0"/>
              </a:spcAft>
              <a:buSzPts val="1800"/>
              <a:buChar char="❏"/>
            </a:pPr>
            <a:r>
              <a:rPr lang="sk" b="1"/>
              <a:t>Plochý</a:t>
            </a:r>
            <a:endParaRPr b="1"/>
          </a:p>
          <a:p>
            <a:pPr marL="457200" lvl="0" indent="-342900" algn="l" rtl="0">
              <a:spcBef>
                <a:spcPts val="0"/>
              </a:spcBef>
              <a:spcAft>
                <a:spcPts val="0"/>
              </a:spcAft>
              <a:buSzPts val="1800"/>
              <a:buChar char="❏"/>
            </a:pPr>
            <a:r>
              <a:rPr lang="sk" b="1"/>
              <a:t>sedlový</a:t>
            </a:r>
            <a:endParaRPr b="1"/>
          </a:p>
          <a:p>
            <a:pPr marL="0" lvl="0" indent="0" algn="l" rtl="0">
              <a:spcBef>
                <a:spcPts val="1200"/>
              </a:spcBef>
              <a:spcAft>
                <a:spcPts val="1200"/>
              </a:spcAft>
              <a:buNone/>
            </a:pPr>
            <a:endParaRPr b="1"/>
          </a:p>
        </p:txBody>
      </p:sp>
      <p:pic>
        <p:nvPicPr>
          <p:cNvPr id="158" name="Google Shape;158;p26"/>
          <p:cNvPicPr preferRelativeResize="0"/>
          <p:nvPr/>
        </p:nvPicPr>
        <p:blipFill>
          <a:blip r:embed="rId3">
            <a:alphaModFix/>
          </a:blip>
          <a:stretch>
            <a:fillRect/>
          </a:stretch>
        </p:blipFill>
        <p:spPr>
          <a:xfrm>
            <a:off x="4791802" y="314325"/>
            <a:ext cx="3964301" cy="4357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Ossa metacarpalia</a:t>
            </a:r>
            <a:endParaRPr b="1"/>
          </a:p>
        </p:txBody>
      </p:sp>
      <p:sp>
        <p:nvSpPr>
          <p:cNvPr id="164" name="Google Shape;164;p27"/>
          <p:cNvSpPr txBox="1">
            <a:spLocks noGrp="1"/>
          </p:cNvSpPr>
          <p:nvPr>
            <p:ph type="body" idx="1"/>
          </p:nvPr>
        </p:nvSpPr>
        <p:spPr>
          <a:xfrm>
            <a:off x="212900" y="1524000"/>
            <a:ext cx="6017700" cy="3403200"/>
          </a:xfrm>
          <a:prstGeom prst="rect">
            <a:avLst/>
          </a:prstGeom>
        </p:spPr>
        <p:txBody>
          <a:bodyPr spcFirstLastPara="1" wrap="square" lIns="91425" tIns="91425" rIns="91425" bIns="91425" anchor="t" anchorCtr="0">
            <a:normAutofit/>
          </a:bodyPr>
          <a:lstStyle/>
          <a:p>
            <a:pPr marL="457200" lvl="0" indent="-361950" algn="l" rtl="0">
              <a:spcBef>
                <a:spcPts val="1200"/>
              </a:spcBef>
              <a:spcAft>
                <a:spcPts val="0"/>
              </a:spcAft>
              <a:buClr>
                <a:schemeClr val="dk1"/>
              </a:buClr>
              <a:buSzPts val="2100"/>
              <a:buFont typeface="Georgia"/>
              <a:buChar char="❏"/>
            </a:pPr>
            <a:r>
              <a:rPr lang="sk" sz="2100" b="1">
                <a:latin typeface="Georgia"/>
                <a:ea typeface="Georgia"/>
                <a:cs typeface="Georgia"/>
                <a:sym typeface="Georgia"/>
              </a:rPr>
              <a:t>3 části kosti: </a:t>
            </a:r>
            <a:r>
              <a:rPr lang="sk" sz="2100">
                <a:latin typeface="Georgia"/>
                <a:ea typeface="Georgia"/>
                <a:cs typeface="Georgia"/>
                <a:sym typeface="Georgia"/>
              </a:rPr>
              <a:t>basis, corpus, caput</a:t>
            </a:r>
            <a:endParaRPr sz="2100">
              <a:latin typeface="Georgia"/>
              <a:ea typeface="Georgia"/>
              <a:cs typeface="Georgia"/>
              <a:sym typeface="Georgia"/>
            </a:endParaRPr>
          </a:p>
          <a:p>
            <a:pPr marL="457200" lvl="0" indent="-361950" algn="l" rtl="0">
              <a:spcBef>
                <a:spcPts val="0"/>
              </a:spcBef>
              <a:spcAft>
                <a:spcPts val="0"/>
              </a:spcAft>
              <a:buClr>
                <a:schemeClr val="dk1"/>
              </a:buClr>
              <a:buSzPts val="2100"/>
              <a:buFont typeface="Georgia"/>
              <a:buChar char="❏"/>
            </a:pPr>
            <a:r>
              <a:rPr lang="sk" sz="2100" b="1">
                <a:latin typeface="Georgia"/>
                <a:ea typeface="Georgia"/>
                <a:cs typeface="Georgia"/>
                <a:sym typeface="Georgia"/>
              </a:rPr>
              <a:t>Spatia interossea metacarpi</a:t>
            </a:r>
            <a:endParaRPr sz="2100" b="1">
              <a:latin typeface="Georgia"/>
              <a:ea typeface="Georgia"/>
              <a:cs typeface="Georgia"/>
              <a:sym typeface="Georgia"/>
            </a:endParaRPr>
          </a:p>
          <a:p>
            <a:pPr marL="1371600" lvl="2" indent="-342900" algn="l" rtl="0">
              <a:spcBef>
                <a:spcPts val="0"/>
              </a:spcBef>
              <a:spcAft>
                <a:spcPts val="0"/>
              </a:spcAft>
              <a:buClr>
                <a:schemeClr val="dk1"/>
              </a:buClr>
              <a:buSzPts val="1800"/>
              <a:buFont typeface="Georgia"/>
              <a:buChar char="❏"/>
            </a:pPr>
            <a:r>
              <a:rPr lang="sk" sz="1800">
                <a:latin typeface="Georgia"/>
                <a:ea typeface="Georgia"/>
                <a:cs typeface="Georgia"/>
                <a:sym typeface="Georgia"/>
              </a:rPr>
              <a:t>Prostory mezi jednotlivými metakarpy, vyplňují je mm. Interossei</a:t>
            </a:r>
            <a:endParaRPr sz="1800">
              <a:latin typeface="Georgia"/>
              <a:ea typeface="Georgia"/>
              <a:cs typeface="Georgia"/>
              <a:sym typeface="Georgia"/>
            </a:endParaRPr>
          </a:p>
          <a:p>
            <a:pPr marL="457200" lvl="0" indent="-361950" algn="l" rtl="0">
              <a:spcBef>
                <a:spcPts val="0"/>
              </a:spcBef>
              <a:spcAft>
                <a:spcPts val="0"/>
              </a:spcAft>
              <a:buClr>
                <a:schemeClr val="dk1"/>
              </a:buClr>
              <a:buSzPts val="2100"/>
              <a:buFont typeface="Georgia"/>
              <a:buChar char="❏"/>
            </a:pPr>
            <a:r>
              <a:rPr lang="sk" sz="2100" b="1">
                <a:latin typeface="Georgia"/>
                <a:ea typeface="Georgia"/>
                <a:cs typeface="Georgia"/>
                <a:sym typeface="Georgia"/>
              </a:rPr>
              <a:t>Sezamské kůstky</a:t>
            </a:r>
            <a:endParaRPr sz="2100" b="1">
              <a:latin typeface="Georgia"/>
              <a:ea typeface="Georgia"/>
              <a:cs typeface="Georgia"/>
              <a:sym typeface="Georgia"/>
            </a:endParaRPr>
          </a:p>
          <a:p>
            <a:pPr marL="914400" lvl="1" indent="-352425" algn="l" rtl="0">
              <a:spcBef>
                <a:spcPts val="0"/>
              </a:spcBef>
              <a:spcAft>
                <a:spcPts val="0"/>
              </a:spcAft>
              <a:buClr>
                <a:schemeClr val="dk1"/>
              </a:buClr>
              <a:buSzPts val="1950"/>
              <a:buFont typeface="Georgia"/>
              <a:buChar char="❏"/>
            </a:pPr>
            <a:r>
              <a:rPr lang="sk" sz="1950">
                <a:latin typeface="Georgia"/>
                <a:ea typeface="Georgia"/>
                <a:cs typeface="Georgia"/>
                <a:sym typeface="Georgia"/>
              </a:rPr>
              <a:t>V oblasti MCP kloubu palce</a:t>
            </a:r>
            <a:endParaRPr sz="1950">
              <a:latin typeface="Georgia"/>
              <a:ea typeface="Georgia"/>
              <a:cs typeface="Georgia"/>
              <a:sym typeface="Georgia"/>
            </a:endParaRPr>
          </a:p>
          <a:p>
            <a:pPr marL="914400" lvl="1" indent="-352425" algn="l" rtl="0">
              <a:spcBef>
                <a:spcPts val="0"/>
              </a:spcBef>
              <a:spcAft>
                <a:spcPts val="0"/>
              </a:spcAft>
              <a:buClr>
                <a:schemeClr val="dk1"/>
              </a:buClr>
              <a:buSzPts val="1950"/>
              <a:buFont typeface="Georgia"/>
              <a:buChar char="❏"/>
            </a:pPr>
            <a:r>
              <a:rPr lang="sk" sz="1950">
                <a:latin typeface="Georgia"/>
                <a:ea typeface="Georgia"/>
                <a:cs typeface="Georgia"/>
                <a:sym typeface="Georgia"/>
              </a:rPr>
              <a:t>Mohou být však i v jiných MCP kloubech</a:t>
            </a:r>
            <a:endParaRPr sz="1950">
              <a:latin typeface="Georgia"/>
              <a:ea typeface="Georgia"/>
              <a:cs typeface="Georgia"/>
              <a:sym typeface="Georgia"/>
            </a:endParaRPr>
          </a:p>
          <a:p>
            <a:pPr marL="0" lvl="0" indent="0" algn="l" rtl="0">
              <a:spcBef>
                <a:spcPts val="1200"/>
              </a:spcBef>
              <a:spcAft>
                <a:spcPts val="1200"/>
              </a:spcAft>
              <a:buNone/>
            </a:pPr>
            <a:endParaRPr/>
          </a:p>
        </p:txBody>
      </p:sp>
      <p:pic>
        <p:nvPicPr>
          <p:cNvPr id="165" name="Google Shape;165;p27"/>
          <p:cNvPicPr preferRelativeResize="0"/>
          <p:nvPr/>
        </p:nvPicPr>
        <p:blipFill>
          <a:blip r:embed="rId3">
            <a:alphaModFix/>
          </a:blip>
          <a:stretch>
            <a:fillRect/>
          </a:stretch>
        </p:blipFill>
        <p:spPr>
          <a:xfrm>
            <a:off x="5972675" y="0"/>
            <a:ext cx="3227352" cy="2511291"/>
          </a:xfrm>
          <a:prstGeom prst="rect">
            <a:avLst/>
          </a:prstGeom>
          <a:noFill/>
          <a:ln>
            <a:noFill/>
          </a:ln>
        </p:spPr>
      </p:pic>
      <p:pic>
        <p:nvPicPr>
          <p:cNvPr id="166" name="Google Shape;166;p27"/>
          <p:cNvPicPr preferRelativeResize="0"/>
          <p:nvPr/>
        </p:nvPicPr>
        <p:blipFill>
          <a:blip r:embed="rId4">
            <a:alphaModFix/>
          </a:blip>
          <a:stretch>
            <a:fillRect/>
          </a:stretch>
        </p:blipFill>
        <p:spPr>
          <a:xfrm>
            <a:off x="7368308" y="2522525"/>
            <a:ext cx="1775693" cy="2620975"/>
          </a:xfrm>
          <a:prstGeom prst="rect">
            <a:avLst/>
          </a:prstGeom>
          <a:noFill/>
          <a:ln>
            <a:noFill/>
          </a:ln>
        </p:spPr>
      </p:pic>
      <p:pic>
        <p:nvPicPr>
          <p:cNvPr id="167" name="Google Shape;167;p27"/>
          <p:cNvPicPr preferRelativeResize="0"/>
          <p:nvPr/>
        </p:nvPicPr>
        <p:blipFill>
          <a:blip r:embed="rId5">
            <a:alphaModFix/>
          </a:blip>
          <a:stretch>
            <a:fillRect/>
          </a:stretch>
        </p:blipFill>
        <p:spPr>
          <a:xfrm>
            <a:off x="5972675" y="2522525"/>
            <a:ext cx="1456550" cy="26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Ossa digitorum manus</a:t>
            </a:r>
            <a:endParaRPr b="1"/>
          </a:p>
        </p:txBody>
      </p:sp>
      <p:sp>
        <p:nvSpPr>
          <p:cNvPr id="173" name="Google Shape;173;p28"/>
          <p:cNvSpPr txBox="1">
            <a:spLocks noGrp="1"/>
          </p:cNvSpPr>
          <p:nvPr>
            <p:ph type="body" idx="1"/>
          </p:nvPr>
        </p:nvSpPr>
        <p:spPr>
          <a:xfrm>
            <a:off x="387900" y="1489825"/>
            <a:ext cx="4184100" cy="3078900"/>
          </a:xfrm>
          <a:prstGeom prst="rect">
            <a:avLst/>
          </a:prstGeom>
        </p:spPr>
        <p:txBody>
          <a:bodyPr spcFirstLastPara="1" wrap="square" lIns="91425" tIns="91425" rIns="91425" bIns="91425" anchor="t" anchorCtr="0">
            <a:normAutofit fontScale="70000" lnSpcReduction="20000"/>
          </a:bodyPr>
          <a:lstStyle/>
          <a:p>
            <a:pPr marL="0" lvl="0" indent="0" algn="l" rtl="0">
              <a:spcBef>
                <a:spcPts val="1200"/>
              </a:spcBef>
              <a:spcAft>
                <a:spcPts val="0"/>
              </a:spcAft>
              <a:buNone/>
            </a:pPr>
            <a:r>
              <a:rPr lang="sk" sz="2100" b="1">
                <a:latin typeface="Georgia"/>
                <a:ea typeface="Georgia"/>
                <a:cs typeface="Georgia"/>
                <a:sym typeface="Georgia"/>
              </a:rPr>
              <a:t>Dělí se na jednotlivé phalangy:</a:t>
            </a:r>
            <a:endParaRPr sz="2100" b="1">
              <a:latin typeface="Georgia"/>
              <a:ea typeface="Georgia"/>
              <a:cs typeface="Georgia"/>
              <a:sym typeface="Georgia"/>
            </a:endParaRPr>
          </a:p>
          <a:p>
            <a:pPr marL="914400" lvl="1" indent="-315277" algn="l" rtl="0">
              <a:spcBef>
                <a:spcPts val="1400"/>
              </a:spcBef>
              <a:spcAft>
                <a:spcPts val="0"/>
              </a:spcAft>
              <a:buClr>
                <a:schemeClr val="dk1"/>
              </a:buClr>
              <a:buSzPct val="100000"/>
              <a:buFont typeface="Georgia"/>
              <a:buChar char="❏"/>
            </a:pPr>
            <a:r>
              <a:rPr lang="sk" sz="1950">
                <a:latin typeface="Georgia"/>
                <a:ea typeface="Georgia"/>
                <a:cs typeface="Georgia"/>
                <a:sym typeface="Georgia"/>
              </a:rPr>
              <a:t>Proximalis, medius, distalis</a:t>
            </a:r>
            <a:endParaRPr sz="1950">
              <a:latin typeface="Georgia"/>
              <a:ea typeface="Georgia"/>
              <a:cs typeface="Georgia"/>
              <a:sym typeface="Georgia"/>
            </a:endParaRPr>
          </a:p>
          <a:p>
            <a:pPr marL="914400" lvl="1" indent="-315277" algn="l" rtl="0">
              <a:spcBef>
                <a:spcPts val="0"/>
              </a:spcBef>
              <a:spcAft>
                <a:spcPts val="0"/>
              </a:spcAft>
              <a:buClr>
                <a:schemeClr val="dk1"/>
              </a:buClr>
              <a:buSzPct val="100000"/>
              <a:buFont typeface="Georgia"/>
              <a:buChar char="❏"/>
            </a:pPr>
            <a:r>
              <a:rPr lang="sk" sz="1950">
                <a:latin typeface="Georgia"/>
                <a:ea typeface="Georgia"/>
                <a:cs typeface="Georgia"/>
                <a:sym typeface="Georgia"/>
              </a:rPr>
              <a:t>Palec má pouze proximalis a distalis</a:t>
            </a:r>
            <a:endParaRPr sz="1950">
              <a:latin typeface="Georgia"/>
              <a:ea typeface="Georgia"/>
              <a:cs typeface="Georgia"/>
              <a:sym typeface="Georgia"/>
            </a:endParaRPr>
          </a:p>
          <a:p>
            <a:pPr marL="457200" lvl="0" indent="-321945" algn="l" rtl="0">
              <a:spcBef>
                <a:spcPts val="0"/>
              </a:spcBef>
              <a:spcAft>
                <a:spcPts val="0"/>
              </a:spcAft>
              <a:buClr>
                <a:schemeClr val="dk1"/>
              </a:buClr>
              <a:buSzPct val="100000"/>
              <a:buFont typeface="Georgia"/>
              <a:buChar char="❏"/>
            </a:pPr>
            <a:r>
              <a:rPr lang="sk" sz="2100">
                <a:latin typeface="Georgia"/>
                <a:ea typeface="Georgia"/>
                <a:cs typeface="Georgia"/>
                <a:sym typeface="Georgia"/>
              </a:rPr>
              <a:t>3 úseky – basis, corpus, caput</a:t>
            </a:r>
            <a:endParaRPr sz="2100">
              <a:latin typeface="Georgia"/>
              <a:ea typeface="Georgia"/>
              <a:cs typeface="Georgia"/>
              <a:sym typeface="Georgia"/>
            </a:endParaRPr>
          </a:p>
          <a:p>
            <a:pPr marL="457200" lvl="0" indent="-321945" algn="l" rtl="0">
              <a:spcBef>
                <a:spcPts val="0"/>
              </a:spcBef>
              <a:spcAft>
                <a:spcPts val="0"/>
              </a:spcAft>
              <a:buClr>
                <a:schemeClr val="dk1"/>
              </a:buClr>
              <a:buSzPct val="100000"/>
              <a:buFont typeface="Georgia"/>
              <a:buChar char="❏"/>
            </a:pPr>
            <a:r>
              <a:rPr lang="sk" sz="2100" b="1">
                <a:latin typeface="Georgia"/>
                <a:ea typeface="Georgia"/>
                <a:cs typeface="Georgia"/>
                <a:sym typeface="Georgia"/>
              </a:rPr>
              <a:t>Tuberositas phalangis distalis – </a:t>
            </a:r>
            <a:r>
              <a:rPr lang="sk" sz="2100">
                <a:latin typeface="Georgia"/>
                <a:ea typeface="Georgia"/>
                <a:cs typeface="Georgia"/>
                <a:sym typeface="Georgia"/>
              </a:rPr>
              <a:t>drsnatina na distálním konci posledního článku, upíná se zde husté vazivo vyplňující distální konec prstu</a:t>
            </a:r>
            <a:endParaRPr sz="2100">
              <a:latin typeface="Georgia"/>
              <a:ea typeface="Georgia"/>
              <a:cs typeface="Georgia"/>
              <a:sym typeface="Georgia"/>
            </a:endParaRPr>
          </a:p>
          <a:p>
            <a:pPr marL="457200" lvl="0" indent="-321945" algn="l" rtl="0">
              <a:spcBef>
                <a:spcPts val="0"/>
              </a:spcBef>
              <a:spcAft>
                <a:spcPts val="0"/>
              </a:spcAft>
              <a:buClr>
                <a:schemeClr val="dk1"/>
              </a:buClr>
              <a:buSzPct val="100000"/>
              <a:buFont typeface="Georgia"/>
              <a:buChar char="❏"/>
            </a:pPr>
            <a:r>
              <a:rPr lang="sk" sz="2100">
                <a:latin typeface="Georgia"/>
                <a:ea typeface="Georgia"/>
                <a:cs typeface="Georgia"/>
                <a:sym typeface="Georgia"/>
              </a:rPr>
              <a:t>Na rozšířené bazi proximálního článku je konkávní jamka pro skloubení s hlavicí metakarpu</a:t>
            </a:r>
            <a:endParaRPr sz="2100">
              <a:latin typeface="Georgia"/>
              <a:ea typeface="Georgia"/>
              <a:cs typeface="Georgia"/>
              <a:sym typeface="Georgia"/>
            </a:endParaRPr>
          </a:p>
          <a:p>
            <a:pPr marL="0" lvl="0" indent="0" algn="l" rtl="0">
              <a:spcBef>
                <a:spcPts val="1200"/>
              </a:spcBef>
              <a:spcAft>
                <a:spcPts val="1200"/>
              </a:spcAft>
              <a:buNone/>
            </a:pPr>
            <a:endParaRPr/>
          </a:p>
        </p:txBody>
      </p:sp>
      <p:pic>
        <p:nvPicPr>
          <p:cNvPr id="174" name="Google Shape;174;p28"/>
          <p:cNvPicPr preferRelativeResize="0"/>
          <p:nvPr/>
        </p:nvPicPr>
        <p:blipFill rotWithShape="1">
          <a:blip r:embed="rId3">
            <a:alphaModFix/>
          </a:blip>
          <a:srcRect l="28350" t="19389" r="28893" b="14160"/>
          <a:stretch/>
        </p:blipFill>
        <p:spPr>
          <a:xfrm>
            <a:off x="6510625" y="0"/>
            <a:ext cx="2633375" cy="2557926"/>
          </a:xfrm>
          <a:prstGeom prst="rect">
            <a:avLst/>
          </a:prstGeom>
          <a:noFill/>
          <a:ln>
            <a:noFill/>
          </a:ln>
        </p:spPr>
      </p:pic>
      <p:pic>
        <p:nvPicPr>
          <p:cNvPr id="175" name="Google Shape;175;p28"/>
          <p:cNvPicPr preferRelativeResize="0"/>
          <p:nvPr/>
        </p:nvPicPr>
        <p:blipFill rotWithShape="1">
          <a:blip r:embed="rId4">
            <a:alphaModFix/>
          </a:blip>
          <a:srcRect l="30336" t="19176" r="30741" b="18052"/>
          <a:stretch/>
        </p:blipFill>
        <p:spPr>
          <a:xfrm>
            <a:off x="4672850" y="2557925"/>
            <a:ext cx="2323400" cy="2585574"/>
          </a:xfrm>
          <a:prstGeom prst="rect">
            <a:avLst/>
          </a:prstGeom>
          <a:noFill/>
          <a:ln>
            <a:noFill/>
          </a:ln>
        </p:spPr>
      </p:pic>
      <p:pic>
        <p:nvPicPr>
          <p:cNvPr id="176" name="Google Shape;176;p28"/>
          <p:cNvPicPr preferRelativeResize="0"/>
          <p:nvPr/>
        </p:nvPicPr>
        <p:blipFill rotWithShape="1">
          <a:blip r:embed="rId5">
            <a:alphaModFix/>
          </a:blip>
          <a:srcRect l="29445" t="19827" r="29296" b="15250"/>
          <a:stretch/>
        </p:blipFill>
        <p:spPr>
          <a:xfrm>
            <a:off x="6996250" y="2557925"/>
            <a:ext cx="2147748" cy="2585574"/>
          </a:xfrm>
          <a:prstGeom prst="rect">
            <a:avLst/>
          </a:prstGeom>
          <a:noFill/>
          <a:ln>
            <a:noFill/>
          </a:ln>
        </p:spPr>
      </p:pic>
      <p:pic>
        <p:nvPicPr>
          <p:cNvPr id="177" name="Google Shape;177;p28"/>
          <p:cNvPicPr preferRelativeResize="0"/>
          <p:nvPr/>
        </p:nvPicPr>
        <p:blipFill rotWithShape="1">
          <a:blip r:embed="rId6">
            <a:alphaModFix/>
          </a:blip>
          <a:srcRect l="28419" t="18733" r="28825" b="14386"/>
          <a:stretch/>
        </p:blipFill>
        <p:spPr>
          <a:xfrm>
            <a:off x="4672850" y="0"/>
            <a:ext cx="1837773" cy="26558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Articulationes manus</a:t>
            </a:r>
            <a:endParaRPr b="1"/>
          </a:p>
        </p:txBody>
      </p:sp>
      <p:sp>
        <p:nvSpPr>
          <p:cNvPr id="183" name="Google Shape;183;p29"/>
          <p:cNvSpPr txBox="1">
            <a:spLocks noGrp="1"/>
          </p:cNvSpPr>
          <p:nvPr>
            <p:ph type="body" idx="1"/>
          </p:nvPr>
        </p:nvSpPr>
        <p:spPr>
          <a:xfrm>
            <a:off x="387900" y="1152424"/>
            <a:ext cx="8368200" cy="3078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sk" sz="1695">
                <a:latin typeface="Georgia"/>
                <a:ea typeface="Georgia"/>
                <a:cs typeface="Georgia"/>
                <a:sym typeface="Georgia"/>
              </a:rPr>
              <a:t>  1 art. radiocarpalis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2 art. mediocarpalis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art. intercarpales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3 art. carpometacarpalis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4 art. carpometacarpalis pollicis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5 artt. metacarpophalangeales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6 artt. interphalangeales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7 discus articularis</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8 </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  9 lig. intercapalium interosseum</a:t>
            </a:r>
            <a:endParaRPr sz="1695">
              <a:latin typeface="Georgia"/>
              <a:ea typeface="Georgia"/>
              <a:cs typeface="Georgia"/>
              <a:sym typeface="Georgia"/>
            </a:endParaRPr>
          </a:p>
          <a:p>
            <a:pPr marL="0" lvl="0" indent="0" algn="l" rtl="0">
              <a:lnSpc>
                <a:spcPct val="95000"/>
              </a:lnSpc>
              <a:spcBef>
                <a:spcPts val="200"/>
              </a:spcBef>
              <a:spcAft>
                <a:spcPts val="0"/>
              </a:spcAft>
              <a:buSzPts val="852"/>
              <a:buNone/>
            </a:pPr>
            <a:r>
              <a:rPr lang="sk" sz="1695">
                <a:latin typeface="Georgia"/>
                <a:ea typeface="Georgia"/>
                <a:cs typeface="Georgia"/>
                <a:sym typeface="Georgia"/>
              </a:rPr>
              <a:t>10 ligg. metacarpalia interossea</a:t>
            </a:r>
            <a:endParaRPr sz="1695">
              <a:latin typeface="Georgia"/>
              <a:ea typeface="Georgia"/>
              <a:cs typeface="Georgia"/>
              <a:sym typeface="Georgia"/>
            </a:endParaRPr>
          </a:p>
          <a:p>
            <a:pPr marL="0" lvl="0" indent="0" algn="l" rtl="0">
              <a:lnSpc>
                <a:spcPct val="95000"/>
              </a:lnSpc>
              <a:spcBef>
                <a:spcPts val="0"/>
              </a:spcBef>
              <a:spcAft>
                <a:spcPts val="0"/>
              </a:spcAft>
              <a:buSzPts val="852"/>
              <a:buNone/>
            </a:pPr>
            <a:r>
              <a:rPr lang="sk" sz="1695">
                <a:latin typeface="Georgia"/>
                <a:ea typeface="Georgia"/>
                <a:cs typeface="Georgia"/>
                <a:sym typeface="Georgia"/>
              </a:rPr>
              <a:t>(Čihák, 2011)</a:t>
            </a:r>
            <a:endParaRPr sz="1695">
              <a:latin typeface="Georgia"/>
              <a:ea typeface="Georgia"/>
              <a:cs typeface="Georgia"/>
              <a:sym typeface="Georgia"/>
            </a:endParaRPr>
          </a:p>
          <a:p>
            <a:pPr marL="0" lvl="0" indent="0" algn="l" rtl="0">
              <a:lnSpc>
                <a:spcPct val="95000"/>
              </a:lnSpc>
              <a:spcBef>
                <a:spcPts val="0"/>
              </a:spcBef>
              <a:spcAft>
                <a:spcPts val="1200"/>
              </a:spcAft>
              <a:buSzPts val="852"/>
              <a:buNone/>
            </a:pPr>
            <a:endParaRPr sz="1695"/>
          </a:p>
        </p:txBody>
      </p:sp>
      <p:pic>
        <p:nvPicPr>
          <p:cNvPr id="184" name="Google Shape;184;p29"/>
          <p:cNvPicPr preferRelativeResize="0"/>
          <p:nvPr/>
        </p:nvPicPr>
        <p:blipFill>
          <a:blip r:embed="rId3">
            <a:alphaModFix/>
          </a:blip>
          <a:stretch>
            <a:fillRect/>
          </a:stretch>
        </p:blipFill>
        <p:spPr>
          <a:xfrm>
            <a:off x="5344299" y="365662"/>
            <a:ext cx="3411799" cy="4412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Articulatio radiocarpalis</a:t>
            </a:r>
            <a:endParaRPr b="1"/>
          </a:p>
        </p:txBody>
      </p:sp>
      <p:sp>
        <p:nvSpPr>
          <p:cNvPr id="190" name="Google Shape;190;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04800" algn="l" rtl="0">
              <a:spcBef>
                <a:spcPts val="1200"/>
              </a:spcBef>
              <a:spcAft>
                <a:spcPts val="0"/>
              </a:spcAft>
              <a:buClr>
                <a:schemeClr val="dk1"/>
              </a:buClr>
              <a:buSzPts val="1200"/>
              <a:buFont typeface="Georgia"/>
              <a:buChar char="❏"/>
            </a:pPr>
            <a:r>
              <a:rPr lang="sk">
                <a:latin typeface="Georgia"/>
                <a:ea typeface="Georgia"/>
                <a:cs typeface="Georgia"/>
                <a:sym typeface="Georgia"/>
              </a:rPr>
              <a:t>skloubení distálního konce předloktí s proximální řadou zápěstních kůstek (os scaphouideum, lunatum a triquetrum)</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sk">
                <a:latin typeface="Georgia"/>
                <a:ea typeface="Georgia"/>
                <a:cs typeface="Georgia"/>
                <a:sym typeface="Georgia"/>
              </a:rPr>
              <a:t>kloub dvouosý elipsoidní (art. ellipsoidea)</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sk">
                <a:latin typeface="Georgia"/>
                <a:ea typeface="Georgia"/>
                <a:cs typeface="Georgia"/>
                <a:sym typeface="Georgia"/>
              </a:rPr>
              <a:t>kloubní jamka tvořena facies articularis carpalis na distálním konci radia, ulnárně pokračuje jako discus articularis (ulna není přímo skloubena s carpem)</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sk">
                <a:latin typeface="Georgia"/>
                <a:ea typeface="Georgia"/>
                <a:cs typeface="Georgia"/>
                <a:sym typeface="Georgia"/>
              </a:rPr>
              <a:t>hlavice tvořena os scaphoideum, lunatum a triquetrum</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sk">
                <a:latin typeface="Georgia"/>
                <a:ea typeface="Georgia"/>
                <a:cs typeface="Georgia"/>
                <a:sym typeface="Georgia"/>
              </a:rPr>
              <a:t>od radiálního okraje pouzdra do kloubní štěrbiny zasahuje </a:t>
            </a:r>
            <a:r>
              <a:rPr lang="sk" i="1">
                <a:latin typeface="Georgia"/>
                <a:ea typeface="Georgia"/>
                <a:cs typeface="Georgia"/>
                <a:sym typeface="Georgia"/>
              </a:rPr>
              <a:t>meniskoidní výběžek</a:t>
            </a:r>
            <a:r>
              <a:rPr lang="sk">
                <a:latin typeface="Georgia"/>
                <a:ea typeface="Georgia"/>
                <a:cs typeface="Georgia"/>
                <a:sym typeface="Georgia"/>
              </a:rPr>
              <a:t>, srovnává nestejnoměrné zakřivení jamky a složené hlavice</a:t>
            </a:r>
            <a:endParaRPr>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Articulatio radiocarpalis</a:t>
            </a:r>
            <a:endParaRPr b="1"/>
          </a:p>
        </p:txBody>
      </p:sp>
      <p:sp>
        <p:nvSpPr>
          <p:cNvPr id="196" name="Google Shape;196;p31"/>
          <p:cNvSpPr txBox="1">
            <a:spLocks noGrp="1"/>
          </p:cNvSpPr>
          <p:nvPr>
            <p:ph type="body" idx="1"/>
          </p:nvPr>
        </p:nvSpPr>
        <p:spPr>
          <a:xfrm>
            <a:off x="387900" y="1489825"/>
            <a:ext cx="6054900" cy="3078900"/>
          </a:xfrm>
          <a:prstGeom prst="rect">
            <a:avLst/>
          </a:prstGeom>
        </p:spPr>
        <p:txBody>
          <a:bodyPr spcFirstLastPara="1" wrap="square" lIns="91425" tIns="91425" rIns="91425" bIns="91425" anchor="t" anchorCtr="0">
            <a:normAutofit lnSpcReduction="10000"/>
          </a:bodyPr>
          <a:lstStyle/>
          <a:p>
            <a:pPr marL="457200" lvl="0" indent="-342900" algn="l" rtl="0">
              <a:spcBef>
                <a:spcPts val="1200"/>
              </a:spcBef>
              <a:spcAft>
                <a:spcPts val="0"/>
              </a:spcAft>
              <a:buClr>
                <a:schemeClr val="dk1"/>
              </a:buClr>
              <a:buSzPts val="1800"/>
              <a:buFont typeface="Georgia"/>
              <a:buChar char="●"/>
            </a:pPr>
            <a:r>
              <a:rPr lang="sk" b="1">
                <a:latin typeface="Georgia"/>
                <a:ea typeface="Georgia"/>
                <a:cs typeface="Georgia"/>
                <a:sym typeface="Georgia"/>
              </a:rPr>
              <a:t>Styčné plochy: </a:t>
            </a:r>
            <a:endParaRPr b="1">
              <a:latin typeface="Georgia"/>
              <a:ea typeface="Georgia"/>
              <a:cs typeface="Georgia"/>
              <a:sym typeface="Georgia"/>
            </a:endParaRPr>
          </a:p>
          <a:p>
            <a:pPr marL="914400" lvl="1" indent="-342900" algn="l" rtl="0">
              <a:spcBef>
                <a:spcPts val="0"/>
              </a:spcBef>
              <a:spcAft>
                <a:spcPts val="0"/>
              </a:spcAft>
              <a:buClr>
                <a:schemeClr val="dk1"/>
              </a:buClr>
              <a:buSzPts val="1800"/>
              <a:buFont typeface="Georgia"/>
              <a:buAutoNum type="alphaLcPeriod"/>
            </a:pPr>
            <a:r>
              <a:rPr lang="sk" sz="1800" i="1">
                <a:latin typeface="Georgia"/>
                <a:ea typeface="Georgia"/>
                <a:cs typeface="Georgia"/>
                <a:sym typeface="Georgia"/>
              </a:rPr>
              <a:t>Facies artricularis carpalis radii + discus articularis </a:t>
            </a:r>
            <a:endParaRPr sz="1800" i="1">
              <a:latin typeface="Georgia"/>
              <a:ea typeface="Georgia"/>
              <a:cs typeface="Georgia"/>
              <a:sym typeface="Georgia"/>
            </a:endParaRPr>
          </a:p>
          <a:p>
            <a:pPr marL="914400" lvl="1" indent="-342900" algn="l" rtl="0">
              <a:spcBef>
                <a:spcPts val="0"/>
              </a:spcBef>
              <a:spcAft>
                <a:spcPts val="0"/>
              </a:spcAft>
              <a:buClr>
                <a:schemeClr val="dk1"/>
              </a:buClr>
              <a:buSzPts val="1800"/>
              <a:buFont typeface="Georgia"/>
              <a:buAutoNum type="alphaLcPeriod"/>
            </a:pPr>
            <a:r>
              <a:rPr lang="sk" sz="1800" i="1">
                <a:latin typeface="Georgia"/>
                <a:ea typeface="Georgia"/>
                <a:cs typeface="Georgia"/>
                <a:sym typeface="Georgia"/>
              </a:rPr>
              <a:t>Os scaphoideum, lunatum, triquetrum</a:t>
            </a:r>
            <a:endParaRPr sz="1800" i="1">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sk" b="1">
                <a:latin typeface="Georgia"/>
                <a:ea typeface="Georgia"/>
                <a:cs typeface="Georgia"/>
                <a:sym typeface="Georgia"/>
              </a:rPr>
              <a:t>Konkávní ve 2 směrech: </a:t>
            </a:r>
            <a:r>
              <a:rPr lang="sk">
                <a:latin typeface="Georgia"/>
                <a:ea typeface="Georgia"/>
                <a:cs typeface="Georgia"/>
                <a:sym typeface="Georgia"/>
              </a:rPr>
              <a:t>podél AA‘ FL/EX, podél BB‘ RD/UD</a:t>
            </a:r>
            <a:endParaRPr>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sk" b="1">
                <a:latin typeface="Georgia"/>
                <a:ea typeface="Georgia"/>
                <a:cs typeface="Georgia"/>
                <a:sym typeface="Georgia"/>
              </a:rPr>
              <a:t>Discus articularis - </a:t>
            </a:r>
            <a:r>
              <a:rPr lang="sk">
                <a:latin typeface="Georgia"/>
                <a:ea typeface="Georgia"/>
                <a:cs typeface="Georgia"/>
                <a:sym typeface="Georgia"/>
              </a:rPr>
              <a:t>tlumí nárazy a tření, pobírá jen 20% tlaku. Od 30. roku degenerativní změny.</a:t>
            </a:r>
            <a:endParaRPr>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197" name="Google Shape;197;p31"/>
          <p:cNvPicPr preferRelativeResize="0"/>
          <p:nvPr/>
        </p:nvPicPr>
        <p:blipFill>
          <a:blip r:embed="rId3">
            <a:alphaModFix/>
          </a:blip>
          <a:stretch>
            <a:fillRect/>
          </a:stretch>
        </p:blipFill>
        <p:spPr>
          <a:xfrm>
            <a:off x="6772675" y="153750"/>
            <a:ext cx="2129100" cy="1870807"/>
          </a:xfrm>
          <a:prstGeom prst="rect">
            <a:avLst/>
          </a:prstGeom>
          <a:noFill/>
          <a:ln>
            <a:noFill/>
          </a:ln>
        </p:spPr>
      </p:pic>
      <p:pic>
        <p:nvPicPr>
          <p:cNvPr id="198" name="Google Shape;198;p31"/>
          <p:cNvPicPr preferRelativeResize="0"/>
          <p:nvPr/>
        </p:nvPicPr>
        <p:blipFill>
          <a:blip r:embed="rId4">
            <a:alphaModFix/>
          </a:blip>
          <a:stretch>
            <a:fillRect/>
          </a:stretch>
        </p:blipFill>
        <p:spPr>
          <a:xfrm>
            <a:off x="6772675" y="2024550"/>
            <a:ext cx="2129100" cy="2894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2900" b="1"/>
              <a:t>Ruka</a:t>
            </a:r>
            <a:endParaRPr sz="2900" b="1"/>
          </a:p>
        </p:txBody>
      </p:sp>
      <p:sp>
        <p:nvSpPr>
          <p:cNvPr id="73" name="Google Shape;73;p14"/>
          <p:cNvSpPr txBox="1">
            <a:spLocks noGrp="1"/>
          </p:cNvSpPr>
          <p:nvPr>
            <p:ph type="body" idx="1"/>
          </p:nvPr>
        </p:nvSpPr>
        <p:spPr>
          <a:xfrm>
            <a:off x="387900" y="1377750"/>
            <a:ext cx="4184100" cy="30789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sk" sz="1400">
                <a:latin typeface="Arial"/>
                <a:ea typeface="Arial"/>
                <a:cs typeface="Arial"/>
                <a:sym typeface="Arial"/>
              </a:rPr>
              <a:t>Dělíme ji na 2 hlavní části:</a:t>
            </a:r>
            <a:endParaRPr sz="1400">
              <a:latin typeface="Arial"/>
              <a:ea typeface="Arial"/>
              <a:cs typeface="Arial"/>
              <a:sym typeface="Arial"/>
            </a:endParaRPr>
          </a:p>
          <a:p>
            <a:pPr marL="457200" lvl="0" indent="-317500" algn="l" rtl="0">
              <a:spcBef>
                <a:spcPts val="1700"/>
              </a:spcBef>
              <a:spcAft>
                <a:spcPts val="0"/>
              </a:spcAft>
              <a:buSzPts val="1400"/>
              <a:buFont typeface="Arial"/>
              <a:buChar char="-"/>
            </a:pPr>
            <a:r>
              <a:rPr lang="sk" sz="1400">
                <a:latin typeface="Arial"/>
                <a:ea typeface="Arial"/>
                <a:cs typeface="Arial"/>
                <a:sym typeface="Arial"/>
              </a:rPr>
              <a:t>Zápěstí a prsty</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sk" sz="1400" b="1">
                <a:latin typeface="Arial"/>
                <a:ea typeface="Arial"/>
                <a:cs typeface="Arial"/>
                <a:sym typeface="Arial"/>
              </a:rPr>
              <a:t>Kostra ruky:</a:t>
            </a:r>
            <a:endParaRPr sz="1400" b="1">
              <a:latin typeface="Arial"/>
              <a:ea typeface="Arial"/>
              <a:cs typeface="Arial"/>
              <a:sym typeface="Arial"/>
            </a:endParaRPr>
          </a:p>
          <a:p>
            <a:pPr marL="457200" lvl="0" indent="-317500" algn="l" rtl="0">
              <a:spcBef>
                <a:spcPts val="0"/>
              </a:spcBef>
              <a:spcAft>
                <a:spcPts val="0"/>
              </a:spcAft>
              <a:buSzPts val="1400"/>
              <a:buFont typeface="Arial"/>
              <a:buChar char="❏"/>
            </a:pPr>
            <a:r>
              <a:rPr lang="sk" sz="1400" b="1">
                <a:latin typeface="Arial"/>
                <a:ea typeface="Arial"/>
                <a:cs typeface="Arial"/>
                <a:sym typeface="Arial"/>
              </a:rPr>
              <a:t>Kosti karpální (zápěstní) - 8 </a:t>
            </a:r>
            <a:endParaRPr sz="1400" b="1">
              <a:latin typeface="Arial"/>
              <a:ea typeface="Arial"/>
              <a:cs typeface="Arial"/>
              <a:sym typeface="Arial"/>
            </a:endParaRPr>
          </a:p>
          <a:p>
            <a:pPr marL="1371600" lvl="2" indent="-317500" algn="l" rtl="0">
              <a:spcBef>
                <a:spcPts val="0"/>
              </a:spcBef>
              <a:spcAft>
                <a:spcPts val="0"/>
              </a:spcAft>
              <a:buClr>
                <a:schemeClr val="dk1"/>
              </a:buClr>
              <a:buSzPts val="1400"/>
              <a:buChar char="❏"/>
            </a:pPr>
            <a:r>
              <a:rPr lang="sk" b="1">
                <a:latin typeface="Arial"/>
                <a:ea typeface="Arial"/>
                <a:cs typeface="Arial"/>
                <a:sym typeface="Arial"/>
              </a:rPr>
              <a:t>Proximální řada: </a:t>
            </a:r>
            <a:r>
              <a:rPr lang="sk">
                <a:latin typeface="Arial"/>
                <a:ea typeface="Arial"/>
                <a:cs typeface="Arial"/>
                <a:sym typeface="Arial"/>
              </a:rPr>
              <a:t>scaphoideum, lunatum, triquetrum, pisiforme, </a:t>
            </a:r>
            <a:endParaRPr>
              <a:latin typeface="Arial"/>
              <a:ea typeface="Arial"/>
              <a:cs typeface="Arial"/>
              <a:sym typeface="Arial"/>
            </a:endParaRPr>
          </a:p>
          <a:p>
            <a:pPr marL="1371600" lvl="2" indent="-317500" algn="l" rtl="0">
              <a:spcBef>
                <a:spcPts val="0"/>
              </a:spcBef>
              <a:spcAft>
                <a:spcPts val="0"/>
              </a:spcAft>
              <a:buClr>
                <a:schemeClr val="dk1"/>
              </a:buClr>
              <a:buSzPts val="1400"/>
              <a:buChar char="❏"/>
            </a:pPr>
            <a:r>
              <a:rPr lang="sk" b="1">
                <a:latin typeface="Arial"/>
                <a:ea typeface="Arial"/>
                <a:cs typeface="Arial"/>
                <a:sym typeface="Arial"/>
              </a:rPr>
              <a:t>Distální řada: </a:t>
            </a:r>
            <a:r>
              <a:rPr lang="sk">
                <a:latin typeface="Arial"/>
                <a:ea typeface="Arial"/>
                <a:cs typeface="Arial"/>
                <a:sym typeface="Arial"/>
              </a:rPr>
              <a:t>trapezium, trapezoideum, capitatum, hamatum</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sk" sz="1400" b="1">
                <a:latin typeface="Arial"/>
                <a:ea typeface="Arial"/>
                <a:cs typeface="Arial"/>
                <a:sym typeface="Arial"/>
              </a:rPr>
              <a:t>Kosti metakarpální (záprstní) - 5 </a:t>
            </a:r>
            <a:endParaRPr sz="1400" b="1">
              <a:latin typeface="Arial"/>
              <a:ea typeface="Arial"/>
              <a:cs typeface="Arial"/>
              <a:sym typeface="Arial"/>
            </a:endParaRPr>
          </a:p>
          <a:p>
            <a:pPr marL="914400" lvl="1" indent="-317500" algn="l" rtl="0">
              <a:spcBef>
                <a:spcPts val="0"/>
              </a:spcBef>
              <a:spcAft>
                <a:spcPts val="0"/>
              </a:spcAft>
              <a:buClr>
                <a:schemeClr val="dk1"/>
              </a:buClr>
              <a:buSzPts val="1400"/>
              <a:buChar char="❏"/>
            </a:pPr>
            <a:r>
              <a:rPr lang="sk">
                <a:latin typeface="Arial"/>
                <a:ea typeface="Arial"/>
                <a:cs typeface="Arial"/>
                <a:sym typeface="Arial"/>
              </a:rPr>
              <a:t>články prstů- 14 </a:t>
            </a:r>
            <a:endParaRPr>
              <a:latin typeface="Arial"/>
              <a:ea typeface="Arial"/>
              <a:cs typeface="Arial"/>
              <a:sym typeface="Arial"/>
            </a:endParaRPr>
          </a:p>
          <a:p>
            <a:pPr marL="0" lvl="0" indent="0" algn="l" rtl="0">
              <a:spcBef>
                <a:spcPts val="1200"/>
              </a:spcBef>
              <a:spcAft>
                <a:spcPts val="1200"/>
              </a:spcAft>
              <a:buNone/>
            </a:pPr>
            <a:endParaRPr sz="1400"/>
          </a:p>
        </p:txBody>
      </p:sp>
      <p:pic>
        <p:nvPicPr>
          <p:cNvPr id="74" name="Google Shape;74;p14"/>
          <p:cNvPicPr preferRelativeResize="0"/>
          <p:nvPr/>
        </p:nvPicPr>
        <p:blipFill>
          <a:blip r:embed="rId3">
            <a:alphaModFix/>
          </a:blip>
          <a:stretch>
            <a:fillRect/>
          </a:stretch>
        </p:blipFill>
        <p:spPr>
          <a:xfrm>
            <a:off x="7652775" y="2667000"/>
            <a:ext cx="1491214" cy="2476499"/>
          </a:xfrm>
          <a:prstGeom prst="rect">
            <a:avLst/>
          </a:prstGeom>
          <a:noFill/>
          <a:ln>
            <a:noFill/>
          </a:ln>
        </p:spPr>
      </p:pic>
      <p:pic>
        <p:nvPicPr>
          <p:cNvPr id="75" name="Google Shape;75;p14"/>
          <p:cNvPicPr preferRelativeResize="0"/>
          <p:nvPr/>
        </p:nvPicPr>
        <p:blipFill>
          <a:blip r:embed="rId4">
            <a:alphaModFix/>
          </a:blip>
          <a:stretch>
            <a:fillRect/>
          </a:stretch>
        </p:blipFill>
        <p:spPr>
          <a:xfrm>
            <a:off x="4402675" y="0"/>
            <a:ext cx="4741325" cy="2667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b="1"/>
              <a:t>Articulatio radiocarpalis</a:t>
            </a:r>
            <a:endParaRPr b="1"/>
          </a:p>
        </p:txBody>
      </p:sp>
      <p:pic>
        <p:nvPicPr>
          <p:cNvPr id="204" name="Google Shape;204;p32"/>
          <p:cNvPicPr preferRelativeResize="0"/>
          <p:nvPr/>
        </p:nvPicPr>
        <p:blipFill rotWithShape="1">
          <a:blip r:embed="rId3">
            <a:alphaModFix/>
          </a:blip>
          <a:srcRect l="15117" t="37701" r="29447" b="10352"/>
          <a:stretch/>
        </p:blipFill>
        <p:spPr>
          <a:xfrm>
            <a:off x="1372725" y="1056550"/>
            <a:ext cx="6174449" cy="3616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Articulatio radiocarpalis</a:t>
            </a:r>
            <a:endParaRPr/>
          </a:p>
        </p:txBody>
      </p:sp>
      <p:sp>
        <p:nvSpPr>
          <p:cNvPr id="210" name="Google Shape;210;p33"/>
          <p:cNvSpPr txBox="1">
            <a:spLocks noGrp="1"/>
          </p:cNvSpPr>
          <p:nvPr>
            <p:ph type="body" idx="1"/>
          </p:nvPr>
        </p:nvSpPr>
        <p:spPr>
          <a:xfrm>
            <a:off x="311700" y="1266325"/>
            <a:ext cx="3744900" cy="33027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chemeClr val="dk2"/>
              </a:buClr>
              <a:buSzPts val="1800"/>
              <a:buFont typeface="Georgia"/>
              <a:buChar char="❏"/>
            </a:pPr>
            <a:r>
              <a:rPr lang="sk">
                <a:latin typeface="Georgia"/>
                <a:ea typeface="Georgia"/>
                <a:cs typeface="Georgia"/>
                <a:sym typeface="Georgia"/>
              </a:rPr>
              <a:t>Sklon artikulační plochy radia palmárně (20-25°) a ulnárně</a:t>
            </a:r>
            <a:br>
              <a:rPr lang="sk">
                <a:latin typeface="Georgia"/>
                <a:ea typeface="Georgia"/>
                <a:cs typeface="Georgia"/>
                <a:sym typeface="Georgia"/>
              </a:rPr>
            </a:br>
            <a:r>
              <a:rPr lang="sk">
                <a:latin typeface="Georgia"/>
                <a:ea typeface="Georgia"/>
                <a:cs typeface="Georgia"/>
                <a:sym typeface="Georgia"/>
              </a:rPr>
              <a:t>(25-30°)</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Významná stabilizační role ligament.</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Fixace při repozici zlomenin.</a:t>
            </a:r>
            <a:endParaRPr/>
          </a:p>
        </p:txBody>
      </p:sp>
      <p:pic>
        <p:nvPicPr>
          <p:cNvPr id="211" name="Google Shape;211;p33"/>
          <p:cNvPicPr preferRelativeResize="0"/>
          <p:nvPr/>
        </p:nvPicPr>
        <p:blipFill>
          <a:blip r:embed="rId3">
            <a:alphaModFix/>
          </a:blip>
          <a:stretch>
            <a:fillRect/>
          </a:stretch>
        </p:blipFill>
        <p:spPr>
          <a:xfrm>
            <a:off x="5911078" y="1706300"/>
            <a:ext cx="3232934" cy="3302700"/>
          </a:xfrm>
          <a:prstGeom prst="rect">
            <a:avLst/>
          </a:prstGeom>
          <a:noFill/>
          <a:ln>
            <a:noFill/>
          </a:ln>
        </p:spPr>
      </p:pic>
      <p:pic>
        <p:nvPicPr>
          <p:cNvPr id="212" name="Google Shape;212;p33"/>
          <p:cNvPicPr preferRelativeResize="0"/>
          <p:nvPr/>
        </p:nvPicPr>
        <p:blipFill rotWithShape="1">
          <a:blip r:embed="rId4">
            <a:alphaModFix/>
          </a:blip>
          <a:srcRect r="5033" b="2123"/>
          <a:stretch/>
        </p:blipFill>
        <p:spPr>
          <a:xfrm>
            <a:off x="4475600" y="145675"/>
            <a:ext cx="1586750" cy="3104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Articulatio radiocarpalis</a:t>
            </a:r>
            <a:endParaRPr/>
          </a:p>
        </p:txBody>
      </p:sp>
      <p:sp>
        <p:nvSpPr>
          <p:cNvPr id="218" name="Google Shape;218;p34"/>
          <p:cNvSpPr txBox="1">
            <a:spLocks noGrp="1"/>
          </p:cNvSpPr>
          <p:nvPr>
            <p:ph type="body" idx="1"/>
          </p:nvPr>
        </p:nvSpPr>
        <p:spPr>
          <a:xfrm>
            <a:off x="311700" y="1266325"/>
            <a:ext cx="5683500" cy="3302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sk" sz="1100">
                <a:latin typeface="Georgia"/>
                <a:ea typeface="Georgia"/>
                <a:cs typeface="Georgia"/>
                <a:sym typeface="Georgia"/>
              </a:rPr>
              <a:t>Kloub je zesílen několika vazy:</a:t>
            </a:r>
            <a:endParaRPr sz="1100">
              <a:latin typeface="Georgia"/>
              <a:ea typeface="Georgia"/>
              <a:cs typeface="Georgia"/>
              <a:sym typeface="Georgia"/>
            </a:endParaRPr>
          </a:p>
          <a:p>
            <a:pPr marL="457200" lvl="0" indent="-323850" algn="l" rtl="0">
              <a:spcBef>
                <a:spcPts val="1200"/>
              </a:spcBef>
              <a:spcAft>
                <a:spcPts val="0"/>
              </a:spcAft>
              <a:buClr>
                <a:schemeClr val="dk2"/>
              </a:buClr>
              <a:buSzPts val="1500"/>
              <a:buFont typeface="Arial"/>
              <a:buChar char="❏"/>
            </a:pPr>
            <a:r>
              <a:rPr lang="sk" b="1">
                <a:latin typeface="Georgia"/>
                <a:ea typeface="Georgia"/>
                <a:cs typeface="Georgia"/>
                <a:sym typeface="Georgia"/>
              </a:rPr>
              <a:t>lig. collaterale carpi radiale </a:t>
            </a:r>
            <a:r>
              <a:rPr lang="sk">
                <a:latin typeface="Georgia"/>
                <a:ea typeface="Georgia"/>
                <a:cs typeface="Georgia"/>
                <a:sym typeface="Georgia"/>
              </a:rPr>
              <a:t>– </a:t>
            </a:r>
            <a:r>
              <a:rPr lang="sk" sz="1500">
                <a:latin typeface="Georgia"/>
                <a:ea typeface="Georgia"/>
                <a:cs typeface="Georgia"/>
                <a:sym typeface="Georgia"/>
              </a:rPr>
              <a:t>processus styloideus radii &lt;-&gt; os scaphoideum, omezuje ulnární dukci</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Arial"/>
              <a:buChar char="❏"/>
            </a:pPr>
            <a:r>
              <a:rPr lang="sk" b="1">
                <a:latin typeface="Georgia"/>
                <a:ea typeface="Georgia"/>
                <a:cs typeface="Georgia"/>
                <a:sym typeface="Georgia"/>
              </a:rPr>
              <a:t>lig. collaterale carpi ulnare </a:t>
            </a:r>
            <a:r>
              <a:rPr lang="sk">
                <a:latin typeface="Georgia"/>
                <a:ea typeface="Georgia"/>
                <a:cs typeface="Georgia"/>
                <a:sym typeface="Georgia"/>
              </a:rPr>
              <a:t>– </a:t>
            </a:r>
            <a:r>
              <a:rPr lang="sk" sz="1500">
                <a:latin typeface="Georgia"/>
                <a:ea typeface="Georgia"/>
                <a:cs typeface="Georgia"/>
                <a:sym typeface="Georgia"/>
              </a:rPr>
              <a:t>processus styloideus ulnae &lt;-&gt; os triquetrum, omezuje radiální dukci</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Arial"/>
              <a:buChar char="❏"/>
            </a:pPr>
            <a:r>
              <a:rPr lang="sk" b="1">
                <a:latin typeface="Georgia"/>
                <a:ea typeface="Georgia"/>
                <a:cs typeface="Georgia"/>
                <a:sym typeface="Georgia"/>
              </a:rPr>
              <a:t>lig. radiocarpale dorsale </a:t>
            </a:r>
            <a:r>
              <a:rPr lang="sk">
                <a:latin typeface="Georgia"/>
                <a:ea typeface="Georgia"/>
                <a:cs typeface="Georgia"/>
                <a:sym typeface="Georgia"/>
              </a:rPr>
              <a:t>– </a:t>
            </a:r>
            <a:r>
              <a:rPr lang="sk" sz="1500">
                <a:latin typeface="Georgia"/>
                <a:ea typeface="Georgia"/>
                <a:cs typeface="Georgia"/>
                <a:sym typeface="Georgia"/>
              </a:rPr>
              <a:t>od dorsální strany dist. konce radia na dorsální stranu os scaphoideum, os lunatum a os triquetrum, napíná se při flexi ruky</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Arial"/>
              <a:buChar char="❏"/>
            </a:pPr>
            <a:r>
              <a:rPr lang="sk" b="1">
                <a:latin typeface="Georgia"/>
                <a:ea typeface="Georgia"/>
                <a:cs typeface="Georgia"/>
                <a:sym typeface="Georgia"/>
              </a:rPr>
              <a:t>lig. radiocarpale palmare </a:t>
            </a:r>
            <a:r>
              <a:rPr lang="sk">
                <a:latin typeface="Georgia"/>
                <a:ea typeface="Georgia"/>
                <a:cs typeface="Georgia"/>
                <a:sym typeface="Georgia"/>
              </a:rPr>
              <a:t>– </a:t>
            </a:r>
            <a:r>
              <a:rPr lang="sk" sz="1500">
                <a:latin typeface="Georgia"/>
                <a:ea typeface="Georgia"/>
                <a:cs typeface="Georgia"/>
                <a:sym typeface="Georgia"/>
              </a:rPr>
              <a:t>od baze processus styloideus a od okraje facies articularis carpalis, jde distálně a mediálně na os scaphoideum, os lunatum, os triquetrum, os capitatum, napíná se při extenzi ruky</a:t>
            </a:r>
            <a:endParaRPr/>
          </a:p>
        </p:txBody>
      </p:sp>
      <p:pic>
        <p:nvPicPr>
          <p:cNvPr id="219" name="Google Shape;219;p34"/>
          <p:cNvPicPr preferRelativeResize="0"/>
          <p:nvPr/>
        </p:nvPicPr>
        <p:blipFill>
          <a:blip r:embed="rId3">
            <a:alphaModFix/>
          </a:blip>
          <a:stretch>
            <a:fillRect/>
          </a:stretch>
        </p:blipFill>
        <p:spPr>
          <a:xfrm>
            <a:off x="6073600" y="0"/>
            <a:ext cx="3070400" cy="2520975"/>
          </a:xfrm>
          <a:prstGeom prst="rect">
            <a:avLst/>
          </a:prstGeom>
          <a:noFill/>
          <a:ln>
            <a:noFill/>
          </a:ln>
        </p:spPr>
      </p:pic>
      <p:pic>
        <p:nvPicPr>
          <p:cNvPr id="220" name="Google Shape;220;p34"/>
          <p:cNvPicPr preferRelativeResize="0"/>
          <p:nvPr/>
        </p:nvPicPr>
        <p:blipFill>
          <a:blip r:embed="rId4">
            <a:alphaModFix/>
          </a:blip>
          <a:stretch>
            <a:fillRect/>
          </a:stretch>
        </p:blipFill>
        <p:spPr>
          <a:xfrm>
            <a:off x="5995200" y="2296850"/>
            <a:ext cx="3148800" cy="2753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Articulatio mediocarpalis</a:t>
            </a:r>
            <a:endParaRPr/>
          </a:p>
        </p:txBody>
      </p:sp>
      <p:sp>
        <p:nvSpPr>
          <p:cNvPr id="226" name="Google Shape;226;p35"/>
          <p:cNvSpPr txBox="1">
            <a:spLocks noGrp="1"/>
          </p:cNvSpPr>
          <p:nvPr>
            <p:ph type="body" idx="1"/>
          </p:nvPr>
        </p:nvSpPr>
        <p:spPr>
          <a:xfrm>
            <a:off x="311700" y="1266325"/>
            <a:ext cx="5840400" cy="3302700"/>
          </a:xfrm>
          <a:prstGeom prst="rect">
            <a:avLst/>
          </a:prstGeom>
        </p:spPr>
        <p:txBody>
          <a:bodyPr spcFirstLastPara="1" wrap="square" lIns="91425" tIns="91425" rIns="57400" bIns="91425" anchor="t" anchorCtr="0">
            <a:normAutofit fontScale="85000" lnSpcReduction="20000"/>
          </a:bodyPr>
          <a:lstStyle/>
          <a:p>
            <a:pPr marL="457200" lvl="0" indent="-325755" algn="l" rtl="0">
              <a:spcBef>
                <a:spcPts val="1200"/>
              </a:spcBef>
              <a:spcAft>
                <a:spcPts val="0"/>
              </a:spcAft>
              <a:buClr>
                <a:schemeClr val="dk2"/>
              </a:buClr>
              <a:buSzPct val="100000"/>
              <a:buFont typeface="Georgia"/>
              <a:buChar char="❏"/>
            </a:pPr>
            <a:r>
              <a:rPr lang="sk">
                <a:latin typeface="Georgia"/>
                <a:ea typeface="Georgia"/>
                <a:cs typeface="Georgia"/>
                <a:sym typeface="Georgia"/>
              </a:rPr>
              <a:t>skloubení proximální a distální řady karpálních kostí</a:t>
            </a:r>
            <a:endParaRPr>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Esovitý tvar: </a:t>
            </a:r>
            <a:endParaRPr sz="1500">
              <a:latin typeface="Georgia"/>
              <a:ea typeface="Georgia"/>
              <a:cs typeface="Georgia"/>
              <a:sym typeface="Georgia"/>
            </a:endParaRPr>
          </a:p>
          <a:p>
            <a:pPr marL="914400" lvl="1" indent="-309562" algn="l" rtl="0">
              <a:spcBef>
                <a:spcPts val="0"/>
              </a:spcBef>
              <a:spcAft>
                <a:spcPts val="0"/>
              </a:spcAft>
              <a:buClr>
                <a:schemeClr val="dk2"/>
              </a:buClr>
              <a:buSzPct val="100000"/>
              <a:buFont typeface="Arial"/>
              <a:buChar char="❏"/>
            </a:pPr>
            <a:r>
              <a:rPr lang="sk" sz="1500" b="1" i="1">
                <a:latin typeface="Georgia"/>
                <a:ea typeface="Georgia"/>
                <a:cs typeface="Georgia"/>
                <a:sym typeface="Georgia"/>
              </a:rPr>
              <a:t>Laterální část: </a:t>
            </a:r>
            <a:r>
              <a:rPr lang="sk" sz="1500" i="1">
                <a:latin typeface="Georgia"/>
                <a:ea typeface="Georgia"/>
                <a:cs typeface="Georgia"/>
                <a:sym typeface="Georgia"/>
              </a:rPr>
              <a:t>kontakt os trapezium a trapezoideum x os scaphoideum </a:t>
            </a:r>
            <a:endParaRPr sz="1500" i="1">
              <a:latin typeface="Georgia"/>
              <a:ea typeface="Georgia"/>
              <a:cs typeface="Georgia"/>
              <a:sym typeface="Georgia"/>
            </a:endParaRPr>
          </a:p>
          <a:p>
            <a:pPr marL="914400" lvl="1" indent="-309562" algn="l" rtl="0">
              <a:spcBef>
                <a:spcPts val="0"/>
              </a:spcBef>
              <a:spcAft>
                <a:spcPts val="0"/>
              </a:spcAft>
              <a:buClr>
                <a:schemeClr val="dk2"/>
              </a:buClr>
              <a:buSzPct val="100000"/>
              <a:buFont typeface="Arial"/>
              <a:buChar char="❏"/>
            </a:pPr>
            <a:r>
              <a:rPr lang="sk" sz="1500" b="1" i="1">
                <a:latin typeface="Georgia"/>
                <a:ea typeface="Georgia"/>
                <a:cs typeface="Georgia"/>
                <a:sym typeface="Georgia"/>
              </a:rPr>
              <a:t>Mediální část: </a:t>
            </a:r>
            <a:r>
              <a:rPr lang="sk" sz="1500" i="1">
                <a:latin typeface="Georgia"/>
                <a:ea typeface="Georgia"/>
                <a:cs typeface="Georgia"/>
                <a:sym typeface="Georgia"/>
              </a:rPr>
              <a:t>hlavička os capitatum a hamatum zasazená od jamky tvořící os scaphoideum, lunatum, triquetrum </a:t>
            </a:r>
            <a:endParaRPr sz="1500" i="1">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Proximální kloubní plochu tvoří: </a:t>
            </a:r>
            <a:endParaRPr sz="1500">
              <a:latin typeface="Georgia"/>
              <a:ea typeface="Georgia"/>
              <a:cs typeface="Georgia"/>
              <a:sym typeface="Georgia"/>
            </a:endParaRPr>
          </a:p>
          <a:p>
            <a:pPr marL="914400" lvl="1" indent="-309562" algn="l" rtl="0">
              <a:spcBef>
                <a:spcPts val="0"/>
              </a:spcBef>
              <a:spcAft>
                <a:spcPts val="0"/>
              </a:spcAft>
              <a:buClr>
                <a:schemeClr val="dk2"/>
              </a:buClr>
              <a:buSzPct val="100000"/>
              <a:buFont typeface="Georgia"/>
              <a:buChar char="❏"/>
            </a:pPr>
            <a:r>
              <a:rPr lang="sk" sz="1500" i="1">
                <a:latin typeface="Georgia"/>
                <a:ea typeface="Georgia"/>
                <a:cs typeface="Georgia"/>
                <a:sym typeface="Georgia"/>
              </a:rPr>
              <a:t>Os scaphoideum- 2x konvex pro trapezium a trapezoideum, 1x mediálně konkáv pro os capitatum</a:t>
            </a:r>
            <a:endParaRPr sz="1500" i="1">
              <a:latin typeface="Georgia"/>
              <a:ea typeface="Georgia"/>
              <a:cs typeface="Georgia"/>
              <a:sym typeface="Georgia"/>
            </a:endParaRPr>
          </a:p>
          <a:p>
            <a:pPr marL="914400" lvl="1" indent="-309562" algn="l" rtl="0">
              <a:spcBef>
                <a:spcPts val="0"/>
              </a:spcBef>
              <a:spcAft>
                <a:spcPts val="0"/>
              </a:spcAft>
              <a:buClr>
                <a:schemeClr val="dk2"/>
              </a:buClr>
              <a:buSzPct val="100000"/>
              <a:buFont typeface="Georgia"/>
              <a:buChar char="❏"/>
            </a:pPr>
            <a:r>
              <a:rPr lang="sk" sz="1500" i="1">
                <a:latin typeface="Georgia"/>
                <a:ea typeface="Georgia"/>
                <a:cs typeface="Georgia"/>
                <a:sym typeface="Georgia"/>
              </a:rPr>
              <a:t>Os lunatum- poloměsíčitá plocha pro os capitatum</a:t>
            </a:r>
            <a:endParaRPr sz="1500" i="1">
              <a:latin typeface="Georgia"/>
              <a:ea typeface="Georgia"/>
              <a:cs typeface="Georgia"/>
              <a:sym typeface="Georgia"/>
            </a:endParaRPr>
          </a:p>
          <a:p>
            <a:pPr marL="914400" lvl="1" indent="-309562" algn="l" rtl="0">
              <a:spcBef>
                <a:spcPts val="0"/>
              </a:spcBef>
              <a:spcAft>
                <a:spcPts val="0"/>
              </a:spcAft>
              <a:buClr>
                <a:schemeClr val="dk2"/>
              </a:buClr>
              <a:buSzPct val="100000"/>
              <a:buFont typeface="Georgia"/>
              <a:buChar char="❏"/>
            </a:pPr>
            <a:r>
              <a:rPr lang="sk" sz="1500" i="1">
                <a:latin typeface="Georgia"/>
                <a:ea typeface="Georgia"/>
                <a:cs typeface="Georgia"/>
                <a:sym typeface="Georgia"/>
              </a:rPr>
              <a:t>Triquetrum- konkáv distálně a laterálně pro os hamatum </a:t>
            </a:r>
            <a:endParaRPr sz="1500" i="1">
              <a:latin typeface="Georgia"/>
              <a:ea typeface="Georgia"/>
              <a:cs typeface="Georgia"/>
              <a:sym typeface="Georgia"/>
            </a:endParaRPr>
          </a:p>
          <a:p>
            <a:pPr marL="457200" lvl="0" indent="-325755" algn="l" rtl="0">
              <a:spcBef>
                <a:spcPts val="0"/>
              </a:spcBef>
              <a:spcAft>
                <a:spcPts val="0"/>
              </a:spcAft>
              <a:buClr>
                <a:schemeClr val="dk2"/>
              </a:buClr>
              <a:buSzPct val="100000"/>
              <a:buFont typeface="Georgia"/>
              <a:buChar char="❏"/>
            </a:pPr>
            <a:r>
              <a:rPr lang="sk">
                <a:latin typeface="Georgia"/>
                <a:ea typeface="Georgia"/>
                <a:cs typeface="Georgia"/>
                <a:sym typeface="Georgia"/>
              </a:rPr>
              <a:t>vazy:</a:t>
            </a:r>
            <a:endParaRPr>
              <a:latin typeface="Georgia"/>
              <a:ea typeface="Georgia"/>
              <a:cs typeface="Georgia"/>
              <a:sym typeface="Georgia"/>
            </a:endParaRPr>
          </a:p>
          <a:p>
            <a:pPr marL="457200" lvl="0" indent="-319722" algn="l" rtl="0">
              <a:spcBef>
                <a:spcPts val="0"/>
              </a:spcBef>
              <a:spcAft>
                <a:spcPts val="0"/>
              </a:spcAft>
              <a:buClr>
                <a:srgbClr val="000000"/>
              </a:buClr>
              <a:buSzPct val="100000"/>
              <a:buFont typeface="Georgia"/>
              <a:buChar char="❏"/>
            </a:pPr>
            <a:r>
              <a:rPr lang="sk" sz="1688">
                <a:latin typeface="Georgia"/>
                <a:ea typeface="Georgia"/>
                <a:cs typeface="Georgia"/>
                <a:sym typeface="Georgia"/>
              </a:rPr>
              <a:t>        - ligg. intercarpalia – spojují navzájem karpální kůstky</a:t>
            </a:r>
            <a:endParaRPr sz="1688">
              <a:latin typeface="Georgia"/>
              <a:ea typeface="Georgia"/>
              <a:cs typeface="Georgia"/>
              <a:sym typeface="Georgia"/>
            </a:endParaRPr>
          </a:p>
          <a:p>
            <a:pPr marL="457200" lvl="0" indent="-325755" algn="l" rtl="0">
              <a:spcBef>
                <a:spcPts val="0"/>
              </a:spcBef>
              <a:spcAft>
                <a:spcPts val="0"/>
              </a:spcAft>
              <a:buClr>
                <a:schemeClr val="dk2"/>
              </a:buClr>
              <a:buSzPct val="100000"/>
              <a:buFont typeface="Georgia"/>
              <a:buChar char="❏"/>
            </a:pPr>
            <a:r>
              <a:rPr lang="sk">
                <a:latin typeface="Georgia"/>
                <a:ea typeface="Georgia"/>
                <a:cs typeface="Georgia"/>
                <a:sym typeface="Georgia"/>
              </a:rPr>
              <a:t>k art. mediocarpalis se ještě počítá articulatio ossis pisiformis</a:t>
            </a:r>
            <a:endParaRPr>
              <a:latin typeface="Georgia"/>
              <a:ea typeface="Georgia"/>
              <a:cs typeface="Georgia"/>
              <a:sym typeface="Georgia"/>
            </a:endParaRPr>
          </a:p>
        </p:txBody>
      </p:sp>
      <p:pic>
        <p:nvPicPr>
          <p:cNvPr id="227" name="Google Shape;227;p35"/>
          <p:cNvPicPr preferRelativeResize="0"/>
          <p:nvPr/>
        </p:nvPicPr>
        <p:blipFill>
          <a:blip r:embed="rId3">
            <a:alphaModFix/>
          </a:blip>
          <a:stretch>
            <a:fillRect/>
          </a:stretch>
        </p:blipFill>
        <p:spPr>
          <a:xfrm>
            <a:off x="5827300" y="2571749"/>
            <a:ext cx="3316700" cy="2465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Articulatio ossis pisiformis</a:t>
            </a:r>
            <a:endParaRPr/>
          </a:p>
        </p:txBody>
      </p:sp>
      <p:sp>
        <p:nvSpPr>
          <p:cNvPr id="233" name="Google Shape;233;p36"/>
          <p:cNvSpPr txBox="1">
            <a:spLocks noGrp="1"/>
          </p:cNvSpPr>
          <p:nvPr>
            <p:ph type="body" idx="1"/>
          </p:nvPr>
        </p:nvSpPr>
        <p:spPr>
          <a:xfrm>
            <a:off x="311700" y="1266325"/>
            <a:ext cx="5974800" cy="3302700"/>
          </a:xfrm>
          <a:prstGeom prst="rect">
            <a:avLst/>
          </a:prstGeom>
        </p:spPr>
        <p:txBody>
          <a:bodyPr spcFirstLastPara="1" wrap="square" lIns="91425" tIns="91425" rIns="91425" bIns="91425" anchor="t" anchorCtr="0">
            <a:normAutofit lnSpcReduction="10000"/>
          </a:bodyPr>
          <a:lstStyle/>
          <a:p>
            <a:pPr marL="457200" lvl="0" indent="-349250" algn="l" rtl="0">
              <a:spcBef>
                <a:spcPts val="1200"/>
              </a:spcBef>
              <a:spcAft>
                <a:spcPts val="0"/>
              </a:spcAft>
              <a:buClr>
                <a:schemeClr val="dk2"/>
              </a:buClr>
              <a:buSzPts val="1900"/>
              <a:buFont typeface="Georgia"/>
              <a:buChar char="❏"/>
            </a:pPr>
            <a:r>
              <a:rPr lang="sk" sz="1900">
                <a:latin typeface="Georgia"/>
                <a:ea typeface="Georgia"/>
                <a:cs typeface="Georgia"/>
                <a:sym typeface="Georgia"/>
              </a:rPr>
              <a:t>skloubení mezi os pisiforme a os triquetrum</a:t>
            </a:r>
            <a:endParaRPr sz="1900">
              <a:latin typeface="Georgia"/>
              <a:ea typeface="Georgia"/>
              <a:cs typeface="Georgia"/>
              <a:sym typeface="Georgia"/>
            </a:endParaRPr>
          </a:p>
          <a:p>
            <a:pPr marL="457200" lvl="0" indent="-349250" algn="l" rtl="0">
              <a:spcBef>
                <a:spcPts val="0"/>
              </a:spcBef>
              <a:spcAft>
                <a:spcPts val="0"/>
              </a:spcAft>
              <a:buClr>
                <a:schemeClr val="dk2"/>
              </a:buClr>
              <a:buSzPts val="1900"/>
              <a:buFont typeface="Georgia"/>
              <a:buChar char="❏"/>
            </a:pPr>
            <a:r>
              <a:rPr lang="sk" sz="1900">
                <a:latin typeface="Georgia"/>
                <a:ea typeface="Georgia"/>
                <a:cs typeface="Georgia"/>
                <a:sym typeface="Georgia"/>
              </a:rPr>
              <a:t>počítá se k art. mediocarpalis, ale souvisí s kloubem radiokarpálním</a:t>
            </a:r>
            <a:endParaRPr sz="1900">
              <a:latin typeface="Georgia"/>
              <a:ea typeface="Georgia"/>
              <a:cs typeface="Georgia"/>
              <a:sym typeface="Georgia"/>
            </a:endParaRPr>
          </a:p>
          <a:p>
            <a:pPr marL="457200" lvl="0" indent="-349250" algn="l" rtl="0">
              <a:spcBef>
                <a:spcPts val="0"/>
              </a:spcBef>
              <a:spcAft>
                <a:spcPts val="0"/>
              </a:spcAft>
              <a:buClr>
                <a:schemeClr val="dk2"/>
              </a:buClr>
              <a:buSzPts val="1900"/>
              <a:buFont typeface="Georgia"/>
              <a:buChar char="❏"/>
            </a:pPr>
            <a:r>
              <a:rPr lang="sk" sz="1900">
                <a:latin typeface="Georgia"/>
                <a:ea typeface="Georgia"/>
                <a:cs typeface="Georgia"/>
                <a:sym typeface="Georgia"/>
              </a:rPr>
              <a:t>kloubní pouzdro zesilují vazy, které jsou pokračováním šlachy m. flexor carpi ulnaris, v níž se zakládá os pisiforme jako sezamská kůstka</a:t>
            </a:r>
            <a:endParaRPr sz="1900">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lig. pisohamatum – mezi os pisiforme a hamulus ossis hamati</a:t>
            </a:r>
            <a:endParaRPr sz="1600">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lig. pisometacarpale – spojuje os pisiforme s bazí 4. 5. metacarpu</a:t>
            </a:r>
            <a:endParaRPr sz="1900">
              <a:latin typeface="Georgia"/>
              <a:ea typeface="Georgia"/>
              <a:cs typeface="Georgia"/>
              <a:sym typeface="Georgia"/>
            </a:endParaRPr>
          </a:p>
        </p:txBody>
      </p:sp>
      <p:pic>
        <p:nvPicPr>
          <p:cNvPr id="234" name="Google Shape;234;p36"/>
          <p:cNvPicPr preferRelativeResize="0"/>
          <p:nvPr/>
        </p:nvPicPr>
        <p:blipFill rotWithShape="1">
          <a:blip r:embed="rId3">
            <a:alphaModFix/>
          </a:blip>
          <a:srcRect l="33523" t="38127" r="54358" b="35509"/>
          <a:stretch/>
        </p:blipFill>
        <p:spPr>
          <a:xfrm>
            <a:off x="6286500" y="638725"/>
            <a:ext cx="2429174" cy="3302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carpometacarpales</a:t>
            </a:r>
            <a:endParaRPr/>
          </a:p>
        </p:txBody>
      </p:sp>
      <p:sp>
        <p:nvSpPr>
          <p:cNvPr id="240" name="Google Shape;240;p3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spojení distální řady karpálních kostí s metakarpy</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jsou doplněny articulationes intermetacarpales</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b="1" i="1">
                <a:latin typeface="Georgia"/>
                <a:ea typeface="Georgia"/>
                <a:cs typeface="Georgia"/>
                <a:sym typeface="Georgia"/>
              </a:rPr>
              <a:t>Art. carpometacarpalis pollicis</a:t>
            </a:r>
            <a:endParaRPr sz="1500" b="1"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sedlovitý kloub (articulatio sellaris)</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mezi os trapezium a bazí 1. metakarpu</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PF, DF, ABD, ADD, rotace&gt; opozice x reposice palce</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Rotace- max. redukce kontaktu artikulačních ploch- velice zranitelná pozice</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b="1" i="1">
                <a:latin typeface="Georgia"/>
                <a:ea typeface="Georgia"/>
                <a:cs typeface="Georgia"/>
                <a:sym typeface="Georgia"/>
              </a:rPr>
              <a:t>Artt. carpometacarpales 2. – 5. metakarpu</a:t>
            </a:r>
            <a:endParaRPr sz="1500" b="1"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tvořeny plochými kloubními ploškami distální řady karpálních kostí a proximálními styčnými ploškami na bazi 2. až 5. metakarpu</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vazy:</a:t>
            </a:r>
            <a:endParaRPr sz="1500">
              <a:latin typeface="Georgia"/>
              <a:ea typeface="Georgia"/>
              <a:cs typeface="Georgia"/>
              <a:sym typeface="Georgia"/>
            </a:endParaRPr>
          </a:p>
          <a:p>
            <a:pPr marL="1371600" lvl="2" indent="-323850" algn="l" rtl="0">
              <a:spcBef>
                <a:spcPts val="0"/>
              </a:spcBef>
              <a:spcAft>
                <a:spcPts val="0"/>
              </a:spcAft>
              <a:buClr>
                <a:srgbClr val="000000"/>
              </a:buClr>
              <a:buSzPts val="1500"/>
              <a:buFont typeface="Georgia"/>
              <a:buChar char="❏"/>
            </a:pPr>
            <a:r>
              <a:rPr lang="sk" sz="1500">
                <a:latin typeface="Georgia"/>
                <a:ea typeface="Georgia"/>
                <a:cs typeface="Georgia"/>
                <a:sym typeface="Georgia"/>
              </a:rPr>
              <a:t>- ligg. carpometacarpalia palmaria</a:t>
            </a:r>
            <a:endParaRPr sz="1500">
              <a:latin typeface="Georgia"/>
              <a:ea typeface="Georgia"/>
              <a:cs typeface="Georgia"/>
              <a:sym typeface="Georgia"/>
            </a:endParaRPr>
          </a:p>
          <a:p>
            <a:pPr marL="1371600" lvl="2" indent="-323850" algn="l" rtl="0">
              <a:spcBef>
                <a:spcPts val="0"/>
              </a:spcBef>
              <a:spcAft>
                <a:spcPts val="0"/>
              </a:spcAft>
              <a:buClr>
                <a:srgbClr val="000000"/>
              </a:buClr>
              <a:buSzPts val="1500"/>
              <a:buFont typeface="Georgia"/>
              <a:buChar char="❏"/>
            </a:pPr>
            <a:r>
              <a:rPr lang="sk" sz="1500">
                <a:latin typeface="Georgia"/>
                <a:ea typeface="Georgia"/>
                <a:cs typeface="Georgia"/>
                <a:sym typeface="Georgia"/>
              </a:rPr>
              <a:t>- ligg. carpometacarpalia dorsalia</a:t>
            </a:r>
            <a:endParaRPr sz="1500">
              <a:latin typeface="Georgia"/>
              <a:ea typeface="Georgia"/>
              <a:cs typeface="Georgia"/>
              <a:sym typeface="Georgia"/>
            </a:endParaRPr>
          </a:p>
          <a:p>
            <a:pPr marL="1371600" lvl="2" indent="-323850" algn="l" rtl="0">
              <a:spcBef>
                <a:spcPts val="0"/>
              </a:spcBef>
              <a:spcAft>
                <a:spcPts val="0"/>
              </a:spcAft>
              <a:buClr>
                <a:srgbClr val="000000"/>
              </a:buClr>
              <a:buSzPts val="1500"/>
              <a:buFont typeface="Georgia"/>
              <a:buChar char="❏"/>
            </a:pPr>
            <a:r>
              <a:rPr lang="sk" sz="1500">
                <a:latin typeface="Georgia"/>
                <a:ea typeface="Georgia"/>
                <a:cs typeface="Georgia"/>
                <a:sym typeface="Georgia"/>
              </a:rPr>
              <a:t>- ligg. carpometacarpalia interossea</a:t>
            </a:r>
            <a:endParaRPr/>
          </a:p>
        </p:txBody>
      </p:sp>
      <p:pic>
        <p:nvPicPr>
          <p:cNvPr id="241" name="Google Shape;241;p37"/>
          <p:cNvPicPr preferRelativeResize="0"/>
          <p:nvPr/>
        </p:nvPicPr>
        <p:blipFill>
          <a:blip r:embed="rId3">
            <a:alphaModFix/>
          </a:blip>
          <a:stretch>
            <a:fillRect/>
          </a:stretch>
        </p:blipFill>
        <p:spPr>
          <a:xfrm>
            <a:off x="7115750" y="96475"/>
            <a:ext cx="1818600" cy="2551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metacarpophalangeae</a:t>
            </a:r>
            <a:endParaRPr/>
          </a:p>
        </p:txBody>
      </p:sp>
      <p:sp>
        <p:nvSpPr>
          <p:cNvPr id="247" name="Google Shape;247;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77500" lnSpcReduction="10000"/>
          </a:bodyPr>
          <a:lstStyle/>
          <a:p>
            <a:pPr marL="457200" lvl="0" indent="-318450" algn="l" rtl="0">
              <a:spcBef>
                <a:spcPts val="1200"/>
              </a:spcBef>
              <a:spcAft>
                <a:spcPts val="0"/>
              </a:spcAft>
              <a:buClr>
                <a:schemeClr val="dk2"/>
              </a:buClr>
              <a:buSzPct val="100000"/>
              <a:buFont typeface="Georgia"/>
              <a:buChar char="❏"/>
            </a:pPr>
            <a:r>
              <a:rPr lang="sk" sz="1825">
                <a:latin typeface="Georgia"/>
                <a:ea typeface="Georgia"/>
                <a:cs typeface="Georgia"/>
                <a:sym typeface="Georgia"/>
              </a:rPr>
              <a:t>klouby spojující hlavice metakarpálních kostí a proximální falangy prstů</a:t>
            </a:r>
            <a:endParaRPr sz="1825">
              <a:latin typeface="Georgia"/>
              <a:ea typeface="Georgia"/>
              <a:cs typeface="Georgia"/>
              <a:sym typeface="Georgia"/>
            </a:endParaRPr>
          </a:p>
          <a:p>
            <a:pPr marL="457200" lvl="0" indent="-318450" algn="l" rtl="0">
              <a:spcBef>
                <a:spcPts val="0"/>
              </a:spcBef>
              <a:spcAft>
                <a:spcPts val="0"/>
              </a:spcAft>
              <a:buClr>
                <a:schemeClr val="dk2"/>
              </a:buClr>
              <a:buSzPct val="100000"/>
              <a:buFont typeface="Georgia"/>
              <a:buChar char="❏"/>
            </a:pPr>
            <a:r>
              <a:rPr lang="sk" sz="1825">
                <a:latin typeface="Georgia"/>
                <a:ea typeface="Georgia"/>
                <a:cs typeface="Georgia"/>
                <a:sym typeface="Georgia"/>
              </a:rPr>
              <a:t>art. metacarpophalangea pollicis – kloub kladkový, ostatní kulovité</a:t>
            </a:r>
            <a:endParaRPr sz="1825">
              <a:latin typeface="Georgia"/>
              <a:ea typeface="Georgia"/>
              <a:cs typeface="Georgia"/>
              <a:sym typeface="Georgia"/>
            </a:endParaRPr>
          </a:p>
          <a:p>
            <a:pPr marL="457200" lvl="0" indent="-318450" algn="l" rtl="0">
              <a:spcBef>
                <a:spcPts val="0"/>
              </a:spcBef>
              <a:spcAft>
                <a:spcPts val="0"/>
              </a:spcAft>
              <a:buClr>
                <a:schemeClr val="dk2"/>
              </a:buClr>
              <a:buSzPct val="100000"/>
              <a:buFont typeface="Georgia"/>
              <a:buChar char="❏"/>
            </a:pPr>
            <a:r>
              <a:rPr lang="sk" sz="1825">
                <a:latin typeface="Georgia"/>
                <a:ea typeface="Georgia"/>
                <a:cs typeface="Georgia"/>
                <a:sym typeface="Georgia"/>
              </a:rPr>
              <a:t>kloubní pouzdra jsou poměrně volná, zesílena vazy:</a:t>
            </a:r>
            <a:endParaRPr sz="1825">
              <a:latin typeface="Georgia"/>
              <a:ea typeface="Georgia"/>
              <a:cs typeface="Georgia"/>
              <a:sym typeface="Georgia"/>
            </a:endParaRPr>
          </a:p>
          <a:p>
            <a:pPr marL="914400" lvl="1" indent="-318450" algn="l" rtl="0">
              <a:spcBef>
                <a:spcPts val="0"/>
              </a:spcBef>
              <a:spcAft>
                <a:spcPts val="0"/>
              </a:spcAft>
              <a:buClr>
                <a:schemeClr val="dk2"/>
              </a:buClr>
              <a:buSzPct val="100000"/>
              <a:buFont typeface="Georgia"/>
              <a:buChar char="❏"/>
            </a:pPr>
            <a:r>
              <a:rPr lang="sk" sz="1825" b="1">
                <a:latin typeface="Georgia"/>
                <a:ea typeface="Georgia"/>
                <a:cs typeface="Georgia"/>
                <a:sym typeface="Georgia"/>
              </a:rPr>
              <a:t>ligg. colateralia –</a:t>
            </a:r>
            <a:r>
              <a:rPr lang="sk" sz="1825">
                <a:latin typeface="Georgia"/>
                <a:ea typeface="Georgia"/>
                <a:cs typeface="Georgia"/>
                <a:sym typeface="Georgia"/>
              </a:rPr>
              <a:t> zesilují pouzdra po stranách</a:t>
            </a:r>
            <a:endParaRPr sz="1825">
              <a:latin typeface="Georgia"/>
              <a:ea typeface="Georgia"/>
              <a:cs typeface="Georgia"/>
              <a:sym typeface="Georgia"/>
            </a:endParaRPr>
          </a:p>
          <a:p>
            <a:pPr marL="914400" lvl="1" indent="-318450" algn="l" rtl="0">
              <a:spcBef>
                <a:spcPts val="0"/>
              </a:spcBef>
              <a:spcAft>
                <a:spcPts val="0"/>
              </a:spcAft>
              <a:buClr>
                <a:schemeClr val="dk2"/>
              </a:buClr>
              <a:buSzPct val="100000"/>
              <a:buFont typeface="Georgia"/>
              <a:buChar char="❏"/>
            </a:pPr>
            <a:r>
              <a:rPr lang="sk" sz="1825" b="1">
                <a:latin typeface="Georgia"/>
                <a:ea typeface="Georgia"/>
                <a:cs typeface="Georgia"/>
                <a:sym typeface="Georgia"/>
              </a:rPr>
              <a:t>ligg. palmaria –</a:t>
            </a:r>
            <a:r>
              <a:rPr lang="sk" sz="1825">
                <a:latin typeface="Georgia"/>
                <a:ea typeface="Georgia"/>
                <a:cs typeface="Georgia"/>
                <a:sym typeface="Georgia"/>
              </a:rPr>
              <a:t> pruhovitá zesílení na dlaňové straně puzder, jsou doplněna destičkou z vazivové chrupavky, </a:t>
            </a:r>
            <a:r>
              <a:rPr lang="sk" sz="1825" i="1">
                <a:latin typeface="Georgia"/>
                <a:ea typeface="Georgia"/>
                <a:cs typeface="Georgia"/>
                <a:sym typeface="Georgia"/>
              </a:rPr>
              <a:t>fibrocartilago palmaris</a:t>
            </a:r>
            <a:r>
              <a:rPr lang="sk" sz="1825">
                <a:latin typeface="Georgia"/>
                <a:ea typeface="Georgia"/>
                <a:cs typeface="Georgia"/>
                <a:sym typeface="Georgia"/>
              </a:rPr>
              <a:t>, ta zesiluje pouzdro a zvětšuje kloubní jamku</a:t>
            </a:r>
            <a:endParaRPr sz="1825">
              <a:latin typeface="Georgia"/>
              <a:ea typeface="Georgia"/>
              <a:cs typeface="Georgia"/>
              <a:sym typeface="Georgia"/>
            </a:endParaRPr>
          </a:p>
          <a:p>
            <a:pPr marL="914400" lvl="1" indent="-318450" algn="l" rtl="0">
              <a:spcBef>
                <a:spcPts val="0"/>
              </a:spcBef>
              <a:spcAft>
                <a:spcPts val="0"/>
              </a:spcAft>
              <a:buClr>
                <a:schemeClr val="dk2"/>
              </a:buClr>
              <a:buSzPct val="100000"/>
              <a:buFont typeface="Georgia"/>
              <a:buChar char="❏"/>
            </a:pPr>
            <a:r>
              <a:rPr lang="sk" sz="1825" b="1">
                <a:latin typeface="Georgia"/>
                <a:ea typeface="Georgia"/>
                <a:cs typeface="Georgia"/>
                <a:sym typeface="Georgia"/>
              </a:rPr>
              <a:t>ligg. metacarpale transversum profundum –</a:t>
            </a:r>
            <a:r>
              <a:rPr lang="sk" sz="1825">
                <a:latin typeface="Georgia"/>
                <a:ea typeface="Georgia"/>
                <a:cs typeface="Georgia"/>
                <a:sym typeface="Georgia"/>
              </a:rPr>
              <a:t> souborný název pro vazy, jež propojují navzájem pouzdra sousedních metakarpofalangových kloubů</a:t>
            </a:r>
            <a:endParaRPr sz="1825">
              <a:latin typeface="Georgia"/>
              <a:ea typeface="Georgia"/>
              <a:cs typeface="Georgia"/>
              <a:sym typeface="Georgia"/>
            </a:endParaRPr>
          </a:p>
          <a:p>
            <a:pPr marL="457200" lvl="0" indent="-318450" algn="l" rtl="0">
              <a:spcBef>
                <a:spcPts val="0"/>
              </a:spcBef>
              <a:spcAft>
                <a:spcPts val="0"/>
              </a:spcAft>
              <a:buClr>
                <a:schemeClr val="dk2"/>
              </a:buClr>
              <a:buSzPct val="100000"/>
              <a:buFont typeface="Georgia"/>
              <a:buChar char="❏"/>
            </a:pPr>
            <a:r>
              <a:rPr lang="sk" sz="1825" b="1">
                <a:latin typeface="Georgia"/>
                <a:ea typeface="Georgia"/>
                <a:cs typeface="Georgia"/>
                <a:sym typeface="Georgia"/>
              </a:rPr>
              <a:t>Pohyby: </a:t>
            </a:r>
            <a:r>
              <a:rPr lang="sk" sz="1825" i="1">
                <a:latin typeface="Georgia"/>
                <a:ea typeface="Georgia"/>
                <a:cs typeface="Georgia"/>
                <a:sym typeface="Georgia"/>
              </a:rPr>
              <a:t>FL(70-90°), EX, ABD (20-25°), ADD (složený pohyb cirkumdukce, rotace pouze pasivně)</a:t>
            </a:r>
            <a:endParaRPr sz="1825">
              <a:latin typeface="Georgia"/>
              <a:ea typeface="Georgia"/>
              <a:cs typeface="Georgia"/>
              <a:sym typeface="Georgia"/>
            </a:endParaRPr>
          </a:p>
          <a:p>
            <a:pPr marL="457200" lvl="0" indent="-318450" algn="l" rtl="0">
              <a:spcBef>
                <a:spcPts val="0"/>
              </a:spcBef>
              <a:spcAft>
                <a:spcPts val="0"/>
              </a:spcAft>
              <a:buClr>
                <a:schemeClr val="dk2"/>
              </a:buClr>
              <a:buSzPct val="100000"/>
              <a:buFont typeface="Georgia"/>
              <a:buChar char="❏"/>
            </a:pPr>
            <a:r>
              <a:rPr lang="sk" sz="1825">
                <a:latin typeface="Georgia"/>
                <a:ea typeface="Georgia"/>
                <a:cs typeface="Georgia"/>
                <a:sym typeface="Georgia"/>
              </a:rPr>
              <a:t>    </a:t>
            </a:r>
            <a:r>
              <a:rPr lang="sk" sz="1825" b="1">
                <a:latin typeface="Georgia"/>
                <a:ea typeface="Georgia"/>
                <a:cs typeface="Georgia"/>
                <a:sym typeface="Georgia"/>
              </a:rPr>
              <a:t>   ABD, ADD –</a:t>
            </a:r>
            <a:r>
              <a:rPr lang="sk" sz="1825">
                <a:latin typeface="Georgia"/>
                <a:ea typeface="Georgia"/>
                <a:cs typeface="Georgia"/>
                <a:sym typeface="Georgia"/>
              </a:rPr>
              <a:t> možná pouze při nataženém prstu</a:t>
            </a:r>
            <a:endParaRPr sz="1825">
              <a:latin typeface="Georgia"/>
              <a:ea typeface="Georgia"/>
              <a:cs typeface="Georgia"/>
              <a:sym typeface="Georgia"/>
            </a:endParaRPr>
          </a:p>
          <a:p>
            <a:pPr marL="457200" lvl="0" indent="-318450" algn="l" rtl="0">
              <a:spcBef>
                <a:spcPts val="0"/>
              </a:spcBef>
              <a:spcAft>
                <a:spcPts val="0"/>
              </a:spcAft>
              <a:buClr>
                <a:schemeClr val="dk2"/>
              </a:buClr>
              <a:buSzPct val="100000"/>
              <a:buFont typeface="Georgia"/>
              <a:buChar char="❏"/>
            </a:pPr>
            <a:r>
              <a:rPr lang="sk" sz="1825">
                <a:latin typeface="Georgia"/>
                <a:ea typeface="Georgia"/>
                <a:cs typeface="Georgia"/>
                <a:sym typeface="Georgia"/>
              </a:rPr>
              <a:t>       kombinacemi vzniká </a:t>
            </a:r>
            <a:r>
              <a:rPr lang="sk" sz="1825" b="1">
                <a:latin typeface="Georgia"/>
                <a:ea typeface="Georgia"/>
                <a:cs typeface="Georgia"/>
                <a:sym typeface="Georgia"/>
              </a:rPr>
              <a:t>cirkumdukce</a:t>
            </a:r>
            <a:endParaRPr sz="1825" b="1">
              <a:latin typeface="Georgia"/>
              <a:ea typeface="Georgia"/>
              <a:cs typeface="Georgia"/>
              <a:sym typeface="Georgia"/>
            </a:endParaRPr>
          </a:p>
          <a:p>
            <a:pPr marL="0" lvl="0" indent="0" algn="l" rtl="0">
              <a:spcBef>
                <a:spcPts val="0"/>
              </a:spcBef>
              <a:spcAft>
                <a:spcPts val="1200"/>
              </a:spcAft>
              <a:buNone/>
            </a:pPr>
            <a:endParaRPr/>
          </a:p>
        </p:txBody>
      </p:sp>
      <p:pic>
        <p:nvPicPr>
          <p:cNvPr id="248" name="Google Shape;248;p38"/>
          <p:cNvPicPr preferRelativeResize="0"/>
          <p:nvPr/>
        </p:nvPicPr>
        <p:blipFill rotWithShape="1">
          <a:blip r:embed="rId3">
            <a:alphaModFix/>
          </a:blip>
          <a:srcRect l="63208" t="38125" r="17592" b="25055"/>
          <a:stretch/>
        </p:blipFill>
        <p:spPr>
          <a:xfrm>
            <a:off x="6981250" y="172700"/>
            <a:ext cx="1669673" cy="2001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Interphalangeae manus</a:t>
            </a:r>
            <a:endParaRPr/>
          </a:p>
        </p:txBody>
      </p:sp>
      <p:sp>
        <p:nvSpPr>
          <p:cNvPr id="254" name="Google Shape;254;p39"/>
          <p:cNvSpPr txBox="1">
            <a:spLocks noGrp="1"/>
          </p:cNvSpPr>
          <p:nvPr>
            <p:ph type="body" idx="1"/>
          </p:nvPr>
        </p:nvSpPr>
        <p:spPr>
          <a:xfrm>
            <a:off x="311700" y="1266325"/>
            <a:ext cx="5459400" cy="33027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chemeClr val="dk2"/>
              </a:buClr>
              <a:buSzPts val="1400"/>
              <a:buFont typeface="Georgia"/>
              <a:buChar char="❏"/>
            </a:pPr>
            <a:r>
              <a:rPr lang="sk" sz="1400">
                <a:latin typeface="Georgia"/>
                <a:ea typeface="Georgia"/>
                <a:cs typeface="Georgia"/>
                <a:sym typeface="Georgia"/>
              </a:rPr>
              <a:t>Jedná se o kladkové klouby </a:t>
            </a:r>
            <a:endParaRPr sz="1400">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a:latin typeface="Georgia"/>
                <a:ea typeface="Georgia"/>
                <a:cs typeface="Georgia"/>
                <a:sym typeface="Georgia"/>
              </a:rPr>
              <a:t>   (art. trochlearis)</a:t>
            </a:r>
            <a:endParaRPr sz="1400">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a:latin typeface="Georgia"/>
                <a:ea typeface="Georgia"/>
                <a:cs typeface="Georgia"/>
                <a:sym typeface="Georgia"/>
              </a:rPr>
              <a:t>Hlavice má tvar kladky s vodící rýhou na hlavicích prox. a med. článků, jamka na bazích med. a dist. článků je oploštělá vodící hranou</a:t>
            </a:r>
            <a:endParaRPr sz="1400">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a:latin typeface="Georgia"/>
                <a:ea typeface="Georgia"/>
                <a:cs typeface="Georgia"/>
                <a:sym typeface="Georgia"/>
              </a:rPr>
              <a:t>Vazy:</a:t>
            </a:r>
            <a:endParaRPr sz="1400">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b="1">
                <a:latin typeface="Georgia"/>
                <a:ea typeface="Georgia"/>
                <a:cs typeface="Georgia"/>
                <a:sym typeface="Georgia"/>
              </a:rPr>
              <a:t>ligg. palmaria –</a:t>
            </a:r>
            <a:r>
              <a:rPr lang="sk">
                <a:latin typeface="Georgia"/>
                <a:ea typeface="Georgia"/>
                <a:cs typeface="Georgia"/>
                <a:sym typeface="Georgia"/>
              </a:rPr>
              <a:t> doplněná ve fibrocartilagines palmares, zesilují a doplňují kloubní jamky na dlaňové straně, jsou k nim připojeny vnější vazivové šlachové pochvy flexorů prstů</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b="1">
                <a:latin typeface="Georgia"/>
                <a:ea typeface="Georgia"/>
                <a:cs typeface="Georgia"/>
                <a:sym typeface="Georgia"/>
              </a:rPr>
              <a:t>ligg. collateralia – </a:t>
            </a:r>
            <a:r>
              <a:rPr lang="sk">
                <a:latin typeface="Georgia"/>
                <a:ea typeface="Georgia"/>
                <a:cs typeface="Georgia"/>
                <a:sym typeface="Georgia"/>
              </a:rPr>
              <a:t>zesilují kloubní pouzdro po stranách</a:t>
            </a:r>
            <a:endParaRPr>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i="1">
                <a:latin typeface="Georgia"/>
                <a:ea typeface="Georgia"/>
                <a:cs typeface="Georgia"/>
                <a:sym typeface="Georgia"/>
              </a:rPr>
              <a:t>V PIP FL 110-130°</a:t>
            </a:r>
            <a:endParaRPr sz="1400" i="1">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i="1">
                <a:latin typeface="Georgia"/>
                <a:ea typeface="Georgia"/>
                <a:cs typeface="Georgia"/>
                <a:sym typeface="Georgia"/>
              </a:rPr>
              <a:t>V DIP FL 70-100°</a:t>
            </a:r>
            <a:endParaRPr sz="1400" i="1">
              <a:latin typeface="Georgia"/>
              <a:ea typeface="Georgia"/>
              <a:cs typeface="Georgia"/>
              <a:sym typeface="Georgia"/>
            </a:endParaRPr>
          </a:p>
          <a:p>
            <a:pPr marL="0" lvl="0" indent="0" algn="l" rtl="0">
              <a:spcBef>
                <a:spcPts val="1200"/>
              </a:spcBef>
              <a:spcAft>
                <a:spcPts val="0"/>
              </a:spcAft>
              <a:buNone/>
            </a:pPr>
            <a:endParaRPr sz="1400">
              <a:latin typeface="Georgia"/>
              <a:ea typeface="Georgia"/>
              <a:cs typeface="Georgia"/>
              <a:sym typeface="Georgia"/>
            </a:endParaRPr>
          </a:p>
          <a:p>
            <a:pPr marL="0" lvl="0" indent="0" algn="l" rtl="0">
              <a:spcBef>
                <a:spcPts val="1200"/>
              </a:spcBef>
              <a:spcAft>
                <a:spcPts val="1200"/>
              </a:spcAft>
              <a:buNone/>
            </a:pPr>
            <a:endParaRPr sz="1400"/>
          </a:p>
        </p:txBody>
      </p:sp>
      <p:pic>
        <p:nvPicPr>
          <p:cNvPr id="255" name="Google Shape;255;p39"/>
          <p:cNvPicPr preferRelativeResize="0"/>
          <p:nvPr/>
        </p:nvPicPr>
        <p:blipFill>
          <a:blip r:embed="rId3">
            <a:alphaModFix/>
          </a:blip>
          <a:stretch>
            <a:fillRect/>
          </a:stretch>
        </p:blipFill>
        <p:spPr>
          <a:xfrm>
            <a:off x="6539825" y="534675"/>
            <a:ext cx="1994564" cy="3892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Ligamenta na dorsální straně ruky</a:t>
            </a:r>
            <a:endParaRPr/>
          </a:p>
        </p:txBody>
      </p:sp>
      <p:sp>
        <p:nvSpPr>
          <p:cNvPr id="261" name="Google Shape;261;p4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sk" sz="2000" i="1">
                <a:solidFill>
                  <a:srgbClr val="000000"/>
                </a:solidFill>
                <a:latin typeface="Georgia"/>
                <a:ea typeface="Georgia"/>
                <a:cs typeface="Georgia"/>
                <a:sym typeface="Georgia"/>
              </a:rPr>
              <a:t>1 -  lig. radiocarpale dorsale</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2 - ligg. intercarpalia dorsalia</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3 - ligg. carpometacarpalia dorsalia</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4 - ligg. metacarpalia dorsalia</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5 - pouzdro metakarpofalangového  </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      kloubu palce</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6 - lig. collaterale (ulnare) MCP</a:t>
            </a:r>
            <a:endParaRPr sz="2000" i="1">
              <a:solidFill>
                <a:srgbClr val="000000"/>
              </a:solidFill>
              <a:latin typeface="Georgia"/>
              <a:ea typeface="Georgia"/>
              <a:cs typeface="Georgia"/>
              <a:sym typeface="Georgia"/>
            </a:endParaRPr>
          </a:p>
          <a:p>
            <a:pPr marL="0" lvl="0" indent="0" algn="l" rtl="0">
              <a:spcBef>
                <a:spcPts val="200"/>
              </a:spcBef>
              <a:spcAft>
                <a:spcPts val="0"/>
              </a:spcAft>
              <a:buNone/>
            </a:pPr>
            <a:r>
              <a:rPr lang="sk" sz="2000" i="1">
                <a:solidFill>
                  <a:srgbClr val="000000"/>
                </a:solidFill>
                <a:latin typeface="Georgia"/>
                <a:ea typeface="Georgia"/>
                <a:cs typeface="Georgia"/>
                <a:sym typeface="Georgia"/>
              </a:rPr>
              <a:t>     palce</a:t>
            </a:r>
            <a:endParaRPr sz="2000" i="1">
              <a:solidFill>
                <a:srgbClr val="000000"/>
              </a:solidFill>
              <a:latin typeface="Georgia"/>
              <a:ea typeface="Georgia"/>
              <a:cs typeface="Georgia"/>
              <a:sym typeface="Georgia"/>
            </a:endParaRPr>
          </a:p>
          <a:p>
            <a:pPr marL="0" lvl="0" indent="0" algn="l" rtl="0">
              <a:spcBef>
                <a:spcPts val="0"/>
              </a:spcBef>
              <a:spcAft>
                <a:spcPts val="1200"/>
              </a:spcAft>
              <a:buNone/>
            </a:pPr>
            <a:endParaRPr/>
          </a:p>
        </p:txBody>
      </p:sp>
      <p:pic>
        <p:nvPicPr>
          <p:cNvPr id="262" name="Google Shape;262;p40"/>
          <p:cNvPicPr preferRelativeResize="0"/>
          <p:nvPr/>
        </p:nvPicPr>
        <p:blipFill>
          <a:blip r:embed="rId3">
            <a:alphaModFix/>
          </a:blip>
          <a:stretch>
            <a:fillRect/>
          </a:stretch>
        </p:blipFill>
        <p:spPr>
          <a:xfrm>
            <a:off x="5702397" y="859875"/>
            <a:ext cx="2781849" cy="37091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Ligamenta na palmární straně ruky</a:t>
            </a:r>
            <a:endParaRPr/>
          </a:p>
        </p:txBody>
      </p:sp>
      <p:sp>
        <p:nvSpPr>
          <p:cNvPr id="268" name="Google Shape;268;p41"/>
          <p:cNvSpPr txBox="1">
            <a:spLocks noGrp="1"/>
          </p:cNvSpPr>
          <p:nvPr>
            <p:ph type="body" idx="1"/>
          </p:nvPr>
        </p:nvSpPr>
        <p:spPr>
          <a:xfrm>
            <a:off x="311700" y="995375"/>
            <a:ext cx="8520600" cy="3302700"/>
          </a:xfrm>
          <a:prstGeom prst="rect">
            <a:avLst/>
          </a:prstGeom>
        </p:spPr>
        <p:txBody>
          <a:bodyPr spcFirstLastPara="1" wrap="square" lIns="91425" tIns="91425" rIns="91425" bIns="91425" anchor="t" anchorCtr="0">
            <a:noAutofit/>
          </a:bodyPr>
          <a:lstStyle/>
          <a:p>
            <a:pPr marL="190500" lvl="0" indent="-190500" algn="l" rtl="0">
              <a:lnSpc>
                <a:spcPct val="95000"/>
              </a:lnSpc>
              <a:spcBef>
                <a:spcPts val="0"/>
              </a:spcBef>
              <a:spcAft>
                <a:spcPts val="0"/>
              </a:spcAft>
              <a:buSzPts val="523"/>
              <a:buNone/>
            </a:pPr>
            <a:r>
              <a:rPr lang="sk" sz="888" i="1">
                <a:solidFill>
                  <a:srgbClr val="000000"/>
                </a:solidFill>
                <a:latin typeface="Georgia"/>
                <a:ea typeface="Georgia"/>
                <a:cs typeface="Georgia"/>
                <a:sym typeface="Georgia"/>
              </a:rPr>
              <a:t>1- ulna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2- articulatio radioulnaris distalis</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3- lig. collaterale carpi ulnare</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4- os pisiforme</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5- lig. pisohamatum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6- lig. pisometacarpeum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7- hamulus ossis hamati</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8- ligg. carpometacarpea palmaria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9- ligg. metacarpea palmaria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10- ligg. metacarpea transversa profunda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11- art. carpophalangea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12- artt. interphalangeae manus</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13- tendo m. flexoris digitorum profundi</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14- vagina tendinis musculi flexorum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 digitorum (III)</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15- ligg. collateralia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16- art. carpometacarpea</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17- os capitatum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18- lig. carpi radiatum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19- lig. collaterale carpi radiale</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20- lig. carpometacarpea palmare</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21- os lunatum</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22- radius</a:t>
            </a:r>
            <a:endParaRPr sz="888" i="1">
              <a:solidFill>
                <a:srgbClr val="000000"/>
              </a:solidFill>
              <a:latin typeface="Georgia"/>
              <a:ea typeface="Georgia"/>
              <a:cs typeface="Georgia"/>
              <a:sym typeface="Georgia"/>
            </a:endParaRPr>
          </a:p>
          <a:p>
            <a:pPr marL="190500" lvl="0" indent="-190500" algn="l" rtl="0">
              <a:lnSpc>
                <a:spcPct val="95000"/>
              </a:lnSpc>
              <a:spcBef>
                <a:spcPts val="200"/>
              </a:spcBef>
              <a:spcAft>
                <a:spcPts val="0"/>
              </a:spcAft>
              <a:buSzPts val="523"/>
              <a:buNone/>
            </a:pPr>
            <a:r>
              <a:rPr lang="sk" sz="888" i="1">
                <a:solidFill>
                  <a:srgbClr val="000000"/>
                </a:solidFill>
                <a:latin typeface="Georgia"/>
                <a:ea typeface="Georgia"/>
                <a:cs typeface="Georgia"/>
                <a:sym typeface="Georgia"/>
              </a:rPr>
              <a:t>23- membrana interossea anterbrachii </a:t>
            </a:r>
            <a:endParaRPr sz="888" i="1">
              <a:solidFill>
                <a:srgbClr val="000000"/>
              </a:solidFill>
              <a:latin typeface="Georgia"/>
              <a:ea typeface="Georgia"/>
              <a:cs typeface="Georgia"/>
              <a:sym typeface="Georgia"/>
            </a:endParaRPr>
          </a:p>
          <a:p>
            <a:pPr marL="0" lvl="0" indent="0" algn="l" rtl="0">
              <a:lnSpc>
                <a:spcPct val="95000"/>
              </a:lnSpc>
              <a:spcBef>
                <a:spcPts val="0"/>
              </a:spcBef>
              <a:spcAft>
                <a:spcPts val="1200"/>
              </a:spcAft>
              <a:buSzPts val="523"/>
              <a:buNone/>
            </a:pPr>
            <a:endParaRPr sz="1055"/>
          </a:p>
        </p:txBody>
      </p:sp>
      <p:pic>
        <p:nvPicPr>
          <p:cNvPr id="269" name="Google Shape;269;p41"/>
          <p:cNvPicPr preferRelativeResize="0"/>
          <p:nvPr/>
        </p:nvPicPr>
        <p:blipFill>
          <a:blip r:embed="rId3">
            <a:alphaModFix/>
          </a:blip>
          <a:stretch>
            <a:fillRect/>
          </a:stretch>
        </p:blipFill>
        <p:spPr>
          <a:xfrm>
            <a:off x="5679000" y="385275"/>
            <a:ext cx="3039151" cy="452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Klenba ruky</a:t>
            </a:r>
            <a:endParaRPr/>
          </a:p>
        </p:txBody>
      </p:sp>
      <p:pic>
        <p:nvPicPr>
          <p:cNvPr id="81" name="Google Shape;81;p15"/>
          <p:cNvPicPr preferRelativeResize="0"/>
          <p:nvPr/>
        </p:nvPicPr>
        <p:blipFill>
          <a:blip r:embed="rId3">
            <a:alphaModFix/>
          </a:blip>
          <a:stretch>
            <a:fillRect/>
          </a:stretch>
        </p:blipFill>
        <p:spPr>
          <a:xfrm>
            <a:off x="3368275" y="477375"/>
            <a:ext cx="2918015" cy="41887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ruky</a:t>
            </a:r>
            <a:endParaRPr/>
          </a:p>
        </p:txBody>
      </p:sp>
      <p:sp>
        <p:nvSpPr>
          <p:cNvPr id="275" name="Google Shape;275;p42"/>
          <p:cNvSpPr txBox="1">
            <a:spLocks noGrp="1"/>
          </p:cNvSpPr>
          <p:nvPr>
            <p:ph type="body" idx="1"/>
          </p:nvPr>
        </p:nvSpPr>
        <p:spPr>
          <a:xfrm>
            <a:off x="311700" y="11524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400" b="1"/>
              <a:t>Interfalangeální klouby 2.-5. prstu</a:t>
            </a:r>
            <a:endParaRPr sz="1400" b="1"/>
          </a:p>
          <a:p>
            <a:pPr marL="914400" lvl="1" indent="-317500" algn="l" rtl="0">
              <a:spcBef>
                <a:spcPts val="1200"/>
              </a:spcBef>
              <a:spcAft>
                <a:spcPts val="0"/>
              </a:spcAft>
              <a:buClr>
                <a:schemeClr val="dk2"/>
              </a:buClr>
              <a:buSzPts val="1400"/>
              <a:buFont typeface="Georgia"/>
              <a:buChar char="❏"/>
            </a:pPr>
            <a:r>
              <a:rPr lang="sk">
                <a:latin typeface="Georgia"/>
                <a:ea typeface="Georgia"/>
                <a:cs typeface="Georgia"/>
                <a:sym typeface="Georgia"/>
              </a:rPr>
              <a:t>jeden stupeň volnosti pohybu – FLX, EX</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b="1">
                <a:latin typeface="Georgia"/>
                <a:ea typeface="Georgia"/>
                <a:cs typeface="Georgia"/>
                <a:sym typeface="Georgia"/>
              </a:rPr>
              <a:t>FL</a:t>
            </a:r>
            <a:endParaRPr b="1">
              <a:latin typeface="Georgia"/>
              <a:ea typeface="Georgia"/>
              <a:cs typeface="Georgia"/>
              <a:sym typeface="Georgia"/>
            </a:endParaRPr>
          </a:p>
          <a:p>
            <a:pPr marL="1371600" lvl="2"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PIP přes 90° (5. PIP až 135°)</a:t>
            </a:r>
            <a:endParaRPr>
              <a:latin typeface="Georgia"/>
              <a:ea typeface="Georgia"/>
              <a:cs typeface="Georgia"/>
              <a:sym typeface="Georgia"/>
            </a:endParaRPr>
          </a:p>
          <a:p>
            <a:pPr marL="1371600" lvl="2"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DIP méně než 90° (5. PIP až 90°)</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b="1">
                <a:latin typeface="Georgia"/>
                <a:ea typeface="Georgia"/>
                <a:cs typeface="Georgia"/>
                <a:sym typeface="Georgia"/>
              </a:rPr>
              <a:t>EX</a:t>
            </a:r>
            <a:endParaRPr b="1">
              <a:latin typeface="Georgia"/>
              <a:ea typeface="Georgia"/>
              <a:cs typeface="Georgia"/>
              <a:sym typeface="Georgia"/>
            </a:endParaRPr>
          </a:p>
          <a:p>
            <a:pPr marL="1371600" lvl="2"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PIP i DIP 0°</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ukazovák provádí flexi přímo v sagitální rovině, malík se při flexi sklání šikmo do dlaně</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největší laterální stabilita IP je při maximální EX</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klouby jsou vpředu širší než vzadu, ligamenta jsou ve FL napnutá, a proto ve flekčním postavení nedochází k laterálním posunům</a:t>
            </a:r>
            <a:endParaRPr>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a:latin typeface="Georgia"/>
                <a:ea typeface="Georgia"/>
                <a:cs typeface="Georgia"/>
                <a:sym typeface="Georgia"/>
              </a:rPr>
              <a:t>v semiflekčním postavení jsou ligamenta nejvíce uvolněná (proto nesmí být IP klouby imobilizovány v semiflekčním postavení, protože by hrozila retrakce vazů – imobilizace vždy v plné EX)</a:t>
            </a:r>
            <a:endParaRPr>
              <a:latin typeface="Georgia"/>
              <a:ea typeface="Georgia"/>
              <a:cs typeface="Georgia"/>
              <a:sym typeface="Georgia"/>
            </a:endParaRPr>
          </a:p>
          <a:p>
            <a:pPr marL="0" lvl="0" indent="0" algn="l" rtl="0">
              <a:spcBef>
                <a:spcPts val="1200"/>
              </a:spcBef>
              <a:spcAft>
                <a:spcPts val="1200"/>
              </a:spcAft>
              <a:buNone/>
            </a:pPr>
            <a:endParaRPr sz="14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ruky</a:t>
            </a:r>
            <a:endParaRPr/>
          </a:p>
          <a:p>
            <a:pPr marL="0" lvl="0" indent="0" algn="l" rtl="0">
              <a:spcBef>
                <a:spcPts val="0"/>
              </a:spcBef>
              <a:spcAft>
                <a:spcPts val="0"/>
              </a:spcAft>
              <a:buNone/>
            </a:pPr>
            <a:endParaRPr/>
          </a:p>
        </p:txBody>
      </p:sp>
      <p:sp>
        <p:nvSpPr>
          <p:cNvPr id="281" name="Google Shape;281;p4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sk" b="1">
                <a:latin typeface="Georgia"/>
                <a:ea typeface="Georgia"/>
                <a:cs typeface="Georgia"/>
                <a:sym typeface="Georgia"/>
              </a:rPr>
              <a:t>Metakarpofalangeální klouby 2.-5. prstu</a:t>
            </a:r>
            <a:endParaRPr b="1">
              <a:latin typeface="Georgia"/>
              <a:ea typeface="Georgia"/>
              <a:cs typeface="Georgia"/>
              <a:sym typeface="Georgia"/>
            </a:endParaRPr>
          </a:p>
          <a:p>
            <a:pPr marL="0" lvl="0" indent="0" algn="l" rtl="0">
              <a:spcBef>
                <a:spcPts val="1200"/>
              </a:spcBef>
              <a:spcAft>
                <a:spcPts val="0"/>
              </a:spcAft>
              <a:buNone/>
            </a:pPr>
            <a:r>
              <a:rPr lang="sk" sz="1800" b="1">
                <a:latin typeface="Georgia"/>
                <a:ea typeface="Georgia"/>
                <a:cs typeface="Georgia"/>
                <a:sym typeface="Georgia"/>
              </a:rPr>
              <a:t>klouby se dvěma stupni volnosti:</a:t>
            </a:r>
            <a:endParaRPr sz="1800" b="1">
              <a:latin typeface="Georgia"/>
              <a:ea typeface="Georgia"/>
              <a:cs typeface="Georgia"/>
              <a:sym typeface="Georgia"/>
            </a:endParaRPr>
          </a:p>
          <a:p>
            <a:pPr marL="914400" lvl="1" indent="-334327" algn="l" rtl="0">
              <a:spcBef>
                <a:spcPts val="1400"/>
              </a:spcBef>
              <a:spcAft>
                <a:spcPts val="0"/>
              </a:spcAft>
              <a:buClr>
                <a:schemeClr val="dk2"/>
              </a:buClr>
              <a:buSzPct val="100000"/>
              <a:buFont typeface="Georgia"/>
              <a:buChar char="❏"/>
            </a:pPr>
            <a:r>
              <a:rPr lang="sk" sz="1800">
                <a:latin typeface="Georgia"/>
                <a:ea typeface="Georgia"/>
                <a:cs typeface="Georgia"/>
                <a:sym typeface="Georgia"/>
              </a:rPr>
              <a:t>FLX 90° (směrem od 2. k 5. MP lehce roste)</a:t>
            </a:r>
            <a:endParaRPr sz="1800">
              <a:latin typeface="Georgia"/>
              <a:ea typeface="Georgia"/>
              <a:cs typeface="Georgia"/>
              <a:sym typeface="Georgia"/>
            </a:endParaRPr>
          </a:p>
          <a:p>
            <a:pPr marL="914400" lvl="1" indent="-334327" algn="l" rtl="0">
              <a:spcBef>
                <a:spcPts val="0"/>
              </a:spcBef>
              <a:spcAft>
                <a:spcPts val="0"/>
              </a:spcAft>
              <a:buClr>
                <a:schemeClr val="dk2"/>
              </a:buClr>
              <a:buSzPct val="100000"/>
              <a:buFont typeface="Georgia"/>
              <a:buChar char="❏"/>
            </a:pPr>
            <a:r>
              <a:rPr lang="sk" sz="1800">
                <a:latin typeface="Georgia"/>
                <a:ea typeface="Georgia"/>
                <a:cs typeface="Georgia"/>
                <a:sym typeface="Georgia"/>
              </a:rPr>
              <a:t>EXT 30 - 40°</a:t>
            </a:r>
            <a:endParaRPr sz="1800">
              <a:latin typeface="Georgia"/>
              <a:ea typeface="Georgia"/>
              <a:cs typeface="Georgia"/>
              <a:sym typeface="Georgia"/>
            </a:endParaRPr>
          </a:p>
          <a:p>
            <a:pPr marL="914400" lvl="1" indent="-334327" algn="l" rtl="0">
              <a:spcBef>
                <a:spcPts val="0"/>
              </a:spcBef>
              <a:spcAft>
                <a:spcPts val="0"/>
              </a:spcAft>
              <a:buClr>
                <a:schemeClr val="dk2"/>
              </a:buClr>
              <a:buSzPct val="100000"/>
              <a:buFont typeface="Georgia"/>
              <a:buChar char="❏"/>
            </a:pPr>
            <a:r>
              <a:rPr lang="sk" sz="1800">
                <a:latin typeface="Georgia"/>
                <a:ea typeface="Georgia"/>
                <a:cs typeface="Georgia"/>
                <a:sym typeface="Georgia"/>
              </a:rPr>
              <a:t>ABD a ADD (největší ROM ve 2. MP)</a:t>
            </a:r>
            <a:endParaRPr sz="1800">
              <a:latin typeface="Georgia"/>
              <a:ea typeface="Georgia"/>
              <a:cs typeface="Georgia"/>
              <a:sym typeface="Georgia"/>
            </a:endParaRPr>
          </a:p>
          <a:p>
            <a:pPr marL="914400" lvl="1" indent="-334327" algn="l" rtl="0">
              <a:spcBef>
                <a:spcPts val="0"/>
              </a:spcBef>
              <a:spcAft>
                <a:spcPts val="0"/>
              </a:spcAft>
              <a:buClr>
                <a:schemeClr val="dk2"/>
              </a:buClr>
              <a:buSzPct val="100000"/>
              <a:buFont typeface="Georgia"/>
              <a:buChar char="❏"/>
            </a:pPr>
            <a:r>
              <a:rPr lang="sk" sz="1800">
                <a:latin typeface="Georgia"/>
                <a:ea typeface="Georgia"/>
                <a:cs typeface="Georgia"/>
                <a:sym typeface="Georgia"/>
              </a:rPr>
              <a:t>cirkumdukce – spojení předešlých čtyř pohybů</a:t>
            </a:r>
            <a:endParaRPr sz="1800">
              <a:latin typeface="Georgia"/>
              <a:ea typeface="Georgia"/>
              <a:cs typeface="Georgia"/>
              <a:sym typeface="Georgia"/>
            </a:endParaRPr>
          </a:p>
          <a:p>
            <a:pPr marL="457200" lvl="0" indent="-334327" algn="l" rtl="0">
              <a:spcBef>
                <a:spcPts val="0"/>
              </a:spcBef>
              <a:spcAft>
                <a:spcPts val="0"/>
              </a:spcAft>
              <a:buClr>
                <a:schemeClr val="dk2"/>
              </a:buClr>
              <a:buSzPct val="100000"/>
              <a:buFont typeface="Georgia"/>
              <a:buChar char="❏"/>
            </a:pPr>
            <a:r>
              <a:rPr lang="sk">
                <a:latin typeface="Georgia"/>
                <a:ea typeface="Georgia"/>
                <a:cs typeface="Georgia"/>
                <a:sym typeface="Georgia"/>
              </a:rPr>
              <a:t>Kolaterální ligamenta jsou během </a:t>
            </a:r>
            <a:r>
              <a:rPr lang="sk" b="1">
                <a:latin typeface="Georgia"/>
                <a:ea typeface="Georgia"/>
                <a:cs typeface="Georgia"/>
                <a:sym typeface="Georgia"/>
              </a:rPr>
              <a:t>flexe napínána</a:t>
            </a:r>
            <a:r>
              <a:rPr lang="sk">
                <a:latin typeface="Georgia"/>
                <a:ea typeface="Georgia"/>
                <a:cs typeface="Georgia"/>
                <a:sym typeface="Georgia"/>
              </a:rPr>
              <a:t> a během </a:t>
            </a:r>
            <a:r>
              <a:rPr lang="sk" b="1">
                <a:latin typeface="Georgia"/>
                <a:ea typeface="Georgia"/>
                <a:cs typeface="Georgia"/>
                <a:sym typeface="Georgia"/>
              </a:rPr>
              <a:t>extenze uvolněná</a:t>
            </a:r>
            <a:endParaRPr b="1">
              <a:latin typeface="Georgia"/>
              <a:ea typeface="Georgia"/>
              <a:cs typeface="Georgia"/>
              <a:sym typeface="Georgia"/>
            </a:endParaRPr>
          </a:p>
          <a:p>
            <a:pPr marL="457200" lvl="0" indent="-334327" algn="l" rtl="0">
              <a:spcBef>
                <a:spcPts val="0"/>
              </a:spcBef>
              <a:spcAft>
                <a:spcPts val="0"/>
              </a:spcAft>
              <a:buClr>
                <a:schemeClr val="dk2"/>
              </a:buClr>
              <a:buSzPct val="100000"/>
              <a:buFont typeface="Georgia"/>
              <a:buChar char="❏"/>
            </a:pPr>
            <a:r>
              <a:rPr lang="sk" b="1">
                <a:latin typeface="Georgia"/>
                <a:ea typeface="Georgia"/>
                <a:cs typeface="Georgia"/>
                <a:sym typeface="Georgia"/>
              </a:rPr>
              <a:t>Laterální stabilizace MP kloubů </a:t>
            </a:r>
            <a:r>
              <a:rPr lang="sk">
                <a:latin typeface="Georgia"/>
                <a:ea typeface="Georgia"/>
                <a:cs typeface="Georgia"/>
                <a:sym typeface="Georgia"/>
              </a:rPr>
              <a:t>je zajištěna kolaterálními vazy během flexe, interosseálními vazy během extenze</a:t>
            </a:r>
            <a:endParaRPr>
              <a:latin typeface="Georgia"/>
              <a:ea typeface="Georgia"/>
              <a:cs typeface="Georgia"/>
              <a:sym typeface="Georgia"/>
            </a:endParaRPr>
          </a:p>
          <a:p>
            <a:pPr marL="0" lvl="0" indent="0" algn="l" rtl="0">
              <a:spcBef>
                <a:spcPts val="1200"/>
              </a:spcBef>
              <a:spcAft>
                <a:spcPts val="1200"/>
              </a:spcAft>
              <a:buNone/>
            </a:pP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ruky</a:t>
            </a:r>
            <a:endParaRPr/>
          </a:p>
        </p:txBody>
      </p:sp>
      <p:sp>
        <p:nvSpPr>
          <p:cNvPr id="287" name="Google Shape;287;p4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b="1">
                <a:latin typeface="Georgia"/>
                <a:ea typeface="Georgia"/>
                <a:cs typeface="Georgia"/>
                <a:sym typeface="Georgia"/>
              </a:rPr>
              <a:t>Interfalangeální kloub palce</a:t>
            </a:r>
            <a:endParaRPr b="1">
              <a:latin typeface="Georgia"/>
              <a:ea typeface="Georgia"/>
              <a:cs typeface="Georgia"/>
              <a:sym typeface="Georgia"/>
            </a:endParaRPr>
          </a:p>
          <a:p>
            <a:pPr marL="457200" lvl="0" indent="-342900" algn="l" rtl="0">
              <a:spcBef>
                <a:spcPts val="1200"/>
              </a:spcBef>
              <a:spcAft>
                <a:spcPts val="0"/>
              </a:spcAft>
              <a:buClr>
                <a:schemeClr val="dk2"/>
              </a:buClr>
              <a:buSzPts val="1800"/>
              <a:buFont typeface="Georgia"/>
              <a:buChar char="●"/>
            </a:pPr>
            <a:r>
              <a:rPr lang="sk" b="1">
                <a:latin typeface="Georgia"/>
                <a:ea typeface="Georgia"/>
                <a:cs typeface="Georgia"/>
                <a:sym typeface="Georgia"/>
              </a:rPr>
              <a:t>Pohyby:</a:t>
            </a:r>
            <a:endParaRPr b="1">
              <a:latin typeface="Georgia"/>
              <a:ea typeface="Georgia"/>
              <a:cs typeface="Georgia"/>
              <a:sym typeface="Georgia"/>
            </a:endParaRPr>
          </a:p>
          <a:p>
            <a:pPr marL="914400" lvl="1" indent="-342900" algn="l" rtl="0">
              <a:spcBef>
                <a:spcPts val="0"/>
              </a:spcBef>
              <a:spcAft>
                <a:spcPts val="0"/>
              </a:spcAft>
              <a:buClr>
                <a:schemeClr val="dk2"/>
              </a:buClr>
              <a:buSzPts val="1800"/>
              <a:buFont typeface="Georgia"/>
              <a:buChar char="●"/>
            </a:pPr>
            <a:r>
              <a:rPr lang="sk" sz="1800">
                <a:latin typeface="Georgia"/>
                <a:ea typeface="Georgia"/>
                <a:cs typeface="Georgia"/>
                <a:sym typeface="Georgia"/>
              </a:rPr>
              <a:t>FLX – 75-80°</a:t>
            </a:r>
            <a:endParaRPr sz="1800">
              <a:latin typeface="Georgia"/>
              <a:ea typeface="Georgia"/>
              <a:cs typeface="Georgia"/>
              <a:sym typeface="Georgia"/>
            </a:endParaRPr>
          </a:p>
          <a:p>
            <a:pPr marL="914400" lvl="1" indent="-342900" algn="l" rtl="0">
              <a:spcBef>
                <a:spcPts val="0"/>
              </a:spcBef>
              <a:spcAft>
                <a:spcPts val="0"/>
              </a:spcAft>
              <a:buClr>
                <a:schemeClr val="dk2"/>
              </a:buClr>
              <a:buSzPts val="1800"/>
              <a:buFont typeface="Georgia"/>
              <a:buChar char="●"/>
            </a:pPr>
            <a:r>
              <a:rPr lang="sk" sz="1800">
                <a:latin typeface="Georgia"/>
                <a:ea typeface="Georgia"/>
                <a:cs typeface="Georgia"/>
                <a:sym typeface="Georgia"/>
              </a:rPr>
              <a:t>EXT – 5-10°</a:t>
            </a:r>
            <a:endParaRPr sz="1800">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Během flexe dochází k mediální rotaci (pronace 5 – 10°) distálního falangu, jehož příčinou je větší prominence a větší anteriorní povrch mediálního kondylu hlavice, díky tomu má mediální kondyl větší úhel zakřivení a mediální ligamenta se rychleji napnou</a:t>
            </a:r>
            <a:endParaRPr>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ruky</a:t>
            </a:r>
            <a:endParaRPr/>
          </a:p>
        </p:txBody>
      </p:sp>
      <p:sp>
        <p:nvSpPr>
          <p:cNvPr id="293" name="Google Shape;293;p4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sk" b="1">
                <a:latin typeface="Georgia"/>
                <a:ea typeface="Georgia"/>
                <a:cs typeface="Georgia"/>
                <a:sym typeface="Georgia"/>
              </a:rPr>
              <a:t>Metakarpofalangeální kloub palce</a:t>
            </a:r>
            <a:endParaRPr b="1">
              <a:latin typeface="Georgia"/>
              <a:ea typeface="Georgia"/>
              <a:cs typeface="Georgia"/>
              <a:sym typeface="Georgia"/>
            </a:endParaRPr>
          </a:p>
          <a:p>
            <a:pPr marL="457200" lvl="0" indent="-317658" algn="l" rtl="0">
              <a:spcBef>
                <a:spcPts val="1200"/>
              </a:spcBef>
              <a:spcAft>
                <a:spcPts val="0"/>
              </a:spcAft>
              <a:buClr>
                <a:schemeClr val="dk2"/>
              </a:buClr>
              <a:buSzPct val="100000"/>
              <a:buFont typeface="Georgia"/>
              <a:buChar char="❏"/>
            </a:pPr>
            <a:r>
              <a:rPr lang="sk" sz="1650">
                <a:latin typeface="Georgia"/>
                <a:ea typeface="Georgia"/>
                <a:cs typeface="Georgia"/>
                <a:sym typeface="Georgia"/>
              </a:rPr>
              <a:t>kloub kulovitý (ovoidní)</a:t>
            </a:r>
            <a:endParaRPr sz="1650">
              <a:latin typeface="Georgia"/>
              <a:ea typeface="Georgia"/>
              <a:cs typeface="Georgia"/>
              <a:sym typeface="Georgia"/>
            </a:endParaRPr>
          </a:p>
          <a:p>
            <a:pPr marL="457200" lvl="0" indent="-317658" algn="l" rtl="0">
              <a:spcBef>
                <a:spcPts val="0"/>
              </a:spcBef>
              <a:spcAft>
                <a:spcPts val="0"/>
              </a:spcAft>
              <a:buClr>
                <a:schemeClr val="dk2"/>
              </a:buClr>
              <a:buSzPct val="100000"/>
              <a:buFont typeface="Georgia"/>
              <a:buChar char="❏"/>
            </a:pPr>
            <a:r>
              <a:rPr lang="sk" sz="1650">
                <a:latin typeface="Georgia"/>
                <a:ea typeface="Georgia"/>
                <a:cs typeface="Georgia"/>
                <a:sym typeface="Georgia"/>
              </a:rPr>
              <a:t>Kloubní jamka je rozšířena </a:t>
            </a:r>
            <a:r>
              <a:rPr lang="sk" sz="1650" b="1">
                <a:latin typeface="Georgia"/>
                <a:ea typeface="Georgia"/>
                <a:cs typeface="Georgia"/>
                <a:sym typeface="Georgia"/>
              </a:rPr>
              <a:t>fibrocartilago palmaris</a:t>
            </a:r>
            <a:endParaRPr sz="1650" b="1">
              <a:latin typeface="Georgia"/>
              <a:ea typeface="Georgia"/>
              <a:cs typeface="Georgia"/>
              <a:sym typeface="Georgia"/>
            </a:endParaRPr>
          </a:p>
          <a:p>
            <a:pPr marL="457200" lvl="0" indent="-317658" algn="l" rtl="0">
              <a:spcBef>
                <a:spcPts val="0"/>
              </a:spcBef>
              <a:spcAft>
                <a:spcPts val="0"/>
              </a:spcAft>
              <a:buClr>
                <a:schemeClr val="dk2"/>
              </a:buClr>
              <a:buSzPct val="100000"/>
              <a:buFont typeface="Georgia"/>
              <a:buChar char="❏"/>
            </a:pPr>
            <a:r>
              <a:rPr lang="sk" sz="1650">
                <a:latin typeface="Georgia"/>
                <a:ea typeface="Georgia"/>
                <a:cs typeface="Georgia"/>
                <a:sym typeface="Georgia"/>
              </a:rPr>
              <a:t>Kloubní pouzdro vybíhá v palmární a dorsální recesy, je zesíleno po stranách kolaterálními ligamenty. Mediální kolaterální vaz je kratší a rychleji se napíná než laterální, proto je přítomné vychýlení baze proximálního falangu na laterální stranu</a:t>
            </a:r>
            <a:endParaRPr sz="1650">
              <a:latin typeface="Georgia"/>
              <a:ea typeface="Georgia"/>
              <a:cs typeface="Georgia"/>
              <a:sym typeface="Georgia"/>
            </a:endParaRPr>
          </a:p>
          <a:p>
            <a:pPr marL="457200" lvl="0" indent="-317658" algn="l" rtl="0">
              <a:spcBef>
                <a:spcPts val="0"/>
              </a:spcBef>
              <a:spcAft>
                <a:spcPts val="0"/>
              </a:spcAft>
              <a:buClr>
                <a:schemeClr val="dk2"/>
              </a:buClr>
              <a:buSzPct val="100000"/>
              <a:buFont typeface="Georgia"/>
              <a:buChar char="❏"/>
            </a:pPr>
            <a:r>
              <a:rPr lang="sk" sz="1650">
                <a:latin typeface="Georgia"/>
                <a:ea typeface="Georgia"/>
                <a:cs typeface="Georgia"/>
                <a:sym typeface="Georgia"/>
              </a:rPr>
              <a:t>Na palmární straně proximálního článku jsou do šlach zavzaté sezamské kůstky:</a:t>
            </a:r>
            <a:endParaRPr sz="1650">
              <a:latin typeface="Georgia"/>
              <a:ea typeface="Georgia"/>
              <a:cs typeface="Georgia"/>
              <a:sym typeface="Georgia"/>
            </a:endParaRPr>
          </a:p>
          <a:p>
            <a:pPr marL="914400" lvl="1" indent="-317658" algn="l" rtl="0">
              <a:spcBef>
                <a:spcPts val="0"/>
              </a:spcBef>
              <a:spcAft>
                <a:spcPts val="0"/>
              </a:spcAft>
              <a:buClr>
                <a:schemeClr val="dk2"/>
              </a:buClr>
              <a:buSzPct val="100000"/>
              <a:buFont typeface="Georgia"/>
              <a:buChar char="❏"/>
            </a:pPr>
            <a:r>
              <a:rPr lang="sk" sz="1650" b="1">
                <a:latin typeface="Georgia"/>
                <a:ea typeface="Georgia"/>
                <a:cs typeface="Georgia"/>
                <a:sym typeface="Georgia"/>
              </a:rPr>
              <a:t>mediální sezamské kůstky (4) –</a:t>
            </a:r>
            <a:r>
              <a:rPr lang="sk" sz="1650">
                <a:latin typeface="Georgia"/>
                <a:ea typeface="Georgia"/>
                <a:cs typeface="Georgia"/>
                <a:sym typeface="Georgia"/>
              </a:rPr>
              <a:t> m. adductor pollicis + první palmární m. interosseus</a:t>
            </a:r>
            <a:endParaRPr sz="1650">
              <a:latin typeface="Georgia"/>
              <a:ea typeface="Georgia"/>
              <a:cs typeface="Georgia"/>
              <a:sym typeface="Georgia"/>
            </a:endParaRPr>
          </a:p>
          <a:p>
            <a:pPr marL="457200" lvl="0" indent="-317658" algn="l" rtl="0">
              <a:spcBef>
                <a:spcPts val="0"/>
              </a:spcBef>
              <a:spcAft>
                <a:spcPts val="0"/>
              </a:spcAft>
              <a:buClr>
                <a:schemeClr val="dk2"/>
              </a:buClr>
              <a:buSzPct val="100000"/>
              <a:buFont typeface="Georgia"/>
              <a:buChar char="❏"/>
            </a:pPr>
            <a:r>
              <a:rPr lang="sk" sz="1650">
                <a:latin typeface="Georgia"/>
                <a:ea typeface="Georgia"/>
                <a:cs typeface="Georgia"/>
                <a:sym typeface="Georgia"/>
              </a:rPr>
              <a:t>        -&gt; mediální sklonění proximálního falangu se supinací</a:t>
            </a:r>
            <a:endParaRPr sz="1650">
              <a:latin typeface="Georgia"/>
              <a:ea typeface="Georgia"/>
              <a:cs typeface="Georgia"/>
              <a:sym typeface="Georgia"/>
            </a:endParaRPr>
          </a:p>
          <a:p>
            <a:pPr marL="914400" lvl="1" indent="-317658" algn="l" rtl="0">
              <a:spcBef>
                <a:spcPts val="0"/>
              </a:spcBef>
              <a:spcAft>
                <a:spcPts val="0"/>
              </a:spcAft>
              <a:buClr>
                <a:schemeClr val="dk2"/>
              </a:buClr>
              <a:buSzPct val="100000"/>
              <a:buFont typeface="Georgia"/>
              <a:buChar char="❏"/>
            </a:pPr>
            <a:r>
              <a:rPr lang="sk" sz="1650" b="1">
                <a:latin typeface="Georgia"/>
                <a:ea typeface="Georgia"/>
                <a:cs typeface="Georgia"/>
                <a:sym typeface="Georgia"/>
              </a:rPr>
              <a:t>laterální sezamské kůstky (5) –</a:t>
            </a:r>
            <a:r>
              <a:rPr lang="sk" sz="1650">
                <a:latin typeface="Georgia"/>
                <a:ea typeface="Georgia"/>
                <a:cs typeface="Georgia"/>
                <a:sym typeface="Georgia"/>
              </a:rPr>
              <a:t> m. flexor pollicis brevis + m. abduktor pollicis brevis</a:t>
            </a:r>
            <a:endParaRPr sz="1650">
              <a:latin typeface="Georgia"/>
              <a:ea typeface="Georgia"/>
              <a:cs typeface="Georgia"/>
              <a:sym typeface="Georgia"/>
            </a:endParaRPr>
          </a:p>
          <a:p>
            <a:pPr marL="457200" lvl="0" indent="-317658" algn="l" rtl="0">
              <a:spcBef>
                <a:spcPts val="0"/>
              </a:spcBef>
              <a:spcAft>
                <a:spcPts val="0"/>
              </a:spcAft>
              <a:buClr>
                <a:schemeClr val="dk2"/>
              </a:buClr>
              <a:buSzPct val="100000"/>
              <a:buFont typeface="Georgia"/>
              <a:buChar char="❏"/>
            </a:pPr>
            <a:r>
              <a:rPr lang="sk" sz="1650">
                <a:latin typeface="Georgia"/>
                <a:ea typeface="Georgia"/>
                <a:cs typeface="Georgia"/>
                <a:sym typeface="Georgia"/>
              </a:rPr>
              <a:t>      -&gt; laterální sklonění proximálního falangu s pronací</a:t>
            </a:r>
            <a:endParaRPr sz="1650">
              <a:latin typeface="Georgia"/>
              <a:ea typeface="Georgia"/>
              <a:cs typeface="Georgia"/>
              <a:sym typeface="Georgia"/>
            </a:endParaRPr>
          </a:p>
          <a:p>
            <a:pPr marL="0" lvl="0" indent="0" algn="l" rtl="0">
              <a:spcBef>
                <a:spcPts val="0"/>
              </a:spcBef>
              <a:spcAft>
                <a:spcPts val="1200"/>
              </a:spcAft>
              <a:buNone/>
            </a:pPr>
            <a:endParaRPr b="1">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ruky</a:t>
            </a:r>
            <a:endParaRPr/>
          </a:p>
        </p:txBody>
      </p:sp>
      <p:sp>
        <p:nvSpPr>
          <p:cNvPr id="299" name="Google Shape;299;p46"/>
          <p:cNvSpPr txBox="1">
            <a:spLocks noGrp="1"/>
          </p:cNvSpPr>
          <p:nvPr>
            <p:ph type="body" idx="1"/>
          </p:nvPr>
        </p:nvSpPr>
        <p:spPr>
          <a:xfrm>
            <a:off x="311700" y="1266325"/>
            <a:ext cx="5773200" cy="33027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sk" b="1">
                <a:latin typeface="Georgia"/>
                <a:ea typeface="Georgia"/>
                <a:cs typeface="Georgia"/>
                <a:sym typeface="Georgia"/>
              </a:rPr>
              <a:t>Metakarpofalangeální kloub palce</a:t>
            </a:r>
            <a:endParaRPr b="1">
              <a:latin typeface="Georgia"/>
              <a:ea typeface="Georgia"/>
              <a:cs typeface="Georgia"/>
              <a:sym typeface="Georgia"/>
            </a:endParaRPr>
          </a:p>
          <a:p>
            <a:pPr marL="457200" lvl="0" indent="-300037" algn="l" rtl="0">
              <a:spcBef>
                <a:spcPts val="1200"/>
              </a:spcBef>
              <a:spcAft>
                <a:spcPts val="0"/>
              </a:spcAft>
              <a:buClr>
                <a:schemeClr val="dk2"/>
              </a:buClr>
              <a:buSzPct val="100000"/>
              <a:buFont typeface="Georgia"/>
              <a:buChar char="❏"/>
            </a:pPr>
            <a:r>
              <a:rPr lang="sk">
                <a:latin typeface="Georgia"/>
                <a:ea typeface="Georgia"/>
                <a:cs typeface="Georgia"/>
                <a:sym typeface="Georgia"/>
              </a:rPr>
              <a:t>středně flekční postavení MP palce je pozicí maximální mobility</a:t>
            </a:r>
            <a:endParaRPr>
              <a:latin typeface="Georgia"/>
              <a:ea typeface="Georgia"/>
              <a:cs typeface="Georgia"/>
              <a:sym typeface="Georgia"/>
            </a:endParaRPr>
          </a:p>
          <a:p>
            <a:pPr marL="457200" lvl="0" indent="-300037" algn="l" rtl="0">
              <a:spcBef>
                <a:spcPts val="0"/>
              </a:spcBef>
              <a:spcAft>
                <a:spcPts val="0"/>
              </a:spcAft>
              <a:buClr>
                <a:schemeClr val="dk2"/>
              </a:buClr>
              <a:buSzPct val="100000"/>
              <a:buFont typeface="Georgia"/>
              <a:buChar char="❏"/>
            </a:pPr>
            <a:r>
              <a:rPr lang="sk">
                <a:latin typeface="Georgia"/>
                <a:ea typeface="Georgia"/>
                <a:cs typeface="Georgia"/>
                <a:sym typeface="Georgia"/>
              </a:rPr>
              <a:t>stabilita MP závisí jednak na kongruenci kloubních ploch, jednak na jeho svalové manžetě (kooperace antagonistů)</a:t>
            </a:r>
            <a:endParaRPr>
              <a:latin typeface="Georgia"/>
              <a:ea typeface="Georgia"/>
              <a:cs typeface="Georgia"/>
              <a:sym typeface="Georgia"/>
            </a:endParaRPr>
          </a:p>
          <a:p>
            <a:pPr marL="457200" lvl="0" indent="-300037" algn="l" rtl="0">
              <a:spcBef>
                <a:spcPts val="0"/>
              </a:spcBef>
              <a:spcAft>
                <a:spcPts val="0"/>
              </a:spcAft>
              <a:buClr>
                <a:schemeClr val="dk2"/>
              </a:buClr>
              <a:buSzPct val="100000"/>
              <a:buFont typeface="Georgia"/>
              <a:buChar char="❏"/>
            </a:pPr>
            <a:r>
              <a:rPr lang="sk">
                <a:latin typeface="Georgia"/>
                <a:ea typeface="Georgia"/>
                <a:cs typeface="Georgia"/>
                <a:sym typeface="Georgia"/>
              </a:rPr>
              <a:t>Plná flexe je vždy doprovázena laterálním skloněním proximálního falangu spolu s pronací kvůli asymetrickému tvaru hlavičky I. metakarpu a nerovnoměrnému napětí kolaterálních ligament</a:t>
            </a:r>
            <a:endParaRPr>
              <a:latin typeface="Georgia"/>
              <a:ea typeface="Georgia"/>
              <a:cs typeface="Georgia"/>
              <a:sym typeface="Georgia"/>
            </a:endParaRPr>
          </a:p>
          <a:p>
            <a:pPr marL="914400" lvl="1" indent="-300037" algn="l" rtl="0">
              <a:spcBef>
                <a:spcPts val="0"/>
              </a:spcBef>
              <a:spcAft>
                <a:spcPts val="0"/>
              </a:spcAft>
              <a:buClr>
                <a:schemeClr val="dk2"/>
              </a:buClr>
              <a:buSzPct val="100000"/>
              <a:buFont typeface="Georgia"/>
              <a:buChar char="❏"/>
            </a:pPr>
            <a:r>
              <a:rPr lang="sk" sz="1800">
                <a:latin typeface="Georgia"/>
                <a:ea typeface="Georgia"/>
                <a:cs typeface="Georgia"/>
                <a:sym typeface="Georgia"/>
              </a:rPr>
              <a:t>mediální vyvýšenina (a) více prominuje a je proximálněji než laterální (b)</a:t>
            </a:r>
            <a:endParaRPr sz="1800">
              <a:latin typeface="Georgia"/>
              <a:ea typeface="Georgia"/>
              <a:cs typeface="Georgia"/>
              <a:sym typeface="Georgia"/>
            </a:endParaRPr>
          </a:p>
          <a:p>
            <a:pPr marL="457200" lvl="0" indent="-300037" algn="l" rtl="0">
              <a:spcBef>
                <a:spcPts val="0"/>
              </a:spcBef>
              <a:spcAft>
                <a:spcPts val="0"/>
              </a:spcAft>
              <a:buClr>
                <a:schemeClr val="dk2"/>
              </a:buClr>
              <a:buSzPct val="100000"/>
              <a:buFont typeface="Georgia"/>
              <a:buChar char="❏"/>
            </a:pPr>
            <a:r>
              <a:rPr lang="sk">
                <a:latin typeface="Georgia"/>
                <a:ea typeface="Georgia"/>
                <a:cs typeface="Georgia"/>
                <a:sym typeface="Georgia"/>
              </a:rPr>
              <a:t>Mediální sklonění proximálního falangu se podílí na pevném stisku mezi palcem a ukazovákem</a:t>
            </a:r>
            <a:endParaRPr>
              <a:latin typeface="Georgia"/>
              <a:ea typeface="Georgia"/>
              <a:cs typeface="Georgia"/>
              <a:sym typeface="Georgia"/>
            </a:endParaRPr>
          </a:p>
          <a:p>
            <a:pPr marL="457200" lvl="0" indent="-300037" algn="l" rtl="0">
              <a:spcBef>
                <a:spcPts val="0"/>
              </a:spcBef>
              <a:spcAft>
                <a:spcPts val="0"/>
              </a:spcAft>
              <a:buClr>
                <a:schemeClr val="dk2"/>
              </a:buClr>
              <a:buSzPct val="100000"/>
              <a:buFont typeface="Georgia"/>
              <a:buChar char="❏"/>
            </a:pPr>
            <a:r>
              <a:rPr lang="sk">
                <a:latin typeface="Georgia"/>
                <a:ea typeface="Georgia"/>
                <a:cs typeface="Georgia"/>
                <a:sym typeface="Georgia"/>
              </a:rPr>
              <a:t>Pohyby:</a:t>
            </a:r>
            <a:endParaRPr>
              <a:latin typeface="Georgia"/>
              <a:ea typeface="Georgia"/>
              <a:cs typeface="Georgia"/>
              <a:sym typeface="Georgia"/>
            </a:endParaRPr>
          </a:p>
          <a:p>
            <a:pPr marL="914400" lvl="1" indent="-300037" algn="l" rtl="0">
              <a:spcBef>
                <a:spcPts val="0"/>
              </a:spcBef>
              <a:spcAft>
                <a:spcPts val="0"/>
              </a:spcAft>
              <a:buClr>
                <a:schemeClr val="dk2"/>
              </a:buClr>
              <a:buSzPct val="100000"/>
              <a:buFont typeface="Georgia"/>
              <a:buChar char="❏"/>
            </a:pPr>
            <a:r>
              <a:rPr lang="sk" sz="1800">
                <a:latin typeface="Georgia"/>
                <a:ea typeface="Georgia"/>
                <a:cs typeface="Georgia"/>
                <a:sym typeface="Georgia"/>
              </a:rPr>
              <a:t>flexe 60-70°, extenze 0°</a:t>
            </a:r>
            <a:endParaRPr sz="1800">
              <a:latin typeface="Georgia"/>
              <a:ea typeface="Georgia"/>
              <a:cs typeface="Georgia"/>
              <a:sym typeface="Georgia"/>
            </a:endParaRPr>
          </a:p>
          <a:p>
            <a:pPr marL="914400" lvl="1" indent="-300037" algn="l" rtl="0">
              <a:spcBef>
                <a:spcPts val="0"/>
              </a:spcBef>
              <a:spcAft>
                <a:spcPts val="0"/>
              </a:spcAft>
              <a:buClr>
                <a:schemeClr val="dk2"/>
              </a:buClr>
              <a:buSzPct val="100000"/>
              <a:buFont typeface="Georgia"/>
              <a:buChar char="❏"/>
            </a:pPr>
            <a:r>
              <a:rPr lang="sk" sz="1800">
                <a:latin typeface="Georgia"/>
                <a:ea typeface="Georgia"/>
                <a:cs typeface="Georgia"/>
                <a:sym typeface="Georgia"/>
              </a:rPr>
              <a:t>abdukce + addukce</a:t>
            </a:r>
            <a:endParaRPr sz="1800">
              <a:latin typeface="Georgia"/>
              <a:ea typeface="Georgia"/>
              <a:cs typeface="Georgia"/>
              <a:sym typeface="Georgia"/>
            </a:endParaRPr>
          </a:p>
          <a:p>
            <a:pPr marL="914400" lvl="1" indent="-300037" algn="l" rtl="0">
              <a:spcBef>
                <a:spcPts val="0"/>
              </a:spcBef>
              <a:spcAft>
                <a:spcPts val="0"/>
              </a:spcAft>
              <a:buClr>
                <a:schemeClr val="dk2"/>
              </a:buClr>
              <a:buSzPct val="100000"/>
              <a:buFont typeface="Georgia"/>
              <a:buChar char="❏"/>
            </a:pPr>
            <a:r>
              <a:rPr lang="sk" sz="1800">
                <a:latin typeface="Georgia"/>
                <a:ea typeface="Georgia"/>
                <a:cs typeface="Georgia"/>
                <a:sym typeface="Georgia"/>
              </a:rPr>
              <a:t>supinace 5-7°, pronace 20°</a:t>
            </a:r>
            <a:endParaRPr sz="1800">
              <a:latin typeface="Georgia"/>
              <a:ea typeface="Georgia"/>
              <a:cs typeface="Georgia"/>
              <a:sym typeface="Georgia"/>
            </a:endParaRPr>
          </a:p>
          <a:p>
            <a:pPr marL="0" lvl="0" indent="0" algn="l" rtl="0">
              <a:spcBef>
                <a:spcPts val="1200"/>
              </a:spcBef>
              <a:spcAft>
                <a:spcPts val="1200"/>
              </a:spcAft>
              <a:buNone/>
            </a:pPr>
            <a:endParaRPr b="1">
              <a:latin typeface="Georgia"/>
              <a:ea typeface="Georgia"/>
              <a:cs typeface="Georgia"/>
              <a:sym typeface="Georgia"/>
            </a:endParaRPr>
          </a:p>
        </p:txBody>
      </p:sp>
      <p:pic>
        <p:nvPicPr>
          <p:cNvPr id="300" name="Google Shape;300;p46"/>
          <p:cNvPicPr preferRelativeResize="0"/>
          <p:nvPr/>
        </p:nvPicPr>
        <p:blipFill>
          <a:blip r:embed="rId3">
            <a:alphaModFix/>
          </a:blip>
          <a:stretch>
            <a:fillRect/>
          </a:stretch>
        </p:blipFill>
        <p:spPr>
          <a:xfrm>
            <a:off x="6229900" y="1266325"/>
            <a:ext cx="2454650" cy="3141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sp>
        <p:nvSpPr>
          <p:cNvPr id="306" name="Google Shape;306;p4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40000" lnSpcReduction="20000"/>
          </a:bodyPr>
          <a:lstStyle/>
          <a:p>
            <a:pPr marL="457200" lvl="0" indent="-317718" algn="l" rtl="0">
              <a:spcBef>
                <a:spcPts val="1200"/>
              </a:spcBef>
              <a:spcAft>
                <a:spcPts val="0"/>
              </a:spcAft>
              <a:buClr>
                <a:schemeClr val="dk2"/>
              </a:buClr>
              <a:buSzPct val="100000"/>
              <a:buFont typeface="Georgia"/>
              <a:buChar char="❏"/>
            </a:pPr>
            <a:r>
              <a:rPr lang="sk" sz="3508">
                <a:latin typeface="Georgia"/>
                <a:ea typeface="Georgia"/>
                <a:cs typeface="Georgia"/>
                <a:sym typeface="Georgia"/>
              </a:rPr>
              <a:t>Pohyby jsou v zápěstí prováděny kolem dvou os (v základním anatomickém postavení)</a:t>
            </a:r>
            <a:endParaRPr sz="3508">
              <a:latin typeface="Georgia"/>
              <a:ea typeface="Georgia"/>
              <a:cs typeface="Georgia"/>
              <a:sym typeface="Georgia"/>
            </a:endParaRPr>
          </a:p>
          <a:p>
            <a:pPr marL="914400" lvl="1" indent="-317718" algn="l" rtl="0">
              <a:spcBef>
                <a:spcPts val="0"/>
              </a:spcBef>
              <a:spcAft>
                <a:spcPts val="0"/>
              </a:spcAft>
              <a:buClr>
                <a:schemeClr val="dk2"/>
              </a:buClr>
              <a:buSzPct val="100000"/>
              <a:buFont typeface="Georgia"/>
              <a:buChar char="❏"/>
            </a:pPr>
            <a:r>
              <a:rPr lang="sk" sz="3508" b="1">
                <a:latin typeface="Georgia"/>
                <a:ea typeface="Georgia"/>
                <a:cs typeface="Georgia"/>
                <a:sym typeface="Georgia"/>
              </a:rPr>
              <a:t>Transversální osa</a:t>
            </a:r>
            <a:r>
              <a:rPr lang="sk" sz="3508">
                <a:latin typeface="Georgia"/>
                <a:ea typeface="Georgia"/>
                <a:cs typeface="Georgia"/>
                <a:sym typeface="Georgia"/>
              </a:rPr>
              <a:t> – leží ve frontální rovině, pohyby se odehrávají v sagitální rovině</a:t>
            </a:r>
            <a:endParaRPr sz="3508">
              <a:latin typeface="Georgia"/>
              <a:ea typeface="Georgia"/>
              <a:cs typeface="Georgia"/>
              <a:sym typeface="Georgia"/>
            </a:endParaRPr>
          </a:p>
          <a:p>
            <a:pPr marL="1371600" lvl="2" indent="-317718" algn="l" rtl="0">
              <a:spcBef>
                <a:spcPts val="0"/>
              </a:spcBef>
              <a:spcAft>
                <a:spcPts val="0"/>
              </a:spcAft>
              <a:buClr>
                <a:schemeClr val="dk2"/>
              </a:buClr>
              <a:buSzPct val="100000"/>
              <a:buFont typeface="Georgia"/>
              <a:buChar char="❏"/>
            </a:pPr>
            <a:r>
              <a:rPr lang="sk" sz="3508">
                <a:latin typeface="Georgia"/>
                <a:ea typeface="Georgia"/>
                <a:cs typeface="Georgia"/>
                <a:sym typeface="Georgia"/>
              </a:rPr>
              <a:t>flexe (palmární flexe)</a:t>
            </a:r>
            <a:endParaRPr sz="3508">
              <a:latin typeface="Georgia"/>
              <a:ea typeface="Georgia"/>
              <a:cs typeface="Georgia"/>
              <a:sym typeface="Georgia"/>
            </a:endParaRPr>
          </a:p>
          <a:p>
            <a:pPr marL="1371600" lvl="2" indent="-317718" algn="l" rtl="0">
              <a:spcBef>
                <a:spcPts val="0"/>
              </a:spcBef>
              <a:spcAft>
                <a:spcPts val="0"/>
              </a:spcAft>
              <a:buClr>
                <a:schemeClr val="dk2"/>
              </a:buClr>
              <a:buSzPct val="100000"/>
              <a:buFont typeface="Georgia"/>
              <a:buChar char="❏"/>
            </a:pPr>
            <a:r>
              <a:rPr lang="sk" sz="3508">
                <a:latin typeface="Georgia"/>
                <a:ea typeface="Georgia"/>
                <a:cs typeface="Georgia"/>
                <a:sym typeface="Georgia"/>
              </a:rPr>
              <a:t>extenze (dorsální flexe)</a:t>
            </a:r>
            <a:endParaRPr sz="3508">
              <a:latin typeface="Georgia"/>
              <a:ea typeface="Georgia"/>
              <a:cs typeface="Georgia"/>
              <a:sym typeface="Georgia"/>
            </a:endParaRPr>
          </a:p>
          <a:p>
            <a:pPr marL="914400" lvl="1" indent="-317718" algn="l" rtl="0">
              <a:spcBef>
                <a:spcPts val="0"/>
              </a:spcBef>
              <a:spcAft>
                <a:spcPts val="0"/>
              </a:spcAft>
              <a:buClr>
                <a:schemeClr val="dk2"/>
              </a:buClr>
              <a:buSzPct val="100000"/>
              <a:buFont typeface="Georgia"/>
              <a:buChar char="❏"/>
            </a:pPr>
            <a:r>
              <a:rPr lang="sk" sz="3508" b="1">
                <a:latin typeface="Georgia"/>
                <a:ea typeface="Georgia"/>
                <a:cs typeface="Georgia"/>
                <a:sym typeface="Georgia"/>
              </a:rPr>
              <a:t>Předozadní osa</a:t>
            </a:r>
            <a:r>
              <a:rPr lang="sk" sz="3508">
                <a:latin typeface="Georgia"/>
                <a:ea typeface="Georgia"/>
                <a:cs typeface="Georgia"/>
                <a:sym typeface="Georgia"/>
              </a:rPr>
              <a:t> – leží v sagitální rovině a umožňuje pohyby v rovině frontální</a:t>
            </a:r>
            <a:endParaRPr sz="3508">
              <a:latin typeface="Georgia"/>
              <a:ea typeface="Georgia"/>
              <a:cs typeface="Georgia"/>
              <a:sym typeface="Georgia"/>
            </a:endParaRPr>
          </a:p>
          <a:p>
            <a:pPr marL="1371600" lvl="2" indent="-317718" algn="l" rtl="0">
              <a:spcBef>
                <a:spcPts val="0"/>
              </a:spcBef>
              <a:spcAft>
                <a:spcPts val="0"/>
              </a:spcAft>
              <a:buClr>
                <a:schemeClr val="dk2"/>
              </a:buClr>
              <a:buSzPct val="100000"/>
              <a:buFont typeface="Georgia"/>
              <a:buChar char="❏"/>
            </a:pPr>
            <a:r>
              <a:rPr lang="sk" sz="3508">
                <a:latin typeface="Georgia"/>
                <a:ea typeface="Georgia"/>
                <a:cs typeface="Georgia"/>
                <a:sym typeface="Georgia"/>
              </a:rPr>
              <a:t>addukce (ulnární dukce)</a:t>
            </a:r>
            <a:endParaRPr sz="3508">
              <a:latin typeface="Georgia"/>
              <a:ea typeface="Georgia"/>
              <a:cs typeface="Georgia"/>
              <a:sym typeface="Georgia"/>
            </a:endParaRPr>
          </a:p>
          <a:p>
            <a:pPr marL="1371600" lvl="2" indent="-317718" algn="l" rtl="0">
              <a:spcBef>
                <a:spcPts val="0"/>
              </a:spcBef>
              <a:spcAft>
                <a:spcPts val="0"/>
              </a:spcAft>
              <a:buClr>
                <a:schemeClr val="dk2"/>
              </a:buClr>
              <a:buSzPct val="100000"/>
              <a:buFont typeface="Georgia"/>
              <a:buChar char="❏"/>
            </a:pPr>
            <a:r>
              <a:rPr lang="sk" sz="3508">
                <a:latin typeface="Georgia"/>
                <a:ea typeface="Georgia"/>
                <a:cs typeface="Georgia"/>
                <a:sym typeface="Georgia"/>
              </a:rPr>
              <a:t>abdukce (radiální dukce)</a:t>
            </a:r>
            <a:endParaRPr sz="3508">
              <a:latin typeface="Georgia"/>
              <a:ea typeface="Georgia"/>
              <a:cs typeface="Georgia"/>
              <a:sym typeface="Georgia"/>
            </a:endParaRPr>
          </a:p>
          <a:p>
            <a:pPr marL="0" lvl="0" indent="0" algn="l" rtl="0">
              <a:spcBef>
                <a:spcPts val="1200"/>
              </a:spcBef>
              <a:spcAft>
                <a:spcPts val="0"/>
              </a:spcAft>
              <a:buNone/>
            </a:pPr>
            <a:r>
              <a:rPr lang="sk" sz="3508" b="1">
                <a:latin typeface="Georgia"/>
                <a:ea typeface="Georgia"/>
                <a:cs typeface="Georgia"/>
                <a:sym typeface="Georgia"/>
              </a:rPr>
              <a:t>2  volnosti: </a:t>
            </a:r>
            <a:endParaRPr sz="3508" b="1">
              <a:latin typeface="Georgia"/>
              <a:ea typeface="Georgia"/>
              <a:cs typeface="Georgia"/>
              <a:sym typeface="Georgia"/>
            </a:endParaRPr>
          </a:p>
          <a:p>
            <a:pPr marL="457200" lvl="0" indent="-317718" algn="l" rtl="0">
              <a:spcBef>
                <a:spcPts val="1700"/>
              </a:spcBef>
              <a:spcAft>
                <a:spcPts val="0"/>
              </a:spcAft>
              <a:buSzPct val="100000"/>
              <a:buFont typeface="Georgia"/>
              <a:buChar char="❏"/>
            </a:pPr>
            <a:r>
              <a:rPr lang="sk" sz="3508" b="1" i="1">
                <a:latin typeface="Georgia"/>
                <a:ea typeface="Georgia"/>
                <a:cs typeface="Georgia"/>
                <a:sym typeface="Georgia"/>
              </a:rPr>
              <a:t>Sagitální rovina: </a:t>
            </a:r>
            <a:r>
              <a:rPr lang="sk" sz="3508" i="1">
                <a:latin typeface="Georgia"/>
                <a:ea typeface="Georgia"/>
                <a:cs typeface="Georgia"/>
                <a:sym typeface="Georgia"/>
              </a:rPr>
              <a:t>PF 85° a DF 85°- maximální v neutrále, omezená v pronaci</a:t>
            </a:r>
            <a:endParaRPr sz="3508" i="1">
              <a:latin typeface="Georgia"/>
              <a:ea typeface="Georgia"/>
              <a:cs typeface="Georgia"/>
              <a:sym typeface="Georgia"/>
            </a:endParaRPr>
          </a:p>
          <a:p>
            <a:pPr marL="457200" lvl="0" indent="-317718" algn="l" rtl="0">
              <a:spcBef>
                <a:spcPts val="0"/>
              </a:spcBef>
              <a:spcAft>
                <a:spcPts val="0"/>
              </a:spcAft>
              <a:buSzPct val="100000"/>
              <a:buFont typeface="Georgia"/>
              <a:buChar char="❏"/>
            </a:pPr>
            <a:r>
              <a:rPr lang="sk" sz="3508" b="1" i="1">
                <a:latin typeface="Georgia"/>
                <a:ea typeface="Georgia"/>
                <a:cs typeface="Georgia"/>
                <a:sym typeface="Georgia"/>
              </a:rPr>
              <a:t>Frontální rovina: </a:t>
            </a:r>
            <a:r>
              <a:rPr lang="sk" sz="3508" i="1">
                <a:latin typeface="Georgia"/>
                <a:ea typeface="Georgia"/>
                <a:cs typeface="Georgia"/>
                <a:sym typeface="Georgia"/>
              </a:rPr>
              <a:t>RD 15°(ABD; větší ROM v DF) a UD 45°(ADD; větší ROM v PF) </a:t>
            </a:r>
            <a:endParaRPr sz="3508" i="1">
              <a:latin typeface="Georgia"/>
              <a:ea typeface="Georgia"/>
              <a:cs typeface="Georgia"/>
              <a:sym typeface="Georgia"/>
            </a:endParaRPr>
          </a:p>
          <a:p>
            <a:pPr marL="0" lvl="0" indent="0" algn="l" rtl="0">
              <a:spcBef>
                <a:spcPts val="1700"/>
              </a:spcBef>
              <a:spcAft>
                <a:spcPts val="0"/>
              </a:spcAft>
              <a:buNone/>
            </a:pPr>
            <a:endParaRPr sz="165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pic>
        <p:nvPicPr>
          <p:cNvPr id="312" name="Google Shape;312;p48"/>
          <p:cNvPicPr preferRelativeResize="0"/>
          <p:nvPr/>
        </p:nvPicPr>
        <p:blipFill>
          <a:blip r:embed="rId3">
            <a:alphaModFix/>
          </a:blip>
          <a:stretch>
            <a:fillRect/>
          </a:stretch>
        </p:blipFill>
        <p:spPr>
          <a:xfrm>
            <a:off x="367725" y="1501575"/>
            <a:ext cx="3996522" cy="2436650"/>
          </a:xfrm>
          <a:prstGeom prst="rect">
            <a:avLst/>
          </a:prstGeom>
          <a:noFill/>
          <a:ln>
            <a:noFill/>
          </a:ln>
        </p:spPr>
      </p:pic>
      <p:pic>
        <p:nvPicPr>
          <p:cNvPr id="313" name="Google Shape;313;p48"/>
          <p:cNvPicPr preferRelativeResize="0"/>
          <p:nvPr/>
        </p:nvPicPr>
        <p:blipFill>
          <a:blip r:embed="rId4">
            <a:alphaModFix/>
          </a:blip>
          <a:stretch>
            <a:fillRect/>
          </a:stretch>
        </p:blipFill>
        <p:spPr>
          <a:xfrm>
            <a:off x="4876325" y="1403411"/>
            <a:ext cx="3955975" cy="253481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sp>
        <p:nvSpPr>
          <p:cNvPr id="319" name="Google Shape;319;p49"/>
          <p:cNvSpPr txBox="1">
            <a:spLocks noGrp="1"/>
          </p:cNvSpPr>
          <p:nvPr>
            <p:ph type="body" idx="1"/>
          </p:nvPr>
        </p:nvSpPr>
        <p:spPr>
          <a:xfrm>
            <a:off x="311700" y="1266325"/>
            <a:ext cx="3789600" cy="3302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r>
              <a:rPr lang="sk" sz="1400" b="1">
                <a:latin typeface="Georgia"/>
                <a:ea typeface="Georgia"/>
                <a:cs typeface="Georgia"/>
                <a:sym typeface="Georgia"/>
              </a:rPr>
              <a:t>PF </a:t>
            </a:r>
            <a:endParaRPr sz="1400" b="1">
              <a:latin typeface="Georgia"/>
              <a:ea typeface="Georgia"/>
              <a:cs typeface="Georgia"/>
              <a:sym typeface="Georgia"/>
            </a:endParaRPr>
          </a:p>
          <a:p>
            <a:pPr marL="457200" lvl="0" indent="-317500" algn="l" rtl="0">
              <a:lnSpc>
                <a:spcPct val="95000"/>
              </a:lnSpc>
              <a:spcBef>
                <a:spcPts val="1200"/>
              </a:spcBef>
              <a:spcAft>
                <a:spcPts val="0"/>
              </a:spcAft>
              <a:buClr>
                <a:schemeClr val="dk2"/>
              </a:buClr>
              <a:buSzPts val="1400"/>
              <a:buFont typeface="Georgia"/>
              <a:buChar char="●"/>
            </a:pPr>
            <a:r>
              <a:rPr lang="sk" sz="1400">
                <a:latin typeface="Georgia"/>
                <a:ea typeface="Georgia"/>
                <a:cs typeface="Georgia"/>
                <a:sym typeface="Georgia"/>
              </a:rPr>
              <a:t>Řasa na palmární straně při PF odpovídá MC</a:t>
            </a:r>
            <a:endParaRPr sz="1400">
              <a:latin typeface="Georgia"/>
              <a:ea typeface="Georgia"/>
              <a:cs typeface="Georgia"/>
              <a:sym typeface="Georgia"/>
            </a:endParaRPr>
          </a:p>
          <a:p>
            <a:pPr marL="457200" lvl="0" indent="-317500" algn="l" rtl="0">
              <a:lnSpc>
                <a:spcPct val="95000"/>
              </a:lnSpc>
              <a:spcBef>
                <a:spcPts val="0"/>
              </a:spcBef>
              <a:spcAft>
                <a:spcPts val="0"/>
              </a:spcAft>
              <a:buClr>
                <a:schemeClr val="dk2"/>
              </a:buClr>
              <a:buSzPts val="1400"/>
              <a:buFont typeface="Georgia"/>
              <a:buChar char="●"/>
            </a:pPr>
            <a:r>
              <a:rPr lang="sk" sz="1400">
                <a:latin typeface="Georgia"/>
                <a:ea typeface="Georgia"/>
                <a:cs typeface="Georgia"/>
                <a:sym typeface="Georgia"/>
              </a:rPr>
              <a:t>Větší rozsah v RC kloubu</a:t>
            </a:r>
            <a:endParaRPr sz="1400">
              <a:latin typeface="Georgia"/>
              <a:ea typeface="Georgia"/>
              <a:cs typeface="Georgia"/>
              <a:sym typeface="Georgia"/>
            </a:endParaRPr>
          </a:p>
          <a:p>
            <a:pPr marL="457200" lvl="0" indent="-317500" algn="l" rtl="0">
              <a:lnSpc>
                <a:spcPct val="95000"/>
              </a:lnSpc>
              <a:spcBef>
                <a:spcPts val="0"/>
              </a:spcBef>
              <a:spcAft>
                <a:spcPts val="0"/>
              </a:spcAft>
              <a:buClr>
                <a:schemeClr val="dk2"/>
              </a:buClr>
              <a:buSzPts val="1400"/>
              <a:buFont typeface="Georgia"/>
              <a:buChar char="●"/>
            </a:pPr>
            <a:r>
              <a:rPr lang="sk" sz="1400">
                <a:latin typeface="Georgia"/>
                <a:ea typeface="Georgia"/>
                <a:cs typeface="Georgia"/>
                <a:sym typeface="Georgia"/>
              </a:rPr>
              <a:t>Posun proximální řady vůči radiu směrem dorzálním</a:t>
            </a:r>
            <a:endParaRPr sz="1400">
              <a:latin typeface="Georgia"/>
              <a:ea typeface="Georgia"/>
              <a:cs typeface="Georgia"/>
              <a:sym typeface="Georgia"/>
            </a:endParaRPr>
          </a:p>
          <a:p>
            <a:pPr marL="0" lvl="0" indent="0" algn="l" rtl="0">
              <a:lnSpc>
                <a:spcPct val="95000"/>
              </a:lnSpc>
              <a:spcBef>
                <a:spcPts val="1200"/>
              </a:spcBef>
              <a:spcAft>
                <a:spcPts val="0"/>
              </a:spcAft>
              <a:buSzPts val="770"/>
              <a:buNone/>
            </a:pPr>
            <a:r>
              <a:rPr lang="sk" sz="1400" b="1">
                <a:latin typeface="Georgia"/>
                <a:ea typeface="Georgia"/>
                <a:cs typeface="Georgia"/>
                <a:sym typeface="Georgia"/>
              </a:rPr>
              <a:t>DF </a:t>
            </a:r>
            <a:endParaRPr sz="1400" b="1">
              <a:latin typeface="Georgia"/>
              <a:ea typeface="Georgia"/>
              <a:cs typeface="Georgia"/>
              <a:sym typeface="Georgia"/>
            </a:endParaRPr>
          </a:p>
          <a:p>
            <a:pPr marL="457200" lvl="0" indent="-317500" algn="l" rtl="0">
              <a:lnSpc>
                <a:spcPct val="95000"/>
              </a:lnSpc>
              <a:spcBef>
                <a:spcPts val="1200"/>
              </a:spcBef>
              <a:spcAft>
                <a:spcPts val="0"/>
              </a:spcAft>
              <a:buClr>
                <a:schemeClr val="dk2"/>
              </a:buClr>
              <a:buSzPts val="1400"/>
              <a:buFont typeface="Georgia"/>
              <a:buChar char="●"/>
            </a:pPr>
            <a:r>
              <a:rPr lang="sk" sz="1400">
                <a:latin typeface="Georgia"/>
                <a:ea typeface="Georgia"/>
                <a:cs typeface="Georgia"/>
                <a:sym typeface="Georgia"/>
              </a:rPr>
              <a:t>Proximální kožní řasa na dorzu ruky při DF odpovídá RC kloubu </a:t>
            </a:r>
            <a:endParaRPr sz="1400">
              <a:latin typeface="Georgia"/>
              <a:ea typeface="Georgia"/>
              <a:cs typeface="Georgia"/>
              <a:sym typeface="Georgia"/>
            </a:endParaRPr>
          </a:p>
          <a:p>
            <a:pPr marL="457200" lvl="0" indent="-317500" algn="l" rtl="0">
              <a:lnSpc>
                <a:spcPct val="95000"/>
              </a:lnSpc>
              <a:spcBef>
                <a:spcPts val="0"/>
              </a:spcBef>
              <a:spcAft>
                <a:spcPts val="0"/>
              </a:spcAft>
              <a:buClr>
                <a:schemeClr val="dk2"/>
              </a:buClr>
              <a:buSzPts val="1400"/>
              <a:buFont typeface="Georgia"/>
              <a:buChar char="●"/>
            </a:pPr>
            <a:r>
              <a:rPr lang="sk" sz="1400">
                <a:latin typeface="Georgia"/>
                <a:ea typeface="Georgia"/>
                <a:cs typeface="Georgia"/>
                <a:sym typeface="Georgia"/>
              </a:rPr>
              <a:t>Větší rozsah pohybu v MC kloubu</a:t>
            </a:r>
            <a:endParaRPr sz="1400">
              <a:latin typeface="Georgia"/>
              <a:ea typeface="Georgia"/>
              <a:cs typeface="Georgia"/>
              <a:sym typeface="Georgia"/>
            </a:endParaRPr>
          </a:p>
          <a:p>
            <a:pPr marL="457200" lvl="0" indent="-317500" algn="l" rtl="0">
              <a:lnSpc>
                <a:spcPct val="95000"/>
              </a:lnSpc>
              <a:spcBef>
                <a:spcPts val="0"/>
              </a:spcBef>
              <a:spcAft>
                <a:spcPts val="0"/>
              </a:spcAft>
              <a:buClr>
                <a:schemeClr val="dk2"/>
              </a:buClr>
              <a:buSzPts val="1400"/>
              <a:buFont typeface="Georgia"/>
              <a:buChar char="●"/>
            </a:pPr>
            <a:r>
              <a:rPr lang="sk" sz="1400">
                <a:latin typeface="Georgia"/>
                <a:ea typeface="Georgia"/>
                <a:cs typeface="Georgia"/>
                <a:sym typeface="Georgia"/>
              </a:rPr>
              <a:t>Posun distální řady vůči proximální směrem palmárním</a:t>
            </a:r>
            <a:endParaRPr sz="1400">
              <a:latin typeface="Georgia"/>
              <a:ea typeface="Georgia"/>
              <a:cs typeface="Georgia"/>
              <a:sym typeface="Georgia"/>
            </a:endParaRPr>
          </a:p>
          <a:p>
            <a:pPr marL="0" lvl="0" indent="0" algn="l" rtl="0">
              <a:lnSpc>
                <a:spcPct val="95000"/>
              </a:lnSpc>
              <a:spcBef>
                <a:spcPts val="1200"/>
              </a:spcBef>
              <a:spcAft>
                <a:spcPts val="0"/>
              </a:spcAft>
              <a:buSzPts val="770"/>
              <a:buNone/>
            </a:pPr>
            <a:endParaRPr sz="1400">
              <a:solidFill>
                <a:srgbClr val="13150D"/>
              </a:solidFill>
              <a:latin typeface="Arial"/>
              <a:ea typeface="Arial"/>
              <a:cs typeface="Arial"/>
              <a:sym typeface="Arial"/>
            </a:endParaRPr>
          </a:p>
          <a:p>
            <a:pPr marL="0" lvl="0" indent="0" algn="l" rtl="0">
              <a:lnSpc>
                <a:spcPct val="95000"/>
              </a:lnSpc>
              <a:spcBef>
                <a:spcPts val="1200"/>
              </a:spcBef>
              <a:spcAft>
                <a:spcPts val="0"/>
              </a:spcAft>
              <a:buSzPts val="770"/>
              <a:buNone/>
            </a:pPr>
            <a:endParaRPr sz="1400"/>
          </a:p>
          <a:p>
            <a:pPr marL="0" lvl="0" indent="0" algn="l" rtl="0">
              <a:lnSpc>
                <a:spcPct val="95000"/>
              </a:lnSpc>
              <a:spcBef>
                <a:spcPts val="1200"/>
              </a:spcBef>
              <a:spcAft>
                <a:spcPts val="1200"/>
              </a:spcAft>
              <a:buSzPts val="770"/>
              <a:buNone/>
            </a:pPr>
            <a:endParaRPr sz="1400"/>
          </a:p>
        </p:txBody>
      </p:sp>
      <p:pic>
        <p:nvPicPr>
          <p:cNvPr id="320" name="Google Shape;320;p49"/>
          <p:cNvPicPr preferRelativeResize="0"/>
          <p:nvPr/>
        </p:nvPicPr>
        <p:blipFill>
          <a:blip r:embed="rId3">
            <a:alphaModFix/>
          </a:blip>
          <a:stretch>
            <a:fillRect/>
          </a:stretch>
        </p:blipFill>
        <p:spPr>
          <a:xfrm>
            <a:off x="4101300" y="445029"/>
            <a:ext cx="4750624" cy="193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sp>
        <p:nvSpPr>
          <p:cNvPr id="326" name="Google Shape;326;p5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b="1">
                <a:latin typeface="Georgia"/>
                <a:ea typeface="Georgia"/>
                <a:cs typeface="Georgia"/>
                <a:sym typeface="Georgia"/>
              </a:rPr>
              <a:t>Flexe a Extenze</a:t>
            </a:r>
            <a:endParaRPr b="1">
              <a:latin typeface="Georgia"/>
              <a:ea typeface="Georgia"/>
              <a:cs typeface="Georgia"/>
              <a:sym typeface="Georgia"/>
            </a:endParaRPr>
          </a:p>
          <a:p>
            <a:pPr marL="457200" lvl="0" indent="-330200" algn="l" rtl="0">
              <a:spcBef>
                <a:spcPts val="1200"/>
              </a:spcBef>
              <a:spcAft>
                <a:spcPts val="0"/>
              </a:spcAft>
              <a:buClr>
                <a:schemeClr val="dk2"/>
              </a:buClr>
              <a:buSzPts val="1600"/>
              <a:buFont typeface="Georgia"/>
              <a:buChar char="●"/>
            </a:pPr>
            <a:r>
              <a:rPr lang="sk" sz="1600">
                <a:latin typeface="Georgia"/>
                <a:ea typeface="Georgia"/>
                <a:cs typeface="Georgia"/>
                <a:sym typeface="Georgia"/>
              </a:rPr>
              <a:t>Důležitý artikulační komplex  mezi radiem - os lunatum- os capitatum</a:t>
            </a:r>
            <a:endParaRPr sz="1600">
              <a:latin typeface="Georgia"/>
              <a:ea typeface="Georgia"/>
              <a:cs typeface="Georgia"/>
              <a:sym typeface="Georgia"/>
            </a:endParaRPr>
          </a:p>
          <a:p>
            <a:pPr marL="457200" lvl="0"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Při flexi rotuje os lunatum a os capitatum palmárně + os lunatum sklouzává dorzálně. </a:t>
            </a:r>
            <a:endParaRPr sz="1600">
              <a:latin typeface="Georgia"/>
              <a:ea typeface="Georgia"/>
              <a:cs typeface="Georgia"/>
              <a:sym typeface="Georgia"/>
            </a:endParaRPr>
          </a:p>
          <a:p>
            <a:pPr marL="457200" lvl="0"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Při extenzi rotuje lunatum a capitatum dorzálně + os lunatum sklouzává palmárně (c-c pravidlo)</a:t>
            </a:r>
            <a:endParaRPr sz="1600">
              <a:latin typeface="Georgia"/>
              <a:ea typeface="Georgia"/>
              <a:cs typeface="Georgia"/>
              <a:sym typeface="Georgia"/>
            </a:endParaRPr>
          </a:p>
          <a:p>
            <a:pPr marL="0" lvl="0" indent="0" algn="l" rtl="0">
              <a:spcBef>
                <a:spcPts val="1200"/>
              </a:spcBef>
              <a:spcAft>
                <a:spcPts val="1200"/>
              </a:spcAft>
              <a:buNone/>
            </a:pPr>
            <a:endParaRPr b="1">
              <a:latin typeface="Georgia"/>
              <a:ea typeface="Georgia"/>
              <a:cs typeface="Georgia"/>
              <a:sym typeface="Georgia"/>
            </a:endParaRPr>
          </a:p>
        </p:txBody>
      </p:sp>
      <p:pic>
        <p:nvPicPr>
          <p:cNvPr id="327" name="Google Shape;327;p50"/>
          <p:cNvPicPr preferRelativeResize="0"/>
          <p:nvPr/>
        </p:nvPicPr>
        <p:blipFill>
          <a:blip r:embed="rId3">
            <a:alphaModFix/>
          </a:blip>
          <a:stretch>
            <a:fillRect/>
          </a:stretch>
        </p:blipFill>
        <p:spPr>
          <a:xfrm>
            <a:off x="226100" y="2958350"/>
            <a:ext cx="2481925" cy="2095501"/>
          </a:xfrm>
          <a:prstGeom prst="rect">
            <a:avLst/>
          </a:prstGeom>
          <a:noFill/>
          <a:ln>
            <a:noFill/>
          </a:ln>
        </p:spPr>
      </p:pic>
      <p:pic>
        <p:nvPicPr>
          <p:cNvPr id="328" name="Google Shape;328;p50"/>
          <p:cNvPicPr preferRelativeResize="0"/>
          <p:nvPr/>
        </p:nvPicPr>
        <p:blipFill>
          <a:blip r:embed="rId4">
            <a:alphaModFix/>
          </a:blip>
          <a:stretch>
            <a:fillRect/>
          </a:stretch>
        </p:blipFill>
        <p:spPr>
          <a:xfrm>
            <a:off x="3315875" y="2958350"/>
            <a:ext cx="2394057" cy="2014850"/>
          </a:xfrm>
          <a:prstGeom prst="rect">
            <a:avLst/>
          </a:prstGeom>
          <a:noFill/>
          <a:ln>
            <a:noFill/>
          </a:ln>
        </p:spPr>
      </p:pic>
      <p:pic>
        <p:nvPicPr>
          <p:cNvPr id="329" name="Google Shape;329;p50"/>
          <p:cNvPicPr preferRelativeResize="0"/>
          <p:nvPr/>
        </p:nvPicPr>
        <p:blipFill>
          <a:blip r:embed="rId5">
            <a:alphaModFix/>
          </a:blip>
          <a:stretch>
            <a:fillRect/>
          </a:stretch>
        </p:blipFill>
        <p:spPr>
          <a:xfrm>
            <a:off x="6261650" y="2958350"/>
            <a:ext cx="2338955" cy="2014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sp>
        <p:nvSpPr>
          <p:cNvPr id="335" name="Google Shape;335;p51"/>
          <p:cNvSpPr txBox="1">
            <a:spLocks noGrp="1"/>
          </p:cNvSpPr>
          <p:nvPr>
            <p:ph type="body" idx="1"/>
          </p:nvPr>
        </p:nvSpPr>
        <p:spPr>
          <a:xfrm>
            <a:off x="311700" y="1266325"/>
            <a:ext cx="47535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Flexi a extenzi můžeme rozdělit do 4 sektorů: </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20°- rozsah max. využití, ligamenta jsou relaxovaná, malý intraartikulární tlak </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40°- rozsah volného pohybu, vzrůstá intraartikulární tlak a tenze ligament</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80°- hranice max. rozsahu pohybu, intraartikulární tlak a tenze ligament je maximální</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Nad 80°- sektor patologického posunu</a:t>
            </a:r>
            <a:endParaRPr sz="1500" i="1">
              <a:latin typeface="Georgia"/>
              <a:ea typeface="Georgia"/>
              <a:cs typeface="Georgia"/>
              <a:sym typeface="Georgia"/>
            </a:endParaRPr>
          </a:p>
          <a:p>
            <a:pPr marL="0" lvl="0" indent="0" algn="l" rtl="0">
              <a:spcBef>
                <a:spcPts val="1200"/>
              </a:spcBef>
              <a:spcAft>
                <a:spcPts val="1200"/>
              </a:spcAft>
              <a:buNone/>
            </a:pPr>
            <a:endParaRPr/>
          </a:p>
        </p:txBody>
      </p:sp>
      <p:pic>
        <p:nvPicPr>
          <p:cNvPr id="336" name="Google Shape;336;p51"/>
          <p:cNvPicPr preferRelativeResize="0"/>
          <p:nvPr/>
        </p:nvPicPr>
        <p:blipFill>
          <a:blip r:embed="rId3">
            <a:alphaModFix/>
          </a:blip>
          <a:stretch>
            <a:fillRect/>
          </a:stretch>
        </p:blipFill>
        <p:spPr>
          <a:xfrm>
            <a:off x="5531350" y="323262"/>
            <a:ext cx="2850625" cy="44969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Funkce ruky</a:t>
            </a:r>
            <a:endParaRPr/>
          </a:p>
        </p:txBody>
      </p:sp>
      <p:sp>
        <p:nvSpPr>
          <p:cNvPr id="87" name="Google Shape;87;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81000" algn="l" rtl="0">
              <a:spcBef>
                <a:spcPts val="1200"/>
              </a:spcBef>
              <a:spcAft>
                <a:spcPts val="0"/>
              </a:spcAft>
              <a:buClr>
                <a:schemeClr val="dk2"/>
              </a:buClr>
              <a:buSzPts val="2400"/>
              <a:buFont typeface="Georgia"/>
              <a:buChar char="❏"/>
            </a:pPr>
            <a:r>
              <a:rPr lang="sk" sz="2400">
                <a:latin typeface="Georgia"/>
                <a:ea typeface="Georgia"/>
                <a:cs typeface="Georgia"/>
                <a:sym typeface="Georgia"/>
              </a:rPr>
              <a:t>Opora – řetězení poruch</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Smysl – porucha čití</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Úchop – změna stereotypu</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Komunikace</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Vliv telefonu na postavení palce</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Úchopová funkce palce</a:t>
            </a:r>
            <a:endParaRPr sz="2400">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zápěstí</a:t>
            </a:r>
            <a:endParaRPr/>
          </a:p>
        </p:txBody>
      </p:sp>
      <p:sp>
        <p:nvSpPr>
          <p:cNvPr id="342" name="Google Shape;342;p5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1700" b="1">
                <a:latin typeface="Georgia"/>
                <a:ea typeface="Georgia"/>
                <a:cs typeface="Georgia"/>
                <a:sym typeface="Georgia"/>
              </a:rPr>
              <a:t>Stabilizační funkce ligament</a:t>
            </a:r>
            <a:endParaRPr sz="1700" b="1">
              <a:latin typeface="Georgia"/>
              <a:ea typeface="Georgia"/>
              <a:cs typeface="Georgia"/>
              <a:sym typeface="Georgia"/>
            </a:endParaRPr>
          </a:p>
          <a:p>
            <a:pPr marL="457200" lvl="0" indent="-336550" algn="l" rtl="0">
              <a:spcBef>
                <a:spcPts val="1200"/>
              </a:spcBef>
              <a:spcAft>
                <a:spcPts val="0"/>
              </a:spcAft>
              <a:buSzPts val="1700"/>
              <a:buFont typeface="Arial"/>
              <a:buChar char="❏"/>
            </a:pPr>
            <a:r>
              <a:rPr lang="sk" sz="1700" b="1">
                <a:latin typeface="Arial"/>
                <a:ea typeface="Arial"/>
                <a:cs typeface="Arial"/>
                <a:sym typeface="Arial"/>
              </a:rPr>
              <a:t>Mírná flexe (30-40°) - </a:t>
            </a:r>
            <a:r>
              <a:rPr lang="sk" sz="1700">
                <a:latin typeface="Arial"/>
                <a:ea typeface="Arial"/>
                <a:cs typeface="Arial"/>
                <a:sym typeface="Arial"/>
              </a:rPr>
              <a:t>tah flexorů pomáhá stabilizovat</a:t>
            </a:r>
            <a:endParaRPr sz="1700">
              <a:latin typeface="Arial"/>
              <a:ea typeface="Arial"/>
              <a:cs typeface="Arial"/>
              <a:sym typeface="Arial"/>
            </a:endParaRPr>
          </a:p>
          <a:p>
            <a:pPr marL="457200" lvl="0" indent="-336550" algn="l" rtl="0">
              <a:spcBef>
                <a:spcPts val="0"/>
              </a:spcBef>
              <a:spcAft>
                <a:spcPts val="0"/>
              </a:spcAft>
              <a:buSzPts val="1700"/>
              <a:buFont typeface="Arial"/>
              <a:buChar char="❏"/>
            </a:pPr>
            <a:r>
              <a:rPr lang="sk" sz="1700" b="1">
                <a:latin typeface="Arial"/>
                <a:ea typeface="Arial"/>
                <a:cs typeface="Arial"/>
                <a:sym typeface="Arial"/>
              </a:rPr>
              <a:t>Max. flexe - </a:t>
            </a:r>
            <a:r>
              <a:rPr lang="sk" sz="1700">
                <a:latin typeface="Arial"/>
                <a:ea typeface="Arial"/>
                <a:cs typeface="Arial"/>
                <a:sym typeface="Arial"/>
              </a:rPr>
              <a:t>stabilizují dorzální ligamenta</a:t>
            </a:r>
            <a:endParaRPr sz="1700">
              <a:latin typeface="Arial"/>
              <a:ea typeface="Arial"/>
              <a:cs typeface="Arial"/>
              <a:sym typeface="Arial"/>
            </a:endParaRPr>
          </a:p>
          <a:p>
            <a:pPr marL="457200" lvl="0" indent="-336550" algn="l" rtl="0">
              <a:spcBef>
                <a:spcPts val="0"/>
              </a:spcBef>
              <a:spcAft>
                <a:spcPts val="0"/>
              </a:spcAft>
              <a:buSzPts val="1700"/>
              <a:buFont typeface="Arial"/>
              <a:buChar char="❏"/>
            </a:pPr>
            <a:r>
              <a:rPr lang="sk" sz="1700">
                <a:latin typeface="Arial"/>
                <a:ea typeface="Arial"/>
                <a:cs typeface="Arial"/>
                <a:sym typeface="Arial"/>
              </a:rPr>
              <a:t>Tah extenzorů má </a:t>
            </a:r>
            <a:r>
              <a:rPr lang="sk" sz="1700" b="1">
                <a:latin typeface="Arial"/>
                <a:ea typeface="Arial"/>
                <a:cs typeface="Arial"/>
                <a:sym typeface="Arial"/>
              </a:rPr>
              <a:t>dislokační efekt</a:t>
            </a:r>
            <a:endParaRPr sz="1700" b="1">
              <a:latin typeface="Arial"/>
              <a:ea typeface="Arial"/>
              <a:cs typeface="Arial"/>
              <a:sym typeface="Arial"/>
            </a:endParaRPr>
          </a:p>
          <a:p>
            <a:pPr marL="457200" lvl="0" indent="-336550" algn="l" rtl="0">
              <a:spcBef>
                <a:spcPts val="0"/>
              </a:spcBef>
              <a:spcAft>
                <a:spcPts val="0"/>
              </a:spcAft>
              <a:buSzPts val="1700"/>
              <a:buFont typeface="Arial"/>
              <a:buChar char="❏"/>
            </a:pPr>
            <a:r>
              <a:rPr lang="sk" sz="1700">
                <a:latin typeface="Arial"/>
                <a:ea typeface="Arial"/>
                <a:cs typeface="Arial"/>
                <a:sym typeface="Arial"/>
              </a:rPr>
              <a:t>Palmární ligamenta musejí být velmi pevná</a:t>
            </a:r>
            <a:endParaRPr sz="1700">
              <a:latin typeface="Arial"/>
              <a:ea typeface="Arial"/>
              <a:cs typeface="Arial"/>
              <a:sym typeface="Arial"/>
            </a:endParaRPr>
          </a:p>
          <a:p>
            <a:pPr marL="0" lvl="0" indent="0" algn="l" rtl="0">
              <a:spcBef>
                <a:spcPts val="1200"/>
              </a:spcBef>
              <a:spcAft>
                <a:spcPts val="1200"/>
              </a:spcAft>
              <a:buNone/>
            </a:pPr>
            <a:endParaRPr sz="1700" b="1">
              <a:latin typeface="Georgia"/>
              <a:ea typeface="Georgia"/>
              <a:cs typeface="Georgia"/>
              <a:sym typeface="Georgia"/>
            </a:endParaRPr>
          </a:p>
        </p:txBody>
      </p:sp>
      <p:pic>
        <p:nvPicPr>
          <p:cNvPr id="343" name="Google Shape;343;p52"/>
          <p:cNvPicPr preferRelativeResize="0"/>
          <p:nvPr/>
        </p:nvPicPr>
        <p:blipFill>
          <a:blip r:embed="rId3">
            <a:alphaModFix/>
          </a:blip>
          <a:stretch>
            <a:fillRect/>
          </a:stretch>
        </p:blipFill>
        <p:spPr>
          <a:xfrm>
            <a:off x="6406075" y="372475"/>
            <a:ext cx="2054351" cy="2451400"/>
          </a:xfrm>
          <a:prstGeom prst="rect">
            <a:avLst/>
          </a:prstGeom>
          <a:noFill/>
          <a:ln>
            <a:noFill/>
          </a:ln>
        </p:spPr>
      </p:pic>
      <p:pic>
        <p:nvPicPr>
          <p:cNvPr id="344" name="Google Shape;344;p52"/>
          <p:cNvPicPr preferRelativeResize="0"/>
          <p:nvPr/>
        </p:nvPicPr>
        <p:blipFill>
          <a:blip r:embed="rId4">
            <a:alphaModFix/>
          </a:blip>
          <a:stretch>
            <a:fillRect/>
          </a:stretch>
        </p:blipFill>
        <p:spPr>
          <a:xfrm>
            <a:off x="6406074" y="2740019"/>
            <a:ext cx="2054351" cy="223540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Radiální dukce</a:t>
            </a:r>
            <a:endParaRPr/>
          </a:p>
        </p:txBody>
      </p:sp>
      <p:sp>
        <p:nvSpPr>
          <p:cNvPr id="350" name="Google Shape;350;p53"/>
          <p:cNvSpPr txBox="1">
            <a:spLocks noGrp="1"/>
          </p:cNvSpPr>
          <p:nvPr>
            <p:ph type="body" idx="1"/>
          </p:nvPr>
        </p:nvSpPr>
        <p:spPr>
          <a:xfrm>
            <a:off x="-91725" y="1456825"/>
            <a:ext cx="2915700" cy="3302700"/>
          </a:xfrm>
          <a:prstGeom prst="rect">
            <a:avLst/>
          </a:prstGeom>
        </p:spPr>
        <p:txBody>
          <a:bodyPr spcFirstLastPara="1" wrap="square" lIns="91425" tIns="91425" rIns="91425" bIns="91425" anchor="t" anchorCtr="0">
            <a:normAutofit fontScale="92500" lnSpcReduction="20000"/>
          </a:bodyPr>
          <a:lstStyle/>
          <a:p>
            <a:pPr marL="914400" lvl="1" indent="-316706" algn="l" rtl="0">
              <a:spcBef>
                <a:spcPts val="1200"/>
              </a:spcBef>
              <a:spcAft>
                <a:spcPts val="0"/>
              </a:spcAft>
              <a:buClr>
                <a:schemeClr val="dk2"/>
              </a:buClr>
              <a:buSzPct val="100000"/>
              <a:buFont typeface="Georgia"/>
              <a:buChar char="❏"/>
            </a:pPr>
            <a:r>
              <a:rPr lang="sk" sz="1500" i="1">
                <a:latin typeface="Georgia"/>
                <a:ea typeface="Georgia"/>
                <a:cs typeface="Georgia"/>
                <a:sym typeface="Georgia"/>
              </a:rPr>
              <a:t>1. proximální řada se posunuje ulnárně, distální řada radiálně</a:t>
            </a:r>
            <a:endParaRPr sz="1500" i="1">
              <a:latin typeface="Georgia"/>
              <a:ea typeface="Georgia"/>
              <a:cs typeface="Georgia"/>
              <a:sym typeface="Georgia"/>
            </a:endParaRPr>
          </a:p>
          <a:p>
            <a:pPr marL="914400" lvl="1" indent="-316706" algn="l" rtl="0">
              <a:spcBef>
                <a:spcPts val="0"/>
              </a:spcBef>
              <a:spcAft>
                <a:spcPts val="0"/>
              </a:spcAft>
              <a:buClr>
                <a:schemeClr val="dk2"/>
              </a:buClr>
              <a:buSzPct val="100000"/>
              <a:buFont typeface="Georgia"/>
              <a:buChar char="❏"/>
            </a:pPr>
            <a:r>
              <a:rPr lang="sk" sz="1500" i="1">
                <a:latin typeface="Georgia"/>
                <a:ea typeface="Georgia"/>
                <a:cs typeface="Georgia"/>
                <a:sym typeface="Georgia"/>
              </a:rPr>
              <a:t>2. os lunatum zmenšuje kontakt s radiem (posun nad ulnu), mediální collaterální ligamenta jsou napnutá</a:t>
            </a:r>
            <a:endParaRPr sz="1500" i="1">
              <a:latin typeface="Georgia"/>
              <a:ea typeface="Georgia"/>
              <a:cs typeface="Georgia"/>
              <a:sym typeface="Georgia"/>
            </a:endParaRPr>
          </a:p>
          <a:p>
            <a:pPr marL="914400" lvl="1" indent="-316706" algn="l" rtl="0">
              <a:spcBef>
                <a:spcPts val="0"/>
              </a:spcBef>
              <a:spcAft>
                <a:spcPts val="0"/>
              </a:spcAft>
              <a:buClr>
                <a:schemeClr val="dk2"/>
              </a:buClr>
              <a:buSzPct val="100000"/>
              <a:buFont typeface="Georgia"/>
              <a:buChar char="❏"/>
            </a:pPr>
            <a:r>
              <a:rPr lang="sk" sz="1500" i="1">
                <a:latin typeface="Georgia"/>
                <a:ea typeface="Georgia"/>
                <a:cs typeface="Georgia"/>
                <a:sym typeface="Georgia"/>
              </a:rPr>
              <a:t>3. pohyb pokračuje v distální řadě</a:t>
            </a:r>
            <a:endParaRPr sz="1500" i="1">
              <a:latin typeface="Georgia"/>
              <a:ea typeface="Georgia"/>
              <a:cs typeface="Georgia"/>
              <a:sym typeface="Georgia"/>
            </a:endParaRPr>
          </a:p>
          <a:p>
            <a:pPr marL="914400" lvl="1" indent="-316706" algn="l" rtl="0">
              <a:spcBef>
                <a:spcPts val="0"/>
              </a:spcBef>
              <a:spcAft>
                <a:spcPts val="0"/>
              </a:spcAft>
              <a:buClr>
                <a:schemeClr val="dk2"/>
              </a:buClr>
              <a:buSzPct val="100000"/>
              <a:buFont typeface="Georgia"/>
              <a:buChar char="❏"/>
            </a:pPr>
            <a:r>
              <a:rPr lang="sk" sz="1500" i="1">
                <a:latin typeface="Georgia"/>
                <a:ea typeface="Georgia"/>
                <a:cs typeface="Georgia"/>
                <a:sym typeface="Georgia"/>
              </a:rPr>
              <a:t>větší v pronačním postavení předloktí</a:t>
            </a:r>
            <a:endParaRPr b="1">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351" name="Google Shape;351;p53"/>
          <p:cNvPicPr preferRelativeResize="0"/>
          <p:nvPr/>
        </p:nvPicPr>
        <p:blipFill>
          <a:blip r:embed="rId3">
            <a:alphaModFix/>
          </a:blip>
          <a:stretch>
            <a:fillRect/>
          </a:stretch>
        </p:blipFill>
        <p:spPr>
          <a:xfrm>
            <a:off x="6136350" y="266700"/>
            <a:ext cx="3007650" cy="4448600"/>
          </a:xfrm>
          <a:prstGeom prst="rect">
            <a:avLst/>
          </a:prstGeom>
          <a:noFill/>
          <a:ln>
            <a:noFill/>
          </a:ln>
        </p:spPr>
      </p:pic>
      <p:pic>
        <p:nvPicPr>
          <p:cNvPr id="352" name="Google Shape;352;p53"/>
          <p:cNvPicPr preferRelativeResize="0"/>
          <p:nvPr/>
        </p:nvPicPr>
        <p:blipFill>
          <a:blip r:embed="rId4">
            <a:alphaModFix/>
          </a:blip>
          <a:stretch>
            <a:fillRect/>
          </a:stretch>
        </p:blipFill>
        <p:spPr>
          <a:xfrm>
            <a:off x="2992400" y="489625"/>
            <a:ext cx="3159200" cy="4002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txBox="1">
            <a:spLocks noGrp="1"/>
          </p:cNvSpPr>
          <p:nvPr>
            <p:ph type="title"/>
          </p:nvPr>
        </p:nvSpPr>
        <p:spPr>
          <a:xfrm>
            <a:off x="311700" y="3665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Ulnární dukce</a:t>
            </a:r>
            <a:endParaRPr/>
          </a:p>
        </p:txBody>
      </p:sp>
      <p:sp>
        <p:nvSpPr>
          <p:cNvPr id="358" name="Google Shape;358;p54"/>
          <p:cNvSpPr txBox="1">
            <a:spLocks noGrp="1"/>
          </p:cNvSpPr>
          <p:nvPr>
            <p:ph type="body" idx="1"/>
          </p:nvPr>
        </p:nvSpPr>
        <p:spPr>
          <a:xfrm>
            <a:off x="311700" y="1152425"/>
            <a:ext cx="4881300" cy="3632400"/>
          </a:xfrm>
          <a:prstGeom prst="rect">
            <a:avLst/>
          </a:prstGeom>
        </p:spPr>
        <p:txBody>
          <a:bodyPr spcFirstLastPara="1" wrap="square" lIns="91425" tIns="91425" rIns="91425" bIns="91425" anchor="t" anchorCtr="0">
            <a:normAutofit fontScale="62500" lnSpcReduction="10000"/>
          </a:bodyPr>
          <a:lstStyle/>
          <a:p>
            <a:pPr marL="457200" lvl="0" indent="-308047" algn="l" rtl="0">
              <a:spcBef>
                <a:spcPts val="1200"/>
              </a:spcBef>
              <a:spcAft>
                <a:spcPts val="0"/>
              </a:spcAft>
              <a:buClr>
                <a:schemeClr val="dk2"/>
              </a:buClr>
              <a:buSzPct val="100000"/>
              <a:buFont typeface="Georgia"/>
              <a:buChar char="❏"/>
            </a:pPr>
            <a:r>
              <a:rPr lang="sk" sz="2001" i="1">
                <a:latin typeface="Georgia"/>
                <a:ea typeface="Georgia"/>
                <a:cs typeface="Georgia"/>
                <a:sym typeface="Georgia"/>
              </a:rPr>
              <a:t>1. proximální řada se posouvá radiálně, distální řada ulnárně</a:t>
            </a:r>
            <a:endParaRPr sz="2001" i="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i="1">
                <a:latin typeface="Georgia"/>
                <a:ea typeface="Georgia"/>
                <a:cs typeface="Georgia"/>
                <a:sym typeface="Georgia"/>
              </a:rPr>
              <a:t>2. os lunatum je téměř celou svou plochou v kontaktu s radiem</a:t>
            </a:r>
            <a:endParaRPr sz="2001" i="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i="1">
                <a:latin typeface="Georgia"/>
                <a:ea typeface="Georgia"/>
                <a:cs typeface="Georgia"/>
                <a:sym typeface="Georgia"/>
              </a:rPr>
              <a:t>3. prostor pro os scaphoideum, které je dobře viditelné </a:t>
            </a:r>
            <a:endParaRPr sz="2001" i="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i="1">
                <a:latin typeface="Georgia"/>
                <a:ea typeface="Georgia"/>
                <a:cs typeface="Georgia"/>
                <a:sym typeface="Georgia"/>
              </a:rPr>
              <a:t>4. napnutí lig. radiocarpale lat. – pohyb jen v distální řadě.</a:t>
            </a:r>
            <a:endParaRPr sz="2001" i="1">
              <a:latin typeface="Georgia"/>
              <a:ea typeface="Georgia"/>
              <a:cs typeface="Georgia"/>
              <a:sym typeface="Georgia"/>
            </a:endParaRPr>
          </a:p>
          <a:p>
            <a:pPr marL="457200" lvl="0" indent="-308047" algn="l" rtl="0">
              <a:spcBef>
                <a:spcPts val="0"/>
              </a:spcBef>
              <a:spcAft>
                <a:spcPts val="0"/>
              </a:spcAft>
              <a:buClr>
                <a:schemeClr val="dk2"/>
              </a:buClr>
              <a:buSzPct val="100000"/>
              <a:buFont typeface="Georgia"/>
              <a:buChar char="❏"/>
            </a:pPr>
            <a:r>
              <a:rPr lang="sk" sz="2001" b="1">
                <a:latin typeface="Georgia"/>
                <a:ea typeface="Georgia"/>
                <a:cs typeface="Georgia"/>
                <a:sym typeface="Georgia"/>
              </a:rPr>
              <a:t>Stabilizační funkce ligament: </a:t>
            </a:r>
            <a:endParaRPr sz="2001" b="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b="1" i="1">
                <a:latin typeface="Georgia"/>
                <a:ea typeface="Georgia"/>
                <a:cs typeface="Georgia"/>
                <a:sym typeface="Georgia"/>
              </a:rPr>
              <a:t>neutrální postavení - </a:t>
            </a:r>
            <a:r>
              <a:rPr lang="sk" sz="2001" i="1">
                <a:latin typeface="Georgia"/>
                <a:ea typeface="Georgia"/>
                <a:cs typeface="Georgia"/>
                <a:sym typeface="Georgia"/>
              </a:rPr>
              <a:t>tendence k dislokaci proximální řady ulnárně</a:t>
            </a:r>
            <a:endParaRPr sz="2001" i="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b="1" i="1">
                <a:latin typeface="Georgia"/>
                <a:ea typeface="Georgia"/>
                <a:cs typeface="Georgia"/>
                <a:sym typeface="Georgia"/>
              </a:rPr>
              <a:t>lehká UD (30°): </a:t>
            </a:r>
            <a:r>
              <a:rPr lang="sk" sz="2001" i="1">
                <a:latin typeface="Georgia"/>
                <a:ea typeface="Georgia"/>
                <a:cs typeface="Georgia"/>
                <a:sym typeface="Georgia"/>
              </a:rPr>
              <a:t>pozice max. stability- os lunatum v kontaktu s radiem, tah svalů stabilizuje</a:t>
            </a:r>
            <a:endParaRPr sz="2001" i="1">
              <a:latin typeface="Georgia"/>
              <a:ea typeface="Georgia"/>
              <a:cs typeface="Georgia"/>
              <a:sym typeface="Georgia"/>
            </a:endParaRPr>
          </a:p>
          <a:p>
            <a:pPr marL="914400" lvl="1" indent="-308047" algn="l" rtl="0">
              <a:spcBef>
                <a:spcPts val="0"/>
              </a:spcBef>
              <a:spcAft>
                <a:spcPts val="0"/>
              </a:spcAft>
              <a:buClr>
                <a:schemeClr val="dk2"/>
              </a:buClr>
              <a:buSzPct val="100000"/>
              <a:buFont typeface="Georgia"/>
              <a:buChar char="❏"/>
            </a:pPr>
            <a:r>
              <a:rPr lang="sk" sz="2001" b="1" i="1">
                <a:latin typeface="Georgia"/>
                <a:ea typeface="Georgia"/>
                <a:cs typeface="Georgia"/>
                <a:sym typeface="Georgia"/>
              </a:rPr>
              <a:t>RD:</a:t>
            </a:r>
            <a:r>
              <a:rPr lang="sk" sz="2001" i="1">
                <a:latin typeface="Georgia"/>
                <a:ea typeface="Georgia"/>
                <a:cs typeface="Georgia"/>
                <a:sym typeface="Georgia"/>
              </a:rPr>
              <a:t> nepostradatelná role lig. radiotriquetrum- zabraňuje dislokaci ulnárně </a:t>
            </a:r>
            <a:endParaRPr sz="2001" i="1">
              <a:latin typeface="Georgia"/>
              <a:ea typeface="Georgia"/>
              <a:cs typeface="Georgia"/>
              <a:sym typeface="Georgia"/>
            </a:endParaRPr>
          </a:p>
          <a:p>
            <a:pPr marL="0" lvl="0" indent="0" algn="l" rtl="0">
              <a:spcBef>
                <a:spcPts val="1200"/>
              </a:spcBef>
              <a:spcAft>
                <a:spcPts val="1200"/>
              </a:spcAft>
              <a:buNone/>
            </a:pPr>
            <a:endParaRPr/>
          </a:p>
        </p:txBody>
      </p:sp>
      <p:pic>
        <p:nvPicPr>
          <p:cNvPr id="359" name="Google Shape;359;p54"/>
          <p:cNvPicPr preferRelativeResize="0"/>
          <p:nvPr/>
        </p:nvPicPr>
        <p:blipFill>
          <a:blip r:embed="rId3">
            <a:alphaModFix/>
          </a:blip>
          <a:stretch>
            <a:fillRect/>
          </a:stretch>
        </p:blipFill>
        <p:spPr>
          <a:xfrm>
            <a:off x="7131675" y="0"/>
            <a:ext cx="2012325" cy="2568123"/>
          </a:xfrm>
          <a:prstGeom prst="rect">
            <a:avLst/>
          </a:prstGeom>
          <a:noFill/>
          <a:ln>
            <a:noFill/>
          </a:ln>
        </p:spPr>
      </p:pic>
      <p:pic>
        <p:nvPicPr>
          <p:cNvPr id="360" name="Google Shape;360;p54"/>
          <p:cNvPicPr preferRelativeResize="0"/>
          <p:nvPr/>
        </p:nvPicPr>
        <p:blipFill>
          <a:blip r:embed="rId4">
            <a:alphaModFix/>
          </a:blip>
          <a:stretch>
            <a:fillRect/>
          </a:stretch>
        </p:blipFill>
        <p:spPr>
          <a:xfrm>
            <a:off x="5193075" y="0"/>
            <a:ext cx="1966664" cy="2568126"/>
          </a:xfrm>
          <a:prstGeom prst="rect">
            <a:avLst/>
          </a:prstGeom>
          <a:noFill/>
          <a:ln>
            <a:noFill/>
          </a:ln>
        </p:spPr>
      </p:pic>
      <p:pic>
        <p:nvPicPr>
          <p:cNvPr id="361" name="Google Shape;361;p54"/>
          <p:cNvPicPr preferRelativeResize="0"/>
          <p:nvPr/>
        </p:nvPicPr>
        <p:blipFill>
          <a:blip r:embed="rId5">
            <a:alphaModFix/>
          </a:blip>
          <a:stretch>
            <a:fillRect/>
          </a:stretch>
        </p:blipFill>
        <p:spPr>
          <a:xfrm>
            <a:off x="6891350" y="2571750"/>
            <a:ext cx="2252656" cy="24148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Supinace a pronace</a:t>
            </a:r>
            <a:endParaRPr/>
          </a:p>
        </p:txBody>
      </p:sp>
      <p:sp>
        <p:nvSpPr>
          <p:cNvPr id="367" name="Google Shape;367;p5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chemeClr val="dk2"/>
              </a:buClr>
              <a:buSzPts val="1800"/>
              <a:buFont typeface="Georgia"/>
              <a:buChar char="●"/>
            </a:pPr>
            <a:r>
              <a:rPr lang="sk">
                <a:latin typeface="Georgia"/>
                <a:ea typeface="Georgia"/>
                <a:cs typeface="Georgia"/>
                <a:sym typeface="Georgia"/>
              </a:rPr>
              <a:t>Probíhá především v proximálním a distálním radioulnárním kloubu</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Nezbytná pro funkční pohyby ruky</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RD+DF+PRO</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UD+PF+SUP</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Poruchy pronace a supinace ovlivňují hybnost akra</a:t>
            </a:r>
            <a:endParaRPr>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368" name="Google Shape;368;p55"/>
          <p:cNvPicPr preferRelativeResize="0"/>
          <p:nvPr/>
        </p:nvPicPr>
        <p:blipFill rotWithShape="1">
          <a:blip r:embed="rId3">
            <a:alphaModFix/>
          </a:blip>
          <a:srcRect l="17863" t="24618" r="52585" b="26144"/>
          <a:stretch/>
        </p:blipFill>
        <p:spPr>
          <a:xfrm>
            <a:off x="6185475" y="1922650"/>
            <a:ext cx="2541256" cy="26463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Funkční oblouky ruky</a:t>
            </a:r>
            <a:endParaRPr/>
          </a:p>
        </p:txBody>
      </p:sp>
      <p:sp>
        <p:nvSpPr>
          <p:cNvPr id="374" name="Google Shape;374;p56"/>
          <p:cNvSpPr txBox="1">
            <a:spLocks noGrp="1"/>
          </p:cNvSpPr>
          <p:nvPr>
            <p:ph type="body" idx="1"/>
          </p:nvPr>
        </p:nvSpPr>
        <p:spPr>
          <a:xfrm>
            <a:off x="311700" y="1266325"/>
            <a:ext cx="4932600" cy="3302700"/>
          </a:xfrm>
          <a:prstGeom prst="rect">
            <a:avLst/>
          </a:prstGeom>
        </p:spPr>
        <p:txBody>
          <a:bodyPr spcFirstLastPara="1" wrap="square" lIns="91425" tIns="91425" rIns="91425" bIns="91425" anchor="t" anchorCtr="0">
            <a:normAutofit fontScale="92500" lnSpcReduction="20000"/>
          </a:bodyPr>
          <a:lstStyle/>
          <a:p>
            <a:pPr marL="457200" lvl="0" indent="-307895" algn="l" rtl="0">
              <a:spcBef>
                <a:spcPts val="1200"/>
              </a:spcBef>
              <a:spcAft>
                <a:spcPts val="0"/>
              </a:spcAft>
              <a:buClr>
                <a:schemeClr val="dk2"/>
              </a:buClr>
              <a:buSzPct val="100000"/>
              <a:buFont typeface="Georgia"/>
              <a:buChar char="❏"/>
            </a:pPr>
            <a:r>
              <a:rPr lang="sk" sz="1350" b="1">
                <a:latin typeface="Georgia"/>
                <a:ea typeface="Georgia"/>
                <a:cs typeface="Georgia"/>
                <a:sym typeface="Georgia"/>
              </a:rPr>
              <a:t>Longitudinální oblouky</a:t>
            </a:r>
            <a:endParaRPr sz="1350" b="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4 paprsky od karpálních kůstek ke konečkům prstů</a:t>
            </a:r>
            <a:endParaRPr sz="1350" i="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Křivka se prohlubuje a oplošťuje dle velikosti FL a EX prstů.</a:t>
            </a:r>
            <a:endParaRPr sz="1350" i="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Kulový úchop</a:t>
            </a:r>
            <a:endParaRPr sz="1350" i="1">
              <a:latin typeface="Georgia"/>
              <a:ea typeface="Georgia"/>
              <a:cs typeface="Georgia"/>
              <a:sym typeface="Georgia"/>
            </a:endParaRPr>
          </a:p>
          <a:p>
            <a:pPr marL="457200" lvl="0" indent="-307895" algn="l" rtl="0">
              <a:spcBef>
                <a:spcPts val="0"/>
              </a:spcBef>
              <a:spcAft>
                <a:spcPts val="0"/>
              </a:spcAft>
              <a:buClr>
                <a:schemeClr val="dk2"/>
              </a:buClr>
              <a:buSzPct val="100000"/>
              <a:buFont typeface="Georgia"/>
              <a:buChar char="❏"/>
            </a:pPr>
            <a:r>
              <a:rPr lang="sk" sz="1350" b="1">
                <a:latin typeface="Georgia"/>
                <a:ea typeface="Georgia"/>
                <a:cs typeface="Georgia"/>
                <a:sym typeface="Georgia"/>
              </a:rPr>
              <a:t>Diagonální oblouky </a:t>
            </a:r>
            <a:endParaRPr sz="1350" b="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Umožňují dotyk palce se všemi prsty </a:t>
            </a:r>
            <a:endParaRPr sz="1350" i="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Oblouk mezi palcem a ukazovákem – umožňuje jemné úchopy</a:t>
            </a:r>
            <a:endParaRPr sz="1350" i="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Oblouk mezi palcem a malíkem- důležitý pro silový úchop</a:t>
            </a:r>
            <a:endParaRPr sz="1350" i="1">
              <a:latin typeface="Georgia"/>
              <a:ea typeface="Georgia"/>
              <a:cs typeface="Georgia"/>
              <a:sym typeface="Georgia"/>
            </a:endParaRPr>
          </a:p>
          <a:p>
            <a:pPr marL="457200" lvl="0" indent="-307895" algn="l" rtl="0">
              <a:spcBef>
                <a:spcPts val="0"/>
              </a:spcBef>
              <a:spcAft>
                <a:spcPts val="0"/>
              </a:spcAft>
              <a:buClr>
                <a:schemeClr val="dk2"/>
              </a:buClr>
              <a:buSzPct val="100000"/>
              <a:buFont typeface="Georgia"/>
              <a:buChar char="❏"/>
            </a:pPr>
            <a:r>
              <a:rPr lang="sk" sz="1350" b="1">
                <a:latin typeface="Georgia"/>
                <a:ea typeface="Georgia"/>
                <a:cs typeface="Georgia"/>
                <a:sym typeface="Georgia"/>
              </a:rPr>
              <a:t>Transverzální oblouky </a:t>
            </a:r>
            <a:endParaRPr sz="1350" b="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Proximální- v úrovni CMC- zajišťuje stabilitu</a:t>
            </a:r>
            <a:endParaRPr sz="1350" i="1">
              <a:latin typeface="Georgia"/>
              <a:ea typeface="Georgia"/>
              <a:cs typeface="Georgia"/>
              <a:sym typeface="Georgia"/>
            </a:endParaRPr>
          </a:p>
          <a:p>
            <a:pPr marL="914400" lvl="1" indent="-307895" algn="l" rtl="0">
              <a:spcBef>
                <a:spcPts val="0"/>
              </a:spcBef>
              <a:spcAft>
                <a:spcPts val="0"/>
              </a:spcAft>
              <a:buClr>
                <a:schemeClr val="dk2"/>
              </a:buClr>
              <a:buSzPct val="100000"/>
              <a:buFont typeface="Georgia"/>
              <a:buChar char="❏"/>
            </a:pPr>
            <a:r>
              <a:rPr lang="sk" sz="1350" i="1">
                <a:latin typeface="Georgia"/>
                <a:ea typeface="Georgia"/>
                <a:cs typeface="Georgia"/>
                <a:sym typeface="Georgia"/>
              </a:rPr>
              <a:t>Distální- v úrovni MCP kloubu- zajišťuje mobilitu</a:t>
            </a:r>
            <a:endParaRPr sz="1350" i="1">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375" name="Google Shape;375;p56"/>
          <p:cNvPicPr preferRelativeResize="0"/>
          <p:nvPr/>
        </p:nvPicPr>
        <p:blipFill>
          <a:blip r:embed="rId3">
            <a:alphaModFix/>
          </a:blip>
          <a:stretch>
            <a:fillRect/>
          </a:stretch>
        </p:blipFill>
        <p:spPr>
          <a:xfrm>
            <a:off x="5244300" y="1035850"/>
            <a:ext cx="3594899" cy="32655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Úchopy (Rozdělení dle Pffeifera)</a:t>
            </a:r>
            <a:endParaRPr/>
          </a:p>
        </p:txBody>
      </p:sp>
      <p:sp>
        <p:nvSpPr>
          <p:cNvPr id="381" name="Google Shape;381;p5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457200" lvl="0" indent="-333375" algn="l" rtl="0">
              <a:spcBef>
                <a:spcPts val="1200"/>
              </a:spcBef>
              <a:spcAft>
                <a:spcPts val="0"/>
              </a:spcAft>
              <a:buClr>
                <a:schemeClr val="dk2"/>
              </a:buClr>
              <a:buSzPts val="1650"/>
              <a:buFont typeface="Georgia"/>
              <a:buChar char="❏"/>
            </a:pPr>
            <a:r>
              <a:rPr lang="sk" sz="1650">
                <a:latin typeface="Georgia"/>
                <a:ea typeface="Georgia"/>
                <a:cs typeface="Georgia"/>
                <a:sym typeface="Georgia"/>
              </a:rPr>
              <a:t>Bidigitální</a:t>
            </a:r>
            <a:endParaRPr sz="1650">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Pinzetový</a:t>
            </a:r>
            <a:endParaRPr sz="1650" i="1">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Klíčový (2)</a:t>
            </a:r>
            <a:endParaRPr sz="1650" i="1">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Klešťový (1)</a:t>
            </a:r>
            <a:endParaRPr sz="1650" i="1">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Cigaretový (6)</a:t>
            </a:r>
            <a:endParaRPr sz="1650" i="1">
              <a:latin typeface="Georgia"/>
              <a:ea typeface="Georgia"/>
              <a:cs typeface="Georgia"/>
              <a:sym typeface="Georgia"/>
            </a:endParaRPr>
          </a:p>
          <a:p>
            <a:pPr marL="457200" lvl="0" indent="-333375" algn="l" rtl="0">
              <a:spcBef>
                <a:spcPts val="0"/>
              </a:spcBef>
              <a:spcAft>
                <a:spcPts val="0"/>
              </a:spcAft>
              <a:buClr>
                <a:schemeClr val="dk2"/>
              </a:buClr>
              <a:buSzPts val="1650"/>
              <a:buFont typeface="Georgia"/>
              <a:buChar char="❏"/>
            </a:pPr>
            <a:r>
              <a:rPr lang="sk" sz="1650">
                <a:latin typeface="Georgia"/>
                <a:ea typeface="Georgia"/>
                <a:cs typeface="Georgia"/>
                <a:sym typeface="Georgia"/>
              </a:rPr>
              <a:t>Pluridigitální</a:t>
            </a:r>
            <a:endParaRPr sz="1650">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Tužkový špetkový (3)</a:t>
            </a:r>
            <a:endParaRPr sz="1650" i="1">
              <a:latin typeface="Georgia"/>
              <a:ea typeface="Georgia"/>
              <a:cs typeface="Georgia"/>
              <a:sym typeface="Georgia"/>
            </a:endParaRPr>
          </a:p>
          <a:p>
            <a:pPr marL="457200" lvl="0" indent="-333375" algn="l" rtl="0">
              <a:spcBef>
                <a:spcPts val="0"/>
              </a:spcBef>
              <a:spcAft>
                <a:spcPts val="0"/>
              </a:spcAft>
              <a:buClr>
                <a:schemeClr val="dk2"/>
              </a:buClr>
              <a:buSzPts val="1650"/>
              <a:buFont typeface="Georgia"/>
              <a:buChar char="❏"/>
            </a:pPr>
            <a:r>
              <a:rPr lang="sk" sz="1650">
                <a:latin typeface="Georgia"/>
                <a:ea typeface="Georgia"/>
                <a:cs typeface="Georgia"/>
                <a:sym typeface="Georgia"/>
              </a:rPr>
              <a:t>Úchopy s pomocí dlaně </a:t>
            </a:r>
            <a:endParaRPr sz="1650">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Kulový</a:t>
            </a:r>
            <a:endParaRPr sz="1650" i="1">
              <a:latin typeface="Georgia"/>
              <a:ea typeface="Georgia"/>
              <a:cs typeface="Georgia"/>
              <a:sym typeface="Georgia"/>
            </a:endParaRPr>
          </a:p>
          <a:p>
            <a:pPr marL="914400" lvl="1" indent="-333375" algn="l" rtl="0">
              <a:spcBef>
                <a:spcPts val="0"/>
              </a:spcBef>
              <a:spcAft>
                <a:spcPts val="0"/>
              </a:spcAft>
              <a:buClr>
                <a:schemeClr val="dk2"/>
              </a:buClr>
              <a:buSzPts val="1650"/>
              <a:buFont typeface="Georgia"/>
              <a:buChar char="❏"/>
            </a:pPr>
            <a:r>
              <a:rPr lang="sk" sz="1650" i="1">
                <a:latin typeface="Georgia"/>
                <a:ea typeface="Georgia"/>
                <a:cs typeface="Georgia"/>
                <a:sym typeface="Georgia"/>
              </a:rPr>
              <a:t>Válcový (4)</a:t>
            </a:r>
            <a:endParaRPr sz="1650" i="1">
              <a:latin typeface="Georgia"/>
              <a:ea typeface="Georgia"/>
              <a:cs typeface="Georgia"/>
              <a:sym typeface="Georgia"/>
            </a:endParaRPr>
          </a:p>
          <a:p>
            <a:pPr marL="0" lvl="0" indent="0" algn="l" rtl="0">
              <a:spcBef>
                <a:spcPts val="1200"/>
              </a:spcBef>
              <a:spcAft>
                <a:spcPts val="1200"/>
              </a:spcAft>
              <a:buNone/>
            </a:pPr>
            <a:endParaRPr/>
          </a:p>
        </p:txBody>
      </p:sp>
      <p:pic>
        <p:nvPicPr>
          <p:cNvPr id="382" name="Google Shape;382;p57"/>
          <p:cNvPicPr preferRelativeResize="0"/>
          <p:nvPr/>
        </p:nvPicPr>
        <p:blipFill>
          <a:blip r:embed="rId3">
            <a:alphaModFix/>
          </a:blip>
          <a:stretch>
            <a:fillRect/>
          </a:stretch>
        </p:blipFill>
        <p:spPr>
          <a:xfrm>
            <a:off x="5443049" y="542350"/>
            <a:ext cx="3207901" cy="4298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v oblasti ruky</a:t>
            </a:r>
            <a:endParaRPr/>
          </a:p>
        </p:txBody>
      </p:sp>
      <p:sp>
        <p:nvSpPr>
          <p:cNvPr id="388" name="Google Shape;388;p5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KOSTNÍ STRUKTURY</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Ossa metacarpalia </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Os metacarpale I.</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Articulationes metacarpophalangeales</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Articulationes interphalangeale et phalanges </a:t>
            </a:r>
            <a:endParaRPr sz="1500" i="1">
              <a:latin typeface="Georgia"/>
              <a:ea typeface="Georgia"/>
              <a:cs typeface="Georgia"/>
              <a:sym typeface="Georgia"/>
            </a:endParaRPr>
          </a:p>
          <a:p>
            <a:pPr marL="0" lvl="0" indent="0" algn="l" rtl="0">
              <a:spcBef>
                <a:spcPts val="1200"/>
              </a:spcBef>
              <a:spcAft>
                <a:spcPts val="1200"/>
              </a:spcAft>
              <a:buNone/>
            </a:pPr>
            <a:endParaRPr/>
          </a:p>
        </p:txBody>
      </p:sp>
      <p:pic>
        <p:nvPicPr>
          <p:cNvPr id="389" name="Google Shape;389;p58"/>
          <p:cNvPicPr preferRelativeResize="0"/>
          <p:nvPr/>
        </p:nvPicPr>
        <p:blipFill>
          <a:blip r:embed="rId3">
            <a:alphaModFix/>
          </a:blip>
          <a:stretch>
            <a:fillRect/>
          </a:stretch>
        </p:blipFill>
        <p:spPr>
          <a:xfrm>
            <a:off x="5516876" y="165125"/>
            <a:ext cx="3025751" cy="4403901"/>
          </a:xfrm>
          <a:prstGeom prst="rect">
            <a:avLst/>
          </a:prstGeom>
          <a:noFill/>
          <a:ln>
            <a:noFill/>
          </a:ln>
        </p:spPr>
      </p:pic>
      <p:sp>
        <p:nvSpPr>
          <p:cNvPr id="390" name="Google Shape;390;p58"/>
          <p:cNvSpPr txBox="1"/>
          <p:nvPr/>
        </p:nvSpPr>
        <p:spPr>
          <a:xfrm>
            <a:off x="5670150" y="4512000"/>
            <a:ext cx="3000000" cy="631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sk" sz="1350">
                <a:solidFill>
                  <a:schemeClr val="dk2"/>
                </a:solidFill>
                <a:latin typeface="Georgia"/>
                <a:ea typeface="Georgia"/>
                <a:cs typeface="Georgia"/>
                <a:sym typeface="Georgia"/>
              </a:rPr>
              <a:t>Kostní struktury zápěstí a ruky</a:t>
            </a:r>
            <a:endParaRPr sz="1350">
              <a:solidFill>
                <a:schemeClr val="dk2"/>
              </a:solidFill>
              <a:latin typeface="Georgia"/>
              <a:ea typeface="Georgia"/>
              <a:cs typeface="Georgia"/>
              <a:sym typeface="Georgia"/>
            </a:endParaRPr>
          </a:p>
          <a:p>
            <a:pPr marL="0" lvl="0" indent="0" algn="r" rtl="0">
              <a:lnSpc>
                <a:spcPct val="115000"/>
              </a:lnSpc>
              <a:spcBef>
                <a:spcPts val="0"/>
              </a:spcBef>
              <a:spcAft>
                <a:spcPts val="0"/>
              </a:spcAft>
              <a:buNone/>
            </a:pPr>
            <a:r>
              <a:rPr lang="sk" sz="1350">
                <a:solidFill>
                  <a:schemeClr val="dk2"/>
                </a:solidFill>
                <a:latin typeface="Georgia"/>
                <a:ea typeface="Georgia"/>
                <a:cs typeface="Georgia"/>
                <a:sym typeface="Georgia"/>
              </a:rPr>
              <a:t>Hoppenfeld</a:t>
            </a:r>
            <a:endParaRPr sz="1350">
              <a:solidFill>
                <a:schemeClr val="dk2"/>
              </a:solidFill>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v oblasti ruky</a:t>
            </a:r>
            <a:endParaRPr/>
          </a:p>
        </p:txBody>
      </p:sp>
      <p:sp>
        <p:nvSpPr>
          <p:cNvPr id="396" name="Google Shape;396;p59"/>
          <p:cNvSpPr txBox="1">
            <a:spLocks noGrp="1"/>
          </p:cNvSpPr>
          <p:nvPr>
            <p:ph type="body" idx="1"/>
          </p:nvPr>
        </p:nvSpPr>
        <p:spPr>
          <a:xfrm>
            <a:off x="311700" y="1152425"/>
            <a:ext cx="5285400" cy="3302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688"/>
              <a:buNone/>
            </a:pPr>
            <a:r>
              <a:rPr lang="sk" sz="1425" b="1">
                <a:latin typeface="Georgia"/>
                <a:ea typeface="Georgia"/>
                <a:cs typeface="Georgia"/>
                <a:sym typeface="Georgia"/>
              </a:rPr>
              <a:t>Výchozí pozice:</a:t>
            </a:r>
            <a:endParaRPr sz="1425" b="1">
              <a:latin typeface="Georgia"/>
              <a:ea typeface="Georgia"/>
              <a:cs typeface="Georgia"/>
              <a:sym typeface="Georgia"/>
            </a:endParaRPr>
          </a:p>
          <a:p>
            <a:pPr marL="0" lvl="0" indent="0" algn="l" rtl="0">
              <a:lnSpc>
                <a:spcPct val="105000"/>
              </a:lnSpc>
              <a:spcBef>
                <a:spcPts val="1200"/>
              </a:spcBef>
              <a:spcAft>
                <a:spcPts val="0"/>
              </a:spcAft>
              <a:buSzPts val="688"/>
              <a:buNone/>
            </a:pPr>
            <a:r>
              <a:rPr lang="sk" sz="1425" b="1">
                <a:latin typeface="Georgia"/>
                <a:ea typeface="Georgia"/>
                <a:cs typeface="Georgia"/>
                <a:sym typeface="Georgia"/>
              </a:rPr>
              <a:t>P: </a:t>
            </a:r>
            <a:r>
              <a:rPr lang="sk" sz="1425">
                <a:latin typeface="Georgia"/>
                <a:ea typeface="Georgia"/>
                <a:cs typeface="Georgia"/>
                <a:sym typeface="Georgia"/>
              </a:rPr>
              <a:t>Ruka volně položená na rovné podložce, svaly relaxované</a:t>
            </a:r>
            <a:endParaRPr sz="1425">
              <a:latin typeface="Georgia"/>
              <a:ea typeface="Georgia"/>
              <a:cs typeface="Georgia"/>
              <a:sym typeface="Georgia"/>
            </a:endParaRPr>
          </a:p>
          <a:p>
            <a:pPr marL="0" lvl="0" indent="0" algn="l" rtl="0">
              <a:lnSpc>
                <a:spcPct val="105000"/>
              </a:lnSpc>
              <a:spcBef>
                <a:spcPts val="1200"/>
              </a:spcBef>
              <a:spcAft>
                <a:spcPts val="0"/>
              </a:spcAft>
              <a:buSzPts val="688"/>
              <a:buNone/>
            </a:pPr>
            <a:r>
              <a:rPr lang="sk" sz="1425" b="1">
                <a:latin typeface="Georgia"/>
                <a:ea typeface="Georgia"/>
                <a:cs typeface="Georgia"/>
                <a:sym typeface="Georgia"/>
              </a:rPr>
              <a:t>T:</a:t>
            </a:r>
            <a:r>
              <a:rPr lang="sk" sz="1425">
                <a:latin typeface="Georgia"/>
                <a:ea typeface="Georgia"/>
                <a:cs typeface="Georgia"/>
                <a:sym typeface="Georgia"/>
              </a:rPr>
              <a:t> Sed na ulnární straně ruky, palpace bříškem ukazováku</a:t>
            </a:r>
            <a:endParaRPr sz="1425">
              <a:latin typeface="Georgia"/>
              <a:ea typeface="Georgia"/>
              <a:cs typeface="Georgia"/>
              <a:sym typeface="Georgia"/>
            </a:endParaRPr>
          </a:p>
          <a:p>
            <a:pPr marL="0" lvl="0" indent="0" algn="l" rtl="0">
              <a:lnSpc>
                <a:spcPct val="105000"/>
              </a:lnSpc>
              <a:spcBef>
                <a:spcPts val="1200"/>
              </a:spcBef>
              <a:spcAft>
                <a:spcPts val="0"/>
              </a:spcAft>
              <a:buSzPts val="688"/>
              <a:buNone/>
            </a:pPr>
            <a:r>
              <a:rPr lang="sk" sz="1425" b="1">
                <a:latin typeface="Georgia"/>
                <a:ea typeface="Georgia"/>
                <a:cs typeface="Georgia"/>
                <a:sym typeface="Georgia"/>
              </a:rPr>
              <a:t>Proximální hranice Carpu:</a:t>
            </a:r>
            <a:endParaRPr sz="1425">
              <a:latin typeface="Georgia"/>
              <a:ea typeface="Georgia"/>
              <a:cs typeface="Georgia"/>
              <a:sym typeface="Georgia"/>
            </a:endParaRPr>
          </a:p>
          <a:p>
            <a:pPr marL="457200" lvl="0" indent="-319087" algn="l" rtl="0">
              <a:lnSpc>
                <a:spcPct val="105000"/>
              </a:lnSpc>
              <a:spcBef>
                <a:spcPts val="1200"/>
              </a:spcBef>
              <a:spcAft>
                <a:spcPts val="0"/>
              </a:spcAft>
              <a:buSzPts val="1425"/>
              <a:buFont typeface="Georgia"/>
              <a:buChar char="-"/>
            </a:pPr>
            <a:r>
              <a:rPr lang="sk" sz="1425">
                <a:latin typeface="Georgia"/>
                <a:ea typeface="Georgia"/>
                <a:cs typeface="Georgia"/>
                <a:sym typeface="Georgia"/>
              </a:rPr>
              <a:t>Hranice mezi proximální řadou karpálních kůstek a předloktím je dána RC skloubením - linie kloubu je orientována na spojnici hran radia a ulny.</a:t>
            </a:r>
            <a:endParaRPr sz="1425">
              <a:latin typeface="Georgia"/>
              <a:ea typeface="Georgia"/>
              <a:cs typeface="Georgia"/>
              <a:sym typeface="Georgia"/>
            </a:endParaRPr>
          </a:p>
          <a:p>
            <a:pPr marL="457200" lvl="0" indent="-319087" algn="l" rtl="0">
              <a:lnSpc>
                <a:spcPct val="105000"/>
              </a:lnSpc>
              <a:spcBef>
                <a:spcPts val="0"/>
              </a:spcBef>
              <a:spcAft>
                <a:spcPts val="0"/>
              </a:spcAft>
              <a:buSzPts val="1425"/>
              <a:buFont typeface="Georgia"/>
              <a:buChar char="-"/>
            </a:pPr>
            <a:r>
              <a:rPr lang="sk" sz="1425">
                <a:latin typeface="Georgia"/>
                <a:ea typeface="Georgia"/>
                <a:cs typeface="Georgia"/>
                <a:sym typeface="Georgia"/>
              </a:rPr>
              <a:t>Ukazovákem napalpujeme radiální hranu processus styloideus radii, poté sklouzneme na Listerův hrbolek (tvar slzy na radiu) - je na úrovni processus styloideus ulnae, až po processus styloideus ulnae. RC kloub není rovnoběžný s předloktím, sklon linie je zhruba 15st. (anatomická variabilita).</a:t>
            </a:r>
            <a:endParaRPr sz="1425">
              <a:latin typeface="Georgia"/>
              <a:ea typeface="Georgia"/>
              <a:cs typeface="Georgia"/>
              <a:sym typeface="Georgia"/>
            </a:endParaRPr>
          </a:p>
          <a:p>
            <a:pPr marL="0" lvl="0" indent="0" algn="l" rtl="0">
              <a:lnSpc>
                <a:spcPct val="105000"/>
              </a:lnSpc>
              <a:spcBef>
                <a:spcPts val="1200"/>
              </a:spcBef>
              <a:spcAft>
                <a:spcPts val="1200"/>
              </a:spcAft>
              <a:buSzPts val="688"/>
              <a:buNone/>
            </a:pPr>
            <a:endParaRPr sz="1425">
              <a:latin typeface="Georgia"/>
              <a:ea typeface="Georgia"/>
              <a:cs typeface="Georgia"/>
              <a:sym typeface="Georgia"/>
            </a:endParaRPr>
          </a:p>
        </p:txBody>
      </p:sp>
      <p:pic>
        <p:nvPicPr>
          <p:cNvPr id="397" name="Google Shape;397;p59"/>
          <p:cNvPicPr preferRelativeResize="0"/>
          <p:nvPr/>
        </p:nvPicPr>
        <p:blipFill rotWithShape="1">
          <a:blip r:embed="rId3">
            <a:alphaModFix/>
          </a:blip>
          <a:srcRect l="45755" t="39888" r="28959" b="30039"/>
          <a:stretch/>
        </p:blipFill>
        <p:spPr>
          <a:xfrm>
            <a:off x="5823276" y="258753"/>
            <a:ext cx="2798351" cy="2080074"/>
          </a:xfrm>
          <a:prstGeom prst="rect">
            <a:avLst/>
          </a:prstGeom>
          <a:noFill/>
          <a:ln>
            <a:noFill/>
          </a:ln>
        </p:spPr>
      </p:pic>
      <p:pic>
        <p:nvPicPr>
          <p:cNvPr id="398" name="Google Shape;398;p59"/>
          <p:cNvPicPr preferRelativeResize="0"/>
          <p:nvPr/>
        </p:nvPicPr>
        <p:blipFill rotWithShape="1">
          <a:blip r:embed="rId4">
            <a:alphaModFix/>
          </a:blip>
          <a:srcRect l="45619" t="24614" r="29095" b="28669"/>
          <a:stretch/>
        </p:blipFill>
        <p:spPr>
          <a:xfrm>
            <a:off x="6378375" y="2269900"/>
            <a:ext cx="2061972" cy="2381008"/>
          </a:xfrm>
          <a:prstGeom prst="rect">
            <a:avLst/>
          </a:prstGeom>
          <a:noFill/>
          <a:ln>
            <a:noFill/>
          </a:ln>
        </p:spPr>
      </p:pic>
      <p:sp>
        <p:nvSpPr>
          <p:cNvPr id="399" name="Google Shape;399;p59"/>
          <p:cNvSpPr txBox="1"/>
          <p:nvPr/>
        </p:nvSpPr>
        <p:spPr>
          <a:xfrm>
            <a:off x="6185800" y="4650900"/>
            <a:ext cx="362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latin typeface="Open Sans"/>
                <a:ea typeface="Open Sans"/>
                <a:cs typeface="Open Sans"/>
                <a:sym typeface="Open Sans"/>
              </a:rPr>
              <a:t>Palpation techniques, Surface Anatomy for Physiotherapists - Bernhard Reichert</a:t>
            </a:r>
            <a:endParaRPr sz="10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v oblasti ruky</a:t>
            </a:r>
            <a:endParaRPr/>
          </a:p>
        </p:txBody>
      </p:sp>
      <p:sp>
        <p:nvSpPr>
          <p:cNvPr id="405" name="Google Shape;405;p60"/>
          <p:cNvSpPr txBox="1">
            <a:spLocks noGrp="1"/>
          </p:cNvSpPr>
          <p:nvPr>
            <p:ph type="body" idx="1"/>
          </p:nvPr>
        </p:nvSpPr>
        <p:spPr>
          <a:xfrm>
            <a:off x="311700" y="1266325"/>
            <a:ext cx="50583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sk" b="1" dirty="0">
                <a:latin typeface="Georgia"/>
                <a:ea typeface="Georgia"/>
                <a:cs typeface="Georgia"/>
                <a:sym typeface="Georgia"/>
              </a:rPr>
              <a:t>Distální hranice Carpu</a:t>
            </a:r>
            <a:endParaRPr b="1" dirty="0">
              <a:latin typeface="Georgia"/>
              <a:ea typeface="Georgia"/>
              <a:cs typeface="Georgia"/>
              <a:sym typeface="Georgia"/>
            </a:endParaRPr>
          </a:p>
          <a:p>
            <a:pPr marL="457200" lvl="0" indent="-325755" algn="l" rtl="0">
              <a:spcBef>
                <a:spcPts val="1200"/>
              </a:spcBef>
              <a:spcAft>
                <a:spcPts val="0"/>
              </a:spcAft>
              <a:buSzPct val="100000"/>
              <a:buFont typeface="Georgia"/>
              <a:buAutoNum type="arabicPeriod"/>
            </a:pPr>
            <a:r>
              <a:rPr lang="sk" b="1" dirty="0">
                <a:latin typeface="Georgia"/>
                <a:ea typeface="Georgia"/>
                <a:cs typeface="Georgia"/>
                <a:sym typeface="Georgia"/>
              </a:rPr>
              <a:t>Metoda</a:t>
            </a:r>
            <a:endParaRPr b="1" dirty="0">
              <a:latin typeface="Georgia"/>
              <a:ea typeface="Georgia"/>
              <a:cs typeface="Georgia"/>
              <a:sym typeface="Georgia"/>
            </a:endParaRPr>
          </a:p>
          <a:p>
            <a:pPr marL="457200" lvl="0" indent="-325755" algn="l" rtl="0">
              <a:spcBef>
                <a:spcPts val="0"/>
              </a:spcBef>
              <a:spcAft>
                <a:spcPts val="0"/>
              </a:spcAft>
              <a:buSzPct val="100000"/>
              <a:buFont typeface="Georgia"/>
              <a:buChar char="-"/>
            </a:pPr>
            <a:r>
              <a:rPr lang="sk" dirty="0">
                <a:latin typeface="Georgia"/>
                <a:ea typeface="Georgia"/>
                <a:cs typeface="Georgia"/>
                <a:sym typeface="Georgia"/>
              </a:rPr>
              <a:t>Palpace 3. metakarpu, disto-proximálně, až narazíme na lehce vyvýšenou bázi a poté lehké snížení - distální řada karpálních kůstek leží lehce pod úrovní baze metakarpů. Tento rozdíl lze zvýraznit při pasivní mírné </a:t>
            </a:r>
            <a:r>
              <a:rPr lang="sk" b="1" dirty="0">
                <a:latin typeface="Georgia"/>
                <a:ea typeface="Georgia"/>
                <a:cs typeface="Georgia"/>
                <a:sym typeface="Georgia"/>
              </a:rPr>
              <a:t>extenzi zápěstí</a:t>
            </a:r>
            <a:r>
              <a:rPr lang="sk" dirty="0">
                <a:latin typeface="Georgia"/>
                <a:ea typeface="Georgia"/>
                <a:cs typeface="Georgia"/>
                <a:sym typeface="Georgia"/>
              </a:rPr>
              <a:t> (palpace 3. prstu je lehčí pro začátek, jelikož os capitatum má mírnou prohlubeň na dorzální straně, která je lehce palpovatelná). Tato kost je důležitá pro další lokalizaci okolitých kůstek.</a:t>
            </a:r>
            <a:endParaRPr dirty="0">
              <a:latin typeface="Georgia"/>
              <a:ea typeface="Georgia"/>
              <a:cs typeface="Georgia"/>
              <a:sym typeface="Georgia"/>
            </a:endParaRPr>
          </a:p>
          <a:p>
            <a:pPr marL="0" lvl="0" indent="0" algn="l" rtl="0">
              <a:spcBef>
                <a:spcPts val="1200"/>
              </a:spcBef>
              <a:spcAft>
                <a:spcPts val="1200"/>
              </a:spcAft>
              <a:buNone/>
            </a:pPr>
            <a:endParaRPr dirty="0">
              <a:latin typeface="Georgia"/>
              <a:ea typeface="Georgia"/>
              <a:cs typeface="Georgia"/>
              <a:sym typeface="Georgia"/>
            </a:endParaRPr>
          </a:p>
        </p:txBody>
      </p:sp>
      <p:pic>
        <p:nvPicPr>
          <p:cNvPr id="406" name="Google Shape;406;p60"/>
          <p:cNvPicPr preferRelativeResize="0"/>
          <p:nvPr/>
        </p:nvPicPr>
        <p:blipFill rotWithShape="1">
          <a:blip r:embed="rId3">
            <a:alphaModFix/>
          </a:blip>
          <a:srcRect l="52432" t="51116" r="22094" b="19101"/>
          <a:stretch/>
        </p:blipFill>
        <p:spPr>
          <a:xfrm>
            <a:off x="5533371" y="1348174"/>
            <a:ext cx="3054249" cy="2231850"/>
          </a:xfrm>
          <a:prstGeom prst="rect">
            <a:avLst/>
          </a:prstGeom>
          <a:noFill/>
          <a:ln>
            <a:noFill/>
          </a:ln>
        </p:spPr>
      </p:pic>
      <p:sp>
        <p:nvSpPr>
          <p:cNvPr id="407" name="Google Shape;407;p60"/>
          <p:cNvSpPr txBox="1"/>
          <p:nvPr/>
        </p:nvSpPr>
        <p:spPr>
          <a:xfrm>
            <a:off x="5518500" y="3580025"/>
            <a:ext cx="362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latin typeface="Open Sans"/>
                <a:ea typeface="Open Sans"/>
                <a:cs typeface="Open Sans"/>
                <a:sym typeface="Open Sans"/>
              </a:rPr>
              <a:t>Palpation techniques, Surface Anatomy for Physiotherapists - Bernhard Reichert</a:t>
            </a:r>
            <a:endParaRPr sz="1000">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v oblasti ruky</a:t>
            </a:r>
            <a:endParaRPr/>
          </a:p>
        </p:txBody>
      </p:sp>
      <p:sp>
        <p:nvSpPr>
          <p:cNvPr id="413" name="Google Shape;413;p61"/>
          <p:cNvSpPr txBox="1">
            <a:spLocks noGrp="1"/>
          </p:cNvSpPr>
          <p:nvPr>
            <p:ph type="body" idx="1"/>
          </p:nvPr>
        </p:nvSpPr>
        <p:spPr>
          <a:xfrm>
            <a:off x="311700" y="1266325"/>
            <a:ext cx="3993300" cy="33027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sk" b="1">
                <a:latin typeface="Georgia"/>
                <a:ea typeface="Georgia"/>
                <a:cs typeface="Georgia"/>
                <a:sym typeface="Georgia"/>
              </a:rPr>
              <a:t>Distální hranice Carpu</a:t>
            </a:r>
            <a:endParaRPr b="1">
              <a:latin typeface="Georgia"/>
              <a:ea typeface="Georgia"/>
              <a:cs typeface="Georgia"/>
              <a:sym typeface="Georgia"/>
            </a:endParaRPr>
          </a:p>
          <a:p>
            <a:pPr marL="0" lvl="0" indent="0" algn="l" rtl="0">
              <a:spcBef>
                <a:spcPts val="1200"/>
              </a:spcBef>
              <a:spcAft>
                <a:spcPts val="0"/>
              </a:spcAft>
              <a:buNone/>
            </a:pPr>
            <a:r>
              <a:rPr lang="sk" b="1">
                <a:latin typeface="Georgia"/>
                <a:ea typeface="Georgia"/>
                <a:cs typeface="Georgia"/>
                <a:sym typeface="Georgia"/>
              </a:rPr>
              <a:t>2. Metoda </a:t>
            </a:r>
            <a:endParaRPr b="1">
              <a:latin typeface="Georgia"/>
              <a:ea typeface="Georgia"/>
              <a:cs typeface="Georgia"/>
              <a:sym typeface="Georgia"/>
            </a:endParaRPr>
          </a:p>
          <a:p>
            <a:pPr marL="457200" lvl="0" indent="-325755" algn="l" rtl="0">
              <a:spcBef>
                <a:spcPts val="1200"/>
              </a:spcBef>
              <a:spcAft>
                <a:spcPts val="0"/>
              </a:spcAft>
              <a:buSzPct val="100000"/>
              <a:buFont typeface="Georgia"/>
              <a:buChar char="-"/>
            </a:pPr>
            <a:r>
              <a:rPr lang="sk">
                <a:latin typeface="Georgia"/>
                <a:ea typeface="Georgia"/>
                <a:cs typeface="Georgia"/>
                <a:sym typeface="Georgia"/>
              </a:rPr>
              <a:t>Tato přesnější metoda zahrnuje palpaci kolmou na bázi metakarpů. Palpující ukazovák je umístěn proximálně a v správném úhlu na bázi metakarpů. Báze metakarpů jsou ještě více palpovatelné při lehké extenzi prstů (naráží na palpující palec). 5. metakarp je kratší v porovnání s ostatními, linie formuje jakýsi “schod”. </a:t>
            </a:r>
            <a:endParaRPr>
              <a:latin typeface="Georgia"/>
              <a:ea typeface="Georgia"/>
              <a:cs typeface="Georgia"/>
              <a:sym typeface="Georgia"/>
            </a:endParaRPr>
          </a:p>
        </p:txBody>
      </p:sp>
      <p:pic>
        <p:nvPicPr>
          <p:cNvPr id="414" name="Google Shape;414;p61"/>
          <p:cNvPicPr preferRelativeResize="0"/>
          <p:nvPr/>
        </p:nvPicPr>
        <p:blipFill rotWithShape="1">
          <a:blip r:embed="rId3">
            <a:alphaModFix/>
          </a:blip>
          <a:srcRect l="17876" t="11928" r="27902" b="11314"/>
          <a:stretch/>
        </p:blipFill>
        <p:spPr>
          <a:xfrm>
            <a:off x="4639975" y="717260"/>
            <a:ext cx="4038252" cy="3573027"/>
          </a:xfrm>
          <a:prstGeom prst="rect">
            <a:avLst/>
          </a:prstGeom>
          <a:noFill/>
          <a:ln>
            <a:noFill/>
          </a:ln>
        </p:spPr>
      </p:pic>
      <p:sp>
        <p:nvSpPr>
          <p:cNvPr id="415" name="Google Shape;415;p61"/>
          <p:cNvSpPr txBox="1"/>
          <p:nvPr/>
        </p:nvSpPr>
        <p:spPr>
          <a:xfrm>
            <a:off x="4639975" y="4290275"/>
            <a:ext cx="419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latin typeface="Open Sans"/>
                <a:ea typeface="Open Sans"/>
                <a:cs typeface="Open Sans"/>
                <a:sym typeface="Open Sans"/>
              </a:rPr>
              <a:t>Palpation techniques, Surface Anatomy for Physiotherapists - Bernhard Reichert</a:t>
            </a:r>
            <a:endParaRPr sz="10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ruky </a:t>
            </a:r>
            <a:endParaRPr/>
          </a:p>
        </p:txBody>
      </p:sp>
      <p:sp>
        <p:nvSpPr>
          <p:cNvPr id="93" name="Google Shape;93;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68300" algn="l" rtl="0">
              <a:spcBef>
                <a:spcPts val="1200"/>
              </a:spcBef>
              <a:spcAft>
                <a:spcPts val="0"/>
              </a:spcAft>
              <a:buClr>
                <a:schemeClr val="dk2"/>
              </a:buClr>
              <a:buSzPts val="2200"/>
              <a:buFont typeface="Arial"/>
              <a:buChar char="❏"/>
            </a:pPr>
            <a:r>
              <a:rPr lang="sk" sz="2200">
                <a:latin typeface="Arial"/>
                <a:ea typeface="Arial"/>
                <a:cs typeface="Arial"/>
                <a:sym typeface="Arial"/>
              </a:rPr>
              <a:t>Anamnéza – NO (nynější potíže)</a:t>
            </a:r>
            <a:endParaRPr sz="2200">
              <a:latin typeface="Arial"/>
              <a:ea typeface="Arial"/>
              <a:cs typeface="Arial"/>
              <a:sym typeface="Arial"/>
            </a:endParaRPr>
          </a:p>
          <a:p>
            <a:pPr marL="457200" lvl="0" indent="-368300" algn="l" rtl="0">
              <a:spcBef>
                <a:spcPts val="0"/>
              </a:spcBef>
              <a:spcAft>
                <a:spcPts val="0"/>
              </a:spcAft>
              <a:buClr>
                <a:schemeClr val="dk2"/>
              </a:buClr>
              <a:buSzPts val="2200"/>
              <a:buFont typeface="Arial"/>
              <a:buChar char="❏"/>
            </a:pPr>
            <a:r>
              <a:rPr lang="sk" sz="2200" b="1">
                <a:latin typeface="Arial"/>
                <a:ea typeface="Arial"/>
                <a:cs typeface="Arial"/>
                <a:sym typeface="Arial"/>
              </a:rPr>
              <a:t>ztuhlost?</a:t>
            </a:r>
            <a:r>
              <a:rPr lang="sk" sz="2200">
                <a:latin typeface="Arial"/>
                <a:ea typeface="Arial"/>
                <a:cs typeface="Arial"/>
                <a:sym typeface="Arial"/>
              </a:rPr>
              <a:t> –např. ranní? – revmatické on.?</a:t>
            </a:r>
            <a:endParaRPr sz="2200">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sk" sz="2200">
                <a:latin typeface="Arial"/>
                <a:ea typeface="Arial"/>
                <a:cs typeface="Arial"/>
                <a:sym typeface="Arial"/>
              </a:rPr>
              <a:t>2. </a:t>
            </a:r>
            <a:r>
              <a:rPr lang="sk" sz="2200" b="1">
                <a:latin typeface="Arial"/>
                <a:ea typeface="Arial"/>
                <a:cs typeface="Arial"/>
                <a:sym typeface="Arial"/>
              </a:rPr>
              <a:t>obratnost?</a:t>
            </a:r>
            <a:r>
              <a:rPr lang="sk" sz="2200">
                <a:latin typeface="Arial"/>
                <a:ea typeface="Arial"/>
                <a:cs typeface="Arial"/>
                <a:sym typeface="Arial"/>
              </a:rPr>
              <a:t> Jak zvládá běžné úkony jemné motoriky (knoflíky)? Vypadávání předmětů z rukou?</a:t>
            </a:r>
            <a:endParaRPr sz="2200">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sk" sz="2200">
                <a:latin typeface="Arial"/>
                <a:ea typeface="Arial"/>
                <a:cs typeface="Arial"/>
                <a:sym typeface="Arial"/>
              </a:rPr>
              <a:t>3. </a:t>
            </a:r>
            <a:r>
              <a:rPr lang="sk" sz="2200" b="1">
                <a:latin typeface="Arial"/>
                <a:ea typeface="Arial"/>
                <a:cs typeface="Arial"/>
                <a:sym typeface="Arial"/>
              </a:rPr>
              <a:t>brnění?</a:t>
            </a:r>
            <a:r>
              <a:rPr lang="sk" sz="2200">
                <a:latin typeface="Arial"/>
                <a:ea typeface="Arial"/>
                <a:cs typeface="Arial"/>
                <a:sym typeface="Arial"/>
              </a:rPr>
              <a:t> Hlavně v noci, budí ze spaní nad ránem, zmizí po protřepání? – sy. karpálního tunelu?</a:t>
            </a:r>
            <a:endParaRPr sz="2200">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sk" sz="2200">
                <a:latin typeface="Arial"/>
                <a:ea typeface="Arial"/>
                <a:cs typeface="Arial"/>
                <a:sym typeface="Arial"/>
              </a:rPr>
              <a:t>4. důležitost zjištění </a:t>
            </a:r>
            <a:r>
              <a:rPr lang="sk" sz="2200" b="1">
                <a:latin typeface="Arial"/>
                <a:ea typeface="Arial"/>
                <a:cs typeface="Arial"/>
                <a:sym typeface="Arial"/>
              </a:rPr>
              <a:t>pracovní a sportovní </a:t>
            </a:r>
            <a:r>
              <a:rPr lang="sk" sz="2200">
                <a:latin typeface="Arial"/>
                <a:ea typeface="Arial"/>
                <a:cs typeface="Arial"/>
                <a:sym typeface="Arial"/>
              </a:rPr>
              <a:t>zátěže + </a:t>
            </a:r>
            <a:r>
              <a:rPr lang="sk" sz="2200" b="1">
                <a:latin typeface="Arial"/>
                <a:ea typeface="Arial"/>
                <a:cs typeface="Arial"/>
                <a:sym typeface="Arial"/>
              </a:rPr>
              <a:t>úrazů</a:t>
            </a:r>
            <a:r>
              <a:rPr lang="sk" sz="2200">
                <a:latin typeface="Arial"/>
                <a:ea typeface="Arial"/>
                <a:cs typeface="Arial"/>
                <a:sym typeface="Arial"/>
              </a:rPr>
              <a:t> v oblasti zápěstí a ruky (poranění šlach flexorů a extensorů)…</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Ossa metacarpalia</a:t>
            </a:r>
            <a:endParaRPr/>
          </a:p>
        </p:txBody>
      </p:sp>
      <p:sp>
        <p:nvSpPr>
          <p:cNvPr id="421" name="Google Shape;421;p62"/>
          <p:cNvSpPr txBox="1">
            <a:spLocks noGrp="1"/>
          </p:cNvSpPr>
          <p:nvPr>
            <p:ph type="body" idx="1"/>
          </p:nvPr>
        </p:nvSpPr>
        <p:spPr>
          <a:xfrm>
            <a:off x="311700" y="1266325"/>
            <a:ext cx="4260300" cy="3302700"/>
          </a:xfrm>
          <a:prstGeom prst="rect">
            <a:avLst/>
          </a:prstGeom>
        </p:spPr>
        <p:txBody>
          <a:bodyPr spcFirstLastPara="1" wrap="square" lIns="91425" tIns="91425" rIns="91425" bIns="91425" anchor="t" anchorCtr="0">
            <a:normAutofit lnSpcReduction="20000"/>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Nejlépe je vyhmatáme na dorzální ploše ruky</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Provedeme pronaci předloktí a jednou rukou si přidržíme zápěstí i prsty testované ruky</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Ukazovákem a prostředníkem druhé ruky postupně najdeme bazi druhého až pátého metakarpu, vyhmatáme dorzální hranu kosti a sjedeme podél ní distálně až k MP kloubům</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Všímáme si, že 4. a 5. metakarp jsou více mobilní než 2. a 3., protože nejsou tak pevně upevněny v MP kloubu</a:t>
            </a:r>
            <a:endParaRPr>
              <a:latin typeface="Georgia"/>
              <a:ea typeface="Georgia"/>
              <a:cs typeface="Georgia"/>
              <a:sym typeface="Georgia"/>
            </a:endParaRPr>
          </a:p>
        </p:txBody>
      </p:sp>
      <p:pic>
        <p:nvPicPr>
          <p:cNvPr id="422" name="Google Shape;422;p62"/>
          <p:cNvPicPr preferRelativeResize="0"/>
          <p:nvPr/>
        </p:nvPicPr>
        <p:blipFill>
          <a:blip r:embed="rId3">
            <a:alphaModFix/>
          </a:blip>
          <a:stretch>
            <a:fillRect/>
          </a:stretch>
        </p:blipFill>
        <p:spPr>
          <a:xfrm>
            <a:off x="4802850" y="935025"/>
            <a:ext cx="3810424" cy="3686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metacarpale I.</a:t>
            </a:r>
            <a:endParaRPr/>
          </a:p>
        </p:txBody>
      </p:sp>
      <p:sp>
        <p:nvSpPr>
          <p:cNvPr id="428" name="Google Shape;428;p63"/>
          <p:cNvSpPr txBox="1">
            <a:spLocks noGrp="1"/>
          </p:cNvSpPr>
          <p:nvPr>
            <p:ph type="body" idx="1"/>
          </p:nvPr>
        </p:nvSpPr>
        <p:spPr>
          <a:xfrm>
            <a:off x="311700" y="1266325"/>
            <a:ext cx="3991500" cy="3302700"/>
          </a:xfrm>
          <a:prstGeom prst="rect">
            <a:avLst/>
          </a:prstGeom>
        </p:spPr>
        <p:txBody>
          <a:bodyPr spcFirstLastPara="1" wrap="square" lIns="91425" tIns="91425" rIns="91425" bIns="91425" anchor="t" anchorCtr="0">
            <a:normAutofit lnSpcReduction="20000"/>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Palpujeme od štěrbiny mezi os trapezium a první metakarpální kostí směrem distálním až po MP kloub palce</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Leží povrchově a velmi dobře můžeme tedy vyhmatat laterální a dorzální plochu</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Tato kost je silnější a kratší než ostatní metakarpální kosti, rovněž také nejmobilnější</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b="1">
                <a:latin typeface="Georgia"/>
                <a:ea typeface="Georgia"/>
                <a:cs typeface="Georgia"/>
                <a:sym typeface="Georgia"/>
              </a:rPr>
              <a:t>Benettova fraktura –</a:t>
            </a:r>
            <a:r>
              <a:rPr lang="sk" sz="1500">
                <a:latin typeface="Georgia"/>
                <a:ea typeface="Georgia"/>
                <a:cs typeface="Georgia"/>
                <a:sym typeface="Georgia"/>
              </a:rPr>
              <a:t> intraartikulární šikmá zlomenina baze, která může vést k avulzi m. abduktor pollicis longus</a:t>
            </a:r>
            <a:endParaRPr>
              <a:latin typeface="Georgia"/>
              <a:ea typeface="Georgia"/>
              <a:cs typeface="Georgia"/>
              <a:sym typeface="Georgia"/>
            </a:endParaRPr>
          </a:p>
        </p:txBody>
      </p:sp>
      <p:pic>
        <p:nvPicPr>
          <p:cNvPr id="429" name="Google Shape;429;p63"/>
          <p:cNvPicPr preferRelativeResize="0"/>
          <p:nvPr/>
        </p:nvPicPr>
        <p:blipFill>
          <a:blip r:embed="rId3">
            <a:alphaModFix/>
          </a:blip>
          <a:stretch>
            <a:fillRect/>
          </a:stretch>
        </p:blipFill>
        <p:spPr>
          <a:xfrm>
            <a:off x="4303200" y="957425"/>
            <a:ext cx="4535999" cy="36835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metacarpophalangeales</a:t>
            </a:r>
            <a:endParaRPr/>
          </a:p>
        </p:txBody>
      </p:sp>
      <p:sp>
        <p:nvSpPr>
          <p:cNvPr id="435" name="Google Shape;435;p64"/>
          <p:cNvSpPr txBox="1">
            <a:spLocks noGrp="1"/>
          </p:cNvSpPr>
          <p:nvPr>
            <p:ph type="body" idx="1"/>
          </p:nvPr>
        </p:nvSpPr>
        <p:spPr>
          <a:xfrm>
            <a:off x="311700" y="1266325"/>
            <a:ext cx="3890400" cy="33027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chemeClr val="dk2"/>
              </a:buClr>
              <a:buSzPts val="1800"/>
              <a:buFont typeface="Georgia"/>
              <a:buChar char="❏"/>
            </a:pPr>
            <a:r>
              <a:rPr lang="sk">
                <a:latin typeface="Georgia"/>
                <a:ea typeface="Georgia"/>
                <a:cs typeface="Georgia"/>
                <a:sym typeface="Georgia"/>
              </a:rPr>
              <a:t>Nejlépe pozorovatelné na dorzální ploše ruky při flexi prstů a sevření ruky v pěst</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Z palmární strany je nutné si uvědomit, že jsou uloženy v hloubce přibližně na úrovní distální dlaňové rýhy</a:t>
            </a:r>
            <a:endParaRPr/>
          </a:p>
        </p:txBody>
      </p:sp>
      <p:pic>
        <p:nvPicPr>
          <p:cNvPr id="436" name="Google Shape;436;p64"/>
          <p:cNvPicPr preferRelativeResize="0"/>
          <p:nvPr/>
        </p:nvPicPr>
        <p:blipFill>
          <a:blip r:embed="rId3">
            <a:alphaModFix/>
          </a:blip>
          <a:stretch>
            <a:fillRect/>
          </a:stretch>
        </p:blipFill>
        <p:spPr>
          <a:xfrm>
            <a:off x="4645850" y="1152425"/>
            <a:ext cx="3781610" cy="3686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interphalangeales et phalanges</a:t>
            </a:r>
            <a:endParaRPr/>
          </a:p>
        </p:txBody>
      </p:sp>
      <p:sp>
        <p:nvSpPr>
          <p:cNvPr id="442" name="Google Shape;442;p65"/>
          <p:cNvSpPr txBox="1">
            <a:spLocks noGrp="1"/>
          </p:cNvSpPr>
          <p:nvPr>
            <p:ph type="body" idx="1"/>
          </p:nvPr>
        </p:nvSpPr>
        <p:spPr>
          <a:xfrm>
            <a:off x="311700" y="1266325"/>
            <a:ext cx="3946500" cy="3302700"/>
          </a:xfrm>
          <a:prstGeom prst="rect">
            <a:avLst/>
          </a:prstGeom>
        </p:spPr>
        <p:txBody>
          <a:bodyPr spcFirstLastPara="1" wrap="square" lIns="91425" tIns="91425" rIns="91425" bIns="91425" anchor="t" anchorCtr="0">
            <a:noAutofit/>
          </a:bodyPr>
          <a:lstStyle/>
          <a:p>
            <a:pPr marL="457200" lvl="0" indent="-342900" algn="l" rtl="0">
              <a:spcBef>
                <a:spcPts val="1200"/>
              </a:spcBef>
              <a:spcAft>
                <a:spcPts val="0"/>
              </a:spcAft>
              <a:buClr>
                <a:schemeClr val="dk2"/>
              </a:buClr>
              <a:buSzPts val="1800"/>
              <a:buFont typeface="Georgia"/>
              <a:buChar char="❏"/>
            </a:pPr>
            <a:r>
              <a:rPr lang="sk">
                <a:latin typeface="Georgia"/>
                <a:ea typeface="Georgia"/>
                <a:cs typeface="Georgia"/>
                <a:sym typeface="Georgia"/>
              </a:rPr>
              <a:t>Články všech prstů jsou velmi dobře přístupné palpaci</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Posuzujeme konturu ze všech stran a pokračujeme palpací proximálních a distálních IP kloubů – posuzujeme symetrii a konfiguraci, jelikož mohou být často deformovány při artróze nebo revmatoidní artritidě</a:t>
            </a:r>
            <a:endParaRPr>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443" name="Google Shape;443;p65"/>
          <p:cNvPicPr preferRelativeResize="0"/>
          <p:nvPr/>
        </p:nvPicPr>
        <p:blipFill>
          <a:blip r:embed="rId3">
            <a:alphaModFix/>
          </a:blip>
          <a:stretch>
            <a:fillRect/>
          </a:stretch>
        </p:blipFill>
        <p:spPr>
          <a:xfrm>
            <a:off x="5676850" y="1007313"/>
            <a:ext cx="2700197" cy="368627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v oblasti zápěstí</a:t>
            </a:r>
            <a:endParaRPr/>
          </a:p>
        </p:txBody>
      </p:sp>
      <p:sp>
        <p:nvSpPr>
          <p:cNvPr id="449" name="Google Shape;449;p66"/>
          <p:cNvSpPr txBox="1">
            <a:spLocks noGrp="1"/>
          </p:cNvSpPr>
          <p:nvPr>
            <p:ph type="body" idx="1"/>
          </p:nvPr>
        </p:nvSpPr>
        <p:spPr>
          <a:xfrm>
            <a:off x="311700" y="1266325"/>
            <a:ext cx="2921400" cy="3302700"/>
          </a:xfrm>
          <a:prstGeom prst="rect">
            <a:avLst/>
          </a:prstGeom>
        </p:spPr>
        <p:txBody>
          <a:bodyPr spcFirstLastPara="1" wrap="square" lIns="91425" tIns="91425" rIns="91425" bIns="91425" anchor="t" anchorCtr="0">
            <a:normAutofit fontScale="70000" lnSpcReduction="20000"/>
          </a:bodyPr>
          <a:lstStyle/>
          <a:p>
            <a:pPr marL="457200" lvl="0" indent="-295275" algn="l" rtl="0">
              <a:spcBef>
                <a:spcPts val="1200"/>
              </a:spcBef>
              <a:spcAft>
                <a:spcPts val="0"/>
              </a:spcAft>
              <a:buSzPct val="100000"/>
              <a:buFont typeface="Georgia"/>
              <a:buChar char="❏"/>
            </a:pPr>
            <a:r>
              <a:rPr lang="sk" sz="1500" b="1" dirty="0">
                <a:latin typeface="Georgia"/>
                <a:ea typeface="Georgia"/>
                <a:cs typeface="Georgia"/>
                <a:sym typeface="Georgia"/>
              </a:rPr>
              <a:t>KOSTNÍ STRUKTURY</a:t>
            </a:r>
            <a:endParaRPr sz="1500" b="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Processus styloideus radii</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Listerův hrbolek (dorzální hrbolek kosti vřetenní)</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scaphoideum (naviculare)</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trapezium a trapezoideum</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capitatum</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lunatum</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Processus styloideus ulnae</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triquetrum</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pisiforme</a:t>
            </a:r>
            <a:endParaRPr sz="1500" i="1" dirty="0">
              <a:latin typeface="Georgia"/>
              <a:ea typeface="Georgia"/>
              <a:cs typeface="Georgia"/>
              <a:sym typeface="Georgia"/>
            </a:endParaRPr>
          </a:p>
          <a:p>
            <a:pPr marL="914400" lvl="1" indent="-295275" algn="l" rtl="0">
              <a:spcBef>
                <a:spcPts val="0"/>
              </a:spcBef>
              <a:spcAft>
                <a:spcPts val="0"/>
              </a:spcAft>
              <a:buClr>
                <a:schemeClr val="dk2"/>
              </a:buClr>
              <a:buSzPct val="100000"/>
              <a:buFont typeface="Georgia"/>
              <a:buChar char="❏"/>
            </a:pPr>
            <a:r>
              <a:rPr lang="sk" sz="1500" i="1" dirty="0">
                <a:latin typeface="Georgia"/>
                <a:ea typeface="Georgia"/>
                <a:cs typeface="Georgia"/>
                <a:sym typeface="Georgia"/>
              </a:rPr>
              <a:t>Os hamatum</a:t>
            </a:r>
            <a:endParaRPr sz="1500" i="1" dirty="0">
              <a:latin typeface="Georgia"/>
              <a:ea typeface="Georgia"/>
              <a:cs typeface="Georgia"/>
              <a:sym typeface="Georgia"/>
            </a:endParaRPr>
          </a:p>
          <a:p>
            <a:pPr marL="457200" lvl="0" indent="-295275" algn="l" rtl="0">
              <a:spcBef>
                <a:spcPts val="0"/>
              </a:spcBef>
              <a:spcAft>
                <a:spcPts val="0"/>
              </a:spcAft>
              <a:buSzPct val="100000"/>
              <a:buFont typeface="Georgia"/>
              <a:buChar char="❏"/>
            </a:pPr>
            <a:r>
              <a:rPr lang="sk" sz="1500" b="1" dirty="0">
                <a:latin typeface="Georgia"/>
                <a:ea typeface="Georgia"/>
                <a:cs typeface="Georgia"/>
                <a:sym typeface="Georgia"/>
              </a:rPr>
              <a:t>Další struktury:</a:t>
            </a:r>
          </a:p>
          <a:p>
            <a:pPr lvl="1" indent="-295275">
              <a:buSzPct val="100000"/>
              <a:buFont typeface="Georgia"/>
              <a:buChar char="❏"/>
            </a:pPr>
            <a:r>
              <a:rPr lang="sk" sz="1700" dirty="0">
                <a:latin typeface="Georgia"/>
                <a:ea typeface="Georgia"/>
                <a:cs typeface="Georgia"/>
                <a:sym typeface="Georgia"/>
              </a:rPr>
              <a:t>arteria radialis</a:t>
            </a:r>
          </a:p>
          <a:p>
            <a:pPr lvl="1" indent="-295275">
              <a:buSzPct val="100000"/>
              <a:buFont typeface="Georgia"/>
              <a:buChar char="❏"/>
            </a:pPr>
            <a:r>
              <a:rPr lang="sk" sz="1700" dirty="0">
                <a:latin typeface="Georgia"/>
                <a:ea typeface="Georgia"/>
                <a:cs typeface="Georgia"/>
                <a:sym typeface="Georgia"/>
              </a:rPr>
              <a:t>šlachy flexorů záp</a:t>
            </a:r>
            <a:r>
              <a:rPr lang="sk" sz="1300" dirty="0">
                <a:latin typeface="Georgia"/>
                <a:ea typeface="Georgia"/>
                <a:cs typeface="Georgia"/>
                <a:sym typeface="Georgia"/>
              </a:rPr>
              <a:t>.</a:t>
            </a:r>
          </a:p>
          <a:p>
            <a:pPr lvl="1" indent="-295275">
              <a:buSzPct val="100000"/>
              <a:buFont typeface="Georgia"/>
              <a:buChar char="❏"/>
            </a:pPr>
            <a:r>
              <a:rPr lang="sk" sz="1500" dirty="0">
                <a:latin typeface="Georgia"/>
                <a:ea typeface="Georgia"/>
                <a:cs typeface="Georgia"/>
                <a:sym typeface="Georgia"/>
              </a:rPr>
              <a:t>m. palmaris longus</a:t>
            </a:r>
            <a:endParaRPr sz="1500" dirty="0">
              <a:latin typeface="Georgia"/>
              <a:ea typeface="Georgia"/>
              <a:cs typeface="Georgia"/>
              <a:sym typeface="Georgia"/>
            </a:endParaRPr>
          </a:p>
          <a:p>
            <a:pPr marL="0" lvl="0" indent="0" algn="l" rtl="0">
              <a:spcBef>
                <a:spcPts val="1200"/>
              </a:spcBef>
              <a:spcAft>
                <a:spcPts val="1200"/>
              </a:spcAft>
              <a:buNone/>
            </a:pPr>
            <a:endParaRPr dirty="0"/>
          </a:p>
        </p:txBody>
      </p:sp>
      <p:pic>
        <p:nvPicPr>
          <p:cNvPr id="450" name="Google Shape;450;p66"/>
          <p:cNvPicPr preferRelativeResize="0"/>
          <p:nvPr/>
        </p:nvPicPr>
        <p:blipFill>
          <a:blip r:embed="rId3">
            <a:alphaModFix/>
          </a:blip>
          <a:stretch>
            <a:fillRect/>
          </a:stretch>
        </p:blipFill>
        <p:spPr>
          <a:xfrm>
            <a:off x="6379900" y="0"/>
            <a:ext cx="2745353" cy="3597001"/>
          </a:xfrm>
          <a:prstGeom prst="rect">
            <a:avLst/>
          </a:prstGeom>
          <a:noFill/>
          <a:ln>
            <a:noFill/>
          </a:ln>
        </p:spPr>
      </p:pic>
      <p:pic>
        <p:nvPicPr>
          <p:cNvPr id="451" name="Google Shape;451;p66"/>
          <p:cNvPicPr preferRelativeResize="0"/>
          <p:nvPr/>
        </p:nvPicPr>
        <p:blipFill>
          <a:blip r:embed="rId4">
            <a:alphaModFix/>
          </a:blip>
          <a:stretch>
            <a:fillRect/>
          </a:stretch>
        </p:blipFill>
        <p:spPr>
          <a:xfrm>
            <a:off x="6153150" y="3105150"/>
            <a:ext cx="2990850" cy="2038350"/>
          </a:xfrm>
          <a:prstGeom prst="rect">
            <a:avLst/>
          </a:prstGeom>
          <a:noFill/>
          <a:ln>
            <a:noFill/>
          </a:ln>
        </p:spPr>
      </p:pic>
      <p:pic>
        <p:nvPicPr>
          <p:cNvPr id="452" name="Google Shape;452;p66"/>
          <p:cNvPicPr preferRelativeResize="0"/>
          <p:nvPr/>
        </p:nvPicPr>
        <p:blipFill>
          <a:blip r:embed="rId5">
            <a:alphaModFix/>
          </a:blip>
          <a:stretch>
            <a:fillRect/>
          </a:stretch>
        </p:blipFill>
        <p:spPr>
          <a:xfrm>
            <a:off x="3146150" y="1549751"/>
            <a:ext cx="3190949" cy="2176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Processus styloideus radii</a:t>
            </a:r>
            <a:endParaRPr/>
          </a:p>
        </p:txBody>
      </p:sp>
      <p:sp>
        <p:nvSpPr>
          <p:cNvPr id="458" name="Google Shape;458;p67"/>
          <p:cNvSpPr txBox="1">
            <a:spLocks noGrp="1"/>
          </p:cNvSpPr>
          <p:nvPr>
            <p:ph type="body" idx="1"/>
          </p:nvPr>
        </p:nvSpPr>
        <p:spPr>
          <a:xfrm>
            <a:off x="311700" y="1266325"/>
            <a:ext cx="40923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Prsty přiložíme na laterální stranu předloktí a pohybem prstů distálně sledujeme diafýzu radia</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Těsně proximálně nad radiokarpálním kloubem vyhmatáme processus styloideus radii</a:t>
            </a:r>
            <a:endParaRPr sz="1500">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459" name="Google Shape;459;p67"/>
          <p:cNvPicPr preferRelativeResize="0"/>
          <p:nvPr/>
        </p:nvPicPr>
        <p:blipFill>
          <a:blip r:embed="rId3">
            <a:alphaModFix/>
          </a:blip>
          <a:stretch>
            <a:fillRect/>
          </a:stretch>
        </p:blipFill>
        <p:spPr>
          <a:xfrm>
            <a:off x="5038275" y="728613"/>
            <a:ext cx="3300722" cy="36862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Listerův hrbolek (dorzální hrbolek kosti vřetenní)</a:t>
            </a:r>
            <a:endParaRPr/>
          </a:p>
        </p:txBody>
      </p:sp>
      <p:sp>
        <p:nvSpPr>
          <p:cNvPr id="465" name="Google Shape;465;p68"/>
          <p:cNvSpPr txBox="1">
            <a:spLocks noGrp="1"/>
          </p:cNvSpPr>
          <p:nvPr>
            <p:ph type="body" idx="1"/>
          </p:nvPr>
        </p:nvSpPr>
        <p:spPr>
          <a:xfrm>
            <a:off x="311700" y="1266325"/>
            <a:ext cx="4854300" cy="33027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chemeClr val="dk2"/>
              </a:buClr>
              <a:buSzPts val="1400"/>
              <a:buFont typeface="Georgia"/>
              <a:buChar char="❏"/>
            </a:pPr>
            <a:r>
              <a:rPr lang="sk" sz="1400" b="1">
                <a:latin typeface="Georgia"/>
                <a:ea typeface="Georgia"/>
                <a:cs typeface="Georgia"/>
                <a:sym typeface="Georgia"/>
              </a:rPr>
              <a:t>1. způsob palpace</a:t>
            </a:r>
            <a:endParaRPr sz="1400" b="1">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Char char="❏"/>
            </a:pPr>
            <a:r>
              <a:rPr lang="sk" sz="1400" i="1">
                <a:latin typeface="Georgia"/>
                <a:ea typeface="Georgia"/>
                <a:cs typeface="Georgia"/>
                <a:sym typeface="Georgia"/>
              </a:rPr>
              <a:t>Od processus styloideus radii posuneme prsty mediálně přibližně do 1/3 dorzální plochy radia, kde narazíme na malý nízký hřeben</a:t>
            </a:r>
            <a:endParaRPr sz="1400" i="1">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b="1">
                <a:latin typeface="Georgia"/>
                <a:ea typeface="Georgia"/>
                <a:cs typeface="Georgia"/>
                <a:sym typeface="Georgia"/>
              </a:rPr>
              <a:t>2. způsob palpace</a:t>
            </a:r>
            <a:endParaRPr sz="1400" b="1">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Char char="❏"/>
            </a:pPr>
            <a:r>
              <a:rPr lang="sk" sz="1400" i="1">
                <a:latin typeface="Georgia"/>
                <a:ea typeface="Georgia"/>
                <a:cs typeface="Georgia"/>
                <a:sym typeface="Georgia"/>
              </a:rPr>
              <a:t>Prsty přiložíme mezi 2. a 3. metakarpální kost a posouváme lineárně směrem proximálním. Jestliže tento pohyb provedeme bez vychýlení prstů do strany, narazíme přímo na hrbolek.</a:t>
            </a:r>
            <a:endParaRPr sz="1400" i="1">
              <a:latin typeface="Georgia"/>
              <a:ea typeface="Georgia"/>
              <a:cs typeface="Georgia"/>
              <a:sym typeface="Georgia"/>
            </a:endParaRPr>
          </a:p>
          <a:p>
            <a:pPr marL="457200" lvl="0" indent="-317500" algn="l" rtl="0">
              <a:spcBef>
                <a:spcPts val="0"/>
              </a:spcBef>
              <a:spcAft>
                <a:spcPts val="0"/>
              </a:spcAft>
              <a:buClr>
                <a:schemeClr val="dk2"/>
              </a:buClr>
              <a:buSzPts val="1400"/>
              <a:buFont typeface="Georgia"/>
              <a:buChar char="❏"/>
            </a:pPr>
            <a:r>
              <a:rPr lang="sk" sz="1400">
                <a:latin typeface="Georgia"/>
                <a:ea typeface="Georgia"/>
                <a:cs typeface="Georgia"/>
                <a:sym typeface="Georgia"/>
              </a:rPr>
              <a:t>Důležitá palpační struktura – kolem hrbolku je „zaháknutý“ m. extensor pollicis longus, který se tím otáčí o 45° směrem radiálním a běží na dorzální plochu distálního článku palce</a:t>
            </a:r>
            <a:endParaRPr sz="1400">
              <a:latin typeface="Georgia"/>
              <a:ea typeface="Georgia"/>
              <a:cs typeface="Georgia"/>
              <a:sym typeface="Georgia"/>
            </a:endParaRPr>
          </a:p>
        </p:txBody>
      </p:sp>
      <p:pic>
        <p:nvPicPr>
          <p:cNvPr id="466" name="Google Shape;466;p68"/>
          <p:cNvPicPr preferRelativeResize="0"/>
          <p:nvPr/>
        </p:nvPicPr>
        <p:blipFill>
          <a:blip r:embed="rId3">
            <a:alphaModFix/>
          </a:blip>
          <a:stretch>
            <a:fillRect/>
          </a:stretch>
        </p:blipFill>
        <p:spPr>
          <a:xfrm>
            <a:off x="5665800" y="1074538"/>
            <a:ext cx="2925921" cy="3686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scaphoideum (naviculare)</a:t>
            </a:r>
            <a:endParaRPr/>
          </a:p>
        </p:txBody>
      </p:sp>
      <p:sp>
        <p:nvSpPr>
          <p:cNvPr id="472" name="Google Shape;472;p69"/>
          <p:cNvSpPr txBox="1">
            <a:spLocks noGrp="1"/>
          </p:cNvSpPr>
          <p:nvPr>
            <p:ph type="body" idx="1"/>
          </p:nvPr>
        </p:nvSpPr>
        <p:spPr>
          <a:xfrm>
            <a:off x="311700" y="1266325"/>
            <a:ext cx="44397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dirty="0">
                <a:latin typeface="Georgia"/>
                <a:ea typeface="Georgia"/>
                <a:cs typeface="Georgia"/>
                <a:sym typeface="Georgia"/>
              </a:rPr>
              <a:t>Z processus styloideus radii sklouzneme prsty lehce distálně a najdeme malou prohlubeň</a:t>
            </a:r>
            <a:endParaRPr sz="1500" dirty="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dirty="0">
                <a:latin typeface="Georgia"/>
                <a:ea typeface="Georgia"/>
                <a:cs typeface="Georgia"/>
                <a:sym typeface="Georgia"/>
              </a:rPr>
              <a:t>Požádáme pacienta, aby provedl </a:t>
            </a:r>
            <a:r>
              <a:rPr lang="sk" sz="1500" b="1" dirty="0">
                <a:latin typeface="Georgia"/>
                <a:ea typeface="Georgia"/>
                <a:cs typeface="Georgia"/>
                <a:sym typeface="Georgia"/>
              </a:rPr>
              <a:t>ulnární dukci zápěstí</a:t>
            </a:r>
            <a:r>
              <a:rPr lang="sk" sz="1500" dirty="0">
                <a:latin typeface="Georgia"/>
                <a:ea typeface="Georgia"/>
                <a:cs typeface="Georgia"/>
                <a:sym typeface="Georgia"/>
              </a:rPr>
              <a:t> – cítíme, že prst je z prohlubně vytlačen kupolí os scaphoideum, která do něj přímo naráží</a:t>
            </a:r>
            <a:endParaRPr sz="1500" dirty="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dirty="0">
                <a:latin typeface="Georgia"/>
                <a:ea typeface="Georgia"/>
                <a:cs typeface="Georgia"/>
                <a:sym typeface="Georgia"/>
              </a:rPr>
              <a:t>Tvoří dno fossa radialis</a:t>
            </a:r>
            <a:endParaRPr sz="1500" dirty="0">
              <a:latin typeface="Georgia"/>
              <a:ea typeface="Georgia"/>
              <a:cs typeface="Georgia"/>
              <a:sym typeface="Georgia"/>
            </a:endParaRPr>
          </a:p>
          <a:p>
            <a:pPr marL="0" lvl="0" indent="0" algn="l" rtl="0">
              <a:spcBef>
                <a:spcPts val="1200"/>
              </a:spcBef>
              <a:spcAft>
                <a:spcPts val="1200"/>
              </a:spcAft>
              <a:buNone/>
            </a:pPr>
            <a:endParaRPr dirty="0"/>
          </a:p>
        </p:txBody>
      </p:sp>
      <p:pic>
        <p:nvPicPr>
          <p:cNvPr id="473" name="Google Shape;473;p69"/>
          <p:cNvPicPr preferRelativeResize="0"/>
          <p:nvPr/>
        </p:nvPicPr>
        <p:blipFill>
          <a:blip r:embed="rId3">
            <a:alphaModFix/>
          </a:blip>
          <a:stretch>
            <a:fillRect/>
          </a:stretch>
        </p:blipFill>
        <p:spPr>
          <a:xfrm>
            <a:off x="5195150" y="834175"/>
            <a:ext cx="3331446" cy="36862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trapezium a trapezoideum</a:t>
            </a:r>
            <a:endParaRPr/>
          </a:p>
        </p:txBody>
      </p:sp>
      <p:sp>
        <p:nvSpPr>
          <p:cNvPr id="479" name="Google Shape;479;p70"/>
          <p:cNvSpPr txBox="1">
            <a:spLocks noGrp="1"/>
          </p:cNvSpPr>
          <p:nvPr>
            <p:ph type="body" idx="1"/>
          </p:nvPr>
        </p:nvSpPr>
        <p:spPr>
          <a:xfrm>
            <a:off x="311700" y="1266325"/>
            <a:ext cx="4820700" cy="33027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chemeClr val="dk2"/>
              </a:buClr>
              <a:buSzPts val="1800"/>
              <a:buFont typeface="Georgia"/>
              <a:buChar char="❏"/>
            </a:pPr>
            <a:r>
              <a:rPr lang="sk">
                <a:latin typeface="Georgia"/>
                <a:ea typeface="Georgia"/>
                <a:cs typeface="Georgia"/>
                <a:sym typeface="Georgia"/>
              </a:rPr>
              <a:t>Z os scaphoideum jdeme prsty distálněji</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V malém prostoru mezi os scaphoideum a bází prvního metakarpu najdeme obě kosti</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Z klinického hlediska není důležité tyto dvě kosti palpačně rozlišit</a:t>
            </a:r>
            <a:endParaRPr>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sk">
                <a:latin typeface="Georgia"/>
                <a:ea typeface="Georgia"/>
                <a:cs typeface="Georgia"/>
                <a:sym typeface="Georgia"/>
              </a:rPr>
              <a:t>MP skloubení palce dovoluje volný pohyb palce, ale často bývá postižen artrózou</a:t>
            </a:r>
            <a:endParaRPr>
              <a:latin typeface="Georgia"/>
              <a:ea typeface="Georgia"/>
              <a:cs typeface="Georgia"/>
              <a:sym typeface="Georgia"/>
            </a:endParaRPr>
          </a:p>
        </p:txBody>
      </p:sp>
      <p:pic>
        <p:nvPicPr>
          <p:cNvPr id="480" name="Google Shape;480;p70"/>
          <p:cNvPicPr preferRelativeResize="0"/>
          <p:nvPr/>
        </p:nvPicPr>
        <p:blipFill>
          <a:blip r:embed="rId3">
            <a:alphaModFix/>
          </a:blip>
          <a:stretch>
            <a:fillRect/>
          </a:stretch>
        </p:blipFill>
        <p:spPr>
          <a:xfrm>
            <a:off x="5188425" y="935025"/>
            <a:ext cx="3503987" cy="3686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trapezium</a:t>
            </a:r>
            <a:endParaRPr/>
          </a:p>
        </p:txBody>
      </p:sp>
      <p:sp>
        <p:nvSpPr>
          <p:cNvPr id="486" name="Google Shape;486;p71"/>
          <p:cNvSpPr txBox="1">
            <a:spLocks noGrp="1"/>
          </p:cNvSpPr>
          <p:nvPr>
            <p:ph type="body" idx="1"/>
          </p:nvPr>
        </p:nvSpPr>
        <p:spPr>
          <a:xfrm>
            <a:off x="311700" y="1266325"/>
            <a:ext cx="45600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Georgia"/>
              <a:buChar char="-"/>
            </a:pPr>
            <a:r>
              <a:rPr lang="sk">
                <a:latin typeface="Georgia"/>
                <a:ea typeface="Georgia"/>
                <a:cs typeface="Georgia"/>
                <a:sym typeface="Georgia"/>
              </a:rPr>
              <a:t>Správná lokalizace os trapezium je potvrzena drobným pohybem, při kterém by špička ukazováku T, neměla ucítit žádný pohyb během drobné pasivní extenze palce. Os scaphoideum zase během lehké RD zmizí, přičem distální okraj os trapezium zůstane palpovatelný.</a:t>
            </a:r>
            <a:endParaRPr>
              <a:latin typeface="Georgia"/>
              <a:ea typeface="Georgia"/>
              <a:cs typeface="Georgia"/>
              <a:sym typeface="Georgia"/>
            </a:endParaRPr>
          </a:p>
        </p:txBody>
      </p:sp>
      <p:pic>
        <p:nvPicPr>
          <p:cNvPr id="487" name="Google Shape;487;p71"/>
          <p:cNvPicPr preferRelativeResize="0"/>
          <p:nvPr/>
        </p:nvPicPr>
        <p:blipFill rotWithShape="1">
          <a:blip r:embed="rId3">
            <a:alphaModFix/>
          </a:blip>
          <a:srcRect l="29566" t="18661" r="28458" b="17518"/>
          <a:stretch/>
        </p:blipFill>
        <p:spPr>
          <a:xfrm>
            <a:off x="4871700" y="626300"/>
            <a:ext cx="3597174" cy="3418250"/>
          </a:xfrm>
          <a:prstGeom prst="rect">
            <a:avLst/>
          </a:prstGeom>
          <a:noFill/>
          <a:ln>
            <a:noFill/>
          </a:ln>
        </p:spPr>
      </p:pic>
      <p:sp>
        <p:nvSpPr>
          <p:cNvPr id="488" name="Google Shape;488;p71"/>
          <p:cNvSpPr txBox="1"/>
          <p:nvPr/>
        </p:nvSpPr>
        <p:spPr>
          <a:xfrm>
            <a:off x="4871700" y="4188325"/>
            <a:ext cx="419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latin typeface="Open Sans"/>
                <a:ea typeface="Open Sans"/>
                <a:cs typeface="Open Sans"/>
                <a:sym typeface="Open Sans"/>
              </a:rPr>
              <a:t>Palpation techniques, Surface Anatomy for Physiotherapists - Bernhard Reichert</a:t>
            </a:r>
            <a:endParaRPr sz="100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ruky - aspekce</a:t>
            </a:r>
            <a:endParaRPr/>
          </a:p>
        </p:txBody>
      </p:sp>
      <p:sp>
        <p:nvSpPr>
          <p:cNvPr id="99" name="Google Shape;99;p18"/>
          <p:cNvSpPr txBox="1">
            <a:spLocks noGrp="1"/>
          </p:cNvSpPr>
          <p:nvPr>
            <p:ph type="body" idx="1"/>
          </p:nvPr>
        </p:nvSpPr>
        <p:spPr>
          <a:xfrm>
            <a:off x="311700" y="1228725"/>
            <a:ext cx="8520600" cy="3302700"/>
          </a:xfrm>
          <a:prstGeom prst="rect">
            <a:avLst/>
          </a:prstGeom>
        </p:spPr>
        <p:txBody>
          <a:bodyPr spcFirstLastPara="1" wrap="square" lIns="91425" tIns="91425" rIns="91425" bIns="91425" anchor="t" anchorCtr="0">
            <a:normAutofit lnSpcReduction="10000"/>
          </a:bodyPr>
          <a:lstStyle/>
          <a:p>
            <a:pPr marL="457200" lvl="0" indent="-368300" algn="l" rtl="0">
              <a:spcBef>
                <a:spcPts val="1200"/>
              </a:spcBef>
              <a:spcAft>
                <a:spcPts val="0"/>
              </a:spcAft>
              <a:buClr>
                <a:schemeClr val="dk2"/>
              </a:buClr>
              <a:buSzPts val="2200"/>
              <a:buFont typeface="Georgia"/>
              <a:buChar char="❏"/>
            </a:pPr>
            <a:r>
              <a:rPr lang="sk" sz="2200">
                <a:latin typeface="Georgia"/>
                <a:ea typeface="Georgia"/>
                <a:cs typeface="Georgia"/>
                <a:sym typeface="Georgia"/>
              </a:rPr>
              <a:t>Celkový vzhled</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Konfigurace kloubů?</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Deformace a rozšíření zápěstí? Posttraumatické změny + degenerativní postižení…</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Deformity zápěstí a prstů? Revmatická postižení ruky…</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Otoky kloubů? Kvalita kůže? Barva kůže? Otok, začervenání a deformity kloubů jsou typické pro revmatická on. …</a:t>
            </a:r>
            <a:endParaRPr sz="220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trapezium</a:t>
            </a:r>
            <a:endParaRPr/>
          </a:p>
        </p:txBody>
      </p:sp>
      <p:pic>
        <p:nvPicPr>
          <p:cNvPr id="494" name="Google Shape;494;p72"/>
          <p:cNvPicPr preferRelativeResize="0"/>
          <p:nvPr/>
        </p:nvPicPr>
        <p:blipFill>
          <a:blip r:embed="rId3">
            <a:alphaModFix/>
          </a:blip>
          <a:stretch>
            <a:fillRect/>
          </a:stretch>
        </p:blipFill>
        <p:spPr>
          <a:xfrm>
            <a:off x="2730625" y="1012199"/>
            <a:ext cx="4026425" cy="36862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Art. Carpometacarpale I</a:t>
            </a:r>
            <a:endParaRPr/>
          </a:p>
        </p:txBody>
      </p:sp>
      <p:sp>
        <p:nvSpPr>
          <p:cNvPr id="500" name="Google Shape;500;p73"/>
          <p:cNvSpPr txBox="1">
            <a:spLocks noGrp="1"/>
          </p:cNvSpPr>
          <p:nvPr>
            <p:ph type="body" idx="1"/>
          </p:nvPr>
        </p:nvSpPr>
        <p:spPr>
          <a:xfrm>
            <a:off x="311700" y="1266325"/>
            <a:ext cx="4767000" cy="33027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Font typeface="Georgia"/>
              <a:buChar char="-"/>
            </a:pPr>
            <a:r>
              <a:rPr lang="sk">
                <a:latin typeface="Georgia"/>
                <a:ea typeface="Georgia"/>
                <a:cs typeface="Georgia"/>
                <a:sym typeface="Georgia"/>
              </a:rPr>
              <a:t>Důležitá lokalizace kloubu, častá bolestivost z důvodu hypermobility a artritidy.</a:t>
            </a:r>
            <a:endParaRPr>
              <a:latin typeface="Georgia"/>
              <a:ea typeface="Georgia"/>
              <a:cs typeface="Georgia"/>
              <a:sym typeface="Georgia"/>
            </a:endParaRPr>
          </a:p>
          <a:p>
            <a:pPr marL="457200" lvl="0" indent="-325755" algn="l" rtl="0">
              <a:spcBef>
                <a:spcPts val="0"/>
              </a:spcBef>
              <a:spcAft>
                <a:spcPts val="0"/>
              </a:spcAft>
              <a:buSzPct val="100000"/>
              <a:buFont typeface="Georgia"/>
              <a:buChar char="-"/>
            </a:pPr>
            <a:r>
              <a:rPr lang="sk">
                <a:latin typeface="Georgia"/>
                <a:ea typeface="Georgia"/>
                <a:cs typeface="Georgia"/>
                <a:sym typeface="Georgia"/>
              </a:rPr>
              <a:t>Ukazovák je umístěn na os scaphoideum, přičemž špička prstu ukazuje na os trapezium. Posun distálně o několik mm, s pasivní EXT palce - měli bychom pod špičkou vnímat bázi 1. metakarpu. 1. karpometakarpální kloub je lokalizován v téhle oblasti. </a:t>
            </a:r>
            <a:endParaRPr>
              <a:latin typeface="Georgia"/>
              <a:ea typeface="Georgia"/>
              <a:cs typeface="Georgia"/>
              <a:sym typeface="Georgia"/>
            </a:endParaRPr>
          </a:p>
          <a:p>
            <a:pPr marL="457200" lvl="0" indent="-325755" algn="l" rtl="0">
              <a:spcBef>
                <a:spcPts val="0"/>
              </a:spcBef>
              <a:spcAft>
                <a:spcPts val="0"/>
              </a:spcAft>
              <a:buSzPct val="100000"/>
              <a:buFont typeface="Georgia"/>
              <a:buChar char="-"/>
            </a:pPr>
            <a:r>
              <a:rPr lang="sk">
                <a:latin typeface="Georgia"/>
                <a:ea typeface="Georgia"/>
                <a:cs typeface="Georgia"/>
                <a:sym typeface="Georgia"/>
              </a:rPr>
              <a:t>Bázi metacarpu můžeme palpovat během FLX či EXT prstu, ale také dalších pohybů, pak palpujeme více palmárně. Během tohoto pohybu, se báze pohybuje valivým a klouzavým pohybem na principu konkávo-konvexního pravidla biomechaniky.</a:t>
            </a:r>
            <a:endParaRPr>
              <a:latin typeface="Georgia"/>
              <a:ea typeface="Georgia"/>
              <a:cs typeface="Georgia"/>
              <a:sym typeface="Georgia"/>
            </a:endParaRPr>
          </a:p>
        </p:txBody>
      </p:sp>
      <p:pic>
        <p:nvPicPr>
          <p:cNvPr id="501" name="Google Shape;501;p73"/>
          <p:cNvPicPr preferRelativeResize="0"/>
          <p:nvPr/>
        </p:nvPicPr>
        <p:blipFill rotWithShape="1">
          <a:blip r:embed="rId3">
            <a:alphaModFix/>
          </a:blip>
          <a:srcRect l="29566" t="18661" r="28458" b="17518"/>
          <a:stretch/>
        </p:blipFill>
        <p:spPr>
          <a:xfrm>
            <a:off x="5130800" y="717000"/>
            <a:ext cx="3597174" cy="3418250"/>
          </a:xfrm>
          <a:prstGeom prst="rect">
            <a:avLst/>
          </a:prstGeom>
          <a:noFill/>
          <a:ln>
            <a:noFill/>
          </a:ln>
        </p:spPr>
      </p:pic>
      <p:sp>
        <p:nvSpPr>
          <p:cNvPr id="502" name="Google Shape;502;p73"/>
          <p:cNvSpPr txBox="1"/>
          <p:nvPr/>
        </p:nvSpPr>
        <p:spPr>
          <a:xfrm>
            <a:off x="4871700" y="4188325"/>
            <a:ext cx="419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latin typeface="Open Sans"/>
                <a:ea typeface="Open Sans"/>
                <a:cs typeface="Open Sans"/>
                <a:sym typeface="Open Sans"/>
              </a:rPr>
              <a:t>Palpation techniques, Surface Anatomy for Physiotherapists - Bernhard Reichert</a:t>
            </a:r>
            <a:endParaRPr sz="1000">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capitatum</a:t>
            </a:r>
            <a:endParaRPr/>
          </a:p>
        </p:txBody>
      </p:sp>
      <p:sp>
        <p:nvSpPr>
          <p:cNvPr id="508" name="Google Shape;508;p74"/>
          <p:cNvSpPr txBox="1">
            <a:spLocks noGrp="1"/>
          </p:cNvSpPr>
          <p:nvPr>
            <p:ph type="body" idx="1"/>
          </p:nvPr>
        </p:nvSpPr>
        <p:spPr>
          <a:xfrm>
            <a:off x="311700" y="1266325"/>
            <a:ext cx="43164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Orientace při palpaci – neutrální postavení či lehká extenze zápěstí – v místě os capitatum nacházíme malou prohlubeň, která odpovídá dorzální konkavitě obloukovitě tvarované kosti</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Při přechodu zápěstí do palmární flexe se kost zpod lunata valí směrem nahoru a vyplňuje původní prohlubeň</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Palpující prst je při flekčním pohybu zápěstí tlačen dorzálně</a:t>
            </a:r>
            <a:endParaRPr>
              <a:latin typeface="Georgia"/>
              <a:ea typeface="Georgia"/>
              <a:cs typeface="Georgia"/>
              <a:sym typeface="Georgia"/>
            </a:endParaRPr>
          </a:p>
        </p:txBody>
      </p:sp>
      <p:pic>
        <p:nvPicPr>
          <p:cNvPr id="509" name="Google Shape;509;p74"/>
          <p:cNvPicPr preferRelativeResize="0"/>
          <p:nvPr/>
        </p:nvPicPr>
        <p:blipFill>
          <a:blip r:embed="rId3">
            <a:alphaModFix/>
          </a:blip>
          <a:stretch>
            <a:fillRect/>
          </a:stretch>
        </p:blipFill>
        <p:spPr>
          <a:xfrm>
            <a:off x="4628100" y="1266325"/>
            <a:ext cx="4211099" cy="220894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lunatum</a:t>
            </a:r>
            <a:endParaRPr/>
          </a:p>
        </p:txBody>
      </p:sp>
      <p:sp>
        <p:nvSpPr>
          <p:cNvPr id="515" name="Google Shape;515;p75"/>
          <p:cNvSpPr txBox="1">
            <a:spLocks noGrp="1"/>
          </p:cNvSpPr>
          <p:nvPr>
            <p:ph type="body" idx="1"/>
          </p:nvPr>
        </p:nvSpPr>
        <p:spPr>
          <a:xfrm>
            <a:off x="311700" y="1210300"/>
            <a:ext cx="48654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Provedeme lehkou extenzi zápěstí a ukazovákem druhé ruky najdeme </a:t>
            </a:r>
            <a:r>
              <a:rPr lang="sk" sz="1500" b="1">
                <a:latin typeface="Georgia"/>
                <a:ea typeface="Georgia"/>
                <a:cs typeface="Georgia"/>
                <a:sym typeface="Georgia"/>
              </a:rPr>
              <a:t>Listerův hrbolek</a:t>
            </a:r>
            <a:endParaRPr sz="1500" b="1">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Z hrbolku sklouzneme lehce distálně a mediálně, kde pod palpujícím prstem nalezneme zářez</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Pokračujeme flexí zápěstí, přičemž ucítíme, jak je ukazovák z prohlubně vytlačen os lunatum – při flexi zápěstí se posunuje dorzálně</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Položením palce na protilehlou stranu mezi thenar a hypothenar vyhmatáme současně palmární povrch kosti</a:t>
            </a:r>
            <a:endParaRPr>
              <a:latin typeface="Georgia"/>
              <a:ea typeface="Georgia"/>
              <a:cs typeface="Georgia"/>
              <a:sym typeface="Georgia"/>
            </a:endParaRPr>
          </a:p>
        </p:txBody>
      </p:sp>
      <p:pic>
        <p:nvPicPr>
          <p:cNvPr id="516" name="Google Shape;516;p75"/>
          <p:cNvPicPr preferRelativeResize="0"/>
          <p:nvPr/>
        </p:nvPicPr>
        <p:blipFill>
          <a:blip r:embed="rId3">
            <a:alphaModFix/>
          </a:blip>
          <a:stretch>
            <a:fillRect/>
          </a:stretch>
        </p:blipFill>
        <p:spPr>
          <a:xfrm>
            <a:off x="5177100" y="1266325"/>
            <a:ext cx="3662101" cy="239576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Processus styloideus ulnae</a:t>
            </a:r>
            <a:endParaRPr/>
          </a:p>
        </p:txBody>
      </p:sp>
      <p:sp>
        <p:nvSpPr>
          <p:cNvPr id="522" name="Google Shape;522;p76"/>
          <p:cNvSpPr txBox="1">
            <a:spLocks noGrp="1"/>
          </p:cNvSpPr>
          <p:nvPr>
            <p:ph type="body" idx="1"/>
          </p:nvPr>
        </p:nvSpPr>
        <p:spPr>
          <a:xfrm>
            <a:off x="311700" y="1266325"/>
            <a:ext cx="44733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Více prominující, proximálněji a mírně dorzálněji uložen než processus styloideus radii</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Prsty přiložíme podél okraje kosti loketní a sjedeme distálně, kde narazíme na oblý výběžek ulny končící bodcem</a:t>
            </a:r>
            <a:endParaRPr sz="1500">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523" name="Google Shape;523;p76"/>
          <p:cNvPicPr preferRelativeResize="0"/>
          <p:nvPr/>
        </p:nvPicPr>
        <p:blipFill>
          <a:blip r:embed="rId3">
            <a:alphaModFix/>
          </a:blip>
          <a:stretch>
            <a:fillRect/>
          </a:stretch>
        </p:blipFill>
        <p:spPr>
          <a:xfrm>
            <a:off x="5295975" y="621250"/>
            <a:ext cx="2993975" cy="3686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triquetrum</a:t>
            </a:r>
            <a:endParaRPr/>
          </a:p>
        </p:txBody>
      </p:sp>
      <p:sp>
        <p:nvSpPr>
          <p:cNvPr id="529" name="Google Shape;529;p77"/>
          <p:cNvSpPr txBox="1">
            <a:spLocks noGrp="1"/>
          </p:cNvSpPr>
          <p:nvPr>
            <p:ph type="body" idx="1"/>
          </p:nvPr>
        </p:nvSpPr>
        <p:spPr>
          <a:xfrm>
            <a:off x="311700" y="1232700"/>
            <a:ext cx="4260300" cy="3302700"/>
          </a:xfrm>
          <a:prstGeom prst="rect">
            <a:avLst/>
          </a:prstGeom>
        </p:spPr>
        <p:txBody>
          <a:bodyPr spcFirstLastPara="1" wrap="square" lIns="91425" tIns="91425" rIns="91425" bIns="91425" anchor="t" anchorCtr="0">
            <a:normAutofit fontScale="85000" lnSpcReduction="10000"/>
          </a:bodyPr>
          <a:lstStyle/>
          <a:p>
            <a:pPr marL="457200" lvl="0" indent="-309562" algn="l" rtl="0">
              <a:spcBef>
                <a:spcPts val="1200"/>
              </a:spcBef>
              <a:spcAft>
                <a:spcPts val="0"/>
              </a:spcAft>
              <a:buClr>
                <a:schemeClr val="dk2"/>
              </a:buClr>
              <a:buSzPct val="100000"/>
              <a:buFont typeface="Georgia"/>
              <a:buChar char="❏"/>
            </a:pPr>
            <a:r>
              <a:rPr lang="sk" sz="1500">
                <a:latin typeface="Georgia"/>
                <a:ea typeface="Georgia"/>
                <a:cs typeface="Georgia"/>
                <a:sym typeface="Georgia"/>
              </a:rPr>
              <a:t>Z processus styloideus ulnae jdeme distálně na mediální plochu zápěstí</a:t>
            </a:r>
            <a:endParaRPr sz="1500">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Při pohybu nejdříve najdeme prostor pro kloubní disk a potom ucítíme oblý povrch kosti</a:t>
            </a:r>
            <a:endParaRPr sz="1500">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Pacienta vyzveme, aby provedl radiální dukci zápěstí – os triquetrum se posouvá mediálně směrem k našemu prstu, je palpovatelná i rotace kůstky během tohoto pohybu - velký rozsah pohybu</a:t>
            </a:r>
            <a:endParaRPr sz="1500">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Dorzální plochu kosti můžeme vyhmatat při flexi ruky, kdy více prominuje</a:t>
            </a:r>
            <a:endParaRPr sz="1500">
              <a:latin typeface="Georgia"/>
              <a:ea typeface="Georgia"/>
              <a:cs typeface="Georgia"/>
              <a:sym typeface="Georgia"/>
            </a:endParaRPr>
          </a:p>
          <a:p>
            <a:pPr marL="457200" lvl="0" indent="-309562" algn="l" rtl="0">
              <a:spcBef>
                <a:spcPts val="0"/>
              </a:spcBef>
              <a:spcAft>
                <a:spcPts val="0"/>
              </a:spcAft>
              <a:buClr>
                <a:schemeClr val="dk2"/>
              </a:buClr>
              <a:buSzPct val="100000"/>
              <a:buFont typeface="Georgia"/>
              <a:buChar char="❏"/>
            </a:pPr>
            <a:r>
              <a:rPr lang="sk" sz="1500">
                <a:latin typeface="Georgia"/>
                <a:ea typeface="Georgia"/>
                <a:cs typeface="Georgia"/>
                <a:sym typeface="Georgia"/>
              </a:rPr>
              <a:t>Z palmární strany je překryta os pisiforme, proto ji nelze palpovat</a:t>
            </a:r>
            <a:endParaRPr sz="1500">
              <a:latin typeface="Georgia"/>
              <a:ea typeface="Georgia"/>
              <a:cs typeface="Georgia"/>
              <a:sym typeface="Georgia"/>
            </a:endParaRPr>
          </a:p>
          <a:p>
            <a:pPr marL="0" lvl="0" indent="0" algn="l" rtl="0">
              <a:spcBef>
                <a:spcPts val="1200"/>
              </a:spcBef>
              <a:spcAft>
                <a:spcPts val="1200"/>
              </a:spcAft>
              <a:buNone/>
            </a:pPr>
            <a:endParaRPr/>
          </a:p>
        </p:txBody>
      </p:sp>
      <p:pic>
        <p:nvPicPr>
          <p:cNvPr id="530" name="Google Shape;530;p77"/>
          <p:cNvPicPr preferRelativeResize="0"/>
          <p:nvPr/>
        </p:nvPicPr>
        <p:blipFill>
          <a:blip r:embed="rId3">
            <a:alphaModFix/>
          </a:blip>
          <a:stretch>
            <a:fillRect/>
          </a:stretch>
        </p:blipFill>
        <p:spPr>
          <a:xfrm>
            <a:off x="5042649" y="268023"/>
            <a:ext cx="3643976" cy="43485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pisiforme</a:t>
            </a:r>
            <a:endParaRPr/>
          </a:p>
        </p:txBody>
      </p:sp>
      <p:sp>
        <p:nvSpPr>
          <p:cNvPr id="536" name="Google Shape;536;p78"/>
          <p:cNvSpPr txBox="1">
            <a:spLocks noGrp="1"/>
          </p:cNvSpPr>
          <p:nvPr>
            <p:ph type="body" idx="1"/>
          </p:nvPr>
        </p:nvSpPr>
        <p:spPr>
          <a:xfrm>
            <a:off x="311700" y="1266325"/>
            <a:ext cx="45630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a:latin typeface="Georgia"/>
                <a:ea typeface="Georgia"/>
                <a:cs typeface="Georgia"/>
                <a:sym typeface="Georgia"/>
              </a:rPr>
              <a:t>Kost je uložena na palmární ploše os triquetrum těsně distálně a anterolaterálně u processus styloideus ulnae</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Sezamská kost ve šlaše m. flexor carpi ulnaris – pomocí lig. pisohamatum a lig. pisometacarpale se pevně upíná na hamulus ossis hamati a bázi 5. metakarpu</a:t>
            </a:r>
            <a:endParaRPr sz="1500">
              <a:latin typeface="Georgia"/>
              <a:ea typeface="Georgia"/>
              <a:cs typeface="Georgia"/>
              <a:sym typeface="Georgia"/>
            </a:endParaRPr>
          </a:p>
          <a:p>
            <a:pPr marL="457200" lvl="0" indent="0" algn="l" rtl="0">
              <a:spcBef>
                <a:spcPts val="1200"/>
              </a:spcBef>
              <a:spcAft>
                <a:spcPts val="1200"/>
              </a:spcAft>
              <a:buNone/>
            </a:pPr>
            <a:endParaRPr>
              <a:latin typeface="Georgia"/>
              <a:ea typeface="Georgia"/>
              <a:cs typeface="Georgia"/>
              <a:sym typeface="Georgia"/>
            </a:endParaRPr>
          </a:p>
        </p:txBody>
      </p:sp>
      <p:pic>
        <p:nvPicPr>
          <p:cNvPr id="537" name="Google Shape;537;p78"/>
          <p:cNvPicPr preferRelativeResize="0"/>
          <p:nvPr/>
        </p:nvPicPr>
        <p:blipFill>
          <a:blip r:embed="rId3">
            <a:alphaModFix/>
          </a:blip>
          <a:stretch>
            <a:fillRect/>
          </a:stretch>
        </p:blipFill>
        <p:spPr>
          <a:xfrm>
            <a:off x="5311574" y="280952"/>
            <a:ext cx="3262249" cy="43356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Os hamatum</a:t>
            </a:r>
            <a:endParaRPr/>
          </a:p>
        </p:txBody>
      </p:sp>
      <p:sp>
        <p:nvSpPr>
          <p:cNvPr id="543" name="Google Shape;543;p79"/>
          <p:cNvSpPr txBox="1">
            <a:spLocks noGrp="1"/>
          </p:cNvSpPr>
          <p:nvPr>
            <p:ph type="body" idx="1"/>
          </p:nvPr>
        </p:nvSpPr>
        <p:spPr>
          <a:xfrm>
            <a:off x="311700" y="1266325"/>
            <a:ext cx="3812100" cy="3302700"/>
          </a:xfrm>
          <a:prstGeom prst="rect">
            <a:avLst/>
          </a:prstGeom>
        </p:spPr>
        <p:txBody>
          <a:bodyPr spcFirstLastPara="1" wrap="square" lIns="91425" tIns="91425" rIns="91425" bIns="91425" anchor="t" anchorCtr="0">
            <a:normAutofit fontScale="92500" lnSpcReduction="20000"/>
          </a:bodyPr>
          <a:lstStyle/>
          <a:p>
            <a:pPr marL="457200" lvl="0" indent="-313769" algn="l" rtl="0">
              <a:spcBef>
                <a:spcPts val="1200"/>
              </a:spcBef>
              <a:spcAft>
                <a:spcPts val="0"/>
              </a:spcAft>
              <a:buClr>
                <a:schemeClr val="dk2"/>
              </a:buClr>
              <a:buSzPct val="100000"/>
              <a:buFont typeface="Georgia"/>
              <a:buChar char="❏"/>
            </a:pPr>
            <a:r>
              <a:rPr lang="sk" sz="1450">
                <a:latin typeface="Georgia"/>
                <a:ea typeface="Georgia"/>
                <a:cs typeface="Georgia"/>
                <a:sym typeface="Georgia"/>
              </a:rPr>
              <a:t>Nejlépe hmatnou částí kosti je její hák, který se nachází proximálně od ulnárního okraje 4. metakarpu</a:t>
            </a:r>
            <a:endParaRPr sz="1450">
              <a:latin typeface="Georgia"/>
              <a:ea typeface="Georgia"/>
              <a:cs typeface="Georgia"/>
              <a:sym typeface="Georgia"/>
            </a:endParaRPr>
          </a:p>
          <a:p>
            <a:pPr marL="457200" lvl="0" indent="-313769" algn="l" rtl="0">
              <a:spcBef>
                <a:spcPts val="0"/>
              </a:spcBef>
              <a:spcAft>
                <a:spcPts val="0"/>
              </a:spcAft>
              <a:buClr>
                <a:schemeClr val="dk2"/>
              </a:buClr>
              <a:buSzPct val="100000"/>
              <a:buFont typeface="Georgia"/>
              <a:buChar char="❏"/>
            </a:pPr>
            <a:r>
              <a:rPr lang="sk" sz="1450">
                <a:latin typeface="Georgia"/>
                <a:ea typeface="Georgia"/>
                <a:cs typeface="Georgia"/>
                <a:sym typeface="Georgia"/>
              </a:rPr>
              <a:t>Přiložíme IP kloub našeho palce přes os pisiforme – špička palce směřuje diagonálně přes dlaň k prvnímu meziprstnímu prostoru</a:t>
            </a:r>
            <a:endParaRPr sz="1450">
              <a:latin typeface="Georgia"/>
              <a:ea typeface="Georgia"/>
              <a:cs typeface="Georgia"/>
              <a:sym typeface="Georgia"/>
            </a:endParaRPr>
          </a:p>
          <a:p>
            <a:pPr marL="457200" lvl="0" indent="-313769" algn="l" rtl="0">
              <a:spcBef>
                <a:spcPts val="0"/>
              </a:spcBef>
              <a:spcAft>
                <a:spcPts val="0"/>
              </a:spcAft>
              <a:buClr>
                <a:schemeClr val="dk2"/>
              </a:buClr>
              <a:buSzPct val="100000"/>
              <a:buFont typeface="Georgia"/>
              <a:buChar char="❏"/>
            </a:pPr>
            <a:r>
              <a:rPr lang="sk" sz="1450">
                <a:latin typeface="Georgia"/>
                <a:ea typeface="Georgia"/>
                <a:cs typeface="Georgia"/>
                <a:sym typeface="Georgia"/>
              </a:rPr>
              <a:t>Přímo pod bříškem palce (cca 2,5 cm od os pisiforme) je uložen hamulus ossis hamati – uložen v hloubce, nutno důkladně prohmatat měkké struktury</a:t>
            </a:r>
            <a:endParaRPr sz="1450">
              <a:latin typeface="Georgia"/>
              <a:ea typeface="Georgia"/>
              <a:cs typeface="Georgia"/>
              <a:sym typeface="Georgia"/>
            </a:endParaRPr>
          </a:p>
          <a:p>
            <a:pPr marL="457200" lvl="0" indent="-313769" algn="l" rtl="0">
              <a:spcBef>
                <a:spcPts val="0"/>
              </a:spcBef>
              <a:spcAft>
                <a:spcPts val="0"/>
              </a:spcAft>
              <a:buClr>
                <a:schemeClr val="dk2"/>
              </a:buClr>
              <a:buSzPct val="100000"/>
              <a:buFont typeface="Georgia"/>
              <a:buChar char="❏"/>
            </a:pPr>
            <a:r>
              <a:rPr lang="sk" sz="1450">
                <a:latin typeface="Georgia"/>
                <a:ea typeface="Georgia"/>
                <a:cs typeface="Georgia"/>
                <a:sym typeface="Georgia"/>
              </a:rPr>
              <a:t>Přiložením ukazováku na dorzální plochu ruky přibližně proti bříšky palce, můžeme současně palpovat dorzální plochu kosti</a:t>
            </a:r>
            <a:endParaRPr sz="1450">
              <a:latin typeface="Georgia"/>
              <a:ea typeface="Georgia"/>
              <a:cs typeface="Georgia"/>
              <a:sym typeface="Georgia"/>
            </a:endParaRPr>
          </a:p>
          <a:p>
            <a:pPr marL="457200" lvl="0" indent="-313769" algn="l" rtl="0">
              <a:spcBef>
                <a:spcPts val="0"/>
              </a:spcBef>
              <a:spcAft>
                <a:spcPts val="0"/>
              </a:spcAft>
              <a:buClr>
                <a:schemeClr val="dk2"/>
              </a:buClr>
              <a:buSzPct val="100000"/>
              <a:buFont typeface="Georgia"/>
              <a:buChar char="❏"/>
            </a:pPr>
            <a:r>
              <a:rPr lang="sk" sz="1450">
                <a:latin typeface="Georgia"/>
                <a:ea typeface="Georgia"/>
                <a:cs typeface="Georgia"/>
                <a:sym typeface="Georgia"/>
              </a:rPr>
              <a:t>Klinický význam – spolu s os pisiforme vytváří </a:t>
            </a:r>
            <a:r>
              <a:rPr lang="sk" sz="1450" b="1">
                <a:latin typeface="Georgia"/>
                <a:ea typeface="Georgia"/>
                <a:cs typeface="Georgia"/>
                <a:sym typeface="Georgia"/>
              </a:rPr>
              <a:t>Guyonův kanál </a:t>
            </a:r>
            <a:endParaRPr b="1">
              <a:latin typeface="Georgia"/>
              <a:ea typeface="Georgia"/>
              <a:cs typeface="Georgia"/>
              <a:sym typeface="Georgia"/>
            </a:endParaRPr>
          </a:p>
        </p:txBody>
      </p:sp>
      <p:pic>
        <p:nvPicPr>
          <p:cNvPr id="544" name="Google Shape;544;p79"/>
          <p:cNvPicPr preferRelativeResize="0"/>
          <p:nvPr/>
        </p:nvPicPr>
        <p:blipFill>
          <a:blip r:embed="rId3">
            <a:alphaModFix/>
          </a:blip>
          <a:stretch>
            <a:fillRect/>
          </a:stretch>
        </p:blipFill>
        <p:spPr>
          <a:xfrm>
            <a:off x="4572000" y="1104900"/>
            <a:ext cx="4267199" cy="29336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Oblast processus styloideus radii</a:t>
            </a:r>
            <a:endParaRPr/>
          </a:p>
        </p:txBody>
      </p:sp>
      <p:sp>
        <p:nvSpPr>
          <p:cNvPr id="550" name="Google Shape;550;p80"/>
          <p:cNvSpPr txBox="1">
            <a:spLocks noGrp="1"/>
          </p:cNvSpPr>
          <p:nvPr>
            <p:ph type="body" idx="1"/>
          </p:nvPr>
        </p:nvSpPr>
        <p:spPr>
          <a:xfrm>
            <a:off x="311700" y="1266325"/>
            <a:ext cx="4529400" cy="3302700"/>
          </a:xfrm>
          <a:prstGeom prst="rect">
            <a:avLst/>
          </a:prstGeom>
        </p:spPr>
        <p:txBody>
          <a:bodyPr spcFirstLastPara="1" wrap="square" lIns="91425" tIns="91425" rIns="91425" bIns="91425" anchor="t" anchorCtr="0">
            <a:noAutofit/>
          </a:bodyPr>
          <a:lstStyle/>
          <a:p>
            <a:pPr marL="457200" lvl="0" indent="-317500" algn="l" rtl="0">
              <a:lnSpc>
                <a:spcPct val="105000"/>
              </a:lnSpc>
              <a:spcBef>
                <a:spcPts val="1200"/>
              </a:spcBef>
              <a:spcAft>
                <a:spcPts val="0"/>
              </a:spcAft>
              <a:buClr>
                <a:schemeClr val="dk2"/>
              </a:buClr>
              <a:buSzPts val="1400"/>
              <a:buFont typeface="Georgia"/>
              <a:buChar char="❏"/>
            </a:pPr>
            <a:r>
              <a:rPr lang="sk" sz="1400" b="1">
                <a:latin typeface="Georgia"/>
                <a:ea typeface="Georgia"/>
                <a:cs typeface="Georgia"/>
                <a:sym typeface="Georgia"/>
              </a:rPr>
              <a:t>Foveola radialis (fossa la tabatière)</a:t>
            </a:r>
            <a:endParaRPr sz="1400" b="1">
              <a:latin typeface="Georgia"/>
              <a:ea typeface="Georgia"/>
              <a:cs typeface="Georgia"/>
              <a:sym typeface="Georgia"/>
            </a:endParaRPr>
          </a:p>
          <a:p>
            <a:pPr marL="914400" lvl="1" indent="-317500" algn="l" rtl="0">
              <a:lnSpc>
                <a:spcPct val="105000"/>
              </a:lnSpc>
              <a:spcBef>
                <a:spcPts val="0"/>
              </a:spcBef>
              <a:spcAft>
                <a:spcPts val="0"/>
              </a:spcAft>
              <a:buClr>
                <a:schemeClr val="dk2"/>
              </a:buClr>
              <a:buSzPts val="1400"/>
              <a:buFont typeface="Georgia"/>
              <a:buChar char="❏"/>
            </a:pPr>
            <a:r>
              <a:rPr lang="sk" i="1">
                <a:latin typeface="Georgia"/>
                <a:ea typeface="Georgia"/>
                <a:cs typeface="Georgia"/>
                <a:sym typeface="Georgia"/>
              </a:rPr>
              <a:t>Nachází se dorzálně a distálně od processus styloideus radii</a:t>
            </a:r>
            <a:endParaRPr i="1">
              <a:latin typeface="Georgia"/>
              <a:ea typeface="Georgia"/>
              <a:cs typeface="Georgia"/>
              <a:sym typeface="Georgia"/>
            </a:endParaRPr>
          </a:p>
          <a:p>
            <a:pPr marL="914400" lvl="1" indent="-317500" algn="l" rtl="0">
              <a:lnSpc>
                <a:spcPct val="105000"/>
              </a:lnSpc>
              <a:spcBef>
                <a:spcPts val="0"/>
              </a:spcBef>
              <a:spcAft>
                <a:spcPts val="0"/>
              </a:spcAft>
              <a:buClr>
                <a:schemeClr val="dk2"/>
              </a:buClr>
              <a:buSzPts val="1400"/>
              <a:buFont typeface="Georgia"/>
              <a:buChar char="❏"/>
            </a:pPr>
            <a:r>
              <a:rPr lang="sk" i="1">
                <a:latin typeface="Georgia"/>
                <a:ea typeface="Georgia"/>
                <a:cs typeface="Georgia"/>
                <a:sym typeface="Georgia"/>
              </a:rPr>
              <a:t>Šlachy ohraničující jamku se zvýrazní při extenzi palce</a:t>
            </a:r>
            <a:endParaRPr i="1">
              <a:latin typeface="Georgia"/>
              <a:ea typeface="Georgia"/>
              <a:cs typeface="Georgia"/>
              <a:sym typeface="Georgia"/>
            </a:endParaRPr>
          </a:p>
          <a:p>
            <a:pPr marL="914400" lvl="1" indent="-317500" algn="l" rtl="0">
              <a:lnSpc>
                <a:spcPct val="105000"/>
              </a:lnSpc>
              <a:spcBef>
                <a:spcPts val="0"/>
              </a:spcBef>
              <a:spcAft>
                <a:spcPts val="0"/>
              </a:spcAft>
              <a:buClr>
                <a:schemeClr val="dk2"/>
              </a:buClr>
              <a:buSzPts val="1400"/>
              <a:buFont typeface="Georgia"/>
              <a:buChar char="❏"/>
            </a:pPr>
            <a:r>
              <a:rPr lang="sk" b="1" i="1">
                <a:latin typeface="Georgia"/>
                <a:ea typeface="Georgia"/>
                <a:cs typeface="Georgia"/>
                <a:sym typeface="Georgia"/>
              </a:rPr>
              <a:t>Laterální ohraničení</a:t>
            </a:r>
            <a:endParaRPr b="1" i="1">
              <a:latin typeface="Georgia"/>
              <a:ea typeface="Georgia"/>
              <a:cs typeface="Georgia"/>
              <a:sym typeface="Georgia"/>
            </a:endParaRPr>
          </a:p>
          <a:p>
            <a:pPr marL="1371600" lvl="2" indent="-317500" algn="l" rtl="0">
              <a:lnSpc>
                <a:spcPct val="105000"/>
              </a:lnSpc>
              <a:spcBef>
                <a:spcPts val="0"/>
              </a:spcBef>
              <a:spcAft>
                <a:spcPts val="0"/>
              </a:spcAft>
              <a:buClr>
                <a:schemeClr val="dk2"/>
              </a:buClr>
              <a:buSzPts val="1400"/>
              <a:buFont typeface="Georgia"/>
              <a:buChar char="❏"/>
            </a:pPr>
            <a:r>
              <a:rPr lang="sk">
                <a:latin typeface="Georgia"/>
                <a:ea typeface="Georgia"/>
                <a:cs typeface="Georgia"/>
                <a:sym typeface="Georgia"/>
              </a:rPr>
              <a:t>M. abductor pollicis longus</a:t>
            </a:r>
            <a:endParaRPr>
              <a:latin typeface="Georgia"/>
              <a:ea typeface="Georgia"/>
              <a:cs typeface="Georgia"/>
              <a:sym typeface="Georgia"/>
            </a:endParaRPr>
          </a:p>
          <a:p>
            <a:pPr marL="1371600" lvl="2" indent="-317500" algn="l" rtl="0">
              <a:lnSpc>
                <a:spcPct val="105000"/>
              </a:lnSpc>
              <a:spcBef>
                <a:spcPts val="0"/>
              </a:spcBef>
              <a:spcAft>
                <a:spcPts val="0"/>
              </a:spcAft>
              <a:buClr>
                <a:schemeClr val="dk2"/>
              </a:buClr>
              <a:buSzPts val="1400"/>
              <a:buFont typeface="Georgia"/>
              <a:buChar char="❏"/>
            </a:pPr>
            <a:r>
              <a:rPr lang="sk">
                <a:latin typeface="Georgia"/>
                <a:ea typeface="Georgia"/>
                <a:cs typeface="Georgia"/>
                <a:sym typeface="Georgia"/>
              </a:rPr>
              <a:t>M. extensor pollicis brevis</a:t>
            </a:r>
            <a:endParaRPr>
              <a:latin typeface="Georgia"/>
              <a:ea typeface="Georgia"/>
              <a:cs typeface="Georgia"/>
              <a:sym typeface="Georgia"/>
            </a:endParaRPr>
          </a:p>
          <a:p>
            <a:pPr marL="914400" lvl="1" indent="-317500" algn="l" rtl="0">
              <a:lnSpc>
                <a:spcPct val="105000"/>
              </a:lnSpc>
              <a:spcBef>
                <a:spcPts val="0"/>
              </a:spcBef>
              <a:spcAft>
                <a:spcPts val="0"/>
              </a:spcAft>
              <a:buClr>
                <a:schemeClr val="dk2"/>
              </a:buClr>
              <a:buSzPts val="1400"/>
              <a:buFont typeface="Georgia"/>
              <a:buChar char="❏"/>
            </a:pPr>
            <a:r>
              <a:rPr lang="sk" b="1" i="1">
                <a:latin typeface="Georgia"/>
                <a:ea typeface="Georgia"/>
                <a:cs typeface="Georgia"/>
                <a:sym typeface="Georgia"/>
              </a:rPr>
              <a:t>Mediální ohraničení</a:t>
            </a:r>
            <a:endParaRPr b="1" i="1">
              <a:latin typeface="Georgia"/>
              <a:ea typeface="Georgia"/>
              <a:cs typeface="Georgia"/>
              <a:sym typeface="Georgia"/>
            </a:endParaRPr>
          </a:p>
          <a:p>
            <a:pPr marL="1371600" lvl="2" indent="-317500" algn="l" rtl="0">
              <a:lnSpc>
                <a:spcPct val="105000"/>
              </a:lnSpc>
              <a:spcBef>
                <a:spcPts val="0"/>
              </a:spcBef>
              <a:spcAft>
                <a:spcPts val="0"/>
              </a:spcAft>
              <a:buClr>
                <a:schemeClr val="dk2"/>
              </a:buClr>
              <a:buSzPts val="1400"/>
              <a:buFont typeface="Georgia"/>
              <a:buChar char="❏"/>
            </a:pPr>
            <a:r>
              <a:rPr lang="sk">
                <a:latin typeface="Georgia"/>
                <a:ea typeface="Georgia"/>
                <a:cs typeface="Georgia"/>
                <a:sym typeface="Georgia"/>
              </a:rPr>
              <a:t>M. extensor pollicis longus</a:t>
            </a:r>
            <a:endParaRPr>
              <a:latin typeface="Georgia"/>
              <a:ea typeface="Georgia"/>
              <a:cs typeface="Georgia"/>
              <a:sym typeface="Georgia"/>
            </a:endParaRPr>
          </a:p>
          <a:p>
            <a:pPr marL="914400" lvl="1" indent="-317500" algn="l" rtl="0">
              <a:lnSpc>
                <a:spcPct val="105000"/>
              </a:lnSpc>
              <a:spcBef>
                <a:spcPts val="0"/>
              </a:spcBef>
              <a:spcAft>
                <a:spcPts val="0"/>
              </a:spcAft>
              <a:buClr>
                <a:schemeClr val="dk2"/>
              </a:buClr>
              <a:buSzPts val="1400"/>
              <a:buFont typeface="Georgia"/>
              <a:buChar char="❏"/>
            </a:pPr>
            <a:r>
              <a:rPr lang="sk" b="1" i="1">
                <a:latin typeface="Georgia"/>
                <a:ea typeface="Georgia"/>
                <a:cs typeface="Georgia"/>
                <a:sym typeface="Georgia"/>
              </a:rPr>
              <a:t>Dno</a:t>
            </a:r>
            <a:endParaRPr b="1" i="1">
              <a:latin typeface="Georgia"/>
              <a:ea typeface="Georgia"/>
              <a:cs typeface="Georgia"/>
              <a:sym typeface="Georgia"/>
            </a:endParaRPr>
          </a:p>
          <a:p>
            <a:pPr marL="1371600" lvl="2" indent="-317500" algn="l" rtl="0">
              <a:lnSpc>
                <a:spcPct val="105000"/>
              </a:lnSpc>
              <a:spcBef>
                <a:spcPts val="0"/>
              </a:spcBef>
              <a:spcAft>
                <a:spcPts val="0"/>
              </a:spcAft>
              <a:buClr>
                <a:schemeClr val="dk2"/>
              </a:buClr>
              <a:buSzPts val="1400"/>
              <a:buFont typeface="Georgia"/>
              <a:buChar char="❏"/>
            </a:pPr>
            <a:r>
              <a:rPr lang="sk">
                <a:latin typeface="Georgia"/>
                <a:ea typeface="Georgia"/>
                <a:cs typeface="Georgia"/>
                <a:sym typeface="Georgia"/>
              </a:rPr>
              <a:t>Os scaphoideum</a:t>
            </a:r>
            <a:endParaRPr>
              <a:latin typeface="Georgia"/>
              <a:ea typeface="Georgia"/>
              <a:cs typeface="Georgia"/>
              <a:sym typeface="Georgia"/>
            </a:endParaRPr>
          </a:p>
          <a:p>
            <a:pPr marL="0" lvl="0" indent="0" algn="l" rtl="0">
              <a:lnSpc>
                <a:spcPct val="105000"/>
              </a:lnSpc>
              <a:spcBef>
                <a:spcPts val="1200"/>
              </a:spcBef>
              <a:spcAft>
                <a:spcPts val="1200"/>
              </a:spcAft>
              <a:buNone/>
            </a:pPr>
            <a:endParaRPr sz="1400">
              <a:latin typeface="Georgia"/>
              <a:ea typeface="Georgia"/>
              <a:cs typeface="Georgia"/>
              <a:sym typeface="Georgia"/>
            </a:endParaRPr>
          </a:p>
        </p:txBody>
      </p:sp>
      <p:pic>
        <p:nvPicPr>
          <p:cNvPr id="551" name="Google Shape;551;p80"/>
          <p:cNvPicPr preferRelativeResize="0"/>
          <p:nvPr/>
        </p:nvPicPr>
        <p:blipFill>
          <a:blip r:embed="rId3">
            <a:alphaModFix/>
          </a:blip>
          <a:stretch>
            <a:fillRect/>
          </a:stretch>
        </p:blipFill>
        <p:spPr>
          <a:xfrm>
            <a:off x="5176000" y="1142037"/>
            <a:ext cx="3656300" cy="35512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Algoritmus mobilizace</a:t>
            </a:r>
            <a:endParaRPr/>
          </a:p>
        </p:txBody>
      </p:sp>
      <p:sp>
        <p:nvSpPr>
          <p:cNvPr id="557" name="Google Shape;557;p8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81000" algn="l" rtl="0">
              <a:spcBef>
                <a:spcPts val="1200"/>
              </a:spcBef>
              <a:spcAft>
                <a:spcPts val="0"/>
              </a:spcAft>
              <a:buClr>
                <a:schemeClr val="dk2"/>
              </a:buClr>
              <a:buSzPts val="2400"/>
              <a:buFont typeface="Georgia"/>
              <a:buChar char="❏"/>
            </a:pPr>
            <a:r>
              <a:rPr lang="sk" sz="2400">
                <a:latin typeface="Georgia"/>
                <a:ea typeface="Georgia"/>
                <a:cs typeface="Georgia"/>
                <a:sym typeface="Georgia"/>
              </a:rPr>
              <a:t>1.Výběr strany</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2.Vlastní mobilizace</a:t>
            </a:r>
            <a:endParaRPr sz="2400">
              <a:latin typeface="Georgia"/>
              <a:ea typeface="Georgia"/>
              <a:cs typeface="Georgia"/>
              <a:sym typeface="Georgia"/>
            </a:endParaRPr>
          </a:p>
          <a:p>
            <a:pPr marL="457200" lvl="0" indent="-381000" algn="l" rtl="0">
              <a:spcBef>
                <a:spcPts val="0"/>
              </a:spcBef>
              <a:spcAft>
                <a:spcPts val="0"/>
              </a:spcAft>
              <a:buClr>
                <a:schemeClr val="dk2"/>
              </a:buClr>
              <a:buSzPts val="2400"/>
              <a:buFont typeface="Georgia"/>
              <a:buChar char="❏"/>
            </a:pPr>
            <a:r>
              <a:rPr lang="sk" sz="2400">
                <a:latin typeface="Georgia"/>
                <a:ea typeface="Georgia"/>
                <a:cs typeface="Georgia"/>
                <a:sym typeface="Georgia"/>
              </a:rPr>
              <a:t>3.Přešetření – nejdřív nemobilizovaná končetina</a:t>
            </a:r>
            <a:endParaRPr sz="240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ruky - palpace</a:t>
            </a:r>
            <a:endParaRPr/>
          </a:p>
        </p:txBody>
      </p:sp>
      <p:sp>
        <p:nvSpPr>
          <p:cNvPr id="105" name="Google Shape;105;p1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31866" algn="l" rtl="0">
              <a:lnSpc>
                <a:spcPct val="105000"/>
              </a:lnSpc>
              <a:spcBef>
                <a:spcPts val="0"/>
              </a:spcBef>
              <a:spcAft>
                <a:spcPts val="0"/>
              </a:spcAft>
              <a:buClr>
                <a:srgbClr val="000000"/>
              </a:buClr>
              <a:buSzPts val="1626"/>
              <a:buFont typeface="Georgia"/>
              <a:buChar char="❏"/>
            </a:pPr>
            <a:r>
              <a:rPr lang="sk" sz="1626">
                <a:latin typeface="Georgia"/>
                <a:ea typeface="Georgia"/>
                <a:cs typeface="Georgia"/>
                <a:sym typeface="Georgia"/>
              </a:rPr>
              <a:t>Palpačně vyšetřujeme postupně zápěstí, dlaň, metakarpofalangeální a interfalangeální klouby</a:t>
            </a:r>
            <a:endParaRPr sz="1626">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Arial"/>
              <a:buChar char="❏"/>
            </a:pPr>
            <a:r>
              <a:rPr lang="sk" sz="1626" b="1">
                <a:latin typeface="Georgia"/>
                <a:ea typeface="Georgia"/>
                <a:cs typeface="Georgia"/>
                <a:sym typeface="Georgia"/>
              </a:rPr>
              <a:t>Citlivost dlaně </a:t>
            </a:r>
            <a:r>
              <a:rPr lang="sk" sz="1626">
                <a:latin typeface="Georgia"/>
                <a:ea typeface="Georgia"/>
                <a:cs typeface="Georgia"/>
                <a:sym typeface="Georgia"/>
              </a:rPr>
              <a:t>– sledujeme reaktivitu</a:t>
            </a:r>
            <a:endParaRPr sz="1626">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Georgia"/>
              <a:buChar char="❏"/>
            </a:pPr>
            <a:r>
              <a:rPr lang="sk" sz="1626" b="1">
                <a:latin typeface="Georgia"/>
                <a:ea typeface="Georgia"/>
                <a:cs typeface="Georgia"/>
                <a:sym typeface="Georgia"/>
              </a:rPr>
              <a:t>Napětí tkání </a:t>
            </a:r>
            <a:endParaRPr sz="1626" b="1">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Georgia"/>
              <a:buChar char="❏"/>
            </a:pPr>
            <a:r>
              <a:rPr lang="sk" sz="1626" b="1">
                <a:latin typeface="Georgia"/>
                <a:ea typeface="Georgia"/>
                <a:cs typeface="Georgia"/>
                <a:sym typeface="Georgia"/>
              </a:rPr>
              <a:t>Flexibilitu prstců – pasivní pohyb</a:t>
            </a:r>
            <a:endParaRPr sz="1626" b="1">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Arial"/>
              <a:buChar char="❏"/>
            </a:pPr>
            <a:r>
              <a:rPr lang="sk" sz="1626" b="1">
                <a:latin typeface="Georgia"/>
                <a:ea typeface="Georgia"/>
                <a:cs typeface="Georgia"/>
                <a:sym typeface="Georgia"/>
              </a:rPr>
              <a:t>Palpační citlivost </a:t>
            </a:r>
            <a:r>
              <a:rPr lang="sk" sz="1626">
                <a:latin typeface="Georgia"/>
                <a:ea typeface="Georgia"/>
                <a:cs typeface="Georgia"/>
                <a:sym typeface="Georgia"/>
              </a:rPr>
              <a:t>–karpální kůstky, při bolestech v zápěstí se zaměřujeme zejm. na </a:t>
            </a:r>
            <a:r>
              <a:rPr lang="sk" sz="1626" b="1">
                <a:latin typeface="Georgia"/>
                <a:ea typeface="Georgia"/>
                <a:cs typeface="Georgia"/>
                <a:sym typeface="Georgia"/>
              </a:rPr>
              <a:t>os scaphoideum</a:t>
            </a:r>
            <a:r>
              <a:rPr lang="sk" sz="1626">
                <a:latin typeface="Georgia"/>
                <a:ea typeface="Georgia"/>
                <a:cs typeface="Georgia"/>
                <a:sym typeface="Georgia"/>
              </a:rPr>
              <a:t>, jejíž pakloub může být zdrojem obtíží; dále vyšetřujeme </a:t>
            </a:r>
            <a:r>
              <a:rPr lang="sk" sz="1626" b="1">
                <a:latin typeface="Georgia"/>
                <a:ea typeface="Georgia"/>
                <a:cs typeface="Georgia"/>
                <a:sym typeface="Georgia"/>
              </a:rPr>
              <a:t>lig. carpi volare</a:t>
            </a:r>
            <a:r>
              <a:rPr lang="sk" sz="1626">
                <a:latin typeface="Georgia"/>
                <a:ea typeface="Georgia"/>
                <a:cs typeface="Georgia"/>
                <a:sym typeface="Georgia"/>
              </a:rPr>
              <a:t>, především otok, zvýšené napětí vazu, krepitace apod.</a:t>
            </a:r>
            <a:endParaRPr sz="1626">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Arial"/>
              <a:buChar char="❏"/>
            </a:pPr>
            <a:r>
              <a:rPr lang="sk" sz="1626" b="1">
                <a:latin typeface="Georgia"/>
                <a:ea typeface="Georgia"/>
                <a:cs typeface="Georgia"/>
                <a:sym typeface="Georgia"/>
              </a:rPr>
              <a:t>Trofika</a:t>
            </a:r>
            <a:r>
              <a:rPr lang="sk" sz="1626">
                <a:latin typeface="Georgia"/>
                <a:ea typeface="Georgia"/>
                <a:cs typeface="Georgia"/>
                <a:sym typeface="Georgia"/>
              </a:rPr>
              <a:t> - v dlani - izolovaná </a:t>
            </a:r>
            <a:r>
              <a:rPr lang="sk" sz="1626" b="1">
                <a:latin typeface="Georgia"/>
                <a:ea typeface="Georgia"/>
                <a:cs typeface="Georgia"/>
                <a:sym typeface="Georgia"/>
              </a:rPr>
              <a:t>hypotrofie svalů thenaru</a:t>
            </a:r>
            <a:r>
              <a:rPr lang="sk" sz="1626">
                <a:latin typeface="Georgia"/>
                <a:ea typeface="Georgia"/>
                <a:cs typeface="Georgia"/>
                <a:sym typeface="Georgia"/>
              </a:rPr>
              <a:t> je typická pro sy karp. tunelu a </a:t>
            </a:r>
            <a:r>
              <a:rPr lang="sk" sz="1626" b="1">
                <a:latin typeface="Georgia"/>
                <a:ea typeface="Georgia"/>
                <a:cs typeface="Georgia"/>
                <a:sym typeface="Georgia"/>
              </a:rPr>
              <a:t>interoseální sval. atrofie </a:t>
            </a:r>
            <a:r>
              <a:rPr lang="sk" sz="1626">
                <a:latin typeface="Georgia"/>
                <a:ea typeface="Georgia"/>
                <a:cs typeface="Georgia"/>
                <a:sym typeface="Georgia"/>
              </a:rPr>
              <a:t>pro perif. lézi myotomu C8 nebo lézi n. ulnaris</a:t>
            </a:r>
            <a:endParaRPr sz="1626">
              <a:latin typeface="Georgia"/>
              <a:ea typeface="Georgia"/>
              <a:cs typeface="Georgia"/>
              <a:sym typeface="Georgia"/>
            </a:endParaRPr>
          </a:p>
          <a:p>
            <a:pPr marL="457200" lvl="0" indent="-331866" algn="l" rtl="0">
              <a:lnSpc>
                <a:spcPct val="105000"/>
              </a:lnSpc>
              <a:spcBef>
                <a:spcPts val="0"/>
              </a:spcBef>
              <a:spcAft>
                <a:spcPts val="0"/>
              </a:spcAft>
              <a:buClr>
                <a:schemeClr val="dk2"/>
              </a:buClr>
              <a:buSzPts val="1626"/>
              <a:buFont typeface="Georgia"/>
              <a:buChar char="❏"/>
            </a:pPr>
            <a:r>
              <a:rPr lang="sk" sz="1626" b="1">
                <a:latin typeface="Georgia"/>
                <a:ea typeface="Georgia"/>
                <a:cs typeface="Georgia"/>
                <a:sym typeface="Georgia"/>
              </a:rPr>
              <a:t>Aktivní pohyb</a:t>
            </a:r>
            <a:endParaRPr sz="1626" b="1">
              <a:latin typeface="Georgia"/>
              <a:ea typeface="Georgia"/>
              <a:cs typeface="Georgia"/>
              <a:sym typeface="Georgia"/>
            </a:endParaRPr>
          </a:p>
          <a:p>
            <a:pPr marL="0" lvl="0" indent="0" algn="l" rtl="0">
              <a:lnSpc>
                <a:spcPct val="105000"/>
              </a:lnSpc>
              <a:spcBef>
                <a:spcPts val="1200"/>
              </a:spcBef>
              <a:spcAft>
                <a:spcPts val="1200"/>
              </a:spcAft>
              <a:buNone/>
            </a:pPr>
            <a:endParaRPr sz="1765">
              <a:latin typeface="Georgia"/>
              <a:ea typeface="Georgia"/>
              <a:cs typeface="Georgia"/>
              <a:sym typeface="Georg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Mobilizační techniky</a:t>
            </a:r>
            <a:endParaRPr/>
          </a:p>
        </p:txBody>
      </p:sp>
      <p:sp>
        <p:nvSpPr>
          <p:cNvPr id="563" name="Google Shape;563;p8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20000"/>
          </a:bodyPr>
          <a:lstStyle/>
          <a:p>
            <a:pPr marL="457200" lvl="0" indent="-357822" algn="l" rtl="0">
              <a:spcBef>
                <a:spcPts val="1200"/>
              </a:spcBef>
              <a:spcAft>
                <a:spcPts val="0"/>
              </a:spcAft>
              <a:buClr>
                <a:schemeClr val="dk2"/>
              </a:buClr>
              <a:buSzPct val="100000"/>
              <a:buFont typeface="Georgia"/>
              <a:buChar char="❏"/>
            </a:pPr>
            <a:r>
              <a:rPr lang="sk" sz="2200">
                <a:latin typeface="Georgia"/>
                <a:ea typeface="Georgia"/>
                <a:cs typeface="Georgia"/>
                <a:sym typeface="Georgia"/>
              </a:rPr>
              <a:t>Centrované postavení</a:t>
            </a:r>
            <a:endParaRPr sz="2200">
              <a:latin typeface="Georgia"/>
              <a:ea typeface="Georgia"/>
              <a:cs typeface="Georgia"/>
              <a:sym typeface="Georgia"/>
            </a:endParaRPr>
          </a:p>
          <a:p>
            <a:pPr marL="457200" lvl="0" indent="-357822" algn="l" rtl="0">
              <a:spcBef>
                <a:spcPts val="0"/>
              </a:spcBef>
              <a:spcAft>
                <a:spcPts val="0"/>
              </a:spcAft>
              <a:buClr>
                <a:schemeClr val="dk2"/>
              </a:buClr>
              <a:buSzPct val="100000"/>
              <a:buFont typeface="Georgia"/>
              <a:buChar char="❏"/>
            </a:pPr>
            <a:r>
              <a:rPr lang="sk" sz="2200">
                <a:latin typeface="Georgia"/>
                <a:ea typeface="Georgia"/>
                <a:cs typeface="Georgia"/>
                <a:sym typeface="Georgia"/>
              </a:rPr>
              <a:t>Vyšetření do bariéry (1x!)</a:t>
            </a:r>
            <a:endParaRPr sz="2200">
              <a:latin typeface="Georgia"/>
              <a:ea typeface="Georgia"/>
              <a:cs typeface="Georgia"/>
              <a:sym typeface="Georgia"/>
            </a:endParaRPr>
          </a:p>
          <a:p>
            <a:pPr marL="457200" lvl="0" indent="-357822" algn="l" rtl="0">
              <a:spcBef>
                <a:spcPts val="0"/>
              </a:spcBef>
              <a:spcAft>
                <a:spcPts val="0"/>
              </a:spcAft>
              <a:buClr>
                <a:schemeClr val="dk2"/>
              </a:buClr>
              <a:buSzPct val="100000"/>
              <a:buFont typeface="Georgia"/>
              <a:buChar char="❏"/>
            </a:pPr>
            <a:r>
              <a:rPr lang="sk" sz="2200">
                <a:latin typeface="Georgia"/>
                <a:ea typeface="Georgia"/>
                <a:cs typeface="Georgia"/>
                <a:sym typeface="Georgia"/>
              </a:rPr>
              <a:t>Přešetřit</a:t>
            </a:r>
            <a:endParaRPr sz="2200">
              <a:latin typeface="Georgia"/>
              <a:ea typeface="Georgia"/>
              <a:cs typeface="Georgia"/>
              <a:sym typeface="Georgia"/>
            </a:endParaRPr>
          </a:p>
          <a:p>
            <a:pPr marL="457200" lvl="0" indent="-357822" algn="l" rtl="0">
              <a:spcBef>
                <a:spcPts val="0"/>
              </a:spcBef>
              <a:spcAft>
                <a:spcPts val="0"/>
              </a:spcAft>
              <a:buClr>
                <a:schemeClr val="dk2"/>
              </a:buClr>
              <a:buSzPct val="100000"/>
              <a:buFont typeface="Georgia"/>
              <a:buChar char="❏"/>
            </a:pPr>
            <a:r>
              <a:rPr lang="sk" sz="2200">
                <a:latin typeface="Georgia"/>
                <a:ea typeface="Georgia"/>
                <a:cs typeface="Georgia"/>
                <a:sym typeface="Georgia"/>
              </a:rPr>
              <a:t>Ptát se na nestabilitu, pooperační stavy…</a:t>
            </a:r>
            <a:endParaRPr sz="2200">
              <a:latin typeface="Georgia"/>
              <a:ea typeface="Georgia"/>
              <a:cs typeface="Georgia"/>
              <a:sym typeface="Georgia"/>
            </a:endParaRPr>
          </a:p>
          <a:p>
            <a:pPr marL="457200" lvl="0" indent="-357822" algn="l" rtl="0">
              <a:spcBef>
                <a:spcPts val="0"/>
              </a:spcBef>
              <a:spcAft>
                <a:spcPts val="0"/>
              </a:spcAft>
              <a:buClr>
                <a:schemeClr val="dk2"/>
              </a:buClr>
              <a:buSzPct val="100000"/>
              <a:buFont typeface="Georgia"/>
              <a:buChar char="❏"/>
            </a:pPr>
            <a:endParaRPr sz="2200">
              <a:latin typeface="Georgia"/>
              <a:ea typeface="Georgia"/>
              <a:cs typeface="Georgia"/>
              <a:sym typeface="Georgia"/>
            </a:endParaRPr>
          </a:p>
          <a:p>
            <a:pPr marL="457200" lvl="0" indent="-357822" algn="l" rtl="0">
              <a:spcBef>
                <a:spcPts val="0"/>
              </a:spcBef>
              <a:spcAft>
                <a:spcPts val="0"/>
              </a:spcAft>
              <a:buClr>
                <a:srgbClr val="000000"/>
              </a:buClr>
              <a:buSzPct val="100000"/>
              <a:buFont typeface="Georgia"/>
              <a:buChar char="❏"/>
            </a:pPr>
            <a:r>
              <a:rPr lang="sk" sz="2200" b="1">
                <a:latin typeface="Georgia"/>
                <a:ea typeface="Georgia"/>
                <a:cs typeface="Georgia"/>
                <a:sym typeface="Georgia"/>
              </a:rPr>
              <a:t>Směry:</a:t>
            </a:r>
            <a:endParaRPr sz="2200" b="1">
              <a:latin typeface="Georgia"/>
              <a:ea typeface="Georgia"/>
              <a:cs typeface="Georgia"/>
              <a:sym typeface="Georgia"/>
            </a:endParaRPr>
          </a:p>
          <a:p>
            <a:pPr marL="457200" lvl="0" indent="-357822" algn="l" rtl="0">
              <a:spcBef>
                <a:spcPts val="0"/>
              </a:spcBef>
              <a:spcAft>
                <a:spcPts val="0"/>
              </a:spcAft>
              <a:buClr>
                <a:srgbClr val="000000"/>
              </a:buClr>
              <a:buSzPct val="100000"/>
              <a:buFont typeface="Georgia"/>
              <a:buChar char="❏"/>
            </a:pPr>
            <a:r>
              <a:rPr lang="sk" sz="2200">
                <a:latin typeface="Georgia"/>
                <a:ea typeface="Georgia"/>
                <a:cs typeface="Georgia"/>
                <a:sym typeface="Georgia"/>
              </a:rPr>
              <a:t>Palmární x dorzální</a:t>
            </a:r>
            <a:endParaRPr sz="2200">
              <a:latin typeface="Georgia"/>
              <a:ea typeface="Georgia"/>
              <a:cs typeface="Georgia"/>
              <a:sym typeface="Georgia"/>
            </a:endParaRPr>
          </a:p>
          <a:p>
            <a:pPr marL="457200" lvl="0" indent="-357822" algn="l" rtl="0">
              <a:spcBef>
                <a:spcPts val="0"/>
              </a:spcBef>
              <a:spcAft>
                <a:spcPts val="0"/>
              </a:spcAft>
              <a:buClr>
                <a:srgbClr val="000000"/>
              </a:buClr>
              <a:buSzPct val="100000"/>
              <a:buFont typeface="Georgia"/>
              <a:buChar char="❏"/>
            </a:pPr>
            <a:r>
              <a:rPr lang="sk" sz="2200">
                <a:latin typeface="Georgia"/>
                <a:ea typeface="Georgia"/>
                <a:cs typeface="Georgia"/>
                <a:sym typeface="Georgia"/>
              </a:rPr>
              <a:t>Distální x proximální segment</a:t>
            </a:r>
            <a:endParaRPr sz="2200">
              <a:latin typeface="Georgia"/>
              <a:ea typeface="Georgia"/>
              <a:cs typeface="Georgia"/>
              <a:sym typeface="Georgia"/>
            </a:endParaRPr>
          </a:p>
          <a:p>
            <a:pPr marL="457200" lvl="0" indent="-357822" algn="l" rtl="0">
              <a:spcBef>
                <a:spcPts val="0"/>
              </a:spcBef>
              <a:spcAft>
                <a:spcPts val="0"/>
              </a:spcAft>
              <a:buClr>
                <a:srgbClr val="000000"/>
              </a:buClr>
              <a:buSzPct val="100000"/>
              <a:buFont typeface="Georgia"/>
              <a:buChar char="❏"/>
            </a:pPr>
            <a:r>
              <a:rPr lang="sk" sz="2200">
                <a:latin typeface="Georgia"/>
                <a:ea typeface="Georgia"/>
                <a:cs typeface="Georgia"/>
                <a:sym typeface="Georgia"/>
              </a:rPr>
              <a:t>V supinačním x v pronačním postavení</a:t>
            </a:r>
            <a:endParaRPr sz="2200">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3"/>
          <p:cNvSpPr txBox="1">
            <a:spLocks noGrp="1"/>
          </p:cNvSpPr>
          <p:nvPr>
            <p:ph type="title"/>
          </p:nvPr>
        </p:nvSpPr>
        <p:spPr>
          <a:xfrm>
            <a:off x="311700" y="2657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IP - translační pohyby</a:t>
            </a:r>
            <a:endParaRPr/>
          </a:p>
        </p:txBody>
      </p:sp>
      <p:sp>
        <p:nvSpPr>
          <p:cNvPr id="569" name="Google Shape;569;p83"/>
          <p:cNvSpPr txBox="1">
            <a:spLocks noGrp="1"/>
          </p:cNvSpPr>
          <p:nvPr>
            <p:ph type="body" idx="1"/>
          </p:nvPr>
        </p:nvSpPr>
        <p:spPr>
          <a:xfrm>
            <a:off x="311700" y="973125"/>
            <a:ext cx="87651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b="1">
                <a:latin typeface="Georgia"/>
                <a:ea typeface="Georgia"/>
                <a:cs typeface="Georgia"/>
                <a:sym typeface="Georgia"/>
              </a:rPr>
              <a:t>P: </a:t>
            </a:r>
            <a:r>
              <a:rPr lang="sk" sz="1200">
                <a:latin typeface="Georgia"/>
                <a:ea typeface="Georgia"/>
                <a:cs typeface="Georgia"/>
                <a:sym typeface="Georgia"/>
              </a:rPr>
              <a:t>sed, HK položená</a:t>
            </a:r>
            <a:endParaRPr sz="1200">
              <a:latin typeface="Georgia"/>
              <a:ea typeface="Georgia"/>
              <a:cs typeface="Georgia"/>
              <a:sym typeface="Georgia"/>
            </a:endParaRPr>
          </a:p>
          <a:p>
            <a:pPr marL="0" lvl="0" indent="0" algn="l" rtl="0">
              <a:spcBef>
                <a:spcPts val="600"/>
              </a:spcBef>
              <a:spcAft>
                <a:spcPts val="0"/>
              </a:spcAft>
              <a:buNone/>
            </a:pPr>
            <a:r>
              <a:rPr lang="sk" sz="1200" b="1">
                <a:latin typeface="Georgia"/>
                <a:ea typeface="Georgia"/>
                <a:cs typeface="Georgia"/>
                <a:sym typeface="Georgia"/>
              </a:rPr>
              <a:t>T:</a:t>
            </a:r>
            <a:r>
              <a:rPr lang="sk" sz="1200">
                <a:latin typeface="Georgia"/>
                <a:ea typeface="Georgia"/>
                <a:cs typeface="Georgia"/>
                <a:sym typeface="Georgia"/>
              </a:rPr>
              <a:t> naproti P, palcem a ukazovákem fixuje proximální článek mobilizovaného segmentu, druhá ruka prsty uchopí distální článek mobilizovaného segmentu</a:t>
            </a:r>
            <a:endParaRPr sz="1200">
              <a:latin typeface="Georgia"/>
              <a:ea typeface="Georgia"/>
              <a:cs typeface="Georgia"/>
              <a:sym typeface="Georgia"/>
            </a:endParaRPr>
          </a:p>
          <a:p>
            <a:pPr marL="0" lvl="0" indent="0" algn="l" rtl="0">
              <a:spcBef>
                <a:spcPts val="600"/>
              </a:spcBef>
              <a:spcAft>
                <a:spcPts val="0"/>
              </a:spcAft>
              <a:buNone/>
            </a:pPr>
            <a:r>
              <a:rPr lang="sk" sz="1200" b="1">
                <a:latin typeface="Georgia"/>
                <a:ea typeface="Georgia"/>
                <a:cs typeface="Georgia"/>
                <a:sym typeface="Georgia"/>
              </a:rPr>
              <a:t>MOB: </a:t>
            </a:r>
            <a:endParaRPr sz="1200" b="1">
              <a:latin typeface="Georgia"/>
              <a:ea typeface="Georgia"/>
              <a:cs typeface="Georgia"/>
              <a:sym typeface="Georgia"/>
            </a:endParaRPr>
          </a:p>
          <a:p>
            <a:pPr marL="457200" lvl="0" indent="-304800" algn="l" rtl="0">
              <a:spcBef>
                <a:spcPts val="0"/>
              </a:spcBef>
              <a:spcAft>
                <a:spcPts val="0"/>
              </a:spcAft>
              <a:buSzPts val="1200"/>
              <a:buFont typeface="Georgia"/>
              <a:buAutoNum type="arabicPeriod"/>
            </a:pPr>
            <a:r>
              <a:rPr lang="sk" sz="1200" b="1">
                <a:latin typeface="Georgia"/>
                <a:ea typeface="Georgia"/>
                <a:cs typeface="Georgia"/>
                <a:sym typeface="Georgia"/>
              </a:rPr>
              <a:t>Dorsovolární posun: </a:t>
            </a:r>
            <a:endParaRPr sz="1200" b="1">
              <a:latin typeface="Georgia"/>
              <a:ea typeface="Georgia"/>
              <a:cs typeface="Georgia"/>
              <a:sym typeface="Georgia"/>
            </a:endParaRPr>
          </a:p>
          <a:p>
            <a:pPr marL="0" lvl="0" indent="0" algn="l" rtl="0">
              <a:spcBef>
                <a:spcPts val="0"/>
              </a:spcBef>
              <a:spcAft>
                <a:spcPts val="0"/>
              </a:spcAft>
              <a:buNone/>
            </a:pPr>
            <a:r>
              <a:rPr lang="sk" sz="1200">
                <a:latin typeface="Georgia"/>
                <a:ea typeface="Georgia"/>
                <a:cs typeface="Georgia"/>
                <a:sym typeface="Georgia"/>
              </a:rPr>
              <a:t>Vyšetření zahajujeme jemnou distrakcí za distální falangu, poté ji posuneme směrem dorzálně a jemně zapružíme. Fixovanou část segmentu držíme dorzo-volárně. </a:t>
            </a:r>
            <a:endParaRPr sz="1200">
              <a:latin typeface="Georgia"/>
              <a:ea typeface="Georgia"/>
              <a:cs typeface="Georgia"/>
              <a:sym typeface="Georgia"/>
            </a:endParaRPr>
          </a:p>
          <a:p>
            <a:pPr marL="457200" lvl="0" indent="-304800" algn="l" rtl="0">
              <a:spcBef>
                <a:spcPts val="0"/>
              </a:spcBef>
              <a:spcAft>
                <a:spcPts val="0"/>
              </a:spcAft>
              <a:buSzPts val="1200"/>
              <a:buFont typeface="Georgia"/>
              <a:buAutoNum type="arabicPeriod"/>
            </a:pPr>
            <a:r>
              <a:rPr lang="sk" sz="1200" b="1">
                <a:latin typeface="Georgia"/>
                <a:ea typeface="Georgia"/>
                <a:cs typeface="Georgia"/>
                <a:sym typeface="Georgia"/>
              </a:rPr>
              <a:t>Lateromediální posun: </a:t>
            </a:r>
            <a:endParaRPr sz="1200" b="1">
              <a:latin typeface="Georgia"/>
              <a:ea typeface="Georgia"/>
              <a:cs typeface="Georgia"/>
              <a:sym typeface="Georgia"/>
            </a:endParaRPr>
          </a:p>
          <a:p>
            <a:pPr marL="0" lvl="0" indent="0" algn="l" rtl="0">
              <a:spcBef>
                <a:spcPts val="0"/>
              </a:spcBef>
              <a:spcAft>
                <a:spcPts val="0"/>
              </a:spcAft>
              <a:buNone/>
            </a:pPr>
            <a:r>
              <a:rPr lang="sk" sz="1200">
                <a:latin typeface="Georgia"/>
                <a:ea typeface="Georgia"/>
                <a:cs typeface="Georgia"/>
                <a:sym typeface="Georgia"/>
              </a:rPr>
              <a:t>Úchop P i D části segmentu je L-M, po distrakci pružíme L a M směrem.</a:t>
            </a:r>
            <a:endParaRPr sz="1200">
              <a:latin typeface="Georgia"/>
              <a:ea typeface="Georgia"/>
              <a:cs typeface="Georgia"/>
              <a:sym typeface="Georgia"/>
            </a:endParaRPr>
          </a:p>
          <a:p>
            <a:pPr marL="457200" lvl="0" indent="-304800" algn="l" rtl="0">
              <a:spcBef>
                <a:spcPts val="0"/>
              </a:spcBef>
              <a:spcAft>
                <a:spcPts val="0"/>
              </a:spcAft>
              <a:buSzPts val="1200"/>
              <a:buFont typeface="Georgia"/>
              <a:buAutoNum type="arabicPeriod"/>
            </a:pPr>
            <a:r>
              <a:rPr lang="sk" sz="1200" b="1">
                <a:latin typeface="Georgia"/>
                <a:ea typeface="Georgia"/>
                <a:cs typeface="Georgia"/>
                <a:sym typeface="Georgia"/>
              </a:rPr>
              <a:t>Rotace: </a:t>
            </a:r>
            <a:endParaRPr sz="1200" b="1">
              <a:latin typeface="Georgia"/>
              <a:ea typeface="Georgia"/>
              <a:cs typeface="Georgia"/>
              <a:sym typeface="Georgia"/>
            </a:endParaRPr>
          </a:p>
          <a:p>
            <a:pPr marL="0" lvl="0" indent="0" algn="l" rtl="0">
              <a:spcBef>
                <a:spcPts val="0"/>
              </a:spcBef>
              <a:spcAft>
                <a:spcPts val="0"/>
              </a:spcAft>
              <a:buNone/>
            </a:pPr>
            <a:r>
              <a:rPr lang="sk" sz="1200">
                <a:latin typeface="Georgia"/>
                <a:ea typeface="Georgia"/>
                <a:cs typeface="Georgia"/>
                <a:sym typeface="Georgia"/>
              </a:rPr>
              <a:t>Úchop je buď D-V, anebo L-M, po distrakci provedeme rotační pohyb distální falangy okolo její podélné osy.</a:t>
            </a:r>
            <a:endParaRPr sz="1200">
              <a:latin typeface="Georgia"/>
              <a:ea typeface="Georgia"/>
              <a:cs typeface="Georgia"/>
              <a:sym typeface="Georgia"/>
            </a:endParaRPr>
          </a:p>
          <a:p>
            <a:pPr marL="457200" lvl="0" indent="-304800" algn="l" rtl="0">
              <a:spcBef>
                <a:spcPts val="0"/>
              </a:spcBef>
              <a:spcAft>
                <a:spcPts val="0"/>
              </a:spcAft>
              <a:buSzPts val="1200"/>
              <a:buFont typeface="Georgia"/>
              <a:buAutoNum type="arabicPeriod"/>
            </a:pPr>
            <a:r>
              <a:rPr lang="sk" sz="1200" b="1">
                <a:latin typeface="Georgia"/>
                <a:ea typeface="Georgia"/>
                <a:cs typeface="Georgia"/>
                <a:sym typeface="Georgia"/>
              </a:rPr>
              <a:t>Zaúhlení</a:t>
            </a:r>
            <a:r>
              <a:rPr lang="sk" sz="1200">
                <a:latin typeface="Georgia"/>
                <a:ea typeface="Georgia"/>
                <a:cs typeface="Georgia"/>
                <a:sym typeface="Georgia"/>
              </a:rPr>
              <a:t>: </a:t>
            </a:r>
            <a:endParaRPr sz="1200">
              <a:latin typeface="Georgia"/>
              <a:ea typeface="Georgia"/>
              <a:cs typeface="Georgia"/>
              <a:sym typeface="Georgia"/>
            </a:endParaRPr>
          </a:p>
          <a:p>
            <a:pPr marL="0" lvl="0" indent="0" algn="l" rtl="0">
              <a:spcBef>
                <a:spcPts val="1200"/>
              </a:spcBef>
              <a:spcAft>
                <a:spcPts val="0"/>
              </a:spcAft>
              <a:buNone/>
            </a:pPr>
            <a:r>
              <a:rPr lang="sk" sz="1200">
                <a:latin typeface="Georgia"/>
                <a:ea typeface="Georgia"/>
                <a:cs typeface="Georgia"/>
                <a:sym typeface="Georgia"/>
              </a:rPr>
              <a:t>Úchop je L-M, provádíme ho přes palec a ukazovák tak, že na straně, ke které chceme zaúhlit, jej dáme ze strany na úroveň kloubní štěrbiny jako hypomochlion. Při tomto provedení se štěrbina na jedné straně otevírá a na druhé uzavírá.</a:t>
            </a:r>
            <a:endParaRPr sz="1200">
              <a:latin typeface="Georgia"/>
              <a:ea typeface="Georgia"/>
              <a:cs typeface="Georgia"/>
              <a:sym typeface="Georgia"/>
            </a:endParaRPr>
          </a:p>
          <a:p>
            <a:pPr marL="0" lvl="0" indent="0" algn="l" rtl="0">
              <a:spcBef>
                <a:spcPts val="1200"/>
              </a:spcBef>
              <a:spcAft>
                <a:spcPts val="0"/>
              </a:spcAft>
              <a:buNone/>
            </a:pPr>
            <a:r>
              <a:rPr lang="sk" sz="1200" b="1">
                <a:latin typeface="Georgia"/>
                <a:ea typeface="Georgia"/>
                <a:cs typeface="Georgia"/>
                <a:sym typeface="Georgia"/>
              </a:rPr>
              <a:t>Technika: </a:t>
            </a:r>
            <a:r>
              <a:rPr lang="sk" sz="1200">
                <a:latin typeface="Georgia"/>
                <a:ea typeface="Georgia"/>
                <a:cs typeface="Georgia"/>
                <a:sym typeface="Georgia"/>
              </a:rPr>
              <a:t>Diagnostická i terapeutická - repetitivní mobilizace.</a:t>
            </a:r>
            <a:endParaRPr sz="1200">
              <a:latin typeface="Georgia"/>
              <a:ea typeface="Georgia"/>
              <a:cs typeface="Georgia"/>
              <a:sym typeface="Georgia"/>
            </a:endParaRPr>
          </a:p>
          <a:p>
            <a:pPr marL="0" lvl="0" indent="0" algn="l" rtl="0">
              <a:spcBef>
                <a:spcPts val="1200"/>
              </a:spcBef>
              <a:spcAft>
                <a:spcPts val="1200"/>
              </a:spcAft>
              <a:buNone/>
            </a:pPr>
            <a:r>
              <a:rPr lang="sk" sz="1200" b="1">
                <a:latin typeface="Georgia"/>
                <a:ea typeface="Georgia"/>
                <a:cs typeface="Georgia"/>
                <a:sym typeface="Georgia"/>
              </a:rPr>
              <a:t>Chyby: </a:t>
            </a:r>
            <a:r>
              <a:rPr lang="sk" sz="1200">
                <a:latin typeface="Georgia"/>
                <a:ea typeface="Georgia"/>
                <a:cs typeface="Georgia"/>
                <a:sym typeface="Georgia"/>
              </a:rPr>
              <a:t>Fixace příliš daleko od kloubní štěrbiny, T pohybuje kloubem do FLX nebo EXT</a:t>
            </a:r>
            <a:endParaRPr sz="1200">
              <a:latin typeface="Georgia"/>
              <a:ea typeface="Georgia"/>
              <a:cs typeface="Georgia"/>
              <a:sym typeface="Georgi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Mobillizace MCP - translační pohyby</a:t>
            </a:r>
            <a:endParaRPr/>
          </a:p>
        </p:txBody>
      </p:sp>
      <p:sp>
        <p:nvSpPr>
          <p:cNvPr id="575" name="Google Shape;575;p8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sk" sz="2400" b="1">
                <a:latin typeface="Georgia"/>
                <a:ea typeface="Georgia"/>
                <a:cs typeface="Georgia"/>
                <a:sym typeface="Georgia"/>
              </a:rPr>
              <a:t>P:</a:t>
            </a:r>
            <a:r>
              <a:rPr lang="sk" sz="2400">
                <a:latin typeface="Georgia"/>
                <a:ea typeface="Georgia"/>
                <a:cs typeface="Georgia"/>
                <a:sym typeface="Georgia"/>
              </a:rPr>
              <a:t> sed, HK položená</a:t>
            </a:r>
            <a:endParaRPr sz="2400">
              <a:latin typeface="Georgia"/>
              <a:ea typeface="Georgia"/>
              <a:cs typeface="Georgia"/>
              <a:sym typeface="Georgia"/>
            </a:endParaRPr>
          </a:p>
          <a:p>
            <a:pPr marL="0" lvl="0" indent="0" algn="l" rtl="0">
              <a:spcBef>
                <a:spcPts val="600"/>
              </a:spcBef>
              <a:spcAft>
                <a:spcPts val="0"/>
              </a:spcAft>
              <a:buNone/>
            </a:pPr>
            <a:r>
              <a:rPr lang="sk" sz="2400" b="1">
                <a:latin typeface="Georgia"/>
                <a:ea typeface="Georgia"/>
                <a:cs typeface="Georgia"/>
                <a:sym typeface="Georgia"/>
              </a:rPr>
              <a:t>T: </a:t>
            </a:r>
            <a:r>
              <a:rPr lang="sk" sz="2400">
                <a:latin typeface="Georgia"/>
                <a:ea typeface="Georgia"/>
                <a:cs typeface="Georgia"/>
                <a:sym typeface="Georgia"/>
              </a:rPr>
              <a:t>naproti P, palcem a ukazovákem fixuje hlavičku metakarpu, druhá ruka prsty fixuje proximální článek prstu mobilizovaného segmentu</a:t>
            </a:r>
            <a:endParaRPr sz="2400">
              <a:latin typeface="Georgia"/>
              <a:ea typeface="Georgia"/>
              <a:cs typeface="Georgia"/>
              <a:sym typeface="Georgia"/>
            </a:endParaRPr>
          </a:p>
          <a:p>
            <a:pPr marL="0" lvl="0" indent="0" algn="l" rtl="0">
              <a:spcBef>
                <a:spcPts val="600"/>
              </a:spcBef>
              <a:spcAft>
                <a:spcPts val="0"/>
              </a:spcAft>
              <a:buNone/>
            </a:pPr>
            <a:r>
              <a:rPr lang="sk" sz="2400" b="1">
                <a:latin typeface="Georgia"/>
                <a:ea typeface="Georgia"/>
                <a:cs typeface="Georgia"/>
                <a:sym typeface="Georgia"/>
              </a:rPr>
              <a:t>MOB:</a:t>
            </a:r>
            <a:r>
              <a:rPr lang="sk" sz="2400">
                <a:latin typeface="Georgia"/>
                <a:ea typeface="Georgia"/>
                <a:cs typeface="Georgia"/>
                <a:sym typeface="Georgia"/>
              </a:rPr>
              <a:t> vyšetření a repetitivní mobilizace ve směru dorzo-palmárním, latero-mediálním a do rotace</a:t>
            </a:r>
            <a:endParaRPr sz="2400">
              <a:latin typeface="Georgia"/>
              <a:ea typeface="Georgia"/>
              <a:cs typeface="Georgia"/>
              <a:sym typeface="Georgia"/>
            </a:endParaRPr>
          </a:p>
          <a:p>
            <a:pPr marL="457200" lvl="0" indent="-346710" algn="l" rtl="0">
              <a:spcBef>
                <a:spcPts val="0"/>
              </a:spcBef>
              <a:spcAft>
                <a:spcPts val="0"/>
              </a:spcAft>
              <a:buSzPct val="100000"/>
              <a:buFont typeface="Georgia"/>
              <a:buChar char="-"/>
            </a:pPr>
            <a:r>
              <a:rPr lang="sk" sz="2400">
                <a:latin typeface="Georgia"/>
                <a:ea typeface="Georgia"/>
                <a:cs typeface="Georgia"/>
                <a:sym typeface="Georgia"/>
              </a:rPr>
              <a:t>Zaúhlení není možné, účinná bývá distrakce se současnou mírnou volární flexí. </a:t>
            </a:r>
            <a:endParaRPr sz="2400">
              <a:latin typeface="Georgia"/>
              <a:ea typeface="Georgia"/>
              <a:cs typeface="Georgia"/>
              <a:sym typeface="Georgia"/>
            </a:endParaRPr>
          </a:p>
          <a:p>
            <a:pPr marL="0" lvl="0" indent="0" algn="l" rtl="0">
              <a:spcBef>
                <a:spcPts val="0"/>
              </a:spcBef>
              <a:spcAft>
                <a:spcPts val="0"/>
              </a:spcAft>
              <a:buNone/>
            </a:pPr>
            <a:r>
              <a:rPr lang="sk" sz="2400" b="1">
                <a:latin typeface="Georgia"/>
                <a:ea typeface="Georgia"/>
                <a:cs typeface="Georgia"/>
                <a:sym typeface="Georgia"/>
              </a:rPr>
              <a:t>Technika:</a:t>
            </a:r>
            <a:r>
              <a:rPr lang="sk" sz="2400">
                <a:latin typeface="Georgia"/>
                <a:ea typeface="Georgia"/>
                <a:cs typeface="Georgia"/>
                <a:sym typeface="Georgia"/>
              </a:rPr>
              <a:t> Diagnostická i terapeutická - repetitivní mobilizace.</a:t>
            </a:r>
            <a:endParaRPr sz="2400">
              <a:latin typeface="Georgia"/>
              <a:ea typeface="Georgia"/>
              <a:cs typeface="Georgia"/>
              <a:sym typeface="Georgia"/>
            </a:endParaRPr>
          </a:p>
          <a:p>
            <a:pPr marL="0" lvl="0" indent="0" algn="l" rtl="0">
              <a:spcBef>
                <a:spcPts val="0"/>
              </a:spcBef>
              <a:spcAft>
                <a:spcPts val="0"/>
              </a:spcAft>
              <a:buNone/>
            </a:pPr>
            <a:r>
              <a:rPr lang="sk" sz="2400" b="1">
                <a:latin typeface="Georgia"/>
                <a:ea typeface="Georgia"/>
                <a:cs typeface="Georgia"/>
                <a:sym typeface="Georgia"/>
              </a:rPr>
              <a:t>Chyby: </a:t>
            </a:r>
            <a:r>
              <a:rPr lang="sk" sz="2400">
                <a:latin typeface="Georgia"/>
                <a:ea typeface="Georgia"/>
                <a:cs typeface="Georgia"/>
                <a:sym typeface="Georgia"/>
              </a:rPr>
              <a:t>Fixace příliš daleko od kloubní štěrbiny. Terapeut pohybuje kloubem do FLX nebo EXT.</a:t>
            </a:r>
            <a:endParaRPr sz="2400">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Distrakční mobilizace MCP kloubů</a:t>
            </a:r>
            <a:endParaRPr/>
          </a:p>
        </p:txBody>
      </p:sp>
      <p:sp>
        <p:nvSpPr>
          <p:cNvPr id="581" name="Google Shape;581;p8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sk" sz="2200" b="1">
                <a:latin typeface="Georgia"/>
                <a:ea typeface="Georgia"/>
                <a:cs typeface="Georgia"/>
                <a:sym typeface="Georgia"/>
              </a:rPr>
              <a:t>P: </a:t>
            </a:r>
            <a:r>
              <a:rPr lang="sk" sz="2200">
                <a:latin typeface="Georgia"/>
                <a:ea typeface="Georgia"/>
                <a:cs typeface="Georgia"/>
                <a:sym typeface="Georgia"/>
              </a:rPr>
              <a:t>sed, HK položená</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T: </a:t>
            </a:r>
            <a:r>
              <a:rPr lang="sk" sz="2200">
                <a:latin typeface="Georgia"/>
                <a:ea typeface="Georgia"/>
                <a:cs typeface="Georgia"/>
                <a:sym typeface="Georgia"/>
              </a:rPr>
              <a:t>sedí u lehátka, jedna ruka obejme prst pacienta svými prsty, palec shora fixuje proximální článek prstu, složený ukazováček téže ruky zespodu fixuje svým proximálním IP kloubem tentýž proximální článek prstu. Druhá ruka fixuje hlavičku metakarpu palcem shora, ukazováčkem zespodu. </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MOB: </a:t>
            </a:r>
            <a:r>
              <a:rPr lang="sk" sz="2200">
                <a:latin typeface="Georgia"/>
                <a:ea typeface="Georgia"/>
                <a:cs typeface="Georgia"/>
                <a:sym typeface="Georgia"/>
              </a:rPr>
              <a:t>ruka, která drží proximální článek provede distrakci a mírnou flexi, nádech a s výdechem povolit, relaxace případně náraz.</a:t>
            </a:r>
            <a:endParaRPr sz="2200">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Dorzální vějíř na ruce</a:t>
            </a:r>
            <a:endParaRPr/>
          </a:p>
        </p:txBody>
      </p:sp>
      <p:sp>
        <p:nvSpPr>
          <p:cNvPr id="587" name="Google Shape;587;p8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sk" b="1">
                <a:latin typeface="Georgia"/>
                <a:ea typeface="Georgia"/>
                <a:cs typeface="Georgia"/>
                <a:sym typeface="Georgia"/>
              </a:rPr>
              <a:t>P: </a:t>
            </a:r>
            <a:r>
              <a:rPr lang="sk">
                <a:latin typeface="Georgia"/>
                <a:ea typeface="Georgia"/>
                <a:cs typeface="Georgia"/>
                <a:sym typeface="Georgia"/>
              </a:rPr>
              <a:t>sed, HK položená</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T:</a:t>
            </a:r>
            <a:r>
              <a:rPr lang="sk">
                <a:latin typeface="Georgia"/>
                <a:ea typeface="Georgia"/>
                <a:cs typeface="Georgia"/>
                <a:sym typeface="Georgia"/>
              </a:rPr>
              <a:t> sedí u lehátka, tenary přiložené těsně u sebe na dorzu ruky v oblasti hlaviček metakarpů, palce jsou rovnoběžně s metakarpy na dorzu ruky. Prsty jsou ze strany dlaně přiložené na oblast hlaviček metakarpů. </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MOB: </a:t>
            </a:r>
            <a:r>
              <a:rPr lang="sk">
                <a:latin typeface="Georgia"/>
                <a:ea typeface="Georgia"/>
                <a:cs typeface="Georgia"/>
                <a:sym typeface="Georgia"/>
              </a:rPr>
              <a:t>tah tenarů od sebe se zvětšováním konvexity dorza ruky, prsty zespodu vytlačují oblast hlaviček metakarpů dorzálním směrem						</a:t>
            </a:r>
            <a:endParaRPr>
              <a:latin typeface="Georgia"/>
              <a:ea typeface="Georgia"/>
              <a:cs typeface="Georgia"/>
              <a:sym typeface="Georgia"/>
            </a:endParaRPr>
          </a:p>
          <a:p>
            <a:pPr marL="0" lvl="0" indent="0" algn="l" rtl="0">
              <a:spcBef>
                <a:spcPts val="2400"/>
              </a:spcBef>
              <a:spcAft>
                <a:spcPts val="0"/>
              </a:spcAft>
              <a:buNone/>
            </a:pPr>
            <a:r>
              <a:rPr lang="sk" b="1">
                <a:latin typeface="Georgia"/>
                <a:ea typeface="Georgia"/>
                <a:cs typeface="Georgia"/>
                <a:sym typeface="Georgia"/>
              </a:rPr>
              <a:t>Technika: </a:t>
            </a:r>
            <a:r>
              <a:rPr lang="sk">
                <a:latin typeface="Georgia"/>
                <a:ea typeface="Georgia"/>
                <a:cs typeface="Georgia"/>
                <a:sym typeface="Georgia"/>
              </a:rPr>
              <a:t>Pouze terapeutická, čekání v předpětí.</a:t>
            </a:r>
            <a:endParaRPr>
              <a:latin typeface="Georgia"/>
              <a:ea typeface="Georgia"/>
              <a:cs typeface="Georgia"/>
              <a:sym typeface="Georgia"/>
            </a:endParaRPr>
          </a:p>
          <a:p>
            <a:pPr marL="0" lvl="0" indent="0" algn="l" rtl="0">
              <a:spcBef>
                <a:spcPts val="2400"/>
              </a:spcBef>
              <a:spcAft>
                <a:spcPts val="2400"/>
              </a:spcAft>
              <a:buNone/>
            </a:pPr>
            <a:r>
              <a:rPr lang="sk" b="1">
                <a:latin typeface="Georgia"/>
                <a:ea typeface="Georgia"/>
                <a:cs typeface="Georgia"/>
                <a:sym typeface="Georgia"/>
              </a:rPr>
              <a:t>Chyby: </a:t>
            </a:r>
            <a:r>
              <a:rPr lang="sk">
                <a:latin typeface="Georgia"/>
                <a:ea typeface="Georgia"/>
                <a:cs typeface="Georgia"/>
                <a:sym typeface="Georgia"/>
              </a:rPr>
              <a:t>Nečeká se v předpětí, ale ruce kloužou jako při masáži. </a:t>
            </a:r>
            <a:endParaRPr>
              <a:latin typeface="Georgia"/>
              <a:ea typeface="Georgia"/>
              <a:cs typeface="Georgia"/>
              <a:sym typeface="Georg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Palmární vějíř</a:t>
            </a:r>
            <a:endParaRPr/>
          </a:p>
        </p:txBody>
      </p:sp>
      <p:sp>
        <p:nvSpPr>
          <p:cNvPr id="593" name="Google Shape;593;p8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sk" b="1">
                <a:latin typeface="Georgia"/>
                <a:ea typeface="Georgia"/>
                <a:cs typeface="Georgia"/>
                <a:sym typeface="Georgia"/>
              </a:rPr>
              <a:t>P: </a:t>
            </a:r>
            <a:r>
              <a:rPr lang="sk">
                <a:latin typeface="Georgia"/>
                <a:ea typeface="Georgia"/>
                <a:cs typeface="Georgia"/>
                <a:sym typeface="Georgia"/>
              </a:rPr>
              <a:t>sed, HK opřená o loket, flexe v lokti</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T: </a:t>
            </a:r>
            <a:r>
              <a:rPr lang="sk">
                <a:latin typeface="Georgia"/>
                <a:ea typeface="Georgia"/>
                <a:cs typeface="Georgia"/>
                <a:sym typeface="Georgia"/>
              </a:rPr>
              <a:t>sedí u lehátka, tenary těsně u sebe ze strany dlaně v oblasti hlaviček metakarpů, palce jsou rovnoběžně směrem k prstům, prsty jsou na dorzu ruky přiložené do oblasti metakarpů</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MOB:</a:t>
            </a:r>
            <a:r>
              <a:rPr lang="sk">
                <a:latin typeface="Georgia"/>
                <a:ea typeface="Georgia"/>
                <a:cs typeface="Georgia"/>
                <a:sym typeface="Georgia"/>
              </a:rPr>
              <a:t> tah tenarů od sebe otevíráním konvexit dorza ruky, prsty shora vytlačují hlavičky metakarpů směrem do dlaně</a:t>
            </a:r>
            <a:endParaRPr>
              <a:latin typeface="Georgia"/>
              <a:ea typeface="Georgia"/>
              <a:cs typeface="Georgia"/>
              <a:sym typeface="Georgia"/>
            </a:endParaRPr>
          </a:p>
          <a:p>
            <a:pPr marL="0" lvl="0" indent="0" algn="l" rtl="0">
              <a:spcBef>
                <a:spcPts val="2400"/>
              </a:spcBef>
              <a:spcAft>
                <a:spcPts val="0"/>
              </a:spcAft>
              <a:buNone/>
            </a:pPr>
            <a:r>
              <a:rPr lang="sk" b="1">
                <a:latin typeface="Georgia"/>
                <a:ea typeface="Georgia"/>
                <a:cs typeface="Georgia"/>
                <a:sym typeface="Georgia"/>
              </a:rPr>
              <a:t>Technika: </a:t>
            </a:r>
            <a:r>
              <a:rPr lang="sk">
                <a:latin typeface="Georgia"/>
                <a:ea typeface="Georgia"/>
                <a:cs typeface="Georgia"/>
                <a:sym typeface="Georgia"/>
              </a:rPr>
              <a:t>Pouze terapeutická, čekání v předpětí.</a:t>
            </a:r>
            <a:endParaRPr>
              <a:latin typeface="Georgia"/>
              <a:ea typeface="Georgia"/>
              <a:cs typeface="Georgia"/>
              <a:sym typeface="Georgia"/>
            </a:endParaRPr>
          </a:p>
          <a:p>
            <a:pPr marL="0" lvl="0" indent="0" algn="l" rtl="0">
              <a:spcBef>
                <a:spcPts val="2400"/>
              </a:spcBef>
              <a:spcAft>
                <a:spcPts val="2400"/>
              </a:spcAft>
              <a:buNone/>
            </a:pPr>
            <a:r>
              <a:rPr lang="sk" b="1">
                <a:latin typeface="Georgia"/>
                <a:ea typeface="Georgia"/>
                <a:cs typeface="Georgia"/>
                <a:sym typeface="Georgia"/>
              </a:rPr>
              <a:t>Chyby: </a:t>
            </a:r>
            <a:r>
              <a:rPr lang="sk">
                <a:latin typeface="Georgia"/>
                <a:ea typeface="Georgia"/>
                <a:cs typeface="Georgia"/>
                <a:sym typeface="Georgia"/>
              </a:rPr>
              <a:t>Nečeká se v předpětí, ale ruce kloužou jako při masáži. </a:t>
            </a:r>
            <a:endParaRPr>
              <a:latin typeface="Georgia"/>
              <a:ea typeface="Georgia"/>
              <a:cs typeface="Georgia"/>
              <a:sym typeface="Georgi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karpometakarpálního kloubu palce - Mobilizace v pronaci</a:t>
            </a:r>
            <a:endParaRPr/>
          </a:p>
        </p:txBody>
      </p:sp>
      <p:sp>
        <p:nvSpPr>
          <p:cNvPr id="599" name="Google Shape;599;p88"/>
          <p:cNvSpPr txBox="1">
            <a:spLocks noGrp="1"/>
          </p:cNvSpPr>
          <p:nvPr>
            <p:ph type="body" idx="1"/>
          </p:nvPr>
        </p:nvSpPr>
        <p:spPr>
          <a:xfrm>
            <a:off x="311700" y="155767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b="1">
                <a:latin typeface="Georgia"/>
                <a:ea typeface="Georgia"/>
                <a:cs typeface="Georgia"/>
                <a:sym typeface="Georgia"/>
              </a:rPr>
              <a:t>P: </a:t>
            </a:r>
            <a:r>
              <a:rPr lang="sk">
                <a:latin typeface="Georgia"/>
                <a:ea typeface="Georgia"/>
                <a:cs typeface="Georgia"/>
                <a:sym typeface="Georgia"/>
              </a:rPr>
              <a:t>sed, HK v pronaci</a:t>
            </a:r>
            <a:endParaRPr>
              <a:latin typeface="Georgia"/>
              <a:ea typeface="Georgia"/>
              <a:cs typeface="Georgia"/>
              <a:sym typeface="Georgia"/>
            </a:endParaRPr>
          </a:p>
          <a:p>
            <a:pPr marL="0" lvl="0" indent="0" algn="l" rtl="0">
              <a:spcBef>
                <a:spcPts val="500"/>
              </a:spcBef>
              <a:spcAft>
                <a:spcPts val="0"/>
              </a:spcAft>
              <a:buNone/>
            </a:pPr>
            <a:r>
              <a:rPr lang="sk" b="1">
                <a:latin typeface="Georgia"/>
                <a:ea typeface="Georgia"/>
                <a:cs typeface="Georgia"/>
                <a:sym typeface="Georgia"/>
              </a:rPr>
              <a:t>T: </a:t>
            </a:r>
            <a:r>
              <a:rPr lang="sk">
                <a:latin typeface="Georgia"/>
                <a:ea typeface="Georgia"/>
                <a:cs typeface="Georgia"/>
                <a:sym typeface="Georgia"/>
              </a:rPr>
              <a:t>stojí, ruka pacienta opřena ulnární hranou v pronaci o břicho terapeuta. Jedna ruka terapeuta palcem a ukazovákem fixuje os trapezium, druhá ruka terapeuta drží bazi prvního metakarpu těsně u kloubní štěrbiny. Provádí pohyb do bariéry dorzálním směrem a dopružení.</a:t>
            </a:r>
            <a:endParaRPr>
              <a:latin typeface="Georgia"/>
              <a:ea typeface="Georgia"/>
              <a:cs typeface="Georgia"/>
              <a:sym typeface="Georgia"/>
            </a:endParaRPr>
          </a:p>
          <a:p>
            <a:pPr marL="0" lvl="0" indent="0" algn="l" rtl="0">
              <a:spcBef>
                <a:spcPts val="500"/>
              </a:spcBef>
              <a:spcAft>
                <a:spcPts val="0"/>
              </a:spcAft>
              <a:buNone/>
            </a:pPr>
            <a:r>
              <a:rPr lang="sk" b="1">
                <a:latin typeface="Georgia"/>
                <a:ea typeface="Georgia"/>
                <a:cs typeface="Georgia"/>
                <a:sym typeface="Georgia"/>
              </a:rPr>
              <a:t>MOB: </a:t>
            </a:r>
            <a:r>
              <a:rPr lang="sk">
                <a:latin typeface="Georgia"/>
                <a:ea typeface="Georgia"/>
                <a:cs typeface="Georgia"/>
                <a:sym typeface="Georgia"/>
              </a:rPr>
              <a:t>Repetitivní mobilizace dorzálním směrem </a:t>
            </a:r>
            <a:r>
              <a:rPr lang="sk" i="1">
                <a:latin typeface="Georgia"/>
                <a:ea typeface="Georgia"/>
                <a:cs typeface="Georgia"/>
                <a:sym typeface="Georgia"/>
              </a:rPr>
              <a:t>(distální segment nahoru – dorzálně)</a:t>
            </a:r>
            <a:endParaRPr i="1">
              <a:latin typeface="Georgia"/>
              <a:ea typeface="Georgia"/>
              <a:cs typeface="Georgia"/>
              <a:sym typeface="Georgia"/>
            </a:endParaRPr>
          </a:p>
          <a:p>
            <a:pPr marL="0" lvl="0" indent="0" algn="l" rtl="0">
              <a:spcBef>
                <a:spcPts val="0"/>
              </a:spcBef>
              <a:spcAft>
                <a:spcPts val="0"/>
              </a:spcAft>
              <a:buNone/>
            </a:pPr>
            <a:r>
              <a:rPr lang="sk" b="1">
                <a:latin typeface="Georgia"/>
                <a:ea typeface="Georgia"/>
                <a:cs typeface="Georgia"/>
                <a:sym typeface="Georgia"/>
              </a:rPr>
              <a:t>Technika:</a:t>
            </a:r>
            <a:r>
              <a:rPr lang="sk">
                <a:latin typeface="Georgia"/>
                <a:ea typeface="Georgia"/>
                <a:cs typeface="Georgia"/>
                <a:sym typeface="Georgia"/>
              </a:rPr>
              <a:t> Diagnostická i terapeutická, repetitivní mobilizace. </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sk" b="1">
                <a:latin typeface="Georgia"/>
                <a:ea typeface="Georgia"/>
                <a:cs typeface="Georgia"/>
                <a:sym typeface="Georgia"/>
              </a:rPr>
              <a:t>Chyby: </a:t>
            </a:r>
            <a:r>
              <a:rPr lang="sk">
                <a:latin typeface="Georgia"/>
                <a:ea typeface="Georgia"/>
                <a:cs typeface="Georgia"/>
                <a:sym typeface="Georgia"/>
              </a:rPr>
              <a:t>Nesprávná palpace os trapezium a báze 1. metakarpu.</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9"/>
          <p:cNvSpPr txBox="1">
            <a:spLocks noGrp="1"/>
          </p:cNvSpPr>
          <p:nvPr>
            <p:ph type="title"/>
          </p:nvPr>
        </p:nvSpPr>
        <p:spPr>
          <a:xfrm>
            <a:off x="311700" y="3553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karpometakarpálního kloubu palce - Mobilizace v supinaci</a:t>
            </a:r>
            <a:endParaRPr/>
          </a:p>
          <a:p>
            <a:pPr marL="0" lvl="0" indent="0" algn="l" rtl="0">
              <a:spcBef>
                <a:spcPts val="0"/>
              </a:spcBef>
              <a:spcAft>
                <a:spcPts val="0"/>
              </a:spcAft>
              <a:buNone/>
            </a:pPr>
            <a:endParaRPr/>
          </a:p>
        </p:txBody>
      </p:sp>
      <p:sp>
        <p:nvSpPr>
          <p:cNvPr id="605" name="Google Shape;605;p89"/>
          <p:cNvSpPr txBox="1">
            <a:spLocks noGrp="1"/>
          </p:cNvSpPr>
          <p:nvPr>
            <p:ph type="body" idx="1"/>
          </p:nvPr>
        </p:nvSpPr>
        <p:spPr>
          <a:xfrm>
            <a:off x="311700" y="1479250"/>
            <a:ext cx="8520600" cy="3302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sk" b="1">
                <a:latin typeface="Georgia"/>
                <a:ea typeface="Georgia"/>
                <a:cs typeface="Georgia"/>
                <a:sym typeface="Georgia"/>
              </a:rPr>
              <a:t>P: </a:t>
            </a:r>
            <a:r>
              <a:rPr lang="sk">
                <a:latin typeface="Georgia"/>
                <a:ea typeface="Georgia"/>
                <a:cs typeface="Georgia"/>
                <a:sym typeface="Georgia"/>
              </a:rPr>
              <a:t>sed, HK v supinaci</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T: </a:t>
            </a:r>
            <a:r>
              <a:rPr lang="sk">
                <a:latin typeface="Georgia"/>
                <a:ea typeface="Georgia"/>
                <a:cs typeface="Georgia"/>
                <a:sym typeface="Georgia"/>
              </a:rPr>
              <a:t>stojí, ruka pacienta opřena ulnární hranou v pronaci o břicho terapeuta. Palcem a ukazovákem terapeut fixuje os trapezium, druhá ruka terapeuta drží bazi prvního metakarpu těsně u kloubní štěrbiny a provádí pohyb do bariéry palmárním směrem a dopružení.</a:t>
            </a:r>
            <a:endParaRPr>
              <a:latin typeface="Georgia"/>
              <a:ea typeface="Georgia"/>
              <a:cs typeface="Georgia"/>
              <a:sym typeface="Georgia"/>
            </a:endParaRPr>
          </a:p>
          <a:p>
            <a:pPr marL="0" lvl="0" indent="0" algn="l" rtl="0">
              <a:spcBef>
                <a:spcPts val="600"/>
              </a:spcBef>
              <a:spcAft>
                <a:spcPts val="0"/>
              </a:spcAft>
              <a:buNone/>
            </a:pPr>
            <a:r>
              <a:rPr lang="sk" b="1">
                <a:latin typeface="Georgia"/>
                <a:ea typeface="Georgia"/>
                <a:cs typeface="Georgia"/>
                <a:sym typeface="Georgia"/>
              </a:rPr>
              <a:t>MOB: </a:t>
            </a:r>
            <a:r>
              <a:rPr lang="sk">
                <a:latin typeface="Georgia"/>
                <a:ea typeface="Georgia"/>
                <a:cs typeface="Georgia"/>
                <a:sym typeface="Georgia"/>
              </a:rPr>
              <a:t>repetitivní mobilizace palmárním směrem</a:t>
            </a:r>
            <a:endParaRPr>
              <a:latin typeface="Georgia"/>
              <a:ea typeface="Georgia"/>
              <a:cs typeface="Georgia"/>
              <a:sym typeface="Georgia"/>
            </a:endParaRPr>
          </a:p>
          <a:p>
            <a:pPr marL="0" lvl="0" indent="0" algn="l" rtl="0">
              <a:spcBef>
                <a:spcPts val="0"/>
              </a:spcBef>
              <a:spcAft>
                <a:spcPts val="0"/>
              </a:spcAft>
              <a:buNone/>
            </a:pPr>
            <a:endParaRPr b="1">
              <a:latin typeface="Georgia"/>
              <a:ea typeface="Georgia"/>
              <a:cs typeface="Georgia"/>
              <a:sym typeface="Georgia"/>
            </a:endParaRPr>
          </a:p>
          <a:p>
            <a:pPr marL="0" lvl="0" indent="0" algn="l" rtl="0">
              <a:spcBef>
                <a:spcPts val="0"/>
              </a:spcBef>
              <a:spcAft>
                <a:spcPts val="0"/>
              </a:spcAft>
              <a:buNone/>
            </a:pPr>
            <a:r>
              <a:rPr lang="sk" b="1">
                <a:latin typeface="Georgia"/>
                <a:ea typeface="Georgia"/>
                <a:cs typeface="Georgia"/>
                <a:sym typeface="Georgia"/>
              </a:rPr>
              <a:t>Technika:</a:t>
            </a:r>
            <a:r>
              <a:rPr lang="sk">
                <a:latin typeface="Georgia"/>
                <a:ea typeface="Georgia"/>
                <a:cs typeface="Georgia"/>
                <a:sym typeface="Georgia"/>
              </a:rPr>
              <a:t> Diagnostická i terapeutická, repetitivní mobilizace. </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sk" b="1">
                <a:latin typeface="Georgia"/>
                <a:ea typeface="Georgia"/>
                <a:cs typeface="Georgia"/>
                <a:sym typeface="Georgia"/>
              </a:rPr>
              <a:t>Chyby: </a:t>
            </a:r>
            <a:r>
              <a:rPr lang="sk">
                <a:latin typeface="Georgia"/>
                <a:ea typeface="Georgia"/>
                <a:cs typeface="Georgia"/>
                <a:sym typeface="Georgia"/>
              </a:rPr>
              <a:t>Nesprávná palpace os trapezium a báze 1. metakarpu.</a:t>
            </a:r>
            <a:endParaRPr>
              <a:latin typeface="Georgia"/>
              <a:ea typeface="Georgia"/>
              <a:cs typeface="Georgia"/>
              <a:sym typeface="Georgia"/>
            </a:endParaRPr>
          </a:p>
          <a:p>
            <a:pPr marL="0" lvl="0" indent="0" algn="l" rtl="0">
              <a:spcBef>
                <a:spcPts val="0"/>
              </a:spcBef>
              <a:spcAft>
                <a:spcPts val="1200"/>
              </a:spcAft>
              <a:buNone/>
            </a:pPr>
            <a:endParaRPr>
              <a:latin typeface="Georgia"/>
              <a:ea typeface="Georgia"/>
              <a:cs typeface="Georgia"/>
              <a:sym typeface="Georgi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zápěstí - řady kůstek navzájem </a:t>
            </a:r>
            <a:endParaRPr/>
          </a:p>
          <a:p>
            <a:pPr marL="0" lvl="0" indent="0" algn="l" rtl="0">
              <a:spcBef>
                <a:spcPts val="0"/>
              </a:spcBef>
              <a:spcAft>
                <a:spcPts val="0"/>
              </a:spcAft>
              <a:buNone/>
            </a:pPr>
            <a:r>
              <a:rPr lang="sk" i="1"/>
              <a:t>při omezené PF</a:t>
            </a:r>
            <a:endParaRPr i="1"/>
          </a:p>
        </p:txBody>
      </p:sp>
      <p:sp>
        <p:nvSpPr>
          <p:cNvPr id="611" name="Google Shape;611;p90"/>
          <p:cNvSpPr txBox="1">
            <a:spLocks noGrp="1"/>
          </p:cNvSpPr>
          <p:nvPr>
            <p:ph type="body" idx="1"/>
          </p:nvPr>
        </p:nvSpPr>
        <p:spPr>
          <a:xfrm>
            <a:off x="311700" y="152407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sk" sz="2200" b="1">
                <a:latin typeface="Georgia"/>
                <a:ea typeface="Georgia"/>
                <a:cs typeface="Georgia"/>
                <a:sym typeface="Georgia"/>
              </a:rPr>
              <a:t>P:</a:t>
            </a:r>
            <a:r>
              <a:rPr lang="sk" sz="2200">
                <a:latin typeface="Georgia"/>
                <a:ea typeface="Georgia"/>
                <a:cs typeface="Georgia"/>
                <a:sym typeface="Georgia"/>
              </a:rPr>
              <a:t> sed, ruka v supinaci</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T: </a:t>
            </a:r>
            <a:r>
              <a:rPr lang="sk" sz="2200">
                <a:latin typeface="Georgia"/>
                <a:ea typeface="Georgia"/>
                <a:cs typeface="Georgia"/>
                <a:sym typeface="Georgia"/>
              </a:rPr>
              <a:t>terapeut stojí, první meziprstní řasou fixuje distální konec radia a ulny v oblasti processus styloideus radii a processus styloideus ulnae z palmární strany, druhou rukou fixuje svou první meziprstní řasou proximální řadu kůstek</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MOB: </a:t>
            </a:r>
            <a:r>
              <a:rPr lang="sk" sz="2200">
                <a:latin typeface="Georgia"/>
                <a:ea typeface="Georgia"/>
                <a:cs typeface="Georgia"/>
                <a:sym typeface="Georgia"/>
              </a:rPr>
              <a:t>pohyb distálního segmentu dorzálním směrem (směr k zemi!) do bariéry, dopružit. Repetitivní mobilizace distálním segmentem dorzálně (k zemi!).</a:t>
            </a:r>
            <a:endParaRPr sz="2200">
              <a:latin typeface="Georgia"/>
              <a:ea typeface="Georgia"/>
              <a:cs typeface="Georgia"/>
              <a:sym typeface="Georgia"/>
            </a:endParaRPr>
          </a:p>
          <a:p>
            <a:pPr marL="0" lvl="0" indent="0" algn="l" rtl="0">
              <a:spcBef>
                <a:spcPts val="0"/>
              </a:spcBef>
              <a:spcAft>
                <a:spcPts val="0"/>
              </a:spcAft>
              <a:buNone/>
            </a:pPr>
            <a:endParaRPr sz="2200">
              <a:latin typeface="Georgia"/>
              <a:ea typeface="Georgia"/>
              <a:cs typeface="Georgia"/>
              <a:sym typeface="Georgia"/>
            </a:endParaRPr>
          </a:p>
          <a:p>
            <a:pPr marL="0" lvl="0" indent="0" algn="l" rtl="0">
              <a:spcBef>
                <a:spcPts val="0"/>
              </a:spcBef>
              <a:spcAft>
                <a:spcPts val="120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1"/>
          <p:cNvSpPr txBox="1">
            <a:spLocks noGrp="1"/>
          </p:cNvSpPr>
          <p:nvPr>
            <p:ph type="title"/>
          </p:nvPr>
        </p:nvSpPr>
        <p:spPr>
          <a:xfrm>
            <a:off x="311700" y="3778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zápěstí - řady kůstek navzájem </a:t>
            </a:r>
            <a:endParaRPr/>
          </a:p>
          <a:p>
            <a:pPr marL="0" lvl="0" indent="0" algn="l" rtl="0">
              <a:spcBef>
                <a:spcPts val="0"/>
              </a:spcBef>
              <a:spcAft>
                <a:spcPts val="0"/>
              </a:spcAft>
              <a:buNone/>
            </a:pPr>
            <a:r>
              <a:rPr lang="sk" i="1"/>
              <a:t>při omezené DF</a:t>
            </a:r>
            <a:endParaRPr/>
          </a:p>
        </p:txBody>
      </p:sp>
      <p:sp>
        <p:nvSpPr>
          <p:cNvPr id="617" name="Google Shape;617;p91"/>
          <p:cNvSpPr txBox="1">
            <a:spLocks noGrp="1"/>
          </p:cNvSpPr>
          <p:nvPr>
            <p:ph type="body" idx="1"/>
          </p:nvPr>
        </p:nvSpPr>
        <p:spPr>
          <a:xfrm>
            <a:off x="311700" y="155767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2000" b="1">
                <a:latin typeface="Georgia"/>
                <a:ea typeface="Georgia"/>
                <a:cs typeface="Georgia"/>
                <a:sym typeface="Georgia"/>
              </a:rPr>
              <a:t>P:</a:t>
            </a:r>
            <a:r>
              <a:rPr lang="sk" sz="2000">
                <a:latin typeface="Georgia"/>
                <a:ea typeface="Georgia"/>
                <a:cs typeface="Georgia"/>
                <a:sym typeface="Georgia"/>
              </a:rPr>
              <a:t> sed, ruka v pronaci</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T: </a:t>
            </a:r>
            <a:r>
              <a:rPr lang="sk" sz="2000">
                <a:latin typeface="Georgia"/>
                <a:ea typeface="Georgia"/>
                <a:cs typeface="Georgia"/>
                <a:sym typeface="Georgia"/>
              </a:rPr>
              <a:t>terapeut stojí, první meziprstní řasou fixuje proximální řadu kůstek zápěstí pacienta z dorzální strany, druhou rukou fixuje svou první meziprstní řasou distální řadu kůstek.</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MOB:</a:t>
            </a:r>
            <a:r>
              <a:rPr lang="sk" sz="2000">
                <a:latin typeface="Georgia"/>
                <a:ea typeface="Georgia"/>
                <a:cs typeface="Georgia"/>
                <a:sym typeface="Georgia"/>
              </a:rPr>
              <a:t> pohyb distálního segmentu palmárním směrem (k zemi!) do bariéry, dopružení. Repetitivní mobilizace distálním segmentem palmárně (k zemi!)</a:t>
            </a:r>
            <a:endParaRPr sz="2000">
              <a:latin typeface="Georgia"/>
              <a:ea typeface="Georgia"/>
              <a:cs typeface="Georgia"/>
              <a:sym typeface="Georgia"/>
            </a:endParaRPr>
          </a:p>
          <a:p>
            <a:pPr marL="0" lvl="0" indent="0" algn="l" rtl="0">
              <a:spcBef>
                <a:spcPts val="0"/>
              </a:spcBef>
              <a:spcAft>
                <a:spcPts val="1200"/>
              </a:spcAft>
              <a:buNone/>
            </a:pPr>
            <a:endParaRPr sz="2000">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ruky</a:t>
            </a:r>
            <a:endParaRPr/>
          </a:p>
        </p:txBody>
      </p:sp>
      <p:pic>
        <p:nvPicPr>
          <p:cNvPr id="111" name="Google Shape;111;p20"/>
          <p:cNvPicPr preferRelativeResize="0"/>
          <p:nvPr/>
        </p:nvPicPr>
        <p:blipFill>
          <a:blip r:embed="rId3">
            <a:alphaModFix/>
          </a:blip>
          <a:stretch>
            <a:fillRect/>
          </a:stretch>
        </p:blipFill>
        <p:spPr>
          <a:xfrm>
            <a:off x="216900" y="1152425"/>
            <a:ext cx="3086024" cy="3760149"/>
          </a:xfrm>
          <a:prstGeom prst="rect">
            <a:avLst/>
          </a:prstGeom>
          <a:noFill/>
          <a:ln>
            <a:noFill/>
          </a:ln>
        </p:spPr>
      </p:pic>
      <p:pic>
        <p:nvPicPr>
          <p:cNvPr id="112" name="Google Shape;112;p20"/>
          <p:cNvPicPr preferRelativeResize="0"/>
          <p:nvPr/>
        </p:nvPicPr>
        <p:blipFill>
          <a:blip r:embed="rId4">
            <a:alphaModFix/>
          </a:blip>
          <a:stretch>
            <a:fillRect/>
          </a:stretch>
        </p:blipFill>
        <p:spPr>
          <a:xfrm>
            <a:off x="5918499" y="160650"/>
            <a:ext cx="3013875" cy="2411100"/>
          </a:xfrm>
          <a:prstGeom prst="rect">
            <a:avLst/>
          </a:prstGeom>
          <a:noFill/>
          <a:ln>
            <a:noFill/>
          </a:ln>
        </p:spPr>
      </p:pic>
      <p:pic>
        <p:nvPicPr>
          <p:cNvPr id="113" name="Google Shape;113;p20"/>
          <p:cNvPicPr preferRelativeResize="0"/>
          <p:nvPr/>
        </p:nvPicPr>
        <p:blipFill>
          <a:blip r:embed="rId5">
            <a:alphaModFix/>
          </a:blip>
          <a:stretch>
            <a:fillRect/>
          </a:stretch>
        </p:blipFill>
        <p:spPr>
          <a:xfrm>
            <a:off x="5908875" y="2703150"/>
            <a:ext cx="3033125" cy="2209426"/>
          </a:xfrm>
          <a:prstGeom prst="rect">
            <a:avLst/>
          </a:prstGeom>
          <a:noFill/>
          <a:ln>
            <a:noFill/>
          </a:ln>
        </p:spPr>
      </p:pic>
      <p:pic>
        <p:nvPicPr>
          <p:cNvPr id="114" name="Google Shape;114;p20"/>
          <p:cNvPicPr preferRelativeResize="0"/>
          <p:nvPr/>
        </p:nvPicPr>
        <p:blipFill>
          <a:blip r:embed="rId6">
            <a:alphaModFix/>
          </a:blip>
          <a:stretch>
            <a:fillRect/>
          </a:stretch>
        </p:blipFill>
        <p:spPr>
          <a:xfrm>
            <a:off x="3273375" y="1152425"/>
            <a:ext cx="2667000" cy="1864675"/>
          </a:xfrm>
          <a:prstGeom prst="rect">
            <a:avLst/>
          </a:prstGeom>
          <a:noFill/>
          <a:ln>
            <a:noFill/>
          </a:ln>
        </p:spPr>
      </p:pic>
      <p:pic>
        <p:nvPicPr>
          <p:cNvPr id="115" name="Google Shape;115;p20"/>
          <p:cNvPicPr preferRelativeResize="0"/>
          <p:nvPr/>
        </p:nvPicPr>
        <p:blipFill>
          <a:blip r:embed="rId7">
            <a:alphaModFix/>
          </a:blip>
          <a:stretch>
            <a:fillRect/>
          </a:stretch>
        </p:blipFill>
        <p:spPr>
          <a:xfrm>
            <a:off x="3273375" y="3017100"/>
            <a:ext cx="2667000" cy="18646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zápěstí - kůstky navzájem </a:t>
            </a:r>
            <a:endParaRPr/>
          </a:p>
          <a:p>
            <a:pPr marL="0" lvl="0" indent="0" algn="l" rtl="0">
              <a:spcBef>
                <a:spcPts val="0"/>
              </a:spcBef>
              <a:spcAft>
                <a:spcPts val="0"/>
              </a:spcAft>
              <a:buNone/>
            </a:pPr>
            <a:r>
              <a:rPr lang="sk" i="1"/>
              <a:t>jednoduchá translace</a:t>
            </a:r>
            <a:endParaRPr i="1"/>
          </a:p>
        </p:txBody>
      </p:sp>
      <p:sp>
        <p:nvSpPr>
          <p:cNvPr id="623" name="Google Shape;623;p92"/>
          <p:cNvSpPr txBox="1">
            <a:spLocks noGrp="1"/>
          </p:cNvSpPr>
          <p:nvPr>
            <p:ph type="body" idx="1"/>
          </p:nvPr>
        </p:nvSpPr>
        <p:spPr>
          <a:xfrm>
            <a:off x="311700" y="153527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2000" b="1">
                <a:latin typeface="Georgia"/>
                <a:ea typeface="Georgia"/>
                <a:cs typeface="Georgia"/>
                <a:sym typeface="Georgia"/>
              </a:rPr>
              <a:t>P: </a:t>
            </a:r>
            <a:r>
              <a:rPr lang="sk" sz="2000">
                <a:latin typeface="Georgia"/>
                <a:ea typeface="Georgia"/>
                <a:cs typeface="Georgia"/>
                <a:sym typeface="Georgia"/>
              </a:rPr>
              <a:t>sed, ruka v pronaci na lehátku</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T:</a:t>
            </a:r>
            <a:r>
              <a:rPr lang="sk" sz="2000">
                <a:latin typeface="Georgia"/>
                <a:ea typeface="Georgia"/>
                <a:cs typeface="Georgia"/>
                <a:sym typeface="Georgia"/>
              </a:rPr>
              <a:t> terapeut sedí, jednou rukou fixuje palcem a ukazovákem jednu karpální kůstku, druhou rukou uchopí palcem a ukazovákem sousední karpální kůstku, provádí translační pohyby palmárním směrem, do bariéry, dopružit.</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MOB: </a:t>
            </a:r>
            <a:r>
              <a:rPr lang="sk" sz="2000">
                <a:latin typeface="Georgia"/>
                <a:ea typeface="Georgia"/>
                <a:cs typeface="Georgia"/>
                <a:sym typeface="Georgia"/>
              </a:rPr>
              <a:t>repetitivní mobilizace palmárním směrem</a:t>
            </a:r>
            <a:endParaRPr sz="2000">
              <a:latin typeface="Georgia"/>
              <a:ea typeface="Georgia"/>
              <a:cs typeface="Georgia"/>
              <a:sym typeface="Georgia"/>
            </a:endParaRPr>
          </a:p>
          <a:p>
            <a:pPr marL="0" lvl="0" indent="0" algn="l" rtl="0">
              <a:spcBef>
                <a:spcPts val="0"/>
              </a:spcBef>
              <a:spcAft>
                <a:spcPts val="1200"/>
              </a:spcAft>
              <a:buNone/>
            </a:pPr>
            <a:endParaRPr sz="2000">
              <a:latin typeface="Georgia"/>
              <a:ea typeface="Georgia"/>
              <a:cs typeface="Georgia"/>
              <a:sym typeface="Georgi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3"/>
          <p:cNvSpPr txBox="1">
            <a:spLocks noGrp="1"/>
          </p:cNvSpPr>
          <p:nvPr>
            <p:ph type="title"/>
          </p:nvPr>
        </p:nvSpPr>
        <p:spPr>
          <a:xfrm>
            <a:off x="311700" y="3441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zápěstí - kůstky navzájem </a:t>
            </a:r>
            <a:endParaRPr/>
          </a:p>
          <a:p>
            <a:pPr marL="0" lvl="0" indent="0" algn="l" rtl="0">
              <a:spcBef>
                <a:spcPts val="0"/>
              </a:spcBef>
              <a:spcAft>
                <a:spcPts val="0"/>
              </a:spcAft>
              <a:buNone/>
            </a:pPr>
            <a:r>
              <a:rPr lang="sk" i="1"/>
              <a:t>nůžkový hmat</a:t>
            </a:r>
            <a:endParaRPr i="1"/>
          </a:p>
          <a:p>
            <a:pPr marL="0" lvl="0" indent="0" algn="l" rtl="0">
              <a:spcBef>
                <a:spcPts val="0"/>
              </a:spcBef>
              <a:spcAft>
                <a:spcPts val="0"/>
              </a:spcAft>
              <a:buNone/>
            </a:pPr>
            <a:endParaRPr/>
          </a:p>
        </p:txBody>
      </p:sp>
      <p:sp>
        <p:nvSpPr>
          <p:cNvPr id="629" name="Google Shape;629;p93"/>
          <p:cNvSpPr txBox="1">
            <a:spLocks noGrp="1"/>
          </p:cNvSpPr>
          <p:nvPr>
            <p:ph type="body" idx="1"/>
          </p:nvPr>
        </p:nvSpPr>
        <p:spPr>
          <a:xfrm>
            <a:off x="311700" y="14344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sk" sz="2000" b="1">
                <a:latin typeface="Georgia"/>
                <a:ea typeface="Georgia"/>
                <a:cs typeface="Georgia"/>
                <a:sym typeface="Georgia"/>
              </a:rPr>
              <a:t>P: </a:t>
            </a:r>
            <a:r>
              <a:rPr lang="sk" sz="2000">
                <a:latin typeface="Georgia"/>
                <a:ea typeface="Georgia"/>
                <a:cs typeface="Georgia"/>
                <a:sym typeface="Georgia"/>
              </a:rPr>
              <a:t>Podobně jako předchozí</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T:</a:t>
            </a:r>
            <a:r>
              <a:rPr lang="sk" sz="2000">
                <a:latin typeface="Georgia"/>
                <a:ea typeface="Georgia"/>
                <a:cs typeface="Georgia"/>
                <a:sym typeface="Georgia"/>
              </a:rPr>
              <a:t> palec jedné ruky se přesune a přiloží na palec druhé ruky terapeuta. Ukazováček jedné ruky se přiloží na druhý. V také pozici, kdy jsou oba palce na jedné kosti a oba ukazováky na druhé. Pruží ukazováky dorzálním směrem a palce palmárním směrem. Výsledný pohyb  je střižný.</a:t>
            </a:r>
            <a:endParaRPr sz="2000">
              <a:latin typeface="Georgia"/>
              <a:ea typeface="Georgia"/>
              <a:cs typeface="Georgia"/>
              <a:sym typeface="Georgia"/>
            </a:endParaRPr>
          </a:p>
          <a:p>
            <a:pPr marL="0" lvl="0" indent="0" algn="l" rtl="0">
              <a:spcBef>
                <a:spcPts val="0"/>
              </a:spcBef>
              <a:spcAft>
                <a:spcPts val="1200"/>
              </a:spcAft>
              <a:buNone/>
            </a:pPr>
            <a:endParaRPr sz="2000">
              <a:latin typeface="Georgia"/>
              <a:ea typeface="Georgia"/>
              <a:cs typeface="Georgia"/>
              <a:sym typeface="Georg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v praxi</a:t>
            </a:r>
            <a:endParaRPr/>
          </a:p>
        </p:txBody>
      </p:sp>
      <p:sp>
        <p:nvSpPr>
          <p:cNvPr id="635" name="Google Shape;635;p9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10000"/>
          </a:bodyPr>
          <a:lstStyle/>
          <a:p>
            <a:pPr marL="457200" lvl="0" indent="-339248" algn="l" rtl="0">
              <a:spcBef>
                <a:spcPts val="1200"/>
              </a:spcBef>
              <a:spcAft>
                <a:spcPts val="0"/>
              </a:spcAft>
              <a:buClr>
                <a:schemeClr val="dk2"/>
              </a:buClr>
              <a:buSzPct val="100000"/>
              <a:buFont typeface="Arial"/>
              <a:buChar char="❏"/>
            </a:pPr>
            <a:r>
              <a:rPr lang="sk" sz="2050" b="1" u="sng">
                <a:latin typeface="Georgia"/>
                <a:ea typeface="Georgia"/>
                <a:cs typeface="Georgia"/>
                <a:sym typeface="Georgia"/>
              </a:rPr>
              <a:t>Při dorsální flexi dochází k posunu distální řady kůstek proti proximální řadě směrem volárním - </a:t>
            </a:r>
            <a:r>
              <a:rPr lang="sk" sz="2050">
                <a:solidFill>
                  <a:srgbClr val="FB0007"/>
                </a:solidFill>
                <a:latin typeface="Georgia"/>
                <a:ea typeface="Georgia"/>
                <a:cs typeface="Georgia"/>
                <a:sym typeface="Georgia"/>
              </a:rPr>
              <a:t>při omezené dorsální flexi mobilizujeme distální řadu karpálních kůstek proti řadě proximální směrem volárním (opora o stůl, předloktí v pronaci</a:t>
            </a:r>
            <a:endParaRPr sz="2050">
              <a:solidFill>
                <a:srgbClr val="FB0007"/>
              </a:solidFill>
              <a:latin typeface="Georgia"/>
              <a:ea typeface="Georgia"/>
              <a:cs typeface="Georgia"/>
              <a:sym typeface="Georgia"/>
            </a:endParaRPr>
          </a:p>
          <a:p>
            <a:pPr marL="457200" lvl="0" indent="0" algn="l" rtl="0">
              <a:spcBef>
                <a:spcPts val="1700"/>
              </a:spcBef>
              <a:spcAft>
                <a:spcPts val="0"/>
              </a:spcAft>
              <a:buNone/>
            </a:pPr>
            <a:r>
              <a:rPr lang="sk" sz="2050" b="1">
                <a:latin typeface="Georgia"/>
                <a:ea typeface="Georgia"/>
                <a:cs typeface="Georgia"/>
                <a:sym typeface="Georgia"/>
              </a:rPr>
              <a:t>x</a:t>
            </a:r>
            <a:endParaRPr sz="2050" b="1">
              <a:latin typeface="Georgia"/>
              <a:ea typeface="Georgia"/>
              <a:cs typeface="Georgia"/>
              <a:sym typeface="Georgia"/>
            </a:endParaRPr>
          </a:p>
          <a:p>
            <a:pPr marL="457200" lvl="0" indent="-339248" algn="l" rtl="0">
              <a:spcBef>
                <a:spcPts val="1200"/>
              </a:spcBef>
              <a:spcAft>
                <a:spcPts val="0"/>
              </a:spcAft>
              <a:buClr>
                <a:schemeClr val="dk2"/>
              </a:buClr>
              <a:buSzPct val="100000"/>
              <a:buFont typeface="Arial"/>
              <a:buChar char="❏"/>
            </a:pPr>
            <a:r>
              <a:rPr lang="sk" sz="2050" b="1" u="sng">
                <a:latin typeface="Georgia"/>
                <a:ea typeface="Georgia"/>
                <a:cs typeface="Georgia"/>
                <a:sym typeface="Georgia"/>
              </a:rPr>
              <a:t>Při volární flexi dochází k posunu proximální řady proti radiu směrem dorsálním-</a:t>
            </a:r>
            <a:r>
              <a:rPr lang="sk" sz="2050" b="1" u="sng">
                <a:solidFill>
                  <a:srgbClr val="FB0007"/>
                </a:solidFill>
                <a:latin typeface="Georgia"/>
                <a:ea typeface="Georgia"/>
                <a:cs typeface="Georgia"/>
                <a:sym typeface="Georgia"/>
              </a:rPr>
              <a:t> </a:t>
            </a:r>
            <a:r>
              <a:rPr lang="sk" sz="2050">
                <a:solidFill>
                  <a:srgbClr val="FB0007"/>
                </a:solidFill>
                <a:latin typeface="Georgia"/>
                <a:ea typeface="Georgia"/>
                <a:cs typeface="Georgia"/>
                <a:sym typeface="Georgia"/>
              </a:rPr>
              <a:t>při omezené volární flexi mobilizujeme posun prox.řady karp.kůstek dorsálním směrem (opora o stůl, předloktí v supinaci)</a:t>
            </a:r>
            <a:endParaRPr sz="2050">
              <a:solidFill>
                <a:srgbClr val="FB0007"/>
              </a:solidFill>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Kineziologie v praxi</a:t>
            </a:r>
            <a:endParaRPr/>
          </a:p>
        </p:txBody>
      </p:sp>
      <p:sp>
        <p:nvSpPr>
          <p:cNvPr id="641" name="Google Shape;641;p9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10000"/>
          </a:bodyPr>
          <a:lstStyle/>
          <a:p>
            <a:pPr marL="457200" lvl="0" indent="-381000" algn="l" rtl="0">
              <a:spcBef>
                <a:spcPts val="1200"/>
              </a:spcBef>
              <a:spcAft>
                <a:spcPts val="0"/>
              </a:spcAft>
              <a:buClr>
                <a:schemeClr val="dk2"/>
              </a:buClr>
              <a:buSzPts val="2400"/>
              <a:buFont typeface="Georgia"/>
              <a:buChar char="❏"/>
            </a:pPr>
            <a:r>
              <a:rPr lang="sk" sz="2400">
                <a:latin typeface="Georgia"/>
                <a:ea typeface="Georgia"/>
                <a:cs typeface="Georgia"/>
                <a:sym typeface="Georgia"/>
              </a:rPr>
              <a:t>Při omezené ulnární dukci provádíme mobilizaci směrem dorsálním a klademe důraz na mediální část RC kloubu</a:t>
            </a:r>
            <a:endParaRPr sz="2400">
              <a:latin typeface="Georgia"/>
              <a:ea typeface="Georgia"/>
              <a:cs typeface="Georgia"/>
              <a:sym typeface="Georgia"/>
            </a:endParaRPr>
          </a:p>
          <a:p>
            <a:pPr marL="457200" lvl="0" indent="0" algn="l" rtl="0">
              <a:spcBef>
                <a:spcPts val="1800"/>
              </a:spcBef>
              <a:spcAft>
                <a:spcPts val="0"/>
              </a:spcAft>
              <a:buNone/>
            </a:pPr>
            <a:r>
              <a:rPr lang="sk" sz="2400">
                <a:latin typeface="Georgia"/>
                <a:ea typeface="Georgia"/>
                <a:cs typeface="Georgia"/>
                <a:sym typeface="Georgia"/>
              </a:rPr>
              <a:t>x</a:t>
            </a:r>
            <a:endParaRPr sz="2400">
              <a:latin typeface="Georgia"/>
              <a:ea typeface="Georgia"/>
              <a:cs typeface="Georgia"/>
              <a:sym typeface="Georgia"/>
            </a:endParaRPr>
          </a:p>
          <a:p>
            <a:pPr marL="457200" lvl="0" indent="-381000" algn="l" rtl="0">
              <a:spcBef>
                <a:spcPts val="1200"/>
              </a:spcBef>
              <a:spcAft>
                <a:spcPts val="0"/>
              </a:spcAft>
              <a:buClr>
                <a:schemeClr val="dk2"/>
              </a:buClr>
              <a:buSzPts val="2400"/>
              <a:buFont typeface="Georgia"/>
              <a:buChar char="❏"/>
            </a:pPr>
            <a:r>
              <a:rPr lang="sk" sz="2400">
                <a:latin typeface="Georgia"/>
                <a:ea typeface="Georgia"/>
                <a:cs typeface="Georgia"/>
                <a:sym typeface="Georgia"/>
              </a:rPr>
              <a:t>Při omezené radiální dukci provádíme mobilizaci směrem volárním a klademe důraz na laterální část interkarp.kloubu</a:t>
            </a:r>
            <a:endParaRPr sz="240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9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Trakční mobilizace os capitatum třepací technikou</a:t>
            </a:r>
            <a:endParaRPr/>
          </a:p>
        </p:txBody>
      </p:sp>
      <p:sp>
        <p:nvSpPr>
          <p:cNvPr id="647" name="Google Shape;647;p9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sk" sz="2000" b="1">
                <a:latin typeface="Georgia"/>
                <a:ea typeface="Georgia"/>
                <a:cs typeface="Georgia"/>
                <a:sym typeface="Georgia"/>
              </a:rPr>
              <a:t>P: </a:t>
            </a:r>
            <a:r>
              <a:rPr lang="sk" sz="2000">
                <a:latin typeface="Georgia"/>
                <a:ea typeface="Georgia"/>
                <a:cs typeface="Georgia"/>
                <a:sym typeface="Georgia"/>
              </a:rPr>
              <a:t>stoj</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T:</a:t>
            </a:r>
            <a:r>
              <a:rPr lang="sk" sz="2000">
                <a:latin typeface="Georgia"/>
                <a:ea typeface="Georgia"/>
                <a:cs typeface="Georgia"/>
                <a:sym typeface="Georgia"/>
              </a:rPr>
              <a:t> joint play os capitatum vůči sousedním karpálním kůstkám</a:t>
            </a:r>
            <a:endParaRPr sz="2000">
              <a:latin typeface="Georgia"/>
              <a:ea typeface="Georgia"/>
              <a:cs typeface="Georgia"/>
              <a:sym typeface="Georgia"/>
            </a:endParaRPr>
          </a:p>
          <a:p>
            <a:pPr marL="0" lvl="0" indent="0" algn="l" rtl="0">
              <a:spcBef>
                <a:spcPts val="600"/>
              </a:spcBef>
              <a:spcAft>
                <a:spcPts val="0"/>
              </a:spcAft>
              <a:buNone/>
            </a:pPr>
            <a:r>
              <a:rPr lang="sk" sz="2000" b="1">
                <a:latin typeface="Georgia"/>
                <a:ea typeface="Georgia"/>
                <a:cs typeface="Georgia"/>
                <a:sym typeface="Georgia"/>
              </a:rPr>
              <a:t>MOB:</a:t>
            </a:r>
            <a:r>
              <a:rPr lang="sk" sz="2000">
                <a:latin typeface="Georgia"/>
                <a:ea typeface="Georgia"/>
                <a:cs typeface="Georgia"/>
                <a:sym typeface="Georgia"/>
              </a:rPr>
              <a:t> terapeut stojí čelem k pacientovi. Uchopí os capitatum z dorzální strany palce přes sebe, z palmární strany ukazováky přes sebe. Repetitivní mobilizace v lehké trakci v disto-palmárním směru, s akcentací tlaku na kůstku</a:t>
            </a:r>
            <a:endParaRPr sz="2000">
              <a:latin typeface="Georgia"/>
              <a:ea typeface="Georgia"/>
              <a:cs typeface="Georgia"/>
              <a:sym typeface="Georgia"/>
            </a:endParaRPr>
          </a:p>
          <a:p>
            <a:pPr marL="0" lvl="0" indent="0" algn="l" rtl="0">
              <a:spcBef>
                <a:spcPts val="0"/>
              </a:spcBef>
              <a:spcAft>
                <a:spcPts val="0"/>
              </a:spcAft>
              <a:buNone/>
            </a:pPr>
            <a:endParaRPr sz="2000">
              <a:latin typeface="Georgia"/>
              <a:ea typeface="Georgia"/>
              <a:cs typeface="Georgia"/>
              <a:sym typeface="Georgia"/>
            </a:endParaRPr>
          </a:p>
          <a:p>
            <a:pPr marL="0" lvl="0" indent="0" algn="l" rtl="0">
              <a:spcBef>
                <a:spcPts val="0"/>
              </a:spcBef>
              <a:spcAft>
                <a:spcPts val="0"/>
              </a:spcAft>
              <a:buNone/>
            </a:pPr>
            <a:r>
              <a:rPr lang="sk" sz="2000" b="1">
                <a:latin typeface="Georgia"/>
                <a:ea typeface="Georgia"/>
                <a:cs typeface="Georgia"/>
                <a:sym typeface="Georgia"/>
              </a:rPr>
              <a:t>Technika: </a:t>
            </a:r>
            <a:r>
              <a:rPr lang="sk" sz="2000">
                <a:latin typeface="Georgia"/>
                <a:ea typeface="Georgia"/>
                <a:cs typeface="Georgia"/>
                <a:sym typeface="Georgia"/>
              </a:rPr>
              <a:t>Pouze terapeutická - nárazová mobilizace.</a:t>
            </a:r>
            <a:endParaRPr sz="2000">
              <a:latin typeface="Georgia"/>
              <a:ea typeface="Georgia"/>
              <a:cs typeface="Georgia"/>
              <a:sym typeface="Georgia"/>
            </a:endParaRPr>
          </a:p>
          <a:p>
            <a:pPr marL="0" lvl="0" indent="0" algn="l" rtl="0">
              <a:spcBef>
                <a:spcPts val="2400"/>
              </a:spcBef>
              <a:spcAft>
                <a:spcPts val="2400"/>
              </a:spcAft>
              <a:buNone/>
            </a:pPr>
            <a:r>
              <a:rPr lang="sk" sz="2000" b="1">
                <a:latin typeface="Georgia"/>
                <a:ea typeface="Georgia"/>
                <a:cs typeface="Georgia"/>
                <a:sym typeface="Georgia"/>
              </a:rPr>
              <a:t>Chyby: </a:t>
            </a:r>
            <a:r>
              <a:rPr lang="sk" sz="2000">
                <a:latin typeface="Georgia"/>
                <a:ea typeface="Georgia"/>
                <a:cs typeface="Georgia"/>
                <a:sym typeface="Georgia"/>
              </a:rPr>
              <a:t>nesprávná palpace, příliš razantní provedení, pomalé provedení </a:t>
            </a:r>
            <a:endParaRPr sz="2000">
              <a:latin typeface="Georgia"/>
              <a:ea typeface="Georgia"/>
              <a:cs typeface="Georgia"/>
              <a:sym typeface="Georgi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7"/>
          <p:cNvSpPr txBox="1">
            <a:spLocks noGrp="1"/>
          </p:cNvSpPr>
          <p:nvPr>
            <p:ph type="title"/>
          </p:nvPr>
        </p:nvSpPr>
        <p:spPr>
          <a:xfrm>
            <a:off x="311700" y="2433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Mobilizace distálního radioulnárního kloubu -</a:t>
            </a:r>
            <a:endParaRPr/>
          </a:p>
          <a:p>
            <a:pPr marL="0" lvl="0" indent="0" algn="l" rtl="0">
              <a:spcBef>
                <a:spcPts val="0"/>
              </a:spcBef>
              <a:spcAft>
                <a:spcPts val="0"/>
              </a:spcAft>
              <a:buNone/>
            </a:pPr>
            <a:r>
              <a:rPr lang="sk" i="1"/>
              <a:t>nůžkový hmat</a:t>
            </a:r>
            <a:endParaRPr i="1"/>
          </a:p>
        </p:txBody>
      </p:sp>
      <p:sp>
        <p:nvSpPr>
          <p:cNvPr id="653" name="Google Shape;653;p97"/>
          <p:cNvSpPr txBox="1">
            <a:spLocks noGrp="1"/>
          </p:cNvSpPr>
          <p:nvPr>
            <p:ph type="body" idx="1"/>
          </p:nvPr>
        </p:nvSpPr>
        <p:spPr>
          <a:xfrm>
            <a:off x="311700" y="1479225"/>
            <a:ext cx="8520600" cy="3302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sk" sz="2200" b="1">
                <a:latin typeface="Georgia"/>
                <a:ea typeface="Georgia"/>
                <a:cs typeface="Georgia"/>
                <a:sym typeface="Georgia"/>
              </a:rPr>
              <a:t>P:</a:t>
            </a:r>
            <a:r>
              <a:rPr lang="sk" sz="2200">
                <a:latin typeface="Georgia"/>
                <a:ea typeface="Georgia"/>
                <a:cs typeface="Georgia"/>
                <a:sym typeface="Georgia"/>
              </a:rPr>
              <a:t> sed, ruka v pronaci na lehátku</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T: </a:t>
            </a:r>
            <a:r>
              <a:rPr lang="sk" sz="2200">
                <a:latin typeface="Georgia"/>
                <a:ea typeface="Georgia"/>
                <a:cs typeface="Georgia"/>
                <a:sym typeface="Georgia"/>
              </a:rPr>
              <a:t>terapeut sedí čelem k pacientovi, uchopí palcem a ukazovákem jedné ruky processus styloideus ulnae, druhá ruka uchopí palcem a ukazovákem distální konec radia, přehmat do nůžkového hmatu. Ukazováky jsou z palmární strany na radiu. Palce z dorzální strany na processus styloideus ulnae.</a:t>
            </a:r>
            <a:endParaRPr sz="2200">
              <a:latin typeface="Georgia"/>
              <a:ea typeface="Georgia"/>
              <a:cs typeface="Georgia"/>
              <a:sym typeface="Georgia"/>
            </a:endParaRPr>
          </a:p>
          <a:p>
            <a:pPr marL="0" lvl="0" indent="0" algn="l" rtl="0">
              <a:spcBef>
                <a:spcPts val="500"/>
              </a:spcBef>
              <a:spcAft>
                <a:spcPts val="0"/>
              </a:spcAft>
              <a:buNone/>
            </a:pPr>
            <a:r>
              <a:rPr lang="sk" sz="2200" b="1">
                <a:latin typeface="Georgia"/>
                <a:ea typeface="Georgia"/>
                <a:cs typeface="Georgia"/>
                <a:sym typeface="Georgia"/>
              </a:rPr>
              <a:t>MOB: </a:t>
            </a:r>
            <a:r>
              <a:rPr lang="sk" sz="2200">
                <a:latin typeface="Georgia"/>
                <a:ea typeface="Georgia"/>
                <a:cs typeface="Georgia"/>
                <a:sym typeface="Georgia"/>
              </a:rPr>
              <a:t>palce shora přítlak do bariéry a dopružení, jedná se o vzájemný pohyb překřížených prstů na ulně a radiu. Repetitivní mob v nůžkovém hmatu. </a:t>
            </a:r>
            <a:endParaRPr sz="2200">
              <a:latin typeface="Georgia"/>
              <a:ea typeface="Georgia"/>
              <a:cs typeface="Georgia"/>
              <a:sym typeface="Georgia"/>
            </a:endParaRPr>
          </a:p>
          <a:p>
            <a:pPr marL="0" lvl="0" indent="0" algn="l" rtl="0">
              <a:spcBef>
                <a:spcPts val="0"/>
              </a:spcBef>
              <a:spcAft>
                <a:spcPts val="1200"/>
              </a:spcAft>
              <a:buNone/>
            </a:pPr>
            <a:endParaRPr>
              <a:latin typeface="Georgia"/>
              <a:ea typeface="Georgia"/>
              <a:cs typeface="Georgia"/>
              <a:sym typeface="Georgi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Algoritmus vyšetření/ošetření RZ ve svalech</a:t>
            </a:r>
            <a:endParaRPr/>
          </a:p>
        </p:txBody>
      </p:sp>
      <p:sp>
        <p:nvSpPr>
          <p:cNvPr id="659" name="Google Shape;659;p9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58775" algn="l" rtl="0">
              <a:lnSpc>
                <a:spcPct val="150000"/>
              </a:lnSpc>
              <a:spcBef>
                <a:spcPts val="1200"/>
              </a:spcBef>
              <a:spcAft>
                <a:spcPts val="0"/>
              </a:spcAft>
              <a:buClr>
                <a:schemeClr val="dk2"/>
              </a:buClr>
              <a:buSzPts val="2050"/>
              <a:buFont typeface="Georgia"/>
              <a:buAutoNum type="arabicPeriod"/>
            </a:pPr>
            <a:r>
              <a:rPr lang="sk" sz="2050">
                <a:latin typeface="Georgia"/>
                <a:ea typeface="Georgia"/>
                <a:cs typeface="Georgia"/>
                <a:sym typeface="Georgia"/>
              </a:rPr>
              <a:t>Výběr strany</a:t>
            </a:r>
            <a:endParaRPr sz="2050">
              <a:latin typeface="Georgia"/>
              <a:ea typeface="Georgia"/>
              <a:cs typeface="Georgia"/>
              <a:sym typeface="Georgia"/>
            </a:endParaRPr>
          </a:p>
          <a:p>
            <a:pPr marL="457200" lvl="0" indent="-358775" algn="l" rtl="0">
              <a:lnSpc>
                <a:spcPct val="150000"/>
              </a:lnSpc>
              <a:spcBef>
                <a:spcPts val="0"/>
              </a:spcBef>
              <a:spcAft>
                <a:spcPts val="0"/>
              </a:spcAft>
              <a:buClr>
                <a:schemeClr val="dk2"/>
              </a:buClr>
              <a:buSzPts val="2050"/>
              <a:buFont typeface="Georgia"/>
              <a:buAutoNum type="arabicPeriod"/>
            </a:pPr>
            <a:r>
              <a:rPr lang="sk" sz="2050">
                <a:latin typeface="Georgia"/>
                <a:ea typeface="Georgia"/>
                <a:cs typeface="Georgia"/>
                <a:sym typeface="Georgia"/>
              </a:rPr>
              <a:t>Ozřejmění svalu</a:t>
            </a:r>
            <a:endParaRPr sz="2050">
              <a:latin typeface="Georgia"/>
              <a:ea typeface="Georgia"/>
              <a:cs typeface="Georgia"/>
              <a:sym typeface="Georgia"/>
            </a:endParaRPr>
          </a:p>
          <a:p>
            <a:pPr marL="457200" lvl="0" indent="-358775" algn="l" rtl="0">
              <a:lnSpc>
                <a:spcPct val="150000"/>
              </a:lnSpc>
              <a:spcBef>
                <a:spcPts val="0"/>
              </a:spcBef>
              <a:spcAft>
                <a:spcPts val="0"/>
              </a:spcAft>
              <a:buClr>
                <a:schemeClr val="dk2"/>
              </a:buClr>
              <a:buSzPts val="2050"/>
              <a:buFont typeface="Georgia"/>
              <a:buAutoNum type="arabicPeriod"/>
            </a:pPr>
            <a:r>
              <a:rPr lang="sk" sz="2050">
                <a:latin typeface="Georgia"/>
                <a:ea typeface="Georgia"/>
                <a:cs typeface="Georgia"/>
                <a:sym typeface="Georgia"/>
              </a:rPr>
              <a:t>Hledání reflexní změny - přebrnknutí</a:t>
            </a:r>
            <a:endParaRPr sz="2050">
              <a:latin typeface="Georgia"/>
              <a:ea typeface="Georgia"/>
              <a:cs typeface="Georgia"/>
              <a:sym typeface="Georgia"/>
            </a:endParaRPr>
          </a:p>
          <a:p>
            <a:pPr marL="457200" lvl="0" indent="-358775" algn="l" rtl="0">
              <a:lnSpc>
                <a:spcPct val="150000"/>
              </a:lnSpc>
              <a:spcBef>
                <a:spcPts val="0"/>
              </a:spcBef>
              <a:spcAft>
                <a:spcPts val="0"/>
              </a:spcAft>
              <a:buClr>
                <a:schemeClr val="dk2"/>
              </a:buClr>
              <a:buSzPts val="2050"/>
              <a:buFont typeface="Georgia"/>
              <a:buAutoNum type="arabicPeriod"/>
            </a:pPr>
            <a:r>
              <a:rPr lang="sk" sz="2050">
                <a:latin typeface="Georgia"/>
                <a:ea typeface="Georgia"/>
                <a:cs typeface="Georgia"/>
                <a:sym typeface="Georgia"/>
              </a:rPr>
              <a:t>Ošetření</a:t>
            </a:r>
            <a:endParaRPr sz="2050">
              <a:latin typeface="Georgia"/>
              <a:ea typeface="Georgia"/>
              <a:cs typeface="Georgia"/>
              <a:sym typeface="Georgia"/>
            </a:endParaRPr>
          </a:p>
          <a:p>
            <a:pPr marL="457200" lvl="0" indent="-358775" algn="l" rtl="0">
              <a:lnSpc>
                <a:spcPct val="150000"/>
              </a:lnSpc>
              <a:spcBef>
                <a:spcPts val="0"/>
              </a:spcBef>
              <a:spcAft>
                <a:spcPts val="0"/>
              </a:spcAft>
              <a:buClr>
                <a:schemeClr val="dk2"/>
              </a:buClr>
              <a:buSzPts val="2050"/>
              <a:buFont typeface="Georgia"/>
              <a:buAutoNum type="arabicPeriod"/>
            </a:pPr>
            <a:r>
              <a:rPr lang="sk" sz="2050">
                <a:latin typeface="Georgia"/>
                <a:ea typeface="Georgia"/>
                <a:cs typeface="Georgia"/>
                <a:sym typeface="Georgia"/>
              </a:rPr>
              <a:t>Přešetření</a:t>
            </a:r>
            <a:endParaRPr sz="2050">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Zóna I - Thenarová eminence</a:t>
            </a:r>
            <a:endParaRPr/>
          </a:p>
        </p:txBody>
      </p:sp>
      <p:sp>
        <p:nvSpPr>
          <p:cNvPr id="665" name="Google Shape;665;p99"/>
          <p:cNvSpPr txBox="1">
            <a:spLocks noGrp="1"/>
          </p:cNvSpPr>
          <p:nvPr>
            <p:ph type="body" idx="1"/>
          </p:nvPr>
        </p:nvSpPr>
        <p:spPr>
          <a:xfrm>
            <a:off x="311700" y="1266325"/>
            <a:ext cx="5302500" cy="3302700"/>
          </a:xfrm>
          <a:prstGeom prst="rect">
            <a:avLst/>
          </a:prstGeom>
        </p:spPr>
        <p:txBody>
          <a:bodyPr spcFirstLastPara="1" wrap="square" lIns="91425" tIns="91425" rIns="91425" bIns="91425" anchor="t" anchorCtr="0">
            <a:normAutofit fontScale="92500" lnSpcReduction="10000"/>
          </a:bodyPr>
          <a:lstStyle/>
          <a:p>
            <a:pPr marL="457200" lvl="0" indent="-341153" algn="l" rtl="0">
              <a:spcBef>
                <a:spcPts val="1200"/>
              </a:spcBef>
              <a:spcAft>
                <a:spcPts val="0"/>
              </a:spcAft>
              <a:buClr>
                <a:schemeClr val="dk2"/>
              </a:buClr>
              <a:buSzPct val="100000"/>
              <a:buFont typeface="Georgia"/>
              <a:buChar char="❏"/>
            </a:pPr>
            <a:r>
              <a:rPr lang="sk" sz="1916">
                <a:latin typeface="Georgia"/>
                <a:ea typeface="Georgia"/>
                <a:cs typeface="Georgia"/>
                <a:sym typeface="Georgia"/>
              </a:rPr>
              <a:t>V oblasti báze palce, ohraničena thenarovou rýhou</a:t>
            </a:r>
            <a:endParaRPr sz="1916">
              <a:latin typeface="Georgia"/>
              <a:ea typeface="Georgia"/>
              <a:cs typeface="Georgia"/>
              <a:sym typeface="Georgia"/>
            </a:endParaRPr>
          </a:p>
          <a:p>
            <a:pPr marL="457200" lvl="0" indent="-341153" algn="l" rtl="0">
              <a:spcBef>
                <a:spcPts val="0"/>
              </a:spcBef>
              <a:spcAft>
                <a:spcPts val="0"/>
              </a:spcAft>
              <a:buClr>
                <a:schemeClr val="dk2"/>
              </a:buClr>
              <a:buSzPct val="100000"/>
              <a:buFont typeface="Georgia"/>
              <a:buChar char="❏"/>
            </a:pPr>
            <a:r>
              <a:rPr lang="sk" sz="1916">
                <a:latin typeface="Georgia"/>
                <a:ea typeface="Georgia"/>
                <a:cs typeface="Georgia"/>
                <a:sym typeface="Georgia"/>
              </a:rPr>
              <a:t>Masitá a mobilní struktura (není kryta fascií)</a:t>
            </a:r>
            <a:endParaRPr sz="1916">
              <a:latin typeface="Georgia"/>
              <a:ea typeface="Georgia"/>
              <a:cs typeface="Georgia"/>
              <a:sym typeface="Georgia"/>
            </a:endParaRPr>
          </a:p>
          <a:p>
            <a:pPr marL="457200" lvl="0" indent="-341153" algn="l" rtl="0">
              <a:spcBef>
                <a:spcPts val="0"/>
              </a:spcBef>
              <a:spcAft>
                <a:spcPts val="0"/>
              </a:spcAft>
              <a:buClr>
                <a:schemeClr val="dk2"/>
              </a:buClr>
              <a:buSzPct val="100000"/>
              <a:buFont typeface="Georgia"/>
              <a:buChar char="❏"/>
            </a:pPr>
            <a:r>
              <a:rPr lang="sk" sz="1916">
                <a:latin typeface="Georgia"/>
                <a:ea typeface="Georgia"/>
                <a:cs typeface="Georgia"/>
                <a:sym typeface="Georgia"/>
              </a:rPr>
              <a:t>Tvořena svaly:</a:t>
            </a:r>
            <a:endParaRPr sz="1916">
              <a:latin typeface="Georgia"/>
              <a:ea typeface="Georgia"/>
              <a:cs typeface="Georgia"/>
              <a:sym typeface="Georgia"/>
            </a:endParaRPr>
          </a:p>
          <a:p>
            <a:pPr marL="914400" lvl="1" indent="-341153" algn="l" rtl="0">
              <a:spcBef>
                <a:spcPts val="0"/>
              </a:spcBef>
              <a:spcAft>
                <a:spcPts val="0"/>
              </a:spcAft>
              <a:buClr>
                <a:schemeClr val="dk2"/>
              </a:buClr>
              <a:buSzPct val="100000"/>
              <a:buFont typeface="Georgia"/>
              <a:buChar char="❏"/>
            </a:pPr>
            <a:r>
              <a:rPr lang="sk" sz="1916" i="1">
                <a:latin typeface="Georgia"/>
                <a:ea typeface="Georgia"/>
                <a:cs typeface="Georgia"/>
                <a:sym typeface="Georgia"/>
              </a:rPr>
              <a:t>M. abductor pollicis brevis (nejpovrchověji)</a:t>
            </a:r>
            <a:endParaRPr sz="1916" i="1">
              <a:latin typeface="Georgia"/>
              <a:ea typeface="Georgia"/>
              <a:cs typeface="Georgia"/>
              <a:sym typeface="Georgia"/>
            </a:endParaRPr>
          </a:p>
          <a:p>
            <a:pPr marL="914400" lvl="1" indent="-341153" algn="l" rtl="0">
              <a:spcBef>
                <a:spcPts val="0"/>
              </a:spcBef>
              <a:spcAft>
                <a:spcPts val="0"/>
              </a:spcAft>
              <a:buClr>
                <a:schemeClr val="dk2"/>
              </a:buClr>
              <a:buSzPct val="100000"/>
              <a:buFont typeface="Georgia"/>
              <a:buChar char="❏"/>
            </a:pPr>
            <a:r>
              <a:rPr lang="sk" sz="1916" i="1">
                <a:latin typeface="Georgia"/>
                <a:ea typeface="Georgia"/>
                <a:cs typeface="Georgia"/>
                <a:sym typeface="Georgia"/>
              </a:rPr>
              <a:t>M. opponens pollicis</a:t>
            </a:r>
            <a:endParaRPr sz="1916" i="1">
              <a:latin typeface="Georgia"/>
              <a:ea typeface="Georgia"/>
              <a:cs typeface="Georgia"/>
              <a:sym typeface="Georgia"/>
            </a:endParaRPr>
          </a:p>
          <a:p>
            <a:pPr marL="914400" lvl="1" indent="-341153" algn="l" rtl="0">
              <a:spcBef>
                <a:spcPts val="0"/>
              </a:spcBef>
              <a:spcAft>
                <a:spcPts val="0"/>
              </a:spcAft>
              <a:buClr>
                <a:schemeClr val="dk2"/>
              </a:buClr>
              <a:buSzPct val="100000"/>
              <a:buFont typeface="Georgia"/>
              <a:buChar char="❏"/>
            </a:pPr>
            <a:r>
              <a:rPr lang="sk" sz="1916" i="1">
                <a:latin typeface="Georgia"/>
                <a:ea typeface="Georgia"/>
                <a:cs typeface="Georgia"/>
                <a:sym typeface="Georgia"/>
              </a:rPr>
              <a:t>M. flexor pollicis brevis</a:t>
            </a:r>
            <a:endParaRPr sz="1916" i="1">
              <a:latin typeface="Georgia"/>
              <a:ea typeface="Georgia"/>
              <a:cs typeface="Georgia"/>
              <a:sym typeface="Georgia"/>
            </a:endParaRPr>
          </a:p>
          <a:p>
            <a:pPr marL="457200" lvl="0" indent="-341153" algn="l" rtl="0">
              <a:spcBef>
                <a:spcPts val="0"/>
              </a:spcBef>
              <a:spcAft>
                <a:spcPts val="0"/>
              </a:spcAft>
              <a:buClr>
                <a:schemeClr val="dk2"/>
              </a:buClr>
              <a:buSzPct val="100000"/>
              <a:buFont typeface="Georgia"/>
              <a:buChar char="❏"/>
            </a:pPr>
            <a:r>
              <a:rPr lang="sk" sz="1916">
                <a:latin typeface="Georgia"/>
                <a:ea typeface="Georgia"/>
                <a:cs typeface="Georgia"/>
                <a:sym typeface="Georgia"/>
              </a:rPr>
              <a:t>Porovnáváme především symetrii, hodnotíme  velikost, tvar a trofiku – dominantní val bývá větší</a:t>
            </a:r>
            <a:endParaRPr/>
          </a:p>
        </p:txBody>
      </p:sp>
      <p:pic>
        <p:nvPicPr>
          <p:cNvPr id="666" name="Google Shape;666;p99"/>
          <p:cNvPicPr preferRelativeResize="0"/>
          <p:nvPr/>
        </p:nvPicPr>
        <p:blipFill>
          <a:blip r:embed="rId3">
            <a:alphaModFix/>
          </a:blip>
          <a:stretch>
            <a:fillRect/>
          </a:stretch>
        </p:blipFill>
        <p:spPr>
          <a:xfrm>
            <a:off x="5923475" y="811750"/>
            <a:ext cx="2414511" cy="368627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 Měkké tkáně</a:t>
            </a:r>
            <a:endParaRPr/>
          </a:p>
        </p:txBody>
      </p:sp>
      <p:sp>
        <p:nvSpPr>
          <p:cNvPr id="672" name="Google Shape;672;p100"/>
          <p:cNvSpPr txBox="1">
            <a:spLocks noGrp="1"/>
          </p:cNvSpPr>
          <p:nvPr>
            <p:ph type="body" idx="1"/>
          </p:nvPr>
        </p:nvSpPr>
        <p:spPr>
          <a:xfrm>
            <a:off x="311700" y="1152425"/>
            <a:ext cx="85206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sk" b="1"/>
              <a:t>Pochvy extenzorů a křížení šlach</a:t>
            </a:r>
            <a:endParaRPr b="1"/>
          </a:p>
        </p:txBody>
      </p:sp>
      <p:pic>
        <p:nvPicPr>
          <p:cNvPr id="673" name="Google Shape;673;p100"/>
          <p:cNvPicPr preferRelativeResize="0"/>
          <p:nvPr/>
        </p:nvPicPr>
        <p:blipFill>
          <a:blip r:embed="rId3">
            <a:alphaModFix/>
          </a:blip>
          <a:stretch>
            <a:fillRect/>
          </a:stretch>
        </p:blipFill>
        <p:spPr>
          <a:xfrm>
            <a:off x="3885254" y="1549150"/>
            <a:ext cx="4947051" cy="34129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I - oblast processus styloideus radii</a:t>
            </a:r>
            <a:endParaRPr/>
          </a:p>
          <a:p>
            <a:pPr marL="0" lvl="0" indent="0" algn="l" rtl="0">
              <a:spcBef>
                <a:spcPts val="0"/>
              </a:spcBef>
              <a:spcAft>
                <a:spcPts val="0"/>
              </a:spcAft>
              <a:buNone/>
            </a:pPr>
            <a:endParaRPr/>
          </a:p>
        </p:txBody>
      </p:sp>
      <p:sp>
        <p:nvSpPr>
          <p:cNvPr id="679" name="Google Shape;679;p101"/>
          <p:cNvSpPr txBox="1">
            <a:spLocks noGrp="1"/>
          </p:cNvSpPr>
          <p:nvPr>
            <p:ph type="body" idx="1"/>
          </p:nvPr>
        </p:nvSpPr>
        <p:spPr>
          <a:xfrm>
            <a:off x="311700" y="1266325"/>
            <a:ext cx="6042000" cy="3302700"/>
          </a:xfrm>
          <a:prstGeom prst="rect">
            <a:avLst/>
          </a:prstGeom>
        </p:spPr>
        <p:txBody>
          <a:bodyPr spcFirstLastPara="1" wrap="square" lIns="91425" tIns="91425" rIns="91425" bIns="91425" anchor="t" anchorCtr="0">
            <a:normAutofit/>
          </a:bodyPr>
          <a:lstStyle/>
          <a:p>
            <a:pPr marL="914400" lvl="1" indent="-323850" algn="l" rtl="0">
              <a:spcBef>
                <a:spcPts val="1200"/>
              </a:spcBef>
              <a:spcAft>
                <a:spcPts val="0"/>
              </a:spcAft>
              <a:buClr>
                <a:schemeClr val="dk2"/>
              </a:buClr>
              <a:buSzPts val="1500"/>
              <a:buFont typeface="Georgia"/>
              <a:buChar char="❏"/>
            </a:pPr>
            <a:r>
              <a:rPr lang="sk" sz="1500" i="1">
                <a:latin typeface="Georgia"/>
                <a:ea typeface="Georgia"/>
                <a:cs typeface="Georgia"/>
                <a:sym typeface="Georgia"/>
              </a:rPr>
              <a:t>Klinicky významný - morbus De Quervain</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M. abductor pollicis longus – radiálně </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M. extensor pollicis brevis – ulnárně </a:t>
            </a:r>
            <a:endParaRPr sz="1500" i="1">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pic>
        <p:nvPicPr>
          <p:cNvPr id="680" name="Google Shape;680;p101"/>
          <p:cNvPicPr preferRelativeResize="0"/>
          <p:nvPr/>
        </p:nvPicPr>
        <p:blipFill>
          <a:blip r:embed="rId3">
            <a:alphaModFix/>
          </a:blip>
          <a:stretch>
            <a:fillRect/>
          </a:stretch>
        </p:blipFill>
        <p:spPr>
          <a:xfrm>
            <a:off x="4829725" y="2158475"/>
            <a:ext cx="4224625" cy="2592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Vyšetření - pasivní pohyby</a:t>
            </a:r>
            <a:endParaRPr/>
          </a:p>
        </p:txBody>
      </p:sp>
      <p:sp>
        <p:nvSpPr>
          <p:cNvPr id="121" name="Google Shape;121;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457200" lvl="0" indent="-358775" algn="l" rtl="0">
              <a:spcBef>
                <a:spcPts val="1200"/>
              </a:spcBef>
              <a:spcAft>
                <a:spcPts val="0"/>
              </a:spcAft>
              <a:buClr>
                <a:schemeClr val="dk2"/>
              </a:buClr>
              <a:buSzPts val="2050"/>
              <a:buFont typeface="Arial"/>
              <a:buChar char="❏"/>
            </a:pPr>
            <a:r>
              <a:rPr lang="sk" sz="2050">
                <a:latin typeface="Georgia"/>
                <a:ea typeface="Georgia"/>
                <a:cs typeface="Georgia"/>
                <a:sym typeface="Georgia"/>
              </a:rPr>
              <a:t>Velmi důležité vyšetření </a:t>
            </a:r>
            <a:r>
              <a:rPr lang="sk" sz="2050" b="1">
                <a:latin typeface="Georgia"/>
                <a:ea typeface="Georgia"/>
                <a:cs typeface="Georgia"/>
                <a:sym typeface="Georgia"/>
              </a:rPr>
              <a:t>joint-play</a:t>
            </a:r>
            <a:r>
              <a:rPr lang="sk" sz="2050">
                <a:latin typeface="Georgia"/>
                <a:ea typeface="Georgia"/>
                <a:cs typeface="Georgia"/>
                <a:sym typeface="Georgia"/>
              </a:rPr>
              <a:t> jednotlivých kloubů ruky a sledujeme omezení pohybu</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Georgia"/>
              <a:buChar char="❏"/>
            </a:pPr>
            <a:r>
              <a:rPr lang="sk" sz="2050">
                <a:latin typeface="Georgia"/>
                <a:ea typeface="Georgia"/>
                <a:cs typeface="Georgia"/>
                <a:sym typeface="Georgia"/>
              </a:rPr>
              <a:t>Vyšetřujeme pružení mezi radiem a ulnou, v radiokarpálním kloubu, pružení proximální a distální řady karpálních kostí i jednotlivých karpálních kostí proti sobě</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Arial"/>
              <a:buChar char="❏"/>
            </a:pPr>
            <a:r>
              <a:rPr lang="sk" sz="2050">
                <a:latin typeface="Georgia"/>
                <a:ea typeface="Georgia"/>
                <a:cs typeface="Georgia"/>
                <a:sym typeface="Georgia"/>
              </a:rPr>
              <a:t>Podrobně vyšetřujeme </a:t>
            </a:r>
            <a:r>
              <a:rPr lang="sk" sz="2050" b="1">
                <a:latin typeface="Georgia"/>
                <a:ea typeface="Georgia"/>
                <a:cs typeface="Georgia"/>
                <a:sym typeface="Georgia"/>
              </a:rPr>
              <a:t>karpometakarpální kloub palce</a:t>
            </a:r>
            <a:r>
              <a:rPr lang="sk" sz="2050">
                <a:latin typeface="Georgia"/>
                <a:ea typeface="Georgia"/>
                <a:cs typeface="Georgia"/>
                <a:sym typeface="Georgia"/>
              </a:rPr>
              <a:t>, který je často postižen degenerat. změnami a je častým zdrojem bolestí ruky</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Georgia"/>
              <a:buChar char="❏"/>
            </a:pPr>
            <a:r>
              <a:rPr lang="sk" sz="2050">
                <a:latin typeface="Georgia"/>
                <a:ea typeface="Georgia"/>
                <a:cs typeface="Georgia"/>
                <a:sym typeface="Georgia"/>
              </a:rPr>
              <a:t>Dále vyšetřujeme pružení jednotlivých MCP kloubů a interfalangeálních kloubů</a:t>
            </a:r>
            <a:endParaRPr sz="2050">
              <a:latin typeface="Georgia"/>
              <a:ea typeface="Georgia"/>
              <a:cs typeface="Georgia"/>
              <a:sym typeface="Georgia"/>
            </a:endParaRPr>
          </a:p>
          <a:p>
            <a:pPr marL="457200" lvl="0" indent="-358775" algn="l" rtl="0">
              <a:spcBef>
                <a:spcPts val="0"/>
              </a:spcBef>
              <a:spcAft>
                <a:spcPts val="0"/>
              </a:spcAft>
              <a:buClr>
                <a:schemeClr val="dk2"/>
              </a:buClr>
              <a:buSzPts val="2050"/>
              <a:buFont typeface="Georgia"/>
              <a:buChar char="❏"/>
            </a:pPr>
            <a:r>
              <a:rPr lang="sk" sz="2050" u="sng">
                <a:latin typeface="Georgia"/>
                <a:ea typeface="Georgia"/>
                <a:cs typeface="Georgia"/>
                <a:sym typeface="Georgia"/>
              </a:rPr>
              <a:t>detailně a prakticky dále viz mobilizace</a:t>
            </a:r>
            <a:endParaRPr>
              <a:latin typeface="Georgia"/>
              <a:ea typeface="Georgia"/>
              <a:cs typeface="Georgia"/>
              <a:sym typeface="Georgi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II - oblast Listerova hrbolku</a:t>
            </a:r>
            <a:endParaRPr/>
          </a:p>
        </p:txBody>
      </p:sp>
      <p:sp>
        <p:nvSpPr>
          <p:cNvPr id="686" name="Google Shape;686;p102"/>
          <p:cNvSpPr txBox="1">
            <a:spLocks noGrp="1"/>
          </p:cNvSpPr>
          <p:nvPr>
            <p:ph type="body" idx="1"/>
          </p:nvPr>
        </p:nvSpPr>
        <p:spPr>
          <a:xfrm>
            <a:off x="311700" y="1266325"/>
            <a:ext cx="43653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b="1">
                <a:latin typeface="Georgia"/>
                <a:ea typeface="Georgia"/>
                <a:cs typeface="Georgia"/>
                <a:sym typeface="Georgia"/>
              </a:rPr>
              <a:t>Tunel II</a:t>
            </a:r>
            <a:endParaRPr sz="1500" b="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Radiální oblast Listerova hrbolku</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M. extensor carpi radialis brevis</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M. extensor carpi radialis longus</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Pro palpaci vyzveme pacienta, aby sevřel ruku v pěst</a:t>
            </a:r>
            <a:endParaRPr sz="1500" i="1">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b="1">
                <a:latin typeface="Georgia"/>
                <a:ea typeface="Georgia"/>
                <a:cs typeface="Georgia"/>
                <a:sym typeface="Georgia"/>
              </a:rPr>
              <a:t>Tunel III</a:t>
            </a:r>
            <a:endParaRPr sz="1500" b="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Ulnární oblast Listerova hrbolku</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M. extensor pollicis longus</a:t>
            </a:r>
            <a:endParaRPr sz="1500" i="1">
              <a:latin typeface="Georgia"/>
              <a:ea typeface="Georgia"/>
              <a:cs typeface="Georgia"/>
              <a:sym typeface="Georgia"/>
            </a:endParaRPr>
          </a:p>
          <a:p>
            <a:pPr marL="0" lvl="0" indent="0" algn="l" rtl="0">
              <a:spcBef>
                <a:spcPts val="1200"/>
              </a:spcBef>
              <a:spcAft>
                <a:spcPts val="1200"/>
              </a:spcAft>
              <a:buNone/>
            </a:pPr>
            <a:endParaRPr/>
          </a:p>
        </p:txBody>
      </p:sp>
      <p:pic>
        <p:nvPicPr>
          <p:cNvPr id="687" name="Google Shape;687;p102"/>
          <p:cNvPicPr preferRelativeResize="0"/>
          <p:nvPr/>
        </p:nvPicPr>
        <p:blipFill>
          <a:blip r:embed="rId3">
            <a:alphaModFix/>
          </a:blip>
          <a:stretch>
            <a:fillRect/>
          </a:stretch>
        </p:blipFill>
        <p:spPr>
          <a:xfrm>
            <a:off x="5478550" y="388675"/>
            <a:ext cx="3201925" cy="2541651"/>
          </a:xfrm>
          <a:prstGeom prst="rect">
            <a:avLst/>
          </a:prstGeom>
          <a:noFill/>
          <a:ln>
            <a:noFill/>
          </a:ln>
        </p:spPr>
      </p:pic>
      <p:pic>
        <p:nvPicPr>
          <p:cNvPr id="688" name="Google Shape;688;p102"/>
          <p:cNvPicPr preferRelativeResize="0"/>
          <p:nvPr/>
        </p:nvPicPr>
        <p:blipFill>
          <a:blip r:embed="rId4">
            <a:alphaModFix/>
          </a:blip>
          <a:stretch>
            <a:fillRect/>
          </a:stretch>
        </p:blipFill>
        <p:spPr>
          <a:xfrm>
            <a:off x="5626875" y="2851425"/>
            <a:ext cx="2905275" cy="21526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II - oblast Listerova hrbolku</a:t>
            </a:r>
            <a:endParaRPr/>
          </a:p>
        </p:txBody>
      </p:sp>
      <p:sp>
        <p:nvSpPr>
          <p:cNvPr id="694" name="Google Shape;694;p103"/>
          <p:cNvSpPr txBox="1">
            <a:spLocks noGrp="1"/>
          </p:cNvSpPr>
          <p:nvPr>
            <p:ph type="body" idx="1"/>
          </p:nvPr>
        </p:nvSpPr>
        <p:spPr>
          <a:xfrm>
            <a:off x="311700" y="1266325"/>
            <a:ext cx="4469100" cy="3302700"/>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Clr>
                <a:schemeClr val="dk2"/>
              </a:buClr>
              <a:buSzPts val="1800"/>
              <a:buFont typeface="Georgia"/>
              <a:buChar char="❏"/>
            </a:pPr>
            <a:r>
              <a:rPr lang="sk" b="1">
                <a:latin typeface="Georgia"/>
                <a:ea typeface="Georgia"/>
                <a:cs typeface="Georgia"/>
                <a:sym typeface="Georgia"/>
              </a:rPr>
              <a:t>Tunel IV</a:t>
            </a:r>
            <a:endParaRPr b="1">
              <a:latin typeface="Georgia"/>
              <a:ea typeface="Georgia"/>
              <a:cs typeface="Georgia"/>
              <a:sym typeface="Georgia"/>
            </a:endParaRPr>
          </a:p>
          <a:p>
            <a:pPr marL="914400" lvl="1" indent="-342900" algn="l" rtl="0">
              <a:spcBef>
                <a:spcPts val="0"/>
              </a:spcBef>
              <a:spcAft>
                <a:spcPts val="0"/>
              </a:spcAft>
              <a:buClr>
                <a:schemeClr val="dk2"/>
              </a:buClr>
              <a:buSzPts val="1800"/>
              <a:buFont typeface="Georgia"/>
              <a:buChar char="❏"/>
            </a:pPr>
            <a:r>
              <a:rPr lang="sk" sz="1800" i="1">
                <a:latin typeface="Georgia"/>
                <a:ea typeface="Georgia"/>
                <a:cs typeface="Georgia"/>
                <a:sym typeface="Georgia"/>
              </a:rPr>
              <a:t>Ulnárně od tunelu III a radiálně od radioulnárního skloubení</a:t>
            </a:r>
            <a:endParaRPr sz="1800" i="1">
              <a:latin typeface="Georgia"/>
              <a:ea typeface="Georgia"/>
              <a:cs typeface="Georgia"/>
              <a:sym typeface="Georgia"/>
            </a:endParaRPr>
          </a:p>
          <a:p>
            <a:pPr marL="914400" lvl="1" indent="-342900" algn="l" rtl="0">
              <a:spcBef>
                <a:spcPts val="0"/>
              </a:spcBef>
              <a:spcAft>
                <a:spcPts val="0"/>
              </a:spcAft>
              <a:buClr>
                <a:schemeClr val="dk2"/>
              </a:buClr>
              <a:buSzPts val="1800"/>
              <a:buFont typeface="Georgia"/>
              <a:buChar char="❏"/>
            </a:pPr>
            <a:r>
              <a:rPr lang="sk" sz="1800" i="1">
                <a:latin typeface="Georgia"/>
                <a:ea typeface="Georgia"/>
                <a:cs typeface="Georgia"/>
                <a:sym typeface="Georgia"/>
              </a:rPr>
              <a:t>M. extensor digitorum communis – jednotlivé šlachy by měly být palpovány od oblasti carpu až po odpovídající MP skloubení</a:t>
            </a:r>
            <a:endParaRPr sz="1800" i="1">
              <a:latin typeface="Georgia"/>
              <a:ea typeface="Georgia"/>
              <a:cs typeface="Georgia"/>
              <a:sym typeface="Georgia"/>
            </a:endParaRPr>
          </a:p>
          <a:p>
            <a:pPr marL="914400" lvl="1" indent="-342900" algn="l" rtl="0">
              <a:spcBef>
                <a:spcPts val="0"/>
              </a:spcBef>
              <a:spcAft>
                <a:spcPts val="0"/>
              </a:spcAft>
              <a:buClr>
                <a:schemeClr val="dk2"/>
              </a:buClr>
              <a:buSzPts val="1800"/>
              <a:buFont typeface="Georgia"/>
              <a:buChar char="❏"/>
            </a:pPr>
            <a:r>
              <a:rPr lang="sk" sz="1800" i="1">
                <a:latin typeface="Georgia"/>
                <a:ea typeface="Georgia"/>
                <a:cs typeface="Georgia"/>
                <a:sym typeface="Georgia"/>
              </a:rPr>
              <a:t>M. extensor indicis</a:t>
            </a:r>
            <a:endParaRPr sz="1800">
              <a:latin typeface="Georgia"/>
              <a:ea typeface="Georgia"/>
              <a:cs typeface="Georgia"/>
              <a:sym typeface="Georgia"/>
            </a:endParaRPr>
          </a:p>
        </p:txBody>
      </p:sp>
      <p:pic>
        <p:nvPicPr>
          <p:cNvPr id="695" name="Google Shape;695;p103"/>
          <p:cNvPicPr preferRelativeResize="0"/>
          <p:nvPr/>
        </p:nvPicPr>
        <p:blipFill>
          <a:blip r:embed="rId3">
            <a:alphaModFix/>
          </a:blip>
          <a:stretch>
            <a:fillRect/>
          </a:stretch>
        </p:blipFill>
        <p:spPr>
          <a:xfrm>
            <a:off x="5153450" y="1074538"/>
            <a:ext cx="3317648" cy="36862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III - oblast processus styloideus ulnae</a:t>
            </a:r>
            <a:endParaRPr/>
          </a:p>
        </p:txBody>
      </p:sp>
      <p:sp>
        <p:nvSpPr>
          <p:cNvPr id="701" name="Google Shape;701;p104"/>
          <p:cNvSpPr txBox="1">
            <a:spLocks noGrp="1"/>
          </p:cNvSpPr>
          <p:nvPr>
            <p:ph type="body" idx="1"/>
          </p:nvPr>
        </p:nvSpPr>
        <p:spPr>
          <a:xfrm>
            <a:off x="311700" y="1266325"/>
            <a:ext cx="5363100" cy="3302700"/>
          </a:xfrm>
          <a:prstGeom prst="rect">
            <a:avLst/>
          </a:prstGeom>
        </p:spPr>
        <p:txBody>
          <a:bodyPr spcFirstLastPara="1" wrap="square" lIns="91425" tIns="91425" rIns="91425" bIns="91425" anchor="t" anchorCtr="0">
            <a:normAutofit/>
          </a:bodyPr>
          <a:lstStyle/>
          <a:p>
            <a:pPr marL="457200" lvl="0" indent="-311150" algn="l" rtl="0">
              <a:spcBef>
                <a:spcPts val="1200"/>
              </a:spcBef>
              <a:spcAft>
                <a:spcPts val="0"/>
              </a:spcAft>
              <a:buClr>
                <a:schemeClr val="dk2"/>
              </a:buClr>
              <a:buSzPts val="1300"/>
              <a:buFont typeface="Georgia"/>
              <a:buChar char="❏"/>
            </a:pPr>
            <a:r>
              <a:rPr lang="sk" sz="1300" b="1">
                <a:latin typeface="Georgia"/>
                <a:ea typeface="Georgia"/>
                <a:cs typeface="Georgia"/>
                <a:sym typeface="Georgia"/>
              </a:rPr>
              <a:t>Tunel V</a:t>
            </a:r>
            <a:endParaRPr sz="1300" b="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Leží na distálním konci radioulnárního skloubení – palpačně nalézáme lehký zářez laterálně od processus styloideus ulnae</a:t>
            </a:r>
            <a:endParaRPr sz="1300" i="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M. extensor digiti minimi – pro palpaci vyzveme pacienta, aby položil svou ruku dlaní na stůl a extendoval malíček</a:t>
            </a:r>
            <a:endParaRPr sz="1300" i="1">
              <a:latin typeface="Georgia"/>
              <a:ea typeface="Georgia"/>
              <a:cs typeface="Georgia"/>
              <a:sym typeface="Georgia"/>
            </a:endParaRPr>
          </a:p>
          <a:p>
            <a:pPr marL="457200" lvl="0" indent="-311150" algn="l" rtl="0">
              <a:spcBef>
                <a:spcPts val="0"/>
              </a:spcBef>
              <a:spcAft>
                <a:spcPts val="0"/>
              </a:spcAft>
              <a:buClr>
                <a:schemeClr val="dk2"/>
              </a:buClr>
              <a:buSzPts val="1300"/>
              <a:buFont typeface="Georgia"/>
              <a:buChar char="❏"/>
            </a:pPr>
            <a:r>
              <a:rPr lang="sk" sz="1300" b="1">
                <a:latin typeface="Georgia"/>
                <a:ea typeface="Georgia"/>
                <a:cs typeface="Georgia"/>
                <a:sym typeface="Georgia"/>
              </a:rPr>
              <a:t>Tunel VI</a:t>
            </a:r>
            <a:endParaRPr sz="1300" b="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Žlábek mezi apexem processus styloideus ulnae a caput ulnae</a:t>
            </a:r>
            <a:endParaRPr sz="1300" i="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M. extensor carpi ulnaris</a:t>
            </a:r>
            <a:endParaRPr sz="1300" i="1">
              <a:latin typeface="Georgia"/>
              <a:ea typeface="Georgia"/>
              <a:cs typeface="Georgia"/>
              <a:sym typeface="Georgia"/>
            </a:endParaRPr>
          </a:p>
          <a:p>
            <a:pPr marL="0" lvl="0" indent="0" algn="l" rtl="0">
              <a:spcBef>
                <a:spcPts val="1200"/>
              </a:spcBef>
              <a:spcAft>
                <a:spcPts val="1200"/>
              </a:spcAft>
              <a:buNone/>
            </a:pPr>
            <a:endParaRPr/>
          </a:p>
        </p:txBody>
      </p:sp>
      <p:pic>
        <p:nvPicPr>
          <p:cNvPr id="702" name="Google Shape;702;p104"/>
          <p:cNvPicPr preferRelativeResize="0"/>
          <p:nvPr/>
        </p:nvPicPr>
        <p:blipFill>
          <a:blip r:embed="rId3">
            <a:alphaModFix/>
          </a:blip>
          <a:stretch>
            <a:fillRect/>
          </a:stretch>
        </p:blipFill>
        <p:spPr>
          <a:xfrm>
            <a:off x="6721175" y="258450"/>
            <a:ext cx="2179549" cy="2219300"/>
          </a:xfrm>
          <a:prstGeom prst="rect">
            <a:avLst/>
          </a:prstGeom>
          <a:noFill/>
          <a:ln>
            <a:noFill/>
          </a:ln>
        </p:spPr>
      </p:pic>
      <p:pic>
        <p:nvPicPr>
          <p:cNvPr id="703" name="Google Shape;703;p104"/>
          <p:cNvPicPr preferRelativeResize="0"/>
          <p:nvPr/>
        </p:nvPicPr>
        <p:blipFill>
          <a:blip r:embed="rId4">
            <a:alphaModFix/>
          </a:blip>
          <a:stretch>
            <a:fillRect/>
          </a:stretch>
        </p:blipFill>
        <p:spPr>
          <a:xfrm>
            <a:off x="6499876" y="2571750"/>
            <a:ext cx="2400849" cy="23480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0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IV - palmární oblast os pisiforme</a:t>
            </a:r>
            <a:endParaRPr/>
          </a:p>
        </p:txBody>
      </p:sp>
      <p:sp>
        <p:nvSpPr>
          <p:cNvPr id="709" name="Google Shape;709;p105"/>
          <p:cNvSpPr txBox="1">
            <a:spLocks noGrp="1"/>
          </p:cNvSpPr>
          <p:nvPr>
            <p:ph type="body" idx="1"/>
          </p:nvPr>
        </p:nvSpPr>
        <p:spPr>
          <a:xfrm>
            <a:off x="311700" y="1266325"/>
            <a:ext cx="39639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b="1">
                <a:latin typeface="Georgia"/>
                <a:ea typeface="Georgia"/>
                <a:cs typeface="Georgia"/>
                <a:sym typeface="Georgia"/>
              </a:rPr>
              <a:t>M. flexor carpi ulnaris</a:t>
            </a:r>
            <a:endParaRPr sz="1500" b="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Palpujeme proximálně od os pisiforme směrem k předloktí</a:t>
            </a:r>
            <a:endParaRPr sz="1500" i="1">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b="1">
                <a:latin typeface="Georgia"/>
                <a:ea typeface="Georgia"/>
                <a:cs typeface="Georgia"/>
                <a:sym typeface="Georgia"/>
              </a:rPr>
              <a:t>Guyonův kanál</a:t>
            </a:r>
            <a:endParaRPr sz="1500" b="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Prohlubeň mezi os pisiforme a hákem os hamatum je přestavena v osteofibrózní tunel (kanál) pomocí lig. pisohamatum</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Klinicky významný – obsahuje a. et n. ulnaris, místo častých kompresí</a:t>
            </a:r>
            <a:endParaRPr>
              <a:latin typeface="Georgia"/>
              <a:ea typeface="Georgia"/>
              <a:cs typeface="Georgia"/>
              <a:sym typeface="Georgia"/>
            </a:endParaRPr>
          </a:p>
        </p:txBody>
      </p:sp>
      <p:pic>
        <p:nvPicPr>
          <p:cNvPr id="710" name="Google Shape;710;p105"/>
          <p:cNvPicPr preferRelativeResize="0"/>
          <p:nvPr/>
        </p:nvPicPr>
        <p:blipFill>
          <a:blip r:embed="rId3">
            <a:alphaModFix/>
          </a:blip>
          <a:stretch>
            <a:fillRect/>
          </a:stretch>
        </p:blipFill>
        <p:spPr>
          <a:xfrm>
            <a:off x="5995675" y="219438"/>
            <a:ext cx="2953093" cy="3686275"/>
          </a:xfrm>
          <a:prstGeom prst="rect">
            <a:avLst/>
          </a:prstGeom>
          <a:noFill/>
          <a:ln>
            <a:noFill/>
          </a:ln>
        </p:spPr>
      </p:pic>
      <p:pic>
        <p:nvPicPr>
          <p:cNvPr id="711" name="Google Shape;711;p105"/>
          <p:cNvPicPr preferRelativeResize="0"/>
          <p:nvPr/>
        </p:nvPicPr>
        <p:blipFill>
          <a:blip r:embed="rId4">
            <a:alphaModFix/>
          </a:blip>
          <a:stretch>
            <a:fillRect/>
          </a:stretch>
        </p:blipFill>
        <p:spPr>
          <a:xfrm>
            <a:off x="4149630" y="1070400"/>
            <a:ext cx="2531701" cy="3002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V - oblast canalis carpi a m. palmaris longus</a:t>
            </a:r>
            <a:endParaRPr/>
          </a:p>
        </p:txBody>
      </p:sp>
      <p:sp>
        <p:nvSpPr>
          <p:cNvPr id="717" name="Google Shape;717;p106"/>
          <p:cNvSpPr txBox="1">
            <a:spLocks noGrp="1"/>
          </p:cNvSpPr>
          <p:nvPr>
            <p:ph type="body" idx="1"/>
          </p:nvPr>
        </p:nvSpPr>
        <p:spPr>
          <a:xfrm>
            <a:off x="311700" y="1266325"/>
            <a:ext cx="5052000" cy="3302700"/>
          </a:xfrm>
          <a:prstGeom prst="rect">
            <a:avLst/>
          </a:prstGeom>
        </p:spPr>
        <p:txBody>
          <a:bodyPr spcFirstLastPara="1" wrap="square" lIns="91425" tIns="91425" rIns="91425" bIns="91425" anchor="t" anchorCtr="0">
            <a:normAutofit lnSpcReduction="20000"/>
          </a:bodyPr>
          <a:lstStyle/>
          <a:p>
            <a:pPr marL="457200" lvl="0" indent="-311150" algn="l" rtl="0">
              <a:spcBef>
                <a:spcPts val="1200"/>
              </a:spcBef>
              <a:spcAft>
                <a:spcPts val="0"/>
              </a:spcAft>
              <a:buClr>
                <a:schemeClr val="dk2"/>
              </a:buClr>
              <a:buSzPts val="1300"/>
              <a:buFont typeface="Georgia"/>
              <a:buChar char="❏"/>
            </a:pPr>
            <a:r>
              <a:rPr lang="sk" sz="1300" b="1">
                <a:latin typeface="Georgia"/>
                <a:ea typeface="Georgia"/>
                <a:cs typeface="Georgia"/>
                <a:sym typeface="Georgia"/>
              </a:rPr>
              <a:t>M. palmaris longus</a:t>
            </a:r>
            <a:endParaRPr sz="1300" b="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Palpaci si usnadníme, když pacienta vyzveme k flexi zápěstí se současným stlačením malíku a palce proti sobě</a:t>
            </a:r>
            <a:endParaRPr sz="1300" i="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Využití pro určení průběhu n. medianus – v oblasti zápěstí leží hlouběji a těsně laterálně od šlachy m. palmaris longus</a:t>
            </a:r>
            <a:endParaRPr sz="1300" i="1">
              <a:latin typeface="Georgia"/>
              <a:ea typeface="Georgia"/>
              <a:cs typeface="Georgia"/>
              <a:sym typeface="Georgia"/>
            </a:endParaRPr>
          </a:p>
          <a:p>
            <a:pPr marL="457200" lvl="0" indent="-311150" algn="l" rtl="0">
              <a:spcBef>
                <a:spcPts val="0"/>
              </a:spcBef>
              <a:spcAft>
                <a:spcPts val="0"/>
              </a:spcAft>
              <a:buClr>
                <a:schemeClr val="dk2"/>
              </a:buClr>
              <a:buSzPts val="1300"/>
              <a:buFont typeface="Georgia"/>
              <a:buChar char="❏"/>
            </a:pPr>
            <a:r>
              <a:rPr lang="sk" sz="1300" b="1">
                <a:latin typeface="Georgia"/>
                <a:ea typeface="Georgia"/>
                <a:cs typeface="Georgia"/>
                <a:sym typeface="Georgia"/>
              </a:rPr>
              <a:t>Canalis carpis</a:t>
            </a:r>
            <a:endParaRPr sz="1300" b="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Určen čtyřmi palpovatelnými kostními prominencemi, mezi kterými leží lig. carpi transversum a vytváří fibrózní pochvu, která uzavírá tunel anteriorně</a:t>
            </a:r>
            <a:endParaRPr sz="1300" i="1">
              <a:latin typeface="Georgia"/>
              <a:ea typeface="Georgia"/>
              <a:cs typeface="Georgia"/>
              <a:sym typeface="Georgia"/>
            </a:endParaRPr>
          </a:p>
          <a:p>
            <a:pPr marL="914400" lvl="1" indent="-311150" algn="l" rtl="0">
              <a:spcBef>
                <a:spcPts val="0"/>
              </a:spcBef>
              <a:spcAft>
                <a:spcPts val="0"/>
              </a:spcAft>
              <a:buClr>
                <a:schemeClr val="dk2"/>
              </a:buClr>
              <a:buSzPts val="1300"/>
              <a:buFont typeface="Georgia"/>
              <a:buChar char="❏"/>
            </a:pPr>
            <a:r>
              <a:rPr lang="sk" sz="1300" i="1">
                <a:latin typeface="Georgia"/>
                <a:ea typeface="Georgia"/>
                <a:cs typeface="Georgia"/>
                <a:sym typeface="Georgia"/>
              </a:rPr>
              <a:t>Posteriorně je kanál ohraničen karpálními kostmi</a:t>
            </a:r>
            <a:endParaRPr sz="1300" i="1">
              <a:latin typeface="Georgia"/>
              <a:ea typeface="Georgia"/>
              <a:cs typeface="Georgia"/>
              <a:sym typeface="Georgia"/>
            </a:endParaRPr>
          </a:p>
          <a:p>
            <a:pPr marL="1371600" lvl="2" indent="-301625" algn="l" rtl="0">
              <a:spcBef>
                <a:spcPts val="0"/>
              </a:spcBef>
              <a:spcAft>
                <a:spcPts val="0"/>
              </a:spcAft>
              <a:buClr>
                <a:schemeClr val="dk2"/>
              </a:buClr>
              <a:buSzPts val="1150"/>
              <a:buFont typeface="Georgia"/>
              <a:buChar char="❏"/>
            </a:pPr>
            <a:r>
              <a:rPr lang="sk" sz="1150" b="1">
                <a:latin typeface="Georgia"/>
                <a:ea typeface="Georgia"/>
                <a:cs typeface="Georgia"/>
                <a:sym typeface="Georgia"/>
              </a:rPr>
              <a:t>Proximálně –</a:t>
            </a:r>
            <a:r>
              <a:rPr lang="sk" sz="1150">
                <a:latin typeface="Georgia"/>
                <a:ea typeface="Georgia"/>
                <a:cs typeface="Georgia"/>
                <a:sym typeface="Georgia"/>
              </a:rPr>
              <a:t> os pisiforme a tuberculum ossis scaphoidei</a:t>
            </a:r>
            <a:endParaRPr sz="1150">
              <a:latin typeface="Georgia"/>
              <a:ea typeface="Georgia"/>
              <a:cs typeface="Georgia"/>
              <a:sym typeface="Georgia"/>
            </a:endParaRPr>
          </a:p>
          <a:p>
            <a:pPr marL="1371600" lvl="2" indent="-301625" algn="l" rtl="0">
              <a:spcBef>
                <a:spcPts val="0"/>
              </a:spcBef>
              <a:spcAft>
                <a:spcPts val="0"/>
              </a:spcAft>
              <a:buClr>
                <a:schemeClr val="dk2"/>
              </a:buClr>
              <a:buSzPts val="1150"/>
              <a:buFont typeface="Georgia"/>
              <a:buChar char="❏"/>
            </a:pPr>
            <a:r>
              <a:rPr lang="sk" sz="1150" b="1">
                <a:latin typeface="Georgia"/>
                <a:ea typeface="Georgia"/>
                <a:cs typeface="Georgia"/>
                <a:sym typeface="Georgia"/>
              </a:rPr>
              <a:t>Distálně – </a:t>
            </a:r>
            <a:r>
              <a:rPr lang="sk" sz="1150">
                <a:latin typeface="Georgia"/>
                <a:ea typeface="Georgia"/>
                <a:cs typeface="Georgia"/>
                <a:sym typeface="Georgia"/>
              </a:rPr>
              <a:t>hamatum ossis hamati a tuberculum ossis trapezii</a:t>
            </a:r>
            <a:endParaRPr>
              <a:latin typeface="Georgia"/>
              <a:ea typeface="Georgia"/>
              <a:cs typeface="Georgia"/>
              <a:sym typeface="Georgia"/>
            </a:endParaRPr>
          </a:p>
        </p:txBody>
      </p:sp>
      <p:pic>
        <p:nvPicPr>
          <p:cNvPr id="718" name="Google Shape;718;p106"/>
          <p:cNvPicPr preferRelativeResize="0"/>
          <p:nvPr/>
        </p:nvPicPr>
        <p:blipFill>
          <a:blip r:embed="rId3">
            <a:alphaModFix/>
          </a:blip>
          <a:stretch>
            <a:fillRect/>
          </a:stretch>
        </p:blipFill>
        <p:spPr>
          <a:xfrm>
            <a:off x="5516100" y="1071400"/>
            <a:ext cx="3475499" cy="2444564"/>
          </a:xfrm>
          <a:prstGeom prst="rect">
            <a:avLst/>
          </a:prstGeom>
          <a:noFill/>
          <a:ln>
            <a:noFill/>
          </a:ln>
        </p:spPr>
      </p:pic>
      <p:pic>
        <p:nvPicPr>
          <p:cNvPr id="719" name="Google Shape;719;p106"/>
          <p:cNvPicPr preferRelativeResize="0"/>
          <p:nvPr/>
        </p:nvPicPr>
        <p:blipFill>
          <a:blip r:embed="rId4">
            <a:alphaModFix/>
          </a:blip>
          <a:stretch>
            <a:fillRect/>
          </a:stretch>
        </p:blipFill>
        <p:spPr>
          <a:xfrm>
            <a:off x="4517700" y="3640600"/>
            <a:ext cx="4626301" cy="13954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Zóna V - oblast canalis carpi a m. palmaris longus</a:t>
            </a:r>
            <a:endParaRPr/>
          </a:p>
        </p:txBody>
      </p:sp>
      <p:sp>
        <p:nvSpPr>
          <p:cNvPr id="725" name="Google Shape;725;p107"/>
          <p:cNvSpPr txBox="1">
            <a:spLocks noGrp="1"/>
          </p:cNvSpPr>
          <p:nvPr>
            <p:ph type="body" idx="1"/>
          </p:nvPr>
        </p:nvSpPr>
        <p:spPr>
          <a:xfrm>
            <a:off x="311700" y="1266325"/>
            <a:ext cx="44562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Clr>
                <a:schemeClr val="dk2"/>
              </a:buClr>
              <a:buSzPts val="1500"/>
              <a:buFont typeface="Georgia"/>
              <a:buChar char="❏"/>
            </a:pPr>
            <a:r>
              <a:rPr lang="sk" sz="1500" b="1">
                <a:latin typeface="Georgia"/>
                <a:ea typeface="Georgia"/>
                <a:cs typeface="Georgia"/>
                <a:sym typeface="Georgia"/>
              </a:rPr>
              <a:t>M. flexor carpi radialis</a:t>
            </a:r>
            <a:endParaRPr sz="1500" b="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Palpovatelná je v úrovni zápěstí, kde se nachází radiálně od m. palmaris longus</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Lépe hmatná při kladení odporu flexi zápěstí se současnou radiální dukcí, příp. provedení flexe zápěstí s prsty sevřenými v pěst – vystoupí 2 šlachy – ulnárně tenčí m. palmaris longus, radiálně silnější m. flexor carpi radialis</a:t>
            </a:r>
            <a:endParaRPr>
              <a:latin typeface="Georgia"/>
              <a:ea typeface="Georgia"/>
              <a:cs typeface="Georgia"/>
              <a:sym typeface="Georgia"/>
            </a:endParaRPr>
          </a:p>
        </p:txBody>
      </p:sp>
      <p:pic>
        <p:nvPicPr>
          <p:cNvPr id="726" name="Google Shape;726;p107"/>
          <p:cNvPicPr preferRelativeResize="0"/>
          <p:nvPr/>
        </p:nvPicPr>
        <p:blipFill>
          <a:blip r:embed="rId3">
            <a:alphaModFix/>
          </a:blip>
          <a:stretch>
            <a:fillRect/>
          </a:stretch>
        </p:blipFill>
        <p:spPr>
          <a:xfrm>
            <a:off x="5257175" y="1152425"/>
            <a:ext cx="3184533" cy="368627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Zóna II - Hypothenarová eminence</a:t>
            </a:r>
            <a:endParaRPr/>
          </a:p>
        </p:txBody>
      </p:sp>
      <p:sp>
        <p:nvSpPr>
          <p:cNvPr id="732" name="Google Shape;732;p108"/>
          <p:cNvSpPr txBox="1">
            <a:spLocks noGrp="1"/>
          </p:cNvSpPr>
          <p:nvPr>
            <p:ph type="body" idx="1"/>
          </p:nvPr>
        </p:nvSpPr>
        <p:spPr>
          <a:xfrm>
            <a:off x="311700" y="1266325"/>
            <a:ext cx="5268900" cy="33027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Clr>
                <a:schemeClr val="dk2"/>
              </a:buClr>
              <a:buSzPts val="1600"/>
              <a:buFont typeface="Georgia"/>
              <a:buChar char="❏"/>
            </a:pPr>
            <a:r>
              <a:rPr lang="sk" sz="1600">
                <a:latin typeface="Georgia"/>
                <a:ea typeface="Georgia"/>
                <a:cs typeface="Georgia"/>
                <a:sym typeface="Georgia"/>
              </a:rPr>
              <a:t>Nachází se proximálně od malíku a dosahuje až po os pisiforme</a:t>
            </a:r>
            <a:endParaRPr sz="1600">
              <a:latin typeface="Georgia"/>
              <a:ea typeface="Georgia"/>
              <a:cs typeface="Georgia"/>
              <a:sym typeface="Georgia"/>
            </a:endParaRPr>
          </a:p>
          <a:p>
            <a:pPr marL="457200" lvl="0"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Tvořena svaly:</a:t>
            </a:r>
            <a:endParaRPr sz="1600">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i="1">
                <a:latin typeface="Georgia"/>
                <a:ea typeface="Georgia"/>
                <a:cs typeface="Georgia"/>
                <a:sym typeface="Georgia"/>
              </a:rPr>
              <a:t>M. abductor digiti quinti</a:t>
            </a:r>
            <a:endParaRPr sz="1600" i="1">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i="1">
                <a:latin typeface="Georgia"/>
                <a:ea typeface="Georgia"/>
                <a:cs typeface="Georgia"/>
                <a:sym typeface="Georgia"/>
              </a:rPr>
              <a:t>M. opponens digiti</a:t>
            </a:r>
            <a:endParaRPr sz="1600" i="1">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i="1">
                <a:latin typeface="Georgia"/>
                <a:ea typeface="Georgia"/>
                <a:cs typeface="Georgia"/>
                <a:sym typeface="Georgia"/>
              </a:rPr>
              <a:t>M. flexor digiti quinti</a:t>
            </a:r>
            <a:endParaRPr sz="1600" i="1">
              <a:latin typeface="Georgia"/>
              <a:ea typeface="Georgia"/>
              <a:cs typeface="Georgia"/>
              <a:sym typeface="Georgia"/>
            </a:endParaRPr>
          </a:p>
          <a:p>
            <a:pPr marL="914400" lvl="1" indent="-330200" algn="l" rtl="0">
              <a:spcBef>
                <a:spcPts val="0"/>
              </a:spcBef>
              <a:spcAft>
                <a:spcPts val="0"/>
              </a:spcAft>
              <a:buClr>
                <a:schemeClr val="dk2"/>
              </a:buClr>
              <a:buSzPts val="1600"/>
              <a:buFont typeface="Georgia"/>
              <a:buChar char="❏"/>
            </a:pPr>
            <a:r>
              <a:rPr lang="sk" sz="1600" i="1">
                <a:latin typeface="Georgia"/>
                <a:ea typeface="Georgia"/>
                <a:cs typeface="Georgia"/>
                <a:sym typeface="Georgia"/>
              </a:rPr>
              <a:t>(m. palmaris brevis)</a:t>
            </a:r>
            <a:endParaRPr sz="1600" i="1">
              <a:latin typeface="Georgia"/>
              <a:ea typeface="Georgia"/>
              <a:cs typeface="Georgia"/>
              <a:sym typeface="Georgia"/>
            </a:endParaRPr>
          </a:p>
          <a:p>
            <a:pPr marL="457200" lvl="0"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Palpačně nelze jednotlivé svaly odlišit</a:t>
            </a:r>
            <a:endParaRPr sz="1600">
              <a:latin typeface="Georgia"/>
              <a:ea typeface="Georgia"/>
              <a:cs typeface="Georgia"/>
              <a:sym typeface="Georgia"/>
            </a:endParaRPr>
          </a:p>
          <a:p>
            <a:pPr marL="457200" lvl="0" indent="-330200" algn="l" rtl="0">
              <a:spcBef>
                <a:spcPts val="0"/>
              </a:spcBef>
              <a:spcAft>
                <a:spcPts val="0"/>
              </a:spcAft>
              <a:buClr>
                <a:schemeClr val="dk2"/>
              </a:buClr>
              <a:buSzPts val="1600"/>
              <a:buFont typeface="Georgia"/>
              <a:buChar char="❏"/>
            </a:pPr>
            <a:r>
              <a:rPr lang="sk" sz="1600">
                <a:latin typeface="Georgia"/>
                <a:ea typeface="Georgia"/>
                <a:cs typeface="Georgia"/>
                <a:sym typeface="Georgia"/>
              </a:rPr>
              <a:t>Srovnáváme velikost a symetrii malíkových valů na obou rukách</a:t>
            </a:r>
            <a:endParaRPr sz="1600">
              <a:latin typeface="Georgia"/>
              <a:ea typeface="Georgia"/>
              <a:cs typeface="Georgia"/>
              <a:sym typeface="Georgia"/>
            </a:endParaRPr>
          </a:p>
          <a:p>
            <a:pPr marL="0" lvl="0" indent="0" algn="l" rtl="0">
              <a:spcBef>
                <a:spcPts val="1200"/>
              </a:spcBef>
              <a:spcAft>
                <a:spcPts val="1200"/>
              </a:spcAft>
              <a:buNone/>
            </a:pPr>
            <a:endParaRPr sz="1600">
              <a:latin typeface="Georgia"/>
              <a:ea typeface="Georgia"/>
              <a:cs typeface="Georgia"/>
              <a:sym typeface="Georgia"/>
            </a:endParaRPr>
          </a:p>
        </p:txBody>
      </p:sp>
      <p:pic>
        <p:nvPicPr>
          <p:cNvPr id="733" name="Google Shape;733;p108"/>
          <p:cNvPicPr preferRelativeResize="0"/>
          <p:nvPr/>
        </p:nvPicPr>
        <p:blipFill>
          <a:blip r:embed="rId3">
            <a:alphaModFix/>
          </a:blip>
          <a:stretch>
            <a:fillRect/>
          </a:stretch>
        </p:blipFill>
        <p:spPr>
          <a:xfrm>
            <a:off x="5826875" y="996225"/>
            <a:ext cx="2955850" cy="35727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0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Zóna III - dlaň</a:t>
            </a:r>
            <a:endParaRPr/>
          </a:p>
        </p:txBody>
      </p:sp>
      <p:sp>
        <p:nvSpPr>
          <p:cNvPr id="739" name="Google Shape;739;p109"/>
          <p:cNvSpPr txBox="1">
            <a:spLocks noGrp="1"/>
          </p:cNvSpPr>
          <p:nvPr>
            <p:ph type="body" idx="1"/>
          </p:nvPr>
        </p:nvSpPr>
        <p:spPr>
          <a:xfrm>
            <a:off x="222050" y="1266325"/>
            <a:ext cx="4428300" cy="3302700"/>
          </a:xfrm>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chemeClr val="dk2"/>
              </a:buClr>
              <a:buSzPts val="1400"/>
              <a:buFont typeface="Georgia"/>
              <a:buChar char="❏"/>
            </a:pPr>
            <a:r>
              <a:rPr lang="sk" sz="1400" b="1">
                <a:latin typeface="Georgia"/>
                <a:ea typeface="Georgia"/>
                <a:cs typeface="Georgia"/>
                <a:sym typeface="Georgia"/>
              </a:rPr>
              <a:t>Palmární aponeuróza</a:t>
            </a:r>
            <a:endParaRPr sz="1400" b="1">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i="1">
                <a:latin typeface="Georgia"/>
                <a:ea typeface="Georgia"/>
                <a:cs typeface="Georgia"/>
                <a:sym typeface="Georgia"/>
              </a:rPr>
              <a:t>Tuhá vazivová destička tvaru trojúhelníku, která začíná na povrchu retinaculum flexorum a vytrácí se na prstech </a:t>
            </a:r>
            <a:endParaRPr i="1">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i="1">
                <a:latin typeface="Georgia"/>
                <a:ea typeface="Georgia"/>
                <a:cs typeface="Georgia"/>
                <a:sym typeface="Georgia"/>
              </a:rPr>
              <a:t>Rozdělena na 4 podélně uložené vazivové snopce spojené snopci příčnými, které se rozbíhají k druhému až pátému prstu</a:t>
            </a:r>
            <a:endParaRPr i="1">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i="1">
                <a:latin typeface="Georgia"/>
                <a:ea typeface="Georgia"/>
                <a:cs typeface="Georgia"/>
                <a:sym typeface="Georgia"/>
              </a:rPr>
              <a:t>Palpovat ji můžeme při extenzi prstů jako rezistenci proti tlaku ve středu dlaně</a:t>
            </a:r>
            <a:endParaRPr i="1">
              <a:latin typeface="Georgia"/>
              <a:ea typeface="Georgia"/>
              <a:cs typeface="Georgia"/>
              <a:sym typeface="Georgia"/>
            </a:endParaRPr>
          </a:p>
          <a:p>
            <a:pPr marL="914400" lvl="1" indent="-317500" algn="l" rtl="0">
              <a:spcBef>
                <a:spcPts val="0"/>
              </a:spcBef>
              <a:spcAft>
                <a:spcPts val="0"/>
              </a:spcAft>
              <a:buClr>
                <a:schemeClr val="dk2"/>
              </a:buClr>
              <a:buSzPts val="1400"/>
              <a:buFont typeface="Georgia"/>
              <a:buChar char="❏"/>
            </a:pPr>
            <a:r>
              <a:rPr lang="sk" i="1">
                <a:latin typeface="Georgia"/>
                <a:ea typeface="Georgia"/>
                <a:cs typeface="Georgia"/>
                <a:sym typeface="Georgia"/>
              </a:rPr>
              <a:t>Ztluštění a tvorba uzlů v průběhu palmární aponeurózy </a:t>
            </a:r>
            <a:r>
              <a:rPr lang="sk" b="1" i="1">
                <a:latin typeface="Georgia"/>
                <a:ea typeface="Georgia"/>
                <a:cs typeface="Georgia"/>
                <a:sym typeface="Georgia"/>
              </a:rPr>
              <a:t>– Dupuytrenova kontraktura</a:t>
            </a:r>
            <a:endParaRPr b="1" i="1">
              <a:latin typeface="Georgia"/>
              <a:ea typeface="Georgia"/>
              <a:cs typeface="Georgia"/>
              <a:sym typeface="Georgia"/>
            </a:endParaRPr>
          </a:p>
          <a:p>
            <a:pPr marL="0" lvl="0" indent="0" algn="l" rtl="0">
              <a:spcBef>
                <a:spcPts val="1200"/>
              </a:spcBef>
              <a:spcAft>
                <a:spcPts val="1200"/>
              </a:spcAft>
              <a:buNone/>
            </a:pPr>
            <a:endParaRPr sz="1400">
              <a:latin typeface="Georgia"/>
              <a:ea typeface="Georgia"/>
              <a:cs typeface="Georgia"/>
              <a:sym typeface="Georgia"/>
            </a:endParaRPr>
          </a:p>
        </p:txBody>
      </p:sp>
      <p:pic>
        <p:nvPicPr>
          <p:cNvPr id="740" name="Google Shape;740;p109"/>
          <p:cNvPicPr preferRelativeResize="0"/>
          <p:nvPr/>
        </p:nvPicPr>
        <p:blipFill>
          <a:blip r:embed="rId3">
            <a:alphaModFix/>
          </a:blip>
          <a:stretch>
            <a:fillRect/>
          </a:stretch>
        </p:blipFill>
        <p:spPr>
          <a:xfrm>
            <a:off x="4740000" y="1266325"/>
            <a:ext cx="4099202" cy="265136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10"/>
          <p:cNvSpPr txBox="1">
            <a:spLocks noGrp="1"/>
          </p:cNvSpPr>
          <p:nvPr>
            <p:ph type="body" idx="1"/>
          </p:nvPr>
        </p:nvSpPr>
        <p:spPr>
          <a:xfrm>
            <a:off x="311700" y="1266325"/>
            <a:ext cx="5941200" cy="3302700"/>
          </a:xfrm>
          <a:prstGeom prst="rect">
            <a:avLst/>
          </a:prstGeom>
        </p:spPr>
        <p:txBody>
          <a:bodyPr spcFirstLastPara="1" wrap="square" lIns="91425" tIns="91425" rIns="91425" bIns="91425" anchor="t" anchorCtr="0">
            <a:normAutofit/>
          </a:bodyPr>
          <a:lstStyle/>
          <a:p>
            <a:pPr marL="457200" lvl="0" indent="-323850" algn="l" rtl="0">
              <a:spcBef>
                <a:spcPts val="1200"/>
              </a:spcBef>
              <a:spcAft>
                <a:spcPts val="0"/>
              </a:spcAft>
              <a:buSzPts val="1500"/>
              <a:buFont typeface="Georgia"/>
              <a:buChar char="❏"/>
            </a:pPr>
            <a:r>
              <a:rPr lang="sk" sz="1500">
                <a:latin typeface="Georgia"/>
                <a:ea typeface="Georgia"/>
                <a:cs typeface="Georgia"/>
                <a:sym typeface="Georgia"/>
              </a:rPr>
              <a:t>Na prstech se nenachází žádná svalová bříška, jsou ovládána pouze upínajícími se šlachami</a:t>
            </a:r>
            <a:endParaRPr sz="1500">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Měkké tkáně v oblasti PIP a DIP kloubu</a:t>
            </a:r>
            <a:endParaRPr sz="1500">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Dorzální i palmární plocha je hladká </a:t>
            </a:r>
            <a:endParaRPr sz="1500" i="1">
              <a:latin typeface="Georgia"/>
              <a:ea typeface="Georgia"/>
              <a:cs typeface="Georgia"/>
              <a:sym typeface="Georgia"/>
            </a:endParaRPr>
          </a:p>
          <a:p>
            <a:pPr marL="914400" lvl="1" indent="-323850" algn="l" rtl="0">
              <a:spcBef>
                <a:spcPts val="0"/>
              </a:spcBef>
              <a:spcAft>
                <a:spcPts val="0"/>
              </a:spcAft>
              <a:buClr>
                <a:schemeClr val="dk2"/>
              </a:buClr>
              <a:buSzPts val="1500"/>
              <a:buFont typeface="Georgia"/>
              <a:buChar char="❏"/>
            </a:pPr>
            <a:r>
              <a:rPr lang="sk" sz="1500" i="1">
                <a:latin typeface="Georgia"/>
                <a:ea typeface="Georgia"/>
                <a:cs typeface="Georgia"/>
                <a:sym typeface="Georgia"/>
              </a:rPr>
              <a:t>Laterální plochy jsou kryty silným kloubním pouzdrem a vazy</a:t>
            </a:r>
            <a:endParaRPr sz="1500" i="1">
              <a:latin typeface="Georgia"/>
              <a:ea typeface="Georgia"/>
              <a:cs typeface="Georgia"/>
              <a:sym typeface="Georgia"/>
            </a:endParaRPr>
          </a:p>
          <a:p>
            <a:pPr marL="457200" lvl="0" indent="-323850" algn="l" rtl="0">
              <a:spcBef>
                <a:spcPts val="0"/>
              </a:spcBef>
              <a:spcAft>
                <a:spcPts val="0"/>
              </a:spcAft>
              <a:buClr>
                <a:schemeClr val="dk2"/>
              </a:buClr>
              <a:buSzPts val="1500"/>
              <a:buFont typeface="Georgia"/>
              <a:buChar char="❏"/>
            </a:pPr>
            <a:r>
              <a:rPr lang="sk" sz="1500">
                <a:latin typeface="Georgia"/>
                <a:ea typeface="Georgia"/>
                <a:cs typeface="Georgia"/>
                <a:sym typeface="Georgia"/>
              </a:rPr>
              <a:t>Kostní výrůstky na dorzální nebo laterální ploše DIP </a:t>
            </a:r>
            <a:r>
              <a:rPr lang="sk" sz="1500" b="1">
                <a:latin typeface="Georgia"/>
                <a:ea typeface="Georgia"/>
                <a:cs typeface="Georgia"/>
                <a:sym typeface="Georgia"/>
              </a:rPr>
              <a:t>– Heberdenovy uzly </a:t>
            </a:r>
            <a:endParaRPr sz="1500" b="1">
              <a:latin typeface="Georgia"/>
              <a:ea typeface="Georgia"/>
              <a:cs typeface="Georgia"/>
              <a:sym typeface="Georgia"/>
            </a:endParaRPr>
          </a:p>
          <a:p>
            <a:pPr marL="0" lvl="0" indent="0" algn="l" rtl="0">
              <a:spcBef>
                <a:spcPts val="1200"/>
              </a:spcBef>
              <a:spcAft>
                <a:spcPts val="1200"/>
              </a:spcAft>
              <a:buNone/>
            </a:pPr>
            <a:endParaRPr/>
          </a:p>
        </p:txBody>
      </p:sp>
      <p:sp>
        <p:nvSpPr>
          <p:cNvPr id="746" name="Google Shape;746;p110"/>
          <p:cNvSpPr txBox="1">
            <a:spLocks noGrp="1"/>
          </p:cNvSpPr>
          <p:nvPr>
            <p:ph type="title"/>
          </p:nvPr>
        </p:nvSpPr>
        <p:spPr>
          <a:xfrm>
            <a:off x="311700" y="5589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Palpace, Zóna IV - články prstů</a:t>
            </a:r>
            <a:endParaRPr/>
          </a:p>
        </p:txBody>
      </p:sp>
      <p:pic>
        <p:nvPicPr>
          <p:cNvPr id="747" name="Google Shape;747;p110"/>
          <p:cNvPicPr preferRelativeResize="0"/>
          <p:nvPr/>
        </p:nvPicPr>
        <p:blipFill>
          <a:blip r:embed="rId3">
            <a:alphaModFix/>
          </a:blip>
          <a:stretch>
            <a:fillRect/>
          </a:stretch>
        </p:blipFill>
        <p:spPr>
          <a:xfrm>
            <a:off x="6152075" y="1026175"/>
            <a:ext cx="2812650" cy="2673844"/>
          </a:xfrm>
          <a:prstGeom prst="rect">
            <a:avLst/>
          </a:prstGeom>
          <a:noFill/>
          <a:ln>
            <a:noFill/>
          </a:ln>
        </p:spPr>
      </p:pic>
      <p:pic>
        <p:nvPicPr>
          <p:cNvPr id="748" name="Google Shape;748;p110"/>
          <p:cNvPicPr preferRelativeResize="0"/>
          <p:nvPr/>
        </p:nvPicPr>
        <p:blipFill>
          <a:blip r:embed="rId4">
            <a:alphaModFix/>
          </a:blip>
          <a:stretch>
            <a:fillRect/>
          </a:stretch>
        </p:blipFill>
        <p:spPr>
          <a:xfrm>
            <a:off x="3946150" y="3787575"/>
            <a:ext cx="1655450" cy="1165400"/>
          </a:xfrm>
          <a:prstGeom prst="rect">
            <a:avLst/>
          </a:prstGeom>
          <a:noFill/>
          <a:ln>
            <a:noFill/>
          </a:ln>
        </p:spPr>
      </p:pic>
      <p:pic>
        <p:nvPicPr>
          <p:cNvPr id="749" name="Google Shape;749;p110"/>
          <p:cNvPicPr preferRelativeResize="0"/>
          <p:nvPr/>
        </p:nvPicPr>
        <p:blipFill>
          <a:blip r:embed="rId5">
            <a:alphaModFix/>
          </a:blip>
          <a:stretch>
            <a:fillRect/>
          </a:stretch>
        </p:blipFill>
        <p:spPr>
          <a:xfrm>
            <a:off x="5767325" y="3700028"/>
            <a:ext cx="3197390" cy="11654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k"/>
              <a:t>Interdigitální řasy</a:t>
            </a:r>
            <a:endParaRPr/>
          </a:p>
        </p:txBody>
      </p:sp>
      <p:sp>
        <p:nvSpPr>
          <p:cNvPr id="755" name="Google Shape;755;p11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68300" algn="l" rtl="0">
              <a:spcBef>
                <a:spcPts val="1200"/>
              </a:spcBef>
              <a:spcAft>
                <a:spcPts val="0"/>
              </a:spcAft>
              <a:buClr>
                <a:schemeClr val="dk2"/>
              </a:buClr>
              <a:buSzPts val="2200"/>
              <a:buFont typeface="Georgia"/>
              <a:buChar char="❏"/>
            </a:pPr>
            <a:r>
              <a:rPr lang="sk" sz="2200">
                <a:latin typeface="Georgia"/>
                <a:ea typeface="Georgia"/>
                <a:cs typeface="Georgia"/>
                <a:sym typeface="Georgia"/>
              </a:rPr>
              <a:t>Vsedě, příp. vleže na zádech</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Častý doprovod kořenových sy C6, C7 a C8</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Protažitelnost se vyšetřuje uchopením sousedních prstů nad interdig.řasou, vytvoří se předpětí a následně lehké dopružení</a:t>
            </a:r>
            <a:endParaRPr sz="2200">
              <a:latin typeface="Georgia"/>
              <a:ea typeface="Georgia"/>
              <a:cs typeface="Georgia"/>
              <a:sym typeface="Georgia"/>
            </a:endParaRPr>
          </a:p>
          <a:p>
            <a:pPr marL="457200" lvl="0" indent="-368300" algn="l" rtl="0">
              <a:spcBef>
                <a:spcPts val="0"/>
              </a:spcBef>
              <a:spcAft>
                <a:spcPts val="0"/>
              </a:spcAft>
              <a:buClr>
                <a:schemeClr val="dk2"/>
              </a:buClr>
              <a:buSzPts val="2200"/>
              <a:buFont typeface="Georgia"/>
              <a:buChar char="❏"/>
            </a:pPr>
            <a:r>
              <a:rPr lang="sk" sz="2200">
                <a:latin typeface="Georgia"/>
                <a:ea typeface="Georgia"/>
                <a:cs typeface="Georgia"/>
                <a:sym typeface="Georgia"/>
              </a:rPr>
              <a:t>Terapií je </a:t>
            </a:r>
            <a:r>
              <a:rPr lang="sk" sz="2200" b="1">
                <a:latin typeface="Georgia"/>
                <a:ea typeface="Georgia"/>
                <a:cs typeface="Georgia"/>
                <a:sym typeface="Georgia"/>
              </a:rPr>
              <a:t>fenomén tání, </a:t>
            </a:r>
            <a:r>
              <a:rPr lang="sk" sz="2200">
                <a:latin typeface="Georgia"/>
                <a:ea typeface="Georgia"/>
                <a:cs typeface="Georgia"/>
                <a:sym typeface="Georgia"/>
              </a:rPr>
              <a:t>příp. </a:t>
            </a:r>
            <a:r>
              <a:rPr lang="sk" sz="2200" b="1">
                <a:latin typeface="Georgia"/>
                <a:ea typeface="Georgia"/>
                <a:cs typeface="Georgia"/>
                <a:sym typeface="Georgia"/>
              </a:rPr>
              <a:t>ischemická komprese</a:t>
            </a:r>
            <a:r>
              <a:rPr lang="sk" sz="2200">
                <a:latin typeface="Georgia"/>
                <a:ea typeface="Georgia"/>
                <a:cs typeface="Georgia"/>
                <a:sym typeface="Georgia"/>
              </a:rPr>
              <a:t> v oblasti interdig. řasy</a:t>
            </a:r>
            <a:endParaRPr sz="2200">
              <a:latin typeface="Georgia"/>
              <a:ea typeface="Georgia"/>
              <a:cs typeface="Georgia"/>
              <a:sym typeface="Georgia"/>
            </a:endParaRPr>
          </a:p>
          <a:p>
            <a:pPr marL="0" lvl="0" indent="0" algn="l" rtl="0">
              <a:spcBef>
                <a:spcPts val="1200"/>
              </a:spcBef>
              <a:spcAft>
                <a:spcPts val="1200"/>
              </a:spcAft>
              <a:buNone/>
            </a:pPr>
            <a:endParaRPr>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8897</Words>
  <Application>Microsoft Office PowerPoint</Application>
  <PresentationFormat>Předvádění na obrazovce (16:9)</PresentationFormat>
  <Paragraphs>910</Paragraphs>
  <Slides>132</Slides>
  <Notes>132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132</vt:i4>
      </vt:variant>
    </vt:vector>
  </HeadingPairs>
  <TitlesOfParts>
    <vt:vector size="137" baseType="lpstr">
      <vt:lpstr>Arial</vt:lpstr>
      <vt:lpstr>Open Sans</vt:lpstr>
      <vt:lpstr>Georgia</vt:lpstr>
      <vt:lpstr>PT Sans Narrow</vt:lpstr>
      <vt:lpstr>Tropic</vt:lpstr>
      <vt:lpstr>Měkké a mobilizační techniky ruky</vt:lpstr>
      <vt:lpstr>Ruka</vt:lpstr>
      <vt:lpstr>Klenba ruky</vt:lpstr>
      <vt:lpstr>Funkce ruky</vt:lpstr>
      <vt:lpstr>Vyšetření ruky </vt:lpstr>
      <vt:lpstr>Vyšetření ruky - aspekce</vt:lpstr>
      <vt:lpstr>Vyšetření ruky - palpace</vt:lpstr>
      <vt:lpstr>Vyšetření ruky</vt:lpstr>
      <vt:lpstr>Vyšetření - pasivní pohyby</vt:lpstr>
      <vt:lpstr>Vyšetření - aktivní pohyby</vt:lpstr>
      <vt:lpstr>Vyšetření - aktivní pohyby</vt:lpstr>
      <vt:lpstr>Vyšetření - úchopy</vt:lpstr>
      <vt:lpstr>Vyšetření - funkční testy</vt:lpstr>
      <vt:lpstr>Ruka</vt:lpstr>
      <vt:lpstr>Ossa metacarpalia</vt:lpstr>
      <vt:lpstr>Ossa digitorum manus</vt:lpstr>
      <vt:lpstr>Articulationes manus</vt:lpstr>
      <vt:lpstr>Articulatio radiocarpalis</vt:lpstr>
      <vt:lpstr>Articulatio radiocarpalis</vt:lpstr>
      <vt:lpstr>Articulatio radiocarpalis</vt:lpstr>
      <vt:lpstr>Articulatio radiocarpalis</vt:lpstr>
      <vt:lpstr>Articulatio radiocarpalis</vt:lpstr>
      <vt:lpstr>Articulatio mediocarpalis</vt:lpstr>
      <vt:lpstr>Articulatio ossis pisiformis</vt:lpstr>
      <vt:lpstr>Art. carpometacarpales</vt:lpstr>
      <vt:lpstr>Art. metacarpophalangeae</vt:lpstr>
      <vt:lpstr>Art. Interphalangeae manus</vt:lpstr>
      <vt:lpstr>Ligamenta na dorsální straně ruky</vt:lpstr>
      <vt:lpstr>Ligamenta na palmární straně ruky</vt:lpstr>
      <vt:lpstr>Kineziologie ruky</vt:lpstr>
      <vt:lpstr>Kineziologie ruky </vt:lpstr>
      <vt:lpstr>Kineziologie ruky</vt:lpstr>
      <vt:lpstr>Kineziologie ruky</vt:lpstr>
      <vt:lpstr>Kineziologie ruky</vt:lpstr>
      <vt:lpstr>Kineziologie zápěstí</vt:lpstr>
      <vt:lpstr>Kineziologie zápěstí</vt:lpstr>
      <vt:lpstr>Kineziologie zápěstí</vt:lpstr>
      <vt:lpstr>Kineziologie zápěstí</vt:lpstr>
      <vt:lpstr>Kineziologie zápěstí</vt:lpstr>
      <vt:lpstr>Kineziologie zápěstí</vt:lpstr>
      <vt:lpstr>Radiální dukce</vt:lpstr>
      <vt:lpstr>Ulnární dukce</vt:lpstr>
      <vt:lpstr>Supinace a pronace</vt:lpstr>
      <vt:lpstr>Funkční oblouky ruky</vt:lpstr>
      <vt:lpstr>Úchopy (Rozdělení dle Pffeifera)</vt:lpstr>
      <vt:lpstr>Palpace v oblasti ruky</vt:lpstr>
      <vt:lpstr>Palpace v oblasti ruky</vt:lpstr>
      <vt:lpstr>Palpace v oblasti ruky</vt:lpstr>
      <vt:lpstr>Palpace v oblasti ruky</vt:lpstr>
      <vt:lpstr>Ossa metacarpalia</vt:lpstr>
      <vt:lpstr>Os metacarpale I.</vt:lpstr>
      <vt:lpstr>Art. metacarpophalangeales</vt:lpstr>
      <vt:lpstr>Art. interphalangeales et phalanges</vt:lpstr>
      <vt:lpstr>Palpace v oblasti zápěstí</vt:lpstr>
      <vt:lpstr>Processus styloideus radii</vt:lpstr>
      <vt:lpstr>Listerův hrbolek (dorzální hrbolek kosti vřetenní)</vt:lpstr>
      <vt:lpstr>Os scaphoideum (naviculare)</vt:lpstr>
      <vt:lpstr>Os trapezium a trapezoideum</vt:lpstr>
      <vt:lpstr>Os trapezium</vt:lpstr>
      <vt:lpstr>Os trapezium</vt:lpstr>
      <vt:lpstr>Art. Carpometacarpale I</vt:lpstr>
      <vt:lpstr>Os capitatum</vt:lpstr>
      <vt:lpstr>Os lunatum</vt:lpstr>
      <vt:lpstr>Processus styloideus ulnae</vt:lpstr>
      <vt:lpstr>Os triquetrum</vt:lpstr>
      <vt:lpstr>Os pisiforme</vt:lpstr>
      <vt:lpstr>Os hamatum</vt:lpstr>
      <vt:lpstr>Oblast processus styloideus radii</vt:lpstr>
      <vt:lpstr>Algoritmus mobilizace</vt:lpstr>
      <vt:lpstr>Mobilizační techniky</vt:lpstr>
      <vt:lpstr>Mobilizace IP - translační pohyby</vt:lpstr>
      <vt:lpstr>Mobillizace MCP - translační pohyby</vt:lpstr>
      <vt:lpstr>Distrakční mobilizace MCP kloubů</vt:lpstr>
      <vt:lpstr>Dorzální vějíř na ruce</vt:lpstr>
      <vt:lpstr>Palmární vějíř</vt:lpstr>
      <vt:lpstr>Mobilizace karpometakarpálního kloubu palce - Mobilizace v pronaci</vt:lpstr>
      <vt:lpstr>Mobilizace karpometakarpálního kloubu palce - Mobilizace v supinaci </vt:lpstr>
      <vt:lpstr>Mobilizace zápěstí - řady kůstek navzájem  při omezené PF</vt:lpstr>
      <vt:lpstr>Mobilizace zápěstí - řady kůstek navzájem  při omezené DF</vt:lpstr>
      <vt:lpstr>Mobilizace zápěstí - kůstky navzájem  jednoduchá translace</vt:lpstr>
      <vt:lpstr>Mobilizace zápěstí - kůstky navzájem  nůžkový hmat </vt:lpstr>
      <vt:lpstr>Kineziologie v praxi</vt:lpstr>
      <vt:lpstr>Kineziologie v praxi</vt:lpstr>
      <vt:lpstr>Trakční mobilizace os capitatum třepací technikou</vt:lpstr>
      <vt:lpstr>Mobilizace distálního radioulnárního kloubu - nůžkový hmat</vt:lpstr>
      <vt:lpstr>Algoritmus vyšetření/ošetření RZ ve svalech</vt:lpstr>
      <vt:lpstr>Palpace, Zóna I - Thenarová eminence</vt:lpstr>
      <vt:lpstr>Palpace - Měkké tkáně</vt:lpstr>
      <vt:lpstr>Zóna I - oblast processus styloideus radii </vt:lpstr>
      <vt:lpstr>Zóna II - oblast Listerova hrbolku</vt:lpstr>
      <vt:lpstr>Zóna II - oblast Listerova hrbolku</vt:lpstr>
      <vt:lpstr>Zóna III - oblast processus styloideus ulnae</vt:lpstr>
      <vt:lpstr>Zóna IV - palmární oblast os pisiforme</vt:lpstr>
      <vt:lpstr>Zóna V - oblast canalis carpi a m. palmaris longus</vt:lpstr>
      <vt:lpstr>Zóna V - oblast canalis carpi a m. palmaris longus</vt:lpstr>
      <vt:lpstr>Palpace, Zóna II - Hypothenarová eminence</vt:lpstr>
      <vt:lpstr>Palpace, Zóna III - dlaň</vt:lpstr>
      <vt:lpstr>Palpace, Zóna IV - články prstů</vt:lpstr>
      <vt:lpstr>Interdigitální řasy</vt:lpstr>
      <vt:lpstr>Interdigitální řasy dle Mojžíšové</vt:lpstr>
      <vt:lpstr>Měkké tkáně mezi metakarpy</vt:lpstr>
      <vt:lpstr>Svaly thenaru</vt:lpstr>
      <vt:lpstr>m. Adductor pollicis</vt:lpstr>
      <vt:lpstr>Prezentace aplikace PowerPoint</vt:lpstr>
      <vt:lpstr>m. Abductor pollicis brevis</vt:lpstr>
      <vt:lpstr>m. Opponens pollicis</vt:lpstr>
      <vt:lpstr>m. Opponens pollicis</vt:lpstr>
      <vt:lpstr>Prezentace aplikace PowerPoint</vt:lpstr>
      <vt:lpstr>Imitace ZRB m. opponens pollicis</vt:lpstr>
      <vt:lpstr>Stretch exercise</vt:lpstr>
      <vt:lpstr>m. Flexor pollicis brevis</vt:lpstr>
      <vt:lpstr>m. Extensor pollicis brevis</vt:lpstr>
      <vt:lpstr>mm. Interosseii dorsales manus (4)</vt:lpstr>
      <vt:lpstr>mm. Interosseii dorsales - TrPs</vt:lpstr>
      <vt:lpstr>mm. Interosseii dorsales - autoterapie</vt:lpstr>
      <vt:lpstr>mm. Interosseii palmares manus (3)</vt:lpstr>
      <vt:lpstr>mm. Lumbricales manus</vt:lpstr>
      <vt:lpstr>Symptomy TrPs</vt:lpstr>
      <vt:lpstr>Diferenciální diagnostika</vt:lpstr>
      <vt:lpstr>Prezentace aplikace PowerPoint</vt:lpstr>
      <vt:lpstr>Svaly hypothenaru</vt:lpstr>
      <vt:lpstr>m. Palmaris brevis</vt:lpstr>
      <vt:lpstr>m. Palmaris brevis</vt:lpstr>
      <vt:lpstr>m. Abductor digiti minimi</vt:lpstr>
      <vt:lpstr>m. Flexor digiti minimi brevis</vt:lpstr>
      <vt:lpstr>m. Opponens digiti minimi </vt:lpstr>
      <vt:lpstr>Funkce a terapie ruky</vt:lpstr>
      <vt:lpstr>Funkce a terapie ruky</vt:lpstr>
      <vt:lpstr>Proces úchopu</vt:lpstr>
      <vt:lpstr>Metody RHB ruky</vt:lpstr>
      <vt:lpstr>Zdroje: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Měkké a mobilizační techniky ruky</dc:title>
  <dc:creator>zamestnanec</dc:creator>
  <cp:lastModifiedBy>zamestnanec</cp:lastModifiedBy>
  <cp:revision>3</cp:revision>
  <dcterms:modified xsi:type="dcterms:W3CDTF">2022-05-04T08:44:59Z</dcterms:modified>
</cp:coreProperties>
</file>