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embeddedFontLst>
    <p:embeddedFont>
      <p:font typeface="Tahoma" panose="020B0604030504040204" pitchFamily="3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4a303613b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14a303613b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114a303613b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4a303613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4a303613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114a303613b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4a303613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4a303613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14a303613b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14a303613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14a303613b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14a303613b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4a303613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4a303613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114a303613b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4a303613b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4a303613b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114a303613b_0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4a303613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14a303613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14a303613b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4a303613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14a303613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14a303613b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4a303613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4a303613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114a303613b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4a303613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14a303613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114a303613b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4a303613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4a303613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114a303613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4a303613b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14a303613b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114a303613b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4a303613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14a303613b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114a303613b_0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4a303613b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4a303613b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14a303613b_0_1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4a303613b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4a303613b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114a303613b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4a303613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4a303613b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14a303613b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14a303613b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14a303613b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114a303613b_0_2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4a303613b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4a303613b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14a303613b_0_2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14a303613b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14a303613b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14a303613b_0_2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14a303613b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14a303613b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114a303613b_0_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4a303613b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14a303613b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114a303613b_0_2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4a303613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4a303613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14a303613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14a303613b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14a303613b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14a303613b_0_2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4a303613b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14a303613b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114a303613b_0_2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14a303613b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14a303613b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114a303613b_0_2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4a303613b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4a303613b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14a303613b_0_3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4a303613b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14a303613b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114a303613b_0_3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4a303613b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14a303613b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114a303613b_0_3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4a303613b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14a303613b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114a303613b_0_3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14a303613b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14a303613b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114a303613b_0_3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4a303613b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4a303613b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114a303613b_0_3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4a303613b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14a303613b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114a303613b_0_3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4a303613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14a303613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14a303613b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4a303613b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14a303613b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114a303613b_0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4a303613b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14a303613b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114a303613b_0_3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14a303613b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14a303613b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114a303613b_0_3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24159f5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124159f5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1124159f58f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24159f58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124159f58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1124159f58f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4a303613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14a303613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14a303613b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4a303613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4a303613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14a303613b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4a303613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4a303613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114a303613b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4a303613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4a303613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114a303613b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4a303613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4a303613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114a303613b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539998" y="718713"/>
            <a:ext cx="3915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2"/>
          </p:nvPr>
        </p:nvSpPr>
        <p:spPr>
          <a:xfrm>
            <a:off x="539999" y="4500000"/>
            <a:ext cx="3915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3"/>
          </p:nvPr>
        </p:nvSpPr>
        <p:spPr>
          <a:xfrm>
            <a:off x="540543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4"/>
          </p:nvPr>
        </p:nvSpPr>
        <p:spPr>
          <a:xfrm>
            <a:off x="4688459" y="4500000"/>
            <a:ext cx="3915000" cy="133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5"/>
          </p:nvPr>
        </p:nvSpPr>
        <p:spPr>
          <a:xfrm>
            <a:off x="4689002" y="4068000"/>
            <a:ext cx="3915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6"/>
          </p:nvPr>
        </p:nvSpPr>
        <p:spPr>
          <a:xfrm>
            <a:off x="4688459" y="718713"/>
            <a:ext cx="3915001" cy="32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95" name="Google Shape;9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298876" y="2900365"/>
            <a:ext cx="3934889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298876" y="4116403"/>
            <a:ext cx="3934889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0" name="Google Shape;100;p13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3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3693765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  <p15:guide id="3" orient="horz" pos="255">
          <p15:clr>
            <a:srgbClr val="FBAE40"/>
          </p15:clr>
        </p15:guide>
        <p15:guide id="4" pos="1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298876" y="2900365"/>
            <a:ext cx="3934889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298876" y="4116403"/>
            <a:ext cx="3934889" cy="69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3" name="Google Shape;113;p15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5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3693765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8420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540000" y="6040796"/>
            <a:ext cx="6416982" cy="5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017" y="2731338"/>
            <a:ext cx="5381966" cy="139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2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5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540544" y="1296001"/>
            <a:ext cx="3915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688459" y="1290515"/>
            <a:ext cx="3915000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>
            <a:spLocks noGrp="1"/>
          </p:cNvSpPr>
          <p:nvPr>
            <p:ph type="pic" idx="2"/>
          </p:nvPr>
        </p:nvSpPr>
        <p:spPr>
          <a:xfrm>
            <a:off x="547132" y="1665288"/>
            <a:ext cx="4655843" cy="4139998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7"/>
          <p:cNvSpPr txBox="1">
            <a:spLocks noGrp="1"/>
          </p:cNvSpPr>
          <p:nvPr>
            <p:ph type="body" idx="3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3330000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539999" y="4414271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3330000" y="4414271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4"/>
          </p:nvPr>
        </p:nvSpPr>
        <p:spPr>
          <a:xfrm>
            <a:off x="6120900" y="4414270"/>
            <a:ext cx="2484000" cy="142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5"/>
          </p:nvPr>
        </p:nvSpPr>
        <p:spPr>
          <a:xfrm>
            <a:off x="540544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6"/>
          </p:nvPr>
        </p:nvSpPr>
        <p:spPr>
          <a:xfrm>
            <a:off x="3330357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7"/>
          </p:nvPr>
        </p:nvSpPr>
        <p:spPr>
          <a:xfrm>
            <a:off x="6121077" y="4025136"/>
            <a:ext cx="248364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8"/>
          </p:nvPr>
        </p:nvSpPr>
        <p:spPr>
          <a:xfrm>
            <a:off x="540000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9"/>
          </p:nvPr>
        </p:nvSpPr>
        <p:spPr>
          <a:xfrm>
            <a:off x="6120001" y="1692003"/>
            <a:ext cx="2483644" cy="223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13"/>
          </p:nvPr>
        </p:nvSpPr>
        <p:spPr>
          <a:xfrm>
            <a:off x="540544" y="1296001"/>
            <a:ext cx="8064104" cy="27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13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yzioweb.cz/neurodynamik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yzioweb.cz/neurodynamik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yzioweb.cz/neurodynamik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yzioweb.cz/neurodynamik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yzioweb.cz/neurodynamik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K7jzDIUpL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r6x6Iiqc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v_EJV8q2E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yzioweb.cz/neurodynamik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3000"/>
              <a:t>Mobilizační techniky lokte</a:t>
            </a:r>
            <a:endParaRPr sz="3000"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1"/>
          </p:nvPr>
        </p:nvSpPr>
        <p:spPr>
          <a:xfrm>
            <a:off x="298877" y="3622878"/>
            <a:ext cx="85212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2"/>
                </a:solidFill>
              </a:rPr>
              <a:t>Mgr. Aleš Pospíšil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solidFill>
                  <a:schemeClr val="dk2"/>
                </a:solidFill>
              </a:rPr>
              <a:t>Mgr. Zuzana Kršáková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>
                <a:solidFill>
                  <a:schemeClr val="dk2"/>
                </a:solidFill>
              </a:rPr>
              <a:t>bp1891 Základy diagnostiky a terapie poruch pohybového aparátu II</a:t>
            </a:r>
            <a:endParaRPr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/>
              <a:t>Upper limb tension tests + Upper limb Neurodynamics</a:t>
            </a:r>
            <a:endParaRPr sz="23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0" u="sng">
                <a:hlinkClick r:id="rId3"/>
              </a:rPr>
              <a:t>https://www.fyzioweb.cz/neurodynamika</a:t>
            </a:r>
            <a:r>
              <a:rPr lang="cs-CZ" sz="1800" b="0">
                <a:solidFill>
                  <a:schemeClr val="dk1"/>
                </a:solidFill>
              </a:rPr>
              <a:t> 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1"/>
          </p:nvPr>
        </p:nvSpPr>
        <p:spPr>
          <a:xfrm>
            <a:off x="540000" y="1692000"/>
            <a:ext cx="51261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/>
              <a:t>PRONE KNEE BEND TEST (var. s EXT v kyčli)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Poloha pacienta: </a:t>
            </a:r>
            <a:r>
              <a:rPr lang="cs-CZ" sz="1800"/>
              <a:t>Leh na břiše na kraji lehátka.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Postavení terapeuta: </a:t>
            </a:r>
            <a:r>
              <a:rPr lang="cs-CZ" sz="1800"/>
              <a:t>Postavte se vedle lehátka na stranu testované dolní končetiny, čelem k hlavě pacienta.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Provedení: </a:t>
            </a:r>
            <a:r>
              <a:rPr lang="cs-CZ" sz="1800"/>
              <a:t>Terapeut provádí jednou rukou pasivní flexi v kolenním kloubu. Druhá ruka terapeuta je uložena v oblasti pánve a zajišťuje její fixaci při provádění pasivního pohybu.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Nejčastější chyby: </a:t>
            </a:r>
            <a:r>
              <a:rPr lang="cs-CZ" sz="1800"/>
              <a:t>Při provedení testu dochází k nadzvednutí pánve (nedostatečná fixace pánve).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Poznámka: </a:t>
            </a:r>
            <a:r>
              <a:rPr lang="cs-CZ" sz="1800"/>
              <a:t>Test je cílený na vyšetření a případnou terapii n. femoralis.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4750" y="1777988"/>
            <a:ext cx="3126550" cy="1758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Upper limb tension test 1 - n. medianus</a:t>
            </a:r>
            <a:endParaRPr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0" u="sng">
                <a:hlinkClick r:id="rId3"/>
              </a:rPr>
              <a:t>https://www.fyzioweb.cz/neurodynamika</a:t>
            </a:r>
            <a:r>
              <a:rPr lang="cs-CZ" sz="1800" b="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body" idx="1"/>
          </p:nvPr>
        </p:nvSpPr>
        <p:spPr>
          <a:xfrm>
            <a:off x="540000" y="20193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Poloha pacienta: </a:t>
            </a:r>
            <a:r>
              <a:rPr lang="cs-CZ" sz="1300"/>
              <a:t>Pacient leží na zádech, vyšetřovaná horní končetina je uložena lopatkou na kraji lehátka.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Postavení terapeuta: </a:t>
            </a:r>
            <a:r>
              <a:rPr lang="cs-CZ" sz="1300"/>
              <a:t>Postavte se vedle lehátka na stranu testované horní končetiny, čelem k hlavě pacienta.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Provedení: </a:t>
            </a:r>
            <a:r>
              <a:rPr lang="cs-CZ" sz="1300"/>
              <a:t>Terapeut provádí v 1. fázi pasivní depresi lopatky na vyšetřované straně (lopatka zůstává v kontaktu s podložkou), v 2. fázi testu přidává terapeut abdukční pohyb v ramenním kloubu (110 stupňů abdukce, loket pacienta je při tomto pohybu podepřen stehnem terapeuta), ve 3. fázi testu terapeut pasivně provádí supinaci předloktí a zevní rotaci v ramenním kloubu, ve 4. fázi terapeut přidává pasivní dorzální flexi v oblasti zápěstí, v 5. fázi je provedena pasivní extenze prstů vyšetřované horní končetiny, 6. fáze je spojena s extenzí v loketním kloubu. Pro zcitlivění testu je možné provést aktivní nebo pasivní úklon hlavy a krku od vyšetřované strany.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Nejčastější chyby:</a:t>
            </a:r>
            <a:r>
              <a:rPr lang="cs-CZ" sz="1300"/>
              <a:t> Při testování není udržena krajní pozice segmentů předchozí fáze testu – ztrácíme získané pozice.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Poznámka: </a:t>
            </a:r>
            <a:r>
              <a:rPr lang="cs-CZ" sz="1300"/>
              <a:t>Tento test je zaměřen na vyšetření n. medianus. Aktuálně nenastavované segmenty jsou v neutrálním postavení (např. při pasivním nastavení supinace předloktí a zevní rotace v ramenním kloubu musí být zápěstí v nulovém postavení a prsty v mírném (uvolněném) flekčním držení).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Upper limb tension test 1 - n. radialis</a:t>
            </a:r>
            <a:endParaRPr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0" u="sng">
                <a:hlinkClick r:id="rId3"/>
              </a:rPr>
              <a:t>https://www.fyzioweb.cz/neurodynamika</a:t>
            </a:r>
            <a:r>
              <a:rPr lang="cs-CZ" sz="1800" b="0">
                <a:solidFill>
                  <a:schemeClr val="dk1"/>
                </a:solidFill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body" idx="1"/>
          </p:nvPr>
        </p:nvSpPr>
        <p:spPr>
          <a:xfrm>
            <a:off x="540000" y="1847477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/>
              <a:t>Poloha pacienta: </a:t>
            </a:r>
            <a:r>
              <a:rPr lang="cs-CZ" sz="1400"/>
              <a:t>Pacient leží na zádech, vyšetřovaná horní končetina je uložena lopatkou na kraji lehátka.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/>
              <a:t>Postavení terapeuta: </a:t>
            </a:r>
            <a:r>
              <a:rPr lang="cs-CZ" sz="1400"/>
              <a:t>Postavte se vedle lehátka na stranu testované horní končetiny, čelem k nohám pacienta.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/>
              <a:t>Provedení: </a:t>
            </a:r>
            <a:r>
              <a:rPr lang="cs-CZ" sz="1400"/>
              <a:t>Terapeut provádí v 1. fázi testu svým stehnem pasivní depresi lopatky na vyšetřované straně (lopatka zůstává v kontaktu s podložkou, paže v 10 stupňové abdukci), v 2. fázi testu přidává terapeut pasivní extenzi lokte, ve 3. fázi testu terapeut pasivně provádí pronaci předloktí a vnitřní rotaci v ramenním kloubu, ve 4. fázi terapeut přidává pasivní palmární flexi v oblasti zápěstí, v 5. fázi je provedena pasivní flexe prstů vyšetřované horní končetiny. Pro zcitlivění testu je použita pasivní abdukci v ramenním kloubu.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1"/>
              <a:t>Nejčastější chyby: </a:t>
            </a:r>
            <a:r>
              <a:rPr lang="cs-CZ" sz="1400"/>
              <a:t>Při testování není udržena krajní pozice segmentů předchozí fáze testu – ztrácíme získané pozice.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 b="1"/>
              <a:t>Poznámka: </a:t>
            </a:r>
            <a:r>
              <a:rPr lang="cs-CZ" sz="1400"/>
              <a:t>Tento test je zaměřen na vyšetření n. radialis. Aktuálně nenastavované segmenty jsou v neutrálním postavení (např. při pasivní nastavení pronace předloktí a vnitřní rotace v ramenním kloubu musí být zápěstí v nulovém postavení a prsty v mírném (uvolněném) flekčním držení).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Upper limb tension test 1 - n. ulnaris</a:t>
            </a:r>
            <a:endParaRPr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0" u="sng">
                <a:hlinkClick r:id="rId3"/>
              </a:rPr>
              <a:t>https://www.fyzioweb.cz/neurodynamika</a:t>
            </a:r>
            <a:r>
              <a:rPr lang="cs-CZ" sz="1800" b="0">
                <a:solidFill>
                  <a:schemeClr val="dk1"/>
                </a:solidFill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body" idx="1"/>
          </p:nvPr>
        </p:nvSpPr>
        <p:spPr>
          <a:xfrm>
            <a:off x="540000" y="220525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Poloha pacienta: </a:t>
            </a:r>
            <a:r>
              <a:rPr lang="cs-CZ" sz="1300"/>
              <a:t>Pacient leží na zádech, vyšetřovaná horní končetina je uložena lopatkou na kraji lehátka.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Postavení terapeuta: </a:t>
            </a:r>
            <a:r>
              <a:rPr lang="cs-CZ" sz="1300"/>
              <a:t>Postavte se vedle lehátka na stranu testované horní končetiny, čelem k hlavě pacienta.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Provedení: </a:t>
            </a:r>
            <a:r>
              <a:rPr lang="cs-CZ" sz="1300"/>
              <a:t>Terapeut provádí v 1. fázi pasivní depresi lopatky na vyšetřované straně (lopatka zůstává v kontaktu s podložkou), v 2. fázi testu přidává terapeut pasivní supinaci předloktí a zevní rotaci v ramenním kloubu, ve 3. fázi terapeut přidává pasivní dorzální flexi v zápěstí, ve 4. fázi je provedena pasivní extenze prstů vyšetřované horní končetiny, 5. fáze je spojena s maximální pasivní flexí v loketním kloubu, v 6. fázi je proveden abdukční pohyb v ramenním pletenci ve frontální rovině (ruka k uchu). Pro zcitlivění testu je možné provést aktivní nebo pasivní úklon hlavy a krku od vyšetřované strany.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Nejčastější chyby: </a:t>
            </a:r>
            <a:r>
              <a:rPr lang="cs-CZ" sz="1300"/>
              <a:t>Při testování není udržena krajní pozice segmentů předchozí fáze testu – ztrácíme získané pozice.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300" b="1"/>
              <a:t>Poznámka: </a:t>
            </a:r>
            <a:r>
              <a:rPr lang="cs-CZ" sz="1300"/>
              <a:t>Tento test je zaměřen na vyšetření n. ulnaris. Aktuálně nenastavované segmenty jsou v neutrálním postavení (např. při pasivní nastavení supinace předloktí a zevní rotace v ramenním kloubu musí být zápěstí v nulovém postavení a prsty v mírném (uvolněném) flekčním držení).</a:t>
            </a:r>
            <a:endParaRPr sz="45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Autoterapie Stretch n. medianus s úklonem hlavy</a:t>
            </a:r>
            <a:endParaRPr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0" u="sng">
                <a:hlinkClick r:id="rId3"/>
              </a:rPr>
              <a:t>https://www.fyzioweb.cz/neurodynamika</a:t>
            </a:r>
            <a:r>
              <a:rPr lang="cs-CZ" sz="1800" b="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539550" y="2718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 b="1"/>
              <a:t>Poloha pacienta: </a:t>
            </a:r>
            <a:r>
              <a:rPr lang="cs-CZ" sz="1700"/>
              <a:t>Pacient sedí.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 b="1"/>
              <a:t>Provedení: </a:t>
            </a:r>
            <a:r>
              <a:rPr lang="cs-CZ" sz="1700"/>
              <a:t>Pacient provádí všechny fáze Upper limb tension testu 2 zaměřeného na n. medianus současně, tj. aktivní depresi lopatky na vyšetřované straně, aktivní extenzi lokte, aktivní supinaci předloktí a zevní rotaci v ramenním kloubu, aktivní dorzální flexi v oblasti zápěstí, aktivní extenzi prstů vyšetřované horní končetiny. Pro zcitlivění testu je možné současně provést buď aktivní abdukci v ramenním kloubu, nebo aktivní úklon hlavy a krku od vyšetřované strany.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 b="1"/>
              <a:t>Nejčastější chyby: </a:t>
            </a:r>
            <a:r>
              <a:rPr lang="cs-CZ" sz="1700"/>
              <a:t>Při provádění autoterapie není udržena krajní pozice segmentů jednotlivých fází testu – ztrácíme získané pozice.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700" b="1"/>
              <a:t>Poznámka: </a:t>
            </a:r>
            <a:r>
              <a:rPr lang="cs-CZ" sz="1700"/>
              <a:t>Tento test je zaměřen na ošetření n. medianus – chronická patologie. </a:t>
            </a:r>
            <a:endParaRPr sz="8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aktivní pohyby</a:t>
            </a:r>
            <a:endParaRPr/>
          </a:p>
        </p:txBody>
      </p:sp>
      <p:sp>
        <p:nvSpPr>
          <p:cNvPr id="249" name="Google Shape;249;p3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300"/>
              <a:buChar char="❏"/>
            </a:pPr>
            <a:r>
              <a:rPr lang="cs-CZ" sz="2300"/>
              <a:t>Sledujeme kvalitu a plynulost prováděného pohybu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❏"/>
            </a:pPr>
            <a:r>
              <a:rPr lang="cs-CZ" sz="2300"/>
              <a:t>jednoduché funkční testy- např. sáhněte si na zadní stranu krku a vraťte nebo ukažte, jak pracujete se šroubovákem (kompenzační ADD/ABD v rameni?)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❏"/>
            </a:pPr>
            <a:r>
              <a:rPr lang="cs-CZ" sz="2300"/>
              <a:t>Omezení aktivního pohybu? Je to dáno strukturální nebo funkční změnou v loketním kloubu, zápěstí či rameni?</a:t>
            </a:r>
            <a:endParaRPr sz="230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23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Funkční testy</a:t>
            </a:r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2"/>
                </a:solidFill>
              </a:rPr>
              <a:t>Cozenův test</a:t>
            </a:r>
            <a:endParaRPr sz="2500" b="1">
              <a:solidFill>
                <a:schemeClr val="dk2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cs-CZ" sz="2400"/>
              <a:t>Test slouží k vyšetření přetížení m.extensor carpi radialis longus et brevis; 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cs-CZ" sz="2400"/>
              <a:t>Pacient sedí, vyšetřovaný loket je v 90° flexi a v supinaci, </a:t>
            </a:r>
            <a:r>
              <a:rPr lang="cs-CZ" sz="2400" b="1"/>
              <a:t>ruka je sevřena v pěst</a:t>
            </a:r>
            <a:r>
              <a:rPr lang="cs-CZ" sz="2400"/>
              <a:t>. Vyšetřující jednou rukou stabilizuje loket, kde palpuje laterální epikondyl, druhou rukou klade odpor proti pronaci předloktí, dorsální flexi a radiální dukci zápěstí- tento manévr natáhne tendinózní začátek extensorů (Kolář, 2009)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Cozenův test</a:t>
            </a:r>
            <a:endParaRPr/>
          </a:p>
        </p:txBody>
      </p:sp>
      <p:pic>
        <p:nvPicPr>
          <p:cNvPr id="265" name="Google Shape;2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250" y="1364675"/>
            <a:ext cx="6599550" cy="439835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 txBox="1"/>
          <p:nvPr/>
        </p:nvSpPr>
        <p:spPr>
          <a:xfrm>
            <a:off x="1091325" y="5860900"/>
            <a:ext cx="65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u="sng">
                <a:solidFill>
                  <a:schemeClr val="hlink"/>
                </a:solidFill>
                <a:hlinkClick r:id="rId4"/>
              </a:rPr>
              <a:t>https://www.youtube.com/watch?v=8K7jzDIUpLI</a:t>
            </a:r>
            <a:r>
              <a:rPr lang="cs-CZ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  <p:sp>
        <p:nvSpPr>
          <p:cNvPr id="273" name="Google Shape;273;p3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Odporový test na extenzory prstů</a:t>
            </a:r>
            <a:endParaRPr/>
          </a:p>
        </p:txBody>
      </p:sp>
      <p:sp>
        <p:nvSpPr>
          <p:cNvPr id="274" name="Google Shape;274;p36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Vyšetření přetížení extensorů prstů</a:t>
            </a:r>
            <a:endParaRPr sz="2500"/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pacient provádí postupně extenzi 2.-5.prstu proti odporu</a:t>
            </a:r>
            <a:endParaRPr sz="2500"/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Pozitivita testu: bolest v místě začátku svalu na laterálním epikondylu humeru</a:t>
            </a:r>
            <a:endParaRPr sz="2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Odporový test na m. supinator</a:t>
            </a:r>
            <a:endParaRPr/>
          </a:p>
        </p:txBody>
      </p:sp>
      <p:sp>
        <p:nvSpPr>
          <p:cNvPr id="282" name="Google Shape;282;p37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Pacient sedí, vyšetřovaný loketní kloub je ve flexi 90° ve středním postavení mezi pronací a supinací, vyšetřující jednou rukou stabilizuje loket, druhou klade odpor proti supinaci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 b="1">
                <a:solidFill>
                  <a:schemeClr val="dk2"/>
                </a:solidFill>
              </a:rPr>
              <a:t>Pozitivita testu: </a:t>
            </a:r>
            <a:r>
              <a:rPr lang="cs-CZ" sz="2500"/>
              <a:t>bolest v místě začátku svalu na radiu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Loketní kloub - kineziologie</a:t>
            </a:r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1"/>
          </p:nvPr>
        </p:nvSpPr>
        <p:spPr>
          <a:xfrm>
            <a:off x="540000" y="1692000"/>
            <a:ext cx="48378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Složený kloub - 3 části:</a:t>
            </a:r>
            <a:endParaRPr b="1"/>
          </a:p>
          <a:p>
            <a:pPr marL="457200" lvl="0" indent="-3619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cs-CZ" b="1"/>
              <a:t>Humeroulnární kl.: </a:t>
            </a:r>
            <a:r>
              <a:rPr lang="cs-CZ"/>
              <a:t>kl.kladkový (flx-ext)</a:t>
            </a:r>
            <a:endParaRPr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cs-CZ" b="1"/>
              <a:t>Radiohumerální kl.: </a:t>
            </a:r>
            <a:r>
              <a:rPr lang="cs-CZ"/>
              <a:t>kl.kulovitý (flx-ext, sup-pron)</a:t>
            </a:r>
            <a:endParaRPr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cs-CZ" b="1"/>
              <a:t>Radioulnární kl.proximální:</a:t>
            </a:r>
            <a:r>
              <a:rPr lang="cs-CZ"/>
              <a:t> kl.čepový (sup-pron)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4550" y="709125"/>
            <a:ext cx="2620350" cy="26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l="10200" r="-10200"/>
          <a:stretch/>
        </p:blipFill>
        <p:spPr>
          <a:xfrm>
            <a:off x="4724400" y="3329475"/>
            <a:ext cx="3267975" cy="326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20</a:t>
            </a:fld>
            <a:endParaRPr/>
          </a:p>
        </p:txBody>
      </p:sp>
      <p:sp>
        <p:nvSpPr>
          <p:cNvPr id="289" name="Google Shape;289;p3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golfového lokte</a:t>
            </a:r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675" y="1323900"/>
            <a:ext cx="6948901" cy="46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21</a:t>
            </a:fld>
            <a:endParaRPr/>
          </a:p>
        </p:txBody>
      </p:sp>
      <p:sp>
        <p:nvSpPr>
          <p:cNvPr id="297" name="Google Shape;297;p3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Přenesená bolest</a:t>
            </a:r>
            <a:endParaRPr/>
          </a:p>
        </p:txBody>
      </p:sp>
      <p:pic>
        <p:nvPicPr>
          <p:cNvPr id="298" name="Google Shape;29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275" y="1331050"/>
            <a:ext cx="6762350" cy="450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Bolest z TrPs – m. supinator</a:t>
            </a:r>
            <a:endParaRPr/>
          </a:p>
        </p:txBody>
      </p:sp>
      <p:pic>
        <p:nvPicPr>
          <p:cNvPr id="306" name="Google Shape;30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100" y="1346200"/>
            <a:ext cx="6438900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  <p:sp>
        <p:nvSpPr>
          <p:cNvPr id="313" name="Google Shape;313;p4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brachioradialis</a:t>
            </a:r>
            <a:endParaRPr/>
          </a:p>
        </p:txBody>
      </p:sp>
      <p:pic>
        <p:nvPicPr>
          <p:cNvPr id="314" name="Google Shape;31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612" y="1254800"/>
            <a:ext cx="2924837" cy="53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m. Extensor carpi radialis longus</a:t>
            </a:r>
            <a:endParaRPr/>
          </a:p>
        </p:txBody>
      </p:sp>
      <p:pic>
        <p:nvPicPr>
          <p:cNvPr id="322" name="Google Shape;32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775" y="1275125"/>
            <a:ext cx="2598461" cy="538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  <p:sp>
        <p:nvSpPr>
          <p:cNvPr id="329" name="Google Shape;329;p4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Neurologické vyšetření</a:t>
            </a:r>
            <a:endParaRPr/>
          </a:p>
        </p:txBody>
      </p:sp>
      <p:sp>
        <p:nvSpPr>
          <p:cNvPr id="330" name="Google Shape;330;p4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dk2"/>
                </a:solidFill>
              </a:rPr>
              <a:t>Reflexy:</a:t>
            </a:r>
            <a:r>
              <a:rPr lang="cs-CZ" sz="2500" b="1"/>
              <a:t> </a:t>
            </a:r>
            <a:r>
              <a:rPr lang="cs-CZ" sz="2500"/>
              <a:t>bicipitový- C5, styloradiální- C6 a tricipitový- C7, C8 – reflex flexorů prstů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Vyšetření citlivosti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>
                <a:solidFill>
                  <a:schemeClr val="dk2"/>
                </a:solidFill>
              </a:rPr>
              <a:t>Úžinové syndromy: </a:t>
            </a:r>
            <a:endParaRPr sz="25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n.medianus pod lacertus fibrosus a nebo pod m.pronator teres - tzv. pronátorový syndrom, 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n.ulnaris - sy kubitálního tunelu, 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/>
              <a:t>n.radialis - Saturday night palsy nebo sy supinátorového tunelu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26</a:t>
            </a:fld>
            <a:endParaRPr/>
          </a:p>
        </p:txBody>
      </p:sp>
      <p:sp>
        <p:nvSpPr>
          <p:cNvPr id="337" name="Google Shape;337;p4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lokte</a:t>
            </a:r>
            <a:endParaRPr/>
          </a:p>
        </p:txBody>
      </p:sp>
      <p:pic>
        <p:nvPicPr>
          <p:cNvPr id="338" name="Google Shape;338;p44"/>
          <p:cNvPicPr preferRelativeResize="0"/>
          <p:nvPr/>
        </p:nvPicPr>
        <p:blipFill rotWithShape="1">
          <a:blip r:embed="rId3">
            <a:alphaModFix/>
          </a:blip>
          <a:srcRect l="9372" r="47751"/>
          <a:stretch/>
        </p:blipFill>
        <p:spPr>
          <a:xfrm>
            <a:off x="2705188" y="1230400"/>
            <a:ext cx="3734524" cy="524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27</a:t>
            </a:fld>
            <a:endParaRPr/>
          </a:p>
        </p:txBody>
      </p:sp>
      <p:sp>
        <p:nvSpPr>
          <p:cNvPr id="345" name="Google Shape;345;p4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Suprakondylární linie humeru, Olecranon</a:t>
            </a:r>
            <a:endParaRPr/>
          </a:p>
        </p:txBody>
      </p:sp>
      <p:pic>
        <p:nvPicPr>
          <p:cNvPr id="346" name="Google Shape;3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675" y="1254800"/>
            <a:ext cx="6725425" cy="46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28</a:t>
            </a:fld>
            <a:endParaRPr/>
          </a:p>
        </p:txBody>
      </p:sp>
      <p:sp>
        <p:nvSpPr>
          <p:cNvPr id="353" name="Google Shape;353;p4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ulnární hranice olekranonu</a:t>
            </a:r>
            <a:endParaRPr/>
          </a:p>
        </p:txBody>
      </p:sp>
      <p:pic>
        <p:nvPicPr>
          <p:cNvPr id="354" name="Google Shape;3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125" y="1323900"/>
            <a:ext cx="7052550" cy="462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29</a:t>
            </a:fld>
            <a:endParaRPr/>
          </a:p>
        </p:txBody>
      </p:sp>
      <p:sp>
        <p:nvSpPr>
          <p:cNvPr id="361" name="Google Shape;361;p4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Paalpace laterálního epikondylu humeru a lat. suprakondylární linie humeru</a:t>
            </a:r>
            <a:endParaRPr/>
          </a:p>
        </p:txBody>
      </p:sp>
      <p:pic>
        <p:nvPicPr>
          <p:cNvPr id="362" name="Google Shape;3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738" y="2019300"/>
            <a:ext cx="6254780" cy="432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anamnéza</a:t>
            </a: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540000" y="1692000"/>
            <a:ext cx="47805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Bolest? </a:t>
            </a:r>
            <a:r>
              <a:rPr lang="cs-CZ" sz="1800"/>
              <a:t>Při zátěži (zvedání a nošení břemen, stisk ruky, otáčení předloktí…) - typické pro epikondylalgie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Charakter pracovní/sportovní/volnočasové zátěže? </a:t>
            </a:r>
            <a:r>
              <a:rPr lang="cs-CZ" sz="1800"/>
              <a:t>Dnes je nejčastějším důvodem epikondylalgií práce na počítači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Recidivující blokády nebo “lupnutí” loktu? </a:t>
            </a:r>
            <a:r>
              <a:rPr lang="cs-CZ" sz="1800"/>
              <a:t>Podezření na přítomnost volného tělíska…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Vrzoty v loktu? </a:t>
            </a:r>
            <a:r>
              <a:rPr lang="cs-CZ" sz="1800"/>
              <a:t>Možná osteoartróza…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/>
              <a:t>Předchozí terapie? </a:t>
            </a:r>
            <a:r>
              <a:rPr lang="cs-CZ" sz="1800"/>
              <a:t>Obstřik kortikosteroidem? Jak dlouhý byl účinek? – akutní nebo chronická forma…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325" y="-6"/>
            <a:ext cx="3696676" cy="245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  <p:sp>
        <p:nvSpPr>
          <p:cNvPr id="369" name="Google Shape;369;p4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mediálního epikondylu humeru </a:t>
            </a:r>
            <a:endParaRPr/>
          </a:p>
        </p:txBody>
      </p:sp>
      <p:pic>
        <p:nvPicPr>
          <p:cNvPr id="370" name="Google Shape;370;p48"/>
          <p:cNvPicPr preferRelativeResize="0"/>
          <p:nvPr/>
        </p:nvPicPr>
        <p:blipFill rotWithShape="1">
          <a:blip r:embed="rId3">
            <a:alphaModFix/>
          </a:blip>
          <a:srcRect l="50780"/>
          <a:stretch/>
        </p:blipFill>
        <p:spPr>
          <a:xfrm>
            <a:off x="2352625" y="1318675"/>
            <a:ext cx="4215000" cy="516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31</a:t>
            </a:fld>
            <a:endParaRPr/>
          </a:p>
        </p:txBody>
      </p:sp>
      <p:sp>
        <p:nvSpPr>
          <p:cNvPr id="377" name="Google Shape;377;p4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hlavičky radia</a:t>
            </a:r>
            <a:endParaRPr/>
          </a:p>
        </p:txBody>
      </p:sp>
      <p:sp>
        <p:nvSpPr>
          <p:cNvPr id="378" name="Google Shape;378;p4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cs-CZ"/>
              <a:t>Lze ozřejmit provedením střídavé PRO/SUP</a:t>
            </a:r>
            <a:endParaRPr/>
          </a:p>
        </p:txBody>
      </p:sp>
      <p:pic>
        <p:nvPicPr>
          <p:cNvPr id="379" name="Google Shape;379;p49"/>
          <p:cNvPicPr preferRelativeResize="0"/>
          <p:nvPr/>
        </p:nvPicPr>
        <p:blipFill rotWithShape="1">
          <a:blip r:embed="rId3">
            <a:alphaModFix/>
          </a:blip>
          <a:srcRect l="14552" t="4776" r="1667" b="76"/>
          <a:stretch/>
        </p:blipFill>
        <p:spPr>
          <a:xfrm>
            <a:off x="1497125" y="2130325"/>
            <a:ext cx="6149749" cy="443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32</a:t>
            </a:fld>
            <a:endParaRPr/>
          </a:p>
        </p:txBody>
      </p:sp>
      <p:sp>
        <p:nvSpPr>
          <p:cNvPr id="386" name="Google Shape;386;p5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Palpace n. ulnaris</a:t>
            </a:r>
            <a:endParaRPr/>
          </a:p>
        </p:txBody>
      </p:sp>
      <p:pic>
        <p:nvPicPr>
          <p:cNvPr id="387" name="Google Shape;38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000" y="1171500"/>
            <a:ext cx="4761749" cy="53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33</a:t>
            </a:fld>
            <a:endParaRPr/>
          </a:p>
        </p:txBody>
      </p:sp>
      <p:sp>
        <p:nvSpPr>
          <p:cNvPr id="394" name="Google Shape;394;p51"/>
          <p:cNvSpPr txBox="1">
            <a:spLocks noGrp="1"/>
          </p:cNvSpPr>
          <p:nvPr>
            <p:ph type="title"/>
          </p:nvPr>
        </p:nvSpPr>
        <p:spPr>
          <a:xfrm>
            <a:off x="2854800" y="320325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Mobilizační techniky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  <p:sp>
        <p:nvSpPr>
          <p:cNvPr id="401" name="Google Shape;401;p5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Mobilizace loketního kloubu</a:t>
            </a:r>
            <a:endParaRPr/>
          </a:p>
        </p:txBody>
      </p:sp>
      <p:sp>
        <p:nvSpPr>
          <p:cNvPr id="402" name="Google Shape;402;p52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Trakce loketního kloubu v ose předloktí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Trakce loketního kloubu v ose humeru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Otevírání laterální kloubní štěrbiny 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Otevírání mediální kloubní štěrbiny 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Laterální pružení 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Mediální pružení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Vytřepávání lokte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❏"/>
            </a:pPr>
            <a:r>
              <a:rPr lang="cs-CZ" sz="2500"/>
              <a:t>Mobilizace hlavičky radia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35</a:t>
            </a:fld>
            <a:endParaRPr/>
          </a:p>
        </p:txBody>
      </p:sp>
      <p:sp>
        <p:nvSpPr>
          <p:cNvPr id="409" name="Google Shape;409;p5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Trakce loketního kloubu – v ose předloktí</a:t>
            </a:r>
            <a:endParaRPr/>
          </a:p>
        </p:txBody>
      </p:sp>
      <p:sp>
        <p:nvSpPr>
          <p:cNvPr id="410" name="Google Shape;410;p5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P: </a:t>
            </a:r>
            <a:r>
              <a:rPr lang="cs-CZ"/>
              <a:t>leh na zádech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T: </a:t>
            </a:r>
            <a:r>
              <a:rPr lang="cs-CZ"/>
              <a:t>z boku u loketního kloubu, bližší paže fixuje pacienta těsně u loketního kloubu z ventrální strany paže, druhá ruka drží za předloktí v maximální nebolestivé flexi LOK, těsně u kloubní štěrbiny a provádí trakci v ose předloktí (Poděbradská)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Varianta fixace nadloktí bércem, úchop oběma rukama za předloktí (Dobeš)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Směr trakce – ke stropu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Ruka pacienta mezi předloktím a tělem terapeuta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36</a:t>
            </a:fld>
            <a:endParaRPr/>
          </a:p>
        </p:txBody>
      </p:sp>
      <p:sp>
        <p:nvSpPr>
          <p:cNvPr id="417" name="Google Shape;417;p5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Trakce LOK – v ose humeru</a:t>
            </a:r>
            <a:endParaRPr/>
          </a:p>
        </p:txBody>
      </p:sp>
      <p:sp>
        <p:nvSpPr>
          <p:cNvPr id="418" name="Google Shape;418;p54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P: </a:t>
            </a:r>
            <a:r>
              <a:rPr lang="cs-CZ"/>
              <a:t>leh na zádech u okraje lehátka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T:</a:t>
            </a:r>
            <a:r>
              <a:rPr lang="cs-CZ"/>
              <a:t> sedí z boku u lehátka na úrovni LOK, čelem k hlavě pacienta. Vzdálenější ruka fixuje předloktí pacienta, co nejblíže kloubní štěrbiny. Druhá ruka fixuje nadloktí co nejblíže palcem směrem ke kloubní štěrbině. Předloktí je v supinační pozici a opřeno v max nebolestivé flexi o rameno terapeuta. (Poděbradská)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Trakce v ose humeru je prováděna tahem o opřené předloktí a abdukcí palce ruky a malíku, zároveň terapeut zvětšuje trakci flexí svého trupu.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Varianta: </a:t>
            </a:r>
            <a:r>
              <a:rPr lang="cs-CZ"/>
              <a:t>Vytvoření mističky z propletených prstů, vytváření trakce svojím ramenem (obdoba trakce KOK v ose femuru) (Dobeš)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37</a:t>
            </a:fld>
            <a:endParaRPr/>
          </a:p>
        </p:txBody>
      </p:sp>
      <p:sp>
        <p:nvSpPr>
          <p:cNvPr id="425" name="Google Shape;425;p5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Laterální pružení (vyšetření i terapie)</a:t>
            </a:r>
            <a:endParaRPr/>
          </a:p>
        </p:txBody>
      </p:sp>
      <p:sp>
        <p:nvSpPr>
          <p:cNvPr id="426" name="Google Shape;426;p5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P: </a:t>
            </a:r>
            <a:r>
              <a:rPr lang="cs-CZ"/>
              <a:t>stojí, HK mírně flektovaná v lokti, ruka v SUP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T: </a:t>
            </a:r>
            <a:r>
              <a:rPr lang="cs-CZ"/>
              <a:t>sedí čelem k pacientovi, jedna ruka fixuje vidlicí humerus těsně u kloubní štěrbiny z laterální strany. Druhá ruka vidlicí z mediální strany na ulnu těsně u kloubní štěrbiny loketního kloubu.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MOB: </a:t>
            </a:r>
            <a:r>
              <a:rPr lang="cs-CZ"/>
              <a:t>pohyb distálním segmentem do bariéry a dopružení, repetitivní mobilizace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Ruce ve směru mobilizace!!!!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Distální segment mob do laterálního směru!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38</a:t>
            </a:fld>
            <a:endParaRPr/>
          </a:p>
        </p:txBody>
      </p:sp>
      <p:sp>
        <p:nvSpPr>
          <p:cNvPr id="433" name="Google Shape;433;p5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Mediální pružení (vyšetření i terapie)</a:t>
            </a:r>
            <a:endParaRPr/>
          </a:p>
        </p:txBody>
      </p:sp>
      <p:sp>
        <p:nvSpPr>
          <p:cNvPr id="434" name="Google Shape;434;p56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/>
              <a:t>Stejně jako laterální jen prohodit ruce!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2"/>
                </a:solidFill>
              </a:rPr>
              <a:t>Ruce ve směru mobilizace!!!!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2"/>
                </a:solidFill>
              </a:rPr>
              <a:t>Distální segment mob do mediálního směru!</a:t>
            </a:r>
            <a:endParaRPr sz="1400" b="1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39</a:t>
            </a:fld>
            <a:endParaRPr/>
          </a:p>
        </p:txBody>
      </p:sp>
      <p:sp>
        <p:nvSpPr>
          <p:cNvPr id="441" name="Google Shape;441;p5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Mobilizace LOK – otvírání kloubních </a:t>
            </a:r>
            <a:r>
              <a:rPr lang="cs-CZ" dirty="0" err="1"/>
              <a:t>štěrbinlaterální</a:t>
            </a:r>
            <a:r>
              <a:rPr lang="cs-CZ" dirty="0"/>
              <a:t> štěrbina (testování integrity kolaterálních vazů)</a:t>
            </a:r>
            <a:endParaRPr dirty="0"/>
          </a:p>
        </p:txBody>
      </p:sp>
      <p:sp>
        <p:nvSpPr>
          <p:cNvPr id="442" name="Google Shape;442;p57"/>
          <p:cNvSpPr txBox="1">
            <a:spLocks noGrp="1"/>
          </p:cNvSpPr>
          <p:nvPr>
            <p:ph type="body" idx="1"/>
          </p:nvPr>
        </p:nvSpPr>
        <p:spPr>
          <a:xfrm>
            <a:off x="499500" y="2835228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solidFill>
                  <a:schemeClr val="dk2"/>
                </a:solidFill>
              </a:rPr>
              <a:t>P: leh</a:t>
            </a:r>
            <a:r>
              <a:rPr lang="cs-CZ" sz="1600" dirty="0"/>
              <a:t>, ruka v supinaci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solidFill>
                  <a:schemeClr val="dk2"/>
                </a:solidFill>
              </a:rPr>
              <a:t>T: </a:t>
            </a:r>
            <a:r>
              <a:rPr lang="cs-CZ" sz="1600" dirty="0"/>
              <a:t>stoj, jedna ruka opřena o SIAS a touto rukou první meziprstní řasou přiloží na kloubní štěrbinu loketního kloubu pacienta z mediální strany. Druhou rukou fixuje předloktí pacienta za distální konec předloktí.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solidFill>
                  <a:schemeClr val="dk2"/>
                </a:solidFill>
              </a:rPr>
              <a:t>MOB: </a:t>
            </a:r>
            <a:r>
              <a:rPr lang="cs-CZ" sz="1600" dirty="0"/>
              <a:t>prvně v extenzi zapružení (test </a:t>
            </a:r>
            <a:r>
              <a:rPr lang="cs-CZ" sz="1600" dirty="0" err="1"/>
              <a:t>lig.collaterale</a:t>
            </a:r>
            <a:r>
              <a:rPr lang="cs-CZ" sz="1600" dirty="0"/>
              <a:t> </a:t>
            </a:r>
            <a:r>
              <a:rPr lang="cs-CZ" sz="1600" dirty="0" err="1"/>
              <a:t>laterale</a:t>
            </a:r>
            <a:r>
              <a:rPr lang="cs-CZ" sz="1600" dirty="0"/>
              <a:t>) při negativním výsledku pokračujeme dál. Odemčení lokte – bariéra, </a:t>
            </a:r>
            <a:r>
              <a:rPr lang="cs-CZ" sz="1600" dirty="0" err="1"/>
              <a:t>dopružit</a:t>
            </a:r>
            <a:r>
              <a:rPr lang="cs-CZ" sz="1600" dirty="0"/>
              <a:t>. </a:t>
            </a:r>
            <a:r>
              <a:rPr lang="cs-CZ" sz="1600" dirty="0" err="1"/>
              <a:t>Repetitivní</a:t>
            </a:r>
            <a:r>
              <a:rPr lang="cs-CZ" sz="1600" dirty="0"/>
              <a:t> MOB.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solidFill>
                  <a:schemeClr val="dk2"/>
                </a:solidFill>
              </a:rPr>
              <a:t>Pohyb ze spiny!!!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solidFill>
                  <a:schemeClr val="dk2"/>
                </a:solidFill>
              </a:rPr>
              <a:t>Ruka na epikondylu - </a:t>
            </a:r>
            <a:r>
              <a:rPr lang="cs-CZ" sz="1600" b="1" dirty="0" err="1">
                <a:solidFill>
                  <a:schemeClr val="dk2"/>
                </a:solidFill>
              </a:rPr>
              <a:t>hypomochlion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aspekce</a:t>
            </a:r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Celková postura, držení hlavy, Cp, protrakce RAK…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Ochranné držení HK nebo volný pohyb?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Otok lokte? </a:t>
            </a:r>
            <a:r>
              <a:rPr lang="cs-CZ"/>
              <a:t>Pacient často má v klidové poloze flexi v lokti 70°- v této poloze vzniká největší prostor pro vytvořenou tekutinu…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Natáhne pacient paži při podávání ruky k pozdravu? </a:t>
            </a:r>
            <a:r>
              <a:rPr lang="cs-CZ"/>
              <a:t>Výraz pacientova obličeje při podání a potřesení ruky (změna polohy)… pomůže s určením příp. simulace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V zákl. anatomickém postavení určíme velikost tzv. Carrying angle (fyziolog.valgozita lokte o cca 170°)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Kontury paží a předloktí bill.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Atrofie biceps br. (myotom C5 nebo C6?), atrofie sv.předloktí (C6,7,8)?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8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40</a:t>
            </a:fld>
            <a:endParaRPr/>
          </a:p>
        </p:txBody>
      </p:sp>
      <p:sp>
        <p:nvSpPr>
          <p:cNvPr id="449" name="Google Shape;449;p58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Mobilizace LOK – otvírání kloubních </a:t>
            </a:r>
            <a:r>
              <a:rPr lang="cs-CZ" dirty="0" err="1"/>
              <a:t>štěrbinmediální</a:t>
            </a:r>
            <a:r>
              <a:rPr lang="cs-CZ" dirty="0"/>
              <a:t> štěrbina (testování integrity kolaterálních vazů)</a:t>
            </a:r>
            <a:endParaRPr dirty="0"/>
          </a:p>
        </p:txBody>
      </p:sp>
      <p:sp>
        <p:nvSpPr>
          <p:cNvPr id="450" name="Google Shape;450;p58"/>
          <p:cNvSpPr txBox="1">
            <a:spLocks noGrp="1"/>
          </p:cNvSpPr>
          <p:nvPr>
            <p:ph type="body" idx="1"/>
          </p:nvPr>
        </p:nvSpPr>
        <p:spPr>
          <a:xfrm>
            <a:off x="540000" y="2943083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solidFill>
                  <a:schemeClr val="dk2"/>
                </a:solidFill>
              </a:rPr>
              <a:t>P: leh</a:t>
            </a:r>
            <a:r>
              <a:rPr lang="cs-CZ" sz="1800" dirty="0"/>
              <a:t>, supinace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solidFill>
                  <a:schemeClr val="dk2"/>
                </a:solidFill>
              </a:rPr>
              <a:t>T: </a:t>
            </a:r>
            <a:r>
              <a:rPr lang="cs-CZ" sz="1800" dirty="0"/>
              <a:t>stoj, jedna ruka opřena o SIAS a touto rukou první meziprstní řasou přiloží na kloubní štěrbinu loketního kloubu pacienta z laterální strany. Druhou rukou fixuje předloktí pacienta za distální konec předloktí.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solidFill>
                  <a:schemeClr val="dk2"/>
                </a:solidFill>
              </a:rPr>
              <a:t>MOB: </a:t>
            </a:r>
            <a:r>
              <a:rPr lang="cs-CZ" sz="1800" dirty="0"/>
              <a:t>prvně v extenzi zapružení (test </a:t>
            </a:r>
            <a:r>
              <a:rPr lang="cs-CZ" sz="1800" dirty="0" err="1"/>
              <a:t>lig.collaterale</a:t>
            </a:r>
            <a:r>
              <a:rPr lang="cs-CZ" sz="1800" dirty="0"/>
              <a:t> </a:t>
            </a:r>
            <a:r>
              <a:rPr lang="cs-CZ" sz="1800" dirty="0" err="1"/>
              <a:t>mediale</a:t>
            </a:r>
            <a:r>
              <a:rPr lang="cs-CZ" sz="1800" dirty="0"/>
              <a:t>) při negativním výsledku pokračujeme dál. Odemčení lokte – bariéra, </a:t>
            </a:r>
            <a:r>
              <a:rPr lang="cs-CZ" sz="1800" dirty="0" err="1"/>
              <a:t>dopružit</a:t>
            </a:r>
            <a:r>
              <a:rPr lang="cs-CZ" sz="1800" dirty="0"/>
              <a:t>. </a:t>
            </a:r>
            <a:r>
              <a:rPr lang="cs-CZ" sz="1800" dirty="0" err="1"/>
              <a:t>Repetitivní</a:t>
            </a:r>
            <a:r>
              <a:rPr lang="cs-CZ" sz="1800" dirty="0"/>
              <a:t> MOB.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41</a:t>
            </a:fld>
            <a:endParaRPr/>
          </a:p>
        </p:txBody>
      </p:sp>
      <p:sp>
        <p:nvSpPr>
          <p:cNvPr id="457" name="Google Shape;457;p5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Vytřepání lokte</a:t>
            </a:r>
            <a:endParaRPr/>
          </a:p>
        </p:txBody>
      </p:sp>
      <p:sp>
        <p:nvSpPr>
          <p:cNvPr id="458" name="Google Shape;458;p5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P:</a:t>
            </a:r>
            <a:r>
              <a:rPr lang="cs-CZ"/>
              <a:t> sed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MOB: </a:t>
            </a:r>
            <a:r>
              <a:rPr lang="cs-CZ"/>
              <a:t>terapeut stojí před nebo za pacientem, uchopí paži pacienta těsně nad loktem z lat. i med strany, ukazováky i prostředníky přesahují přes loketní kloub a lehce omezují velký rozkmit kloubu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cs-CZ"/>
              <a:t>Svýma rukama uvede předloktí pacienta do malého rozkmitu flexe a ext., čímž vytřepává LK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42</a:t>
            </a:fld>
            <a:endParaRPr/>
          </a:p>
        </p:txBody>
      </p:sp>
      <p:sp>
        <p:nvSpPr>
          <p:cNvPr id="465" name="Google Shape;465;p6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Pružení hlavičky radia (vyšetření i terapie)</a:t>
            </a:r>
            <a:endParaRPr/>
          </a:p>
        </p:txBody>
      </p:sp>
      <p:sp>
        <p:nvSpPr>
          <p:cNvPr id="466" name="Google Shape;466;p60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P: </a:t>
            </a:r>
            <a:r>
              <a:rPr lang="cs-CZ"/>
              <a:t>stojí, HK mírně flektovaná v lokti, ruka v supinaci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T: </a:t>
            </a:r>
            <a:r>
              <a:rPr lang="cs-CZ"/>
              <a:t>čelem k pacientovi, fixuje předloktí pacienta mezi svým předloktím a trupem, jedna ruka fixuje palcem a ukazovákem ulnu, ostatní prsty vespod. Druhá ruka uchopí hlavičku radia palcem a ukazovákem.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MOB: </a:t>
            </a:r>
            <a:r>
              <a:rPr lang="cs-CZ"/>
              <a:t>hlavičku radia vede do bariéry dorzálně rotačním směrem kolem ulny a dopruží, repetitivní mobilizace rotačním směrem,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Vždy u bolestí zápěstí!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>
                <a:solidFill>
                  <a:schemeClr val="dk2"/>
                </a:solidFill>
              </a:rPr>
              <a:t>Respektuji rotaci, Netlačím!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43</a:t>
            </a:fld>
            <a:endParaRPr/>
          </a:p>
        </p:txBody>
      </p:sp>
      <p:sp>
        <p:nvSpPr>
          <p:cNvPr id="473" name="Google Shape;473;p6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Zdroje:</a:t>
            </a:r>
            <a:endParaRPr/>
          </a:p>
        </p:txBody>
      </p:sp>
      <p:sp>
        <p:nvSpPr>
          <p:cNvPr id="474" name="Google Shape;474;p61"/>
          <p:cNvSpPr txBox="1">
            <a:spLocks noGrp="1"/>
          </p:cNvSpPr>
          <p:nvPr>
            <p:ph type="body" idx="1"/>
          </p:nvPr>
        </p:nvSpPr>
        <p:spPr>
          <a:xfrm>
            <a:off x="540000" y="1484327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800"/>
              <a:t>PhDr. Radana Poděbradská, Ph.D. - ATLAS OŠETŘENÍ SVALŮ v manuální terapii, Masarykova univerzita, ELPORTÁL, 2018.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800"/>
              <a:t>Kapandji, I. A. (1971). The physiology of the joints, volume I, upper limb. </a:t>
            </a:r>
            <a:r>
              <a:rPr lang="cs-CZ" sz="1800" i="1"/>
              <a:t>American Journal of Physical Medicine &amp; Rehabilitation</a:t>
            </a:r>
            <a:r>
              <a:rPr lang="cs-CZ" sz="1800"/>
              <a:t>, </a:t>
            </a:r>
            <a:r>
              <a:rPr lang="cs-CZ" sz="1800" i="1"/>
              <a:t>50</a:t>
            </a:r>
            <a:r>
              <a:rPr lang="cs-CZ" sz="1800"/>
              <a:t>(2), 96.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1800"/>
              <a:t>Skripta Měkké a mobilizační techniky, REHEX-EDU, v.o.s., MUDr. Jiří Poděbradský, PhDr. Radana Poděbradská, Ph.D.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/>
              <a:t>Travell, J. G. &amp; Simons, D. G. (1992). Myofascial pain and dysfunction : the trigger point manual. Volume 2, The lower extremities, Baltimore: Williams &amp; Wilkins.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/>
              <a:t>Kolář, P. (2009). Rehabilitace v klinické praxi, Galén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/>
              <a:t>Lewit K. (2003). Manipulační léčba v myoskeletální medicíně, Praha.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44</a:t>
            </a:fld>
            <a:endParaRPr/>
          </a:p>
        </p:txBody>
      </p:sp>
      <p:sp>
        <p:nvSpPr>
          <p:cNvPr id="481" name="Google Shape;481;p6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Děkujeme za pozornost!</a:t>
            </a:r>
            <a:endParaRPr/>
          </a:p>
        </p:txBody>
      </p:sp>
      <p:pic>
        <p:nvPicPr>
          <p:cNvPr id="482" name="Google Shape;482;p62"/>
          <p:cNvPicPr preferRelativeResize="0"/>
          <p:nvPr/>
        </p:nvPicPr>
        <p:blipFill rotWithShape="1">
          <a:blip r:embed="rId3">
            <a:alphaModFix/>
          </a:blip>
          <a:srcRect l="12945" t="18686" r="46986" b="21725"/>
          <a:stretch/>
        </p:blipFill>
        <p:spPr>
          <a:xfrm>
            <a:off x="2300962" y="1318163"/>
            <a:ext cx="4542075" cy="42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2"/>
          <p:cNvSpPr txBox="1"/>
          <p:nvPr/>
        </p:nvSpPr>
        <p:spPr>
          <a:xfrm>
            <a:off x="2300950" y="5539825"/>
            <a:ext cx="454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nervni_triggerpoint: https://www.instagram.com/p/CS3uPfnrwIv/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aspekce</a:t>
            </a: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475" y="1778000"/>
            <a:ext cx="5601075" cy="42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Carrying angle (170°) Kolář</a:t>
            </a:r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00" y="1323900"/>
            <a:ext cx="3586009" cy="53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034" y="1323900"/>
            <a:ext cx="4601292" cy="29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4542600" y="4420650"/>
            <a:ext cx="4601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/>
              <a:t>Hoppenfeld: norma 5° muži, 10° - 15° ženy</a:t>
            </a: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Vyšetření- palpace</a:t>
            </a: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Tonus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Turgor měkkých tkání (napětí způsobené prosakem)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Teplota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Bolestivá místa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Suchost, vlhkost kůže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Útvary, pohyblivost vůči spodině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Jízvy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500"/>
              <a:t>Časté místo přenesené bolesti- vyšetření zápěstí, ramene a Cp atd.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Vyšetření - pasivní pohyby</a:t>
            </a:r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Při provádění pas. pohybu hodnotíme bolestivost pohybu, možnou krepitaci, kvalitu a rozsah pohybu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Nejen flexe a ext. v lokti, ale i pron. a sup. celého předloktí + vyšetření zápěstí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Při omezení pohybu hodnotíme, zda je dané tvrdou zarážkou, nebo pruží- v tomto případě uvažujeme o zvýšeném napětí ve svalu- po relaxaci svalu plný rozsah pohybu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Upper limb tension tests + Upper Limb Neurodynamics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❏"/>
            </a:pPr>
            <a:r>
              <a:rPr lang="cs-CZ"/>
              <a:t>Joint play - laterální pružení v lokti + pružení hlavičky radia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6"/>
          <p:cNvSpPr txBox="1"/>
          <p:nvPr/>
        </p:nvSpPr>
        <p:spPr>
          <a:xfrm>
            <a:off x="499500" y="5497850"/>
            <a:ext cx="64260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u="sng">
                <a:solidFill>
                  <a:schemeClr val="hlink"/>
                </a:solidFill>
                <a:hlinkClick r:id="rId3"/>
              </a:rPr>
              <a:t>https://www.youtube.com/watch?v=rir6x6Iiqc4</a:t>
            </a:r>
            <a:endParaRPr sz="1350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u="sng">
                <a:solidFill>
                  <a:schemeClr val="hlink"/>
                </a:solidFill>
                <a:hlinkClick r:id="rId4"/>
              </a:rPr>
              <a:t>https://www.youtube.com/watch?v=Fv_EJV8q2E0</a:t>
            </a:r>
            <a:endParaRPr sz="1350" u="sng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/>
              <a:t>Upper limb tension tests + Upper limb Neurodynamics</a:t>
            </a:r>
            <a:endParaRPr sz="2300"/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0" u="sng">
                <a:hlinkClick r:id="rId3"/>
              </a:rPr>
              <a:t>https://www.fyzioweb.cz/neurodynamika</a:t>
            </a:r>
            <a:r>
              <a:rPr lang="cs-CZ" sz="1800" b="0">
                <a:solidFill>
                  <a:schemeClr val="dk1"/>
                </a:solidFill>
              </a:rPr>
              <a:t> </a:t>
            </a:r>
            <a:endParaRPr sz="2300"/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>
            <a:off x="540000" y="1692000"/>
            <a:ext cx="52641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/>
              <a:t>STRAIGHT LEG RAISING TEST (LASÉGUE TEST)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/>
              <a:t>Poloha pacienta: </a:t>
            </a:r>
            <a:r>
              <a:rPr lang="cs-CZ" sz="1600"/>
              <a:t>Leh na zádech na kraji lehátka.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b="1"/>
              <a:t>Postavení terapeuta: </a:t>
            </a:r>
            <a:r>
              <a:rPr lang="cs-CZ" sz="1600"/>
              <a:t>Postavte se vedle lehátka na stranu testované dolní končetiny, čelem k obličeji pacienta.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b="1"/>
              <a:t>Provedení:</a:t>
            </a:r>
            <a:r>
              <a:rPr lang="cs-CZ" sz="1600"/>
              <a:t> Terapeut provádí pasivní flexi natažené dolní končetiny. Jedna ruka je uložena na patě, druhá ruka je v oblasti kolenního kloubu a zajišťuje extenzi kolenního kloubu.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b="1"/>
              <a:t>Nejčastější chyby: </a:t>
            </a:r>
            <a:r>
              <a:rPr lang="cs-CZ" sz="1600"/>
              <a:t>Při provedení testu dochází k nadzvednutí pánve.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4100" y="1778000"/>
            <a:ext cx="3035100" cy="190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2726</Words>
  <Application>Microsoft Office PowerPoint</Application>
  <PresentationFormat>Předvádění na obrazovce (4:3)</PresentationFormat>
  <Paragraphs>273</Paragraphs>
  <Slides>44</Slides>
  <Notes>44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8" baseType="lpstr">
      <vt:lpstr>Arial</vt:lpstr>
      <vt:lpstr>Tahoma</vt:lpstr>
      <vt:lpstr>Noto Sans Symbols</vt:lpstr>
      <vt:lpstr>Prezentace_MU_CZ</vt:lpstr>
      <vt:lpstr>Mobilizační techniky lokte</vt:lpstr>
      <vt:lpstr>Loketní kloub - kineziologie</vt:lpstr>
      <vt:lpstr>Vyšetření - anamnéza</vt:lpstr>
      <vt:lpstr>Vyšetření - aspekce</vt:lpstr>
      <vt:lpstr>Vyšetření - aspekce</vt:lpstr>
      <vt:lpstr>Carrying angle (170°) Kolář</vt:lpstr>
      <vt:lpstr>Vyšetření- palpace</vt:lpstr>
      <vt:lpstr>Vyšetření - pasivní pohyby</vt:lpstr>
      <vt:lpstr>Upper limb tension tests + Upper limb Neurodynamics https://www.fyzioweb.cz/neurodynamika </vt:lpstr>
      <vt:lpstr>Upper limb tension tests + Upper limb Neurodynamics https://www.fyzioweb.cz/neurodynamika  </vt:lpstr>
      <vt:lpstr>Upper limb tension test 1 - n. medianus https://www.fyzioweb.cz/neurodynamika </vt:lpstr>
      <vt:lpstr>Upper limb tension test 1 - n. radialis https://www.fyzioweb.cz/neurodynamika  </vt:lpstr>
      <vt:lpstr>Upper limb tension test 1 - n. ulnaris https://www.fyzioweb.cz/neurodynamika  </vt:lpstr>
      <vt:lpstr>Autoterapie Stretch n. medianus s úklonem hlavy https://www.fyzioweb.cz/neurodynamika </vt:lpstr>
      <vt:lpstr>Vyšetření - aktivní pohyby</vt:lpstr>
      <vt:lpstr>Funkční testy</vt:lpstr>
      <vt:lpstr>Cozenův test</vt:lpstr>
      <vt:lpstr>Odporový test na extenzory prstů</vt:lpstr>
      <vt:lpstr>Odporový test na m. supinator</vt:lpstr>
      <vt:lpstr>Vyšetření golfového lokte</vt:lpstr>
      <vt:lpstr>Přenesená bolest</vt:lpstr>
      <vt:lpstr>Bolest z TrPs – m. supinator</vt:lpstr>
      <vt:lpstr>m. brachioradialis</vt:lpstr>
      <vt:lpstr>m. Extensor carpi radialis longus</vt:lpstr>
      <vt:lpstr>Neurologické vyšetření</vt:lpstr>
      <vt:lpstr>Palpace lokte</vt:lpstr>
      <vt:lpstr>Suprakondylární linie humeru, Olecranon</vt:lpstr>
      <vt:lpstr>Palpace ulnární hranice olekranonu</vt:lpstr>
      <vt:lpstr>Paalpace laterálního epikondylu humeru a lat. suprakondylární linie humeru</vt:lpstr>
      <vt:lpstr>Palpace mediálního epikondylu humeru </vt:lpstr>
      <vt:lpstr>Palpace hlavičky radia</vt:lpstr>
      <vt:lpstr>Palpace n. ulnaris</vt:lpstr>
      <vt:lpstr>Mobilizační techniky</vt:lpstr>
      <vt:lpstr>Mobilizace loketního kloubu</vt:lpstr>
      <vt:lpstr>Trakce loketního kloubu – v ose předloktí</vt:lpstr>
      <vt:lpstr>Trakce LOK – v ose humeru</vt:lpstr>
      <vt:lpstr>Laterální pružení (vyšetření i terapie)</vt:lpstr>
      <vt:lpstr>Mediální pružení (vyšetření i terapie)</vt:lpstr>
      <vt:lpstr>Mobilizace LOK – otvírání kloubních štěrbinlaterální štěrbina (testování integrity kolaterálních vazů)</vt:lpstr>
      <vt:lpstr>Mobilizace LOK – otvírání kloubních štěrbinmediální štěrbina (testování integrity kolaterálních vazů)</vt:lpstr>
      <vt:lpstr>Vytřepání lokte</vt:lpstr>
      <vt:lpstr>Pružení hlavičky radia (vyšetření i terapie)</vt:lpstr>
      <vt:lpstr>Zdroje:</vt:lpstr>
      <vt:lpstr>Děkujeme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Mobilizační techniky lokte</dc:title>
  <dc:creator>zamestnanec</dc:creator>
  <cp:lastModifiedBy>zamestnanec</cp:lastModifiedBy>
  <cp:revision>1</cp:revision>
  <dcterms:modified xsi:type="dcterms:W3CDTF">2022-05-04T07:43:37Z</dcterms:modified>
</cp:coreProperties>
</file>