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6858000" cx="9144000"/>
  <p:notesSz cx="6858000" cy="9144000"/>
  <p:embeddedFontLst>
    <p:embeddedFont>
      <p:font typeface="Tahoma"/>
      <p:regular r:id="rId50"/>
      <p:bold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120" orient="horz"/>
        <p:guide pos="1272" orient="horz"/>
        <p:guide pos="715" orient="horz"/>
        <p:guide pos="3861" orient="horz"/>
        <p:guide pos="3944" orient="horz"/>
        <p:guide pos="321"/>
        <p:guide pos="5418"/>
        <p:guide pos="682"/>
        <p:guide pos="2766"/>
        <p:guide pos="297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Tahoma-bold.fntdata"/><Relationship Id="rId50" Type="http://schemas.openxmlformats.org/officeDocument/2006/relationships/font" Target="fonts/Tahoma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4a303613b_0_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14a303613b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114a303613b_0_8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4a303613b_0_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4a303613b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114a303613b_0_9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4a303613b_0_1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4a303613b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114a303613b_0_10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14a303613b_0_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14a303613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114a303613b_0_1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4a303613b_0_1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4a303613b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114a303613b_0_1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4a303613b_0_1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4a303613b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114a303613b_0_1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14a303613b_0_1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14a303613b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114a303613b_0_1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14a303613b_0_1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14a303613b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114a303613b_0_1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4a303613b_0_1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4a303613b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114a303613b_0_1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4a303613b_0_1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14a303613b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114a303613b_0_16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4a303613b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4a303613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114a303613b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14a303613b_0_1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14a303613b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114a303613b_0_17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14a303613b_0_1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14a303613b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114a303613b_0_1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4a303613b_0_1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4a303613b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114a303613b_0_19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4a303613b_0_1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14a303613b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114a303613b_0_19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4a303613b_0_2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14a303613b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114a303613b_0_2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14a303613b_0_2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14a303613b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114a303613b_0_2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14a303613b_0_2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14a303613b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114a303613b_0_27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14a303613b_0_2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14a303613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114a303613b_0_2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14a303613b_0_2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14a303613b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114a303613b_0_24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14a303613b_0_2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14a303613b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114a303613b_0_2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4a303613b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4a303613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114a303613b_0_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14a303613b_0_2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14a303613b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114a303613b_0_2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14a303613b_0_2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14a303613b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114a303613b_0_26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14a303613b_0_2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14a303613b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114a303613b_0_28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4a303613b_0_3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14a303613b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114a303613b_0_3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14a303613b_0_3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14a303613b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114a303613b_0_3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14a303613b_0_3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14a303613b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114a303613b_0_3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14a303613b_0_3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14a303613b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114a303613b_0_3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14a303613b_0_3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14a303613b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114a303613b_0_3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14a303613b_0_3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14a303613b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114a303613b_0_3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14a303613b_0_3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14a303613b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114a303613b_0_3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14a303613b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14a303613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114a303613b_0_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14a303613b_0_3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14a303613b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114a303613b_0_3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14a303613b_0_3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14a303613b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114a303613b_0_38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14a303613b_0_3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14a303613b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114a303613b_0_39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124159f58f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124159f58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1124159f58f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24159f58f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124159f58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1124159f58f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4a303613b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14a303613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114a303613b_0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4a303613b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14a303613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114a303613b_0_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4a303613b_0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4a303613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114a303613b_0_5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14a303613b_0_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14a303613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114a303613b_0_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4a303613b_0_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14a303613b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114a303613b_0_7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>
  <p:cSld name="Úvodní sníme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" name="Google Shape;17;p2"/>
          <p:cNvSpPr txBox="1"/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298877" y="4116403"/>
            <a:ext cx="8521200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ky, text - dva sloupce">
  <p:cSld name="Obrázky, text - dva sloupc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idx="1" type="body"/>
          </p:nvPr>
        </p:nvSpPr>
        <p:spPr>
          <a:xfrm>
            <a:off x="539998" y="718713"/>
            <a:ext cx="3915001" cy="3204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6" name="Google Shape;86;p11"/>
          <p:cNvSpPr txBox="1"/>
          <p:nvPr>
            <p:ph idx="2" type="body"/>
          </p:nvPr>
        </p:nvSpPr>
        <p:spPr>
          <a:xfrm>
            <a:off x="539999" y="4500000"/>
            <a:ext cx="3915000" cy="1331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b="0" sz="1125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7" name="Google Shape;87;p11"/>
          <p:cNvSpPr txBox="1"/>
          <p:nvPr>
            <p:ph idx="3" type="body"/>
          </p:nvPr>
        </p:nvSpPr>
        <p:spPr>
          <a:xfrm>
            <a:off x="540543" y="4068000"/>
            <a:ext cx="3915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b="1" sz="825"/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4" type="body"/>
          </p:nvPr>
        </p:nvSpPr>
        <p:spPr>
          <a:xfrm>
            <a:off x="4688459" y="4500000"/>
            <a:ext cx="3915000" cy="1331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b="0" sz="1125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9" name="Google Shape;89;p11"/>
          <p:cNvSpPr txBox="1"/>
          <p:nvPr>
            <p:ph idx="5" type="body"/>
          </p:nvPr>
        </p:nvSpPr>
        <p:spPr>
          <a:xfrm>
            <a:off x="4689002" y="4068000"/>
            <a:ext cx="3915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b="1" sz="825"/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6" type="body"/>
          </p:nvPr>
        </p:nvSpPr>
        <p:spPr>
          <a:xfrm>
            <a:off x="4688459" y="718713"/>
            <a:ext cx="3915001" cy="3204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95" name="Google Shape;9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1" showMasterSp="0">
  <p:cSld name="Rozdělovník (alternativní) 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8" name="Google Shape;98;p13"/>
          <p:cNvSpPr txBox="1"/>
          <p:nvPr>
            <p:ph type="title"/>
          </p:nvPr>
        </p:nvSpPr>
        <p:spPr>
          <a:xfrm>
            <a:off x="298876" y="2900365"/>
            <a:ext cx="3934889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3"/>
          <p:cNvSpPr txBox="1"/>
          <p:nvPr>
            <p:ph idx="1" type="subTitle"/>
          </p:nvPr>
        </p:nvSpPr>
        <p:spPr>
          <a:xfrm>
            <a:off x="298876" y="4116403"/>
            <a:ext cx="3934889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0" name="Google Shape;100;p13"/>
          <p:cNvSpPr/>
          <p:nvPr>
            <p:ph idx="2" type="pic"/>
          </p:nvPr>
        </p:nvSpPr>
        <p:spPr>
          <a:xfrm>
            <a:off x="4572000" y="1"/>
            <a:ext cx="457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3"/>
          <p:cNvSpPr txBox="1"/>
          <p:nvPr>
            <p:ph idx="11" type="ftr"/>
          </p:nvPr>
        </p:nvSpPr>
        <p:spPr>
          <a:xfrm>
            <a:off x="540000" y="6228000"/>
            <a:ext cx="3693765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- inverzní" showMasterSp="0">
  <p:cSld name="Úvodní snímek - inverzní">
    <p:bg>
      <p:bgPr>
        <a:solidFill>
          <a:srgbClr val="5AC8AF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6" name="Google Shape;106;p14"/>
          <p:cNvSpPr txBox="1"/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4"/>
          <p:cNvSpPr txBox="1"/>
          <p:nvPr>
            <p:ph idx="1" type="subTitle"/>
          </p:nvPr>
        </p:nvSpPr>
        <p:spPr>
          <a:xfrm>
            <a:off x="298877" y="4116403"/>
            <a:ext cx="8521200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08" name="Google Shape;10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  <p15:guide id="3" orient="horz" pos="255">
          <p15:clr>
            <a:srgbClr val="FBAE40"/>
          </p15:clr>
        </p15:guide>
        <p15:guide id="4" pos="11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2" showMasterSp="0">
  <p:cSld name="Rozdělovník (alternativní) 2">
    <p:bg>
      <p:bgPr>
        <a:solidFill>
          <a:srgbClr val="5AC8AF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1" name="Google Shape;111;p15"/>
          <p:cNvSpPr txBox="1"/>
          <p:nvPr>
            <p:ph type="title"/>
          </p:nvPr>
        </p:nvSpPr>
        <p:spPr>
          <a:xfrm>
            <a:off x="298876" y="2900365"/>
            <a:ext cx="3934889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5"/>
          <p:cNvSpPr txBox="1"/>
          <p:nvPr>
            <p:ph idx="1" type="subTitle"/>
          </p:nvPr>
        </p:nvSpPr>
        <p:spPr>
          <a:xfrm>
            <a:off x="298876" y="4116403"/>
            <a:ext cx="3934889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3" name="Google Shape;113;p15"/>
          <p:cNvSpPr/>
          <p:nvPr>
            <p:ph idx="2" type="pic"/>
          </p:nvPr>
        </p:nvSpPr>
        <p:spPr>
          <a:xfrm>
            <a:off x="4572000" y="1"/>
            <a:ext cx="457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5"/>
          <p:cNvSpPr txBox="1"/>
          <p:nvPr>
            <p:ph idx="11" type="ftr"/>
          </p:nvPr>
        </p:nvSpPr>
        <p:spPr>
          <a:xfrm>
            <a:off x="540000" y="6228000"/>
            <a:ext cx="3693765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verzní s obrázkem">
  <p:cSld name="Inverzní s obrázkem">
    <p:bg>
      <p:bgPr>
        <a:solidFill>
          <a:srgbClr val="5AC8A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>
            <p:ph idx="2" type="pic"/>
          </p:nvPr>
        </p:nvSpPr>
        <p:spPr>
          <a:xfrm>
            <a:off x="0" y="1"/>
            <a:ext cx="9144000" cy="5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6"/>
          <p:cNvSpPr txBox="1"/>
          <p:nvPr>
            <p:ph idx="1" type="body"/>
          </p:nvPr>
        </p:nvSpPr>
        <p:spPr>
          <a:xfrm>
            <a:off x="540000" y="6040796"/>
            <a:ext cx="6416982" cy="510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b="0" sz="1125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55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PORT slide">
  <p:cSld name="MUNI SPORT slide">
    <p:bg>
      <p:bgPr>
        <a:solidFill>
          <a:srgbClr val="5AC8AF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lide">
  <p:cSld name="MUNI slide">
    <p:bg>
      <p:bgPr>
        <a:solidFill>
          <a:schemeClr val="dk2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81017" y="2731338"/>
            <a:ext cx="5381966" cy="139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99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obsah">
  <p:cSld name="Nadpis, podnadpis a obsah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540544" y="1296001"/>
            <a:ext cx="8064104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2" type="body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porovnání">
  <p:cSld name="Nadpis a porovnání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6" name="Google Shape;36;p5"/>
          <p:cNvSpPr txBox="1"/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657">
          <p15:clr>
            <a:srgbClr val="FBAE40"/>
          </p15:clr>
        </p15:guide>
        <p15:guide id="2" pos="54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porovnání">
  <p:cSld name="Nadpis, podnadpis a porovnání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540544" y="1296001"/>
            <a:ext cx="3915000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2" type="body"/>
          </p:nvPr>
        </p:nvSpPr>
        <p:spPr>
          <a:xfrm>
            <a:off x="4688459" y="1290515"/>
            <a:ext cx="3915000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3" type="body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4" type="body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48" name="Google Shape;4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88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extem">
  <p:cSld name="Obrázek s textem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b="0" sz="150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4" name="Google Shape;54;p7"/>
          <p:cNvSpPr/>
          <p:nvPr>
            <p:ph idx="2" type="pic"/>
          </p:nvPr>
        </p:nvSpPr>
        <p:spPr>
          <a:xfrm>
            <a:off x="547132" y="1665288"/>
            <a:ext cx="4655843" cy="4139998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7"/>
          <p:cNvSpPr txBox="1"/>
          <p:nvPr>
            <p:ph idx="3" type="body"/>
          </p:nvPr>
        </p:nvSpPr>
        <p:spPr>
          <a:xfrm>
            <a:off x="540544" y="1296001"/>
            <a:ext cx="8064104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tři sloupce">
  <p:cSld name="Nadpis, podnadpis a tři sloupc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idx="1" type="body"/>
          </p:nvPr>
        </p:nvSpPr>
        <p:spPr>
          <a:xfrm>
            <a:off x="3330000" y="1692003"/>
            <a:ext cx="2483644" cy="2230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1" name="Google Shape;61;p8"/>
          <p:cNvSpPr txBox="1"/>
          <p:nvPr>
            <p:ph idx="2" type="body"/>
          </p:nvPr>
        </p:nvSpPr>
        <p:spPr>
          <a:xfrm>
            <a:off x="539999" y="4414271"/>
            <a:ext cx="2484000" cy="1427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b="0" sz="1125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3" type="body"/>
          </p:nvPr>
        </p:nvSpPr>
        <p:spPr>
          <a:xfrm>
            <a:off x="3330000" y="4414271"/>
            <a:ext cx="2484000" cy="1427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b="0" sz="1125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4" type="body"/>
          </p:nvPr>
        </p:nvSpPr>
        <p:spPr>
          <a:xfrm>
            <a:off x="6120900" y="4414270"/>
            <a:ext cx="2484000" cy="1427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b="0" sz="1125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5" type="body"/>
          </p:nvPr>
        </p:nvSpPr>
        <p:spPr>
          <a:xfrm>
            <a:off x="540544" y="4025136"/>
            <a:ext cx="2483644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b="0" sz="750"/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6" type="body"/>
          </p:nvPr>
        </p:nvSpPr>
        <p:spPr>
          <a:xfrm>
            <a:off x="3330357" y="4025136"/>
            <a:ext cx="2483644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b="0" sz="750"/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idx="7" type="body"/>
          </p:nvPr>
        </p:nvSpPr>
        <p:spPr>
          <a:xfrm>
            <a:off x="6121077" y="4025136"/>
            <a:ext cx="2483644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b="0" sz="750"/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8" type="body"/>
          </p:nvPr>
        </p:nvSpPr>
        <p:spPr>
          <a:xfrm>
            <a:off x="540000" y="1692003"/>
            <a:ext cx="2483644" cy="2230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9" type="body"/>
          </p:nvPr>
        </p:nvSpPr>
        <p:spPr>
          <a:xfrm>
            <a:off x="6120001" y="1692003"/>
            <a:ext cx="2483644" cy="2230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3" type="body"/>
          </p:nvPr>
        </p:nvSpPr>
        <p:spPr>
          <a:xfrm>
            <a:off x="540544" y="1296001"/>
            <a:ext cx="8064104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1" name="Google Shape;7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04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obsah">
  <p:cSld name="Pouze obsah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5" name="Google Shape;75;p9"/>
          <p:cNvSpPr txBox="1"/>
          <p:nvPr>
            <p:ph idx="1" type="body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76" name="Google Shape;7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36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>
  <p:cSld name="Pouze nadpis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0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0" name="Google Shape;80;p10"/>
          <p:cNvSpPr txBox="1"/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" name="Google Shape;8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13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935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fyzioweb.cz/neurodynamika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fyzioweb.cz/neurodynamika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fyzioweb.cz/neurodynamika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fyzioweb.cz/neurodynamika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fyzioweb.cz/neurodynamika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hyperlink" Target="https://www.youtube.com/watch?v=8K7jzDIUpLI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outube.com/watch?v=rir6x6Iiqc4" TargetMode="External"/><Relationship Id="rId4" Type="http://schemas.openxmlformats.org/officeDocument/2006/relationships/hyperlink" Target="https://www.youtube.com/watch?v=Fv_EJV8q2E0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fyzioweb.cz/neurodynamika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3000"/>
              <a:t>Mobilizační techniky lokte</a:t>
            </a:r>
            <a:endParaRPr sz="3000"/>
          </a:p>
        </p:txBody>
      </p:sp>
      <p:sp>
        <p:nvSpPr>
          <p:cNvPr id="129" name="Google Shape;129;p19"/>
          <p:cNvSpPr txBox="1"/>
          <p:nvPr>
            <p:ph idx="1" type="subTitle"/>
          </p:nvPr>
        </p:nvSpPr>
        <p:spPr>
          <a:xfrm>
            <a:off x="298877" y="3622878"/>
            <a:ext cx="85212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2"/>
                </a:solidFill>
              </a:rPr>
              <a:t>Mgr. Aleš Pospíšil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2"/>
                </a:solidFill>
              </a:rPr>
              <a:t>Mgr. Zuzana Kršáková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>
                <a:solidFill>
                  <a:schemeClr val="dk2"/>
                </a:solidFill>
              </a:rPr>
              <a:t>bp1891 Základy diagnostiky a terapie poruch pohybového aparátu II</a:t>
            </a:r>
            <a:endParaRPr b="1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07" name="Google Shape;207;p28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00"/>
              <a:t>Upper limb tension tests + Upper limb Neurodynamics</a:t>
            </a:r>
            <a:endParaRPr sz="23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cs-CZ" sz="1800" u="sng">
                <a:hlinkClick r:id="rId3"/>
              </a:rPr>
              <a:t>https://www.fyzioweb.cz/neurodynamika</a:t>
            </a:r>
            <a:r>
              <a:rPr b="0" lang="cs-CZ" sz="1800">
                <a:solidFill>
                  <a:schemeClr val="dk1"/>
                </a:solidFill>
              </a:rPr>
              <a:t> 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8"/>
          <p:cNvSpPr txBox="1"/>
          <p:nvPr>
            <p:ph idx="1" type="body"/>
          </p:nvPr>
        </p:nvSpPr>
        <p:spPr>
          <a:xfrm>
            <a:off x="540000" y="1692000"/>
            <a:ext cx="51261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800"/>
              <a:t>PRONE KNEE BEND TEST (var. s EXT v kyčli)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800"/>
              <a:t>Poloha pacienta: </a:t>
            </a:r>
            <a:r>
              <a:rPr lang="cs-CZ" sz="1800"/>
              <a:t>Leh na břiše na kraji lehátka.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800"/>
              <a:t>Postavení terapeuta: </a:t>
            </a:r>
            <a:r>
              <a:rPr lang="cs-CZ" sz="1800"/>
              <a:t>Postavte se vedle lehátka na stranu testované dolní končetiny, čelem k hlavě pacienta.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800"/>
              <a:t>Provedení: </a:t>
            </a:r>
            <a:r>
              <a:rPr lang="cs-CZ" sz="1800"/>
              <a:t>Terapeut provádí jednou rukou pasivní flexi v kolenním kloubu. Druhá ruka terapeuta je uložena v oblasti pánve a zajišťuje její fixaci při provádění pasivního pohybu.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800"/>
              <a:t>Nejčastější chyby: </a:t>
            </a:r>
            <a:r>
              <a:rPr lang="cs-CZ" sz="1800"/>
              <a:t>Při provedení testu dochází k nadzvednutí pánve (nedostatečná fixace pánve).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800"/>
              <a:t>Poznámka: </a:t>
            </a:r>
            <a:r>
              <a:rPr lang="cs-CZ" sz="1800"/>
              <a:t>Test je cílený na vyšetření a případnou terapii n. femoralis.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4750" y="1777988"/>
            <a:ext cx="3126550" cy="1758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16" name="Google Shape;216;p29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Upper limb tension test 1 - n. medianus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cs-CZ" sz="1800" u="sng">
                <a:hlinkClick r:id="rId3"/>
              </a:rPr>
              <a:t>https://www.fyzioweb.cz/neurodynamika</a:t>
            </a:r>
            <a:r>
              <a:rPr b="0" lang="cs-CZ" sz="18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217" name="Google Shape;217;p29"/>
          <p:cNvSpPr txBox="1"/>
          <p:nvPr>
            <p:ph idx="1" type="body"/>
          </p:nvPr>
        </p:nvSpPr>
        <p:spPr>
          <a:xfrm>
            <a:off x="540000" y="20193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300"/>
              <a:t>Poloha pacienta: </a:t>
            </a:r>
            <a:r>
              <a:rPr lang="cs-CZ" sz="1300"/>
              <a:t>Pacient leží na zádech, vyšetřovaná horní končetina je uložena lopatkou na kraji lehátka.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300"/>
              <a:t>Postavení terapeuta: </a:t>
            </a:r>
            <a:r>
              <a:rPr lang="cs-CZ" sz="1300"/>
              <a:t>Postavte se vedle lehátka na stranu testované horní končetiny, čelem k hlavě pacienta.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300"/>
              <a:t>Provedení: </a:t>
            </a:r>
            <a:r>
              <a:rPr lang="cs-CZ" sz="1300"/>
              <a:t>Terapeut provádí v 1. fázi pasivní depresi lopatky na vyšetřované straně (lopatka zůstává v kontaktu s podložkou), v 2. fázi testu přidává terapeut abdukční pohyb v ramenním kloubu (110 stupňů abdukce, loket pacienta je při tomto pohybu podepřen stehnem terapeuta), ve 3. fázi testu terapeut pasivně provádí supinaci předloktí a zevní rotaci v ramenním kloubu, ve 4. fázi terapeut přidává pasivní dorzální flexi v oblasti zápěstí, v 5. fázi je provedena pasivní extenze prstů vyšetřované horní končetiny, 6. fáze je spojena s extenzí v loketním kloubu. Pro zcitlivění testu je možné provést aktivní nebo pasivní úklon hlavy a krku od vyšetřované strany.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300"/>
              <a:t>Nejčastější chyby:</a:t>
            </a:r>
            <a:r>
              <a:rPr lang="cs-CZ" sz="1300"/>
              <a:t> Při testování není udržena krajní pozice segmentů předchozí fáze testu – ztrácíme získané pozice.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300"/>
              <a:t>Poznámka: </a:t>
            </a:r>
            <a:r>
              <a:rPr lang="cs-CZ" sz="1300"/>
              <a:t>Tento test je zaměřen na vyšetření n. medianus. Aktuálně nenastavované segmenty jsou v neutrálním postavení (např. při pasivním nastavení supinace předloktí a zevní rotace v ramenním kloubu musí být zápěstí v nulovém postavení a prsty v mírném (uvolněném) flekčním držení).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24" name="Google Shape;224;p30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Upper limb tension test 1 - n. radialis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cs-CZ" sz="1800" u="sng">
                <a:hlinkClick r:id="rId3"/>
              </a:rPr>
              <a:t>https://www.fyzioweb.cz/neurodynamika</a:t>
            </a:r>
            <a:r>
              <a:rPr b="0" lang="cs-CZ" sz="1800">
                <a:solidFill>
                  <a:schemeClr val="dk1"/>
                </a:solidFill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0"/>
          <p:cNvSpPr txBox="1"/>
          <p:nvPr>
            <p:ph idx="1" type="body"/>
          </p:nvPr>
        </p:nvSpPr>
        <p:spPr>
          <a:xfrm>
            <a:off x="540000" y="1847477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400"/>
              <a:t>Poloha pacienta: </a:t>
            </a:r>
            <a:r>
              <a:rPr lang="cs-CZ" sz="1400"/>
              <a:t>Pacient leží na zádech, vyšetřovaná horní končetina je uložena lopatkou na kraji lehátka.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400"/>
              <a:t>Postavení terapeuta: </a:t>
            </a:r>
            <a:r>
              <a:rPr lang="cs-CZ" sz="1400"/>
              <a:t>Postavte se vedle lehátka na stranu testované horní končetiny, čelem k nohám pacienta.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400"/>
              <a:t>Provedení: </a:t>
            </a:r>
            <a:r>
              <a:rPr lang="cs-CZ" sz="1400"/>
              <a:t>Terapeut provádí v 1. fázi testu svým stehnem pasivní depresi lopatky na vyšetřované straně (lopatka zůstává v kontaktu s podložkou, paže v 10 stupňové abdukci), v 2. fázi testu přidává terapeut pasivní extenzi lokte, ve 3. fázi testu terapeut pasivně provádí pronaci předloktí a vnitřní rotaci v ramenním kloubu, ve 4. fázi terapeut přidává pasivní palmární flexi v oblasti zápěstí, v 5. fázi je provedena pasivní flexe prstů vyšetřované horní končetiny. Pro zcitlivění testu je použita pasivní abdukci v ramenním kloubu.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400"/>
              <a:t>Nejčastější chyby: </a:t>
            </a:r>
            <a:r>
              <a:rPr lang="cs-CZ" sz="1400"/>
              <a:t>Při testování není udržena krajní pozice segmentů předchozí fáze testu – ztrácíme získané pozice.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400"/>
              <a:t>Poznámka: </a:t>
            </a:r>
            <a:r>
              <a:rPr lang="cs-CZ" sz="1400"/>
              <a:t>Tento test je zaměřen na vyšetření n. radialis. Aktuálně nenastavované segmenty jsou v neutrálním postavení (např. při pasivní nastavení pronace předloktí a vnitřní rotace v ramenním kloubu musí být zápěstí v nulovém postavení a prsty v mírném (uvolněném) flekčním držení).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2" name="Google Shape;232;p31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Upper limb tension test 1 - n. ulnaris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cs-CZ" sz="1800" u="sng">
                <a:hlinkClick r:id="rId3"/>
              </a:rPr>
              <a:t>https://www.fyzioweb.cz/neurodynamika</a:t>
            </a:r>
            <a:r>
              <a:rPr b="0" lang="cs-CZ" sz="1800">
                <a:solidFill>
                  <a:schemeClr val="dk1"/>
                </a:solidFill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1"/>
          <p:cNvSpPr txBox="1"/>
          <p:nvPr>
            <p:ph idx="1" type="body"/>
          </p:nvPr>
        </p:nvSpPr>
        <p:spPr>
          <a:xfrm>
            <a:off x="540000" y="220525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300"/>
              <a:t>Poloha pacienta: </a:t>
            </a:r>
            <a:r>
              <a:rPr lang="cs-CZ" sz="1300"/>
              <a:t>Pacient leží na zádech, vyšetřovaná horní končetina je uložena lopatkou na kraji lehátka.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300"/>
              <a:t>Postavení terapeuta: </a:t>
            </a:r>
            <a:r>
              <a:rPr lang="cs-CZ" sz="1300"/>
              <a:t>Postavte se vedle lehátka na stranu testované horní končetiny, čelem k hlavě pacienta.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300"/>
              <a:t>Provedení: </a:t>
            </a:r>
            <a:r>
              <a:rPr lang="cs-CZ" sz="1300"/>
              <a:t>Terapeut provádí v 1. fázi pasivní depresi lopatky na vyšetřované straně (lopatka zůstává v kontaktu s podložkou), v 2. fázi testu přidává terapeut pasivní supinaci předloktí a zevní rotaci v ramenním kloubu, ve 3. fázi terapeut přidává pasivní dorzální flexi v zápěstí, ve 4. fázi je provedena pasivní extenze prstů vyšetřované horní končetiny, 5. fáze je spojena s maximální pasivní flexí v loketním kloubu, v 6. fázi je proveden abdukční pohyb v ramenním pletenci ve frontální rovině (ruka k uchu). Pro zcitlivění testu je možné provést aktivní nebo pasivní úklon hlavy a krku od vyšetřované strany.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300"/>
              <a:t>Nejčastější chyby: </a:t>
            </a:r>
            <a:r>
              <a:rPr lang="cs-CZ" sz="1300"/>
              <a:t>Při testování není udržena krajní pozice segmentů předchozí fáze testu – ztrácíme získané pozice.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300"/>
              <a:t>Poznámka: </a:t>
            </a:r>
            <a:r>
              <a:rPr lang="cs-CZ" sz="1300"/>
              <a:t>Tento test je zaměřen na vyšetření n. ulnaris. Aktuálně nenastavované segmenty jsou v neutrálním postavení (např. při pasivní nastavení supinace předloktí a zevní rotace v ramenním kloubu musí být zápěstí v nulovém postavení a prsty v mírném (uvolněném) flekčním držení).</a:t>
            </a:r>
            <a:endParaRPr sz="45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40" name="Google Shape;240;p32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Autoterapie Stretch n. medianus s úklonem hlavy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cs-CZ" sz="1800" u="sng">
                <a:hlinkClick r:id="rId3"/>
              </a:rPr>
              <a:t>https://www.fyzioweb.cz/neurodynamika</a:t>
            </a:r>
            <a:r>
              <a:rPr b="0" lang="cs-CZ" sz="18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241" name="Google Shape;241;p32"/>
          <p:cNvSpPr txBox="1"/>
          <p:nvPr>
            <p:ph idx="1" type="body"/>
          </p:nvPr>
        </p:nvSpPr>
        <p:spPr>
          <a:xfrm>
            <a:off x="539550" y="2718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700"/>
              <a:t>Poloha pacienta: </a:t>
            </a:r>
            <a:r>
              <a:rPr lang="cs-CZ" sz="1700"/>
              <a:t>Pacient sedí.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700"/>
              <a:t>Provedení: </a:t>
            </a:r>
            <a:r>
              <a:rPr lang="cs-CZ" sz="1700"/>
              <a:t>Pacient provádí všechny fáze Upper limb tension testu 2 zaměřeného na n. medianus současně, tj. aktivní depresi lopatky na vyšetřované straně, aktivní extenzi lokte, aktivní supinaci předloktí a zevní rotaci v ramenním kloubu, aktivní dorzální flexi v oblasti zápěstí, aktivní extenzi prstů vyšetřované horní končetiny. Pro zcitlivění testu je možné současně provést buď aktivní abdukci v ramenním kloubu, nebo aktivní úklon hlavy a krku od vyšetřované strany.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700"/>
              <a:t>Nejčastější chyby: </a:t>
            </a:r>
            <a:r>
              <a:rPr lang="cs-CZ" sz="1700"/>
              <a:t>Při provádění autoterapie není udržena krajní pozice segmentů jednotlivých fází testu – ztrácíme získané pozice.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700"/>
              <a:t>Poznámka: </a:t>
            </a:r>
            <a:r>
              <a:rPr lang="cs-CZ" sz="1700"/>
              <a:t>Tento test je zaměřen na ošetření n. medianus – chronická patologie. </a:t>
            </a:r>
            <a:endParaRPr sz="8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48" name="Google Shape;248;p33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- aktivní pohyby</a:t>
            </a:r>
            <a:endParaRPr/>
          </a:p>
        </p:txBody>
      </p:sp>
      <p:sp>
        <p:nvSpPr>
          <p:cNvPr id="249" name="Google Shape;249;p33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300"/>
              <a:buChar char="❏"/>
            </a:pPr>
            <a:r>
              <a:rPr lang="cs-CZ" sz="2300"/>
              <a:t>Sledujeme kvalitu a plynulost prováděného pohybu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❏"/>
            </a:pPr>
            <a:r>
              <a:rPr lang="cs-CZ" sz="2300"/>
              <a:t>jednoduché funkční testy- např. sáhněte si na zadní stranu krku a vraťte nebo ukažte, jak pracujete se šroubovákem (kompenzační ADD/ABD v rameni?)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❏"/>
            </a:pPr>
            <a:r>
              <a:rPr lang="cs-CZ" sz="2300"/>
              <a:t>Omezení aktivního pohybu? Je to dáno strukturální nebo funkční změnou v loketním kloubu, zápěstí či rameni?</a:t>
            </a:r>
            <a:endParaRPr sz="2300"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56" name="Google Shape;256;p34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Funkční testy</a:t>
            </a:r>
            <a:endParaRPr/>
          </a:p>
        </p:txBody>
      </p:sp>
      <p:sp>
        <p:nvSpPr>
          <p:cNvPr id="257" name="Google Shape;257;p34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-CZ" sz="2400">
                <a:solidFill>
                  <a:schemeClr val="dk2"/>
                </a:solidFill>
              </a:rPr>
              <a:t>Cozenův test</a:t>
            </a:r>
            <a:endParaRPr b="1" sz="25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cs-CZ" sz="2400"/>
              <a:t>Test slouží k vyšetření přetížení m.extensor carpi radialis longus et brevis; 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cs-CZ" sz="2400"/>
              <a:t>Pacient sedí, vyšetřovaný loket je v 90° flexi a v supinaci, </a:t>
            </a:r>
            <a:r>
              <a:rPr b="1" lang="cs-CZ" sz="2400"/>
              <a:t>ruka je sevřena v pěst</a:t>
            </a:r>
            <a:r>
              <a:rPr lang="cs-CZ" sz="2400"/>
              <a:t>. Vyšetřující jednou rukou stabilizuje loket, kde palpuje laterální epikondyl, druhou rukou klade odpor proti pronaci předloktí, dorsální flexi a radiální dukci zápěstí- tento manévr natáhne tendinózní začátek extensorů (Kolář, 2009)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64" name="Google Shape;264;p35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Cozenův test</a:t>
            </a:r>
            <a:endParaRPr/>
          </a:p>
        </p:txBody>
      </p:sp>
      <p:pic>
        <p:nvPicPr>
          <p:cNvPr id="265" name="Google Shape;2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250" y="1364675"/>
            <a:ext cx="6599550" cy="439835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5"/>
          <p:cNvSpPr txBox="1"/>
          <p:nvPr/>
        </p:nvSpPr>
        <p:spPr>
          <a:xfrm>
            <a:off x="1091325" y="5860900"/>
            <a:ext cx="659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u="sng">
                <a:solidFill>
                  <a:schemeClr val="hlink"/>
                </a:solidFill>
                <a:hlinkClick r:id="rId4"/>
              </a:rPr>
              <a:t>https://www.youtube.com/watch?v=8K7jzDIUpLI</a:t>
            </a:r>
            <a:r>
              <a:rPr lang="cs-CZ"/>
              <a:t>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73" name="Google Shape;273;p36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Odporový test na extenzory prstů</a:t>
            </a:r>
            <a:endParaRPr/>
          </a:p>
        </p:txBody>
      </p:sp>
      <p:sp>
        <p:nvSpPr>
          <p:cNvPr id="274" name="Google Shape;274;p36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Vyšetření přetížení extensorů prstů</a:t>
            </a:r>
            <a:endParaRPr sz="2500"/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pacient provádí postupně extenzi 2.-5.prstu proti odporu</a:t>
            </a:r>
            <a:endParaRPr sz="2500"/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Pozitivita testu: bolest v místě začátku svalu na laterálním epikondylu humeru</a:t>
            </a:r>
            <a:endParaRPr sz="2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81" name="Google Shape;281;p37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Odporový test na m. supinator</a:t>
            </a:r>
            <a:endParaRPr/>
          </a:p>
        </p:txBody>
      </p:sp>
      <p:sp>
        <p:nvSpPr>
          <p:cNvPr id="282" name="Google Shape;282;p37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Pacient sedí, vyšetřovaný loketní kloub je ve flexi 90° ve středním postavení mezi pronací a supinací, vyšetřující jednou rukou stabilizuje loket, druhou klade odpor proti supinaci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2500">
                <a:solidFill>
                  <a:schemeClr val="dk2"/>
                </a:solidFill>
              </a:rPr>
              <a:t>Pozitivita testu: </a:t>
            </a:r>
            <a:r>
              <a:rPr lang="cs-CZ" sz="2500"/>
              <a:t>bolest v místě začátku svalu na radiu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36" name="Google Shape;136;p20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Loketní kloub - kineziologie</a:t>
            </a:r>
            <a:endParaRPr/>
          </a:p>
        </p:txBody>
      </p:sp>
      <p:sp>
        <p:nvSpPr>
          <p:cNvPr id="137" name="Google Shape;137;p20"/>
          <p:cNvSpPr txBox="1"/>
          <p:nvPr>
            <p:ph idx="1" type="body"/>
          </p:nvPr>
        </p:nvSpPr>
        <p:spPr>
          <a:xfrm>
            <a:off x="540000" y="1692000"/>
            <a:ext cx="48378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Složený kloub - 3 části:</a:t>
            </a:r>
            <a:endParaRPr b="1"/>
          </a:p>
          <a:p>
            <a:pPr indent="-3619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b="1" lang="cs-CZ"/>
              <a:t>Humeroulnární kl.: </a:t>
            </a:r>
            <a:r>
              <a:rPr lang="cs-CZ"/>
              <a:t>kl.kladkový (flx-ext)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b="1" lang="cs-CZ"/>
              <a:t>Radiohumerální kl.: </a:t>
            </a:r>
            <a:r>
              <a:rPr lang="cs-CZ"/>
              <a:t>kl.kulovitý (flx-ext, sup-pron)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b="1" lang="cs-CZ"/>
              <a:t>Radioulnární kl.proximální:</a:t>
            </a:r>
            <a:r>
              <a:rPr lang="cs-CZ"/>
              <a:t> kl.čepový (sup-pron)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4550" y="709125"/>
            <a:ext cx="2620350" cy="26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4">
            <a:alphaModFix/>
          </a:blip>
          <a:srcRect b="0" l="10200" r="-10200" t="0"/>
          <a:stretch/>
        </p:blipFill>
        <p:spPr>
          <a:xfrm>
            <a:off x="4724400" y="3329475"/>
            <a:ext cx="3267975" cy="326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89" name="Google Shape;289;p38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golfového lokte</a:t>
            </a:r>
            <a:endParaRPr/>
          </a:p>
        </p:txBody>
      </p:sp>
      <p:pic>
        <p:nvPicPr>
          <p:cNvPr id="290" name="Google Shape;2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675" y="1323900"/>
            <a:ext cx="6948901" cy="463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7" name="Google Shape;297;p39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Přenesená bolest</a:t>
            </a:r>
            <a:endParaRPr/>
          </a:p>
        </p:txBody>
      </p:sp>
      <p:pic>
        <p:nvPicPr>
          <p:cNvPr id="298" name="Google Shape;29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275" y="1331050"/>
            <a:ext cx="6762350" cy="450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05" name="Google Shape;305;p40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Bolest z TrPs – m. supinator</a:t>
            </a:r>
            <a:endParaRPr/>
          </a:p>
        </p:txBody>
      </p:sp>
      <p:pic>
        <p:nvPicPr>
          <p:cNvPr id="306" name="Google Shape;30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100" y="1346200"/>
            <a:ext cx="6438900" cy="49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1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13" name="Google Shape;313;p41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brachioradialis</a:t>
            </a:r>
            <a:endParaRPr/>
          </a:p>
        </p:txBody>
      </p:sp>
      <p:pic>
        <p:nvPicPr>
          <p:cNvPr id="314" name="Google Shape;31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8612" y="1254800"/>
            <a:ext cx="2924837" cy="53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2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21" name="Google Shape;321;p42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Extensor carpi radialis longus</a:t>
            </a:r>
            <a:endParaRPr/>
          </a:p>
        </p:txBody>
      </p:sp>
      <p:pic>
        <p:nvPicPr>
          <p:cNvPr id="322" name="Google Shape;32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775" y="1275125"/>
            <a:ext cx="2598461" cy="538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29" name="Google Shape;329;p43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Neurologické vyšetření</a:t>
            </a:r>
            <a:endParaRPr/>
          </a:p>
        </p:txBody>
      </p:sp>
      <p:sp>
        <p:nvSpPr>
          <p:cNvPr id="330" name="Google Shape;330;p43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500">
                <a:solidFill>
                  <a:schemeClr val="dk2"/>
                </a:solidFill>
              </a:rPr>
              <a:t>Reflexy:</a:t>
            </a:r>
            <a:r>
              <a:rPr b="1" lang="cs-CZ" sz="2500"/>
              <a:t> </a:t>
            </a:r>
            <a:r>
              <a:rPr lang="cs-CZ" sz="2500"/>
              <a:t>bicipitový- C5, styloradiální- C6 a tricipitový- C7, C8 – reflex flexorů prstů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/>
              <a:t>Vyšetření citlivosti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500">
                <a:solidFill>
                  <a:schemeClr val="dk2"/>
                </a:solidFill>
              </a:rPr>
              <a:t>Úžinové syndromy: </a:t>
            </a:r>
            <a:endParaRPr b="1"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/>
              <a:t>n.medianus pod lacertus fibrosus a nebo pod m.pronator teres - tzv. pronátorový syndrom, 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/>
              <a:t>n.ulnaris - sy kubitálního tunelu, 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/>
              <a:t>n.radialis - Saturday night palsy nebo sy supinátorového tunelu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37" name="Google Shape;337;p44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Palpace lokte</a:t>
            </a:r>
            <a:endParaRPr/>
          </a:p>
        </p:txBody>
      </p:sp>
      <p:pic>
        <p:nvPicPr>
          <p:cNvPr id="338" name="Google Shape;338;p44"/>
          <p:cNvPicPr preferRelativeResize="0"/>
          <p:nvPr/>
        </p:nvPicPr>
        <p:blipFill rotWithShape="1">
          <a:blip r:embed="rId3">
            <a:alphaModFix/>
          </a:blip>
          <a:srcRect b="0" l="9372" r="47751" t="0"/>
          <a:stretch/>
        </p:blipFill>
        <p:spPr>
          <a:xfrm>
            <a:off x="2705188" y="1230400"/>
            <a:ext cx="3734524" cy="524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5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45" name="Google Shape;345;p45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Suprakondylární linie humeru, Olecranon</a:t>
            </a:r>
            <a:endParaRPr/>
          </a:p>
        </p:txBody>
      </p:sp>
      <p:pic>
        <p:nvPicPr>
          <p:cNvPr id="346" name="Google Shape;34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675" y="1254800"/>
            <a:ext cx="6725425" cy="46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6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53" name="Google Shape;353;p46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Palpace ulnární hranice olekranonu</a:t>
            </a:r>
            <a:endParaRPr/>
          </a:p>
        </p:txBody>
      </p:sp>
      <p:pic>
        <p:nvPicPr>
          <p:cNvPr id="354" name="Google Shape;35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125" y="1323900"/>
            <a:ext cx="7052550" cy="462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7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61" name="Google Shape;361;p47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Paalpace laterálního epikondylu humeru a lat. suprakondylární linie humeru</a:t>
            </a:r>
            <a:endParaRPr/>
          </a:p>
        </p:txBody>
      </p:sp>
      <p:pic>
        <p:nvPicPr>
          <p:cNvPr id="362" name="Google Shape;36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738" y="2019300"/>
            <a:ext cx="6254780" cy="432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46" name="Google Shape;146;p21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- anamnéza</a:t>
            </a:r>
            <a:endParaRPr/>
          </a:p>
        </p:txBody>
      </p:sp>
      <p:sp>
        <p:nvSpPr>
          <p:cNvPr id="147" name="Google Shape;147;p21"/>
          <p:cNvSpPr txBox="1"/>
          <p:nvPr>
            <p:ph idx="1" type="body"/>
          </p:nvPr>
        </p:nvSpPr>
        <p:spPr>
          <a:xfrm>
            <a:off x="540000" y="1692000"/>
            <a:ext cx="47805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800"/>
              <a:t>Bolest? </a:t>
            </a:r>
            <a:r>
              <a:rPr lang="cs-CZ" sz="1800"/>
              <a:t>Při zátěži (zvedání a nošení břemen, stisk ruky, otáčení předloktí…) - typické pro epikondylalgie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800"/>
              <a:t>Charakter pracovní/sportovní/volnočasové zátěže? </a:t>
            </a:r>
            <a:r>
              <a:rPr lang="cs-CZ" sz="1800"/>
              <a:t>Dnes je nejčastějším důvodem epikondylalgií práce na počítači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800"/>
              <a:t>Recidivující blokády nebo “lupnutí” loktu? </a:t>
            </a:r>
            <a:r>
              <a:rPr lang="cs-CZ" sz="1800"/>
              <a:t>Podezření na přítomnost volného tělíska…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800"/>
              <a:t>Vrzoty v loktu? </a:t>
            </a:r>
            <a:r>
              <a:rPr lang="cs-CZ" sz="1800"/>
              <a:t>Možná osteoartróza…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800"/>
              <a:t>Předchozí terapie? </a:t>
            </a:r>
            <a:r>
              <a:rPr lang="cs-CZ" sz="1800"/>
              <a:t>Obstřik kortikosteroidem? Jak dlouhý byl účinek? – akutní nebo chronická forma…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7325" y="-6"/>
            <a:ext cx="3696676" cy="245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8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69" name="Google Shape;369;p48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Palpace mediálního epikondylu humeru </a:t>
            </a:r>
            <a:endParaRPr/>
          </a:p>
        </p:txBody>
      </p:sp>
      <p:pic>
        <p:nvPicPr>
          <p:cNvPr id="370" name="Google Shape;370;p48"/>
          <p:cNvPicPr preferRelativeResize="0"/>
          <p:nvPr/>
        </p:nvPicPr>
        <p:blipFill rotWithShape="1">
          <a:blip r:embed="rId3">
            <a:alphaModFix/>
          </a:blip>
          <a:srcRect b="0" l="50780" r="0" t="0"/>
          <a:stretch/>
        </p:blipFill>
        <p:spPr>
          <a:xfrm>
            <a:off x="2352625" y="1318675"/>
            <a:ext cx="4215000" cy="516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9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77" name="Google Shape;377;p49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Palpace hlavičky radia</a:t>
            </a:r>
            <a:endParaRPr/>
          </a:p>
        </p:txBody>
      </p:sp>
      <p:sp>
        <p:nvSpPr>
          <p:cNvPr id="378" name="Google Shape;378;p49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cs-CZ"/>
              <a:t>Lze ozřejmit provedením střídavé PRO/SUP</a:t>
            </a:r>
            <a:endParaRPr/>
          </a:p>
        </p:txBody>
      </p:sp>
      <p:pic>
        <p:nvPicPr>
          <p:cNvPr id="379" name="Google Shape;379;p49"/>
          <p:cNvPicPr preferRelativeResize="0"/>
          <p:nvPr/>
        </p:nvPicPr>
        <p:blipFill rotWithShape="1">
          <a:blip r:embed="rId3">
            <a:alphaModFix/>
          </a:blip>
          <a:srcRect b="76" l="14552" r="1667" t="4776"/>
          <a:stretch/>
        </p:blipFill>
        <p:spPr>
          <a:xfrm>
            <a:off x="1497125" y="2130325"/>
            <a:ext cx="6149749" cy="443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0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86" name="Google Shape;386;p50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Palpace n. ulnaris</a:t>
            </a:r>
            <a:endParaRPr/>
          </a:p>
        </p:txBody>
      </p:sp>
      <p:pic>
        <p:nvPicPr>
          <p:cNvPr id="387" name="Google Shape;38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000" y="1171500"/>
            <a:ext cx="4761749" cy="53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1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94" name="Google Shape;394;p51"/>
          <p:cNvSpPr txBox="1"/>
          <p:nvPr>
            <p:ph type="title"/>
          </p:nvPr>
        </p:nvSpPr>
        <p:spPr>
          <a:xfrm>
            <a:off x="2854800" y="320325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Mobilizační techniky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2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01" name="Google Shape;401;p52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Mobilizace loketního kloubu</a:t>
            </a:r>
            <a:endParaRPr/>
          </a:p>
        </p:txBody>
      </p:sp>
      <p:sp>
        <p:nvSpPr>
          <p:cNvPr id="402" name="Google Shape;402;p52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Trakce loketního kloubu v ose předloktí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Trakce loketního kloubu v ose humeru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Otevírání laterální kloubní štěrbiny 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Otevírání mediální kloubní štěrbiny 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Laterální pružení 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Mediální pružení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Vytřepávání lokte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Mobilizace hlavičky radia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3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09" name="Google Shape;409;p53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Trakce loketního kloubu – v ose předloktí</a:t>
            </a:r>
            <a:endParaRPr/>
          </a:p>
        </p:txBody>
      </p:sp>
      <p:sp>
        <p:nvSpPr>
          <p:cNvPr id="410" name="Google Shape;410;p53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P: </a:t>
            </a:r>
            <a:r>
              <a:rPr lang="cs-CZ"/>
              <a:t>leh na zádech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T: </a:t>
            </a:r>
            <a:r>
              <a:rPr lang="cs-CZ"/>
              <a:t>z boku u loketního kloubu, bližší paže fixuje pacienta těsně u loketního kloubu z ventrální strany paže, druhá ruka drží za předloktí v maximální nebolestivé flexi LOK, těsně u kloubní štěrbiny a provádí trakci v ose předloktí (Poděbradská)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Varianta fixace nadloktí bércem, úchop oběma rukama za předloktí (Dobeš)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Směr trakce – ke stropu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Ruka pacienta mezi předloktím a tělem terapeuta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4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17" name="Google Shape;417;p54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Trakce LOK – v ose humeru</a:t>
            </a:r>
            <a:endParaRPr/>
          </a:p>
        </p:txBody>
      </p:sp>
      <p:sp>
        <p:nvSpPr>
          <p:cNvPr id="418" name="Google Shape;418;p54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P: </a:t>
            </a:r>
            <a:r>
              <a:rPr lang="cs-CZ"/>
              <a:t>leh na zádech u okraje lehátka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T:</a:t>
            </a:r>
            <a:r>
              <a:rPr lang="cs-CZ"/>
              <a:t> sedí z boku u lehátka na úrovni LOK, čelem k hlavě pacienta. Vzdálenější ruka fixuje předloktí pacienta, co nejblíže kloubní štěrbiny. Druhá ruka fixuje nadloktí co nejblíže palcem směrem ke kloubní štěrbině. Předloktí je v supinační pozici a opřeno v max nebolestivé flexi o rameno terapeuta. (Poděbradská)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Trakce v ose humeru je prováděna tahem o opřené předloktí a abdukcí palce ruky a malíku, zároveň terapeut zvětšuje trakci flexí svého trupu.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Varianta: </a:t>
            </a:r>
            <a:r>
              <a:rPr lang="cs-CZ"/>
              <a:t>Vytvoření mističky z propletených prstů, vytváření trakce svojím ramenem (obdoba trakce KOK v ose femuru) (Dobeš)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5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25" name="Google Shape;425;p55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Laterální pružení (vyšetření i terapie)</a:t>
            </a:r>
            <a:endParaRPr/>
          </a:p>
        </p:txBody>
      </p:sp>
      <p:sp>
        <p:nvSpPr>
          <p:cNvPr id="426" name="Google Shape;426;p55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P: </a:t>
            </a:r>
            <a:r>
              <a:rPr lang="cs-CZ"/>
              <a:t>stojí, HK mírně flektovaná v lokti, ruka v SUP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T: </a:t>
            </a:r>
            <a:r>
              <a:rPr lang="cs-CZ"/>
              <a:t>sedí čelem k pacientovi, jedna ruka fixuje vidlicí humerus těsně u kloubní štěrbiny z laterální strany. Druhá ruka vidlicí z mediální strany na ulnu těsně u kloubní štěrbiny loketního kloubu.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MOB: </a:t>
            </a:r>
            <a:r>
              <a:rPr lang="cs-CZ"/>
              <a:t>pohyb distálním segmentem do bariéry a dopružení, repetitivní mobilizace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Ruce ve směru mobilizace!!!!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Distální segment mob do laterálního směru!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6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33" name="Google Shape;433;p56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Mediální pružení (vyšetření i terapie)</a:t>
            </a:r>
            <a:endParaRPr/>
          </a:p>
        </p:txBody>
      </p:sp>
      <p:sp>
        <p:nvSpPr>
          <p:cNvPr id="434" name="Google Shape;434;p56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/>
              <a:t>Stejně jako laterální jen prohodit ruce!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400">
                <a:solidFill>
                  <a:schemeClr val="dk2"/>
                </a:solidFill>
              </a:rPr>
              <a:t>Ruce ve směru mobilizace!!!!</a:t>
            </a:r>
            <a:endParaRPr b="1"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400">
                <a:solidFill>
                  <a:schemeClr val="dk2"/>
                </a:solidFill>
              </a:rPr>
              <a:t>Distální segment mob do mediálního směru!</a:t>
            </a:r>
            <a:endParaRPr b="1" i="1"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7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41" name="Google Shape;441;p57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Mobilizace LOK – otvírání kloubních štěrbinlaterální štěrbina</a:t>
            </a:r>
            <a:endParaRPr/>
          </a:p>
        </p:txBody>
      </p:sp>
      <p:sp>
        <p:nvSpPr>
          <p:cNvPr id="442" name="Google Shape;442;p57"/>
          <p:cNvSpPr txBox="1"/>
          <p:nvPr>
            <p:ph idx="1" type="body"/>
          </p:nvPr>
        </p:nvSpPr>
        <p:spPr>
          <a:xfrm>
            <a:off x="540000" y="20193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000">
                <a:solidFill>
                  <a:schemeClr val="dk2"/>
                </a:solidFill>
              </a:rPr>
              <a:t>P: </a:t>
            </a:r>
            <a:r>
              <a:rPr lang="cs-CZ" sz="2000"/>
              <a:t>stoj, ruka v supinaci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000">
                <a:solidFill>
                  <a:schemeClr val="dk2"/>
                </a:solidFill>
              </a:rPr>
              <a:t>T: </a:t>
            </a:r>
            <a:r>
              <a:rPr lang="cs-CZ" sz="2000"/>
              <a:t>stoj, jedna ruka opřena o SIAS a touto rukou první meziprstní řasou přiloží na kloubní štěrbinu loketního kloubu pacienta z mediální strany. Druhou rukou fixuje předloktí pacienta za distální konec předloktí.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000">
                <a:solidFill>
                  <a:schemeClr val="dk2"/>
                </a:solidFill>
              </a:rPr>
              <a:t>MOB: </a:t>
            </a:r>
            <a:r>
              <a:rPr lang="cs-CZ" sz="2000"/>
              <a:t>prvně v extenzi zapružení (test lig.collaterale laterale) při negativním výsledku pokračujeme dál. Odemčení lokte – bariéra, dopružit. Repetitivní MOB.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000">
                <a:solidFill>
                  <a:schemeClr val="dk2"/>
                </a:solidFill>
              </a:rPr>
              <a:t>Pohyb ze spiny!!!</a:t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000">
                <a:solidFill>
                  <a:schemeClr val="dk2"/>
                </a:solidFill>
              </a:rPr>
              <a:t>Ruka na epikondylu - hypomochlion</a:t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55" name="Google Shape;155;p22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- aspekce</a:t>
            </a:r>
            <a:endParaRPr/>
          </a:p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Celková postura, držení hlavy, Cp, protrakce RAK…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Ochranné držení HK nebo volný pohyb?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Otok lokte? </a:t>
            </a:r>
            <a:r>
              <a:rPr lang="cs-CZ"/>
              <a:t>Pacient často má v klidové poloze flexi v lokti 70°- v této poloze vzniká největší prostor pro vytvořenou tekutinu…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Natáhne pacient paži při podávání ruky k pozdravu? </a:t>
            </a:r>
            <a:r>
              <a:rPr lang="cs-CZ"/>
              <a:t>Výraz pacientova obličeje při podání a potřesení ruky (změna polohy)… pomůže s určením příp. simulace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V zákl. anatomickém postavení určíme velikost tzv. Carrying angle (fyziolog.valgozita lokte o cca 170°)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Kontury paží a předloktí bill.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Atrofie biceps br. (myotom C5 nebo C6?), atrofie sv.předloktí (C6,7,8)?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8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49" name="Google Shape;449;p58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Mobilizace LOK – otvírání kloubních štěrbinmediální štěrbina</a:t>
            </a:r>
            <a:endParaRPr/>
          </a:p>
        </p:txBody>
      </p:sp>
      <p:sp>
        <p:nvSpPr>
          <p:cNvPr id="450" name="Google Shape;450;p58"/>
          <p:cNvSpPr txBox="1"/>
          <p:nvPr>
            <p:ph idx="1" type="body"/>
          </p:nvPr>
        </p:nvSpPr>
        <p:spPr>
          <a:xfrm>
            <a:off x="539550" y="20193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P: </a:t>
            </a:r>
            <a:r>
              <a:rPr lang="cs-CZ"/>
              <a:t>stoj, supinace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T: </a:t>
            </a:r>
            <a:r>
              <a:rPr lang="cs-CZ"/>
              <a:t>stoj, jedna ruka opřena o SIAS a touto rukou první meziprstní řasou přiloží na kloubní štěrbinu loketního kloubu pacienta z laterální strany. Druhou rukou fixuje předloktí pacienta za distální konec předloktí.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MOB: </a:t>
            </a:r>
            <a:r>
              <a:rPr lang="cs-CZ"/>
              <a:t>prvně v extenzi zapružení (test lig.collaterale mediale) při negativním výsledku pokračujeme dál. Odemčení lokte – bariéra, dopružit. Repetitivní MOB.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9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57" name="Google Shape;457;p59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Vytřepání lokte</a:t>
            </a:r>
            <a:endParaRPr/>
          </a:p>
        </p:txBody>
      </p:sp>
      <p:sp>
        <p:nvSpPr>
          <p:cNvPr id="458" name="Google Shape;458;p59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P:</a:t>
            </a:r>
            <a:r>
              <a:rPr lang="cs-CZ"/>
              <a:t> sed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MOB: </a:t>
            </a:r>
            <a:r>
              <a:rPr lang="cs-CZ"/>
              <a:t>terapeut stojí před nebo za pacientem, uchopí paži pacienta těsně nad loktem z lat. i med strany, ukazováky i prostředníky přesahují přes loketní kloub a lehce omezují velký rozkmit kloubu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cs-CZ"/>
              <a:t>Svýma rukama uvede předloktí pacienta do malého rozkmitu flexe a ext., čímž vytřepává LK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0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65" name="Google Shape;465;p60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Pružení hlavičky radia (vyšetření i terapie)</a:t>
            </a:r>
            <a:endParaRPr/>
          </a:p>
        </p:txBody>
      </p:sp>
      <p:sp>
        <p:nvSpPr>
          <p:cNvPr id="466" name="Google Shape;466;p60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P: </a:t>
            </a:r>
            <a:r>
              <a:rPr lang="cs-CZ"/>
              <a:t>stojí, HK mírně flektovaná v lokti, ruka v supinaci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T: </a:t>
            </a:r>
            <a:r>
              <a:rPr lang="cs-CZ"/>
              <a:t>čelem k pacientovi, fixuje předloktí pacienta mezi svým předloktím a trupem, jedna ruka fixuje palcem a ukazovákem ulnu, ostatní prsty vespod. Druhá ruka uchopí hlavičku radia palcem a ukazovákem.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MOB: </a:t>
            </a:r>
            <a:r>
              <a:rPr lang="cs-CZ"/>
              <a:t>hlavičku radia vede do bariéry dorzálně rotačním směrem kolem ulny a dopruží, repetitivní mobilizace rotačním směrem,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Vždy u bolestí zápěstí!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dk2"/>
                </a:solidFill>
              </a:rPr>
              <a:t>Respektuji rotaci, Netlačím!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1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73" name="Google Shape;473;p61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Zdroje:</a:t>
            </a:r>
            <a:endParaRPr/>
          </a:p>
        </p:txBody>
      </p:sp>
      <p:sp>
        <p:nvSpPr>
          <p:cNvPr id="474" name="Google Shape;474;p61"/>
          <p:cNvSpPr txBox="1"/>
          <p:nvPr>
            <p:ph idx="1" type="body"/>
          </p:nvPr>
        </p:nvSpPr>
        <p:spPr>
          <a:xfrm>
            <a:off x="540000" y="1484327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800"/>
              <a:t>PhDr. Radana Poděbradská, Ph.D. - ATLAS OŠETŘENÍ SVALŮ v manuální terapii, Masarykova univerzita, ELPORTÁL, 2018.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800"/>
              <a:t>Kapandji, I. A. (1971). The physiology of the joints, volume I, upper limb. </a:t>
            </a:r>
            <a:r>
              <a:rPr i="1" lang="cs-CZ" sz="1800"/>
              <a:t>American Journal of Physical Medicine &amp; Rehabilitation</a:t>
            </a:r>
            <a:r>
              <a:rPr lang="cs-CZ" sz="1800"/>
              <a:t>, </a:t>
            </a:r>
            <a:r>
              <a:rPr i="1" lang="cs-CZ" sz="1800"/>
              <a:t>50</a:t>
            </a:r>
            <a:r>
              <a:rPr lang="cs-CZ" sz="1800"/>
              <a:t>(2), 96.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800"/>
              <a:t>Skripta Měkké a mobilizační techniky, REHEX-EDU, v.o.s., MUDr. Jiří Poděbradský, PhDr. Radana Poděbradská, Ph.D.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/>
              <a:t>Travell, J. G. &amp; Simons, D. G. (1992). Myofascial pain and dysfunction : the trigger point manual. Volume 2, The lower extremities, Baltimore: Williams &amp; Wilkins.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/>
              <a:t>Kolář, P. (2009). Rehabilitace v klinické praxi, Galén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/>
              <a:t>Lewit K. (2003). Manipulační léčba v myoskeletální medicíně, Praha.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2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81" name="Google Shape;481;p62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Děkujeme za pozornost!</a:t>
            </a:r>
            <a:endParaRPr/>
          </a:p>
        </p:txBody>
      </p:sp>
      <p:pic>
        <p:nvPicPr>
          <p:cNvPr id="482" name="Google Shape;482;p62"/>
          <p:cNvPicPr preferRelativeResize="0"/>
          <p:nvPr/>
        </p:nvPicPr>
        <p:blipFill rotWithShape="1">
          <a:blip r:embed="rId3">
            <a:alphaModFix/>
          </a:blip>
          <a:srcRect b="21725" l="12945" r="46986" t="18686"/>
          <a:stretch/>
        </p:blipFill>
        <p:spPr>
          <a:xfrm>
            <a:off x="2300962" y="1318163"/>
            <a:ext cx="4542075" cy="42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2"/>
          <p:cNvSpPr txBox="1"/>
          <p:nvPr/>
        </p:nvSpPr>
        <p:spPr>
          <a:xfrm>
            <a:off x="2300950" y="5539825"/>
            <a:ext cx="454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nervni_triggerpoint: </a:t>
            </a:r>
            <a:r>
              <a:rPr lang="cs-CZ"/>
              <a:t>https://www.instagram.com/p/CS3uPfnrwIv/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63" name="Google Shape;163;p23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- aspekce</a:t>
            </a:r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475" y="1778000"/>
            <a:ext cx="5601075" cy="42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1" name="Google Shape;171;p24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Carrying angle (170°) Kolář</a:t>
            </a:r>
            <a:endParaRPr/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00" y="1323900"/>
            <a:ext cx="3586009" cy="538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1034" y="1323900"/>
            <a:ext cx="4601292" cy="294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/>
        </p:nvSpPr>
        <p:spPr>
          <a:xfrm>
            <a:off x="4542600" y="4420650"/>
            <a:ext cx="4601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/>
              <a:t>Hoppenfeld: norma 5° muži, 10° - 15° ženy</a:t>
            </a:r>
            <a:endParaRPr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81" name="Google Shape;181;p25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Vyšetření- palpace</a:t>
            </a:r>
            <a:endParaRPr/>
          </a:p>
        </p:txBody>
      </p:sp>
      <p:sp>
        <p:nvSpPr>
          <p:cNvPr id="182" name="Google Shape;182;p25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Tonus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Turgor měkkých tkání (napětí způsobené prosakem)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Teplota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Bolestivá místa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Suchost, vlhkost kůže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Útvary, pohyblivost vůči spodině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Jízvy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Časté místo přenesené bolesti- vyšetření zápěstí, ramene a Cp atd.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89" name="Google Shape;189;p26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- pasivní pohyby</a:t>
            </a:r>
            <a:endParaRPr/>
          </a:p>
        </p:txBody>
      </p:sp>
      <p:sp>
        <p:nvSpPr>
          <p:cNvPr id="190" name="Google Shape;190;p26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cs-CZ"/>
              <a:t>Při provádění pas. pohybu hodnotíme bolestivost pohybu, možnou krepitaci, kvalitu a rozsah pohybu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cs-CZ"/>
              <a:t>Nejen flexe a ext. v lokti, ale i pron. a sup. celého předloktí + vyšetření zápěstí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cs-CZ"/>
              <a:t>Při omezení pohybu hodnotíme, zda je dané tvrdou zarážkou, nebo pruží- v tomto případě uvažujeme o zvýšeném napětí ve svalu- po relaxaci svalu plný rozsah pohybu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cs-CZ"/>
              <a:t>Upper limb tension tests + Upper Limb Neurodynamics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cs-CZ"/>
              <a:t>Joint play - laterální pružení v lokti + pružení hlavičky radia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6"/>
          <p:cNvSpPr txBox="1"/>
          <p:nvPr/>
        </p:nvSpPr>
        <p:spPr>
          <a:xfrm>
            <a:off x="499500" y="5497850"/>
            <a:ext cx="64260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 u="sng">
                <a:solidFill>
                  <a:schemeClr val="hlink"/>
                </a:solidFill>
                <a:hlinkClick r:id="rId3"/>
              </a:rPr>
              <a:t>https://www.youtube.com/watch?v=rir6x6Iiqc4</a:t>
            </a:r>
            <a:endParaRPr sz="135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 u="sng">
                <a:solidFill>
                  <a:schemeClr val="hlink"/>
                </a:solidFill>
                <a:hlinkClick r:id="rId4"/>
              </a:rPr>
              <a:t>https://www.youtube.com/watch?v=Fv_EJV8q2E0</a:t>
            </a:r>
            <a:endParaRPr sz="1350" u="sng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98" name="Google Shape;198;p27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00"/>
              <a:t>Upper limb tension tests + Upper limb Neurodynamics</a:t>
            </a:r>
            <a:endParaRPr sz="23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cs-CZ" sz="1800" u="sng">
                <a:hlinkClick r:id="rId3"/>
              </a:rPr>
              <a:t>https://www.fyzioweb.cz/neurodynamika</a:t>
            </a:r>
            <a:r>
              <a:rPr b="0" lang="cs-CZ" sz="1800">
                <a:solidFill>
                  <a:schemeClr val="dk1"/>
                </a:solidFill>
              </a:rPr>
              <a:t> </a:t>
            </a:r>
            <a:endParaRPr sz="2300"/>
          </a:p>
        </p:txBody>
      </p:sp>
      <p:sp>
        <p:nvSpPr>
          <p:cNvPr id="199" name="Google Shape;199;p27"/>
          <p:cNvSpPr txBox="1"/>
          <p:nvPr>
            <p:ph idx="1" type="body"/>
          </p:nvPr>
        </p:nvSpPr>
        <p:spPr>
          <a:xfrm>
            <a:off x="540000" y="1692000"/>
            <a:ext cx="5264100" cy="41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600"/>
              <a:t>STRAIGHT LEG RAISING TEST (LASÉGUE TEST)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600"/>
              <a:t>Poloha pacienta: </a:t>
            </a:r>
            <a:r>
              <a:rPr lang="cs-CZ" sz="1600"/>
              <a:t>Leh na zádech na kraji lehátka.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600"/>
              <a:t>Postavení terapeuta: </a:t>
            </a:r>
            <a:r>
              <a:rPr lang="cs-CZ" sz="1600"/>
              <a:t>Postavte se vedle lehátka na stranu testované dolní končetiny, čelem k obličeji pacienta.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600"/>
              <a:t>Provedení:</a:t>
            </a:r>
            <a:r>
              <a:rPr lang="cs-CZ" sz="1600"/>
              <a:t> Terapeut provádí pasivní flexi natažené dolní končetiny. Jedna ruka je uložena na patě, druhá ruka je v oblasti kolenního kloubu a zajišťuje extenzi kolenního kloubu.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600"/>
              <a:t>Nejčastější chyby: </a:t>
            </a:r>
            <a:r>
              <a:rPr lang="cs-CZ" sz="1600"/>
              <a:t>Při provedení testu dochází k nadzvednutí pánve.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4100" y="1778000"/>
            <a:ext cx="3035100" cy="1903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