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jbQrq7jq1wCCM1chxsrwxfKgq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2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f2246413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6f224641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f2246413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6f224641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f22464137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6f2246413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f2246413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6f2246413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22464137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6f2246413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22464137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6f224641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f2c08f987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6f2c08f98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f2246413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6f224641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2c08f98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6f2c08f98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f2c08f987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6f2c08f98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f2c08f987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6f2c08f98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f2c08f987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6f2c08f98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f22464137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6f2246413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f22464137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6f2246413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f2c08f987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6f2c08f98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2c08f987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6f2c08f98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f22464137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6f224641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f2246413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6f2246413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f2c08f987_1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6f2c08f987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f2c08f987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6f2c08f987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f22464137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6f2246413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f2c08f987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6f2c08f987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2c08f987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6f2c08f98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22464137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6f2246413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ctrTitle"/>
          </p:nvPr>
        </p:nvSpPr>
        <p:spPr>
          <a:xfrm>
            <a:off x="2589213" y="2514600"/>
            <a:ext cx="89154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subTitle"/>
          </p:nvPr>
        </p:nvSpPr>
        <p:spPr>
          <a:xfrm>
            <a:off x="2589213" y="4777379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531812" y="4529540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2589212" y="609600"/>
            <a:ext cx="89154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275012" y="3505200"/>
            <a:ext cx="753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2589213" y="2438400"/>
            <a:ext cx="89154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2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p28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2589212" y="627407"/>
            <a:ext cx="89154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2" type="body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9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0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 rot="5400000">
            <a:off x="7756613" y="2165505"/>
            <a:ext cx="52839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 rot="5400000">
            <a:off x="3185762" y="30856"/>
            <a:ext cx="52839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1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2589212" y="2058750"/>
            <a:ext cx="8915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2589212" y="3530129"/>
            <a:ext cx="8915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/>
          <p:nvPr/>
        </p:nvSpPr>
        <p:spPr>
          <a:xfrm flipH="1" rot="10800000">
            <a:off x="-4189" y="31781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2589212" y="2133600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2" type="body"/>
          </p:nvPr>
        </p:nvSpPr>
        <p:spPr>
          <a:xfrm>
            <a:off x="7190747" y="2126222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2939373" y="1972703"/>
            <a:ext cx="39927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2589212" y="2548966"/>
            <a:ext cx="43428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3" type="body"/>
          </p:nvPr>
        </p:nvSpPr>
        <p:spPr>
          <a:xfrm>
            <a:off x="7506629" y="1969475"/>
            <a:ext cx="3999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0"/>
          <p:cNvSpPr txBox="1"/>
          <p:nvPr>
            <p:ph idx="4" type="body"/>
          </p:nvPr>
        </p:nvSpPr>
        <p:spPr>
          <a:xfrm>
            <a:off x="7166957" y="2545738"/>
            <a:ext cx="4338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2589212" y="446088"/>
            <a:ext cx="35052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6323012" y="446088"/>
            <a:ext cx="5181600" cy="54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2589212" y="1598613"/>
            <a:ext cx="35052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2589213" y="4800600"/>
            <a:ext cx="8915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/>
          <p:nvPr>
            <p:ph idx="2" type="pic"/>
          </p:nvPr>
        </p:nvSpPr>
        <p:spPr>
          <a:xfrm>
            <a:off x="2589212" y="634965"/>
            <a:ext cx="89154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2589213" y="5367338"/>
            <a:ext cx="8915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/>
          <p:nvPr/>
        </p:nvSpPr>
        <p:spPr>
          <a:xfrm flipH="1" rot="10800000">
            <a:off x="-4189" y="491172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-16" y="228598"/>
            <a:ext cx="2851500" cy="6638590"/>
            <a:chOff x="2487613" y="285750"/>
            <a:chExt cx="2428875" cy="5654676"/>
          </a:xfrm>
        </p:grpSpPr>
        <p:sp>
          <p:nvSpPr>
            <p:cNvPr id="7" name="Google Shape;7;p15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5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5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5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5"/>
            <p:cNvSpPr/>
            <p:nvPr/>
          </p:nvSpPr>
          <p:spPr>
            <a:xfrm>
              <a:off x="2573338" y="2817813"/>
              <a:ext cx="700088" cy="2835274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3148013" y="1282700"/>
              <a:ext cx="1768475" cy="3448051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5"/>
          <p:cNvGrpSpPr/>
          <p:nvPr/>
        </p:nvGrpSpPr>
        <p:grpSpPr>
          <a:xfrm>
            <a:off x="27049" y="-791"/>
            <a:ext cx="2356623" cy="6853886"/>
            <a:chOff x="6627813" y="194833"/>
            <a:chExt cx="1952625" cy="5678918"/>
          </a:xfrm>
        </p:grpSpPr>
        <p:sp>
          <p:nvSpPr>
            <p:cNvPr id="20" name="Google Shape;20;p15"/>
            <p:cNvSpPr/>
            <p:nvPr/>
          </p:nvSpPr>
          <p:spPr>
            <a:xfrm>
              <a:off x="6627813" y="194833"/>
              <a:ext cx="409575" cy="3646489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7037388" y="3811588"/>
              <a:ext cx="457200" cy="1852614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5"/>
          <p:cNvSpPr/>
          <p:nvPr/>
        </p:nvSpPr>
        <p:spPr>
          <a:xfrm>
            <a:off x="0" y="0"/>
            <a:ext cx="18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 txBox="1"/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1824035" y="1124125"/>
            <a:ext cx="8689976" cy="1844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cs-CZ" sz="4400"/>
              <a:t>Rameno – testy, mobilizace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272774" y="5866950"/>
            <a:ext cx="82413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>
                <a:solidFill>
                  <a:srgbClr val="3F3F3F"/>
                </a:solidFill>
              </a:rPr>
              <a:t>FTK UPOL - PŘEVZATO,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>
                <a:solidFill>
                  <a:srgbClr val="3F3F3F"/>
                </a:solidFill>
              </a:rPr>
              <a:t>MGR. ZUZANA KRŠÁKOVÁ</a:t>
            </a:r>
            <a:endParaRPr sz="2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6f22464137_0_0"/>
          <p:cNvPicPr preferRelativeResize="0"/>
          <p:nvPr/>
        </p:nvPicPr>
        <p:blipFill rotWithShape="1">
          <a:blip r:embed="rId3">
            <a:alphaModFix/>
          </a:blip>
          <a:srcRect b="0" l="10757" r="21883" t="5943"/>
          <a:stretch/>
        </p:blipFill>
        <p:spPr>
          <a:xfrm rot="-5400000">
            <a:off x="7502664" y="2168663"/>
            <a:ext cx="3277048" cy="61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6f22464137_0_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rotátorovou manžetu</a:t>
            </a:r>
            <a:endParaRPr/>
          </a:p>
        </p:txBody>
      </p:sp>
      <p:sp>
        <p:nvSpPr>
          <p:cNvPr id="224" name="Google Shape;224;g6f22464137_0_0"/>
          <p:cNvSpPr txBox="1"/>
          <p:nvPr>
            <p:ph idx="1" type="body"/>
          </p:nvPr>
        </p:nvSpPr>
        <p:spPr>
          <a:xfrm>
            <a:off x="2101000" y="1494575"/>
            <a:ext cx="91704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Vyšetření pohybů proti odporu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Bolest vyvolaná izometrickou kontrakcí ukazuje na postižení svalů a šlach podílejících se na pohybu (při jejich hypertonu, tendinitidě).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Jedna ruka fixuje lopatku, druhá ruka vytváří odpor.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Posuzujeme jak bolestivost, tak svalovou sílu.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Pro vyšetření rotátorové manžety testujeme: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5" name="Google Shape;225;g6f22464137_0_0"/>
          <p:cNvSpPr txBox="1"/>
          <p:nvPr/>
        </p:nvSpPr>
        <p:spPr>
          <a:xfrm>
            <a:off x="1704600" y="3554675"/>
            <a:ext cx="4459500" cy="28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ZR </a:t>
            </a:r>
            <a:r>
              <a:rPr b="0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pozitivita při postižení m. infraspinatus a m. teres minor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ABD </a:t>
            </a:r>
            <a:r>
              <a:rPr b="0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test pozitivní při postižení m. supraspinatus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</a:t>
            </a:r>
            <a:r>
              <a:rPr b="0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pozitivita při postižení m. subscapularis a m. teres major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g6f22464137_0_0"/>
          <p:cNvSpPr txBox="1"/>
          <p:nvPr/>
        </p:nvSpPr>
        <p:spPr>
          <a:xfrm>
            <a:off x="10703250" y="3171325"/>
            <a:ext cx="10572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(Kolář, 2009)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22464137_0_1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rotátorovou manžetu</a:t>
            </a:r>
            <a:endParaRPr/>
          </a:p>
        </p:txBody>
      </p:sp>
      <p:sp>
        <p:nvSpPr>
          <p:cNvPr id="232" name="Google Shape;232;g6f22464137_0_14"/>
          <p:cNvSpPr txBox="1"/>
          <p:nvPr>
            <p:ph idx="1" type="body"/>
          </p:nvPr>
        </p:nvSpPr>
        <p:spPr>
          <a:xfrm>
            <a:off x="1731025" y="2133600"/>
            <a:ext cx="7016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Cyriaxův bolestivý oblouk (painful arc)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Pacient provádí maximální ABD RAK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Fyziolog. je tento pohyb proveditelný do 180° a je nebolestivý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Bolestivost svědčí pro různá postižení v obl. ramenního kloubu (Kolář):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bolest do 30° - m.supraspinatus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od 30 do 60° - postižení subakromiální burzy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od 60 do 120° - postižení rotátorové manžety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při 180° - AC skloubení (kvůli max rotaci klíčku)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233" name="Google Shape;233;g6f2246413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1469" y="1681250"/>
            <a:ext cx="3764457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6f22464137_0_14"/>
          <p:cNvSpPr txBox="1"/>
          <p:nvPr/>
        </p:nvSpPr>
        <p:spPr>
          <a:xfrm>
            <a:off x="9434700" y="6395500"/>
            <a:ext cx="19821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(Krupař, Brtková, 2001)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f22464137_0_2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rotátorovou manžetu</a:t>
            </a:r>
            <a:endParaRPr/>
          </a:p>
        </p:txBody>
      </p:sp>
      <p:sp>
        <p:nvSpPr>
          <p:cNvPr id="240" name="Google Shape;240;g6f22464137_0_23"/>
          <p:cNvSpPr txBox="1"/>
          <p:nvPr>
            <p:ph idx="1" type="body"/>
          </p:nvPr>
        </p:nvSpPr>
        <p:spPr>
          <a:xfrm>
            <a:off x="2018350" y="2105775"/>
            <a:ext cx="6831600" cy="4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Drop arm test (test klesající paže)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Slouží k diagnostice integrity svalů rotátorové manžety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Provedeme pasivně ABD v ramenním kloubu do 90° s EXT v lokti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Pacient neudrží HK v horizontále a rychle padá dolů = </a:t>
            </a:r>
            <a:r>
              <a:rPr b="1" lang="cs-CZ"/>
              <a:t>totální ruptura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Udrží HK, ale nedokáže pomalu připažit (rychle padá k tělu) nebo je pohyb bolestivý = </a:t>
            </a:r>
            <a:r>
              <a:rPr b="1" lang="cs-CZ"/>
              <a:t>parciální ruptura</a:t>
            </a:r>
            <a:endParaRPr b="1"/>
          </a:p>
        </p:txBody>
      </p:sp>
      <p:pic>
        <p:nvPicPr>
          <p:cNvPr id="241" name="Google Shape;241;g6f22464137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5200" y="3660250"/>
            <a:ext cx="3426150" cy="24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f22464137_0_3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impingement syndrom</a:t>
            </a:r>
            <a:endParaRPr/>
          </a:p>
        </p:txBody>
      </p:sp>
      <p:sp>
        <p:nvSpPr>
          <p:cNvPr id="247" name="Google Shape;247;g6f22464137_0_33"/>
          <p:cNvSpPr txBox="1"/>
          <p:nvPr>
            <p:ph idx="1" type="body"/>
          </p:nvPr>
        </p:nvSpPr>
        <p:spPr>
          <a:xfrm>
            <a:off x="1347525" y="1561425"/>
            <a:ext cx="81003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K postižení rotátorové manžety dochází také v rámci </a:t>
            </a:r>
            <a:r>
              <a:rPr b="1" lang="cs-CZ"/>
              <a:t>impingement syndromu: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= bolestivé postižení ramenního kloubu, kdy vlivem strukturálních nebo funkčních změn dochází narážení či útlaku MT (burzy, šlach RM) v subakromiálním prostoru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k traumatizaci MT dochází zejména při ABD 90</a:t>
            </a:r>
            <a:r>
              <a:rPr lang="cs-CZ" sz="1600">
                <a:solidFill>
                  <a:schemeClr val="dk1"/>
                </a:solidFill>
              </a:rPr>
              <a:t>° a více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MT stlačovány mezi tub. majus humeri a akromionem, lig. coracoakromiale a proc. coracoideus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projevuje se bolestí při ABD, kterou způsobuje poškození šlach nebo subakromiální burzy - zánět, degenerativní změny až parciální či totální ruptura šlach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painful arc mezi 60 - 120</a:t>
            </a:r>
            <a:r>
              <a:rPr lang="cs-CZ" sz="1600">
                <a:solidFill>
                  <a:schemeClr val="dk1"/>
                </a:solidFill>
              </a:rPr>
              <a:t>°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palpační citlivost tuberculum majus humeri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pro elevaci využívají pacienti náhradní pohybové vzory s elevací ramene, nejvíce omezená VR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8" name="Google Shape;248;g6f22464137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700" y="1561425"/>
            <a:ext cx="2709675" cy="48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f22464137_0_33"/>
          <p:cNvSpPr txBox="1"/>
          <p:nvPr/>
        </p:nvSpPr>
        <p:spPr>
          <a:xfrm>
            <a:off x="10037675" y="6418425"/>
            <a:ext cx="13797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(www.levitas.cz)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f22464137_0_8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impingement syndrom</a:t>
            </a:r>
            <a:endParaRPr/>
          </a:p>
        </p:txBody>
      </p:sp>
      <p:sp>
        <p:nvSpPr>
          <p:cNvPr id="255" name="Google Shape;255;g6f22464137_0_83"/>
          <p:cNvSpPr txBox="1"/>
          <p:nvPr>
            <p:ph idx="1" type="body"/>
          </p:nvPr>
        </p:nvSpPr>
        <p:spPr>
          <a:xfrm>
            <a:off x="2010599" y="1905100"/>
            <a:ext cx="9494100" cy="3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Příčiny: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>
                <a:solidFill>
                  <a:schemeClr val="dk1"/>
                </a:solidFill>
              </a:rPr>
              <a:t>anatomické (typ akromionu, ossifikace lig. coracoakromiale, artrotické změny AC kl.),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>
                <a:solidFill>
                  <a:schemeClr val="dk1"/>
                </a:solidFill>
              </a:rPr>
              <a:t>biomechanické (vadné držení těla, abnormální kinematika lopatky a humeru, oslabení svalů RM, zkrácení m. pectoralis minor atd.</a:t>
            </a:r>
            <a:endParaRPr sz="1800"/>
          </a:p>
        </p:txBody>
      </p:sp>
      <p:pic>
        <p:nvPicPr>
          <p:cNvPr id="256" name="Google Shape;256;g6f22464137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138" y="3957223"/>
            <a:ext cx="6485024" cy="22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6f22464137_0_83"/>
          <p:cNvSpPr txBox="1"/>
          <p:nvPr/>
        </p:nvSpPr>
        <p:spPr>
          <a:xfrm>
            <a:off x="5039850" y="6267825"/>
            <a:ext cx="5397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 I. - plochý, typ II. - klenutý, typ III. - hákovitý akromion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g6f22464137_0_83"/>
          <p:cNvSpPr txBox="1"/>
          <p:nvPr/>
        </p:nvSpPr>
        <p:spPr>
          <a:xfrm>
            <a:off x="3515150" y="6312975"/>
            <a:ext cx="1605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(Kadi et al., 2017)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f22464137_0_38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impingement syndrom</a:t>
            </a:r>
            <a:endParaRPr/>
          </a:p>
        </p:txBody>
      </p:sp>
      <p:sp>
        <p:nvSpPr>
          <p:cNvPr id="264" name="Google Shape;264;g6f22464137_0_38"/>
          <p:cNvSpPr txBox="1"/>
          <p:nvPr>
            <p:ph idx="1" type="body"/>
          </p:nvPr>
        </p:nvSpPr>
        <p:spPr>
          <a:xfrm>
            <a:off x="2384375" y="1905100"/>
            <a:ext cx="69285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Neerův test</a:t>
            </a:r>
            <a:endParaRPr b="1"/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cs-CZ" sz="1600">
                <a:solidFill>
                  <a:schemeClr val="dk1"/>
                </a:solidFill>
              </a:rPr>
              <a:t>Jednou rukou shora fixujeme lopatku, druhou rukou provedeme pasivně VR a FLX RAK (pokud to jde, tak až nad hlavu).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 sz="1600">
                <a:solidFill>
                  <a:schemeClr val="dk1"/>
                </a:solidFill>
              </a:rPr>
              <a:t>Pozitivitou testu je bolestivost.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265" name="Google Shape;265;g6f22464137_0_38"/>
          <p:cNvPicPr preferRelativeResize="0"/>
          <p:nvPr/>
        </p:nvPicPr>
        <p:blipFill rotWithShape="1">
          <a:blip r:embed="rId3">
            <a:alphaModFix/>
          </a:blip>
          <a:srcRect b="13432" l="0" r="0" t="31690"/>
          <a:stretch/>
        </p:blipFill>
        <p:spPr>
          <a:xfrm rot="-5400000">
            <a:off x="8861699" y="2275499"/>
            <a:ext cx="3361402" cy="24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6f22464137_0_38"/>
          <p:cNvSpPr txBox="1"/>
          <p:nvPr/>
        </p:nvSpPr>
        <p:spPr>
          <a:xfrm>
            <a:off x="2384375" y="3689125"/>
            <a:ext cx="6853500" cy="27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Hawkins-Kennedy impingement test</a:t>
            </a:r>
            <a:endParaRPr b="1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Jednou rukou shora fixujeme rameno, druhou provedeme ABD paže do 90° s FLX lokte 90° - v této poloze otočíme paži do plné VR v RAK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b="0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Při tendinitidě m.supraspinatus vyvoláme tímto manévrem bolest, jelikož šlacha zde naráží na přední část lig. coracoacromiale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g6f22464137_0_38"/>
          <p:cNvPicPr preferRelativeResize="0"/>
          <p:nvPr/>
        </p:nvPicPr>
        <p:blipFill rotWithShape="1">
          <a:blip r:embed="rId4">
            <a:alphaModFix/>
          </a:blip>
          <a:srcRect b="0" l="0" r="50000" t="0"/>
          <a:stretch/>
        </p:blipFill>
        <p:spPr>
          <a:xfrm>
            <a:off x="187092" y="3400925"/>
            <a:ext cx="2197284" cy="30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6f22464137_0_38"/>
          <p:cNvSpPr txBox="1"/>
          <p:nvPr/>
        </p:nvSpPr>
        <p:spPr>
          <a:xfrm>
            <a:off x="370888" y="6418525"/>
            <a:ext cx="1829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(www.medisavvy.com)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g6f22464137_0_38"/>
          <p:cNvSpPr txBox="1"/>
          <p:nvPr/>
        </p:nvSpPr>
        <p:spPr>
          <a:xfrm>
            <a:off x="10002550" y="5109700"/>
            <a:ext cx="1079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(Kolář, 2009)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f2c08f987_1_2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impingement syndrom</a:t>
            </a:r>
            <a:endParaRPr/>
          </a:p>
        </p:txBody>
      </p:sp>
      <p:sp>
        <p:nvSpPr>
          <p:cNvPr id="275" name="Google Shape;275;g6f2c08f987_1_24"/>
          <p:cNvSpPr txBox="1"/>
          <p:nvPr>
            <p:ph idx="1" type="body"/>
          </p:nvPr>
        </p:nvSpPr>
        <p:spPr>
          <a:xfrm>
            <a:off x="1723475" y="1905100"/>
            <a:ext cx="6362100" cy="4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Reverse impingement test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Pacient leží na zádech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Vyšetřující uchop HK a uvede ji do FL větší než 95</a:t>
            </a:r>
            <a:r>
              <a:rPr lang="cs-CZ" sz="1600">
                <a:solidFill>
                  <a:schemeClr val="dk1"/>
                </a:solidFill>
              </a:rPr>
              <a:t>° </a:t>
            </a:r>
            <a:r>
              <a:rPr lang="cs-CZ">
                <a:solidFill>
                  <a:schemeClr val="dk1"/>
                </a:solidFill>
              </a:rPr>
              <a:t>a do zevní rotace.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Poté zatlačí humerus kaudálním směrem.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Pozitivita testu: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Snížení nebo vymizení bolesti (uvolnění subakromiálního prostoru)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dk1"/>
                </a:solidFill>
              </a:rPr>
              <a:t>!Zvážit využití testu u pacientů s nestabilním ramenem!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6" name="Google Shape;276;g6f2c08f987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3547" y="1651287"/>
            <a:ext cx="3505753" cy="4513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6f2c08f987_1_24"/>
          <p:cNvSpPr txBox="1"/>
          <p:nvPr/>
        </p:nvSpPr>
        <p:spPr>
          <a:xfrm>
            <a:off x="8963775" y="6165100"/>
            <a:ext cx="2085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f22464137_0_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Instabilita GH kloubu</a:t>
            </a:r>
            <a:endParaRPr/>
          </a:p>
        </p:txBody>
      </p:sp>
      <p:sp>
        <p:nvSpPr>
          <p:cNvPr id="283" name="Google Shape;283;g6f22464137_0_5"/>
          <p:cNvSpPr txBox="1"/>
          <p:nvPr>
            <p:ph idx="1" type="body"/>
          </p:nvPr>
        </p:nvSpPr>
        <p:spPr>
          <a:xfrm>
            <a:off x="1664599" y="1634600"/>
            <a:ext cx="9840000" cy="4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Instabilita ramenního kloubu </a:t>
            </a:r>
            <a:r>
              <a:rPr lang="cs-CZ"/>
              <a:t>= neschopnost udržet hlavici humeru centrovanou v glenoidální jamce. Může se projevovat jako subluxace i luxace.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V 95% se jedná o anteriorní (sub)luxaci.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Posttraumatická instabilita </a:t>
            </a:r>
            <a:r>
              <a:rPr lang="cs-CZ"/>
              <a:t>(recidivující luxace)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Při luxaci GH kloubu dochází k ruptuře pouzdra, kloubních vazů a labra - nedostatečným zhojením vzniká instabilita k dochází k recidivujícím subluxacím až luxacím.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Dle lokalizace poškození dělíme nestabilitu na </a:t>
            </a:r>
            <a:r>
              <a:rPr b="1" i="1" lang="cs-CZ"/>
              <a:t>přední a zadní</a:t>
            </a:r>
            <a:endParaRPr b="1" i="1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Multidirekcionální atraumatická instabilita </a:t>
            </a:r>
            <a:r>
              <a:rPr lang="cs-CZ"/>
              <a:t>(habituální luxace)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Tento typ nestability vzniká zpravidla na podkladě vrozených vad (glenoidální dysplazie), na podkladě systémových chorob, při paréze plexus brachialis nebo po postižení CNS (hemiparéza po CMP)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Testy na instabilitu GH kloubu</a:t>
            </a:r>
            <a:endParaRPr/>
          </a:p>
        </p:txBody>
      </p:sp>
      <p:sp>
        <p:nvSpPr>
          <p:cNvPr id="289" name="Google Shape;289;p12"/>
          <p:cNvSpPr txBox="1"/>
          <p:nvPr>
            <p:ph idx="1" type="body"/>
          </p:nvPr>
        </p:nvSpPr>
        <p:spPr>
          <a:xfrm>
            <a:off x="1579325" y="1713025"/>
            <a:ext cx="98100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Principem všech těchto testů je působení pasivní síly na GH kloub v různých směrech.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dk1"/>
                </a:solidFill>
              </a:rPr>
              <a:t>Měli bychom vyšetřovat proti stabilizované lopatce (např. vleže, vsedě s fixací rukou)</a:t>
            </a:r>
            <a:endParaRPr>
              <a:solidFill>
                <a:schemeClr val="dk1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290" name="Google Shape;290;p12"/>
          <p:cNvSpPr txBox="1"/>
          <p:nvPr/>
        </p:nvSpPr>
        <p:spPr>
          <a:xfrm>
            <a:off x="1809275" y="2960625"/>
            <a:ext cx="59211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-CZ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Testy na anteriorní instabilitu:</a:t>
            </a:r>
            <a:endParaRPr b="1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b="1" i="0" lang="cs-CZ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Apprehension test:</a:t>
            </a:r>
            <a:endParaRPr b="1" i="0" sz="1800" u="sng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Pacient leží na zádech</a:t>
            </a:r>
            <a:endParaRPr b="0" i="0" sz="1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provádíme s 90</a:t>
            </a:r>
            <a:r>
              <a:rPr b="0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° FLX lokte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Jedna ruka drží distální část předloktí vyšetřované končetiny, druhou rukou podložíme proximální část paže</a:t>
            </a:r>
            <a:r>
              <a:rPr b="0" i="0" lang="cs-CZ" sz="16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600" u="sng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Opatrně a </a:t>
            </a:r>
            <a:r>
              <a:rPr b="1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velmi pomalu</a:t>
            </a:r>
            <a:r>
              <a:rPr b="0" i="0" lang="cs-CZ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vedeme paži do ABD a ZR 90</a:t>
            </a:r>
            <a:r>
              <a:rPr b="0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° v GH kloubu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1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Pozitivita testu:</a:t>
            </a:r>
            <a:r>
              <a:rPr b="0" i="0" lang="cs-CZ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cítíme přeskočení či lupnutí, pacient brání zvyšování rozsahu pohybu nebo vysloví obavy z pocitu luxace (všímat si výrazu obličeje)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3">
            <a:alphaModFix/>
          </a:blip>
          <a:srcRect b="0" l="0" r="4969" t="0"/>
          <a:stretch/>
        </p:blipFill>
        <p:spPr>
          <a:xfrm rot="-5400000">
            <a:off x="8405236" y="2955841"/>
            <a:ext cx="2805023" cy="393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f2c08f987_1_6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Testy na instabilitu GH kloubu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7" name="Google Shape;297;g6f2c08f987_1_6"/>
          <p:cNvSpPr txBox="1"/>
          <p:nvPr>
            <p:ph idx="1" type="body"/>
          </p:nvPr>
        </p:nvSpPr>
        <p:spPr>
          <a:xfrm>
            <a:off x="1583100" y="1809275"/>
            <a:ext cx="6340800" cy="4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Testy na anteriorní nestabilitu: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Relokační test (Jobe test)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Při testování apprehension test zastavíme v pozici, ve které pacient vyjádřil obavy.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Vyvineme dlaní tlak dorzálním směrem na hlavici humeru (tímto relokujeme humerus do centrované pozice)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Následně bychom měli být schopni bez obav pacienta dále zvýšit rozsah ZR v GH kloubu</a:t>
            </a:r>
            <a:endParaRPr sz="1800"/>
          </a:p>
        </p:txBody>
      </p:sp>
      <p:pic>
        <p:nvPicPr>
          <p:cNvPr id="298" name="Google Shape;298;g6f2c08f987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900" y="2659960"/>
            <a:ext cx="4177376" cy="343473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6f2c08f987_1_6"/>
          <p:cNvSpPr txBox="1"/>
          <p:nvPr/>
        </p:nvSpPr>
        <p:spPr>
          <a:xfrm>
            <a:off x="9085500" y="6191750"/>
            <a:ext cx="2085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cs-CZ" sz="4000"/>
              <a:t>Vyšetření ramenního kloubu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942525" y="2116350"/>
            <a:ext cx="95622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Anamnéza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Aspekce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Palpace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Aktivní pohyby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Pasivní pohyby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Joint play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Pohyby proti odporu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</a:pPr>
            <a:r>
              <a:rPr lang="cs-CZ" sz="1800"/>
              <a:t>Speciální vyšetřovací testy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4598" y="2224575"/>
            <a:ext cx="4920325" cy="32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/>
          <p:nvPr/>
        </p:nvSpPr>
        <p:spPr>
          <a:xfrm>
            <a:off x="7615912" y="5617950"/>
            <a:ext cx="2177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(www.fyzioklinika.cz)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2c08f987_1_1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Testy na instabilitu GH kloubu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5" name="Google Shape;305;g6f2c08f987_1_14"/>
          <p:cNvSpPr txBox="1"/>
          <p:nvPr>
            <p:ph idx="1" type="body"/>
          </p:nvPr>
        </p:nvSpPr>
        <p:spPr>
          <a:xfrm>
            <a:off x="1297925" y="1787300"/>
            <a:ext cx="7787400" cy="46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Testy na anteriorní nestabilitu: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Rockwood test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Varianta Apprehension testu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Pacient sedí, terapeut stojí za ním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Uchopí vyšetřovanou končetinu distálně za předloktí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Postupně zvětšuje úhel ABD (45</a:t>
            </a:r>
            <a:r>
              <a:rPr lang="cs-CZ">
                <a:solidFill>
                  <a:schemeClr val="dk1"/>
                </a:solidFill>
              </a:rPr>
              <a:t>°, 90° a 120°) a v každé pozici přidáváme ZR.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>
                <a:solidFill>
                  <a:schemeClr val="dk1"/>
                </a:solidFill>
              </a:rPr>
              <a:t>Současně můžeme působit druhou rukou lehký postero-anteriorní tlak na hlavici humeru.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>
                <a:solidFill>
                  <a:schemeClr val="dk1"/>
                </a:solidFill>
              </a:rPr>
              <a:t>Pozitivita</a:t>
            </a:r>
            <a:r>
              <a:rPr lang="cs-CZ">
                <a:solidFill>
                  <a:schemeClr val="dk1"/>
                </a:solidFill>
              </a:rPr>
              <a:t> testu: 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cs-CZ">
                <a:solidFill>
                  <a:schemeClr val="dk1"/>
                </a:solidFill>
              </a:rPr>
              <a:t>Vyslovení obavy - přítomnost GH instability.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cs-CZ">
                <a:solidFill>
                  <a:schemeClr val="dk1"/>
                </a:solidFill>
              </a:rPr>
              <a:t>Vznik bolesti - impingement syndrom, tendinitida m. supraspinatus</a:t>
            </a:r>
            <a:endParaRPr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06" name="Google Shape;306;g6f2c08f987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2775" y="1610675"/>
            <a:ext cx="3244426" cy="236244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6f2c08f987_1_14"/>
          <p:cNvSpPr txBox="1"/>
          <p:nvPr/>
        </p:nvSpPr>
        <p:spPr>
          <a:xfrm>
            <a:off x="10064250" y="4298050"/>
            <a:ext cx="18231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f2c08f987_1_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Testy na instabilitu GH kloubu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3" name="Google Shape;313;g6f2c08f987_1_1"/>
          <p:cNvSpPr txBox="1"/>
          <p:nvPr>
            <p:ph idx="1" type="body"/>
          </p:nvPr>
        </p:nvSpPr>
        <p:spPr>
          <a:xfrm>
            <a:off x="1266000" y="1905100"/>
            <a:ext cx="10011000" cy="44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Testy na posteriorní instabilitu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Posterior apprehension test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Pacient leží na zádech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Jednou rukou uchopíme předloktí, druhou rukou zespoda stabilizujeme lopatku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HK uvedeme do 90</a:t>
            </a:r>
            <a:r>
              <a:rPr lang="cs-CZ" sz="1800">
                <a:solidFill>
                  <a:schemeClr val="dk1"/>
                </a:solidFill>
              </a:rPr>
              <a:t>°</a:t>
            </a:r>
            <a:r>
              <a:rPr lang="cs-CZ" sz="1800"/>
              <a:t> flexe v GH kloubu a lokti a 100 - 105</a:t>
            </a:r>
            <a:r>
              <a:rPr lang="cs-CZ" sz="1800">
                <a:solidFill>
                  <a:schemeClr val="dk1"/>
                </a:solidFill>
              </a:rPr>
              <a:t>°</a:t>
            </a:r>
            <a:r>
              <a:rPr lang="cs-CZ" sz="1800"/>
              <a:t> horizontální ADD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Následně vyvineme tlak v ose humeru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Pozitivita: vyslovení obavy z luxace nebo větší pohyblivost hlavice humeru posteriorně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Jerk test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/>
              <a:t>Paži pacienta uvedeme do 90</a:t>
            </a:r>
            <a:r>
              <a:rPr lang="cs-CZ" sz="1800">
                <a:solidFill>
                  <a:schemeClr val="dk1"/>
                </a:solidFill>
              </a:rPr>
              <a:t>° ABD a VR, pak ji převedeme do sagitální roviny a zvyšujeme axiální tlak na humerus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 sz="1800">
                <a:solidFill>
                  <a:schemeClr val="dk1"/>
                </a:solidFill>
              </a:rPr>
              <a:t>Pozitivita: </a:t>
            </a:r>
            <a:r>
              <a:rPr lang="cs-CZ" sz="1800">
                <a:solidFill>
                  <a:schemeClr val="dk1"/>
                </a:solidFill>
              </a:rPr>
              <a:t>při subluxaci nebo luxaci humeru posteriorně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 sz="1800">
                <a:solidFill>
                  <a:schemeClr val="dk1"/>
                </a:solidFill>
              </a:rPr>
              <a:t>Převedením humeru zpět do frontální roviny můžeme cítit přeskočení/lupnutí (repozice)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f2c08f987_1_19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instabilitu GH kloubu</a:t>
            </a:r>
            <a:endParaRPr/>
          </a:p>
        </p:txBody>
      </p:sp>
      <p:sp>
        <p:nvSpPr>
          <p:cNvPr id="319" name="Google Shape;319;g6f2c08f987_1_19"/>
          <p:cNvSpPr txBox="1"/>
          <p:nvPr>
            <p:ph idx="1" type="body"/>
          </p:nvPr>
        </p:nvSpPr>
        <p:spPr>
          <a:xfrm>
            <a:off x="1505775" y="1994300"/>
            <a:ext cx="6096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Testování multidirekcionální instability</a:t>
            </a:r>
            <a:endParaRPr b="1"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Instabilita se objevuje ve všech možných směrech, proto očekáváme větší počet pozitivních testů.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Pro diagnostiku multidirekcionální instability musí být pozitivní instabilita alespoň ve 2 směrech (anteriorní, posteriorní, kaudální) (Provencher, 2019).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320" name="Google Shape;320;g6f2c08f987_1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057" y="1628450"/>
            <a:ext cx="4302944" cy="31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6f2c08f987_1_19"/>
          <p:cNvSpPr txBox="1"/>
          <p:nvPr/>
        </p:nvSpPr>
        <p:spPr>
          <a:xfrm>
            <a:off x="1375325" y="4485000"/>
            <a:ext cx="90591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Další testy: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1"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Sulcus sign</a:t>
            </a:r>
            <a:r>
              <a:rPr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objevení žlábku mezi akromionem a hlavicí humeru při trakci kaudálním směrem</a:t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1"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Faegan’s test </a:t>
            </a:r>
            <a:r>
              <a:rPr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pacient sedí s ABD HK otočenou dlaní k zemi a odloženou na rameni terapeuta. Terapeut aplikuje oběma rukama tlak kaudálním směrem na hlavici humeru.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1"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Rowe test</a:t>
            </a:r>
            <a:r>
              <a:rPr lang="cs-CZ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pacient v mírném předklonu, HK volně svěšená, terapeut tlačí hlavici humeru v různých směrech.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6f2c08f987_1_19"/>
          <p:cNvSpPr txBox="1"/>
          <p:nvPr/>
        </p:nvSpPr>
        <p:spPr>
          <a:xfrm>
            <a:off x="10321900" y="4395925"/>
            <a:ext cx="1870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f22464137_0_7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SLAP lézi</a:t>
            </a:r>
            <a:endParaRPr/>
          </a:p>
        </p:txBody>
      </p:sp>
      <p:sp>
        <p:nvSpPr>
          <p:cNvPr id="328" name="Google Shape;328;g6f22464137_0_77"/>
          <p:cNvSpPr txBox="1"/>
          <p:nvPr>
            <p:ph idx="1" type="body"/>
          </p:nvPr>
        </p:nvSpPr>
        <p:spPr>
          <a:xfrm>
            <a:off x="1674625" y="2083050"/>
            <a:ext cx="9830100" cy="3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SLAP léze</a:t>
            </a:r>
            <a:r>
              <a:rPr lang="cs-CZ"/>
              <a:t> = poškození labrum glenoidale a případně šlachy dlouhé hlavy biceps způsobené opakovanou traumatizací (overhead sporty)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Clunk test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Pacient leží na zádech s HK v 90</a:t>
            </a:r>
            <a:r>
              <a:rPr lang="cs-CZ">
                <a:solidFill>
                  <a:schemeClr val="dk1"/>
                </a:solidFill>
              </a:rPr>
              <a:t>°</a:t>
            </a:r>
            <a:r>
              <a:rPr lang="cs-CZ"/>
              <a:t> ABD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Terapeut jednou rukou zespodu podloží hlavici humeru a tlačí ji anteriorně, druhou rukou uchopí distální část předloktí a provádí zevní rotaci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Pozitivita: </a:t>
            </a:r>
            <a:r>
              <a:rPr lang="cs-CZ"/>
              <a:t>při objevení skřípání, cvaknutí nebo přeskočení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f22464137_0_52"/>
          <p:cNvSpPr txBox="1"/>
          <p:nvPr>
            <p:ph type="title"/>
          </p:nvPr>
        </p:nvSpPr>
        <p:spPr>
          <a:xfrm>
            <a:off x="2307250" y="624100"/>
            <a:ext cx="91974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patologie dlouhé hlavy bicepsu</a:t>
            </a:r>
            <a:endParaRPr/>
          </a:p>
        </p:txBody>
      </p:sp>
      <p:sp>
        <p:nvSpPr>
          <p:cNvPr id="334" name="Google Shape;334;g6f22464137_0_52"/>
          <p:cNvSpPr txBox="1"/>
          <p:nvPr>
            <p:ph idx="1" type="body"/>
          </p:nvPr>
        </p:nvSpPr>
        <p:spPr>
          <a:xfrm>
            <a:off x="2112949" y="2137250"/>
            <a:ext cx="9391800" cy="3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2000"/>
              <a:t>Mezi patologie postihující šlachu dlouhé hlavy bicepsu patří:</a:t>
            </a:r>
            <a:endParaRPr b="1"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Tendinóza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Subluxace šlachy ze sulcus intertubercularis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Ruptura šlachy bicepsu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K diagnostice těchto patologií využíváme: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Yergasonův test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Speedův test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f2c08f987_1_44"/>
          <p:cNvSpPr txBox="1"/>
          <p:nvPr>
            <p:ph type="title"/>
          </p:nvPr>
        </p:nvSpPr>
        <p:spPr>
          <a:xfrm>
            <a:off x="2307250" y="624100"/>
            <a:ext cx="91974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Testy na patologie dlouhé hlavy bicepsu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0" name="Google Shape;340;g6f2c08f987_1_44"/>
          <p:cNvSpPr txBox="1"/>
          <p:nvPr>
            <p:ph idx="1" type="body"/>
          </p:nvPr>
        </p:nvSpPr>
        <p:spPr>
          <a:xfrm>
            <a:off x="1578650" y="1905100"/>
            <a:ext cx="60717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Yergasonův test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Hodnotíme patologii šlachy dlouhé hlavy bicepsu v místě sulcus intertubercularis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Test se provádí s FL 90</a:t>
            </a:r>
            <a:r>
              <a:rPr lang="cs-CZ">
                <a:solidFill>
                  <a:schemeClr val="dk1"/>
                </a:solidFill>
              </a:rPr>
              <a:t>°</a:t>
            </a:r>
            <a:r>
              <a:rPr lang="cs-CZ"/>
              <a:t> v lokti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Vyzveme pacienta, aby provedl FL + SUP v lokti a současně ZR humeru proti odporu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Pozitivita:</a:t>
            </a:r>
            <a:r>
              <a:rPr lang="cs-CZ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Bolestivost a snížená SS – tendinitida, parciální ruptura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Luxace šlachy ze žlábku (pocit vyskočení) – subluxace šlachy bicepsu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41" name="Google Shape;341;g6f2c08f987_1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625" y="2561950"/>
            <a:ext cx="4382574" cy="3009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6f2c08f987_1_44"/>
          <p:cNvSpPr txBox="1"/>
          <p:nvPr/>
        </p:nvSpPr>
        <p:spPr>
          <a:xfrm>
            <a:off x="9034700" y="5571325"/>
            <a:ext cx="22344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f2c08f987_1_49"/>
          <p:cNvSpPr txBox="1"/>
          <p:nvPr>
            <p:ph type="title"/>
          </p:nvPr>
        </p:nvSpPr>
        <p:spPr>
          <a:xfrm>
            <a:off x="2355825" y="624100"/>
            <a:ext cx="9148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patologie dlouhé hlavy bicepsu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8" name="Google Shape;348;g6f2c08f987_1_49"/>
          <p:cNvSpPr txBox="1"/>
          <p:nvPr>
            <p:ph idx="1" type="body"/>
          </p:nvPr>
        </p:nvSpPr>
        <p:spPr>
          <a:xfrm>
            <a:off x="1872825" y="2161525"/>
            <a:ext cx="6132600" cy="3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Speedův test</a:t>
            </a:r>
            <a:endParaRPr b="1"/>
          </a:p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Pacient sedí, v lokti má plnou EXT a předloktí je v supinaci.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Vyzveme pacienta k provedení flexe v ramenním kloubu přibližně do 120</a:t>
            </a:r>
            <a:r>
              <a:rPr lang="cs-CZ">
                <a:solidFill>
                  <a:schemeClr val="dk1"/>
                </a:solidFill>
              </a:rPr>
              <a:t> ° proti odporu terapeuta.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Při testu můžeme současně palpovat šlachu bicepsu v sulcus intertubercularis.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Pozitivita:</a:t>
            </a:r>
            <a:r>
              <a:rPr lang="cs-CZ"/>
              <a:t> bolest či slabost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Test bývá pozitivní v případě tendinitidy, ale i při impingement syndromu.</a:t>
            </a:r>
            <a:endParaRPr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49" name="Google Shape;349;g6f2c08f987_1_49"/>
          <p:cNvPicPr preferRelativeResize="0"/>
          <p:nvPr/>
        </p:nvPicPr>
        <p:blipFill rotWithShape="1">
          <a:blip r:embed="rId3">
            <a:alphaModFix/>
          </a:blip>
          <a:srcRect b="4275" l="8792" r="0" t="15045"/>
          <a:stretch/>
        </p:blipFill>
        <p:spPr>
          <a:xfrm>
            <a:off x="8454750" y="1980875"/>
            <a:ext cx="3486075" cy="411099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f2c08f987_1_49"/>
          <p:cNvSpPr txBox="1"/>
          <p:nvPr/>
        </p:nvSpPr>
        <p:spPr>
          <a:xfrm>
            <a:off x="9462638" y="6167650"/>
            <a:ext cx="1470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(Kolář, 2009)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f22464137_0_57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Thoracic outlet syndrom</a:t>
            </a:r>
            <a:endParaRPr/>
          </a:p>
        </p:txBody>
      </p:sp>
      <p:sp>
        <p:nvSpPr>
          <p:cNvPr id="356" name="Google Shape;356;g6f22464137_0_57"/>
          <p:cNvSpPr txBox="1"/>
          <p:nvPr>
            <p:ph idx="1" type="body"/>
          </p:nvPr>
        </p:nvSpPr>
        <p:spPr>
          <a:xfrm>
            <a:off x="1490825" y="1592925"/>
            <a:ext cx="5259000" cy="4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= Syndrom horní hrudní apertury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Útlak brachiálního plexu a a. subclavia při průchodu strukturami tvořící horní hrudní aperturu.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Dle místa útlaku rozlišujeme 3 syndromy: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Skalenový syndrom</a:t>
            </a:r>
            <a:r>
              <a:rPr lang="cs-CZ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Kostoklavikulární syndrom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Hyperabdukční syndrom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Projevy:</a:t>
            </a:r>
            <a:endParaRPr b="1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Parestezie HK a bolest  zhoršující se při nesení břemene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Může být hypestezie přední strany paže a prstů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Později i atrofie drobných svalů ruky</a:t>
            </a:r>
            <a:endParaRPr/>
          </a:p>
        </p:txBody>
      </p:sp>
      <p:pic>
        <p:nvPicPr>
          <p:cNvPr id="357" name="Google Shape;357;g6f22464137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9925" y="1592925"/>
            <a:ext cx="5345851" cy="488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f22464137_0_6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Thoracic outlet syndrom</a:t>
            </a:r>
            <a:endParaRPr/>
          </a:p>
        </p:txBody>
      </p:sp>
      <p:sp>
        <p:nvSpPr>
          <p:cNvPr id="363" name="Google Shape;363;g6f22464137_0_62"/>
          <p:cNvSpPr txBox="1"/>
          <p:nvPr>
            <p:ph idx="1" type="body"/>
          </p:nvPr>
        </p:nvSpPr>
        <p:spPr>
          <a:xfrm>
            <a:off x="1068900" y="1741700"/>
            <a:ext cx="7161300" cy="4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b="1" lang="cs-CZ"/>
              <a:t>Skalenový syndrom</a:t>
            </a:r>
            <a:endParaRPr b="1"/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sz="1600"/>
              <a:t>Způsobený útlakem mezi předním a středním skalenovým svalem</a:t>
            </a:r>
            <a:endParaRPr sz="1600"/>
          </a:p>
          <a:p>
            <a:pPr indent="-330200" lvl="0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 sz="1600"/>
              <a:t>Obvykle z důvodu hypertonu nebo zkrácení těchto svalů, ale i poruchami v oblasti Cp a CTh přechodu</a:t>
            </a:r>
            <a:endParaRPr sz="1600"/>
          </a:p>
          <a:p>
            <a:pPr indent="-330200" lvl="0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 sz="1600"/>
              <a:t>Přítomen často u jedinců se špatným dechovým stereotypem</a:t>
            </a:r>
            <a:endParaRPr sz="1600"/>
          </a:p>
          <a:p>
            <a:pPr indent="-330200" lvl="0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-CZ" sz="1600"/>
              <a:t>Vyšetření pomocí </a:t>
            </a:r>
            <a:r>
              <a:rPr b="1" lang="cs-CZ" sz="1600"/>
              <a:t>Adsonova testu:</a:t>
            </a:r>
            <a:endParaRPr b="1" sz="1600"/>
          </a:p>
          <a:p>
            <a:pPr indent="-330200" lvl="1" marL="1371600" rtl="0" algn="just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-CZ"/>
              <a:t>Pacient sedí, terapeut stojí za ním a uchopí jeho extendovanou HK.</a:t>
            </a:r>
            <a:endParaRPr/>
          </a:p>
          <a:p>
            <a:pPr indent="-342900" lvl="1" marL="13716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Prsty vyhmatá tep na a. radialis na zápěstí a požádá pacienta, aby provedl záklon hlavy s rotací k vyšetřované straně.</a:t>
            </a:r>
            <a:endParaRPr/>
          </a:p>
          <a:p>
            <a:pPr indent="-342900" lvl="1" marL="13716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Druhou rukou uchopí distální část paže a vede ji do ABD 90</a:t>
            </a:r>
            <a:r>
              <a:rPr lang="cs-CZ" sz="1800">
                <a:solidFill>
                  <a:schemeClr val="dk1"/>
                </a:solidFill>
              </a:rPr>
              <a:t>°</a:t>
            </a:r>
            <a:r>
              <a:rPr lang="cs-CZ"/>
              <a:t>, EXT a ZR v ramenním kloubu.</a:t>
            </a:r>
            <a:endParaRPr/>
          </a:p>
          <a:p>
            <a:pPr indent="-342900" lvl="1" marL="13716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Nakonec požádá pacienta o hluboký nádech a zadržení dechu</a:t>
            </a:r>
            <a:endParaRPr/>
          </a:p>
          <a:p>
            <a:pPr indent="-342900" lvl="1" marL="1371600" rtl="0" algn="just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Pozitivita: </a:t>
            </a:r>
            <a:r>
              <a:rPr lang="cs-CZ"/>
              <a:t>vymizení tepu na a. radialis nebo parestezie v oblasti HK</a:t>
            </a:r>
            <a:endParaRPr b="1"/>
          </a:p>
        </p:txBody>
      </p:sp>
      <p:pic>
        <p:nvPicPr>
          <p:cNvPr id="364" name="Google Shape;364;g6f22464137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600" y="1741710"/>
            <a:ext cx="3657001" cy="44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6f22464137_0_62"/>
          <p:cNvSpPr txBox="1"/>
          <p:nvPr/>
        </p:nvSpPr>
        <p:spPr>
          <a:xfrm>
            <a:off x="9802625" y="6168475"/>
            <a:ext cx="1449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(Gross, 2002)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f2c08f987_1_68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Thoracic outlet syndrom</a:t>
            </a:r>
            <a:endParaRPr/>
          </a:p>
        </p:txBody>
      </p:sp>
      <p:sp>
        <p:nvSpPr>
          <p:cNvPr id="371" name="Google Shape;371;g6f2c08f987_1_68"/>
          <p:cNvSpPr txBox="1"/>
          <p:nvPr>
            <p:ph idx="1" type="body"/>
          </p:nvPr>
        </p:nvSpPr>
        <p:spPr>
          <a:xfrm>
            <a:off x="1552074" y="1695025"/>
            <a:ext cx="99525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cs-CZ"/>
              <a:t>2. Kostoklavikulární syndrom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Dochází k útlaku brachiálního plexu mezi klavikulou, 1. žebrem a horním okrajem lopatky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Vyšetření provádíme </a:t>
            </a:r>
            <a:r>
              <a:rPr b="1" lang="cs-CZ"/>
              <a:t>kufříkovým testem:</a:t>
            </a:r>
            <a:endParaRPr b="1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Pacient při testu sedí nebo stojí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Terapeut jednou rukou palpuje na zápěstí tep a. radialis, druhou rukou provádí trakci ve směru dorsálně a inferiorně (lopatka jde do retrakce a deprese)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Takto dochází ke kompresi neurovaskulárního svazku mezi klavikulou a 1. žebrem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Pozitivita: </a:t>
            </a:r>
            <a:r>
              <a:rPr lang="cs-CZ"/>
              <a:t>vymizení tepu na a. radialis nebo parestezie HK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Anamnéza</a:t>
            </a:r>
            <a:endParaRPr/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1707225" y="1492900"/>
            <a:ext cx="9900000" cy="5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Nejčastější příčina obtíží – přetěžování ramene při práci či sportu, úraz, zánětlivé onemocnění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Obtíže mohou být i přenesené z Cp nebo vnitřních orgánů (srdce, žlučník, játra)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Ptáme se na vznik obtíží – kdy, jak, lokalizace, intenzita a průběh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Charakter obtíží během dne a noci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Schopnost využít HK při ADL a odhad funkčního omezení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Profese, sportovní a zájmová činnost – vysvětlit/předvést typické polohy a pohyby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V případě úrazu – průběh a mechanismus, upřesnit stupeň bolesti, otoku a omezení hybnosti během prvních 24 hodin po úraze, léčba, komplikace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Prodělané dřívější úrazy, operace, neurologické onemocnění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f2c08f987_1_7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Thoracic outlet syndrom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7" name="Google Shape;377;g6f2c08f987_1_73"/>
          <p:cNvSpPr txBox="1"/>
          <p:nvPr>
            <p:ph idx="1" type="body"/>
          </p:nvPr>
        </p:nvSpPr>
        <p:spPr>
          <a:xfrm>
            <a:off x="1837999" y="1817575"/>
            <a:ext cx="96666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cs-CZ"/>
              <a:t>3. Hyperabdukční syndrom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K útlaku dochází při průchodu pod m. pectoralis minor, který se napíná při elevaci končetiny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Potíže se tedy objevují u aktivit vyžadujících elevaci HKK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Hyperabdukční test: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U sedícího pacienta provedeme max možnou elevaci HK se ZR v ramenním kloubu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Druhou rukou shora fixujeme lopatku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-CZ"/>
              <a:t>Palpace a. radialis na zápěstí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cs-CZ"/>
              <a:t>Pozitivita: </a:t>
            </a:r>
            <a:r>
              <a:rPr lang="cs-CZ"/>
              <a:t>vymizení tepu na a. radialis nebo parestezie v oblasti HK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f22464137_0_7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AC skloubení</a:t>
            </a:r>
            <a:endParaRPr/>
          </a:p>
        </p:txBody>
      </p:sp>
      <p:sp>
        <p:nvSpPr>
          <p:cNvPr id="383" name="Google Shape;383;g6f22464137_0_72"/>
          <p:cNvSpPr txBox="1"/>
          <p:nvPr>
            <p:ph idx="1" type="body"/>
          </p:nvPr>
        </p:nvSpPr>
        <p:spPr>
          <a:xfrm>
            <a:off x="1490825" y="1756300"/>
            <a:ext cx="55752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Cross-flexion test (Šálový příznak)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Provedeme 90</a:t>
            </a:r>
            <a:r>
              <a:rPr lang="cs-CZ">
                <a:solidFill>
                  <a:schemeClr val="dk1"/>
                </a:solidFill>
              </a:rPr>
              <a:t>° ABD v ramenním kloubu a horizontální ADD.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Následně paži přitlačíme k hrudníku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>
                <a:solidFill>
                  <a:schemeClr val="dk1"/>
                </a:solidFill>
              </a:rPr>
              <a:t>Pozitivita</a:t>
            </a:r>
            <a:r>
              <a:rPr lang="cs-CZ">
                <a:solidFill>
                  <a:schemeClr val="dk1"/>
                </a:solidFill>
              </a:rPr>
              <a:t>: bolestivost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Pozitivní test svědčí o blokádě AC kloubu, zánětu nebo degenerativním postižení.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84" name="Google Shape;384;g6f22464137_0_72"/>
          <p:cNvPicPr preferRelativeResize="0"/>
          <p:nvPr/>
        </p:nvPicPr>
        <p:blipFill rotWithShape="1">
          <a:blip r:embed="rId3">
            <a:alphaModFix/>
          </a:blip>
          <a:srcRect b="12785" l="11181" r="8432" t="14280"/>
          <a:stretch/>
        </p:blipFill>
        <p:spPr>
          <a:xfrm>
            <a:off x="7903350" y="1285450"/>
            <a:ext cx="3908724" cy="472910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6f22464137_0_72"/>
          <p:cNvSpPr txBox="1"/>
          <p:nvPr/>
        </p:nvSpPr>
        <p:spPr>
          <a:xfrm>
            <a:off x="9163363" y="6126625"/>
            <a:ext cx="1388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(Kolář, 2009)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f2c08f987_1_58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Testy na AC skloubení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1" name="Google Shape;391;g6f2c08f987_1_58"/>
          <p:cNvSpPr txBox="1"/>
          <p:nvPr>
            <p:ph idx="1" type="body"/>
          </p:nvPr>
        </p:nvSpPr>
        <p:spPr>
          <a:xfrm>
            <a:off x="1776725" y="2042200"/>
            <a:ext cx="5166900" cy="3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/>
              <a:t>AC shear-test (Střižný test)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Jednu dlaň položí vyšetřující zepředu na klíček, druhou zezadu na spina scapulae.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Následně oběma dlaněmi tlačí proti sobě a vyvolává tak kompresi AC skloubení.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-CZ"/>
              <a:t>Pozitivita:</a:t>
            </a:r>
            <a:r>
              <a:rPr lang="cs-CZ"/>
              <a:t> bolest, abnormální pohyb při instabilitě kloubu</a:t>
            </a:r>
            <a:endParaRPr/>
          </a:p>
        </p:txBody>
      </p:sp>
      <p:pic>
        <p:nvPicPr>
          <p:cNvPr id="392" name="Google Shape;392;g6f2c08f987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200" y="1652700"/>
            <a:ext cx="4719075" cy="44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6f2c08f987_1_58"/>
          <p:cNvSpPr txBox="1"/>
          <p:nvPr/>
        </p:nvSpPr>
        <p:spPr>
          <a:xfrm>
            <a:off x="8658975" y="6228750"/>
            <a:ext cx="2144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(www.medisavvy.com)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 txBox="1"/>
          <p:nvPr>
            <p:ph type="title"/>
          </p:nvPr>
        </p:nvSpPr>
        <p:spPr>
          <a:xfrm>
            <a:off x="2592925" y="624103"/>
            <a:ext cx="89118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399" name="Google Shape;399;p14"/>
          <p:cNvSpPr txBox="1"/>
          <p:nvPr>
            <p:ph idx="1" type="body"/>
          </p:nvPr>
        </p:nvSpPr>
        <p:spPr>
          <a:xfrm>
            <a:off x="2591137" y="1630425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🠶"/>
            </a:pPr>
            <a:r>
              <a:rPr lang="cs-CZ">
                <a:solidFill>
                  <a:srgbClr val="000000"/>
                </a:solidFill>
              </a:rPr>
              <a:t>Dobeš, M. (2011). </a:t>
            </a:r>
            <a:r>
              <a:rPr i="1" lang="cs-CZ">
                <a:solidFill>
                  <a:srgbClr val="000000"/>
                </a:solidFill>
              </a:rPr>
              <a:t>Diagnostika a terapie funkčních poruch pohybového systému (manuální terapie) pro fyzioterapeuty: Učební text k základnímu kurzu</a:t>
            </a:r>
            <a:r>
              <a:rPr lang="cs-CZ">
                <a:solidFill>
                  <a:srgbClr val="000000"/>
                </a:solidFill>
              </a:rPr>
              <a:t>. Domiga.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🠶"/>
            </a:pPr>
            <a:r>
              <a:rPr lang="cs-CZ">
                <a:solidFill>
                  <a:srgbClr val="000000"/>
                </a:solidFill>
              </a:rPr>
              <a:t>Gross, J. M., Fetto, J., &amp; Supnick, E. R. (2005). </a:t>
            </a:r>
            <a:r>
              <a:rPr i="1" lang="cs-CZ">
                <a:solidFill>
                  <a:srgbClr val="000000"/>
                </a:solidFill>
              </a:rPr>
              <a:t>Vyšetření pohybového aparátu</a:t>
            </a:r>
            <a:r>
              <a:rPr lang="cs-CZ">
                <a:solidFill>
                  <a:srgbClr val="000000"/>
                </a:solidFill>
              </a:rPr>
              <a:t>. Praha: Triton.</a:t>
            </a:r>
            <a:endParaRPr b="1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🠶"/>
            </a:pPr>
            <a:r>
              <a:rPr lang="cs-CZ">
                <a:solidFill>
                  <a:srgbClr val="000000"/>
                </a:solidFill>
              </a:rPr>
              <a:t>Hoppenfeld, S., &amp; Hutton, R. (1976). </a:t>
            </a:r>
            <a:r>
              <a:rPr i="1" lang="cs-CZ">
                <a:solidFill>
                  <a:srgbClr val="000000"/>
                </a:solidFill>
              </a:rPr>
              <a:t>Physical examination of the spine and extremities</a:t>
            </a:r>
            <a:r>
              <a:rPr lang="cs-CZ">
                <a:solidFill>
                  <a:srgbClr val="000000"/>
                </a:solidFill>
              </a:rPr>
              <a:t>. Upper Saddle River, NJ: Prentice-Hall.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🠶"/>
            </a:pPr>
            <a:r>
              <a:rPr lang="cs-CZ">
                <a:solidFill>
                  <a:srgbClr val="000000"/>
                </a:solidFill>
              </a:rPr>
              <a:t>Kadi, R., Milants, A., &amp; Shahabpour, M. (2017). Shoulder Anatomy and Normal Variants. </a:t>
            </a:r>
            <a:r>
              <a:rPr i="1" lang="cs-CZ">
                <a:solidFill>
                  <a:srgbClr val="000000"/>
                </a:solidFill>
              </a:rPr>
              <a:t>Journal of the Belgian Society of Radiology</a:t>
            </a:r>
            <a:r>
              <a:rPr lang="cs-CZ">
                <a:solidFill>
                  <a:srgbClr val="000000"/>
                </a:solidFill>
              </a:rPr>
              <a:t>, </a:t>
            </a:r>
            <a:r>
              <a:rPr i="1" lang="cs-CZ">
                <a:solidFill>
                  <a:srgbClr val="000000"/>
                </a:solidFill>
              </a:rPr>
              <a:t>101</a:t>
            </a:r>
            <a:r>
              <a:rPr lang="cs-CZ">
                <a:solidFill>
                  <a:srgbClr val="000000"/>
                </a:solidFill>
              </a:rPr>
              <a:t>(Suppl 2), 3. https://doi.org/10.5334/jbr-btr.1467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🠶"/>
            </a:pPr>
            <a:r>
              <a:rPr lang="cs-CZ">
                <a:solidFill>
                  <a:schemeClr val="dk1"/>
                </a:solidFill>
              </a:rPr>
              <a:t>Pilný, J. (2013). </a:t>
            </a:r>
            <a:r>
              <a:rPr i="1" lang="cs-CZ">
                <a:solidFill>
                  <a:schemeClr val="dk1"/>
                </a:solidFill>
              </a:rPr>
              <a:t>Nestabilita ramenního kloubu (stabilizace ramene). </a:t>
            </a:r>
            <a:r>
              <a:rPr lang="cs-CZ">
                <a:solidFill>
                  <a:schemeClr val="dk1"/>
                </a:solidFill>
              </a:rPr>
              <a:t>http://www.ortopedie-traumatologie.cz/Nestabilita-ramenniho-kloubu-stabilizace-ramene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Aspekce</a:t>
            </a:r>
            <a:endParaRPr/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1707225" y="1825625"/>
            <a:ext cx="9646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Zahájena vstupem pacienta do ordinace – pohyby HK, antalgické držení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Barevné změny, otok, jizvy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Reliéf ramen (symetrie, konkavita při subluxaci GH kloubu)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Tvar a postavení klíčních kostí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Postavení lopatek – ABD a kaudalizace (dysfunkce rhomboidei), odstávání dolního úhlu (m. serratus ant.)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Trofika svalstva (m. deltoideus, m. biceps brachii,...)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Dynamika HK při chůzi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Palpace</a:t>
            </a:r>
            <a:endParaRPr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1914150" y="2133600"/>
            <a:ext cx="9590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Citlivost, bolestivost, otok, teplota okolních tkání, drásoty, vyšetření posunlivosti MT, tonus svalstva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SC skl. </a:t>
            </a:r>
            <a:r>
              <a:rPr lang="cs-CZ" sz="2000"/>
              <a:t>- otok v důsledku mikrotraumatizace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AC skl. </a:t>
            </a:r>
            <a:r>
              <a:rPr lang="cs-CZ" sz="2000"/>
              <a:t>– palpačně často drásoty nebo citlivost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Proc. coracoideus </a:t>
            </a:r>
            <a:r>
              <a:rPr lang="cs-CZ" sz="2000"/>
              <a:t>– úpon caput breve biceps brachii, m.coracobrachialis, m. pectoralis minor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Tuberculum majus </a:t>
            </a:r>
            <a:r>
              <a:rPr lang="cs-CZ" sz="2000"/>
              <a:t>– úpon svalů rot. manžety (palpace s ADD)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Sulcus intertubercularis</a:t>
            </a:r>
            <a:r>
              <a:rPr lang="cs-CZ" sz="2000"/>
              <a:t> – průchod šlachy biceps brachii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Tuberculum minus </a:t>
            </a:r>
            <a:r>
              <a:rPr lang="cs-CZ" sz="2000"/>
              <a:t>– úpon m. subscapularis (palpace s EXT a VR)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Aktivní pohyby</a:t>
            </a:r>
            <a:endParaRPr/>
          </a:p>
        </p:txBody>
      </p:sp>
      <p:sp>
        <p:nvSpPr>
          <p:cNvPr id="197" name="Google Shape;197;p6"/>
          <p:cNvSpPr txBox="1"/>
          <p:nvPr>
            <p:ph idx="1" type="body"/>
          </p:nvPr>
        </p:nvSpPr>
        <p:spPr>
          <a:xfrm>
            <a:off x="1879675" y="1776200"/>
            <a:ext cx="9624900" cy="4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Pohyby v základních anatomických rovinách i pohyby kombinované – rozsah pohybu, svalová síla, kvalita, bolestivost. 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Při omezení pohybu zjišťujeme, zda je příčinou bolest nebo svalová síla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Nejprve provede pohyb oběma HKK </a:t>
            </a:r>
            <a:r>
              <a:rPr b="1" lang="cs-CZ" sz="2000"/>
              <a:t>současně</a:t>
            </a:r>
            <a:r>
              <a:rPr lang="cs-CZ" sz="2000"/>
              <a:t> – porovnáme stranový rozdíl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/>
              <a:t>Slouží k posouzení soběstačnosti v ADL a odhad funkčního omezení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b="1" lang="cs-CZ" sz="2000"/>
              <a:t>Apley stretch test</a:t>
            </a:r>
            <a:r>
              <a:rPr lang="cs-CZ" sz="2000"/>
              <a:t>: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 u="sng"/>
              <a:t>ADD+ VR RAK- </a:t>
            </a:r>
            <a:r>
              <a:rPr lang="cs-CZ" sz="2000"/>
              <a:t>snaha dotknout se spodního okraje protilehlé lopatky a druhou HK provést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?"/>
            </a:pPr>
            <a:r>
              <a:rPr lang="cs-CZ" sz="2000" u="sng"/>
              <a:t>ABD + ZR RAK- </a:t>
            </a:r>
            <a:r>
              <a:rPr lang="cs-CZ" sz="2000"/>
              <a:t>snaha dotknout se horního okraje protilehlé lopatky; následně výměna HKK</a:t>
            </a:r>
            <a:endParaRPr sz="2000"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2c08f987_1_8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Pasivní pohyby</a:t>
            </a:r>
            <a:endParaRPr/>
          </a:p>
        </p:txBody>
      </p:sp>
      <p:sp>
        <p:nvSpPr>
          <p:cNvPr id="203" name="Google Shape;203;g6f2c08f987_1_81"/>
          <p:cNvSpPr txBox="1"/>
          <p:nvPr>
            <p:ph idx="1" type="body"/>
          </p:nvPr>
        </p:nvSpPr>
        <p:spPr>
          <a:xfrm>
            <a:off x="1572499" y="1735875"/>
            <a:ext cx="9932100" cy="4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Zjistíme-li bolest nebo omezení při aktivním pohybu, tak vždy tyto pohyby hodnotíme i pasivně.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Důležité, aby měl pacient při vyšetření relaxované svalstvo!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Jednou rukou fixujeme lopatku shora na rameni přes akromion, druhou rukou pohybujeme paží.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Omezení pasivních pohybů = možné postižení nekontraktilních struktur (pouzdro, vazy, chrupavky, kosti).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Odpovídá omezení rozsahu pohybu kloubnímu vzorci dle Cyriaxe? (ZR, ABD, VR)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Všímáme si bolesti omezující pohyb, krepitací pod vyšetřující rukou...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>
                <a:solidFill>
                  <a:srgbClr val="000000"/>
                </a:solidFill>
              </a:rPr>
              <a:t>Vyšetření joint play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cs-CZ"/>
              <a:t>Speciální vyšetřovací testy</a:t>
            </a:r>
            <a:endParaRPr/>
          </a:p>
        </p:txBody>
      </p:sp>
      <p:sp>
        <p:nvSpPr>
          <p:cNvPr id="209" name="Google Shape;209;p13"/>
          <p:cNvSpPr txBox="1"/>
          <p:nvPr>
            <p:ph idx="1" type="body"/>
          </p:nvPr>
        </p:nvSpPr>
        <p:spPr>
          <a:xfrm>
            <a:off x="2589200" y="1582000"/>
            <a:ext cx="8915400" cy="4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000">
                <a:solidFill>
                  <a:srgbClr val="3F3F3F"/>
                </a:solidFill>
              </a:rPr>
              <a:t>Důležité pro dif. dg. patologických stavů v oblasti ramene.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Testy na rotátorovou manžetu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Impingement syndrom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Nestabilita ramene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Patologie dlouhé hlavy biceps brachii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SLAP léze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cs-CZ" sz="2000"/>
              <a:t>TOS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 sz="2000"/>
              <a:t>Vyšetření AC skloube</a:t>
            </a:r>
            <a:r>
              <a:rPr lang="cs-CZ"/>
              <a:t>ní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f22464137_0_43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Testy na rotátorovou manžetu</a:t>
            </a:r>
            <a:endParaRPr/>
          </a:p>
        </p:txBody>
      </p:sp>
      <p:sp>
        <p:nvSpPr>
          <p:cNvPr id="215" name="Google Shape;215;g6f22464137_0_43"/>
          <p:cNvSpPr txBox="1"/>
          <p:nvPr>
            <p:ph idx="1" type="body"/>
          </p:nvPr>
        </p:nvSpPr>
        <p:spPr>
          <a:xfrm>
            <a:off x="1889575" y="2034925"/>
            <a:ext cx="68448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Rotátorová manžeta </a:t>
            </a:r>
            <a:r>
              <a:rPr lang="cs-CZ"/>
              <a:t>je anatomická struktura zajišťující max možnou koaptaci kloubních ploch GH kloubu. Tvoří ji: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kloubní pouzdro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okolní ligamenta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/>
              <a:t>šlachy m. supraspinatus, m. infraspinatus, m. teres minor a m. subscapularis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Následující testy slouží k diagnostice léze svalů rotátorové manžety - zánět, degenerativní postižení, parciální či totální ruptura.</a:t>
            </a:r>
            <a:endParaRPr/>
          </a:p>
        </p:txBody>
      </p:sp>
      <p:pic>
        <p:nvPicPr>
          <p:cNvPr id="216" name="Google Shape;216;g6f22464137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0800" y="3369550"/>
            <a:ext cx="3149550" cy="3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6f22464137_0_43"/>
          <p:cNvSpPr txBox="1"/>
          <p:nvPr/>
        </p:nvSpPr>
        <p:spPr>
          <a:xfrm>
            <a:off x="8972225" y="2999550"/>
            <a:ext cx="3008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(https://www.advancephysiotherapy.co.nz)</a:t>
            </a:r>
            <a:endParaRPr b="0" i="0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ébla">
  <a:themeElements>
    <a:clrScheme name="Stébla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2020-02-18T17:34:38Z</dcterms:created>
  <dc:creator>Tesarova Jana</dc:creator>
</cp:coreProperties>
</file>