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Svalové </a:t>
            </a:r>
            <a:r>
              <a:rPr lang="cs-CZ" dirty="0" err="1" smtClean="0"/>
              <a:t>dysbalance</a:t>
            </a:r>
            <a:r>
              <a:rPr lang="cs-CZ" dirty="0" smtClean="0"/>
              <a:t>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nevhodné, jednostranné  funkční zatížení bez dostatečné kompenzace (profesní, sportovní přetížení)</a:t>
            </a:r>
          </a:p>
          <a:p>
            <a:r>
              <a:rPr lang="cs-CZ" dirty="0" smtClean="0"/>
              <a:t>nedostatek pohybových stimulů - </a:t>
            </a:r>
            <a:r>
              <a:rPr lang="cs-CZ" dirty="0" err="1" smtClean="0"/>
              <a:t>inaktivita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psychika, stres …. (neschopnost relaxace, </a:t>
            </a:r>
            <a:r>
              <a:rPr lang="cs-CZ" smtClean="0"/>
              <a:t>chronická únava)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891479"/>
          </a:xfrm>
        </p:spPr>
        <p:txBody>
          <a:bodyPr/>
          <a:lstStyle/>
          <a:p>
            <a:r>
              <a:rPr lang="cs-CZ" dirty="0" smtClean="0"/>
              <a:t>Dolní zkřížený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roman\Desktop\kap03-obr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416824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 bederní </a:t>
            </a:r>
            <a:r>
              <a:rPr lang="cs-CZ" dirty="0" err="1" smtClean="0"/>
              <a:t>hyprlordóza</a:t>
            </a:r>
            <a:endParaRPr lang="cs-CZ" dirty="0" smtClean="0"/>
          </a:p>
          <a:p>
            <a:r>
              <a:rPr lang="cs-CZ" dirty="0" smtClean="0"/>
              <a:t>  </a:t>
            </a:r>
            <a:r>
              <a:rPr lang="cs-CZ" dirty="0" err="1" smtClean="0">
                <a:solidFill>
                  <a:srgbClr val="0070C0"/>
                </a:solidFill>
              </a:rPr>
              <a:t>anteverze</a:t>
            </a:r>
            <a:r>
              <a:rPr lang="cs-CZ" dirty="0" smtClean="0">
                <a:solidFill>
                  <a:srgbClr val="0070C0"/>
                </a:solidFill>
              </a:rPr>
              <a:t> pánve</a:t>
            </a:r>
          </a:p>
          <a:p>
            <a:pPr marL="514350" indent="-514350"/>
            <a:r>
              <a:rPr lang="cs-CZ" dirty="0" smtClean="0"/>
              <a:t>flexní postavení v kyčelních kloubech, omezení pohybu v </a:t>
            </a:r>
            <a:r>
              <a:rPr lang="cs-CZ" dirty="0" err="1" smtClean="0"/>
              <a:t>kyč</a:t>
            </a:r>
            <a:r>
              <a:rPr lang="cs-CZ" dirty="0" smtClean="0"/>
              <a:t>. kl.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chybný pohybový stereotyp extenze v   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      kyčelním kloubu</a:t>
            </a:r>
          </a:p>
          <a:p>
            <a:r>
              <a:rPr lang="cs-CZ" dirty="0" smtClean="0"/>
              <a:t>  chybný stereotyp chůze (kroku)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změna statických a dynamických poměrů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uvolnit </a:t>
            </a:r>
            <a:r>
              <a:rPr lang="cs-CZ" dirty="0" smtClean="0"/>
              <a:t>– kyčelní kloub, bederní část páteře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protáhnout</a:t>
            </a:r>
            <a:r>
              <a:rPr lang="cs-CZ" dirty="0" smtClean="0"/>
              <a:t> – flexory kyčelního kloubu (m.</a:t>
            </a:r>
            <a:r>
              <a:rPr lang="cs-CZ" dirty="0" err="1" smtClean="0"/>
              <a:t>iliopsoas</a:t>
            </a:r>
            <a:r>
              <a:rPr lang="cs-CZ" dirty="0" smtClean="0"/>
              <a:t>, m.</a:t>
            </a:r>
            <a:r>
              <a:rPr lang="cs-CZ" dirty="0" err="1" smtClean="0"/>
              <a:t>rectus</a:t>
            </a:r>
            <a:r>
              <a:rPr lang="cs-CZ" dirty="0" smtClean="0"/>
              <a:t> </a:t>
            </a:r>
            <a:r>
              <a:rPr lang="cs-CZ" dirty="0" err="1" smtClean="0"/>
              <a:t>femoris</a:t>
            </a:r>
            <a:r>
              <a:rPr lang="cs-CZ" dirty="0" smtClean="0"/>
              <a:t>+ m.</a:t>
            </a:r>
            <a:r>
              <a:rPr lang="cs-CZ" dirty="0" err="1" smtClean="0"/>
              <a:t>fasciae</a:t>
            </a:r>
            <a:r>
              <a:rPr lang="cs-CZ" dirty="0" smtClean="0"/>
              <a:t> </a:t>
            </a:r>
            <a:r>
              <a:rPr lang="cs-CZ" dirty="0" err="1" smtClean="0"/>
              <a:t>latae</a:t>
            </a:r>
            <a:r>
              <a:rPr lang="cs-CZ" dirty="0" smtClean="0"/>
              <a:t>), svaly v oblasti bederní páteře (m. </a:t>
            </a:r>
            <a:r>
              <a:rPr lang="cs-CZ" dirty="0" err="1" smtClean="0"/>
              <a:t>erectores</a:t>
            </a:r>
            <a:r>
              <a:rPr lang="cs-CZ" dirty="0" smtClean="0"/>
              <a:t> </a:t>
            </a:r>
            <a:r>
              <a:rPr lang="cs-CZ" dirty="0" err="1" smtClean="0"/>
              <a:t>trunci</a:t>
            </a:r>
            <a:r>
              <a:rPr lang="cs-CZ" dirty="0" smtClean="0"/>
              <a:t>, m.</a:t>
            </a:r>
            <a:r>
              <a:rPr lang="cs-CZ" dirty="0" err="1" smtClean="0"/>
              <a:t>quadratus</a:t>
            </a:r>
            <a:r>
              <a:rPr lang="cs-CZ" dirty="0" smtClean="0"/>
              <a:t> </a:t>
            </a:r>
            <a:r>
              <a:rPr lang="cs-CZ" dirty="0" err="1" smtClean="0"/>
              <a:t>lumborum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posílit</a:t>
            </a:r>
            <a:r>
              <a:rPr lang="cs-CZ" dirty="0" smtClean="0"/>
              <a:t> – hýžďové a břišní svaly (m.</a:t>
            </a:r>
            <a:r>
              <a:rPr lang="cs-CZ" dirty="0" err="1" smtClean="0"/>
              <a:t>gluteus</a:t>
            </a:r>
            <a:r>
              <a:rPr lang="cs-CZ" dirty="0" smtClean="0"/>
              <a:t> </a:t>
            </a:r>
            <a:r>
              <a:rPr lang="cs-CZ" dirty="0" err="1" smtClean="0"/>
              <a:t>maximus</a:t>
            </a:r>
            <a:r>
              <a:rPr lang="cs-CZ" dirty="0" smtClean="0"/>
              <a:t>, </a:t>
            </a:r>
            <a:r>
              <a:rPr lang="cs-CZ" dirty="0" err="1" smtClean="0"/>
              <a:t>medius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minimus</a:t>
            </a:r>
            <a:r>
              <a:rPr lang="cs-CZ" dirty="0" smtClean="0"/>
              <a:t> a m. </a:t>
            </a:r>
            <a:r>
              <a:rPr lang="cs-CZ" dirty="0" err="1" smtClean="0"/>
              <a:t>rectus</a:t>
            </a:r>
            <a:r>
              <a:rPr lang="cs-CZ" dirty="0" smtClean="0"/>
              <a:t> </a:t>
            </a:r>
            <a:r>
              <a:rPr lang="cs-CZ" dirty="0" err="1" smtClean="0"/>
              <a:t>abdominis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135</Words>
  <Application>Microsoft Office PowerPoint</Application>
  <PresentationFormat>Předvádění na obrazovce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Svalové dysbalance - příčiny</vt:lpstr>
      <vt:lpstr>Dolní zkřížený syndrom</vt:lpstr>
      <vt:lpstr>Projevy</vt:lpstr>
      <vt:lpstr>Úprava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Dolní zkřížený syndrom</dc:title>
  <dc:creator>Uživatel systému Windows</dc:creator>
  <cp:lastModifiedBy>Uživatel systému Windows</cp:lastModifiedBy>
  <cp:revision>10</cp:revision>
  <dcterms:created xsi:type="dcterms:W3CDTF">2020-11-06T12:01:55Z</dcterms:created>
  <dcterms:modified xsi:type="dcterms:W3CDTF">2022-02-24T06:57:48Z</dcterms:modified>
</cp:coreProperties>
</file>