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5" r:id="rId4"/>
    <p:sldId id="296" r:id="rId5"/>
    <p:sldId id="297" r:id="rId6"/>
    <p:sldId id="261" r:id="rId7"/>
    <p:sldId id="298" r:id="rId8"/>
    <p:sldId id="257" r:id="rId9"/>
    <p:sldId id="258" r:id="rId10"/>
    <p:sldId id="299" r:id="rId11"/>
    <p:sldId id="300" r:id="rId12"/>
    <p:sldId id="301" r:id="rId13"/>
    <p:sldId id="259" r:id="rId14"/>
    <p:sldId id="260" r:id="rId15"/>
    <p:sldId id="262" r:id="rId16"/>
    <p:sldId id="274" r:id="rId17"/>
    <p:sldId id="265" r:id="rId18"/>
    <p:sldId id="263" r:id="rId19"/>
    <p:sldId id="290" r:id="rId20"/>
    <p:sldId id="264" r:id="rId21"/>
    <p:sldId id="266" r:id="rId22"/>
    <p:sldId id="267" r:id="rId23"/>
    <p:sldId id="268" r:id="rId24"/>
    <p:sldId id="270" r:id="rId25"/>
    <p:sldId id="269" r:id="rId26"/>
    <p:sldId id="271" r:id="rId27"/>
    <p:sldId id="272" r:id="rId28"/>
    <p:sldId id="276" r:id="rId29"/>
    <p:sldId id="279" r:id="rId30"/>
    <p:sldId id="302" r:id="rId31"/>
    <p:sldId id="278" r:id="rId32"/>
    <p:sldId id="273" r:id="rId33"/>
    <p:sldId id="280" r:id="rId34"/>
    <p:sldId id="281" r:id="rId35"/>
    <p:sldId id="282" r:id="rId36"/>
    <p:sldId id="292" r:id="rId37"/>
    <p:sldId id="283" r:id="rId38"/>
    <p:sldId id="284" r:id="rId39"/>
    <p:sldId id="285" r:id="rId40"/>
    <p:sldId id="288" r:id="rId41"/>
    <p:sldId id="287" r:id="rId42"/>
    <p:sldId id="286" r:id="rId43"/>
    <p:sldId id="293" r:id="rId44"/>
    <p:sldId id="289" r:id="rId4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BCAADA-82A6-7380-5441-C01217D80686}" v="127" dt="2022-02-09T15:37:09.403"/>
    <p1510:client id="{CF52DA04-8470-C856-0D08-D0403A356410}" v="11" dt="2022-02-09T14:38:59.7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05A79E-894F-4BB7-B8A9-6D204209BFF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A9538D-CDCF-4B76-8ACB-5C5AFE5ED820}">
      <dgm:prSet/>
      <dgm:spPr/>
      <dgm:t>
        <a:bodyPr/>
        <a:lstStyle/>
        <a:p>
          <a:r>
            <a:rPr lang="cs-CZ" b="1" i="0"/>
            <a:t>1. </a:t>
          </a:r>
          <a:r>
            <a:rPr lang="cs-CZ" b="1" i="0">
              <a:latin typeface="Calibri Light" panose="020F0302020204030204"/>
            </a:rPr>
            <a:t>trimenon</a:t>
          </a:r>
          <a:endParaRPr lang="cs-CZ" b="1" i="0"/>
        </a:p>
      </dgm:t>
    </dgm:pt>
    <dgm:pt modelId="{1400663A-1145-4447-859F-811EA6B2F1FE}" type="parTrans" cxnId="{7D93DBAB-1EB6-4AF7-A399-CF6ABCFCFF5F}">
      <dgm:prSet/>
      <dgm:spPr/>
      <dgm:t>
        <a:bodyPr/>
        <a:lstStyle/>
        <a:p>
          <a:endParaRPr lang="en-US"/>
        </a:p>
      </dgm:t>
    </dgm:pt>
    <dgm:pt modelId="{F0A5E726-54C8-453C-A62A-12C15668D47D}" type="sibTrans" cxnId="{7D93DBAB-1EB6-4AF7-A399-CF6ABCFCFF5F}">
      <dgm:prSet/>
      <dgm:spPr/>
      <dgm:t>
        <a:bodyPr/>
        <a:lstStyle/>
        <a:p>
          <a:endParaRPr lang="en-US"/>
        </a:p>
      </dgm:t>
    </dgm:pt>
    <dgm:pt modelId="{2134E559-7CB5-4CBD-ABA4-B8A4942A0746}">
      <dgm:prSet/>
      <dgm:spPr/>
      <dgm:t>
        <a:bodyPr/>
        <a:lstStyle/>
        <a:p>
          <a:r>
            <a:rPr lang="cs-CZ" b="1" i="0"/>
            <a:t>Výrazný pokrok za krátký čas</a:t>
          </a:r>
          <a:endParaRPr lang="en-US" b="1" i="0"/>
        </a:p>
      </dgm:t>
    </dgm:pt>
    <dgm:pt modelId="{10DDAE37-CA98-472D-9BED-E93679B76AFC}" type="parTrans" cxnId="{5B1325CF-B6A0-4EEE-AC6A-D736F79CBDB6}">
      <dgm:prSet/>
      <dgm:spPr/>
      <dgm:t>
        <a:bodyPr/>
        <a:lstStyle/>
        <a:p>
          <a:endParaRPr lang="en-US"/>
        </a:p>
      </dgm:t>
    </dgm:pt>
    <dgm:pt modelId="{8B933493-8D07-4DA5-8410-B62343908CB5}" type="sibTrans" cxnId="{5B1325CF-B6A0-4EEE-AC6A-D736F79CBDB6}">
      <dgm:prSet/>
      <dgm:spPr/>
      <dgm:t>
        <a:bodyPr/>
        <a:lstStyle/>
        <a:p>
          <a:endParaRPr lang="en-US"/>
        </a:p>
      </dgm:t>
    </dgm:pt>
    <dgm:pt modelId="{A77CC99E-9DC9-443B-BE0D-7EA5705D7245}">
      <dgm:prSet/>
      <dgm:spPr/>
      <dgm:t>
        <a:bodyPr/>
        <a:lstStyle/>
        <a:p>
          <a:pPr rtl="0"/>
          <a:r>
            <a:rPr lang="cs-CZ" b="1" i="0"/>
            <a:t>2. trimenon:</a:t>
          </a:r>
          <a:r>
            <a:rPr lang="cs-CZ" b="1" i="0">
              <a:latin typeface="Calibri Light" panose="020F0302020204030204"/>
            </a:rPr>
            <a:t> </a:t>
          </a:r>
          <a:endParaRPr lang="en-US" b="1" i="0"/>
        </a:p>
      </dgm:t>
    </dgm:pt>
    <dgm:pt modelId="{2AA91114-5AA3-491C-A98B-9694A224D435}" type="parTrans" cxnId="{2527F668-D61E-47E3-BC1E-FC8D2704970E}">
      <dgm:prSet/>
      <dgm:spPr/>
      <dgm:t>
        <a:bodyPr/>
        <a:lstStyle/>
        <a:p>
          <a:endParaRPr lang="en-US"/>
        </a:p>
      </dgm:t>
    </dgm:pt>
    <dgm:pt modelId="{4C39C57A-EA2F-4D5F-8DED-0B095DC64A33}" type="sibTrans" cxnId="{2527F668-D61E-47E3-BC1E-FC8D2704970E}">
      <dgm:prSet/>
      <dgm:spPr/>
      <dgm:t>
        <a:bodyPr/>
        <a:lstStyle/>
        <a:p>
          <a:endParaRPr lang="en-US"/>
        </a:p>
      </dgm:t>
    </dgm:pt>
    <dgm:pt modelId="{C9601AEF-DD7C-4323-9A90-1BBE6F9E6619}">
      <dgm:prSet/>
      <dgm:spPr/>
      <dgm:t>
        <a:bodyPr/>
        <a:lstStyle/>
        <a:p>
          <a:r>
            <a:rPr lang="cs-CZ" b="1" i="0"/>
            <a:t>Diferenciace – zásadní pro rozvoj lokomoce, vzory jsou předpokladem pro dosažení vertikální pozice</a:t>
          </a:r>
          <a:endParaRPr lang="en-US" b="1" i="0"/>
        </a:p>
      </dgm:t>
    </dgm:pt>
    <dgm:pt modelId="{2710E877-AADB-4A43-834D-FCC5C4854EAF}" type="parTrans" cxnId="{3C7F962C-A965-4B7E-B963-E1A80C11AB54}">
      <dgm:prSet/>
      <dgm:spPr/>
      <dgm:t>
        <a:bodyPr/>
        <a:lstStyle/>
        <a:p>
          <a:endParaRPr lang="en-US"/>
        </a:p>
      </dgm:t>
    </dgm:pt>
    <dgm:pt modelId="{9EB25C95-2B4F-4C45-8FE4-ECB8905D0759}" type="sibTrans" cxnId="{3C7F962C-A965-4B7E-B963-E1A80C11AB54}">
      <dgm:prSet/>
      <dgm:spPr/>
      <dgm:t>
        <a:bodyPr/>
        <a:lstStyle/>
        <a:p>
          <a:endParaRPr lang="en-US"/>
        </a:p>
      </dgm:t>
    </dgm:pt>
    <dgm:pt modelId="{4B2ED934-42D4-4674-BFB3-767588285D2F}">
      <dgm:prSet/>
      <dgm:spPr/>
      <dgm:t>
        <a:bodyPr/>
        <a:lstStyle/>
        <a:p>
          <a:r>
            <a:rPr lang="cs-CZ" b="1" i="0"/>
            <a:t>3m - první aktivní symetrická opora, první izolovaná hybnost (oči, hlava do 30° rotace), výrazná aktivita břišní muskulatury koncentricky, kordinace ruka-oko-ústa, fantomový úchop</a:t>
          </a:r>
          <a:endParaRPr lang="en-US" b="1" i="0"/>
        </a:p>
      </dgm:t>
    </dgm:pt>
    <dgm:pt modelId="{34287F00-FDBD-4A49-ABE2-C1B650A02AE3}" type="parTrans" cxnId="{3B3FBEFF-78EB-47F6-AF69-456CBEB6CDA9}">
      <dgm:prSet/>
      <dgm:spPr/>
      <dgm:t>
        <a:bodyPr/>
        <a:lstStyle/>
        <a:p>
          <a:endParaRPr lang="en-US"/>
        </a:p>
      </dgm:t>
    </dgm:pt>
    <dgm:pt modelId="{00C833EF-8526-4687-825B-FD109D0D506E}" type="sibTrans" cxnId="{3B3FBEFF-78EB-47F6-AF69-456CBEB6CDA9}">
      <dgm:prSet/>
      <dgm:spPr/>
      <dgm:t>
        <a:bodyPr/>
        <a:lstStyle/>
        <a:p>
          <a:endParaRPr lang="en-US"/>
        </a:p>
      </dgm:t>
    </dgm:pt>
    <dgm:pt modelId="{3B85C430-50C6-4A3B-83B8-CB2DBA8A6C39}">
      <dgm:prSet/>
      <dgm:spPr/>
      <dgm:t>
        <a:bodyPr/>
        <a:lstStyle/>
        <a:p>
          <a:r>
            <a:rPr lang="cs-CZ" b="1" i="0"/>
            <a:t>4-4,5m – 1. cílený úchop (laterální), počátek diferenciace (DKK do nakroku, HKK opora-úchop, břišní svaly), rotabilita páteře, izolovaná hybnost pánve (sešikmení), kontakt ruka-hlava, ruka-třísla</a:t>
          </a:r>
          <a:endParaRPr lang="en-US" b="1" i="0"/>
        </a:p>
      </dgm:t>
    </dgm:pt>
    <dgm:pt modelId="{FE6D0457-3962-41E8-A34B-E01DB995CF69}" type="parTrans" cxnId="{46858E0A-D519-4E2D-B9B5-5890B37D4AAA}">
      <dgm:prSet/>
      <dgm:spPr/>
      <dgm:t>
        <a:bodyPr/>
        <a:lstStyle/>
        <a:p>
          <a:endParaRPr lang="en-US"/>
        </a:p>
      </dgm:t>
    </dgm:pt>
    <dgm:pt modelId="{E9B2614D-B979-4C23-AE6A-71E7099A2C78}" type="sibTrans" cxnId="{46858E0A-D519-4E2D-B9B5-5890B37D4AAA}">
      <dgm:prSet/>
      <dgm:spPr/>
      <dgm:t>
        <a:bodyPr/>
        <a:lstStyle/>
        <a:p>
          <a:endParaRPr lang="en-US"/>
        </a:p>
      </dgm:t>
    </dgm:pt>
    <dgm:pt modelId="{325E0ACF-389D-4FAE-983B-7A6A88F3E41F}">
      <dgm:prSet/>
      <dgm:spPr/>
      <dgm:t>
        <a:bodyPr/>
        <a:lstStyle/>
        <a:p>
          <a:r>
            <a:rPr lang="cs-CZ" b="1" i="0"/>
            <a:t>5m - úchop přes střed, izolovaná hybnost předloktí do SUP a PRO (vývoj stereognozie), kontakt ruka-kolena-genitálie</a:t>
          </a:r>
          <a:endParaRPr lang="en-US" b="1" i="0"/>
        </a:p>
      </dgm:t>
    </dgm:pt>
    <dgm:pt modelId="{2451A97C-A711-4C1F-A576-034AE7DCCD3D}" type="parTrans" cxnId="{86CAC112-CEA6-4F04-99A0-F25B237349B9}">
      <dgm:prSet/>
      <dgm:spPr/>
      <dgm:t>
        <a:bodyPr/>
        <a:lstStyle/>
        <a:p>
          <a:endParaRPr lang="en-US"/>
        </a:p>
      </dgm:t>
    </dgm:pt>
    <dgm:pt modelId="{B862038A-E3F4-4E27-9E05-CA15E7DB4219}" type="sibTrans" cxnId="{86CAC112-CEA6-4F04-99A0-F25B237349B9}">
      <dgm:prSet/>
      <dgm:spPr/>
      <dgm:t>
        <a:bodyPr/>
        <a:lstStyle/>
        <a:p>
          <a:endParaRPr lang="en-US"/>
        </a:p>
      </dgm:t>
    </dgm:pt>
    <dgm:pt modelId="{6B3D41BB-C9FC-480E-ADB2-D5A5580DED8C}">
      <dgm:prSet/>
      <dgm:spPr/>
      <dgm:t>
        <a:bodyPr/>
        <a:lstStyle/>
        <a:p>
          <a:r>
            <a:rPr lang="cs-CZ" b="1" i="0"/>
            <a:t>6m - symetrická opora o dlaně, aktivní extenze kyčle, otáčení ze zad na břicho, stabiliace ThL přechodu, přechod do pozice na 4 (slepá ulička), kontakt ruka-chodidlo, radiální úchop přes střed</a:t>
          </a:r>
          <a:endParaRPr lang="en-US" b="1" i="0"/>
        </a:p>
      </dgm:t>
    </dgm:pt>
    <dgm:pt modelId="{24C1BFB4-517B-49B2-B77E-AF151AED9E45}" type="parTrans" cxnId="{B112D943-F4E8-4086-AE39-0618AB82F46A}">
      <dgm:prSet/>
      <dgm:spPr/>
      <dgm:t>
        <a:bodyPr/>
        <a:lstStyle/>
        <a:p>
          <a:endParaRPr lang="en-US"/>
        </a:p>
      </dgm:t>
    </dgm:pt>
    <dgm:pt modelId="{F5BE7928-D9D9-4CC4-8AF5-E16E42C1DBD3}" type="sibTrans" cxnId="{B112D943-F4E8-4086-AE39-0618AB82F46A}">
      <dgm:prSet/>
      <dgm:spPr/>
      <dgm:t>
        <a:bodyPr/>
        <a:lstStyle/>
        <a:p>
          <a:endParaRPr lang="en-US"/>
        </a:p>
      </dgm:t>
    </dgm:pt>
    <dgm:pt modelId="{75539D4B-485D-4B35-B6F0-CB4FB7A29A2B}">
      <dgm:prSet/>
      <dgm:spPr/>
      <dgm:t>
        <a:bodyPr/>
        <a:lstStyle/>
        <a:p>
          <a:r>
            <a:rPr lang="cs-CZ" b="1" i="0"/>
            <a:t>3. trimenon:</a:t>
          </a:r>
          <a:endParaRPr lang="en-US" b="1" i="0"/>
        </a:p>
      </dgm:t>
    </dgm:pt>
    <dgm:pt modelId="{7409F50D-FF36-4A14-B556-357EB160502F}" type="parTrans" cxnId="{4F1F1DED-289F-40A4-8E87-2A6798AA3DC9}">
      <dgm:prSet/>
      <dgm:spPr/>
      <dgm:t>
        <a:bodyPr/>
        <a:lstStyle/>
        <a:p>
          <a:endParaRPr lang="en-US"/>
        </a:p>
      </dgm:t>
    </dgm:pt>
    <dgm:pt modelId="{BC1F2273-A5A6-4206-999F-3549FA772ADC}" type="sibTrans" cxnId="{4F1F1DED-289F-40A4-8E87-2A6798AA3DC9}">
      <dgm:prSet/>
      <dgm:spPr/>
      <dgm:t>
        <a:bodyPr/>
        <a:lstStyle/>
        <a:p>
          <a:endParaRPr lang="en-US"/>
        </a:p>
      </dgm:t>
    </dgm:pt>
    <dgm:pt modelId="{3A9EA0F5-39D5-446E-BBF6-0BD17D9F6D00}">
      <dgm:prSet/>
      <dgm:spPr/>
      <dgm:t>
        <a:bodyPr/>
        <a:lstStyle/>
        <a:p>
          <a:r>
            <a:rPr lang="cs-CZ" b="1" i="0"/>
            <a:t>Postup do vertikály, šikmý sed, kvadrupedální lokomoce, tripod, motivace zevním prostředím</a:t>
          </a:r>
          <a:endParaRPr lang="en-US" b="1" i="0"/>
        </a:p>
      </dgm:t>
    </dgm:pt>
    <dgm:pt modelId="{C5D7E576-2F53-4775-AE04-655364976DD7}" type="parTrans" cxnId="{2F4BBEED-AF32-4948-95B1-57B700097B2F}">
      <dgm:prSet/>
      <dgm:spPr/>
      <dgm:t>
        <a:bodyPr/>
        <a:lstStyle/>
        <a:p>
          <a:endParaRPr lang="en-US"/>
        </a:p>
      </dgm:t>
    </dgm:pt>
    <dgm:pt modelId="{56C5A2E0-D434-450E-8DC6-D449BEE70E98}" type="sibTrans" cxnId="{2F4BBEED-AF32-4948-95B1-57B700097B2F}">
      <dgm:prSet/>
      <dgm:spPr/>
      <dgm:t>
        <a:bodyPr/>
        <a:lstStyle/>
        <a:p>
          <a:endParaRPr lang="en-US"/>
        </a:p>
      </dgm:t>
    </dgm:pt>
    <dgm:pt modelId="{AA26BCCC-9C38-4F9E-9461-CA75C8B546B2}">
      <dgm:prSet/>
      <dgm:spPr/>
      <dgm:t>
        <a:bodyPr/>
        <a:lstStyle/>
        <a:p>
          <a:r>
            <a:rPr lang="cs-CZ" b="1" i="0"/>
            <a:t>7m - diferenciace opora o ruce + nákrok, tulenění, palec nohy do úst</a:t>
          </a:r>
          <a:endParaRPr lang="en-US" b="1" i="0"/>
        </a:p>
      </dgm:t>
    </dgm:pt>
    <dgm:pt modelId="{5D6329E4-E91F-4C83-82D6-A27A9E88A931}" type="parTrans" cxnId="{F97E14EE-744C-48BE-953F-50B2BEFD52BB}">
      <dgm:prSet/>
      <dgm:spPr/>
      <dgm:t>
        <a:bodyPr/>
        <a:lstStyle/>
        <a:p>
          <a:endParaRPr lang="en-US"/>
        </a:p>
      </dgm:t>
    </dgm:pt>
    <dgm:pt modelId="{B4AECE26-3365-43B9-8DB4-BCE7B522CF2C}" type="sibTrans" cxnId="{F97E14EE-744C-48BE-953F-50B2BEFD52BB}">
      <dgm:prSet/>
      <dgm:spPr/>
      <dgm:t>
        <a:bodyPr/>
        <a:lstStyle/>
        <a:p>
          <a:endParaRPr lang="en-US"/>
        </a:p>
      </dgm:t>
    </dgm:pt>
    <dgm:pt modelId="{3DEFE030-285C-4F64-A7DC-CB155F3F9139}">
      <dgm:prSet/>
      <dgm:spPr/>
      <dgm:t>
        <a:bodyPr/>
        <a:lstStyle/>
        <a:p>
          <a:r>
            <a:rPr lang="cs-CZ" b="1" i="0"/>
            <a:t>7,5m - šikmý sed, rozvoj jemné motoriky: pinzetový úchop</a:t>
          </a:r>
          <a:endParaRPr lang="en-US" b="1" i="0"/>
        </a:p>
      </dgm:t>
    </dgm:pt>
    <dgm:pt modelId="{44F15A13-A288-47C8-80DC-A76D3F7592A8}" type="parTrans" cxnId="{A0B5B273-5BA7-4981-B4B3-CF9B72D5E452}">
      <dgm:prSet/>
      <dgm:spPr/>
      <dgm:t>
        <a:bodyPr/>
        <a:lstStyle/>
        <a:p>
          <a:endParaRPr lang="en-US"/>
        </a:p>
      </dgm:t>
    </dgm:pt>
    <dgm:pt modelId="{E6E95F40-EE19-465D-A419-53F2C87E9F33}" type="sibTrans" cxnId="{A0B5B273-5BA7-4981-B4B3-CF9B72D5E452}">
      <dgm:prSet/>
      <dgm:spPr/>
      <dgm:t>
        <a:bodyPr/>
        <a:lstStyle/>
        <a:p>
          <a:endParaRPr lang="en-US"/>
        </a:p>
      </dgm:t>
    </dgm:pt>
    <dgm:pt modelId="{D742A7B7-5BC0-4263-94E4-07F267869837}">
      <dgm:prSet/>
      <dgm:spPr/>
      <dgm:t>
        <a:bodyPr/>
        <a:lstStyle/>
        <a:p>
          <a:r>
            <a:rPr lang="cs-CZ" b="1" i="0"/>
            <a:t>8-10m - volný sed, tripod, lezení, vertikalizace,</a:t>
          </a:r>
          <a:r>
            <a:rPr lang="cs-CZ" b="1" i="0">
              <a:latin typeface="Calibri Light" panose="020F0302020204030204"/>
            </a:rPr>
            <a:t>a</a:t>
          </a:r>
          <a:r>
            <a:rPr lang="cs-CZ" b="1" i="0"/>
            <a:t> klešťový úchop</a:t>
          </a:r>
          <a:endParaRPr lang="en-US" b="1" i="0"/>
        </a:p>
      </dgm:t>
    </dgm:pt>
    <dgm:pt modelId="{7A41F412-ED81-4ACD-930A-0F403478767D}" type="parTrans" cxnId="{44097727-5898-44DA-BED6-1E4EDCC6496C}">
      <dgm:prSet/>
      <dgm:spPr/>
      <dgm:t>
        <a:bodyPr/>
        <a:lstStyle/>
        <a:p>
          <a:endParaRPr lang="en-US"/>
        </a:p>
      </dgm:t>
    </dgm:pt>
    <dgm:pt modelId="{B50E5FD9-B097-4784-84CC-BD40B2B9E6A6}" type="sibTrans" cxnId="{44097727-5898-44DA-BED6-1E4EDCC6496C}">
      <dgm:prSet/>
      <dgm:spPr/>
      <dgm:t>
        <a:bodyPr/>
        <a:lstStyle/>
        <a:p>
          <a:endParaRPr lang="en-US"/>
        </a:p>
      </dgm:t>
    </dgm:pt>
    <dgm:pt modelId="{8737DF3D-8CFE-4017-B688-70827463B62F}">
      <dgm:prSet/>
      <dgm:spPr/>
      <dgm:t>
        <a:bodyPr/>
        <a:lstStyle/>
        <a:p>
          <a:r>
            <a:rPr lang="cs-CZ" b="1" i="0"/>
            <a:t>10-12m - počátky chůze, dřep, medvěd</a:t>
          </a:r>
          <a:endParaRPr lang="en-US" b="1" i="0"/>
        </a:p>
      </dgm:t>
    </dgm:pt>
    <dgm:pt modelId="{E59FC9AC-10FA-402A-91BD-44B78D9003DE}" type="parTrans" cxnId="{B511DF8E-D06C-45ED-8D45-90536916D0A6}">
      <dgm:prSet/>
      <dgm:spPr/>
      <dgm:t>
        <a:bodyPr/>
        <a:lstStyle/>
        <a:p>
          <a:endParaRPr lang="en-US"/>
        </a:p>
      </dgm:t>
    </dgm:pt>
    <dgm:pt modelId="{C0AD7D2D-0520-4659-ADA2-F546329CF16B}" type="sibTrans" cxnId="{B511DF8E-D06C-45ED-8D45-90536916D0A6}">
      <dgm:prSet/>
      <dgm:spPr/>
      <dgm:t>
        <a:bodyPr/>
        <a:lstStyle/>
        <a:p>
          <a:endParaRPr lang="en-US"/>
        </a:p>
      </dgm:t>
    </dgm:pt>
    <dgm:pt modelId="{EF00FA16-BA70-4B8B-A9A5-B3E79F3B0AEE}">
      <dgm:prSet/>
      <dgm:spPr/>
      <dgm:t>
        <a:bodyPr/>
        <a:lstStyle/>
        <a:p>
          <a:r>
            <a:rPr lang="cs-CZ" b="1" i="0"/>
            <a:t>12-14m - sociální bipedální lokomoce</a:t>
          </a:r>
          <a:endParaRPr lang="en-US" b="1" i="0"/>
        </a:p>
      </dgm:t>
    </dgm:pt>
    <dgm:pt modelId="{5AF3DE93-B682-409F-B455-D12E831EBDE0}" type="parTrans" cxnId="{4A004E60-3FE0-489C-A743-5B4D8DF690CE}">
      <dgm:prSet/>
      <dgm:spPr/>
      <dgm:t>
        <a:bodyPr/>
        <a:lstStyle/>
        <a:p>
          <a:endParaRPr lang="en-US"/>
        </a:p>
      </dgm:t>
    </dgm:pt>
    <dgm:pt modelId="{27D9916C-A04B-414D-B35B-CA60ACC1019E}" type="sibTrans" cxnId="{4A004E60-3FE0-489C-A743-5B4D8DF690CE}">
      <dgm:prSet/>
      <dgm:spPr/>
      <dgm:t>
        <a:bodyPr/>
        <a:lstStyle/>
        <a:p>
          <a:endParaRPr lang="en-US"/>
        </a:p>
      </dgm:t>
    </dgm:pt>
    <dgm:pt modelId="{403481AE-9AA4-485A-9BEB-C63D2453D8B1}">
      <dgm:prSet phldr="0"/>
      <dgm:spPr/>
      <dgm:t>
        <a:bodyPr/>
        <a:lstStyle/>
        <a:p>
          <a:pPr rtl="0"/>
          <a:r>
            <a:rPr lang="cs-CZ" b="1" i="0"/>
            <a:t>4.-6. </a:t>
          </a:r>
          <a:r>
            <a:rPr lang="cs-CZ" b="1" i="0">
              <a:latin typeface="Calibri Light" panose="020F0302020204030204"/>
            </a:rPr>
            <a:t>týden - šermíř</a:t>
          </a:r>
          <a:r>
            <a:rPr lang="cs-CZ" b="1" i="0"/>
            <a:t>, asociovaný úchop</a:t>
          </a:r>
          <a:r>
            <a:rPr lang="cs-CZ" b="1" i="0">
              <a:latin typeface="Calibri Light" panose="020F0302020204030204"/>
            </a:rPr>
            <a:t>, 6t. zrak. Fixace, postupně méně flekční držení</a:t>
          </a:r>
        </a:p>
      </dgm:t>
    </dgm:pt>
    <dgm:pt modelId="{7F4D9B8D-E767-435F-AF15-2173C1FE7462}" type="parTrans" cxnId="{75138274-8526-4BCA-A651-36837FD2EE59}">
      <dgm:prSet/>
      <dgm:spPr/>
    </dgm:pt>
    <dgm:pt modelId="{80388F05-78C7-4E21-9225-EA2A6C2E131A}" type="sibTrans" cxnId="{75138274-8526-4BCA-A651-36837FD2EE59}">
      <dgm:prSet/>
      <dgm:spPr/>
    </dgm:pt>
    <dgm:pt modelId="{2615F6ED-0695-4160-BEE2-E7966CDBB140}">
      <dgm:prSet phldr="0"/>
      <dgm:spPr/>
      <dgm:t>
        <a:bodyPr/>
        <a:lstStyle/>
        <a:p>
          <a:pPr rtl="0"/>
          <a:r>
            <a:rPr lang="cs-CZ" b="1" i="0">
              <a:latin typeface="Calibri Light" panose="020F0302020204030204"/>
            </a:rPr>
            <a:t>0-4t – novorozenec, holokineze, asymetrie, konvex, predilekce, převaha flexe</a:t>
          </a:r>
        </a:p>
      </dgm:t>
    </dgm:pt>
    <dgm:pt modelId="{6320B17D-C767-4EF5-AC36-1F49535010F9}" type="parTrans" cxnId="{D87F35ED-F6F8-4674-9310-E4CFD0DF39F0}">
      <dgm:prSet/>
      <dgm:spPr/>
    </dgm:pt>
    <dgm:pt modelId="{6ABA6624-A45D-4CBB-B3CC-9DBF651FD9A0}" type="sibTrans" cxnId="{D87F35ED-F6F8-4674-9310-E4CFD0DF39F0}">
      <dgm:prSet/>
      <dgm:spPr/>
    </dgm:pt>
    <dgm:pt modelId="{14231281-FDE9-43DF-AC04-7A4FEBEC0E7B}">
      <dgm:prSet phldr="0"/>
      <dgm:spPr/>
      <dgm:t>
        <a:bodyPr/>
        <a:lstStyle/>
        <a:p>
          <a:pPr rtl="0"/>
          <a:r>
            <a:rPr lang="cs-CZ" b="1" i="0"/>
            <a:t>8.t. - fyziolgická dystonie</a:t>
          </a:r>
          <a:r>
            <a:rPr lang="cs-CZ" b="1" i="0">
              <a:latin typeface="Calibri Light" panose="020F0302020204030204"/>
            </a:rPr>
            <a:t>, více symetrie</a:t>
          </a:r>
          <a:endParaRPr lang="cs-CZ" b="1" i="0"/>
        </a:p>
      </dgm:t>
    </dgm:pt>
    <dgm:pt modelId="{B2292A55-2C05-471F-A5D2-C98828A8B94B}" type="parTrans" cxnId="{6397800B-111C-42DC-96EA-BF682006E84C}">
      <dgm:prSet/>
      <dgm:spPr/>
    </dgm:pt>
    <dgm:pt modelId="{48FA5168-5423-49CA-831E-EA7659E99D4B}" type="sibTrans" cxnId="{6397800B-111C-42DC-96EA-BF682006E84C}">
      <dgm:prSet/>
      <dgm:spPr/>
    </dgm:pt>
    <dgm:pt modelId="{3442BE85-B465-4E92-BFD2-F05A1A37A08E}" type="pres">
      <dgm:prSet presAssocID="{7805A79E-894F-4BB7-B8A9-6D204209BFFD}" presName="Name0" presStyleCnt="0">
        <dgm:presLayoutVars>
          <dgm:dir/>
          <dgm:animLvl val="lvl"/>
          <dgm:resizeHandles val="exact"/>
        </dgm:presLayoutVars>
      </dgm:prSet>
      <dgm:spPr/>
    </dgm:pt>
    <dgm:pt modelId="{69B3229A-D10D-4265-9AD3-FDCC896EA6CA}" type="pres">
      <dgm:prSet presAssocID="{51A9538D-CDCF-4B76-8ACB-5C5AFE5ED820}" presName="composite" presStyleCnt="0"/>
      <dgm:spPr/>
    </dgm:pt>
    <dgm:pt modelId="{687B0B4B-CDF1-4C47-BD4B-9D3E2BF62E3E}" type="pres">
      <dgm:prSet presAssocID="{51A9538D-CDCF-4B76-8ACB-5C5AFE5ED82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5355991-AD65-402F-A59A-10B6F7F24303}" type="pres">
      <dgm:prSet presAssocID="{51A9538D-CDCF-4B76-8ACB-5C5AFE5ED820}" presName="desTx" presStyleLbl="alignAccFollowNode1" presStyleIdx="0" presStyleCnt="3">
        <dgm:presLayoutVars>
          <dgm:bulletEnabled val="1"/>
        </dgm:presLayoutVars>
      </dgm:prSet>
      <dgm:spPr/>
    </dgm:pt>
    <dgm:pt modelId="{2609D5AB-980D-4911-9474-6E83A2053A91}" type="pres">
      <dgm:prSet presAssocID="{F0A5E726-54C8-453C-A62A-12C15668D47D}" presName="space" presStyleCnt="0"/>
      <dgm:spPr/>
    </dgm:pt>
    <dgm:pt modelId="{26EF7BE4-E49D-4489-8D40-78F8612E9B94}" type="pres">
      <dgm:prSet presAssocID="{A77CC99E-9DC9-443B-BE0D-7EA5705D7245}" presName="composite" presStyleCnt="0"/>
      <dgm:spPr/>
    </dgm:pt>
    <dgm:pt modelId="{FC963A15-E22C-4055-ACFE-A7CE7153C758}" type="pres">
      <dgm:prSet presAssocID="{A77CC99E-9DC9-443B-BE0D-7EA5705D724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B7955F1-E0FA-4C1D-95A6-5126E238E34B}" type="pres">
      <dgm:prSet presAssocID="{A77CC99E-9DC9-443B-BE0D-7EA5705D7245}" presName="desTx" presStyleLbl="alignAccFollowNode1" presStyleIdx="1" presStyleCnt="3">
        <dgm:presLayoutVars>
          <dgm:bulletEnabled val="1"/>
        </dgm:presLayoutVars>
      </dgm:prSet>
      <dgm:spPr/>
    </dgm:pt>
    <dgm:pt modelId="{257AC539-C5F4-41F8-9E05-DFFD1CE9E46B}" type="pres">
      <dgm:prSet presAssocID="{4C39C57A-EA2F-4D5F-8DED-0B095DC64A33}" presName="space" presStyleCnt="0"/>
      <dgm:spPr/>
    </dgm:pt>
    <dgm:pt modelId="{5877F349-C40E-4E47-9872-CF44EDDC7EB6}" type="pres">
      <dgm:prSet presAssocID="{75539D4B-485D-4B35-B6F0-CB4FB7A29A2B}" presName="composite" presStyleCnt="0"/>
      <dgm:spPr/>
    </dgm:pt>
    <dgm:pt modelId="{A73916F8-43C4-4E90-B6D5-D587979847B5}" type="pres">
      <dgm:prSet presAssocID="{75539D4B-485D-4B35-B6F0-CB4FB7A29A2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575A84D-31CF-4816-9FFC-98FE9A7679E3}" type="pres">
      <dgm:prSet presAssocID="{75539D4B-485D-4B35-B6F0-CB4FB7A29A2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7F46804-2E32-43D2-B90A-5C54F5D29415}" type="presOf" srcId="{51A9538D-CDCF-4B76-8ACB-5C5AFE5ED820}" destId="{687B0B4B-CDF1-4C47-BD4B-9D3E2BF62E3E}" srcOrd="0" destOrd="0" presId="urn:microsoft.com/office/officeart/2005/8/layout/hList1"/>
    <dgm:cxn modelId="{46858E0A-D519-4E2D-B9B5-5890B37D4AAA}" srcId="{A77CC99E-9DC9-443B-BE0D-7EA5705D7245}" destId="{3B85C430-50C6-4A3B-83B8-CB2DBA8A6C39}" srcOrd="2" destOrd="0" parTransId="{FE6D0457-3962-41E8-A34B-E01DB995CF69}" sibTransId="{E9B2614D-B979-4C23-AE6A-71E7099A2C78}"/>
    <dgm:cxn modelId="{6397800B-111C-42DC-96EA-BF682006E84C}" srcId="{51A9538D-CDCF-4B76-8ACB-5C5AFE5ED820}" destId="{14231281-FDE9-43DF-AC04-7A4FEBEC0E7B}" srcOrd="2" destOrd="0" parTransId="{B2292A55-2C05-471F-A5D2-C98828A8B94B}" sibTransId="{48FA5168-5423-49CA-831E-EA7659E99D4B}"/>
    <dgm:cxn modelId="{DDD8F00B-877A-4248-A4E4-4972438EE55F}" type="presOf" srcId="{4B2ED934-42D4-4674-BFB3-767588285D2F}" destId="{3B7955F1-E0FA-4C1D-95A6-5126E238E34B}" srcOrd="0" destOrd="1" presId="urn:microsoft.com/office/officeart/2005/8/layout/hList1"/>
    <dgm:cxn modelId="{86CAC112-CEA6-4F04-99A0-F25B237349B9}" srcId="{A77CC99E-9DC9-443B-BE0D-7EA5705D7245}" destId="{325E0ACF-389D-4FAE-983B-7A6A88F3E41F}" srcOrd="3" destOrd="0" parTransId="{2451A97C-A711-4C1F-A576-034AE7DCCD3D}" sibTransId="{B862038A-E3F4-4E27-9E05-CA15E7DB4219}"/>
    <dgm:cxn modelId="{F90BE218-8B18-4559-9DA7-547A7D18E53D}" type="presOf" srcId="{403481AE-9AA4-485A-9BEB-C63D2453D8B1}" destId="{85355991-AD65-402F-A59A-10B6F7F24303}" srcOrd="0" destOrd="1" presId="urn:microsoft.com/office/officeart/2005/8/layout/hList1"/>
    <dgm:cxn modelId="{3C3C6A23-0367-444E-AE4F-A1DF5DC66EB1}" type="presOf" srcId="{3DEFE030-285C-4F64-A7DC-CB155F3F9139}" destId="{9575A84D-31CF-4816-9FFC-98FE9A7679E3}" srcOrd="0" destOrd="2" presId="urn:microsoft.com/office/officeart/2005/8/layout/hList1"/>
    <dgm:cxn modelId="{06CB5F25-1682-4873-A4A1-1C0EA3FD5BDD}" type="presOf" srcId="{7805A79E-894F-4BB7-B8A9-6D204209BFFD}" destId="{3442BE85-B465-4E92-BFD2-F05A1A37A08E}" srcOrd="0" destOrd="0" presId="urn:microsoft.com/office/officeart/2005/8/layout/hList1"/>
    <dgm:cxn modelId="{44097727-5898-44DA-BED6-1E4EDCC6496C}" srcId="{75539D4B-485D-4B35-B6F0-CB4FB7A29A2B}" destId="{D742A7B7-5BC0-4263-94E4-07F267869837}" srcOrd="3" destOrd="0" parTransId="{7A41F412-ED81-4ACD-930A-0F403478767D}" sibTransId="{B50E5FD9-B097-4784-84CC-BD40B2B9E6A6}"/>
    <dgm:cxn modelId="{3C7F962C-A965-4B7E-B963-E1A80C11AB54}" srcId="{A77CC99E-9DC9-443B-BE0D-7EA5705D7245}" destId="{C9601AEF-DD7C-4323-9A90-1BBE6F9E6619}" srcOrd="0" destOrd="0" parTransId="{2710E877-AADB-4A43-834D-FCC5C4854EAF}" sibTransId="{9EB25C95-2B4F-4C45-8FE4-ECB8905D0759}"/>
    <dgm:cxn modelId="{1B9FE95B-DF06-448D-A8BB-161220BA9726}" type="presOf" srcId="{3B85C430-50C6-4A3B-83B8-CB2DBA8A6C39}" destId="{3B7955F1-E0FA-4C1D-95A6-5126E238E34B}" srcOrd="0" destOrd="2" presId="urn:microsoft.com/office/officeart/2005/8/layout/hList1"/>
    <dgm:cxn modelId="{6BDC1A5D-05AC-493C-A57A-3BD0459ACB6E}" type="presOf" srcId="{AA26BCCC-9C38-4F9E-9461-CA75C8B546B2}" destId="{9575A84D-31CF-4816-9FFC-98FE9A7679E3}" srcOrd="0" destOrd="1" presId="urn:microsoft.com/office/officeart/2005/8/layout/hList1"/>
    <dgm:cxn modelId="{4A004E60-3FE0-489C-A743-5B4D8DF690CE}" srcId="{75539D4B-485D-4B35-B6F0-CB4FB7A29A2B}" destId="{EF00FA16-BA70-4B8B-A9A5-B3E79F3B0AEE}" srcOrd="5" destOrd="0" parTransId="{5AF3DE93-B682-409F-B455-D12E831EBDE0}" sibTransId="{27D9916C-A04B-414D-B35B-CA60ACC1019E}"/>
    <dgm:cxn modelId="{B112D943-F4E8-4086-AE39-0618AB82F46A}" srcId="{A77CC99E-9DC9-443B-BE0D-7EA5705D7245}" destId="{6B3D41BB-C9FC-480E-ADB2-D5A5580DED8C}" srcOrd="4" destOrd="0" parTransId="{24C1BFB4-517B-49B2-B77E-AF151AED9E45}" sibTransId="{F5BE7928-D9D9-4CC4-8AF5-E16E42C1DBD3}"/>
    <dgm:cxn modelId="{2527F668-D61E-47E3-BC1E-FC8D2704970E}" srcId="{7805A79E-894F-4BB7-B8A9-6D204209BFFD}" destId="{A77CC99E-9DC9-443B-BE0D-7EA5705D7245}" srcOrd="1" destOrd="0" parTransId="{2AA91114-5AA3-491C-A98B-9694A224D435}" sibTransId="{4C39C57A-EA2F-4D5F-8DED-0B095DC64A33}"/>
    <dgm:cxn modelId="{2B3E0F4A-1120-47AA-AD3F-5732F167AD2A}" type="presOf" srcId="{6B3D41BB-C9FC-480E-ADB2-D5A5580DED8C}" destId="{3B7955F1-E0FA-4C1D-95A6-5126E238E34B}" srcOrd="0" destOrd="4" presId="urn:microsoft.com/office/officeart/2005/8/layout/hList1"/>
    <dgm:cxn modelId="{A0B5B273-5BA7-4981-B4B3-CF9B72D5E452}" srcId="{75539D4B-485D-4B35-B6F0-CB4FB7A29A2B}" destId="{3DEFE030-285C-4F64-A7DC-CB155F3F9139}" srcOrd="2" destOrd="0" parTransId="{44F15A13-A288-47C8-80DC-A76D3F7592A8}" sibTransId="{E6E95F40-EE19-465D-A419-53F2C87E9F33}"/>
    <dgm:cxn modelId="{75138274-8526-4BCA-A651-36837FD2EE59}" srcId="{51A9538D-CDCF-4B76-8ACB-5C5AFE5ED820}" destId="{403481AE-9AA4-485A-9BEB-C63D2453D8B1}" srcOrd="1" destOrd="0" parTransId="{7F4D9B8D-E767-435F-AF15-2173C1FE7462}" sibTransId="{80388F05-78C7-4E21-9225-EA2A6C2E131A}"/>
    <dgm:cxn modelId="{FD306585-2602-46FE-AAC7-11645719A06D}" type="presOf" srcId="{325E0ACF-389D-4FAE-983B-7A6A88F3E41F}" destId="{3B7955F1-E0FA-4C1D-95A6-5126E238E34B}" srcOrd="0" destOrd="3" presId="urn:microsoft.com/office/officeart/2005/8/layout/hList1"/>
    <dgm:cxn modelId="{B511DF8E-D06C-45ED-8D45-90536916D0A6}" srcId="{75539D4B-485D-4B35-B6F0-CB4FB7A29A2B}" destId="{8737DF3D-8CFE-4017-B688-70827463B62F}" srcOrd="4" destOrd="0" parTransId="{E59FC9AC-10FA-402A-91BD-44B78D9003DE}" sibTransId="{C0AD7D2D-0520-4659-ADA2-F546329CF16B}"/>
    <dgm:cxn modelId="{56AD7396-F0CD-493E-AF72-2E69F586982C}" type="presOf" srcId="{2134E559-7CB5-4CBD-ABA4-B8A4942A0746}" destId="{85355991-AD65-402F-A59A-10B6F7F24303}" srcOrd="0" destOrd="3" presId="urn:microsoft.com/office/officeart/2005/8/layout/hList1"/>
    <dgm:cxn modelId="{219D3DA0-F904-4E29-9D4C-03A35943C757}" type="presOf" srcId="{8737DF3D-8CFE-4017-B688-70827463B62F}" destId="{9575A84D-31CF-4816-9FFC-98FE9A7679E3}" srcOrd="0" destOrd="4" presId="urn:microsoft.com/office/officeart/2005/8/layout/hList1"/>
    <dgm:cxn modelId="{7D93DBAB-1EB6-4AF7-A399-CF6ABCFCFF5F}" srcId="{7805A79E-894F-4BB7-B8A9-6D204209BFFD}" destId="{51A9538D-CDCF-4B76-8ACB-5C5AFE5ED820}" srcOrd="0" destOrd="0" parTransId="{1400663A-1145-4447-859F-811EA6B2F1FE}" sibTransId="{F0A5E726-54C8-453C-A62A-12C15668D47D}"/>
    <dgm:cxn modelId="{3F99D1B9-C92B-4E4F-BFF1-412706DA89A8}" type="presOf" srcId="{C9601AEF-DD7C-4323-9A90-1BBE6F9E6619}" destId="{3B7955F1-E0FA-4C1D-95A6-5126E238E34B}" srcOrd="0" destOrd="0" presId="urn:microsoft.com/office/officeart/2005/8/layout/hList1"/>
    <dgm:cxn modelId="{5B1325CF-B6A0-4EEE-AC6A-D736F79CBDB6}" srcId="{51A9538D-CDCF-4B76-8ACB-5C5AFE5ED820}" destId="{2134E559-7CB5-4CBD-ABA4-B8A4942A0746}" srcOrd="3" destOrd="0" parTransId="{10DDAE37-CA98-472D-9BED-E93679B76AFC}" sibTransId="{8B933493-8D07-4DA5-8410-B62343908CB5}"/>
    <dgm:cxn modelId="{DC1A16D1-6B43-4E11-BCD7-34FCEF156493}" type="presOf" srcId="{D742A7B7-5BC0-4263-94E4-07F267869837}" destId="{9575A84D-31CF-4816-9FFC-98FE9A7679E3}" srcOrd="0" destOrd="3" presId="urn:microsoft.com/office/officeart/2005/8/layout/hList1"/>
    <dgm:cxn modelId="{CEBB12DA-0270-4AD9-B3D0-C214AE880600}" type="presOf" srcId="{2615F6ED-0695-4160-BEE2-E7966CDBB140}" destId="{85355991-AD65-402F-A59A-10B6F7F24303}" srcOrd="0" destOrd="0" presId="urn:microsoft.com/office/officeart/2005/8/layout/hList1"/>
    <dgm:cxn modelId="{0A84CEDA-FAB4-4C52-9E68-2BDC40EAC93B}" type="presOf" srcId="{75539D4B-485D-4B35-B6F0-CB4FB7A29A2B}" destId="{A73916F8-43C4-4E90-B6D5-D587979847B5}" srcOrd="0" destOrd="0" presId="urn:microsoft.com/office/officeart/2005/8/layout/hList1"/>
    <dgm:cxn modelId="{21E948DF-7D99-4C56-9B2A-3BD9CE3E5A8D}" type="presOf" srcId="{A77CC99E-9DC9-443B-BE0D-7EA5705D7245}" destId="{FC963A15-E22C-4055-ACFE-A7CE7153C758}" srcOrd="0" destOrd="0" presId="urn:microsoft.com/office/officeart/2005/8/layout/hList1"/>
    <dgm:cxn modelId="{EA3FF7E6-F6F6-434D-83BD-06EC01F2A5EF}" type="presOf" srcId="{3A9EA0F5-39D5-446E-BBF6-0BD17D9F6D00}" destId="{9575A84D-31CF-4816-9FFC-98FE9A7679E3}" srcOrd="0" destOrd="0" presId="urn:microsoft.com/office/officeart/2005/8/layout/hList1"/>
    <dgm:cxn modelId="{169C18EC-739A-454D-9655-961669164CAD}" type="presOf" srcId="{14231281-FDE9-43DF-AC04-7A4FEBEC0E7B}" destId="{85355991-AD65-402F-A59A-10B6F7F24303}" srcOrd="0" destOrd="2" presId="urn:microsoft.com/office/officeart/2005/8/layout/hList1"/>
    <dgm:cxn modelId="{4F1F1DED-289F-40A4-8E87-2A6798AA3DC9}" srcId="{7805A79E-894F-4BB7-B8A9-6D204209BFFD}" destId="{75539D4B-485D-4B35-B6F0-CB4FB7A29A2B}" srcOrd="2" destOrd="0" parTransId="{7409F50D-FF36-4A14-B556-357EB160502F}" sibTransId="{BC1F2273-A5A6-4206-999F-3549FA772ADC}"/>
    <dgm:cxn modelId="{D87F35ED-F6F8-4674-9310-E4CFD0DF39F0}" srcId="{51A9538D-CDCF-4B76-8ACB-5C5AFE5ED820}" destId="{2615F6ED-0695-4160-BEE2-E7966CDBB140}" srcOrd="0" destOrd="0" parTransId="{6320B17D-C767-4EF5-AC36-1F49535010F9}" sibTransId="{6ABA6624-A45D-4CBB-B3CC-9DBF651FD9A0}"/>
    <dgm:cxn modelId="{2F4BBEED-AF32-4948-95B1-57B700097B2F}" srcId="{75539D4B-485D-4B35-B6F0-CB4FB7A29A2B}" destId="{3A9EA0F5-39D5-446E-BBF6-0BD17D9F6D00}" srcOrd="0" destOrd="0" parTransId="{C5D7E576-2F53-4775-AE04-655364976DD7}" sibTransId="{56C5A2E0-D434-450E-8DC6-D449BEE70E98}"/>
    <dgm:cxn modelId="{F97E14EE-744C-48BE-953F-50B2BEFD52BB}" srcId="{75539D4B-485D-4B35-B6F0-CB4FB7A29A2B}" destId="{AA26BCCC-9C38-4F9E-9461-CA75C8B546B2}" srcOrd="1" destOrd="0" parTransId="{5D6329E4-E91F-4C83-82D6-A27A9E88A931}" sibTransId="{B4AECE26-3365-43B9-8DB4-BCE7B522CF2C}"/>
    <dgm:cxn modelId="{F222FAFD-5D52-4604-8749-3ABAB9C7C5BC}" type="presOf" srcId="{EF00FA16-BA70-4B8B-A9A5-B3E79F3B0AEE}" destId="{9575A84D-31CF-4816-9FFC-98FE9A7679E3}" srcOrd="0" destOrd="5" presId="urn:microsoft.com/office/officeart/2005/8/layout/hList1"/>
    <dgm:cxn modelId="{3B3FBEFF-78EB-47F6-AF69-456CBEB6CDA9}" srcId="{A77CC99E-9DC9-443B-BE0D-7EA5705D7245}" destId="{4B2ED934-42D4-4674-BFB3-767588285D2F}" srcOrd="1" destOrd="0" parTransId="{34287F00-FDBD-4A49-ABE2-C1B650A02AE3}" sibTransId="{00C833EF-8526-4687-825B-FD109D0D506E}"/>
    <dgm:cxn modelId="{E1826B0C-E62F-4702-A430-E7D6BB329E4A}" type="presParOf" srcId="{3442BE85-B465-4E92-BFD2-F05A1A37A08E}" destId="{69B3229A-D10D-4265-9AD3-FDCC896EA6CA}" srcOrd="0" destOrd="0" presId="urn:microsoft.com/office/officeart/2005/8/layout/hList1"/>
    <dgm:cxn modelId="{CF7D69BD-E1E1-460E-8E31-D63B7CACCEF1}" type="presParOf" srcId="{69B3229A-D10D-4265-9AD3-FDCC896EA6CA}" destId="{687B0B4B-CDF1-4C47-BD4B-9D3E2BF62E3E}" srcOrd="0" destOrd="0" presId="urn:microsoft.com/office/officeart/2005/8/layout/hList1"/>
    <dgm:cxn modelId="{1231DFC2-A91D-45F5-B08E-A85E04D79655}" type="presParOf" srcId="{69B3229A-D10D-4265-9AD3-FDCC896EA6CA}" destId="{85355991-AD65-402F-A59A-10B6F7F24303}" srcOrd="1" destOrd="0" presId="urn:microsoft.com/office/officeart/2005/8/layout/hList1"/>
    <dgm:cxn modelId="{D755EFB6-1DD2-4AB8-9948-81BDA8203742}" type="presParOf" srcId="{3442BE85-B465-4E92-BFD2-F05A1A37A08E}" destId="{2609D5AB-980D-4911-9474-6E83A2053A91}" srcOrd="1" destOrd="0" presId="urn:microsoft.com/office/officeart/2005/8/layout/hList1"/>
    <dgm:cxn modelId="{248ECF9B-7A45-4ABB-85C9-ED13A85D1A27}" type="presParOf" srcId="{3442BE85-B465-4E92-BFD2-F05A1A37A08E}" destId="{26EF7BE4-E49D-4489-8D40-78F8612E9B94}" srcOrd="2" destOrd="0" presId="urn:microsoft.com/office/officeart/2005/8/layout/hList1"/>
    <dgm:cxn modelId="{3BDFBB67-F36B-4033-B51D-2140A69A0A4A}" type="presParOf" srcId="{26EF7BE4-E49D-4489-8D40-78F8612E9B94}" destId="{FC963A15-E22C-4055-ACFE-A7CE7153C758}" srcOrd="0" destOrd="0" presId="urn:microsoft.com/office/officeart/2005/8/layout/hList1"/>
    <dgm:cxn modelId="{EAA242C1-3C86-4574-8409-34FAF564946F}" type="presParOf" srcId="{26EF7BE4-E49D-4489-8D40-78F8612E9B94}" destId="{3B7955F1-E0FA-4C1D-95A6-5126E238E34B}" srcOrd="1" destOrd="0" presId="urn:microsoft.com/office/officeart/2005/8/layout/hList1"/>
    <dgm:cxn modelId="{16519A29-F7BD-442C-960D-3D544A790679}" type="presParOf" srcId="{3442BE85-B465-4E92-BFD2-F05A1A37A08E}" destId="{257AC539-C5F4-41F8-9E05-DFFD1CE9E46B}" srcOrd="3" destOrd="0" presId="urn:microsoft.com/office/officeart/2005/8/layout/hList1"/>
    <dgm:cxn modelId="{8F03F1A7-CED9-4D3C-A5D9-C0D1875B04A4}" type="presParOf" srcId="{3442BE85-B465-4E92-BFD2-F05A1A37A08E}" destId="{5877F349-C40E-4E47-9872-CF44EDDC7EB6}" srcOrd="4" destOrd="0" presId="urn:microsoft.com/office/officeart/2005/8/layout/hList1"/>
    <dgm:cxn modelId="{0A074EEF-67CA-4ED2-855E-47262B1FFED2}" type="presParOf" srcId="{5877F349-C40E-4E47-9872-CF44EDDC7EB6}" destId="{A73916F8-43C4-4E90-B6D5-D587979847B5}" srcOrd="0" destOrd="0" presId="urn:microsoft.com/office/officeart/2005/8/layout/hList1"/>
    <dgm:cxn modelId="{AB443EB5-9F9B-470F-90FB-788BE60E271B}" type="presParOf" srcId="{5877F349-C40E-4E47-9872-CF44EDDC7EB6}" destId="{9575A84D-31CF-4816-9FFC-98FE9A7679E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B0B4B-CDF1-4C47-BD4B-9D3E2BF62E3E}">
      <dsp:nvSpPr>
        <dsp:cNvPr id="0" name=""/>
        <dsp:cNvSpPr/>
      </dsp:nvSpPr>
      <dsp:spPr>
        <a:xfrm>
          <a:off x="3425" y="35599"/>
          <a:ext cx="3339405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i="0" kern="1200"/>
            <a:t>1. </a:t>
          </a:r>
          <a:r>
            <a:rPr lang="cs-CZ" sz="1400" b="1" i="0" kern="1200">
              <a:latin typeface="Calibri Light" panose="020F0302020204030204"/>
            </a:rPr>
            <a:t>trimenon</a:t>
          </a:r>
          <a:endParaRPr lang="cs-CZ" sz="1400" b="1" i="0" kern="1200"/>
        </a:p>
      </dsp:txBody>
      <dsp:txXfrm>
        <a:off x="3425" y="35599"/>
        <a:ext cx="3339405" cy="403200"/>
      </dsp:txXfrm>
    </dsp:sp>
    <dsp:sp modelId="{85355991-AD65-402F-A59A-10B6F7F24303}">
      <dsp:nvSpPr>
        <dsp:cNvPr id="0" name=""/>
        <dsp:cNvSpPr/>
      </dsp:nvSpPr>
      <dsp:spPr>
        <a:xfrm>
          <a:off x="3425" y="438799"/>
          <a:ext cx="3339405" cy="48373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1" i="0" kern="1200">
              <a:latin typeface="Calibri Light" panose="020F0302020204030204"/>
            </a:rPr>
            <a:t>0-4t – novorozenec, holokineze, asymetrie, konvex, predilekce, převaha flexe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1" i="0" kern="1200"/>
            <a:t>4.-6. </a:t>
          </a:r>
          <a:r>
            <a:rPr lang="cs-CZ" sz="1400" b="1" i="0" kern="1200">
              <a:latin typeface="Calibri Light" panose="020F0302020204030204"/>
            </a:rPr>
            <a:t>týden - šermíř</a:t>
          </a:r>
          <a:r>
            <a:rPr lang="cs-CZ" sz="1400" b="1" i="0" kern="1200"/>
            <a:t>, asociovaný úchop</a:t>
          </a:r>
          <a:r>
            <a:rPr lang="cs-CZ" sz="1400" b="1" i="0" kern="1200">
              <a:latin typeface="Calibri Light" panose="020F0302020204030204"/>
            </a:rPr>
            <a:t>, 6t. zrak. Fixace, postupně méně flekční držení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1" i="0" kern="1200"/>
            <a:t>8.t. - fyziolgická dystonie</a:t>
          </a:r>
          <a:r>
            <a:rPr lang="cs-CZ" sz="1400" b="1" i="0" kern="1200">
              <a:latin typeface="Calibri Light" panose="020F0302020204030204"/>
            </a:rPr>
            <a:t>, více symetrie</a:t>
          </a:r>
          <a:endParaRPr lang="cs-CZ" sz="1400" b="1" i="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1" i="0" kern="1200"/>
            <a:t>Výrazný pokrok za krátký čas</a:t>
          </a:r>
          <a:endParaRPr lang="en-US" sz="1400" b="1" i="0" kern="1200"/>
        </a:p>
      </dsp:txBody>
      <dsp:txXfrm>
        <a:off x="3425" y="438799"/>
        <a:ext cx="3339405" cy="4837376"/>
      </dsp:txXfrm>
    </dsp:sp>
    <dsp:sp modelId="{FC963A15-E22C-4055-ACFE-A7CE7153C758}">
      <dsp:nvSpPr>
        <dsp:cNvPr id="0" name=""/>
        <dsp:cNvSpPr/>
      </dsp:nvSpPr>
      <dsp:spPr>
        <a:xfrm>
          <a:off x="3810347" y="35599"/>
          <a:ext cx="3339405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i="0" kern="1200"/>
            <a:t>2. trimenon:</a:t>
          </a:r>
          <a:r>
            <a:rPr lang="cs-CZ" sz="1400" b="1" i="0" kern="1200">
              <a:latin typeface="Calibri Light" panose="020F0302020204030204"/>
            </a:rPr>
            <a:t> </a:t>
          </a:r>
          <a:endParaRPr lang="en-US" sz="1400" b="1" i="0" kern="1200"/>
        </a:p>
      </dsp:txBody>
      <dsp:txXfrm>
        <a:off x="3810347" y="35599"/>
        <a:ext cx="3339405" cy="403200"/>
      </dsp:txXfrm>
    </dsp:sp>
    <dsp:sp modelId="{3B7955F1-E0FA-4C1D-95A6-5126E238E34B}">
      <dsp:nvSpPr>
        <dsp:cNvPr id="0" name=""/>
        <dsp:cNvSpPr/>
      </dsp:nvSpPr>
      <dsp:spPr>
        <a:xfrm>
          <a:off x="3810347" y="438799"/>
          <a:ext cx="3339405" cy="48373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1" i="0" kern="1200"/>
            <a:t>Diferenciace – zásadní pro rozvoj lokomoce, vzory jsou předpokladem pro dosažení vertikální pozice</a:t>
          </a:r>
          <a:endParaRPr lang="en-US" sz="1400" b="1" i="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1" i="0" kern="1200"/>
            <a:t>3m - první aktivní symetrická opora, první izolovaná hybnost (oči, hlava do 30° rotace), výrazná aktivita břišní muskulatury koncentricky, kordinace ruka-oko-ústa, fantomový úchop</a:t>
          </a:r>
          <a:endParaRPr lang="en-US" sz="1400" b="1" i="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1" i="0" kern="1200"/>
            <a:t>4-4,5m – 1. cílený úchop (laterální), počátek diferenciace (DKK do nakroku, HKK opora-úchop, břišní svaly), rotabilita páteře, izolovaná hybnost pánve (sešikmení), kontakt ruka-hlava, ruka-třísla</a:t>
          </a:r>
          <a:endParaRPr lang="en-US" sz="1400" b="1" i="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1" i="0" kern="1200"/>
            <a:t>5m - úchop přes střed, izolovaná hybnost předloktí do SUP a PRO (vývoj stereognozie), kontakt ruka-kolena-genitálie</a:t>
          </a:r>
          <a:endParaRPr lang="en-US" sz="1400" b="1" i="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1" i="0" kern="1200"/>
            <a:t>6m - symetrická opora o dlaně, aktivní extenze kyčle, otáčení ze zad na břicho, stabiliace ThL přechodu, přechod do pozice na 4 (slepá ulička), kontakt ruka-chodidlo, radiální úchop přes střed</a:t>
          </a:r>
          <a:endParaRPr lang="en-US" sz="1400" b="1" i="0" kern="1200"/>
        </a:p>
      </dsp:txBody>
      <dsp:txXfrm>
        <a:off x="3810347" y="438799"/>
        <a:ext cx="3339405" cy="4837376"/>
      </dsp:txXfrm>
    </dsp:sp>
    <dsp:sp modelId="{A73916F8-43C4-4E90-B6D5-D587979847B5}">
      <dsp:nvSpPr>
        <dsp:cNvPr id="0" name=""/>
        <dsp:cNvSpPr/>
      </dsp:nvSpPr>
      <dsp:spPr>
        <a:xfrm>
          <a:off x="7617269" y="35599"/>
          <a:ext cx="3339405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i="0" kern="1200"/>
            <a:t>3. trimenon:</a:t>
          </a:r>
          <a:endParaRPr lang="en-US" sz="1400" b="1" i="0" kern="1200"/>
        </a:p>
      </dsp:txBody>
      <dsp:txXfrm>
        <a:off x="7617269" y="35599"/>
        <a:ext cx="3339405" cy="403200"/>
      </dsp:txXfrm>
    </dsp:sp>
    <dsp:sp modelId="{9575A84D-31CF-4816-9FFC-98FE9A7679E3}">
      <dsp:nvSpPr>
        <dsp:cNvPr id="0" name=""/>
        <dsp:cNvSpPr/>
      </dsp:nvSpPr>
      <dsp:spPr>
        <a:xfrm>
          <a:off x="7617269" y="438799"/>
          <a:ext cx="3339405" cy="48373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1" i="0" kern="1200"/>
            <a:t>Postup do vertikály, šikmý sed, kvadrupedální lokomoce, tripod, motivace zevním prostředím</a:t>
          </a:r>
          <a:endParaRPr lang="en-US" sz="1400" b="1" i="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1" i="0" kern="1200"/>
            <a:t>7m - diferenciace opora o ruce + nákrok, tulenění, palec nohy do úst</a:t>
          </a:r>
          <a:endParaRPr lang="en-US" sz="1400" b="1" i="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1" i="0" kern="1200"/>
            <a:t>7,5m - šikmý sed, rozvoj jemné motoriky: pinzetový úchop</a:t>
          </a:r>
          <a:endParaRPr lang="en-US" sz="1400" b="1" i="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1" i="0" kern="1200"/>
            <a:t>8-10m - volný sed, tripod, lezení, vertikalizace,</a:t>
          </a:r>
          <a:r>
            <a:rPr lang="cs-CZ" sz="1400" b="1" i="0" kern="1200">
              <a:latin typeface="Calibri Light" panose="020F0302020204030204"/>
            </a:rPr>
            <a:t>a</a:t>
          </a:r>
          <a:r>
            <a:rPr lang="cs-CZ" sz="1400" b="1" i="0" kern="1200"/>
            <a:t> klešťový úchop</a:t>
          </a:r>
          <a:endParaRPr lang="en-US" sz="1400" b="1" i="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1" i="0" kern="1200"/>
            <a:t>10-12m - počátky chůze, dřep, medvěd</a:t>
          </a:r>
          <a:endParaRPr lang="en-US" sz="1400" b="1" i="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b="1" i="0" kern="1200"/>
            <a:t>12-14m - sociální bipedální lokomoce</a:t>
          </a:r>
          <a:endParaRPr lang="en-US" sz="1400" b="1" i="0" kern="1200"/>
        </a:p>
      </dsp:txBody>
      <dsp:txXfrm>
        <a:off x="7617269" y="438799"/>
        <a:ext cx="3339405" cy="4837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Cbhtp78Ad3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BooggBCKbI" TargetMode="External"/><Relationship Id="rId2" Type="http://schemas.openxmlformats.org/officeDocument/2006/relationships/hyperlink" Target="https://www.youtube.com/watch?v=UznbhXLZ1I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Y7lf0NLoad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qhtoqGPjB4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WsE2CRlq0w" TargetMode="External"/><Relationship Id="rId2" Type="http://schemas.openxmlformats.org/officeDocument/2006/relationships/hyperlink" Target="https://www.youtube.com/watch?v=_0cErYu3A8Q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HWsE2CRlq0w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kojNeN5P6GA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Vyo4LsuD63Q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depcD8i8R4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leSJH5uhAt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youtube.com/watch?v=ztS3zshU5iM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youtube.com/watch?v=8Ys_-vvP29Y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youtube.com/watch?v=NQnXwR2XHeI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youtube.com/watch?v=zwS05IHpOm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x4bXDOJTIA" TargetMode="External"/><Relationship Id="rId2" Type="http://schemas.openxmlformats.org/officeDocument/2006/relationships/hyperlink" Target="https://www.youtube.com/watch?v=esKX7mblz3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OIgR4o9Iu8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youtube.com/watch?v=J4l4XsO6pL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www.youtube.com/watch?v=A4lZjHGfYaI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www.youtube.com/watch?v=mD1ZGUARlps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ww.youtube.com/watch?v=O7j2UeKcK3s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kiskripta.eu/w/Neuromotorick&#253;_v&#253;voj_d%C3%ADt&#283;te" TargetMode="External"/><Relationship Id="rId3" Type="http://schemas.openxmlformats.org/officeDocument/2006/relationships/hyperlink" Target="http://www.rl-corpus.cz/vojtuv-princip/vyvojova-kineziologie/" TargetMode="External"/><Relationship Id="rId7" Type="http://schemas.openxmlformats.org/officeDocument/2006/relationships/hyperlink" Target="https://www.solen.cz/pdfs/ped/2007/05/03.pdf" TargetMode="External"/><Relationship Id="rId2" Type="http://schemas.openxmlformats.org/officeDocument/2006/relationships/hyperlink" Target="https://pubmed.ncbi.nlm.nih.gov/20966209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habps.com/DATA/Motol_in.pdf" TargetMode="External"/><Relationship Id="rId5" Type="http://schemas.openxmlformats.org/officeDocument/2006/relationships/hyperlink" Target="https://www.solen.cz/pdfs/ped/2004/06/07.pdf" TargetMode="External"/><Relationship Id="rId10" Type="http://schemas.openxmlformats.org/officeDocument/2006/relationships/image" Target="../media/image42.jpeg"/><Relationship Id="rId4" Type="http://schemas.openxmlformats.org/officeDocument/2006/relationships/hyperlink" Target="https://www.wikiskripta.eu/w/Psychomotorick&#253;_v&#253;voj_d%C3%ADt&#283;te" TargetMode="External"/><Relationship Id="rId9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48465" y="3298722"/>
            <a:ext cx="8495070" cy="1784402"/>
          </a:xfrm>
        </p:spPr>
        <p:txBody>
          <a:bodyPr anchor="b">
            <a:normAutofit/>
          </a:bodyPr>
          <a:lstStyle/>
          <a:p>
            <a:r>
              <a:rPr lang="cs-CZ" sz="4200">
                <a:solidFill>
                  <a:srgbClr val="FFFFFF"/>
                </a:solidFill>
                <a:cs typeface="Calibri Light"/>
              </a:rPr>
              <a:t>Využití vývojové kineziologie v rámci terapie poruch pohybového aparátu</a:t>
            </a:r>
            <a:endParaRPr lang="cs-CZ" sz="4200">
              <a:solidFill>
                <a:srgbClr val="FFFFFF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48465" y="5258851"/>
            <a:ext cx="8495070" cy="142789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sz="1800" i="1">
                <a:solidFill>
                  <a:schemeClr val="bg1"/>
                </a:solidFill>
              </a:rPr>
              <a:t>bp1914 Základy diagnostiky a terapie poruch pohybového aparátu IV</a:t>
            </a:r>
          </a:p>
          <a:p>
            <a:r>
              <a:rPr lang="cs-CZ" sz="1800" i="1">
                <a:solidFill>
                  <a:schemeClr val="bg1"/>
                </a:solidFill>
                <a:cs typeface="Calibri"/>
              </a:rPr>
              <a:t>Mgr. Lucie Chytilová</a:t>
            </a:r>
          </a:p>
          <a:p>
            <a:r>
              <a:rPr lang="cs-CZ" sz="1800" i="1">
                <a:solidFill>
                  <a:schemeClr val="bg1"/>
                </a:solidFill>
                <a:cs typeface="Calibri"/>
              </a:rPr>
              <a:t>Mgr. Aleš Pospíšil</a:t>
            </a:r>
          </a:p>
          <a:p>
            <a:r>
              <a:rPr lang="cs-CZ" sz="1800" i="1">
                <a:solidFill>
                  <a:schemeClr val="bg1"/>
                </a:solidFill>
                <a:cs typeface="Calibri"/>
              </a:rPr>
              <a:t>Jaro 2022</a:t>
            </a:r>
          </a:p>
          <a:p>
            <a:endParaRPr lang="cs-CZ" sz="1800" i="1">
              <a:solidFill>
                <a:schemeClr val="bg1"/>
              </a:solidFill>
              <a:cs typeface="Calibri"/>
            </a:endParaRPr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6" descr="Mozek">
            <a:extLst>
              <a:ext uri="{FF2B5EF4-FFF2-40B4-BE49-F238E27FC236}">
                <a16:creationId xmlns:a16="http://schemas.microsoft.com/office/drawing/2014/main" id="{2465FC5E-17D8-4E1A-AA16-93240524D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  <p:pic>
        <p:nvPicPr>
          <p:cNvPr id="4" name="Obrázek 4">
            <a:extLst>
              <a:ext uri="{FF2B5EF4-FFF2-40B4-BE49-F238E27FC236}">
                <a16:creationId xmlns:a16="http://schemas.microsoft.com/office/drawing/2014/main" id="{A538D976-48F7-4C08-B6E4-194505206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8144" y="171250"/>
            <a:ext cx="2969076" cy="7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796A64-1742-4877-A89D-32042BD60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Fáze posturálně lokomoční funkce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FD4304-BD45-451E-8AED-03F218AA4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/>
              <a:t>Posturální stabilizace (sagitální stabilizace trupu)</a:t>
            </a:r>
          </a:p>
          <a:p>
            <a:pPr lvl="1"/>
            <a:r>
              <a:rPr lang="cs-CZ"/>
              <a:t>do 3.-4.M</a:t>
            </a:r>
          </a:p>
          <a:p>
            <a:pPr lvl="1"/>
            <a:r>
              <a:rPr lang="cs-CZ"/>
              <a:t>vzniká pevný rám pro pohyb</a:t>
            </a:r>
          </a:p>
          <a:p>
            <a:pPr lvl="1"/>
            <a:r>
              <a:rPr lang="cs-CZ"/>
              <a:t>aktivuje se automaticky při každém pohybu</a:t>
            </a:r>
          </a:p>
          <a:p>
            <a:pPr lvl="1"/>
            <a:r>
              <a:rPr lang="cs-CZ"/>
              <a:t>osa páteř-hrudník-pánev</a:t>
            </a:r>
          </a:p>
          <a:p>
            <a:pPr marL="514350" indent="-514350">
              <a:buFont typeface="+mj-lt"/>
              <a:buAutoNum type="arabicPeriod"/>
            </a:pPr>
            <a:r>
              <a:rPr lang="cs-CZ"/>
              <a:t>Lokomoce (diferenciace funkce)</a:t>
            </a:r>
          </a:p>
          <a:p>
            <a:pPr lvl="1"/>
            <a:r>
              <a:rPr lang="cs-CZ"/>
              <a:t>po 3.-4.M</a:t>
            </a:r>
          </a:p>
          <a:p>
            <a:pPr lvl="1"/>
            <a:r>
              <a:rPr lang="cs-CZ" err="1"/>
              <a:t>nákročná</a:t>
            </a:r>
            <a:r>
              <a:rPr lang="cs-CZ"/>
              <a:t>/opěrná funkce</a:t>
            </a:r>
          </a:p>
          <a:p>
            <a:pPr lvl="1"/>
            <a:r>
              <a:rPr lang="cs-CZ" err="1"/>
              <a:t>punctum</a:t>
            </a:r>
            <a:r>
              <a:rPr lang="cs-CZ"/>
              <a:t> mobile/</a:t>
            </a:r>
            <a:r>
              <a:rPr lang="cs-CZ" err="1"/>
              <a:t>punctum</a:t>
            </a:r>
            <a:r>
              <a:rPr lang="cs-CZ"/>
              <a:t> </a:t>
            </a:r>
            <a:r>
              <a:rPr lang="cs-CZ" err="1"/>
              <a:t>fixum</a:t>
            </a:r>
            <a:endParaRPr lang="cs-CZ"/>
          </a:p>
          <a:p>
            <a:pPr lvl="1"/>
            <a:r>
              <a:rPr lang="cs-CZ"/>
              <a:t>OKŘ/UKŘ</a:t>
            </a:r>
          </a:p>
          <a:p>
            <a:pPr lvl="1"/>
            <a:r>
              <a:rPr lang="cs-CZ"/>
              <a:t>kontralaterální a </a:t>
            </a:r>
            <a:r>
              <a:rPr lang="cs-CZ" err="1"/>
              <a:t>ipsilaterální</a:t>
            </a:r>
            <a:r>
              <a:rPr lang="cs-CZ"/>
              <a:t> pohybový vzor</a:t>
            </a:r>
          </a:p>
        </p:txBody>
      </p:sp>
    </p:spTree>
    <p:extLst>
      <p:ext uri="{BB962C8B-B14F-4D97-AF65-F5344CB8AC3E}">
        <p14:creationId xmlns:p14="http://schemas.microsoft.com/office/powerpoint/2010/main" val="2117241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70359-636E-4EC9-91A2-C6C802043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Kontralaterální pohybový model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5398ED-5603-4390-B403-49D315E80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protichůdný vzor</a:t>
            </a:r>
          </a:p>
          <a:p>
            <a:r>
              <a:rPr lang="cs-CZ"/>
              <a:t>pohyby (sporty): skoky, běhy, kopy</a:t>
            </a:r>
          </a:p>
          <a:p>
            <a:r>
              <a:rPr lang="cs-CZ"/>
              <a:t>rovina ramen a kyčlí je v </a:t>
            </a:r>
            <a:r>
              <a:rPr lang="cs-CZ" err="1"/>
              <a:t>kontrarotaci</a:t>
            </a:r>
            <a:endParaRPr lang="cs-CZ"/>
          </a:p>
        </p:txBody>
      </p:sp>
      <p:pic>
        <p:nvPicPr>
          <p:cNvPr id="6" name="Obrázek 5" descr="Obsah obrázku text, fotbal&#10;&#10;Popis byl vytvořen automaticky">
            <a:extLst>
              <a:ext uri="{FF2B5EF4-FFF2-40B4-BE49-F238E27FC236}">
                <a16:creationId xmlns:a16="http://schemas.microsoft.com/office/drawing/2014/main" id="{BFCC59C4-5433-4D25-BD0C-B4C32AF1A5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2"/>
          <a:stretch/>
        </p:blipFill>
        <p:spPr>
          <a:xfrm>
            <a:off x="1071977" y="3264287"/>
            <a:ext cx="3231666" cy="3627800"/>
          </a:xfrm>
          <a:prstGeom prst="rect">
            <a:avLst/>
          </a:prstGeom>
        </p:spPr>
      </p:pic>
      <p:pic>
        <p:nvPicPr>
          <p:cNvPr id="9" name="Obrázek 4" descr="Obsah obrázku dítě, osoba, interiér, batole&#10;&#10;Popis se vygeneroval automaticky.">
            <a:extLst>
              <a:ext uri="{FF2B5EF4-FFF2-40B4-BE49-F238E27FC236}">
                <a16:creationId xmlns:a16="http://schemas.microsoft.com/office/drawing/2014/main" id="{81D1199D-544F-4B99-9E95-FA80E5F81A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3" r="12958"/>
          <a:stretch/>
        </p:blipFill>
        <p:spPr>
          <a:xfrm>
            <a:off x="6594180" y="2442096"/>
            <a:ext cx="4525843" cy="353646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D4469303-B0C5-4E9B-BDED-45B18A87AB1F}"/>
              </a:ext>
            </a:extLst>
          </p:cNvPr>
          <p:cNvSpPr txBox="1"/>
          <p:nvPr/>
        </p:nvSpPr>
        <p:spPr>
          <a:xfrm>
            <a:off x="8540385" y="5987342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800">
                <a:ea typeface="+mn-lt"/>
                <a:cs typeface="+mn-lt"/>
              </a:rPr>
              <a:t>https://www.damynakole.cz/2020/04/cvicime-permanento-dil-iv-lezeni-neco-pro-svaly-i-mozkove-zavity/</a:t>
            </a:r>
            <a:endParaRPr lang="cs-CZ" sz="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4390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A5B01E-55F8-4EAD-95C1-3A1C78E87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Ipsilaterální</a:t>
            </a:r>
            <a:r>
              <a:rPr lang="cs-CZ"/>
              <a:t> pohybový model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0837534-34CC-4E10-AF48-AC9EF84E3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stejnostranný vzor</a:t>
            </a:r>
          </a:p>
          <a:p>
            <a:r>
              <a:rPr lang="cs-CZ"/>
              <a:t>pohyby (sporty): hody, vrhy,</a:t>
            </a:r>
            <a:br>
              <a:rPr lang="cs-CZ"/>
            </a:br>
            <a:r>
              <a:rPr lang="cs-CZ"/>
              <a:t>změny směru</a:t>
            </a:r>
          </a:p>
          <a:p>
            <a:r>
              <a:rPr lang="cs-CZ"/>
              <a:t>roviny ramen a pánve musí </a:t>
            </a:r>
            <a:br>
              <a:rPr lang="cs-CZ"/>
            </a:br>
            <a:r>
              <a:rPr lang="cs-CZ"/>
              <a:t>směřovat do stejného směru</a:t>
            </a:r>
          </a:p>
        </p:txBody>
      </p:sp>
      <p:pic>
        <p:nvPicPr>
          <p:cNvPr id="11" name="Obrázek 10" descr="Obsah obrázku klipart&#10;&#10;Popis byl vytvořen automaticky">
            <a:extLst>
              <a:ext uri="{FF2B5EF4-FFF2-40B4-BE49-F238E27FC236}">
                <a16:creationId xmlns:a16="http://schemas.microsoft.com/office/drawing/2014/main" id="{A399AA87-0402-48A2-AB37-4DFDAE00E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2369"/>
            <a:ext cx="6894253" cy="2344046"/>
          </a:xfrm>
          <a:prstGeom prst="rect">
            <a:avLst/>
          </a:prstGeom>
        </p:spPr>
      </p:pic>
      <p:pic>
        <p:nvPicPr>
          <p:cNvPr id="10" name="Obrázek 4" descr="Obsah obrázku osoba, ležící, interiér, postel&#10;&#10;Popis se vygeneroval automaticky.">
            <a:extLst>
              <a:ext uri="{FF2B5EF4-FFF2-40B4-BE49-F238E27FC236}">
                <a16:creationId xmlns:a16="http://schemas.microsoft.com/office/drawing/2014/main" id="{EAC46B93-CBD6-404C-A104-919C1C50C4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2" r="-2" b="-2"/>
          <a:stretch/>
        </p:blipFill>
        <p:spPr>
          <a:xfrm>
            <a:off x="6675647" y="1690688"/>
            <a:ext cx="5516353" cy="3777051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9B4E1B18-F337-402E-9F1B-3767741FB03A}"/>
              </a:ext>
            </a:extLst>
          </p:cNvPr>
          <p:cNvSpPr txBox="1"/>
          <p:nvPr/>
        </p:nvSpPr>
        <p:spPr>
          <a:xfrm>
            <a:off x="8747806" y="4828758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800">
                <a:ea typeface="+mn-lt"/>
                <a:cs typeface="+mn-lt"/>
              </a:rPr>
              <a:t>https://www.maminka.cz/clanek/zahodte-tabulky-a-vyckejte-az-se-dite-posadi-samo-vyplati-se-to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947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52EB36-AD19-4003-A513-8A8BFC926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118" y="100081"/>
            <a:ext cx="4783697" cy="959585"/>
          </a:xfrm>
        </p:spPr>
        <p:txBody>
          <a:bodyPr anchor="b">
            <a:normAutofit/>
          </a:bodyPr>
          <a:lstStyle/>
          <a:p>
            <a:r>
              <a:rPr lang="cs-CZ" sz="4000">
                <a:cs typeface="Calibri Light"/>
              </a:rPr>
              <a:t>Novorozenec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EF6973-9693-4589-9528-14D40236B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599" y="1347675"/>
            <a:ext cx="5447373" cy="45151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800">
                <a:cs typeface="Calibri"/>
              </a:rPr>
              <a:t>0  - 28 dní</a:t>
            </a:r>
          </a:p>
          <a:p>
            <a:r>
              <a:rPr lang="cs-CZ" sz="1800">
                <a:cs typeface="Calibri"/>
              </a:rPr>
              <a:t>Asymetrie, </a:t>
            </a:r>
            <a:r>
              <a:rPr lang="cs-CZ" sz="1800" err="1">
                <a:cs typeface="Calibri"/>
              </a:rPr>
              <a:t>holokineze</a:t>
            </a:r>
            <a:r>
              <a:rPr lang="cs-CZ" sz="1800">
                <a:cs typeface="Calibri"/>
              </a:rPr>
              <a:t>, </a:t>
            </a:r>
            <a:r>
              <a:rPr lang="cs-CZ" sz="1800" err="1">
                <a:cs typeface="Calibri"/>
              </a:rPr>
              <a:t>konvex</a:t>
            </a:r>
            <a:r>
              <a:rPr lang="cs-CZ" sz="1800">
                <a:cs typeface="Calibri"/>
              </a:rPr>
              <a:t> trupu, </a:t>
            </a:r>
            <a:r>
              <a:rPr lang="cs-CZ" sz="1800" err="1">
                <a:cs typeface="Calibri"/>
              </a:rPr>
              <a:t>apedální</a:t>
            </a:r>
            <a:r>
              <a:rPr lang="cs-CZ" sz="1800">
                <a:cs typeface="Calibri"/>
              </a:rPr>
              <a:t>, není aktivní opora</a:t>
            </a:r>
          </a:p>
          <a:p>
            <a:r>
              <a:rPr lang="cs-CZ" sz="1800">
                <a:cs typeface="Calibri"/>
              </a:rPr>
              <a:t>Převaha tonických svalů (vývojově starších)</a:t>
            </a:r>
          </a:p>
          <a:p>
            <a:r>
              <a:rPr lang="cs-CZ" sz="1800">
                <a:cs typeface="Calibri"/>
              </a:rPr>
              <a:t>Pohyby celého těla, ale plynulé, občas trhané, ne dyskineze!</a:t>
            </a:r>
          </a:p>
          <a:p>
            <a:r>
              <a:rPr lang="cs-CZ" sz="1800">
                <a:cs typeface="Calibri"/>
              </a:rPr>
              <a:t>Minimální aktivita břišní stěny</a:t>
            </a:r>
          </a:p>
          <a:p>
            <a:r>
              <a:rPr lang="cs-CZ" sz="1800">
                <a:cs typeface="Calibri"/>
              </a:rPr>
              <a:t>Pozitivní novorozenecké reflexy, které postupně dozráváním CNS mizí, některé zůstávají po celý život (</a:t>
            </a:r>
            <a:r>
              <a:rPr lang="cs-CZ" sz="1800" err="1">
                <a:cs typeface="Calibri"/>
              </a:rPr>
              <a:t>optikofasc</a:t>
            </a:r>
            <a:r>
              <a:rPr lang="cs-CZ" sz="1800">
                <a:cs typeface="Calibri"/>
              </a:rPr>
              <a:t>. a </a:t>
            </a:r>
            <a:r>
              <a:rPr lang="cs-CZ" sz="1800" err="1">
                <a:cs typeface="Calibri"/>
              </a:rPr>
              <a:t>akustikofasc</a:t>
            </a:r>
            <a:r>
              <a:rPr lang="cs-CZ" sz="1800">
                <a:cs typeface="Calibri"/>
              </a:rPr>
              <a:t>.), některé vždy patologie (ATŠR, STŠR)</a:t>
            </a:r>
          </a:p>
          <a:p>
            <a:r>
              <a:rPr lang="cs-CZ" sz="1800">
                <a:cs typeface="Calibri"/>
              </a:rPr>
              <a:t>Predilekce hlavičky - může vznikat </a:t>
            </a:r>
            <a:r>
              <a:rPr lang="cs-CZ" sz="1800" err="1">
                <a:cs typeface="Calibri"/>
              </a:rPr>
              <a:t>plagiocephalie</a:t>
            </a:r>
            <a:r>
              <a:rPr lang="cs-CZ" sz="1800">
                <a:cs typeface="Calibri"/>
              </a:rPr>
              <a:t> a fixace </a:t>
            </a:r>
            <a:r>
              <a:rPr lang="cs-CZ" sz="1800" err="1">
                <a:cs typeface="Calibri"/>
              </a:rPr>
              <a:t>asymterického</a:t>
            </a:r>
            <a:r>
              <a:rPr lang="cs-CZ" sz="1800">
                <a:cs typeface="Calibri"/>
              </a:rPr>
              <a:t> držení! </a:t>
            </a:r>
          </a:p>
          <a:p>
            <a:r>
              <a:rPr lang="cs-CZ" sz="1800">
                <a:ea typeface="+mn-lt"/>
                <a:cs typeface="+mn-lt"/>
                <a:hlinkClick r:id="rId2"/>
              </a:rPr>
              <a:t>https://www.youtube.com/watch?v=Cbhtp78Ad3w</a:t>
            </a:r>
            <a:endParaRPr lang="cs-CZ" sz="1800">
              <a:ea typeface="+mn-lt"/>
              <a:cs typeface="+mn-lt"/>
            </a:endParaRPr>
          </a:p>
          <a:p>
            <a:pPr marL="0" indent="0">
              <a:buNone/>
            </a:pPr>
            <a:endParaRPr lang="cs-CZ" sz="1800">
              <a:ea typeface="+mn-lt"/>
              <a:cs typeface="+mn-lt"/>
            </a:endParaRPr>
          </a:p>
        </p:txBody>
      </p:sp>
      <p:pic>
        <p:nvPicPr>
          <p:cNvPr id="5" name="Obrázek 5" descr="Obsah obrázku osoba, interiér, dítě, zeď&#10;&#10;Popis se vygeneroval automaticky.">
            <a:extLst>
              <a:ext uri="{FF2B5EF4-FFF2-40B4-BE49-F238E27FC236}">
                <a16:creationId xmlns:a16="http://schemas.microsoft.com/office/drawing/2014/main" id="{0393305A-71FB-40E9-923D-674089A1E8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065" r="-290" b="433"/>
          <a:stretch/>
        </p:blipFill>
        <p:spPr>
          <a:xfrm>
            <a:off x="6283392" y="2681103"/>
            <a:ext cx="5365375" cy="23033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E178839-FC91-40DE-B230-A8F81ABEB506}"/>
              </a:ext>
            </a:extLst>
          </p:cNvPr>
          <p:cNvSpPr txBox="1"/>
          <p:nvPr/>
        </p:nvSpPr>
        <p:spPr>
          <a:xfrm>
            <a:off x="9148916" y="4994786"/>
            <a:ext cx="274320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800">
                <a:ea typeface="+mn-lt"/>
                <a:cs typeface="+mn-lt"/>
              </a:rPr>
              <a:t>https://sweetmephotography.com/the-details/</a:t>
            </a:r>
            <a:endParaRPr lang="cs-CZ" sz="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7825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5897CCA-486C-491C-B4C1-5E5C95A82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98D15F-211B-4F06-A677-6581BF5D9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88" y="385474"/>
            <a:ext cx="6356606" cy="976795"/>
          </a:xfrm>
        </p:spPr>
        <p:txBody>
          <a:bodyPr>
            <a:normAutofit/>
          </a:bodyPr>
          <a:lstStyle/>
          <a:p>
            <a:r>
              <a:rPr lang="cs-CZ" sz="4000">
                <a:cs typeface="Calibri Light"/>
              </a:rPr>
              <a:t>Novorozenec na zádech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400F0A-030A-46E3-8BE7-B124345A6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987" y="1362269"/>
            <a:ext cx="6358432" cy="524380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sz="1800">
                <a:cs typeface="Calibri"/>
              </a:rPr>
              <a:t>Nestabilita, převaha extenzorů páteře</a:t>
            </a:r>
          </a:p>
          <a:p>
            <a:r>
              <a:rPr lang="cs-CZ" sz="1800">
                <a:cs typeface="Calibri"/>
              </a:rPr>
              <a:t>Hrudník kraniálně, předozadně široký</a:t>
            </a:r>
          </a:p>
          <a:p>
            <a:r>
              <a:rPr lang="cs-CZ" sz="1800" err="1">
                <a:cs typeface="Calibri"/>
              </a:rPr>
              <a:t>Diskoordinace</a:t>
            </a:r>
            <a:r>
              <a:rPr lang="cs-CZ" sz="1800">
                <a:cs typeface="Calibri"/>
              </a:rPr>
              <a:t> břišní stěny, minimální aktivita, fyziologicky diastáza (max do 3m.)</a:t>
            </a:r>
          </a:p>
          <a:p>
            <a:r>
              <a:rPr lang="cs-CZ" sz="1800" err="1">
                <a:cs typeface="Calibri"/>
              </a:rPr>
              <a:t>Anteverze</a:t>
            </a:r>
            <a:r>
              <a:rPr lang="cs-CZ" sz="1800">
                <a:cs typeface="Calibri"/>
              </a:rPr>
              <a:t> pánve</a:t>
            </a:r>
          </a:p>
          <a:p>
            <a:r>
              <a:rPr lang="cs-CZ" sz="1800">
                <a:cs typeface="Calibri"/>
              </a:rPr>
              <a:t>Převažuje zvýšení tonu na končetinách -&gt; flekční držení</a:t>
            </a:r>
          </a:p>
          <a:p>
            <a:r>
              <a:rPr lang="cs-CZ" sz="1800">
                <a:cs typeface="Calibri"/>
              </a:rPr>
              <a:t>Kyčle ve VR, kyčelní kloub pracuje pouze jako kladkový - primitivní kopání do flexe-extenze (</a:t>
            </a:r>
            <a:r>
              <a:rPr lang="cs-CZ" sz="1800">
                <a:ea typeface="+mn-lt"/>
                <a:cs typeface="+mn-lt"/>
                <a:hlinkClick r:id="rId2"/>
              </a:rPr>
              <a:t>https://www.youtube.com/watch?v=UznbhXLZ1Io</a:t>
            </a:r>
            <a:r>
              <a:rPr lang="cs-CZ" sz="1800">
                <a:ea typeface="+mn-lt"/>
                <a:cs typeface="+mn-lt"/>
              </a:rPr>
              <a:t>)</a:t>
            </a:r>
          </a:p>
          <a:p>
            <a:r>
              <a:rPr lang="cs-CZ" sz="1800">
                <a:cs typeface="Calibri"/>
              </a:rPr>
              <a:t>Lopatky protrakce, VR ramen, zápěstí v ulnární dukci, ruka v pěst, ale ne stále - musí zvládnou otevřít, změnit...</a:t>
            </a:r>
          </a:p>
          <a:p>
            <a:r>
              <a:rPr lang="cs-CZ" sz="1800">
                <a:cs typeface="Calibri"/>
              </a:rPr>
              <a:t>Minimální optický kontakt – pouze na velmi malou vzdálenost a krátkodobě (při </a:t>
            </a:r>
            <a:r>
              <a:rPr lang="cs-CZ" sz="1800" err="1">
                <a:cs typeface="Calibri"/>
              </a:rPr>
              <a:t>zastabilizování</a:t>
            </a:r>
            <a:r>
              <a:rPr lang="cs-CZ" sz="1800">
                <a:cs typeface="Calibri"/>
              </a:rPr>
              <a:t> pozice hlavy)</a:t>
            </a:r>
          </a:p>
          <a:p>
            <a:r>
              <a:rPr lang="cs-CZ" sz="1800">
                <a:cs typeface="Calibri"/>
              </a:rPr>
              <a:t>Svede otočit hlavu na obě strany - otáčí za světlem, zvukem... - na pohyb reaguje celé tělo</a:t>
            </a:r>
          </a:p>
          <a:p>
            <a:r>
              <a:rPr lang="cs-CZ" sz="1800">
                <a:ea typeface="+mn-lt"/>
                <a:cs typeface="+mn-lt"/>
                <a:hlinkClick r:id="rId3"/>
              </a:rPr>
              <a:t>https://www.youtube.com/watch?v=VBooggBCKbI</a:t>
            </a:r>
            <a:endParaRPr lang="cs-CZ" sz="1800">
              <a:ea typeface="+mn-lt"/>
              <a:cs typeface="+mn-lt"/>
            </a:endParaRPr>
          </a:p>
          <a:p>
            <a:r>
              <a:rPr lang="cs-CZ" sz="1800">
                <a:ea typeface="+mn-lt"/>
                <a:cs typeface="+mn-lt"/>
                <a:hlinkClick r:id="rId4"/>
              </a:rPr>
              <a:t>https://www.youtube.com/watch?v=Y7lf0NLoad4</a:t>
            </a:r>
            <a:endParaRPr lang="cs-CZ" sz="1800">
              <a:ea typeface="+mn-lt"/>
              <a:cs typeface="+mn-lt"/>
            </a:endParaRPr>
          </a:p>
        </p:txBody>
      </p:sp>
      <p:pic>
        <p:nvPicPr>
          <p:cNvPr id="6" name="Obrázek 6" descr="Obsah obrázku dítě, osoba, interiér, zubní kartáček&#10;&#10;Popis se vygeneroval automaticky.">
            <a:extLst>
              <a:ext uri="{FF2B5EF4-FFF2-40B4-BE49-F238E27FC236}">
                <a16:creationId xmlns:a16="http://schemas.microsoft.com/office/drawing/2014/main" id="{DEA532D0-4AB5-484A-9F08-475D021E04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" b="8669"/>
          <a:stretch/>
        </p:blipFill>
        <p:spPr>
          <a:xfrm>
            <a:off x="8465892" y="1835383"/>
            <a:ext cx="3086445" cy="4293703"/>
          </a:xfrm>
          <a:prstGeom prst="rect">
            <a:avLst/>
          </a:prstGeom>
          <a:effectLst/>
        </p:spPr>
      </p:pic>
      <p:sp>
        <p:nvSpPr>
          <p:cNvPr id="8" name="TextovéPole 1">
            <a:extLst>
              <a:ext uri="{FF2B5EF4-FFF2-40B4-BE49-F238E27FC236}">
                <a16:creationId xmlns:a16="http://schemas.microsoft.com/office/drawing/2014/main" id="{FF613470-BD2F-468A-827E-A531CD58BA8B}"/>
              </a:ext>
            </a:extLst>
          </p:cNvPr>
          <p:cNvSpPr txBox="1"/>
          <p:nvPr/>
        </p:nvSpPr>
        <p:spPr>
          <a:xfrm>
            <a:off x="9148916" y="6126161"/>
            <a:ext cx="2743200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800">
                <a:ea typeface="+mn-lt"/>
                <a:cs typeface="+mn-lt"/>
              </a:rPr>
              <a:t>http://www.clr-fyzioterapie.cz/cs/vyvoj-ditete</a:t>
            </a:r>
            <a:endParaRPr lang="cs-CZ" sz="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7407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2BCADA-0262-443B-AD10-2466FD79C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cs-CZ" sz="4000">
                <a:cs typeface="Calibri Light"/>
              </a:rPr>
              <a:t>Novorozenec na břiše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BAE3DF-400E-4E12-AD0B-74E6F1AE4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813" y="1432335"/>
            <a:ext cx="8675612" cy="53358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1600">
                <a:cs typeface="Calibri"/>
              </a:rPr>
              <a:t>Úložná plocha – bez aktivní opory, těžiště v oblasti sterna (těžká hlava)</a:t>
            </a:r>
          </a:p>
          <a:p>
            <a:r>
              <a:rPr lang="cs-CZ" sz="1600">
                <a:cs typeface="Calibri"/>
              </a:rPr>
              <a:t>Páteř extenze, pánev výš než hlava, </a:t>
            </a:r>
            <a:r>
              <a:rPr lang="cs-CZ" sz="1600" err="1">
                <a:cs typeface="Calibri"/>
              </a:rPr>
              <a:t>anteverze</a:t>
            </a:r>
            <a:r>
              <a:rPr lang="cs-CZ" sz="1600">
                <a:cs typeface="Calibri"/>
              </a:rPr>
              <a:t> pánve, inaktivní břišní muskulatura</a:t>
            </a:r>
          </a:p>
          <a:p>
            <a:r>
              <a:rPr lang="cs-CZ" sz="1600">
                <a:cs typeface="Calibri"/>
              </a:rPr>
              <a:t>Hlava v </a:t>
            </a:r>
            <a:r>
              <a:rPr lang="cs-CZ" sz="1600" err="1">
                <a:cs typeface="Calibri"/>
              </a:rPr>
              <a:t>reklinaci</a:t>
            </a:r>
            <a:r>
              <a:rPr lang="cs-CZ" sz="1600">
                <a:cs typeface="Calibri"/>
              </a:rPr>
              <a:t>, </a:t>
            </a:r>
            <a:r>
              <a:rPr lang="cs-CZ" sz="1600" err="1">
                <a:cs typeface="Calibri"/>
              </a:rPr>
              <a:t>lateroflexi</a:t>
            </a:r>
            <a:r>
              <a:rPr lang="cs-CZ" sz="1600">
                <a:cs typeface="Calibri"/>
              </a:rPr>
              <a:t> a rotaci, </a:t>
            </a:r>
            <a:r>
              <a:rPr lang="cs-CZ" sz="1600" err="1">
                <a:cs typeface="Calibri"/>
              </a:rPr>
              <a:t>konvex</a:t>
            </a:r>
            <a:r>
              <a:rPr lang="cs-CZ" sz="1600">
                <a:cs typeface="Calibri"/>
              </a:rPr>
              <a:t> trupu (více na čelistní stranu), hrudník </a:t>
            </a:r>
            <a:br>
              <a:rPr lang="cs-CZ" sz="1600">
                <a:cs typeface="Calibri"/>
              </a:rPr>
            </a:br>
            <a:r>
              <a:rPr lang="cs-CZ" sz="1600">
                <a:cs typeface="Calibri"/>
              </a:rPr>
              <a:t>v kraniálním postavení</a:t>
            </a:r>
          </a:p>
          <a:p>
            <a:r>
              <a:rPr lang="cs-CZ" sz="1600">
                <a:cs typeface="Calibri"/>
              </a:rPr>
              <a:t>Převažuje flekční držení končetin</a:t>
            </a:r>
          </a:p>
          <a:p>
            <a:r>
              <a:rPr lang="cs-CZ" sz="1600">
                <a:cs typeface="Calibri"/>
              </a:rPr>
              <a:t>Protrakce a elevace lopatek, RAM pracuje jako kladkový kloub, GH ve VR, paže </a:t>
            </a:r>
            <a:br>
              <a:rPr lang="cs-CZ" sz="1600">
                <a:cs typeface="Calibri"/>
              </a:rPr>
            </a:br>
            <a:r>
              <a:rPr lang="cs-CZ" sz="1600">
                <a:cs typeface="Calibri"/>
              </a:rPr>
              <a:t>v ADD vedle trupu, max flexe LOK, pronace předloktí, ulnární dukce zápěstí, pěst</a:t>
            </a:r>
          </a:p>
          <a:p>
            <a:r>
              <a:rPr lang="cs-CZ" sz="1600">
                <a:cs typeface="Calibri"/>
              </a:rPr>
              <a:t>Optický kontakt na velmi krátkou vzdálenost</a:t>
            </a:r>
          </a:p>
          <a:p>
            <a:r>
              <a:rPr lang="cs-CZ" sz="1600">
                <a:cs typeface="Calibri"/>
              </a:rPr>
              <a:t>Zvládne otočit hlavu na obě strany, ale je to velmi náročné</a:t>
            </a:r>
          </a:p>
          <a:p>
            <a:r>
              <a:rPr lang="cs-CZ" sz="1600" err="1">
                <a:cs typeface="Calibri"/>
              </a:rPr>
              <a:t>Anteverze</a:t>
            </a:r>
            <a:r>
              <a:rPr lang="cs-CZ" sz="1600">
                <a:cs typeface="Calibri"/>
              </a:rPr>
              <a:t> pánve limituje rozsah pohybu kyčlí - pracuje jako kladka, primitivní </a:t>
            </a:r>
            <a:br>
              <a:rPr lang="cs-CZ" sz="1600">
                <a:cs typeface="Calibri"/>
              </a:rPr>
            </a:br>
            <a:r>
              <a:rPr lang="cs-CZ" sz="1600">
                <a:cs typeface="Calibri"/>
              </a:rPr>
              <a:t>kopání i na břiše</a:t>
            </a:r>
          </a:p>
          <a:p>
            <a:r>
              <a:rPr lang="cs-CZ" sz="1600">
                <a:cs typeface="Calibri"/>
              </a:rPr>
              <a:t>Flexe kyčlí - kolen - kotník, převažuje everze (ale dokáže změnit)</a:t>
            </a:r>
          </a:p>
          <a:p>
            <a:r>
              <a:rPr lang="cs-CZ" sz="1600">
                <a:cs typeface="Calibri"/>
              </a:rPr>
              <a:t>Pokud jsou DKK pod tělem, je každá kyčel v 45°ABD, </a:t>
            </a:r>
            <a:r>
              <a:rPr lang="cs-CZ" sz="1600" err="1">
                <a:cs typeface="Calibri"/>
              </a:rPr>
              <a:t>Lp</a:t>
            </a:r>
            <a:r>
              <a:rPr lang="cs-CZ" sz="1600">
                <a:cs typeface="Calibri"/>
              </a:rPr>
              <a:t> lordotická až po </a:t>
            </a:r>
            <a:r>
              <a:rPr lang="cs-CZ" sz="1600" err="1">
                <a:cs typeface="Calibri"/>
              </a:rPr>
              <a:t>ThL</a:t>
            </a:r>
            <a:endParaRPr lang="cs-CZ" sz="1600">
              <a:cs typeface="Calibri"/>
            </a:endParaRPr>
          </a:p>
          <a:p>
            <a:r>
              <a:rPr lang="cs-CZ" sz="1600">
                <a:cs typeface="Calibri"/>
              </a:rPr>
              <a:t>Při větší abdukci kyčlí - hypotonie – </a:t>
            </a:r>
            <a:r>
              <a:rPr lang="cs-CZ" sz="1600" err="1">
                <a:cs typeface="Calibri"/>
              </a:rPr>
              <a:t>kyfotizace</a:t>
            </a:r>
            <a:r>
              <a:rPr lang="cs-CZ" sz="1600">
                <a:cs typeface="Calibri"/>
              </a:rPr>
              <a:t> </a:t>
            </a:r>
            <a:r>
              <a:rPr lang="cs-CZ" sz="1600" err="1">
                <a:cs typeface="Calibri"/>
              </a:rPr>
              <a:t>Lp</a:t>
            </a:r>
            <a:endParaRPr lang="cs-CZ" sz="1600">
              <a:cs typeface="Calibri"/>
            </a:endParaRPr>
          </a:p>
          <a:p>
            <a:r>
              <a:rPr lang="cs-CZ" sz="1600">
                <a:cs typeface="Calibri"/>
              </a:rPr>
              <a:t>Velmi krátce nadzvedne hlavu nad podložku (minimálně)</a:t>
            </a:r>
          </a:p>
          <a:p>
            <a:r>
              <a:rPr lang="cs-CZ" sz="1600">
                <a:ea typeface="+mn-lt"/>
                <a:cs typeface="+mn-lt"/>
                <a:hlinkClick r:id="rId2"/>
              </a:rPr>
              <a:t>https://www.youtube.com/watch?v=qhtoqGPjB4g</a:t>
            </a:r>
            <a:endParaRPr lang="cs-CZ" sz="1600">
              <a:ea typeface="+mn-lt"/>
              <a:cs typeface="+mn-lt"/>
            </a:endParaRPr>
          </a:p>
          <a:p>
            <a:endParaRPr lang="cs-CZ" sz="1600">
              <a:ea typeface="+mn-lt"/>
              <a:cs typeface="+mn-lt"/>
            </a:endParaRPr>
          </a:p>
          <a:p>
            <a:endParaRPr lang="cs-CZ" sz="1600">
              <a:cs typeface="Calibri"/>
            </a:endParaRPr>
          </a:p>
        </p:txBody>
      </p:sp>
      <p:pic>
        <p:nvPicPr>
          <p:cNvPr id="4" name="Obrázek 4" descr="Obsah obrázku postel, osoba, interiér, ležící&#10;&#10;Popis se vygeneroval automaticky.">
            <a:extLst>
              <a:ext uri="{FF2B5EF4-FFF2-40B4-BE49-F238E27FC236}">
                <a16:creationId xmlns:a16="http://schemas.microsoft.com/office/drawing/2014/main" id="{161EF046-4F5C-4901-8B1B-464392D455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2" r="-2" b="-2"/>
          <a:stretch/>
        </p:blipFill>
        <p:spPr>
          <a:xfrm>
            <a:off x="7905730" y="2371313"/>
            <a:ext cx="3939683" cy="269049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E9751BF-089D-4454-9153-2D74DF636906}"/>
              </a:ext>
            </a:extLst>
          </p:cNvPr>
          <p:cNvSpPr txBox="1"/>
          <p:nvPr/>
        </p:nvSpPr>
        <p:spPr>
          <a:xfrm>
            <a:off x="9517626" y="5056238"/>
            <a:ext cx="274320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800">
                <a:ea typeface="+mn-lt"/>
                <a:cs typeface="+mn-lt"/>
              </a:rPr>
              <a:t>https://sleepbaby.org/baby-sleeps-face-down/</a:t>
            </a:r>
            <a:endParaRPr lang="cs-CZ" sz="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9474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D359C1-D9E2-4719-9975-DCBB6030F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Novorozenec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09DA7F-75A7-464F-A6F8-3D46A7553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875"/>
            <a:ext cx="10515600" cy="2208213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cs-CZ">
                <a:cs typeface="Calibri"/>
              </a:rPr>
              <a:t>Kineziologický obsah vzoru často pozorovatelný u našich pacientů - při patologii se více blížíme vzoru novorozence než vzoru 3m</a:t>
            </a:r>
          </a:p>
          <a:p>
            <a:pPr lvl="1"/>
            <a:r>
              <a:rPr lang="cs-CZ">
                <a:cs typeface="Calibri"/>
              </a:rPr>
              <a:t>Inkoordinace břišní stěny</a:t>
            </a:r>
          </a:p>
          <a:p>
            <a:pPr lvl="1"/>
            <a:r>
              <a:rPr lang="cs-CZ" err="1">
                <a:cs typeface="Calibri"/>
              </a:rPr>
              <a:t>Anteverze</a:t>
            </a:r>
            <a:r>
              <a:rPr lang="cs-CZ">
                <a:cs typeface="Calibri"/>
              </a:rPr>
              <a:t> pánve</a:t>
            </a:r>
          </a:p>
          <a:p>
            <a:pPr lvl="1"/>
            <a:r>
              <a:rPr lang="cs-CZ">
                <a:cs typeface="Calibri"/>
              </a:rPr>
              <a:t>VR postavení kořenových kloubů, převaha flekčních vzorů</a:t>
            </a:r>
          </a:p>
          <a:p>
            <a:pPr lvl="1"/>
            <a:r>
              <a:rPr lang="cs-CZ">
                <a:cs typeface="Calibri"/>
              </a:rPr>
              <a:t>Neschopnost napřímení </a:t>
            </a:r>
            <a:r>
              <a:rPr lang="cs-CZ" err="1">
                <a:cs typeface="Calibri"/>
              </a:rPr>
              <a:t>Thp</a:t>
            </a:r>
            <a:endParaRPr lang="cs-CZ">
              <a:cs typeface="Calibri"/>
            </a:endParaRPr>
          </a:p>
          <a:p>
            <a:pPr lvl="1"/>
            <a:r>
              <a:rPr lang="cs-CZ">
                <a:cs typeface="Calibri"/>
              </a:rPr>
              <a:t>Kraniální postavení hrudníku</a:t>
            </a:r>
          </a:p>
          <a:p>
            <a:pPr lvl="1"/>
            <a:r>
              <a:rPr lang="cs-CZ">
                <a:cs typeface="Calibri"/>
              </a:rPr>
              <a:t>Poruchy izolované hybnosti</a:t>
            </a:r>
          </a:p>
          <a:p>
            <a:pPr lvl="1"/>
            <a:r>
              <a:rPr lang="cs-CZ">
                <a:cs typeface="Calibri"/>
              </a:rPr>
              <a:t>Diastáza...</a:t>
            </a:r>
          </a:p>
          <a:p>
            <a:pPr marL="0" indent="0">
              <a:buNone/>
            </a:pPr>
            <a:endParaRPr lang="cs-CZ">
              <a:cs typeface="Calibri"/>
            </a:endParaRPr>
          </a:p>
        </p:txBody>
      </p:sp>
      <p:pic>
        <p:nvPicPr>
          <p:cNvPr id="5" name="Obrázek 4" descr="Obsah obrázku osoba, žena, plavky&#10;&#10;Popis se vygeneroval automaticky.">
            <a:extLst>
              <a:ext uri="{FF2B5EF4-FFF2-40B4-BE49-F238E27FC236}">
                <a16:creationId xmlns:a16="http://schemas.microsoft.com/office/drawing/2014/main" id="{66B4AE33-B7D3-45DF-A57B-A163EF5E9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745" y="3863497"/>
            <a:ext cx="4717993" cy="246906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87D44FF-FF0C-4ED2-87BB-E0DAAD410B77}"/>
              </a:ext>
            </a:extLst>
          </p:cNvPr>
          <p:cNvSpPr txBox="1"/>
          <p:nvPr/>
        </p:nvSpPr>
        <p:spPr>
          <a:xfrm>
            <a:off x="2225219" y="6333958"/>
            <a:ext cx="3871085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800">
                <a:ea typeface="+mn-lt"/>
                <a:cs typeface="+mn-lt"/>
              </a:rPr>
              <a:t>https://marketastrnadova.cz/cviceni-po-porodu/</a:t>
            </a:r>
          </a:p>
        </p:txBody>
      </p:sp>
      <p:pic>
        <p:nvPicPr>
          <p:cNvPr id="9" name="Obrázek 6" descr="Obsah obrázku interiér, zeď&#10;&#10;Popis se vygeneroval automaticky.">
            <a:extLst>
              <a:ext uri="{FF2B5EF4-FFF2-40B4-BE49-F238E27FC236}">
                <a16:creationId xmlns:a16="http://schemas.microsoft.com/office/drawing/2014/main" id="{FCC7EBE0-B896-4F87-96C6-3FD48DA42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931" y="4017917"/>
            <a:ext cx="3898160" cy="2155371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E4D46BF-E01B-492C-BE43-68130D3D3B6D}"/>
              </a:ext>
            </a:extLst>
          </p:cNvPr>
          <p:cNvSpPr txBox="1"/>
          <p:nvPr/>
        </p:nvSpPr>
        <p:spPr>
          <a:xfrm>
            <a:off x="7903206" y="6213714"/>
            <a:ext cx="33309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800">
                <a:ea typeface="+mn-lt"/>
                <a:cs typeface="+mn-lt"/>
              </a:rPr>
              <a:t>http://coretraining.cz/2014/09/posturalni-dysfunkce-a-rigidita-hrudniku-aneb-jak-je-to-skutecne-s-branicnim-dychanim/</a:t>
            </a:r>
            <a:endParaRPr lang="cs-CZ" sz="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5595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6592E8-9897-46AC-B4F6-FD940DCA7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4.-6- týden vývoje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FF6ED6-030F-4B1B-8826-95FDA3538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cs-CZ">
                <a:cs typeface="Calibri"/>
              </a:rPr>
              <a:t>Postupně ubývá flekční držení, postupně více symetrie</a:t>
            </a:r>
          </a:p>
          <a:p>
            <a:r>
              <a:rPr lang="cs-CZ">
                <a:cs typeface="Calibri"/>
              </a:rPr>
              <a:t>Zvyšuje se aktivita ventrální muskulatury</a:t>
            </a:r>
          </a:p>
          <a:p>
            <a:r>
              <a:rPr lang="cs-CZ">
                <a:ea typeface="+mn-lt"/>
                <a:cs typeface="+mn-lt"/>
              </a:rPr>
              <a:t>Již delší optický kontakt - v 6t krátký optický kontakt až 75% dětí</a:t>
            </a:r>
            <a:endParaRPr lang="en-US">
              <a:ea typeface="+mn-lt"/>
              <a:cs typeface="+mn-lt"/>
            </a:endParaRPr>
          </a:p>
          <a:p>
            <a:r>
              <a:rPr lang="cs-CZ">
                <a:cs typeface="Calibri"/>
              </a:rPr>
              <a:t>Asociovaný úchop - dítě zafixuje, chce něco, ale neví jak si podat -&gt; sešpulí rty, mačká pěstičky, chodidla...</a:t>
            </a:r>
          </a:p>
          <a:p>
            <a:r>
              <a:rPr lang="cs-CZ">
                <a:cs typeface="Calibri"/>
              </a:rPr>
              <a:t>Na zádech se objevuje vzor šermíř (6t)</a:t>
            </a:r>
          </a:p>
          <a:p>
            <a:r>
              <a:rPr lang="cs-CZ">
                <a:cs typeface="Calibri"/>
              </a:rPr>
              <a:t>Objevuje se reaktivní sociální úsměv - většinou na matku</a:t>
            </a:r>
          </a:p>
          <a:p>
            <a:r>
              <a:rPr lang="cs-CZ">
                <a:cs typeface="Calibri"/>
              </a:rPr>
              <a:t>Zpozorní, když slyší hlas, silný zvuk způsobuje úlek</a:t>
            </a:r>
          </a:p>
          <a:p>
            <a:r>
              <a:rPr lang="cs-CZ">
                <a:cs typeface="Calibri"/>
              </a:rPr>
              <a:t>Hrudník se prodlužuje tahem muskulatury, již více válec</a:t>
            </a:r>
          </a:p>
          <a:p>
            <a:r>
              <a:rPr lang="cs-CZ">
                <a:cs typeface="Calibri"/>
              </a:rPr>
              <a:t>Fyziologická dystonie: do 8.t., náhlý pohyb celého těla jako výraz emocí, touhy, vzrušení - chce hračku/matku</a:t>
            </a:r>
          </a:p>
          <a:p>
            <a:r>
              <a:rPr lang="cs-CZ">
                <a:ea typeface="+mn-lt"/>
                <a:cs typeface="+mn-lt"/>
                <a:hlinkClick r:id="rId2"/>
              </a:rPr>
              <a:t>https://www.youtube.com/watch?v=_0cErYu3A8Q</a:t>
            </a:r>
            <a:endParaRPr lang="cs-CZ">
              <a:cs typeface="Calibri"/>
            </a:endParaRPr>
          </a:p>
          <a:p>
            <a:r>
              <a:rPr lang="cs-CZ">
                <a:ea typeface="+mn-lt"/>
                <a:cs typeface="+mn-lt"/>
                <a:hlinkClick r:id="rId3"/>
              </a:rPr>
              <a:t>https://www.youtube.com/watch?v=HWsE2CRlq0w</a:t>
            </a:r>
          </a:p>
          <a:p>
            <a:pPr marL="0" indent="0">
              <a:buNone/>
            </a:pPr>
            <a:endParaRPr lang="cs-CZ">
              <a:ea typeface="+mn-lt"/>
              <a:cs typeface="+mn-lt"/>
            </a:endParaRPr>
          </a:p>
          <a:p>
            <a:endParaRPr lang="cs-CZ">
              <a:cs typeface="Calibri"/>
            </a:endParaRPr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506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E6A396-6175-4093-8B49-47A1C3B48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sz="4100">
                <a:cs typeface="Calibri Light"/>
              </a:rPr>
              <a:t>6. týden na zádech - vzor šermíř</a:t>
            </a:r>
            <a:endParaRPr lang="cs-CZ" sz="41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2AFDF5-24DC-47A5-81CD-792DBAEB0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400">
                <a:cs typeface="Calibri"/>
              </a:rPr>
              <a:t>Pokud dítě něco vidí a chce někam dosáhnout, ale ještě nemá možnost -&gt; na čelistní straně extenze, záhlaví flexe, ZR postavení kořenových kloubů, plynulý pohyb</a:t>
            </a:r>
          </a:p>
          <a:p>
            <a:r>
              <a:rPr lang="cs-CZ" sz="1400">
                <a:cs typeface="Calibri"/>
              </a:rPr>
              <a:t>Nejde o reakci na pasivní otočení hlavy (neplést s AŠTR - patologie, VR postavení kořen. kloubů)</a:t>
            </a:r>
          </a:p>
          <a:p>
            <a:r>
              <a:rPr lang="cs-CZ" sz="1400">
                <a:cs typeface="Calibri"/>
              </a:rPr>
              <a:t>ŠERMÍŘ:</a:t>
            </a:r>
          </a:p>
          <a:p>
            <a:pPr lvl="1"/>
            <a:r>
              <a:rPr lang="cs-CZ" sz="1400">
                <a:cs typeface="Calibri"/>
              </a:rPr>
              <a:t>Čelistní HK: ZR, ABD, částečně extenze lokte (ne plná), otevřená dlaň</a:t>
            </a:r>
          </a:p>
          <a:p>
            <a:pPr lvl="1"/>
            <a:r>
              <a:rPr lang="cs-CZ" sz="1400">
                <a:cs typeface="Calibri"/>
              </a:rPr>
              <a:t>Záhlavní HK: stejně jako čelistní, více flekční postavení</a:t>
            </a:r>
          </a:p>
          <a:p>
            <a:pPr lvl="1"/>
            <a:r>
              <a:rPr lang="cs-CZ" sz="1400">
                <a:cs typeface="Calibri"/>
              </a:rPr>
              <a:t>Čelistní DK: EXT, ZR KYK, EXT KOK, neutrální pozice nohy, asociovaný úchop</a:t>
            </a:r>
            <a:endParaRPr lang="cs-CZ" sz="1400"/>
          </a:p>
          <a:p>
            <a:pPr lvl="1"/>
            <a:r>
              <a:rPr lang="cs-CZ" sz="1400">
                <a:cs typeface="Calibri"/>
              </a:rPr>
              <a:t>Záhlavní DK: stejně jako čelistní, více flexe KOK</a:t>
            </a:r>
          </a:p>
          <a:p>
            <a:r>
              <a:rPr lang="cs-CZ" sz="1400">
                <a:cs typeface="Calibri"/>
              </a:rPr>
              <a:t>Lepší optická fixace – krátkodobě na vzdálenost 30-50cm v zorném poli 90°</a:t>
            </a:r>
          </a:p>
          <a:p>
            <a:r>
              <a:rPr lang="cs-CZ" sz="1400">
                <a:cs typeface="Calibri"/>
              </a:rPr>
              <a:t>Nadzvedne o něco více DKK nad podložku - aktivace břišní stěny</a:t>
            </a:r>
          </a:p>
          <a:p>
            <a:r>
              <a:rPr lang="cs-CZ" sz="1400">
                <a:ea typeface="+mn-lt"/>
                <a:cs typeface="+mn-lt"/>
                <a:hlinkClick r:id="rId2"/>
              </a:rPr>
              <a:t>https://www.youtube.com/watch?v=HWsE2CRlq0w</a:t>
            </a:r>
            <a:endParaRPr lang="cs-CZ" sz="1400">
              <a:cs typeface="Calibri"/>
            </a:endParaRPr>
          </a:p>
          <a:p>
            <a:pPr marL="0" indent="0">
              <a:buNone/>
            </a:pPr>
            <a:endParaRPr lang="cs-CZ" sz="1400">
              <a:ea typeface="+mn-lt"/>
              <a:cs typeface="+mn-lt"/>
            </a:endParaRPr>
          </a:p>
        </p:txBody>
      </p:sp>
      <p:pic>
        <p:nvPicPr>
          <p:cNvPr id="4" name="Obrázek 4" descr="Obsah obrázku zeď, interiér, dítě, osoba&#10;&#10;Popis se vygeneroval automaticky.">
            <a:extLst>
              <a:ext uri="{FF2B5EF4-FFF2-40B4-BE49-F238E27FC236}">
                <a16:creationId xmlns:a16="http://schemas.microsoft.com/office/drawing/2014/main" id="{6A88E837-0204-401E-94EB-BAE537D7F5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3" r="439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37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0BDC28FB-91C1-4A56-99CC-4FC80FF759C0}"/>
              </a:ext>
            </a:extLst>
          </p:cNvPr>
          <p:cNvSpPr txBox="1"/>
          <p:nvPr/>
        </p:nvSpPr>
        <p:spPr>
          <a:xfrm>
            <a:off x="2315497" y="6518786"/>
            <a:ext cx="274320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800">
                <a:ea typeface="+mn-lt"/>
                <a:cs typeface="+mn-lt"/>
              </a:rPr>
              <a:t>http://www.clr-fyzioterapie.cz/cs/vyvoj-ditete</a:t>
            </a:r>
            <a:r>
              <a:rPr lang="cs-CZ" sz="800"/>
              <a:t>.</a:t>
            </a:r>
            <a:endParaRPr lang="cs-CZ" sz="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9347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2FA39E-8135-4E3B-8AF5-E97CFDA4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47815"/>
            <a:ext cx="10452023" cy="795616"/>
          </a:xfrm>
        </p:spPr>
        <p:txBody>
          <a:bodyPr>
            <a:normAutofit/>
          </a:bodyPr>
          <a:lstStyle/>
          <a:p>
            <a:pPr algn="ctr"/>
            <a:r>
              <a:rPr lang="cs-CZ" sz="4000">
                <a:cs typeface="Calibri Light"/>
              </a:rPr>
              <a:t>ATŠR X ŠERMÍŘ</a:t>
            </a:r>
            <a:endParaRPr lang="cs-CZ" sz="4000"/>
          </a:p>
        </p:txBody>
      </p:sp>
      <p:pic>
        <p:nvPicPr>
          <p:cNvPr id="4" name="Obrázek 4" descr="Obsah obrázku panenka&#10;&#10;Popis se vygeneroval automaticky.">
            <a:extLst>
              <a:ext uri="{FF2B5EF4-FFF2-40B4-BE49-F238E27FC236}">
                <a16:creationId xmlns:a16="http://schemas.microsoft.com/office/drawing/2014/main" id="{54A40AEF-599E-460E-93C6-7E072C7ED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75" y="1352666"/>
            <a:ext cx="3823212" cy="478040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0363619-1244-4EF8-AC42-3560F5D14A03}"/>
              </a:ext>
            </a:extLst>
          </p:cNvPr>
          <p:cNvSpPr txBox="1"/>
          <p:nvPr/>
        </p:nvSpPr>
        <p:spPr>
          <a:xfrm>
            <a:off x="7895303" y="5916560"/>
            <a:ext cx="367726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800">
                <a:ea typeface="+mn-lt"/>
                <a:cs typeface="+mn-lt"/>
              </a:rPr>
              <a:t>https://www.whattoexpect.com/first-year/milestones/tonic-neck-reflex-in-babies</a:t>
            </a:r>
            <a:endParaRPr lang="cs-CZ" sz="800">
              <a:cs typeface="Calibri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DF23602-4601-4E83-8891-367F330D0AF9}"/>
              </a:ext>
            </a:extLst>
          </p:cNvPr>
          <p:cNvSpPr txBox="1"/>
          <p:nvPr/>
        </p:nvSpPr>
        <p:spPr>
          <a:xfrm>
            <a:off x="2052791" y="6268370"/>
            <a:ext cx="274320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800">
                <a:ea typeface="+mn-lt"/>
                <a:cs typeface="+mn-lt"/>
              </a:rPr>
              <a:t>https://www.solen.cz/pdfs/ped/2007/05/03.pdf</a:t>
            </a:r>
            <a:endParaRPr lang="cs-CZ" sz="800">
              <a:cs typeface="Calibri"/>
            </a:endParaRPr>
          </a:p>
        </p:txBody>
      </p:sp>
      <p:pic>
        <p:nvPicPr>
          <p:cNvPr id="5" name="Obrázek 5" descr="Obsah obrázku dítě, interiér, osoba, ležící&#10;&#10;Popis se vygeneroval automaticky.">
            <a:extLst>
              <a:ext uri="{FF2B5EF4-FFF2-40B4-BE49-F238E27FC236}">
                <a16:creationId xmlns:a16="http://schemas.microsoft.com/office/drawing/2014/main" id="{A233F2E8-05AC-422F-84BE-60F67F48C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040" y="2130137"/>
            <a:ext cx="6224152" cy="348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1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C39DA-A31B-4504-8848-E3276348C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Výuka předmětu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46DE49-8F7C-49A4-84CD-98A3B52F7F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cs-CZ"/>
              <a:t>bp1914/LS01: Čt 18:00–20:00</a:t>
            </a:r>
          </a:p>
          <a:p>
            <a:r>
              <a:rPr lang="cs-CZ"/>
              <a:t>17.2. Vývojová kineziologie</a:t>
            </a:r>
          </a:p>
          <a:p>
            <a:r>
              <a:rPr lang="cs-CZ"/>
              <a:t>24.2. Vývojová kineziologie</a:t>
            </a:r>
          </a:p>
          <a:p>
            <a:r>
              <a:rPr lang="cs-CZ"/>
              <a:t>3.3. Vývojová kineziologie</a:t>
            </a:r>
          </a:p>
          <a:p>
            <a:r>
              <a:rPr lang="cs-CZ"/>
              <a:t>10.3. Vývojová kineziologie</a:t>
            </a:r>
          </a:p>
          <a:p>
            <a:r>
              <a:rPr lang="cs-CZ"/>
              <a:t>17.3. Vývojová kineziologie</a:t>
            </a:r>
          </a:p>
          <a:p>
            <a:r>
              <a:rPr lang="cs-CZ"/>
              <a:t>24.3. Vývojová kineziologie</a:t>
            </a:r>
          </a:p>
          <a:p>
            <a:r>
              <a:rPr lang="cs-CZ"/>
              <a:t>31.3. Vývojová kineziologie</a:t>
            </a:r>
            <a:endParaRPr lang="cs-CZ">
              <a:cs typeface="Calibri"/>
            </a:endParaRPr>
          </a:p>
          <a:p>
            <a:r>
              <a:rPr lang="cs-CZ"/>
              <a:t>7.4. Vývojová kineziologie</a:t>
            </a:r>
            <a:endParaRPr lang="cs-CZ">
              <a:cs typeface="Calibri"/>
            </a:endParaRPr>
          </a:p>
          <a:p>
            <a:r>
              <a:rPr lang="cs-CZ"/>
              <a:t>14.4. Základy viscerální terapie</a:t>
            </a:r>
            <a:endParaRPr lang="cs-CZ">
              <a:cs typeface="Calibri" panose="020F0502020204030204"/>
            </a:endParaRPr>
          </a:p>
          <a:p>
            <a:r>
              <a:rPr lang="cs-CZ"/>
              <a:t>21.4. Základy viscerální terapie</a:t>
            </a:r>
            <a:endParaRPr lang="cs-CZ">
              <a:cs typeface="Calibri" panose="020F0502020204030204"/>
            </a:endParaRPr>
          </a:p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96EFC4-7C59-4883-AC52-B524BF9F7B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/>
              <a:t>bp1914/LS02: Po 11:00–13:00</a:t>
            </a:r>
            <a:endParaRPr lang="cs-CZ"/>
          </a:p>
          <a:p>
            <a:r>
              <a:rPr lang="cs-CZ"/>
              <a:t>14.2. Vývojová kineziologie</a:t>
            </a:r>
          </a:p>
          <a:p>
            <a:r>
              <a:rPr lang="cs-CZ"/>
              <a:t>21.2. Vývojová kineziologie</a:t>
            </a:r>
          </a:p>
          <a:p>
            <a:r>
              <a:rPr lang="cs-CZ"/>
              <a:t>28.2. Vývojová kineziologie</a:t>
            </a:r>
          </a:p>
          <a:p>
            <a:r>
              <a:rPr lang="cs-CZ"/>
              <a:t>7.3. Vývojová kineziologie</a:t>
            </a:r>
          </a:p>
          <a:p>
            <a:r>
              <a:rPr lang="cs-CZ"/>
              <a:t>14.3. Vývojová kineziologie</a:t>
            </a:r>
          </a:p>
          <a:p>
            <a:r>
              <a:rPr lang="cs-CZ"/>
              <a:t>21.3. Vývojová kineziologie</a:t>
            </a:r>
          </a:p>
          <a:p>
            <a:r>
              <a:rPr lang="cs-CZ"/>
              <a:t>28.3. Vývojová kineziologie</a:t>
            </a:r>
          </a:p>
          <a:p>
            <a:r>
              <a:rPr lang="cs-CZ"/>
              <a:t>4.4. Vývojová kineziologie</a:t>
            </a:r>
            <a:endParaRPr lang="cs-CZ">
              <a:cs typeface="Calibri"/>
            </a:endParaRPr>
          </a:p>
          <a:p>
            <a:r>
              <a:rPr lang="cs-CZ"/>
              <a:t>11.4. Základy viscerální terapie</a:t>
            </a:r>
            <a:endParaRPr lang="cs-CZ">
              <a:cs typeface="Calibri" panose="020F0502020204030204"/>
            </a:endParaRPr>
          </a:p>
          <a:p>
            <a:r>
              <a:rPr lang="cs-CZ" strike="sngStrike"/>
              <a:t>18.4.</a:t>
            </a:r>
            <a:r>
              <a:rPr lang="cs-CZ"/>
              <a:t> Velikonoce</a:t>
            </a:r>
          </a:p>
          <a:p>
            <a:r>
              <a:rPr lang="cs-CZ"/>
              <a:t>25.4. Základy viscerální terapie</a:t>
            </a:r>
            <a:endParaRPr lang="cs-CZ">
              <a:cs typeface="Calibri" panose="020F0502020204030204"/>
            </a:endParaRP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952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6BEC6B-5C77-412D-B45A-5B0F46FED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439564-4A51-4D72-B6A5-3EE4FC749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214"/>
            <a:ext cx="10515600" cy="1481188"/>
          </a:xfrm>
        </p:spPr>
        <p:txBody>
          <a:bodyPr>
            <a:normAutofit/>
          </a:bodyPr>
          <a:lstStyle/>
          <a:p>
            <a:pPr algn="ctr"/>
            <a:r>
              <a:rPr lang="cs-CZ" sz="4000">
                <a:cs typeface="Calibri Light"/>
              </a:rPr>
              <a:t>4-6- týden na břiše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5DE6D3-D2E1-42A8-96EF-603DC6F23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128"/>
            <a:ext cx="5883677" cy="45184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800">
                <a:cs typeface="Calibri"/>
              </a:rPr>
              <a:t>Již delší optický kontakt – iniciuje napřímení</a:t>
            </a:r>
          </a:p>
          <a:p>
            <a:r>
              <a:rPr lang="cs-CZ" sz="1800">
                <a:cs typeface="Calibri"/>
              </a:rPr>
              <a:t>Zatížení se přesouvá ze sterna do oblasti pupku a předloktí</a:t>
            </a:r>
          </a:p>
          <a:p>
            <a:r>
              <a:rPr lang="cs-CZ" sz="1800">
                <a:ea typeface="+mn-lt"/>
                <a:cs typeface="+mn-lt"/>
              </a:rPr>
              <a:t>Krátkodobě zvedne hlavičku nad podložku, již lehce výš - zapře se do předloktí, napřimuje se páteř - začíná více aktivace ventrální muskulatury</a:t>
            </a:r>
            <a:endParaRPr lang="cs-CZ" sz="1800">
              <a:cs typeface="Calibri"/>
            </a:endParaRPr>
          </a:p>
          <a:p>
            <a:r>
              <a:rPr lang="cs-CZ" sz="1800">
                <a:cs typeface="Calibri"/>
              </a:rPr>
              <a:t>Rotace hlavy je spojena s </a:t>
            </a:r>
            <a:r>
              <a:rPr lang="cs-CZ" sz="1800" err="1">
                <a:cs typeface="Calibri"/>
              </a:rPr>
              <a:t>lateroflexí</a:t>
            </a:r>
            <a:r>
              <a:rPr lang="cs-CZ" sz="1800">
                <a:cs typeface="Calibri"/>
              </a:rPr>
              <a:t> trupu, hlava již méně v </a:t>
            </a:r>
            <a:r>
              <a:rPr lang="cs-CZ" sz="1800" err="1">
                <a:cs typeface="Calibri"/>
              </a:rPr>
              <a:t>reklinaci</a:t>
            </a:r>
            <a:r>
              <a:rPr lang="cs-CZ" sz="1800">
                <a:cs typeface="Calibri"/>
              </a:rPr>
              <a:t>, ale přetrvává asymetrie - snižuje se predilekce</a:t>
            </a:r>
          </a:p>
          <a:p>
            <a:r>
              <a:rPr lang="cs-CZ" sz="1800">
                <a:cs typeface="Calibri"/>
              </a:rPr>
              <a:t>Vyšší aktivita zevních rotátorů - větší pohyb paže do flexe</a:t>
            </a:r>
          </a:p>
          <a:p>
            <a:r>
              <a:rPr lang="cs-CZ" sz="1800">
                <a:cs typeface="Calibri"/>
              </a:rPr>
              <a:t>RAM ABD do 45°, FLX do 45°, LOK 30°FLX, zápěstí v neutrále, ruka volně sevřená, palec ven z pěsti</a:t>
            </a:r>
          </a:p>
          <a:p>
            <a:r>
              <a:rPr lang="cs-CZ" sz="1800">
                <a:cs typeface="Calibri"/>
              </a:rPr>
              <a:t>Pánev méně v </a:t>
            </a:r>
            <a:r>
              <a:rPr lang="cs-CZ" sz="1800" err="1">
                <a:cs typeface="Calibri"/>
              </a:rPr>
              <a:t>anteverzi</a:t>
            </a:r>
            <a:r>
              <a:rPr lang="cs-CZ" sz="1800">
                <a:cs typeface="Calibri"/>
              </a:rPr>
              <a:t>, KYK méně flexe, již více ZR, KOK méně flexe, kotníky v DF a everzi</a:t>
            </a:r>
          </a:p>
          <a:p>
            <a:r>
              <a:rPr lang="cs-CZ" sz="1800">
                <a:ea typeface="+mn-lt"/>
                <a:cs typeface="+mn-lt"/>
                <a:hlinkClick r:id="rId2"/>
              </a:rPr>
              <a:t>https://www.youtube.com/watch?v=kojNeN5P6GA</a:t>
            </a:r>
            <a:endParaRPr lang="cs-CZ" sz="1800">
              <a:cs typeface="Calibri"/>
            </a:endParaRPr>
          </a:p>
          <a:p>
            <a:pPr marL="0" indent="0">
              <a:buNone/>
            </a:pPr>
            <a:endParaRPr lang="cs-CZ" sz="1800">
              <a:ea typeface="+mn-lt"/>
              <a:cs typeface="+mn-lt"/>
            </a:endParaRPr>
          </a:p>
          <a:p>
            <a:endParaRPr lang="cs-CZ" sz="1800">
              <a:cs typeface="Calibri"/>
            </a:endParaRPr>
          </a:p>
          <a:p>
            <a:endParaRPr lang="cs-CZ" sz="1800">
              <a:cs typeface="Calibri"/>
            </a:endParaRPr>
          </a:p>
        </p:txBody>
      </p:sp>
      <p:pic>
        <p:nvPicPr>
          <p:cNvPr id="4" name="Obrázek 4" descr="Obsah obrázku dítě, interiér, osoba, postel&#10;&#10;Popis se vygeneroval automaticky.">
            <a:extLst>
              <a:ext uri="{FF2B5EF4-FFF2-40B4-BE49-F238E27FC236}">
                <a16:creationId xmlns:a16="http://schemas.microsoft.com/office/drawing/2014/main" id="{CFBBF5F6-DC12-4AA7-AB72-9D2BD5EAEB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88" t="-1153" r="1079" b="865"/>
          <a:stretch/>
        </p:blipFill>
        <p:spPr>
          <a:xfrm>
            <a:off x="7083837" y="1945451"/>
            <a:ext cx="4549945" cy="3363308"/>
          </a:xfrm>
          <a:prstGeom prst="rect">
            <a:avLst/>
          </a:prstGeom>
        </p:spPr>
      </p:pic>
      <p:sp>
        <p:nvSpPr>
          <p:cNvPr id="7" name="TextovéPole 1">
            <a:extLst>
              <a:ext uri="{FF2B5EF4-FFF2-40B4-BE49-F238E27FC236}">
                <a16:creationId xmlns:a16="http://schemas.microsoft.com/office/drawing/2014/main" id="{B317C615-599A-4F20-829A-3BFDFD01BBDF}"/>
              </a:ext>
            </a:extLst>
          </p:cNvPr>
          <p:cNvSpPr txBox="1"/>
          <p:nvPr/>
        </p:nvSpPr>
        <p:spPr>
          <a:xfrm>
            <a:off x="8608142" y="5314335"/>
            <a:ext cx="3185651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800">
                <a:ea typeface="+mn-lt"/>
                <a:cs typeface="+mn-lt"/>
              </a:rPr>
              <a:t>https://www.bundoo.com/articles/your-3-month-2-week-old-baby/</a:t>
            </a:r>
          </a:p>
        </p:txBody>
      </p:sp>
    </p:spTree>
    <p:extLst>
      <p:ext uri="{BB962C8B-B14F-4D97-AF65-F5344CB8AC3E}">
        <p14:creationId xmlns:p14="http://schemas.microsoft.com/office/powerpoint/2010/main" val="2892306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0FB2521-652A-4A76-BF33-4B1D1DFCD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44" y="685367"/>
            <a:ext cx="4783697" cy="443391"/>
          </a:xfrm>
        </p:spPr>
        <p:txBody>
          <a:bodyPr anchor="b">
            <a:normAutofit fontScale="90000"/>
          </a:bodyPr>
          <a:lstStyle/>
          <a:p>
            <a:r>
              <a:rPr lang="cs-CZ" sz="4000">
                <a:cs typeface="Calibri Light"/>
              </a:rPr>
              <a:t>3m 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5E0594-55BC-4B3B-999D-062095E86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04775"/>
            <a:ext cx="4783697" cy="451513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000">
                <a:cs typeface="Calibri"/>
              </a:rPr>
              <a:t>Symetrie - již dokáže zastavit pohyb na středu</a:t>
            </a:r>
          </a:p>
          <a:p>
            <a:r>
              <a:rPr lang="cs-CZ" sz="2000">
                <a:cs typeface="Calibri"/>
              </a:rPr>
              <a:t>1. aktivní opora: loket-loket-symfýza</a:t>
            </a:r>
          </a:p>
          <a:p>
            <a:r>
              <a:rPr lang="cs-CZ" sz="2000">
                <a:cs typeface="Calibri"/>
              </a:rPr>
              <a:t>1. izolovaná hybnost – rotace hlavy/rotace očních bulbů bez pohybu hlavy</a:t>
            </a:r>
          </a:p>
          <a:p>
            <a:r>
              <a:rPr lang="cs-CZ" sz="2000">
                <a:cs typeface="Calibri"/>
              </a:rPr>
              <a:t>DKK </a:t>
            </a:r>
            <a:r>
              <a:rPr lang="cs-CZ" sz="2000" err="1">
                <a:cs typeface="Calibri"/>
              </a:rPr>
              <a:t>trojflexe</a:t>
            </a:r>
            <a:r>
              <a:rPr lang="cs-CZ" sz="2000">
                <a:cs typeface="Calibri"/>
              </a:rPr>
              <a:t> 90-90-90</a:t>
            </a:r>
          </a:p>
          <a:p>
            <a:r>
              <a:rPr lang="cs-CZ" sz="2000">
                <a:cs typeface="Calibri"/>
              </a:rPr>
              <a:t>Válcovitý tvar břišní stěny</a:t>
            </a:r>
          </a:p>
          <a:p>
            <a:r>
              <a:rPr lang="cs-CZ" sz="2000">
                <a:cs typeface="Calibri"/>
              </a:rPr>
              <a:t>Více ZR v kořenových kloubech</a:t>
            </a:r>
          </a:p>
          <a:p>
            <a:r>
              <a:rPr lang="cs-CZ" sz="2000">
                <a:cs typeface="Calibri"/>
              </a:rPr>
              <a:t>Fantomový úchop: náhodně chytí věci, není cílené</a:t>
            </a:r>
          </a:p>
          <a:p>
            <a:r>
              <a:rPr lang="cs-CZ" sz="2000">
                <a:cs typeface="Calibri"/>
              </a:rPr>
              <a:t>Změna stereotypu dýchání</a:t>
            </a:r>
          </a:p>
          <a:p>
            <a:r>
              <a:rPr lang="cs-CZ" sz="2000">
                <a:ea typeface="+mn-lt"/>
                <a:cs typeface="+mn-lt"/>
                <a:hlinkClick r:id="rId2"/>
              </a:rPr>
              <a:t>https://www.youtube.com/watch?v=Vyo4LsuD63Q</a:t>
            </a:r>
            <a:endParaRPr lang="cs-CZ" sz="2000">
              <a:cs typeface="Calibri"/>
            </a:endParaRPr>
          </a:p>
        </p:txBody>
      </p:sp>
      <p:pic>
        <p:nvPicPr>
          <p:cNvPr id="4" name="Obrázek 4" descr="Obsah obrázku dítě, osoba, interiér, postel&#10;&#10;Popis se vygeneroval automaticky.">
            <a:extLst>
              <a:ext uri="{FF2B5EF4-FFF2-40B4-BE49-F238E27FC236}">
                <a16:creationId xmlns:a16="http://schemas.microsoft.com/office/drawing/2014/main" id="{CD62FBF2-1C59-4E2D-B44D-F84756EA3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037" y="2150661"/>
            <a:ext cx="5365375" cy="274975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96FEEED-D4F1-441E-8324-AA74FE086D38}"/>
              </a:ext>
            </a:extLst>
          </p:cNvPr>
          <p:cNvSpPr txBox="1"/>
          <p:nvPr/>
        </p:nvSpPr>
        <p:spPr>
          <a:xfrm>
            <a:off x="8079658" y="4908754"/>
            <a:ext cx="3382296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800">
                <a:ea typeface="+mn-lt"/>
                <a:cs typeface="+mn-lt"/>
              </a:rPr>
              <a:t>https://www.nutriklub.cz/clanek/psychomotoricky-vyvoj-ditete-3-4-mesic</a:t>
            </a:r>
            <a:endParaRPr lang="cs-CZ" sz="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8204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AD2C41-0058-4986-BCFD-FAEDF83BC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406"/>
            <a:ext cx="4818888" cy="1481328"/>
          </a:xfrm>
        </p:spPr>
        <p:txBody>
          <a:bodyPr anchor="b">
            <a:normAutofit/>
          </a:bodyPr>
          <a:lstStyle/>
          <a:p>
            <a:r>
              <a:rPr lang="cs-CZ" sz="5400">
                <a:cs typeface="Calibri Light"/>
              </a:rPr>
              <a:t>3m na zádech</a:t>
            </a:r>
            <a:endParaRPr lang="cs-CZ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DD19CB-51CE-4D85-9E5E-2651F021B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22" y="2420431"/>
            <a:ext cx="5458967" cy="43515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>
                <a:cs typeface="Calibri"/>
              </a:rPr>
              <a:t>Symetrie - nepřepadává, na středu umí zastavit</a:t>
            </a:r>
          </a:p>
          <a:p>
            <a:r>
              <a:rPr lang="cs-CZ" sz="2000">
                <a:cs typeface="Calibri"/>
              </a:rPr>
              <a:t>Opěrná báze tvar diamantu/kosočtverce: záhlaví-lopatky-LS přechod</a:t>
            </a:r>
          </a:p>
          <a:p>
            <a:r>
              <a:rPr lang="cs-CZ" sz="2000">
                <a:cs typeface="Calibri"/>
              </a:rPr>
              <a:t>DKK zvednuté nad podložkou, 90°flexe KYK-KOK-hlezna</a:t>
            </a:r>
            <a:endParaRPr lang="cs-CZ" sz="2000"/>
          </a:p>
          <a:p>
            <a:r>
              <a:rPr lang="cs-CZ" sz="2000">
                <a:cs typeface="Calibri"/>
              </a:rPr>
              <a:t>Břišní svaly pracují převážně koncentricky</a:t>
            </a:r>
          </a:p>
          <a:p>
            <a:r>
              <a:rPr lang="cs-CZ" sz="2000">
                <a:cs typeface="Calibri"/>
              </a:rPr>
              <a:t>Cylindrický tvar břišní stěny</a:t>
            </a:r>
          </a:p>
          <a:p>
            <a:r>
              <a:rPr lang="cs-CZ" sz="2000">
                <a:cs typeface="Calibri"/>
              </a:rPr>
              <a:t>Pánev v neutrální pozici, páteř napřímená, </a:t>
            </a:r>
            <a:r>
              <a:rPr lang="cs-CZ" sz="2000" err="1">
                <a:cs typeface="Calibri"/>
              </a:rPr>
              <a:t>rotabilní</a:t>
            </a:r>
            <a:r>
              <a:rPr lang="cs-CZ" sz="2000">
                <a:cs typeface="Calibri"/>
              </a:rPr>
              <a:t>, </a:t>
            </a:r>
            <a:r>
              <a:rPr lang="cs-CZ" sz="2000" err="1">
                <a:cs typeface="Calibri"/>
              </a:rPr>
              <a:t>Cp</a:t>
            </a:r>
            <a:r>
              <a:rPr lang="cs-CZ" sz="2000">
                <a:cs typeface="Calibri"/>
              </a:rPr>
              <a:t> již není v </a:t>
            </a:r>
            <a:r>
              <a:rPr lang="cs-CZ" sz="2000" err="1">
                <a:cs typeface="Calibri"/>
              </a:rPr>
              <a:t>reklinaci</a:t>
            </a:r>
            <a:endParaRPr lang="cs-CZ" sz="2000">
              <a:cs typeface="Calibri"/>
            </a:endParaRPr>
          </a:p>
          <a:p>
            <a:r>
              <a:rPr lang="cs-CZ" sz="2000">
                <a:cs typeface="Calibri"/>
              </a:rPr>
              <a:t>Rotace hlavy až po segment Th3</a:t>
            </a:r>
          </a:p>
          <a:p>
            <a:r>
              <a:rPr lang="cs-CZ" sz="2000">
                <a:cs typeface="Calibri"/>
              </a:rPr>
              <a:t>Koordinace ruka-oko-ústa, začátek vývoje body image</a:t>
            </a:r>
          </a:p>
        </p:txBody>
      </p:sp>
      <p:pic>
        <p:nvPicPr>
          <p:cNvPr id="4" name="Obrázek 4" descr="Obsah obrázku dítě, interiér, osoba, ležící&#10;&#10;Popis se vygeneroval automaticky.">
            <a:extLst>
              <a:ext uri="{FF2B5EF4-FFF2-40B4-BE49-F238E27FC236}">
                <a16:creationId xmlns:a16="http://schemas.microsoft.com/office/drawing/2014/main" id="{41A11CE4-5BC3-4693-9D9C-CD454AC35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381887"/>
            <a:ext cx="5458968" cy="409422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19098E6-CCD7-4DA5-B2CD-D616F543629B}"/>
              </a:ext>
            </a:extLst>
          </p:cNvPr>
          <p:cNvSpPr txBox="1"/>
          <p:nvPr/>
        </p:nvSpPr>
        <p:spPr>
          <a:xfrm>
            <a:off x="7105650" y="5494336"/>
            <a:ext cx="4933949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800">
                <a:ea typeface="+mn-lt"/>
                <a:cs typeface="+mn-lt"/>
              </a:rPr>
              <a:t>https://www.bebalanced.cz/prvni-tri-mesice-na-svete-aneb-idealni-psychomotoricky-vyvoj-miminka-3-dil/</a:t>
            </a:r>
            <a:endParaRPr lang="cs-CZ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511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7A99BC-4B03-4A7B-BC58-4FCE5B63C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cs-CZ" sz="4000">
                <a:cs typeface="Calibri Light"/>
              </a:rPr>
              <a:t>3m na břiše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70251F-80B0-4645-B608-A5BE31CD1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24257" cy="43034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800">
                <a:cs typeface="Calibri"/>
              </a:rPr>
              <a:t>Aktivní opora, opěrná báze tvar trojúhelníku - </a:t>
            </a:r>
            <a:r>
              <a:rPr lang="cs-CZ" sz="1800" err="1">
                <a:cs typeface="Calibri"/>
              </a:rPr>
              <a:t>epicondyly</a:t>
            </a:r>
            <a:r>
              <a:rPr lang="cs-CZ" sz="1800">
                <a:cs typeface="Calibri"/>
              </a:rPr>
              <a:t> a symfýzu (spíše </a:t>
            </a:r>
            <a:r>
              <a:rPr lang="cs-CZ" sz="1800" err="1">
                <a:cs typeface="Calibri"/>
              </a:rPr>
              <a:t>prox</a:t>
            </a:r>
            <a:r>
              <a:rPr lang="cs-CZ" sz="1800">
                <a:cs typeface="Calibri"/>
              </a:rPr>
              <a:t>. předloktí a podbřišek), horní část trupu nadzvednutá nad podložku</a:t>
            </a:r>
          </a:p>
          <a:p>
            <a:r>
              <a:rPr lang="cs-CZ" sz="1800">
                <a:cs typeface="Calibri"/>
              </a:rPr>
              <a:t>Napřímení páteře po </a:t>
            </a:r>
            <a:r>
              <a:rPr lang="cs-CZ" sz="1800" err="1">
                <a:cs typeface="Calibri"/>
              </a:rPr>
              <a:t>ThL</a:t>
            </a:r>
            <a:r>
              <a:rPr lang="cs-CZ" sz="1800">
                <a:cs typeface="Calibri"/>
              </a:rPr>
              <a:t> přechod, </a:t>
            </a:r>
            <a:r>
              <a:rPr lang="cs-CZ" sz="1800" err="1">
                <a:cs typeface="Calibri"/>
              </a:rPr>
              <a:t>rotabilita</a:t>
            </a:r>
            <a:r>
              <a:rPr lang="cs-CZ" sz="1800">
                <a:cs typeface="Calibri"/>
              </a:rPr>
              <a:t>, napřímení plynulé (nikoliv zaříznutí v 1 segmentu)</a:t>
            </a:r>
          </a:p>
          <a:p>
            <a:r>
              <a:rPr lang="cs-CZ" sz="1800">
                <a:cs typeface="Calibri"/>
              </a:rPr>
              <a:t>Pánev v neutrále, opora o symfýzu (podbřišek)</a:t>
            </a:r>
          </a:p>
          <a:p>
            <a:r>
              <a:rPr lang="cs-CZ" sz="1800">
                <a:cs typeface="Calibri"/>
              </a:rPr>
              <a:t>Paže 90°flexe vůči </a:t>
            </a:r>
            <a:r>
              <a:rPr lang="cs-CZ" sz="1800" err="1">
                <a:cs typeface="Calibri"/>
              </a:rPr>
              <a:t>Thp</a:t>
            </a:r>
            <a:r>
              <a:rPr lang="cs-CZ" sz="1800">
                <a:cs typeface="Calibri"/>
              </a:rPr>
              <a:t>, 30°ABD a ZR, lokty před tělem</a:t>
            </a:r>
          </a:p>
          <a:p>
            <a:r>
              <a:rPr lang="cs-CZ" sz="1800">
                <a:cs typeface="Calibri"/>
              </a:rPr>
              <a:t>1. izolovaná hybnost – rotace hlavy (a očí) do 30°</a:t>
            </a:r>
          </a:p>
          <a:p>
            <a:r>
              <a:rPr lang="cs-CZ" sz="1800">
                <a:cs typeface="Calibri"/>
              </a:rPr>
              <a:t>DKK volně na podložce, kyčle již pracují jako kulové klouby</a:t>
            </a:r>
          </a:p>
          <a:p>
            <a:r>
              <a:rPr lang="cs-CZ" sz="1800">
                <a:cs typeface="Calibri"/>
              </a:rPr>
              <a:t>Práce svalů směrem k opoře! – mm. </a:t>
            </a:r>
            <a:r>
              <a:rPr lang="cs-CZ" sz="1800" err="1">
                <a:cs typeface="Calibri"/>
              </a:rPr>
              <a:t>rhomboideii</a:t>
            </a:r>
            <a:r>
              <a:rPr lang="cs-CZ" sz="1800">
                <a:cs typeface="Calibri"/>
              </a:rPr>
              <a:t> táhnou k lopatce (napřímení </a:t>
            </a:r>
            <a:r>
              <a:rPr lang="cs-CZ" sz="1800" err="1">
                <a:cs typeface="Calibri"/>
              </a:rPr>
              <a:t>Th</a:t>
            </a:r>
            <a:r>
              <a:rPr lang="cs-CZ" sz="1800">
                <a:cs typeface="Calibri"/>
              </a:rPr>
              <a:t>), m. biceps a m. triceps </a:t>
            </a:r>
            <a:r>
              <a:rPr lang="cs-CZ" sz="1800" err="1">
                <a:cs typeface="Calibri"/>
              </a:rPr>
              <a:t>brachii</a:t>
            </a:r>
            <a:r>
              <a:rPr lang="cs-CZ" sz="1800">
                <a:cs typeface="Calibri"/>
              </a:rPr>
              <a:t> řídí pohyb lopatky, m. </a:t>
            </a:r>
            <a:r>
              <a:rPr lang="cs-CZ" sz="1800" err="1">
                <a:cs typeface="Calibri"/>
              </a:rPr>
              <a:t>serratus</a:t>
            </a:r>
            <a:r>
              <a:rPr lang="cs-CZ" sz="1800">
                <a:cs typeface="Calibri"/>
              </a:rPr>
              <a:t> </a:t>
            </a:r>
            <a:r>
              <a:rPr lang="cs-CZ" sz="1800" err="1">
                <a:cs typeface="Calibri"/>
              </a:rPr>
              <a:t>anterior</a:t>
            </a:r>
            <a:r>
              <a:rPr lang="cs-CZ" sz="1800">
                <a:cs typeface="Calibri"/>
              </a:rPr>
              <a:t> nadzvedává trup k lopatce</a:t>
            </a:r>
          </a:p>
          <a:p>
            <a:endParaRPr lang="cs-CZ" sz="1800">
              <a:cs typeface="Calibri"/>
            </a:endParaRPr>
          </a:p>
          <a:p>
            <a:endParaRPr lang="cs-CZ" sz="1800">
              <a:ea typeface="+mn-lt"/>
              <a:cs typeface="+mn-lt"/>
            </a:endParaRPr>
          </a:p>
        </p:txBody>
      </p:sp>
      <p:pic>
        <p:nvPicPr>
          <p:cNvPr id="4" name="Obrázek 4" descr="Obsah obrázku interiér, osoba, dítě&#10;&#10;Popis se vygeneroval automaticky.">
            <a:extLst>
              <a:ext uri="{FF2B5EF4-FFF2-40B4-BE49-F238E27FC236}">
                <a16:creationId xmlns:a16="http://schemas.microsoft.com/office/drawing/2014/main" id="{A30F5BF4-6CAD-4A49-94C2-2DE572A84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16" t="18037" r="8721" b="25199"/>
          <a:stretch/>
        </p:blipFill>
        <p:spPr>
          <a:xfrm>
            <a:off x="6904145" y="2248411"/>
            <a:ext cx="4894819" cy="297104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BFE9632-550A-4573-8987-5DAF3BA55C56}"/>
              </a:ext>
            </a:extLst>
          </p:cNvPr>
          <p:cNvSpPr txBox="1"/>
          <p:nvPr/>
        </p:nvSpPr>
        <p:spPr>
          <a:xfrm>
            <a:off x="7502525" y="5224461"/>
            <a:ext cx="463232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800">
                <a:ea typeface="+mn-lt"/>
                <a:cs typeface="+mn-lt"/>
              </a:rPr>
              <a:t>https://www.bebalanced.cz/prvni-tri-mesice-na-svete-aneb-idealni-psychomotoricky-vyvoj-miminka-3-dil/</a:t>
            </a:r>
            <a:endParaRPr lang="cs-CZ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6295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1224C42-8800-4DAF-8264-A25BC66CF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89"/>
            <a:ext cx="9795637" cy="110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/>
              <a:t>3m v rámci </a:t>
            </a:r>
            <a:r>
              <a:rPr lang="en-US" sz="5200" err="1"/>
              <a:t>terapie</a:t>
            </a:r>
            <a:endParaRPr lang="en-US" sz="5200" err="1">
              <a:cs typeface="Calibri Light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4EBCEF9D-EAA9-4DFF-A78D-6D8C12DE8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182" r="-341" b="61818"/>
          <a:stretch/>
        </p:blipFill>
        <p:spPr>
          <a:xfrm>
            <a:off x="1363195" y="2020028"/>
            <a:ext cx="6323618" cy="1414149"/>
          </a:xfrm>
          <a:prstGeom prst="rect">
            <a:avLst/>
          </a:prstGeom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E1AA445B-2056-4CE0-B32B-5B38FDFD1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825" y="3318600"/>
            <a:ext cx="4402960" cy="3190678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0B3A7890-C7EE-4B64-A05F-AE6C2EB71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429" y="1903487"/>
            <a:ext cx="2788160" cy="440296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28DFD08-E880-4541-B7D0-720510C4A68E}"/>
              </a:ext>
            </a:extLst>
          </p:cNvPr>
          <p:cNvSpPr txBox="1"/>
          <p:nvPr/>
        </p:nvSpPr>
        <p:spPr>
          <a:xfrm>
            <a:off x="6843387" y="6394537"/>
            <a:ext cx="50083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>
                <a:ea typeface="+mn-lt"/>
                <a:cs typeface="+mn-lt"/>
              </a:rPr>
              <a:t>https://www.rehabps.com/DATA/Motol_in.pdf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310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578DBA-7DF6-47C9-A6E4-506D6690A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4-4,5m na zádech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C9CB2B-6A12-4D1A-9F0C-E5A9456B5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cs-CZ">
                <a:cs typeface="Calibri"/>
              </a:rPr>
              <a:t>Zlepšení předchozího vzoru, dozrávání</a:t>
            </a:r>
          </a:p>
          <a:p>
            <a:r>
              <a:rPr lang="cs-CZ">
                <a:cs typeface="Calibri"/>
              </a:rPr>
              <a:t>1. cílený úchop: laterální úchop - izolovaně, vědomě, rychleji se vyvíjí malíková strana, proto 1. úchop od malíku k palci, BEZ ulnární dukce, kvalita úchopů je závislá na kvalitě napřímení páteře, během úchopu jsou DKK nad podložkou, pro cílený úchop musí vymizet/slábnout </a:t>
            </a:r>
            <a:r>
              <a:rPr lang="cs-CZ" err="1">
                <a:cs typeface="Calibri"/>
              </a:rPr>
              <a:t>uchopový</a:t>
            </a:r>
            <a:r>
              <a:rPr lang="cs-CZ">
                <a:cs typeface="Calibri"/>
              </a:rPr>
              <a:t> reflex</a:t>
            </a:r>
          </a:p>
          <a:p>
            <a:r>
              <a:rPr lang="cs-CZ">
                <a:cs typeface="Calibri"/>
              </a:rPr>
              <a:t>HK upažené, DKK nad podložkou, flexe již více než 90°</a:t>
            </a:r>
          </a:p>
          <a:p>
            <a:r>
              <a:rPr lang="cs-CZ" err="1">
                <a:cs typeface="Calibri"/>
              </a:rPr>
              <a:t>Cp</a:t>
            </a:r>
            <a:r>
              <a:rPr lang="cs-CZ">
                <a:cs typeface="Calibri"/>
              </a:rPr>
              <a:t> a </a:t>
            </a:r>
            <a:r>
              <a:rPr lang="cs-CZ" err="1">
                <a:cs typeface="Calibri"/>
              </a:rPr>
              <a:t>Thp</a:t>
            </a:r>
            <a:r>
              <a:rPr lang="cs-CZ">
                <a:cs typeface="Calibri"/>
              </a:rPr>
              <a:t> napřímená, </a:t>
            </a:r>
            <a:r>
              <a:rPr lang="cs-CZ" err="1">
                <a:cs typeface="Calibri"/>
              </a:rPr>
              <a:t>rotabilní</a:t>
            </a:r>
            <a:r>
              <a:rPr lang="cs-CZ">
                <a:cs typeface="Calibri"/>
              </a:rPr>
              <a:t>, vyvážená aktivita hlubokých flexorů a extenzorů krku, pánev v neutrále v sagitální rovině</a:t>
            </a:r>
          </a:p>
          <a:p>
            <a:r>
              <a:rPr lang="cs-CZ">
                <a:cs typeface="Calibri"/>
              </a:rPr>
              <a:t>Izolovaná hybnost pánve: sešikmení ve frontální rovině, začátek diferenciace, </a:t>
            </a:r>
            <a:r>
              <a:rPr lang="cs-CZ" err="1">
                <a:cs typeface="Calibri"/>
              </a:rPr>
              <a:t>Lp</a:t>
            </a:r>
            <a:r>
              <a:rPr lang="cs-CZ">
                <a:cs typeface="Calibri"/>
              </a:rPr>
              <a:t> a pánev se pohybují do konvexity/konkavity</a:t>
            </a:r>
          </a:p>
          <a:p>
            <a:r>
              <a:rPr lang="cs-CZ">
                <a:cs typeface="Calibri"/>
              </a:rPr>
              <a:t>Břišní svaly diferenciované, aktivace šikmých řetězců</a:t>
            </a:r>
          </a:p>
          <a:p>
            <a:r>
              <a:rPr lang="cs-CZ">
                <a:cs typeface="Calibri"/>
              </a:rPr>
              <a:t>Kontakt noha-noha (prsty)</a:t>
            </a:r>
          </a:p>
          <a:p>
            <a:endParaRPr lang="cs-CZ">
              <a:cs typeface="Calibri"/>
            </a:endParaRPr>
          </a:p>
        </p:txBody>
      </p:sp>
      <p:pic>
        <p:nvPicPr>
          <p:cNvPr id="4" name="Obrázek 4" descr="Obsah obrázku bílá tabule&#10;&#10;Popis se vygeneroval automaticky.">
            <a:extLst>
              <a:ext uri="{FF2B5EF4-FFF2-40B4-BE49-F238E27FC236}">
                <a16:creationId xmlns:a16="http://schemas.microsoft.com/office/drawing/2014/main" id="{43F02798-88A0-429D-A983-DA011E9D71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464" t="-8163" r="48661" b="6122"/>
          <a:stretch/>
        </p:blipFill>
        <p:spPr>
          <a:xfrm>
            <a:off x="6759473" y="286672"/>
            <a:ext cx="3767642" cy="15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55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713E6E-5D51-4B28-B8E7-5EFD7182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cs-CZ" sz="4000">
                <a:cs typeface="Calibri Light"/>
              </a:rPr>
              <a:t>4,5 m na břiše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21C984-4D10-44A9-9538-6BE0AEB70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264" y="1530657"/>
            <a:ext cx="5443257" cy="49671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>
                <a:cs typeface="Calibri"/>
              </a:rPr>
              <a:t>1. diferencovaný vzor – diferenciace DKK, HKK, břišní muskulatury  -&gt; velmi důležitý vzor pro lokomoci (chůze, plazení, lezení, běhání....)</a:t>
            </a:r>
          </a:p>
          <a:p>
            <a:r>
              <a:rPr lang="cs-CZ" sz="2000">
                <a:cs typeface="Calibri"/>
              </a:rPr>
              <a:t>Opěrná báze: tvar trojúhelníku - loket, stehno/pánev </a:t>
            </a:r>
            <a:r>
              <a:rPr lang="cs-CZ" sz="2000" err="1">
                <a:cs typeface="Calibri"/>
              </a:rPr>
              <a:t>homolat</a:t>
            </a:r>
            <a:r>
              <a:rPr lang="cs-CZ" sz="2000">
                <a:cs typeface="Calibri"/>
              </a:rPr>
              <a:t>., koleno </a:t>
            </a:r>
            <a:r>
              <a:rPr lang="cs-CZ" sz="2000" err="1">
                <a:cs typeface="Calibri"/>
              </a:rPr>
              <a:t>kontralat</a:t>
            </a:r>
            <a:r>
              <a:rPr lang="cs-CZ" sz="2000">
                <a:cs typeface="Calibri"/>
              </a:rPr>
              <a:t>. DK = 1. opora o DK -&gt; uvolnění HK pro úchop</a:t>
            </a:r>
          </a:p>
          <a:p>
            <a:r>
              <a:rPr lang="cs-CZ" sz="2000">
                <a:cs typeface="Calibri"/>
              </a:rPr>
              <a:t>Úchop. HK elevace do 120°FLX a 60°ABD v GH kloubu, až 30°nad podložkou</a:t>
            </a:r>
          </a:p>
          <a:p>
            <a:r>
              <a:rPr lang="cs-CZ" sz="2000" err="1">
                <a:cs typeface="Calibri"/>
              </a:rPr>
              <a:t>Cp</a:t>
            </a:r>
            <a:r>
              <a:rPr lang="cs-CZ" sz="2000">
                <a:cs typeface="Calibri"/>
              </a:rPr>
              <a:t> a </a:t>
            </a:r>
            <a:r>
              <a:rPr lang="cs-CZ" sz="2000" err="1">
                <a:cs typeface="Calibri"/>
              </a:rPr>
              <a:t>Thp</a:t>
            </a:r>
            <a:r>
              <a:rPr lang="cs-CZ" sz="2000">
                <a:cs typeface="Calibri"/>
              </a:rPr>
              <a:t> rotována k volné/úchopové HK</a:t>
            </a:r>
          </a:p>
          <a:p>
            <a:r>
              <a:rPr lang="cs-CZ" sz="2000" err="1">
                <a:cs typeface="Calibri"/>
              </a:rPr>
              <a:t>Lp</a:t>
            </a:r>
            <a:r>
              <a:rPr lang="cs-CZ" sz="2000">
                <a:cs typeface="Calibri"/>
              </a:rPr>
              <a:t> </a:t>
            </a:r>
            <a:r>
              <a:rPr lang="cs-CZ" sz="2000" err="1">
                <a:cs typeface="Calibri"/>
              </a:rPr>
              <a:t>konvex</a:t>
            </a:r>
            <a:r>
              <a:rPr lang="cs-CZ" sz="2000">
                <a:cs typeface="Calibri"/>
              </a:rPr>
              <a:t> k záhlavní straně, pánev mírně </a:t>
            </a:r>
            <a:r>
              <a:rPr lang="cs-CZ" sz="2000" err="1">
                <a:cs typeface="Calibri"/>
              </a:rPr>
              <a:t>sešikmena</a:t>
            </a:r>
            <a:r>
              <a:rPr lang="cs-CZ" sz="2000">
                <a:cs typeface="Calibri"/>
              </a:rPr>
              <a:t> (na čelistní straně - strana nákrok - výš)</a:t>
            </a:r>
          </a:p>
          <a:p>
            <a:r>
              <a:rPr lang="cs-CZ" sz="2000">
                <a:cs typeface="Calibri"/>
              </a:rPr>
              <a:t>Pokud dítě vzor opory o 1 loket zvládne, je velmi pravděpodobné, že je zdravé, nemá poruchu hrubé motoriky a bude chodit</a:t>
            </a:r>
          </a:p>
        </p:txBody>
      </p:sp>
      <p:pic>
        <p:nvPicPr>
          <p:cNvPr id="6" name="Obrázek 6" descr="Obsah obrázku interiér, dítě, osoba, batole&#10;&#10;Popis se vygeneroval automaticky.">
            <a:extLst>
              <a:ext uri="{FF2B5EF4-FFF2-40B4-BE49-F238E27FC236}">
                <a16:creationId xmlns:a16="http://schemas.microsoft.com/office/drawing/2014/main" id="{99FC0764-DEB1-4C02-B325-44A7AE504F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2" r="-2" b="-2"/>
          <a:stretch/>
        </p:blipFill>
        <p:spPr>
          <a:xfrm>
            <a:off x="6437112" y="1719927"/>
            <a:ext cx="5236235" cy="358571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088EEC1-DE80-49B2-8B62-D23C4983CCE1}"/>
              </a:ext>
            </a:extLst>
          </p:cNvPr>
          <p:cNvSpPr txBox="1"/>
          <p:nvPr/>
        </p:nvSpPr>
        <p:spPr>
          <a:xfrm>
            <a:off x="8460658" y="5363496"/>
            <a:ext cx="3849329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800">
                <a:ea typeface="+mn-lt"/>
                <a:cs typeface="+mn-lt"/>
              </a:rPr>
              <a:t>https://www.mamaaja.cz/kojenec/ve-3-mesici-zivota-ditete-zacina-zabava-2/</a:t>
            </a:r>
            <a:endParaRPr lang="cs-CZ" sz="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358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A4D1F2-AF73-446D-9AC6-D29003D2D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5m na zádech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0E4339-1A38-4886-9C0D-1DB202E32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>
                <a:cs typeface="Calibri"/>
              </a:rPr>
              <a:t>Pokračuje diferenciace - dítě se více převaluje směrem na bok (zde opora pánev/kyčel a lopatka/rameno), postupně se chystá na otočku, dostává se na boky</a:t>
            </a:r>
          </a:p>
          <a:p>
            <a:r>
              <a:rPr lang="cs-CZ">
                <a:cs typeface="Calibri"/>
              </a:rPr>
              <a:t>Úchop přes střed - radiální úchop = motivace k otočení ze zad na břicho (6m)</a:t>
            </a:r>
          </a:p>
          <a:p>
            <a:r>
              <a:rPr lang="cs-CZ">
                <a:cs typeface="Calibri"/>
              </a:rPr>
              <a:t>Izolovaná hybnost pánve</a:t>
            </a:r>
          </a:p>
          <a:p>
            <a:r>
              <a:rPr lang="cs-CZ">
                <a:cs typeface="Calibri"/>
              </a:rPr>
              <a:t>Izolované pohyby předloktí - pronace a supinace - vývoj </a:t>
            </a:r>
            <a:r>
              <a:rPr lang="cs-CZ" err="1">
                <a:cs typeface="Calibri"/>
              </a:rPr>
              <a:t>stereognozie</a:t>
            </a:r>
            <a:endParaRPr lang="cs-CZ">
              <a:cs typeface="Calibri"/>
            </a:endParaRPr>
          </a:p>
          <a:p>
            <a:r>
              <a:rPr lang="cs-CZ">
                <a:cs typeface="Calibri"/>
              </a:rPr>
              <a:t>Kontakt </a:t>
            </a:r>
            <a:r>
              <a:rPr lang="cs-CZ" err="1">
                <a:cs typeface="Calibri"/>
              </a:rPr>
              <a:t>plosek</a:t>
            </a:r>
            <a:r>
              <a:rPr lang="cs-CZ">
                <a:cs typeface="Calibri"/>
              </a:rPr>
              <a:t> - postupně - nejprve palcové hrany, později celá </a:t>
            </a:r>
            <a:r>
              <a:rPr lang="cs-CZ" err="1">
                <a:cs typeface="Calibri"/>
              </a:rPr>
              <a:t>ploska</a:t>
            </a:r>
            <a:r>
              <a:rPr lang="cs-CZ">
                <a:cs typeface="Calibri"/>
              </a:rPr>
              <a:t> -&gt; schopnost ZR a flexe KYK</a:t>
            </a:r>
          </a:p>
          <a:p>
            <a:r>
              <a:rPr lang="cs-CZ">
                <a:cs typeface="Calibri"/>
              </a:rPr>
              <a:t>Rukama dosáhne na kolena - třísla - genitálie</a:t>
            </a:r>
          </a:p>
        </p:txBody>
      </p:sp>
      <p:pic>
        <p:nvPicPr>
          <p:cNvPr id="4" name="Obrázek 4" descr="Obsah obrázku plena&#10;&#10;Popis se vygeneroval automaticky.">
            <a:extLst>
              <a:ext uri="{FF2B5EF4-FFF2-40B4-BE49-F238E27FC236}">
                <a16:creationId xmlns:a16="http://schemas.microsoft.com/office/drawing/2014/main" id="{9EC9733C-6879-4730-95D3-08A04DD92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297" y="258631"/>
            <a:ext cx="2743200" cy="130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27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A536E7-14C3-43A9-9FF5-0F0ABC4A1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4,5 – 6m na břiše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A303FF-F07C-49A7-985F-30EB13BBF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cs typeface="Calibri"/>
              </a:rPr>
              <a:t>Postupně více symetrická opora o dlaně, nadzvedává se výš nad podložku (tzv. výstup do 2. patra)</a:t>
            </a:r>
          </a:p>
          <a:p>
            <a:r>
              <a:rPr lang="cs-CZ">
                <a:cs typeface="Calibri"/>
              </a:rPr>
              <a:t>Nelze uchopit předmět ve střední čáře - nejsou volné ruce k úchopu, neví, kterou ruku použít -&gt; vzor plavání (zvedne ruce a nohy, otevřená ústa, slinění - chce uchopovat i ústy), pokud se vyskytne dříve ve vývoji, jedná se spíše o patologii!</a:t>
            </a:r>
          </a:p>
          <a:p>
            <a:r>
              <a:rPr lang="cs-CZ">
                <a:cs typeface="Calibri"/>
              </a:rPr>
              <a:t>6m - může se objevit vzor </a:t>
            </a:r>
            <a:r>
              <a:rPr lang="cs-CZ" err="1">
                <a:cs typeface="Calibri"/>
              </a:rPr>
              <a:t>pivotování</a:t>
            </a:r>
            <a:r>
              <a:rPr lang="cs-CZ">
                <a:cs typeface="Calibri"/>
              </a:rPr>
              <a:t> - otáčí se dokola okolo pupíku, musí dělat na obě strany, DKK může být v nákroku, ale není odrazová, </a:t>
            </a:r>
            <a:r>
              <a:rPr lang="cs-CZ">
                <a:ea typeface="+mn-lt"/>
                <a:cs typeface="+mn-lt"/>
                <a:hlinkClick r:id="rId2"/>
              </a:rPr>
              <a:t>https://www.youtube.com/watch?v=odepcD8i8R4</a:t>
            </a:r>
          </a:p>
        </p:txBody>
      </p:sp>
    </p:spTree>
    <p:extLst>
      <p:ext uri="{BB962C8B-B14F-4D97-AF65-F5344CB8AC3E}">
        <p14:creationId xmlns:p14="http://schemas.microsoft.com/office/powerpoint/2010/main" val="1777980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F09889-CC10-4935-AF96-BF2F9F1A7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cs-CZ" sz="4000">
                <a:cs typeface="Calibri Light"/>
              </a:rPr>
              <a:t>Otáčení ze zad na břicho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08A537-D01D-4F57-9679-F80D1E0DA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239911" cy="466725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cs-CZ" sz="2400">
                <a:cs typeface="Calibri"/>
              </a:rPr>
              <a:t>Objevuje se v rozmezí 4,5 – 6 m</a:t>
            </a:r>
          </a:p>
          <a:p>
            <a:r>
              <a:rPr lang="cs-CZ" sz="2400">
                <a:cs typeface="Calibri"/>
              </a:rPr>
              <a:t>Nemělo by probíhat přes extenzi</a:t>
            </a:r>
          </a:p>
          <a:p>
            <a:r>
              <a:rPr lang="cs-CZ" sz="2400">
                <a:cs typeface="Calibri"/>
              </a:rPr>
              <a:t>Trup by měl být jako "váleček", páteř-pánev v neutrální pozici, páteř napřímená</a:t>
            </a:r>
          </a:p>
          <a:p>
            <a:r>
              <a:rPr lang="cs-CZ" sz="2400">
                <a:cs typeface="Calibri"/>
              </a:rPr>
              <a:t>Nutná koordinace ventrálních a dorzálních řetězců</a:t>
            </a:r>
          </a:p>
          <a:p>
            <a:r>
              <a:rPr lang="cs-CZ" sz="2400">
                <a:cs typeface="Calibri"/>
              </a:rPr>
              <a:t>Fyziologicky lehce sešikmení pánve (u pacientů se snažíme spíše rovnat, často převažuje </a:t>
            </a:r>
            <a:r>
              <a:rPr lang="cs-CZ" sz="2400" err="1">
                <a:cs typeface="Calibri"/>
              </a:rPr>
              <a:t>quadrátový</a:t>
            </a:r>
            <a:r>
              <a:rPr lang="cs-CZ" sz="2400">
                <a:cs typeface="Calibri"/>
              </a:rPr>
              <a:t> mechanismus)</a:t>
            </a:r>
          </a:p>
          <a:p>
            <a:r>
              <a:rPr lang="cs-CZ" sz="2400">
                <a:ea typeface="+mn-lt"/>
                <a:cs typeface="+mn-lt"/>
                <a:hlinkClick r:id="rId2"/>
              </a:rPr>
              <a:t>https://www.youtube.com/watch?v=leSJH5uhAtE</a:t>
            </a:r>
            <a:endParaRPr lang="cs-CZ" sz="2400">
              <a:ea typeface="+mn-lt"/>
              <a:cs typeface="+mn-lt"/>
            </a:endParaRPr>
          </a:p>
        </p:txBody>
      </p:sp>
      <p:pic>
        <p:nvPicPr>
          <p:cNvPr id="4" name="Obrázek 4" descr="Obsah obrázku osoba, ležící, interiér, postel&#10;&#10;Popis se vygeneroval automaticky.">
            <a:extLst>
              <a:ext uri="{FF2B5EF4-FFF2-40B4-BE49-F238E27FC236}">
                <a16:creationId xmlns:a16="http://schemas.microsoft.com/office/drawing/2014/main" id="{ED88E560-7D68-486D-A421-0A4F73DE96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2" r="-2" b="-2"/>
          <a:stretch/>
        </p:blipFill>
        <p:spPr>
          <a:xfrm>
            <a:off x="5420060" y="1318434"/>
            <a:ext cx="6170299" cy="422480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1A4C6D5-169C-439C-9897-5D36A152E865}"/>
              </a:ext>
            </a:extLst>
          </p:cNvPr>
          <p:cNvSpPr txBox="1"/>
          <p:nvPr/>
        </p:nvSpPr>
        <p:spPr>
          <a:xfrm>
            <a:off x="4724400" y="320039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cs-CZ">
              <a:cs typeface="Calibri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7BC55AE-E28D-49CA-A69F-60D57EEF8EA5}"/>
              </a:ext>
            </a:extLst>
          </p:cNvPr>
          <p:cNvSpPr txBox="1"/>
          <p:nvPr/>
        </p:nvSpPr>
        <p:spPr>
          <a:xfrm>
            <a:off x="8505210" y="5543242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800">
                <a:ea typeface="+mn-lt"/>
                <a:cs typeface="+mn-lt"/>
              </a:rPr>
              <a:t>https://www.maminka.cz/clanek/zahodte-tabulky-a-vyckejte-az-se-dite-posadi-samo-vyplati-se-to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542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379969-4867-42D5-B145-34D6AB05C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Požadavky k absolvování předmětu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462BE9-9D97-4C74-8715-D3AF14D10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0" i="0">
                <a:solidFill>
                  <a:srgbClr val="0A0A0A"/>
                </a:solidFill>
                <a:effectLst/>
                <a:latin typeface="Open Sans" panose="020B0604020202020204" pitchFamily="34" charset="0"/>
              </a:rPr>
              <a:t>0/2/0. 3 </a:t>
            </a:r>
            <a:r>
              <a:rPr lang="cs-CZ" b="0" i="0" err="1">
                <a:solidFill>
                  <a:srgbClr val="0A0A0A"/>
                </a:solidFill>
                <a:effectLst/>
                <a:latin typeface="Open Sans" panose="020B0604020202020204" pitchFamily="34" charset="0"/>
              </a:rPr>
              <a:t>kr.</a:t>
            </a:r>
            <a:r>
              <a:rPr lang="cs-CZ" b="0" i="0">
                <a:solidFill>
                  <a:srgbClr val="0A0A0A"/>
                </a:solidFill>
                <a:effectLst/>
                <a:latin typeface="Open Sans" panose="020B0604020202020204" pitchFamily="34" charset="0"/>
              </a:rPr>
              <a:t> Ukončení: zk.</a:t>
            </a:r>
          </a:p>
          <a:p>
            <a:r>
              <a:rPr lang="cs-CZ">
                <a:solidFill>
                  <a:srgbClr val="0A0A0A"/>
                </a:solidFill>
                <a:latin typeface="Open Sans" panose="020B0604020202020204" pitchFamily="34" charset="0"/>
                <a:cs typeface="Calibri"/>
              </a:rPr>
              <a:t>Průběh zkoušky:</a:t>
            </a:r>
          </a:p>
          <a:p>
            <a:pPr lvl="1"/>
            <a:r>
              <a:rPr lang="cs-CZ">
                <a:cs typeface="Calibri"/>
              </a:rPr>
              <a:t>Terapeutický postup vývojové pozice</a:t>
            </a:r>
          </a:p>
          <a:p>
            <a:pPr lvl="1"/>
            <a:r>
              <a:rPr lang="cs-CZ">
                <a:cs typeface="Calibri"/>
              </a:rPr>
              <a:t>Teoretický výklad souvislostí</a:t>
            </a:r>
          </a:p>
        </p:txBody>
      </p:sp>
    </p:spTree>
    <p:extLst>
      <p:ext uri="{BB962C8B-B14F-4D97-AF65-F5344CB8AC3E}">
        <p14:creationId xmlns:p14="http://schemas.microsoft.com/office/powerpoint/2010/main" val="1368441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0C48591-2F16-4565-946C-7F0BE9B8E11A}"/>
              </a:ext>
            </a:extLst>
          </p:cNvPr>
          <p:cNvSpPr txBox="1">
            <a:spLocks/>
          </p:cNvSpPr>
          <p:nvPr/>
        </p:nvSpPr>
        <p:spPr>
          <a:xfrm>
            <a:off x="6739128" y="0"/>
            <a:ext cx="4818888" cy="1476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>
                <a:cs typeface="Calibri Light"/>
              </a:rPr>
              <a:t>6m na břiše</a:t>
            </a:r>
            <a:endParaRPr lang="cs-CZ" sz="5400"/>
          </a:p>
        </p:txBody>
      </p:sp>
      <p:pic>
        <p:nvPicPr>
          <p:cNvPr id="5" name="Obrázek 4" descr="Obsah obrázku osoba, interiér, postel, zeď&#10;&#10;Popis se vygeneroval automaticky.">
            <a:extLst>
              <a:ext uri="{FF2B5EF4-FFF2-40B4-BE49-F238E27FC236}">
                <a16:creationId xmlns:a16="http://schemas.microsoft.com/office/drawing/2014/main" id="{B62FFFB4-96C1-40E0-A603-6884A33F1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57" t="441" r="5536" b="-662"/>
          <a:stretch/>
        </p:blipFill>
        <p:spPr>
          <a:xfrm>
            <a:off x="273139" y="1377498"/>
            <a:ext cx="4905545" cy="4351082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F4B3E740-C449-448C-B9E4-0F32BBBDBA36}"/>
              </a:ext>
            </a:extLst>
          </p:cNvPr>
          <p:cNvSpPr txBox="1">
            <a:spLocks/>
          </p:cNvSpPr>
          <p:nvPr/>
        </p:nvSpPr>
        <p:spPr>
          <a:xfrm>
            <a:off x="5239709" y="1580999"/>
            <a:ext cx="6318307" cy="50997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>
                <a:cs typeface="Calibri"/>
              </a:rPr>
              <a:t>Již ve 2. patře - otevřená dlaň v neutrálním nastavení, opora symetricky o obě dlaně, nemůže nadzvednou 1 HK</a:t>
            </a:r>
          </a:p>
          <a:p>
            <a:r>
              <a:rPr lang="cs-CZ" sz="1800">
                <a:cs typeface="Calibri"/>
              </a:rPr>
              <a:t>Dítě se zvládne vytáhnout až na kolena, častěji spíše opora o stehna</a:t>
            </a:r>
          </a:p>
          <a:p>
            <a:r>
              <a:rPr lang="cs-CZ" sz="1800">
                <a:cs typeface="Calibri"/>
              </a:rPr>
              <a:t>Vyšší pozice = větší rozhled, 3D vnímání prostoru</a:t>
            </a:r>
          </a:p>
          <a:p>
            <a:r>
              <a:rPr lang="cs-CZ" sz="1800">
                <a:cs typeface="Calibri"/>
              </a:rPr>
              <a:t>Lopatky nad hlavicemi humerů, lehká ZR ramen, lokty nejsou v </a:t>
            </a:r>
            <a:r>
              <a:rPr lang="cs-CZ" sz="1800" err="1">
                <a:cs typeface="Calibri"/>
              </a:rPr>
              <a:t>hyperextenzi</a:t>
            </a:r>
            <a:endParaRPr lang="cs-CZ" sz="1800">
              <a:cs typeface="Calibri"/>
            </a:endParaRPr>
          </a:p>
          <a:p>
            <a:r>
              <a:rPr lang="cs-CZ" sz="1800">
                <a:cs typeface="Calibri"/>
              </a:rPr>
              <a:t>Poprvé aktivní extenze kyčle - dostávají se do extenze 0°</a:t>
            </a:r>
          </a:p>
          <a:p>
            <a:r>
              <a:rPr lang="cs-CZ" sz="1800">
                <a:cs typeface="Calibri"/>
              </a:rPr>
              <a:t>Při nákroku dostane KYK do 90°flexe</a:t>
            </a:r>
          </a:p>
          <a:p>
            <a:r>
              <a:rPr lang="cs-CZ" sz="1800">
                <a:cs typeface="Calibri"/>
              </a:rPr>
              <a:t>Stabilizace </a:t>
            </a:r>
            <a:r>
              <a:rPr lang="cs-CZ" sz="1800" err="1">
                <a:cs typeface="Calibri"/>
              </a:rPr>
              <a:t>ThL</a:t>
            </a:r>
            <a:r>
              <a:rPr lang="cs-CZ" sz="1800">
                <a:cs typeface="Calibri"/>
              </a:rPr>
              <a:t> přechodu - aktivace </a:t>
            </a:r>
            <a:r>
              <a:rPr lang="cs-CZ" sz="1800" err="1">
                <a:cs typeface="Calibri"/>
              </a:rPr>
              <a:t>psoas</a:t>
            </a:r>
            <a:r>
              <a:rPr lang="cs-CZ" sz="1800">
                <a:cs typeface="Calibri"/>
              </a:rPr>
              <a:t> x bránice (důležité pro defekaci, vývoj řeči a kostální dýchání)</a:t>
            </a:r>
          </a:p>
          <a:p>
            <a:r>
              <a:rPr lang="cs-CZ" sz="1800">
                <a:cs typeface="Calibri"/>
              </a:rPr>
              <a:t>Pánev v neutrální pozici (výrazná koncentrická aktivace břišní muskulatury), nutná vyváženost - pokud utíká do retroverze a kyfózy: stabilizace přes </a:t>
            </a:r>
            <a:r>
              <a:rPr lang="cs-CZ" sz="1800" err="1">
                <a:cs typeface="Calibri"/>
              </a:rPr>
              <a:t>pectorales</a:t>
            </a:r>
            <a:r>
              <a:rPr lang="cs-CZ" sz="1800">
                <a:cs typeface="Calibri"/>
              </a:rPr>
              <a:t>, pokud </a:t>
            </a:r>
            <a:r>
              <a:rPr lang="cs-CZ" sz="1800" err="1">
                <a:cs typeface="Calibri"/>
              </a:rPr>
              <a:t>anteverze</a:t>
            </a:r>
            <a:r>
              <a:rPr lang="cs-CZ" sz="1800">
                <a:cs typeface="Calibri"/>
              </a:rPr>
              <a:t> a lordózy: oslabení břicha/zkrat flexorů KYK</a:t>
            </a:r>
          </a:p>
          <a:p>
            <a:r>
              <a:rPr lang="cs-CZ" sz="1800">
                <a:cs typeface="Calibri"/>
              </a:rPr>
              <a:t>Opěrná báze tvar </a:t>
            </a:r>
            <a:r>
              <a:rPr lang="cs-CZ" sz="1800" err="1">
                <a:cs typeface="Calibri"/>
              </a:rPr>
              <a:t>obdelníku</a:t>
            </a:r>
            <a:r>
              <a:rPr lang="cs-CZ" sz="1800">
                <a:cs typeface="Calibri"/>
              </a:rPr>
              <a:t> - dlaně - spodní třetina stehen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4A49A8-A7EB-4224-9CF3-9B22493E3895}"/>
              </a:ext>
            </a:extLst>
          </p:cNvPr>
          <p:cNvSpPr txBox="1"/>
          <p:nvPr/>
        </p:nvSpPr>
        <p:spPr>
          <a:xfrm>
            <a:off x="275303" y="5732205"/>
            <a:ext cx="3873909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800">
                <a:ea typeface="+mn-lt"/>
                <a:cs typeface="+mn-lt"/>
              </a:rPr>
              <a:t>https://www.mamaaja.cz/kojenec/v-6-mesici-zivota-se-dite-potrebuje-citit-v-bezpeci/</a:t>
            </a:r>
            <a:endParaRPr lang="cs-CZ" sz="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104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EE9B68-4D98-4C69-B2D8-FE98505D9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78" y="294381"/>
            <a:ext cx="4818888" cy="1481328"/>
          </a:xfrm>
        </p:spPr>
        <p:txBody>
          <a:bodyPr anchor="b">
            <a:normAutofit/>
          </a:bodyPr>
          <a:lstStyle/>
          <a:p>
            <a:r>
              <a:rPr lang="cs-CZ" sz="3800">
                <a:cs typeface="Calibri Light"/>
              </a:rPr>
              <a:t>6m na břiše - přechod do pozice na 4</a:t>
            </a:r>
            <a:endParaRPr lang="cs-CZ" sz="380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BF53AD-B634-4FFA-B087-22362D2E9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3"/>
            <a:ext cx="4818888" cy="390271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 sz="1800">
                <a:cs typeface="Calibri"/>
              </a:rPr>
              <a:t>Dítě se houpáním tam a zpět z 2. patra dostane do pozice na 4 (přes </a:t>
            </a:r>
            <a:r>
              <a:rPr lang="cs-CZ" sz="1800" err="1">
                <a:cs typeface="Calibri"/>
              </a:rPr>
              <a:t>stretch</a:t>
            </a:r>
            <a:r>
              <a:rPr lang="cs-CZ" sz="1800">
                <a:cs typeface="Calibri"/>
              </a:rPr>
              <a:t> </a:t>
            </a:r>
            <a:r>
              <a:rPr lang="cs-CZ" sz="1800" err="1">
                <a:cs typeface="Calibri"/>
              </a:rPr>
              <a:t>iliopsoatu</a:t>
            </a:r>
            <a:endParaRPr lang="cs-CZ" sz="1800">
              <a:cs typeface="Calibri"/>
            </a:endParaRPr>
          </a:p>
          <a:p>
            <a:r>
              <a:rPr lang="cs-CZ" sz="1800">
                <a:cs typeface="Calibri"/>
              </a:rPr>
              <a:t>Jedná se o slepou uličku - nelze přechod do lezení</a:t>
            </a:r>
          </a:p>
          <a:p>
            <a:r>
              <a:rPr lang="cs-CZ" sz="1800">
                <a:cs typeface="Calibri"/>
              </a:rPr>
              <a:t>Na 4: </a:t>
            </a:r>
          </a:p>
          <a:p>
            <a:pPr lvl="1"/>
            <a:r>
              <a:rPr lang="cs-CZ" sz="1800">
                <a:cs typeface="Calibri"/>
              </a:rPr>
              <a:t>Houpání sem a tam – pohyb probíhá v kořenových kloubech, učí se udržet páteř v napřímení</a:t>
            </a:r>
          </a:p>
          <a:p>
            <a:pPr lvl="1"/>
            <a:r>
              <a:rPr lang="cs-CZ" sz="1800">
                <a:cs typeface="Calibri"/>
              </a:rPr>
              <a:t>Páteř napřímená</a:t>
            </a:r>
          </a:p>
          <a:p>
            <a:pPr lvl="1"/>
            <a:r>
              <a:rPr lang="cs-CZ" sz="1800">
                <a:cs typeface="Calibri"/>
              </a:rPr>
              <a:t>Opora o </a:t>
            </a:r>
            <a:r>
              <a:rPr lang="cs-CZ" sz="1800" err="1">
                <a:cs typeface="Calibri"/>
              </a:rPr>
              <a:t>tevřené</a:t>
            </a:r>
            <a:r>
              <a:rPr lang="cs-CZ" sz="1800">
                <a:cs typeface="Calibri"/>
              </a:rPr>
              <a:t> dlaně, symetrická, neumí </a:t>
            </a:r>
            <a:r>
              <a:rPr lang="cs-CZ" sz="1800" err="1">
                <a:cs typeface="Calibri"/>
              </a:rPr>
              <a:t>zvendou</a:t>
            </a:r>
            <a:r>
              <a:rPr lang="cs-CZ" sz="1800">
                <a:cs typeface="Calibri"/>
              </a:rPr>
              <a:t> 1HK</a:t>
            </a:r>
          </a:p>
          <a:p>
            <a:pPr lvl="1"/>
            <a:r>
              <a:rPr lang="cs-CZ" sz="1800">
                <a:cs typeface="Calibri"/>
              </a:rPr>
              <a:t>Pánev v neutrální pozici</a:t>
            </a:r>
          </a:p>
          <a:p>
            <a:pPr lvl="1"/>
            <a:r>
              <a:rPr lang="cs-CZ" sz="1800">
                <a:cs typeface="Calibri"/>
              </a:rPr>
              <a:t>Zatížení kolena-kyčle pod sebou</a:t>
            </a:r>
          </a:p>
          <a:p>
            <a:pPr lvl="1"/>
            <a:r>
              <a:rPr lang="cs-CZ" sz="1800">
                <a:cs typeface="Calibri"/>
              </a:rPr>
              <a:t>UKŘ</a:t>
            </a:r>
          </a:p>
          <a:p>
            <a:r>
              <a:rPr lang="cs-CZ" sz="2200">
                <a:ea typeface="+mn-lt"/>
                <a:cs typeface="+mn-lt"/>
                <a:hlinkClick r:id="rId2"/>
              </a:rPr>
              <a:t>https://www.youtube.com/watch?v=ztS3zshU5iM</a:t>
            </a:r>
            <a:r>
              <a:rPr lang="cs-CZ" sz="2200">
                <a:ea typeface="+mn-lt"/>
                <a:cs typeface="+mn-lt"/>
              </a:rPr>
              <a:t> (0:26)</a:t>
            </a:r>
          </a:p>
        </p:txBody>
      </p:sp>
      <p:pic>
        <p:nvPicPr>
          <p:cNvPr id="4" name="Obrázek 4" descr="Obsah obrázku dítě, osoba, malé, batole&#10;&#10;Popis se vygeneroval automaticky.">
            <a:extLst>
              <a:ext uri="{FF2B5EF4-FFF2-40B4-BE49-F238E27FC236}">
                <a16:creationId xmlns:a16="http://schemas.microsoft.com/office/drawing/2014/main" id="{5677DB2E-717B-4670-A8C6-C753F49CD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048" y="2064258"/>
            <a:ext cx="5458968" cy="272948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F422DD1-71AF-40D1-8A00-0DE07528E93D}"/>
              </a:ext>
            </a:extLst>
          </p:cNvPr>
          <p:cNvSpPr txBox="1"/>
          <p:nvPr/>
        </p:nvSpPr>
        <p:spPr>
          <a:xfrm>
            <a:off x="7305369" y="4871883"/>
            <a:ext cx="4340941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800">
                <a:ea typeface="+mn-lt"/>
                <a:cs typeface="+mn-lt"/>
              </a:rPr>
              <a:t>https://www.maminka.cz/clanek/miminko-se-jeste-neotaci-na-brisko-co-radi-fyzioterapeutka</a:t>
            </a:r>
            <a:endParaRPr lang="cs-CZ" sz="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4005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9A4658-CF39-4580-AA9E-2E55479A2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cs-CZ" sz="5400">
                <a:cs typeface="Calibri Light"/>
              </a:rPr>
              <a:t>6-7m na zádech</a:t>
            </a:r>
            <a:endParaRPr lang="cs-CZ" sz="5400"/>
          </a:p>
        </p:txBody>
      </p:sp>
      <p:pic>
        <p:nvPicPr>
          <p:cNvPr id="4" name="Obrázek 4" descr="Obsah obrázku interiér, zeď, osoba, ležící&#10;&#10;Popis se vygeneroval automaticky.">
            <a:extLst>
              <a:ext uri="{FF2B5EF4-FFF2-40B4-BE49-F238E27FC236}">
                <a16:creationId xmlns:a16="http://schemas.microsoft.com/office/drawing/2014/main" id="{6FEB84F9-9AAD-4D70-94ED-246554A5F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1757191"/>
            <a:ext cx="5458968" cy="3343617"/>
          </a:xfrm>
          <a:prstGeom prst="rect">
            <a:avLst/>
          </a:prstGeom>
        </p:spPr>
      </p:pic>
      <p:sp>
        <p:nvSpPr>
          <p:cNvPr id="11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87424A-E9DB-4961-87A5-8C3FD7D91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200">
                <a:cs typeface="Calibri"/>
              </a:rPr>
              <a:t>Rovnováha hlubokých flexorů a extenzorů krku</a:t>
            </a:r>
          </a:p>
          <a:p>
            <a:r>
              <a:rPr lang="cs-CZ" sz="2200">
                <a:cs typeface="Calibri"/>
              </a:rPr>
              <a:t>DKK – max. flexe v kyčelních kloubech, zevní rotace</a:t>
            </a:r>
          </a:p>
          <a:p>
            <a:r>
              <a:rPr lang="cs-CZ" sz="2200">
                <a:cs typeface="Calibri"/>
              </a:rPr>
              <a:t>Svede nadzvednout sacrum nad podložku</a:t>
            </a:r>
          </a:p>
          <a:p>
            <a:r>
              <a:rPr lang="cs-CZ" sz="2200">
                <a:cs typeface="Calibri"/>
              </a:rPr>
              <a:t>Páteř napřímená</a:t>
            </a:r>
          </a:p>
          <a:p>
            <a:r>
              <a:rPr lang="cs-CZ" sz="2200">
                <a:cs typeface="Calibri"/>
              </a:rPr>
              <a:t>Dosáhne až na chodidla (7m)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B6BA70D-2A34-4892-AC20-EED0442C4969}"/>
              </a:ext>
            </a:extLst>
          </p:cNvPr>
          <p:cNvSpPr txBox="1"/>
          <p:nvPr/>
        </p:nvSpPr>
        <p:spPr>
          <a:xfrm>
            <a:off x="631723" y="5166851"/>
            <a:ext cx="392307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800">
                <a:ea typeface="+mn-lt"/>
                <a:cs typeface="+mn-lt"/>
              </a:rPr>
              <a:t>https://www.vitalia.cz/galerie/cvicte-jako-mimina-vyvojova-kineziologie/#11</a:t>
            </a:r>
            <a:endParaRPr lang="cs-CZ" sz="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00382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FB26A6-5BF8-4312-A134-A71990A2C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7179"/>
            <a:ext cx="4571999" cy="1165002"/>
          </a:xfrm>
        </p:spPr>
        <p:txBody>
          <a:bodyPr anchor="b">
            <a:normAutofit/>
          </a:bodyPr>
          <a:lstStyle/>
          <a:p>
            <a:r>
              <a:rPr lang="cs-CZ" sz="3600">
                <a:cs typeface="Calibri Light"/>
              </a:rPr>
              <a:t>7m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1A922F-681F-419F-B6FF-D1BEB17E6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845" y="1489973"/>
            <a:ext cx="4940707" cy="463729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sz="2000">
                <a:cs typeface="Calibri"/>
              </a:rPr>
              <a:t>Souhra noha-ruka-oko-ústa - rozvoj izolovaného úchopu na DKK, zvedá DKK před obličej aktivitou břišních svalů</a:t>
            </a:r>
          </a:p>
          <a:p>
            <a:r>
              <a:rPr lang="cs-CZ" sz="2000">
                <a:cs typeface="Calibri"/>
              </a:rPr>
              <a:t>Obrat z břicha na záda</a:t>
            </a:r>
          </a:p>
          <a:p>
            <a:r>
              <a:rPr lang="cs-CZ" sz="2000">
                <a:cs typeface="Calibri"/>
              </a:rPr>
              <a:t>Na břiše symetrická opora o dlaně + nákrok do 120°KYK -&gt; uvolnění 1 HK pro úchop</a:t>
            </a:r>
          </a:p>
          <a:p>
            <a:r>
              <a:rPr lang="cs-CZ" sz="2000">
                <a:cs typeface="Calibri"/>
              </a:rPr>
              <a:t>Může se objevit vzor </a:t>
            </a:r>
            <a:r>
              <a:rPr lang="cs-CZ" sz="2000" err="1">
                <a:cs typeface="Calibri"/>
              </a:rPr>
              <a:t>tulenění</a:t>
            </a:r>
            <a:r>
              <a:rPr lang="cs-CZ" sz="2000">
                <a:cs typeface="Calibri"/>
              </a:rPr>
              <a:t> (krátce na max 14 dní) = "plazení" jako voják, odraz od HKK, opora o 1 loket v rozsahu flexe do 120°, DKK většinou relaxované nebo minimálně aktivní, musí střídat strany (loket i případný nákrok DK) </a:t>
            </a:r>
            <a:r>
              <a:rPr lang="cs-CZ" sz="2000">
                <a:ea typeface="+mn-lt"/>
                <a:cs typeface="+mn-lt"/>
                <a:hlinkClick r:id="rId2"/>
              </a:rPr>
              <a:t>https://www.youtube.com/watch?v=8Ys_-vvP29Y</a:t>
            </a:r>
            <a:endParaRPr lang="cs-CZ" sz="2000">
              <a:cs typeface="Calibri"/>
            </a:endParaRPr>
          </a:p>
          <a:p>
            <a:r>
              <a:rPr lang="cs-CZ" sz="2000">
                <a:cs typeface="Calibri"/>
              </a:rPr>
              <a:t>Postupně otočka z břicha do </a:t>
            </a:r>
            <a:r>
              <a:rPr lang="cs-CZ" sz="2000" err="1">
                <a:cs typeface="Calibri"/>
              </a:rPr>
              <a:t>šikméno</a:t>
            </a:r>
            <a:r>
              <a:rPr lang="cs-CZ" sz="2000">
                <a:cs typeface="Calibri"/>
              </a:rPr>
              <a:t> sedu</a:t>
            </a:r>
          </a:p>
        </p:txBody>
      </p:sp>
      <p:pic>
        <p:nvPicPr>
          <p:cNvPr id="4" name="Obrázek 4" descr="Obsah obrázku interiér, postel, osoba, dítě&#10;&#10;Popis se vygeneroval automaticky.">
            <a:extLst>
              <a:ext uri="{FF2B5EF4-FFF2-40B4-BE49-F238E27FC236}">
                <a16:creationId xmlns:a16="http://schemas.microsoft.com/office/drawing/2014/main" id="{76FC6821-E95A-483F-9F69-A21A248C2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33" r="11234" b="104"/>
          <a:stretch/>
        </p:blipFill>
        <p:spPr>
          <a:xfrm>
            <a:off x="5944682" y="775863"/>
            <a:ext cx="6021246" cy="52805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6E4F204-7C01-43F8-9154-AAC0249830BA}"/>
              </a:ext>
            </a:extLst>
          </p:cNvPr>
          <p:cNvSpPr txBox="1"/>
          <p:nvPr/>
        </p:nvSpPr>
        <p:spPr>
          <a:xfrm>
            <a:off x="7575755" y="6125496"/>
            <a:ext cx="407055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800">
                <a:ea typeface="+mn-lt"/>
                <a:cs typeface="+mn-lt"/>
              </a:rPr>
              <a:t>https://www.coresatin.cz/dite-pediatrie/spokojene-miminko-spokojena-mama/</a:t>
            </a:r>
            <a:endParaRPr lang="cs-CZ" sz="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36798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1AB1B8-357B-4BBD-B58D-52C2D9DB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>
                <a:cs typeface="Calibri Light"/>
              </a:rPr>
              <a:t>7,5m - šikmý sed</a:t>
            </a:r>
            <a:endParaRPr lang="cs-CZ" sz="5400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A19DD8-1504-4EE6-8400-7B32B5117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5"/>
            <a:ext cx="6713552" cy="454814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sz="2000">
                <a:cs typeface="Calibri"/>
              </a:rPr>
              <a:t>V 7,5 m svede asi 50% dětí</a:t>
            </a:r>
          </a:p>
          <a:p>
            <a:r>
              <a:rPr lang="cs-CZ" sz="2000">
                <a:cs typeface="Calibri"/>
              </a:rPr>
              <a:t>Opora o loket/předloktí a pánev/stehno/koleno </a:t>
            </a:r>
            <a:r>
              <a:rPr lang="cs-CZ" sz="2000" err="1">
                <a:cs typeface="Calibri"/>
              </a:rPr>
              <a:t>ipsilaterálně</a:t>
            </a:r>
            <a:endParaRPr lang="cs-CZ" sz="2000"/>
          </a:p>
          <a:p>
            <a:r>
              <a:rPr lang="cs-CZ" sz="2000">
                <a:cs typeface="Calibri"/>
              </a:rPr>
              <a:t>Dítě se zvedá ve frontální rovině - je dost stabilní, nutná motivace</a:t>
            </a:r>
          </a:p>
          <a:p>
            <a:r>
              <a:rPr lang="cs-CZ" sz="2000">
                <a:cs typeface="Calibri"/>
              </a:rPr>
              <a:t>Svrchní HK volná pro úchop, zvýšení rozsahu flexe až do 135°</a:t>
            </a:r>
          </a:p>
          <a:p>
            <a:r>
              <a:rPr lang="cs-CZ" sz="2000">
                <a:cs typeface="Calibri"/>
              </a:rPr>
              <a:t>Osa ramen a pánev téměř vodorovně, schopnost izolovaného pohybu pánve ve front. Rovině (již od 4,5m), v terapii usilujeme spíše o rovinu bez sešikmení</a:t>
            </a:r>
          </a:p>
          <a:p>
            <a:r>
              <a:rPr lang="cs-CZ" sz="2000">
                <a:cs typeface="Calibri"/>
              </a:rPr>
              <a:t>Hlava v prodloužení páteře, napřímení</a:t>
            </a:r>
          </a:p>
          <a:p>
            <a:r>
              <a:rPr lang="cs-CZ" sz="2000">
                <a:cs typeface="Calibri"/>
              </a:rPr>
              <a:t>Opora loket/dlaň je závislá na poloze hlavy</a:t>
            </a:r>
          </a:p>
          <a:p>
            <a:r>
              <a:rPr lang="cs-CZ" sz="2000">
                <a:cs typeface="Calibri"/>
              </a:rPr>
              <a:t>Dítě je poprvé schopno zastavit pohyb v prostoru</a:t>
            </a:r>
          </a:p>
          <a:p>
            <a:r>
              <a:rPr lang="cs-CZ" sz="2000">
                <a:cs typeface="Calibri"/>
              </a:rPr>
              <a:t>Ke konci 7,5m </a:t>
            </a:r>
            <a:r>
              <a:rPr lang="cs-CZ" sz="2000" err="1">
                <a:cs typeface="Calibri"/>
              </a:rPr>
              <a:t>pinzetový</a:t>
            </a:r>
            <a:r>
              <a:rPr lang="cs-CZ" sz="2000">
                <a:cs typeface="Calibri"/>
              </a:rPr>
              <a:t> úchop - mezi bříšky - palec v opozici, počátek jemné motoriky</a:t>
            </a:r>
          </a:p>
          <a:p>
            <a:r>
              <a:rPr lang="cs-CZ" sz="2000">
                <a:ea typeface="+mn-lt"/>
                <a:cs typeface="+mn-lt"/>
                <a:hlinkClick r:id="rId2"/>
              </a:rPr>
              <a:t>https://www.youtube.com/watch?v=NQnXwR2XHeI</a:t>
            </a:r>
            <a:endParaRPr lang="cs-CZ" sz="2000">
              <a:cs typeface="Calibri"/>
            </a:endParaRPr>
          </a:p>
        </p:txBody>
      </p:sp>
      <p:pic>
        <p:nvPicPr>
          <p:cNvPr id="4" name="Obrázek 4" descr="Obsah obrázku dítě, osoba, interiér, toaleta&#10;&#10;Popis se vygeneroval automaticky.">
            <a:extLst>
              <a:ext uri="{FF2B5EF4-FFF2-40B4-BE49-F238E27FC236}">
                <a16:creationId xmlns:a16="http://schemas.microsoft.com/office/drawing/2014/main" id="{49DDB853-5051-49F8-9E56-7F5228E26F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02" t="-3880" r="1287" b="3430"/>
          <a:stretch/>
        </p:blipFill>
        <p:spPr>
          <a:xfrm>
            <a:off x="7282368" y="2156388"/>
            <a:ext cx="4519303" cy="411497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474CB90-C2D6-4B7D-B2C2-B4E53EDE20E1}"/>
              </a:ext>
            </a:extLst>
          </p:cNvPr>
          <p:cNvSpPr txBox="1"/>
          <p:nvPr/>
        </p:nvSpPr>
        <p:spPr>
          <a:xfrm>
            <a:off x="7600335" y="6272980"/>
            <a:ext cx="4414683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800">
                <a:ea typeface="+mn-lt"/>
                <a:cs typeface="+mn-lt"/>
              </a:rPr>
              <a:t>https://www.maminka.cz/clanek/zahodte-tabulky-a-vyckejte-az-se-dite-posadi-samo-vyplati-se-to</a:t>
            </a:r>
            <a:endParaRPr lang="cs-CZ" sz="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25033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EE4012-5CDC-4EFB-8C03-C014D847A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cs-CZ" sz="4000">
                <a:cs typeface="Calibri Light"/>
              </a:rPr>
              <a:t>Volný sed (8-10m)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4D928C-FE51-4631-85F5-97C7FF94D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071" y="1592108"/>
            <a:ext cx="6856644" cy="472133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400">
                <a:cs typeface="Calibri"/>
              </a:rPr>
              <a:t>Nezralý - z počátku, může být infantilní kyfóza</a:t>
            </a:r>
          </a:p>
          <a:p>
            <a:r>
              <a:rPr lang="cs-CZ" sz="2400">
                <a:cs typeface="Calibri"/>
              </a:rPr>
              <a:t>Zralý - </a:t>
            </a:r>
            <a:r>
              <a:rPr lang="cs-CZ" sz="2400" err="1">
                <a:cs typeface="Calibri"/>
              </a:rPr>
              <a:t>ThL</a:t>
            </a:r>
            <a:r>
              <a:rPr lang="cs-CZ" sz="2400">
                <a:cs typeface="Calibri"/>
              </a:rPr>
              <a:t> napřímený</a:t>
            </a:r>
          </a:p>
          <a:p>
            <a:r>
              <a:rPr lang="cs-CZ" sz="2400">
                <a:cs typeface="Calibri"/>
              </a:rPr>
              <a:t>Do sedu se dítě dostává přes šikmý sed - překulení</a:t>
            </a:r>
          </a:p>
          <a:p>
            <a:r>
              <a:rPr lang="cs-CZ" sz="2400">
                <a:cs typeface="Calibri"/>
              </a:rPr>
              <a:t>1 DK je více pokrčená než druhá</a:t>
            </a:r>
          </a:p>
          <a:p>
            <a:r>
              <a:rPr lang="cs-CZ" sz="2400">
                <a:cs typeface="Calibri"/>
              </a:rPr>
              <a:t>Stabilní, opora o oba sedací hrboly, HKK volné pro manipulaci - klešťový úchop, různá pozice DKK (nutná variabilita), cylindrický tvar trupu</a:t>
            </a:r>
          </a:p>
          <a:p>
            <a:r>
              <a:rPr lang="cs-CZ" sz="2400">
                <a:cs typeface="Calibri"/>
              </a:rPr>
              <a:t>Dříve dítě neposazujeme!</a:t>
            </a:r>
          </a:p>
          <a:p>
            <a:r>
              <a:rPr lang="cs-CZ" sz="2400">
                <a:cs typeface="Calibri"/>
              </a:rPr>
              <a:t>Po 8m je sed přechodová pozice pro lezení - šikmý sed – vertikalizaci</a:t>
            </a:r>
          </a:p>
          <a:p>
            <a:pPr marL="0" indent="0">
              <a:buNone/>
            </a:pPr>
            <a:r>
              <a:rPr lang="cs-CZ" sz="2400">
                <a:ea typeface="+mn-lt"/>
                <a:cs typeface="+mn-lt"/>
                <a:hlinkClick r:id="rId2"/>
              </a:rPr>
              <a:t>https://www.youtube.com/watch?v=zwS05IHpOmg</a:t>
            </a:r>
            <a:endParaRPr lang="cs-CZ"/>
          </a:p>
        </p:txBody>
      </p:sp>
      <p:pic>
        <p:nvPicPr>
          <p:cNvPr id="4" name="Obrázek 4" descr="Obsah obrázku plena, dítě&#10;&#10;Popis se vygeneroval automaticky.">
            <a:extLst>
              <a:ext uri="{FF2B5EF4-FFF2-40B4-BE49-F238E27FC236}">
                <a16:creationId xmlns:a16="http://schemas.microsoft.com/office/drawing/2014/main" id="{3ACB9561-EDC7-4AE2-94C4-99324EB009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88" t="741" r="8366" b="4444"/>
          <a:stretch/>
        </p:blipFill>
        <p:spPr>
          <a:xfrm>
            <a:off x="709823" y="1855121"/>
            <a:ext cx="3933265" cy="419078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EB92740-8CEA-460A-BDBC-DDC84C1E8FFD}"/>
              </a:ext>
            </a:extLst>
          </p:cNvPr>
          <p:cNvSpPr txBox="1"/>
          <p:nvPr/>
        </p:nvSpPr>
        <p:spPr>
          <a:xfrm>
            <a:off x="644012" y="5941141"/>
            <a:ext cx="4414683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800">
                <a:ea typeface="+mn-lt"/>
                <a:cs typeface="+mn-lt"/>
              </a:rPr>
              <a:t>https://www.maminka.cz/clanek/zahodte-tabulky-a-vyckejte-az-se-dite-posadi-samo-vyplati-se-to</a:t>
            </a:r>
          </a:p>
        </p:txBody>
      </p:sp>
    </p:spTree>
    <p:extLst>
      <p:ext uri="{BB962C8B-B14F-4D97-AF65-F5344CB8AC3E}">
        <p14:creationId xmlns:p14="http://schemas.microsoft.com/office/powerpoint/2010/main" val="33197178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CE4692-8F42-478B-9F29-CB8F5A17E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47815"/>
            <a:ext cx="5167185" cy="1680519"/>
          </a:xfrm>
        </p:spPr>
        <p:txBody>
          <a:bodyPr>
            <a:normAutofit/>
          </a:bodyPr>
          <a:lstStyle/>
          <a:p>
            <a:r>
              <a:rPr lang="cs-CZ" sz="4000">
                <a:cs typeface="Calibri Light"/>
              </a:rPr>
              <a:t>Vysoký klek, Tripod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3BF837-DF46-4BF0-83F8-C37D9702E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684" y="1887460"/>
            <a:ext cx="5105219" cy="36469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>
                <a:ea typeface="+mn-lt"/>
                <a:cs typeface="+mn-lt"/>
              </a:rPr>
              <a:t>9m - vysoký klek</a:t>
            </a:r>
          </a:p>
          <a:p>
            <a:r>
              <a:rPr lang="cs-CZ" err="1">
                <a:ea typeface="+mn-lt"/>
                <a:cs typeface="+mn-lt"/>
              </a:rPr>
              <a:t>Tripod</a:t>
            </a:r>
            <a:r>
              <a:rPr lang="cs-CZ">
                <a:ea typeface="+mn-lt"/>
                <a:cs typeface="+mn-lt"/>
              </a:rPr>
              <a:t>: přechodová pozice - dítě může rychleji měnit oporu a polohu, většinou opora o 1dlaň + koleno </a:t>
            </a:r>
            <a:r>
              <a:rPr lang="cs-CZ" err="1">
                <a:ea typeface="+mn-lt"/>
                <a:cs typeface="+mn-lt"/>
              </a:rPr>
              <a:t>ipsilat</a:t>
            </a:r>
            <a:r>
              <a:rPr lang="cs-CZ">
                <a:ea typeface="+mn-lt"/>
                <a:cs typeface="+mn-lt"/>
              </a:rPr>
              <a:t>. DK + </a:t>
            </a:r>
            <a:r>
              <a:rPr lang="cs-CZ" err="1">
                <a:ea typeface="+mn-lt"/>
                <a:cs typeface="+mn-lt"/>
              </a:rPr>
              <a:t>plosku</a:t>
            </a:r>
            <a:r>
              <a:rPr lang="cs-CZ">
                <a:ea typeface="+mn-lt"/>
                <a:cs typeface="+mn-lt"/>
              </a:rPr>
              <a:t> druhé DK, nutný dostatečný rozsah KYK</a:t>
            </a:r>
            <a:endParaRPr lang="en-US">
              <a:ea typeface="+mn-lt"/>
              <a:cs typeface="+mn-lt"/>
            </a:endParaRPr>
          </a:p>
          <a:p>
            <a:endParaRPr lang="cs-CZ" sz="2000">
              <a:cs typeface="Calibri"/>
            </a:endParaRPr>
          </a:p>
        </p:txBody>
      </p:sp>
      <p:pic>
        <p:nvPicPr>
          <p:cNvPr id="4" name="Obrázek 4" descr="Obsah obrázku osoba, interiér, patro, malé&#10;&#10;Popis se vygeneroval automaticky.">
            <a:extLst>
              <a:ext uri="{FF2B5EF4-FFF2-40B4-BE49-F238E27FC236}">
                <a16:creationId xmlns:a16="http://schemas.microsoft.com/office/drawing/2014/main" id="{9060C360-7DD7-4672-860D-DFE929D5A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24" y="2065505"/>
            <a:ext cx="2571057" cy="4202758"/>
          </a:xfrm>
          <a:prstGeom prst="rect">
            <a:avLst/>
          </a:prstGeom>
        </p:spPr>
      </p:pic>
      <p:pic>
        <p:nvPicPr>
          <p:cNvPr id="6" name="Obrázek 4" descr="Obsah obrázku dítě&#10;&#10;Popis se vygeneroval automaticky.">
            <a:extLst>
              <a:ext uri="{FF2B5EF4-FFF2-40B4-BE49-F238E27FC236}">
                <a16:creationId xmlns:a16="http://schemas.microsoft.com/office/drawing/2014/main" id="{5832BFE5-A562-4F1E-AD90-933768AC7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63" y="2065504"/>
            <a:ext cx="3886006" cy="3612824"/>
          </a:xfrm>
          <a:prstGeom prst="rect">
            <a:avLst/>
          </a:prstGeom>
        </p:spPr>
      </p:pic>
      <p:sp>
        <p:nvSpPr>
          <p:cNvPr id="8" name="TextovéPole 1">
            <a:extLst>
              <a:ext uri="{FF2B5EF4-FFF2-40B4-BE49-F238E27FC236}">
                <a16:creationId xmlns:a16="http://schemas.microsoft.com/office/drawing/2014/main" id="{1C49BD53-D128-456E-8918-3F6EB056216C}"/>
              </a:ext>
            </a:extLst>
          </p:cNvPr>
          <p:cNvSpPr txBox="1"/>
          <p:nvPr/>
        </p:nvSpPr>
        <p:spPr>
          <a:xfrm>
            <a:off x="268903" y="6350306"/>
            <a:ext cx="3155950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800">
                <a:ea typeface="+mn-lt"/>
                <a:cs typeface="+mn-lt"/>
              </a:rPr>
              <a:t>https://www.spokonozka.cz/blog/potrebuje-dite-doma-backurky/</a:t>
            </a:r>
            <a:endParaRPr lang="cs-CZ" sz="800">
              <a:cs typeface="Calibri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0DA61E7-3608-4896-B9A2-65E8A560F131}"/>
              </a:ext>
            </a:extLst>
          </p:cNvPr>
          <p:cNvSpPr txBox="1"/>
          <p:nvPr/>
        </p:nvSpPr>
        <p:spPr>
          <a:xfrm>
            <a:off x="8534400" y="5683044"/>
            <a:ext cx="3456038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800">
                <a:ea typeface="+mn-lt"/>
                <a:cs typeface="+mn-lt"/>
              </a:rPr>
              <a:t>https://www.vitalia.cz/galerie/cvicte-jako-mimina-vyvojova-kineziologie/#10</a:t>
            </a:r>
            <a:endParaRPr lang="cs-CZ" sz="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54344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93394DA-E684-47C2-9020-13225823F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998AB6-FF3B-48A2-8085-5FF087D04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cs-CZ" sz="4000">
                <a:cs typeface="Calibri Light"/>
              </a:rPr>
              <a:t>Lezení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2881A5-F4EA-4D69-95C0-6E2A0948B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14744" cy="43034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>
                <a:cs typeface="Calibri"/>
              </a:rPr>
              <a:t>1. lokomoce – aktivace svalových souher</a:t>
            </a:r>
          </a:p>
          <a:p>
            <a:r>
              <a:rPr lang="cs-CZ" sz="2000">
                <a:cs typeface="Calibri"/>
              </a:rPr>
              <a:t>Nezralé lezení (8-10m): střídavé, většinou odlehčuje pouze 1 končetinu (2-3 body opory), noha v DF a everzi, na straně nákroku jde pánev kraniálně (lehce </a:t>
            </a:r>
            <a:r>
              <a:rPr lang="cs-CZ" sz="2000" err="1">
                <a:cs typeface="Calibri"/>
              </a:rPr>
              <a:t>konvex</a:t>
            </a:r>
            <a:r>
              <a:rPr lang="cs-CZ" sz="2000">
                <a:cs typeface="Calibri"/>
              </a:rPr>
              <a:t> </a:t>
            </a:r>
            <a:r>
              <a:rPr lang="cs-CZ" sz="2000" err="1">
                <a:cs typeface="Calibri"/>
              </a:rPr>
              <a:t>LSp</a:t>
            </a:r>
            <a:r>
              <a:rPr lang="cs-CZ" sz="2000">
                <a:cs typeface="Calibri"/>
              </a:rPr>
              <a:t>), hlava následuje </a:t>
            </a:r>
            <a:r>
              <a:rPr lang="cs-CZ" sz="2000" err="1">
                <a:cs typeface="Calibri"/>
              </a:rPr>
              <a:t>nákročnou</a:t>
            </a:r>
            <a:r>
              <a:rPr lang="cs-CZ" sz="2000">
                <a:cs typeface="Calibri"/>
              </a:rPr>
              <a:t> DK</a:t>
            </a:r>
          </a:p>
          <a:p>
            <a:r>
              <a:rPr lang="cs-CZ" sz="2000">
                <a:cs typeface="Calibri"/>
              </a:rPr>
              <a:t>Zralé: zkřížené, 2 body opory, noha v plantární flexi, není kraniální pohyb pánve a konvexita, holeň téměř v kontaktu s podložkou, </a:t>
            </a:r>
            <a:r>
              <a:rPr lang="cs-CZ" sz="2000" err="1">
                <a:cs typeface="Calibri"/>
              </a:rPr>
              <a:t>minmální</a:t>
            </a:r>
            <a:r>
              <a:rPr lang="cs-CZ" sz="2000">
                <a:cs typeface="Calibri"/>
              </a:rPr>
              <a:t> rotace pánve (cca 5°)</a:t>
            </a:r>
          </a:p>
          <a:p>
            <a:pPr marL="0" indent="0">
              <a:buNone/>
            </a:pPr>
            <a:r>
              <a:rPr lang="cs-CZ" sz="2000">
                <a:cs typeface="Calibri"/>
              </a:rPr>
              <a:t>Přechod lezení - chůze = chůze do schodů po nohou a rukou, trup se blíží vertikále, 3 body opory</a:t>
            </a:r>
          </a:p>
          <a:p>
            <a:pPr marL="0" indent="0">
              <a:buNone/>
            </a:pPr>
            <a:r>
              <a:rPr lang="cs-CZ" sz="2000">
                <a:ea typeface="+mn-lt"/>
                <a:cs typeface="+mn-lt"/>
                <a:hlinkClick r:id="rId2"/>
              </a:rPr>
              <a:t>https://www.youtube.com/watch?v=esKX7mblz30</a:t>
            </a:r>
          </a:p>
          <a:p>
            <a:pPr marL="0" indent="0">
              <a:buNone/>
            </a:pPr>
            <a:r>
              <a:rPr lang="cs-CZ" sz="2000">
                <a:ea typeface="+mn-lt"/>
                <a:cs typeface="+mn-lt"/>
                <a:hlinkClick r:id="rId3"/>
              </a:rPr>
              <a:t>https://www.youtube.com/watch?v=Wx4bXDOJTIA</a:t>
            </a: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endParaRPr lang="cs-CZ" sz="2000">
              <a:cs typeface="Calibri"/>
            </a:endParaRPr>
          </a:p>
        </p:txBody>
      </p:sp>
      <p:pic>
        <p:nvPicPr>
          <p:cNvPr id="4" name="Obrázek 4" descr="Obsah obrázku dítě, osoba, interiér, batole&#10;&#10;Popis se vygeneroval automaticky.">
            <a:extLst>
              <a:ext uri="{FF2B5EF4-FFF2-40B4-BE49-F238E27FC236}">
                <a16:creationId xmlns:a16="http://schemas.microsoft.com/office/drawing/2014/main" id="{35F5C32A-D240-491F-B5C0-6719BC483B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3" r="12958"/>
          <a:stretch/>
        </p:blipFill>
        <p:spPr>
          <a:xfrm>
            <a:off x="7374776" y="1719927"/>
            <a:ext cx="4525843" cy="353646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58CF7B6-7AD1-4494-B944-E43E49B1DA30}"/>
              </a:ext>
            </a:extLst>
          </p:cNvPr>
          <p:cNvSpPr txBox="1"/>
          <p:nvPr/>
        </p:nvSpPr>
        <p:spPr>
          <a:xfrm>
            <a:off x="9320981" y="5265173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800">
                <a:ea typeface="+mn-lt"/>
                <a:cs typeface="+mn-lt"/>
              </a:rPr>
              <a:t>https://www.damynakole.cz/2020/04/cvicime-permanento-dil-iv-lezeni-neco-pro-svaly-i-mozkove-zavity/</a:t>
            </a:r>
            <a:endParaRPr lang="cs-CZ" sz="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45535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4F124C-0F4D-43D6-8D88-2187873D5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>
                <a:cs typeface="Calibri Light"/>
              </a:rPr>
              <a:t>Vertikalizace 8-10m</a:t>
            </a:r>
            <a:endParaRPr lang="cs-CZ" sz="5400"/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F557FE8C-E1F3-403B-8C03-2D750C2A26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7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6409B4-CC2D-43E2-9905-3061C5B6E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cs-CZ" sz="2000">
                <a:cs typeface="Calibri"/>
              </a:rPr>
              <a:t>S využitím opory o nábytek</a:t>
            </a:r>
          </a:p>
          <a:p>
            <a:r>
              <a:rPr lang="cs-CZ" sz="2000">
                <a:cs typeface="Calibri"/>
              </a:rPr>
              <a:t>Nákrok DK, </a:t>
            </a:r>
            <a:r>
              <a:rPr lang="cs-CZ" sz="2000" err="1">
                <a:cs typeface="Calibri"/>
              </a:rPr>
              <a:t>kontralat</a:t>
            </a:r>
            <a:r>
              <a:rPr lang="cs-CZ" sz="2000">
                <a:cs typeface="Calibri"/>
              </a:rPr>
              <a:t>. HK vytahuje trup nahoru = u nezralého vzoru při pohybu nahoru není výrazné silové zapření o DKK, později více zatížení DKK</a:t>
            </a:r>
          </a:p>
          <a:p>
            <a:r>
              <a:rPr lang="cs-CZ" sz="2000">
                <a:cs typeface="Calibri"/>
              </a:rPr>
              <a:t>Ze začátku opora DK o špičku, při zralém vzoru již celá </a:t>
            </a:r>
            <a:r>
              <a:rPr lang="cs-CZ" sz="2000" err="1">
                <a:cs typeface="Calibri"/>
              </a:rPr>
              <a:t>ploska</a:t>
            </a:r>
            <a:r>
              <a:rPr lang="cs-CZ" sz="2000">
                <a:cs typeface="Calibri"/>
              </a:rPr>
              <a:t>, opora nohy v úrovni opřeného kolene </a:t>
            </a:r>
            <a:r>
              <a:rPr lang="cs-CZ" sz="2000" err="1">
                <a:cs typeface="Calibri"/>
              </a:rPr>
              <a:t>kontralat</a:t>
            </a:r>
            <a:r>
              <a:rPr lang="cs-CZ" sz="2000">
                <a:cs typeface="Calibri"/>
              </a:rPr>
              <a:t>. DK</a:t>
            </a:r>
          </a:p>
          <a:p>
            <a:r>
              <a:rPr lang="cs-CZ" sz="2000">
                <a:cs typeface="Calibri"/>
              </a:rPr>
              <a:t>Břišní svaly tah kraniálně</a:t>
            </a:r>
          </a:p>
          <a:p>
            <a:r>
              <a:rPr lang="cs-CZ" sz="2000" err="1">
                <a:cs typeface="Calibri"/>
              </a:rPr>
              <a:t>Vpřimuje</a:t>
            </a:r>
            <a:r>
              <a:rPr lang="cs-CZ" sz="2000">
                <a:cs typeface="Calibri"/>
              </a:rPr>
              <a:t> se pánev nad femurem</a:t>
            </a:r>
          </a:p>
          <a:p>
            <a:r>
              <a:rPr lang="cs-CZ" sz="2000">
                <a:cs typeface="Calibri"/>
              </a:rPr>
              <a:t>Vzor rytíř</a:t>
            </a:r>
          </a:p>
          <a:p>
            <a:r>
              <a:rPr lang="cs-CZ" sz="2000">
                <a:ea typeface="+mn-lt"/>
                <a:cs typeface="+mn-lt"/>
                <a:hlinkClick r:id="rId3"/>
              </a:rPr>
              <a:t>https://www.youtube.com/watch?v=jOIgR4o9Iu8</a:t>
            </a:r>
          </a:p>
          <a:p>
            <a:pPr marL="0" indent="0">
              <a:buNone/>
            </a:pPr>
            <a:endParaRPr lang="cs-CZ" sz="2000">
              <a:cs typeface="Calibri"/>
            </a:endParaRPr>
          </a:p>
          <a:p>
            <a:endParaRPr lang="cs-CZ" sz="2000">
              <a:cs typeface="Calibri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86737EF-D4C7-4767-AB27-52ED317009DE}"/>
              </a:ext>
            </a:extLst>
          </p:cNvPr>
          <p:cNvSpPr txBox="1"/>
          <p:nvPr/>
        </p:nvSpPr>
        <p:spPr>
          <a:xfrm>
            <a:off x="1504335" y="6592528"/>
            <a:ext cx="3505199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800">
                <a:ea typeface="+mn-lt"/>
                <a:cs typeface="+mn-lt"/>
              </a:rPr>
              <a:t>https://www.vojta.com/cs/vojtuv-princip/diagnostika-vojty/aspekty</a:t>
            </a:r>
            <a:endParaRPr lang="cs-CZ" sz="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25623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D93394DA-E684-47C2-9020-13225823F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89BD51-5CF7-4242-9949-1EDD1A23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cs-CZ" sz="4000">
                <a:cs typeface="Calibri Light"/>
              </a:rPr>
              <a:t>Obcházení - chůze ve ftontální rovině, 10-11m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3B4CC1-6215-4CEC-967F-A9D22E23A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14744" cy="485509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sz="2000">
                <a:cs typeface="Calibri"/>
              </a:rPr>
              <a:t>Tzv. boční chůze (Vojta, 2004)</a:t>
            </a:r>
          </a:p>
          <a:p>
            <a:r>
              <a:rPr lang="cs-CZ" sz="2000">
                <a:cs typeface="Calibri"/>
              </a:rPr>
              <a:t>Jedná se o </a:t>
            </a:r>
            <a:r>
              <a:rPr lang="cs-CZ" sz="2000" err="1">
                <a:cs typeface="Calibri"/>
              </a:rPr>
              <a:t>kontravzor</a:t>
            </a:r>
            <a:r>
              <a:rPr lang="cs-CZ" sz="2000">
                <a:cs typeface="Calibri"/>
              </a:rPr>
              <a:t> - obcházení nábytku</a:t>
            </a:r>
          </a:p>
          <a:p>
            <a:r>
              <a:rPr lang="cs-CZ" sz="2000">
                <a:cs typeface="Calibri"/>
              </a:rPr>
              <a:t>Do pohybu se více zapojují HKK</a:t>
            </a:r>
          </a:p>
          <a:p>
            <a:r>
              <a:rPr lang="cs-CZ" sz="2000">
                <a:cs typeface="Calibri"/>
              </a:rPr>
              <a:t>3 body opory ze začátku, později 2 - odlehčení </a:t>
            </a:r>
            <a:r>
              <a:rPr lang="cs-CZ" sz="2000" err="1">
                <a:cs typeface="Calibri"/>
              </a:rPr>
              <a:t>kontralat</a:t>
            </a:r>
            <a:r>
              <a:rPr lang="cs-CZ" sz="2000">
                <a:cs typeface="Calibri"/>
              </a:rPr>
              <a:t>. končetiny</a:t>
            </a:r>
          </a:p>
          <a:p>
            <a:r>
              <a:rPr lang="cs-CZ" sz="2000">
                <a:cs typeface="Calibri"/>
              </a:rPr>
              <a:t>Fyziologická valgozita hlezen v zátěži</a:t>
            </a:r>
          </a:p>
          <a:p>
            <a:r>
              <a:rPr lang="cs-CZ" sz="2000">
                <a:cs typeface="Calibri"/>
              </a:rPr>
              <a:t>Vyhaslý úchop. reflex DKK</a:t>
            </a:r>
          </a:p>
          <a:p>
            <a:r>
              <a:rPr lang="cs-CZ" sz="2000">
                <a:cs typeface="Calibri"/>
              </a:rPr>
              <a:t>Rozvoj </a:t>
            </a:r>
            <a:r>
              <a:rPr lang="cs-CZ" sz="2000" err="1">
                <a:cs typeface="Calibri"/>
              </a:rPr>
              <a:t>propriocepce</a:t>
            </a:r>
            <a:r>
              <a:rPr lang="cs-CZ" sz="2000">
                <a:cs typeface="Calibri"/>
              </a:rPr>
              <a:t> DKK</a:t>
            </a:r>
          </a:p>
          <a:p>
            <a:r>
              <a:rPr lang="cs-CZ" sz="2000">
                <a:cs typeface="Calibri"/>
              </a:rPr>
              <a:t>Začíná tvarování klenby nohy</a:t>
            </a:r>
          </a:p>
          <a:p>
            <a:r>
              <a:rPr lang="cs-CZ" sz="2000">
                <a:cs typeface="Calibri"/>
              </a:rPr>
              <a:t>Důležité pro stabilizaci pánve</a:t>
            </a:r>
          </a:p>
          <a:p>
            <a:r>
              <a:rPr lang="cs-CZ" sz="2000">
                <a:cs typeface="Calibri"/>
              </a:rPr>
              <a:t>Stoj s oporou + rotace trupu – objevuje se později, dítě odlehčí 1HK a rotuje se v prostoru, znak většího zatížení DKK</a:t>
            </a:r>
          </a:p>
          <a:p>
            <a:r>
              <a:rPr lang="cs-CZ" sz="2000">
                <a:ea typeface="+mn-lt"/>
                <a:cs typeface="+mn-lt"/>
                <a:hlinkClick r:id="rId2"/>
              </a:rPr>
              <a:t>https://www.youtube.com/watch?v=J4l4XsO6pLY</a:t>
            </a:r>
          </a:p>
        </p:txBody>
      </p:sp>
      <p:pic>
        <p:nvPicPr>
          <p:cNvPr id="4" name="Obrázek 4" descr="Obsah obrázku osoba, interiér, patro, dítě&#10;&#10;Popis se vygeneroval automaticky.">
            <a:extLst>
              <a:ext uri="{FF2B5EF4-FFF2-40B4-BE49-F238E27FC236}">
                <a16:creationId xmlns:a16="http://schemas.microsoft.com/office/drawing/2014/main" id="{CD30E7F1-000B-4934-A7F5-E4AFEADA0C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1" r="4635"/>
          <a:stretch/>
        </p:blipFill>
        <p:spPr>
          <a:xfrm>
            <a:off x="7989293" y="1904282"/>
            <a:ext cx="3423093" cy="422480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62632F7-76F9-45C6-BEC6-EEE5C519D058}"/>
              </a:ext>
            </a:extLst>
          </p:cNvPr>
          <p:cNvSpPr txBox="1"/>
          <p:nvPr/>
        </p:nvSpPr>
        <p:spPr>
          <a:xfrm>
            <a:off x="8952271" y="6150076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800">
                <a:ea typeface="+mn-lt"/>
                <a:cs typeface="+mn-lt"/>
              </a:rPr>
              <a:t>https://www.momjunction.com/articles/when-do-babies-stand-up-age-ways-to-encourage_00669390/</a:t>
            </a:r>
            <a:endParaRPr lang="cs-CZ" sz="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3727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345AE2-6670-4E1E-B791-79F12B2F5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Ontogeneze, </a:t>
            </a:r>
            <a:r>
              <a:rPr lang="cs-CZ" err="1"/>
              <a:t>vertikalizační</a:t>
            </a:r>
            <a:r>
              <a:rPr lang="cs-CZ"/>
              <a:t> proces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E242C2-0F52-49FA-AA56-BE25874CE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Posturální ontogeneze – dítě se rodí nezralé:</a:t>
            </a:r>
          </a:p>
          <a:p>
            <a:pPr lvl="1"/>
            <a:r>
              <a:rPr lang="cs-CZ"/>
              <a:t>centrálně (mozek)</a:t>
            </a:r>
          </a:p>
          <a:p>
            <a:pPr lvl="1"/>
            <a:r>
              <a:rPr lang="cs-CZ"/>
              <a:t>funkčně</a:t>
            </a:r>
          </a:p>
          <a:p>
            <a:pPr lvl="1"/>
            <a:r>
              <a:rPr lang="cs-CZ"/>
              <a:t>morfologicky</a:t>
            </a:r>
          </a:p>
        </p:txBody>
      </p:sp>
    </p:spTree>
    <p:extLst>
      <p:ext uri="{BB962C8B-B14F-4D97-AF65-F5344CB8AC3E}">
        <p14:creationId xmlns:p14="http://schemas.microsoft.com/office/powerpoint/2010/main" val="1971822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934D4B-E915-4186-A5CB-9276905E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cs-CZ" sz="4000">
                <a:cs typeface="Calibri Light"/>
              </a:rPr>
              <a:t>Medvěd (cca 12m)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5EE106-EF80-400F-908F-8CEA46717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61" y="1407754"/>
            <a:ext cx="5578451" cy="52129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>
                <a:cs typeface="Calibri"/>
              </a:rPr>
              <a:t>Dostává se do plné flexe HKK v opoře, opora o </a:t>
            </a:r>
            <a:r>
              <a:rPr lang="cs-CZ" sz="2000" err="1">
                <a:cs typeface="Calibri"/>
              </a:rPr>
              <a:t>předonoží</a:t>
            </a:r>
            <a:r>
              <a:rPr lang="cs-CZ" sz="2000">
                <a:cs typeface="Calibri"/>
              </a:rPr>
              <a:t> - jediný vzor</a:t>
            </a:r>
          </a:p>
          <a:p>
            <a:r>
              <a:rPr lang="cs-CZ" sz="2000">
                <a:cs typeface="Calibri"/>
              </a:rPr>
              <a:t>Opěrná báze </a:t>
            </a:r>
            <a:r>
              <a:rPr lang="cs-CZ" sz="2000" err="1">
                <a:cs typeface="Calibri"/>
              </a:rPr>
              <a:t>tavr</a:t>
            </a:r>
            <a:r>
              <a:rPr lang="cs-CZ" sz="2000">
                <a:cs typeface="Calibri"/>
              </a:rPr>
              <a:t> </a:t>
            </a:r>
            <a:r>
              <a:rPr lang="cs-CZ" sz="2000" err="1">
                <a:cs typeface="Calibri"/>
              </a:rPr>
              <a:t>obdelníku</a:t>
            </a:r>
            <a:r>
              <a:rPr lang="cs-CZ" sz="2000">
                <a:cs typeface="Calibri"/>
              </a:rPr>
              <a:t> - </a:t>
            </a:r>
            <a:r>
              <a:rPr lang="cs-CZ" sz="2000" err="1">
                <a:cs typeface="Calibri"/>
              </a:rPr>
              <a:t>předonoží</a:t>
            </a:r>
            <a:r>
              <a:rPr lang="cs-CZ" sz="2000">
                <a:cs typeface="Calibri"/>
              </a:rPr>
              <a:t> DKK + opora o dlaně</a:t>
            </a:r>
          </a:p>
          <a:p>
            <a:r>
              <a:rPr lang="cs-CZ" sz="2000">
                <a:cs typeface="Calibri"/>
              </a:rPr>
              <a:t>Pánev v neutrále, napřímení páteře, UKŘ</a:t>
            </a:r>
          </a:p>
          <a:p>
            <a:r>
              <a:rPr lang="cs-CZ" sz="2000">
                <a:cs typeface="Calibri"/>
              </a:rPr>
              <a:t>Pokud ramena v lehké VR – v pořádku! K opoře VR patří, viz plánovaná hybnost Vojta</a:t>
            </a:r>
          </a:p>
          <a:p>
            <a:r>
              <a:rPr lang="cs-CZ" sz="2000">
                <a:cs typeface="Calibri"/>
              </a:rPr>
              <a:t>Chůze v medvědovi:</a:t>
            </a:r>
          </a:p>
          <a:p>
            <a:pPr lvl="1"/>
            <a:r>
              <a:rPr lang="cs-CZ" sz="2000">
                <a:cs typeface="Calibri"/>
              </a:rPr>
              <a:t>Kontralaterální vzor, 2 body opory</a:t>
            </a:r>
          </a:p>
          <a:p>
            <a:pPr lvl="1"/>
            <a:r>
              <a:rPr lang="cs-CZ" sz="2000">
                <a:cs typeface="Calibri"/>
              </a:rPr>
              <a:t>Nutný </a:t>
            </a:r>
            <a:r>
              <a:rPr lang="cs-CZ" sz="2000" err="1">
                <a:cs typeface="Calibri"/>
              </a:rPr>
              <a:t>dosattečná</a:t>
            </a:r>
            <a:r>
              <a:rPr lang="cs-CZ" sz="2000">
                <a:cs typeface="Calibri"/>
              </a:rPr>
              <a:t> rozsah KYK a RAM</a:t>
            </a:r>
          </a:p>
          <a:p>
            <a:pPr lvl="1"/>
            <a:r>
              <a:rPr lang="cs-CZ" sz="2000">
                <a:cs typeface="Calibri"/>
              </a:rPr>
              <a:t>Často dítě využívá, když je nepříjemný povrch (místo lezení po 4)</a:t>
            </a:r>
          </a:p>
          <a:p>
            <a:pPr lvl="1"/>
            <a:r>
              <a:rPr lang="cs-CZ" sz="2000" err="1">
                <a:cs typeface="Calibri"/>
              </a:rPr>
              <a:t>Fázická</a:t>
            </a:r>
            <a:r>
              <a:rPr lang="cs-CZ" sz="2000">
                <a:cs typeface="Calibri"/>
              </a:rPr>
              <a:t> končetina do ZR, opěrná do lehké VR</a:t>
            </a:r>
          </a:p>
          <a:p>
            <a:r>
              <a:rPr lang="cs-CZ" sz="2400">
                <a:ea typeface="+mn-lt"/>
                <a:cs typeface="+mn-lt"/>
                <a:hlinkClick r:id="rId2"/>
              </a:rPr>
              <a:t>https://www.youtube.com/watch?v=A4lZjHGfYaI</a:t>
            </a:r>
          </a:p>
        </p:txBody>
      </p:sp>
      <p:pic>
        <p:nvPicPr>
          <p:cNvPr id="4" name="Obrázek 4" descr="Obsah obrázku osoba, interiér, malé, dítě&#10;&#10;Popis se vygeneroval automaticky.">
            <a:extLst>
              <a:ext uri="{FF2B5EF4-FFF2-40B4-BE49-F238E27FC236}">
                <a16:creationId xmlns:a16="http://schemas.microsoft.com/office/drawing/2014/main" id="{A8137931-B6EB-454A-9321-A2C5306B4C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7" r="2" b="2"/>
          <a:stretch/>
        </p:blipFill>
        <p:spPr>
          <a:xfrm>
            <a:off x="6818112" y="1928862"/>
            <a:ext cx="4879816" cy="333990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4A96607-55EF-4DF2-8440-84B70807F191}"/>
              </a:ext>
            </a:extLst>
          </p:cNvPr>
          <p:cNvSpPr txBox="1"/>
          <p:nvPr/>
        </p:nvSpPr>
        <p:spPr>
          <a:xfrm>
            <a:off x="8497529" y="5338915"/>
            <a:ext cx="3185651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800">
                <a:ea typeface="+mn-lt"/>
                <a:cs typeface="+mn-lt"/>
              </a:rPr>
              <a:t>https://www.vojta.com/cs/vojtuv-princip/diagnostika-vojty/aspekty</a:t>
            </a:r>
            <a:endParaRPr lang="cs-CZ" sz="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96755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3B2ED7-F398-4ED3-8A65-21B0DD16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cs-CZ" sz="5400">
                <a:cs typeface="Calibri Light"/>
              </a:rPr>
              <a:t>Dřep (cca 12m) </a:t>
            </a:r>
            <a:endParaRPr lang="cs-CZ" sz="54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DEAF3C-7F46-4886-BB9D-90208FC07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cs-CZ" sz="2400">
                <a:cs typeface="Calibri"/>
              </a:rPr>
              <a:t>Bez opory HKK se objevuje u dětí, které zvládnou zastavit chůzi v prostoru, s oporou o HKK již umí dříve</a:t>
            </a:r>
          </a:p>
          <a:p>
            <a:r>
              <a:rPr lang="cs-CZ" sz="2400">
                <a:cs typeface="Calibri"/>
              </a:rPr>
              <a:t>Kolena nepřesahují přes špičky</a:t>
            </a:r>
          </a:p>
          <a:p>
            <a:r>
              <a:rPr lang="cs-CZ" sz="2400">
                <a:cs typeface="Calibri"/>
              </a:rPr>
              <a:t>Nad rozsah pohybu více než 120° může být retroverze pánve - individuálně dle flexibility, úhlu krčku femuru, apod...</a:t>
            </a:r>
          </a:p>
          <a:p>
            <a:r>
              <a:rPr lang="cs-CZ" sz="2400">
                <a:cs typeface="Calibri"/>
              </a:rPr>
              <a:t>Opora o chodidla, páteř napřímená, hlava v prodloužení, HKK volné pro manipulaci</a:t>
            </a:r>
          </a:p>
          <a:p>
            <a:r>
              <a:rPr lang="cs-CZ" sz="2400">
                <a:ea typeface="+mn-lt"/>
                <a:cs typeface="+mn-lt"/>
                <a:hlinkClick r:id="rId2"/>
              </a:rPr>
              <a:t>https://www.youtube.com/watch?v=mD1ZGUARlps</a:t>
            </a:r>
            <a:endParaRPr lang="cs-CZ" sz="2400">
              <a:ea typeface="+mn-lt"/>
              <a:cs typeface="+mn-lt"/>
            </a:endParaRPr>
          </a:p>
        </p:txBody>
      </p:sp>
      <p:pic>
        <p:nvPicPr>
          <p:cNvPr id="4" name="Obrázek 4" descr="Obsah obrázku osoba, interiér, papírnictví, dítě&#10;&#10;Popis se vygeneroval automaticky.">
            <a:extLst>
              <a:ext uri="{FF2B5EF4-FFF2-40B4-BE49-F238E27FC236}">
                <a16:creationId xmlns:a16="http://schemas.microsoft.com/office/drawing/2014/main" id="{CB512FBA-B3D8-4B9E-9BD7-FFEFFE4C01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388" r="63655"/>
          <a:stretch/>
        </p:blipFill>
        <p:spPr>
          <a:xfrm>
            <a:off x="-393270" y="10"/>
            <a:ext cx="4759688" cy="6858058"/>
          </a:xfrm>
          <a:prstGeom prst="rect">
            <a:avLst/>
          </a:prstGeom>
          <a:effectLst/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440BB91-06D6-4C0A-8AD5-567AE6070F73}"/>
              </a:ext>
            </a:extLst>
          </p:cNvPr>
          <p:cNvSpPr txBox="1"/>
          <p:nvPr/>
        </p:nvSpPr>
        <p:spPr>
          <a:xfrm>
            <a:off x="2118852" y="6617109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800">
                <a:ea typeface="+mn-lt"/>
                <a:cs typeface="+mn-lt"/>
              </a:rPr>
              <a:t>https://www.nicelybuiltfitness.com/fitness-articles-news/akh9nnttpzjtbwgn2t3k7spx5wwlzy</a:t>
            </a:r>
            <a:endParaRPr lang="cs-CZ" sz="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89231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FD1A23-420B-4506-B764-96BE222AC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37022"/>
            <a:ext cx="6586491" cy="1676603"/>
          </a:xfrm>
        </p:spPr>
        <p:txBody>
          <a:bodyPr>
            <a:normAutofit/>
          </a:bodyPr>
          <a:lstStyle/>
          <a:p>
            <a:r>
              <a:rPr lang="cs-CZ" sz="5400">
                <a:cs typeface="Calibri Light"/>
              </a:rPr>
              <a:t>Chůze </a:t>
            </a:r>
            <a:endParaRPr lang="cs-CZ" sz="54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3CC5D3-AEE0-4663-9329-2B4B47E5F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663" y="1374710"/>
            <a:ext cx="6586489" cy="528734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sz="1800">
                <a:cs typeface="Calibri"/>
              </a:rPr>
              <a:t>Počátek v 10-12m</a:t>
            </a:r>
          </a:p>
          <a:p>
            <a:r>
              <a:rPr lang="cs-CZ" sz="1800">
                <a:cs typeface="Calibri"/>
              </a:rPr>
              <a:t>Nejprve kroky od jednoho místa k druhému (typicky od maminky k tatínkovi a obráceně)</a:t>
            </a:r>
          </a:p>
          <a:p>
            <a:r>
              <a:rPr lang="cs-CZ" sz="1800">
                <a:cs typeface="Calibri"/>
              </a:rPr>
              <a:t>Důležitá motivace a jistota na DKK</a:t>
            </a:r>
          </a:p>
          <a:p>
            <a:r>
              <a:rPr lang="cs-CZ" sz="1800">
                <a:cs typeface="Calibri"/>
              </a:rPr>
              <a:t>Sociální </a:t>
            </a:r>
            <a:r>
              <a:rPr lang="cs-CZ" sz="1800" err="1">
                <a:cs typeface="Calibri"/>
              </a:rPr>
              <a:t>bipedální</a:t>
            </a:r>
            <a:r>
              <a:rPr lang="cs-CZ" sz="1800">
                <a:cs typeface="Calibri"/>
              </a:rPr>
              <a:t> lokomoce (12-14m) = dítě dokáže jít v prostoru, zastavit a zase se rozejít popř. změnit směr chůze</a:t>
            </a:r>
          </a:p>
          <a:p>
            <a:pPr lvl="1"/>
            <a:r>
              <a:rPr lang="cs-CZ" sz="1800">
                <a:cs typeface="Calibri"/>
              </a:rPr>
              <a:t>Z počátku dítě vyvažuje těžiště abdukcí paží a flexí loktů</a:t>
            </a:r>
          </a:p>
          <a:p>
            <a:pPr lvl="1"/>
            <a:r>
              <a:rPr lang="cs-CZ" sz="1800">
                <a:cs typeface="Calibri"/>
              </a:rPr>
              <a:t>Fyziologická </a:t>
            </a:r>
            <a:r>
              <a:rPr lang="cs-CZ" sz="1800" err="1">
                <a:cs typeface="Calibri"/>
              </a:rPr>
              <a:t>anteverze</a:t>
            </a:r>
            <a:r>
              <a:rPr lang="cs-CZ" sz="1800">
                <a:cs typeface="Calibri"/>
              </a:rPr>
              <a:t> pánve </a:t>
            </a:r>
            <a:r>
              <a:rPr lang="cs-CZ" sz="1800" err="1">
                <a:cs typeface="Calibri"/>
              </a:rPr>
              <a:t>aý</a:t>
            </a:r>
            <a:r>
              <a:rPr lang="cs-CZ" sz="1800">
                <a:cs typeface="Calibri"/>
              </a:rPr>
              <a:t> do 3 let věku!</a:t>
            </a:r>
          </a:p>
          <a:p>
            <a:pPr lvl="1"/>
            <a:r>
              <a:rPr lang="cs-CZ" sz="1800">
                <a:cs typeface="Calibri"/>
              </a:rPr>
              <a:t>Široká báze, postupně se zužuje</a:t>
            </a:r>
          </a:p>
          <a:p>
            <a:pPr lvl="1"/>
            <a:r>
              <a:rPr lang="cs-CZ" sz="1800">
                <a:cs typeface="Calibri"/>
              </a:rPr>
              <a:t>Podélná klenba se vyvíjí do 3-4 let (NE vložky, výjimky: ortoped. Vada, neurolog. </a:t>
            </a:r>
            <a:r>
              <a:rPr lang="cs-CZ" sz="1800" err="1">
                <a:cs typeface="Calibri"/>
              </a:rPr>
              <a:t>pcha</a:t>
            </a:r>
            <a:r>
              <a:rPr lang="cs-CZ" sz="1800">
                <a:cs typeface="Calibri"/>
              </a:rPr>
              <a:t>), klenba se vyvíjí se schopností stoje na 1DK, neutrálním postavením pánve a napřímením páteře</a:t>
            </a:r>
          </a:p>
          <a:p>
            <a:pPr lvl="1"/>
            <a:r>
              <a:rPr lang="cs-CZ" sz="1800">
                <a:cs typeface="Calibri"/>
              </a:rPr>
              <a:t>Z počátku může být nákrok nejprve na palec/patu/plošně celé chodidlo, kontakt paty (</a:t>
            </a:r>
            <a:r>
              <a:rPr lang="cs-CZ" sz="1800" err="1">
                <a:cs typeface="Calibri"/>
              </a:rPr>
              <a:t>heel</a:t>
            </a:r>
            <a:r>
              <a:rPr lang="cs-CZ" sz="1800">
                <a:cs typeface="Calibri"/>
              </a:rPr>
              <a:t> strike) se objevuje až po cca 4m samostatné chůze, po 2 letech už chceme vidět vždy</a:t>
            </a:r>
          </a:p>
          <a:p>
            <a:pPr lvl="1"/>
            <a:r>
              <a:rPr lang="cs-CZ" sz="1800" err="1">
                <a:cs typeface="Calibri"/>
              </a:rPr>
              <a:t>Idioptaická</a:t>
            </a:r>
            <a:r>
              <a:rPr lang="cs-CZ" sz="1800">
                <a:cs typeface="Calibri"/>
              </a:rPr>
              <a:t> chůze po špičkách: často psychosomatika</a:t>
            </a:r>
          </a:p>
          <a:p>
            <a:pPr lvl="1"/>
            <a:r>
              <a:rPr lang="cs-CZ" sz="1800">
                <a:cs typeface="Calibri"/>
              </a:rPr>
              <a:t>Dozrávání: 50% děti ve 14m, 90% dětí v 16m, po 18m 100% zdravých dětí</a:t>
            </a:r>
          </a:p>
          <a:p>
            <a:pPr lvl="1"/>
            <a:r>
              <a:rPr lang="cs-CZ" sz="1800">
                <a:ea typeface="+mn-lt"/>
                <a:cs typeface="+mn-lt"/>
                <a:hlinkClick r:id="rId2"/>
              </a:rPr>
              <a:t>https://www.youtube.com/watch?v=O7j2UeKcK3s</a:t>
            </a:r>
          </a:p>
          <a:p>
            <a:pPr lvl="1"/>
            <a:endParaRPr lang="cs-CZ" sz="1800">
              <a:cs typeface="Calibri"/>
            </a:endParaRPr>
          </a:p>
          <a:p>
            <a:pPr lvl="1"/>
            <a:endParaRPr lang="cs-CZ" sz="1800">
              <a:cs typeface="Calibri"/>
            </a:endParaRPr>
          </a:p>
          <a:p>
            <a:pPr lvl="1"/>
            <a:endParaRPr lang="cs-CZ" sz="1800">
              <a:cs typeface="Calibri"/>
            </a:endParaRPr>
          </a:p>
          <a:p>
            <a:pPr lvl="1"/>
            <a:endParaRPr lang="cs-CZ" sz="1800">
              <a:cs typeface="Calibri"/>
            </a:endParaRPr>
          </a:p>
        </p:txBody>
      </p:sp>
      <p:pic>
        <p:nvPicPr>
          <p:cNvPr id="5" name="Obrázek 5" descr="Obsah obrázku osoba, země, sport&#10;&#10;Popis se vygeneroval automaticky.">
            <a:extLst>
              <a:ext uri="{FF2B5EF4-FFF2-40B4-BE49-F238E27FC236}">
                <a16:creationId xmlns:a16="http://schemas.microsoft.com/office/drawing/2014/main" id="{943ACAF0-2926-42DE-8F44-6704D7A5C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4" r="11064" b="3"/>
          <a:stretch/>
        </p:blipFill>
        <p:spPr>
          <a:xfrm>
            <a:off x="7556409" y="640082"/>
            <a:ext cx="3995928" cy="5577837"/>
          </a:xfrm>
          <a:prstGeom prst="rect">
            <a:avLst/>
          </a:prstGeom>
          <a:effectLst/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4264553-EA3A-420F-A49A-573F2C843593}"/>
              </a:ext>
            </a:extLst>
          </p:cNvPr>
          <p:cNvSpPr txBox="1"/>
          <p:nvPr/>
        </p:nvSpPr>
        <p:spPr>
          <a:xfrm>
            <a:off x="8804275" y="6224588"/>
            <a:ext cx="274320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800">
                <a:ea typeface="+mn-lt"/>
                <a:cs typeface="+mn-lt"/>
              </a:rPr>
              <a:t>https://kids.britannica.com/students/assembly/view/233380</a:t>
            </a:r>
            <a:endParaRPr lang="cs-CZ" sz="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70241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>
            <a:extLst>
              <a:ext uri="{FF2B5EF4-FFF2-40B4-BE49-F238E27FC236}">
                <a16:creationId xmlns:a16="http://schemas.microsoft.com/office/drawing/2014/main" id="{FD7A8EA5-FA51-485A-B050-82D2511A8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209" r="-110" b="-106"/>
          <a:stretch/>
        </p:blipFill>
        <p:spPr>
          <a:xfrm>
            <a:off x="490142" y="32591"/>
            <a:ext cx="11211730" cy="678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767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0AD588-89E6-4D4C-88BF-77C561698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EFFFF"/>
                </a:solidFill>
                <a:cs typeface="Calibri Light"/>
              </a:rPr>
              <a:t>Zdroje</a:t>
            </a:r>
            <a:endParaRPr lang="cs-CZ" sz="4000">
              <a:solidFill>
                <a:srgbClr val="FE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E64E7C-3828-4F39-9BB1-F13A37A8E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89" y="2494450"/>
            <a:ext cx="5773883" cy="356315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1200"/>
              <a:t>Materiály z kurzů DNS</a:t>
            </a:r>
          </a:p>
          <a:p>
            <a:r>
              <a:rPr lang="en-US" sz="1200"/>
              <a:t>KOLÁŘ, Pavel, 2009. Rehabilitace v klinické praxi. Praha: Galén. ISBN 978-80-7262-657-1.</a:t>
            </a:r>
          </a:p>
          <a:p>
            <a:r>
              <a:rPr lang="en-US" sz="1200"/>
              <a:t>VOJTA, Václav a Annegret PETERS, 2010. Vojtův princip: svalové souhry v reflexní lokomoci a motorické ontogenezi. Praha: Grada. ISBN 978-80-247-2710-3.</a:t>
            </a:r>
            <a:endParaRPr lang="en-US" sz="1200">
              <a:cs typeface="Calibri"/>
            </a:endParaRPr>
          </a:p>
          <a:p>
            <a:r>
              <a:rPr lang="en-US" sz="1200"/>
              <a:t>SKALIČKOVÁ-KOVÁČIKOVÁ, Věra, 2017. Diagnostika a fyzioterapie hybných poruch dle Vojty. Olomouc: RL-CORPUS, s.r.o. ISBN 978-80-270-2292-2.</a:t>
            </a:r>
            <a:endParaRPr lang="en-US" sz="1200">
              <a:cs typeface="Calibri"/>
            </a:endParaRPr>
          </a:p>
          <a:p>
            <a:r>
              <a:rPr lang="cs-CZ" sz="1200">
                <a:hlinkClick r:id="rId2"/>
              </a:rPr>
              <a:t>https://pubmed.ncbi.nlm.nih.gov/20966209/</a:t>
            </a:r>
            <a:endParaRPr lang="cs-CZ" sz="1200">
              <a:cs typeface="Calibri"/>
            </a:endParaRPr>
          </a:p>
          <a:p>
            <a:r>
              <a:rPr lang="cs-CZ" sz="1200">
                <a:hlinkClick r:id="rId3"/>
              </a:rPr>
              <a:t>http://www.rl-corpus.cz/vojtuv-princip/vyvojova-kineziologie/</a:t>
            </a:r>
            <a:endParaRPr lang="cs-CZ" sz="1200">
              <a:cs typeface="Calibri"/>
            </a:endParaRPr>
          </a:p>
          <a:p>
            <a:r>
              <a:rPr lang="cs-CZ" sz="1200">
                <a:hlinkClick r:id="rId4"/>
              </a:rPr>
              <a:t>https://www.wikiskripta.eu/w/Psychomotorický_vývoj_d%C3%ADtěte</a:t>
            </a:r>
            <a:endParaRPr lang="cs-CZ" sz="1200">
              <a:cs typeface="Calibri"/>
            </a:endParaRPr>
          </a:p>
          <a:p>
            <a:r>
              <a:rPr lang="cs-CZ" sz="1200">
                <a:hlinkClick r:id="rId5"/>
              </a:rPr>
              <a:t>https://www.solen.cz/pdfs/ped/2004/06/07.pdf</a:t>
            </a:r>
            <a:endParaRPr lang="cs-CZ" sz="1200">
              <a:cs typeface="Calibri"/>
            </a:endParaRPr>
          </a:p>
          <a:p>
            <a:r>
              <a:rPr lang="cs-CZ" sz="1200">
                <a:hlinkClick r:id="rId6"/>
              </a:rPr>
              <a:t>https://www.rehabps.com/DATA/Motol_in.pdf</a:t>
            </a:r>
            <a:endParaRPr lang="cs-CZ" sz="1200">
              <a:cs typeface="Calibri"/>
            </a:endParaRPr>
          </a:p>
          <a:p>
            <a:r>
              <a:rPr lang="cs-CZ" sz="1200">
                <a:hlinkClick r:id="rId7"/>
              </a:rPr>
              <a:t>https://www.solen.cz/pdfs/ped/2007/05/03.pdf</a:t>
            </a:r>
            <a:endParaRPr lang="cs-CZ" sz="1200">
              <a:cs typeface="Calibri"/>
            </a:endParaRPr>
          </a:p>
          <a:p>
            <a:r>
              <a:rPr lang="cs-CZ" sz="1200">
                <a:hlinkClick r:id="rId8"/>
              </a:rPr>
              <a:t>https://www.wikiskripta.eu/w/Neuromotorický_vývoj_d%C3%ADtěte</a:t>
            </a:r>
            <a:endParaRPr lang="cs-CZ" sz="1200">
              <a:cs typeface="Calibri"/>
            </a:endParaRPr>
          </a:p>
        </p:txBody>
      </p:sp>
      <p:pic>
        <p:nvPicPr>
          <p:cNvPr id="5" name="Obrázek 5" descr="Obsah obrázku text, osoba, interiér, dítě&#10;&#10;Popis se vygeneroval automaticky.">
            <a:extLst>
              <a:ext uri="{FF2B5EF4-FFF2-40B4-BE49-F238E27FC236}">
                <a16:creationId xmlns:a16="http://schemas.microsoft.com/office/drawing/2014/main" id="{A1C0CBCF-F8AD-4B42-B6A8-6FF100F735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4706" y="871306"/>
            <a:ext cx="3343407" cy="2231724"/>
          </a:xfrm>
          <a:prstGeom prst="rect">
            <a:avLst/>
          </a:prstGeom>
        </p:spPr>
      </p:pic>
      <p:pic>
        <p:nvPicPr>
          <p:cNvPr id="4" name="Obrázek 4">
            <a:extLst>
              <a:ext uri="{FF2B5EF4-FFF2-40B4-BE49-F238E27FC236}">
                <a16:creationId xmlns:a16="http://schemas.microsoft.com/office/drawing/2014/main" id="{BC473FDC-1FE7-4721-A10B-32D89D19AE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1182" y="3118006"/>
            <a:ext cx="3470308" cy="347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9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345AE2-6670-4E1E-B791-79F12B2F5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Ontogeneze, </a:t>
            </a:r>
            <a:r>
              <a:rPr lang="cs-CZ" err="1"/>
              <a:t>vertikalizační</a:t>
            </a:r>
            <a:r>
              <a:rPr lang="cs-CZ"/>
              <a:t> proces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E242C2-0F52-49FA-AA56-BE25874CE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Posturální ontogeneze probíhá na podkladě zrání CNS:</a:t>
            </a:r>
          </a:p>
          <a:p>
            <a:pPr lvl="1"/>
            <a:r>
              <a:rPr lang="cs-CZ" err="1"/>
              <a:t>neurogeneze</a:t>
            </a:r>
            <a:endParaRPr lang="cs-CZ"/>
          </a:p>
          <a:p>
            <a:pPr lvl="1"/>
            <a:r>
              <a:rPr lang="cs-CZ"/>
              <a:t>migrace </a:t>
            </a:r>
            <a:r>
              <a:rPr lang="cs-CZ" err="1"/>
              <a:t>neuroblastů</a:t>
            </a:r>
            <a:endParaRPr lang="cs-CZ"/>
          </a:p>
          <a:p>
            <a:pPr lvl="1"/>
            <a:r>
              <a:rPr lang="cs-CZ" err="1"/>
              <a:t>synaptogeneze</a:t>
            </a:r>
            <a:endParaRPr lang="cs-CZ"/>
          </a:p>
          <a:p>
            <a:pPr lvl="1"/>
            <a:r>
              <a:rPr lang="cs-CZ"/>
              <a:t>apoptóza</a:t>
            </a:r>
          </a:p>
          <a:p>
            <a:pPr lvl="1"/>
            <a:r>
              <a:rPr lang="cs-CZ" err="1"/>
              <a:t>myelinizace</a:t>
            </a:r>
            <a:endParaRPr lang="cs-CZ"/>
          </a:p>
          <a:p>
            <a:pPr marL="457200" lvl="1" indent="0">
              <a:buNone/>
            </a:pPr>
            <a:endParaRPr lang="cs-CZ"/>
          </a:p>
          <a:p>
            <a:pPr lvl="1"/>
            <a:r>
              <a:rPr lang="cs-CZ"/>
              <a:t>zrání ≠ učení</a:t>
            </a:r>
          </a:p>
        </p:txBody>
      </p:sp>
    </p:spTree>
    <p:extLst>
      <p:ext uri="{BB962C8B-B14F-4D97-AF65-F5344CB8AC3E}">
        <p14:creationId xmlns:p14="http://schemas.microsoft.com/office/powerpoint/2010/main" val="3600458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F43831-0A07-4B24-B338-FFEEBB58D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Posturální ontogeneze – psychomotorický vývoj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2999AC-E0AC-484C-B89F-7D8ABBA7D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geneticky podmíněný, druhově specifický</a:t>
            </a:r>
          </a:p>
          <a:p>
            <a:r>
              <a:rPr lang="cs-CZ"/>
              <a:t>automatický, nejedná se o proces učení</a:t>
            </a:r>
          </a:p>
          <a:p>
            <a:r>
              <a:rPr lang="cs-CZ"/>
              <a:t>stimulem je </a:t>
            </a:r>
            <a:r>
              <a:rPr lang="cs-CZ" b="1"/>
              <a:t>emoční motivace </a:t>
            </a:r>
            <a:r>
              <a:rPr lang="cs-CZ"/>
              <a:t>na podkladě vnějších podnětů</a:t>
            </a:r>
          </a:p>
          <a:p>
            <a:r>
              <a:rPr lang="cs-CZ"/>
              <a:t>nejintenzivnější vývoj v prvních 12 M, pokračuje do 4R, končí v 6R (mozeček – jemná motorika)</a:t>
            </a:r>
          </a:p>
          <a:p>
            <a:r>
              <a:rPr lang="cs-CZ"/>
              <a:t>každý vývojový stupeň je obsažen ve vyšším</a:t>
            </a:r>
          </a:p>
        </p:txBody>
      </p:sp>
    </p:spTree>
    <p:extLst>
      <p:ext uri="{BB962C8B-B14F-4D97-AF65-F5344CB8AC3E}">
        <p14:creationId xmlns:p14="http://schemas.microsoft.com/office/powerpoint/2010/main" val="1773894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8B2F6E-AC14-440C-851E-B6FB3574C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Vývojová kineziologie – proč v terapii dospělých?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DFB5D0-6C75-4E42-AA46-DF1C9E023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pomáhá diagnostikovat problém</a:t>
            </a:r>
          </a:p>
          <a:p>
            <a:r>
              <a:rPr lang="cs-CZ"/>
              <a:t>ukazuje, co je fyziologické, jak vypadá centrovaný segment</a:t>
            </a:r>
          </a:p>
          <a:p>
            <a:r>
              <a:rPr lang="cs-CZ"/>
              <a:t>využíváme polohy a svalové souhry k terapii</a:t>
            </a:r>
          </a:p>
        </p:txBody>
      </p:sp>
    </p:spTree>
    <p:extLst>
      <p:ext uri="{BB962C8B-B14F-4D97-AF65-F5344CB8AC3E}">
        <p14:creationId xmlns:p14="http://schemas.microsoft.com/office/powerpoint/2010/main" val="3881141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 descr="Obsah obrázku obloha, osoba, ložnice, místnost&#10;&#10;Popis se vygeneroval automaticky.">
            <a:extLst>
              <a:ext uri="{FF2B5EF4-FFF2-40B4-BE49-F238E27FC236}">
                <a16:creationId xmlns:a16="http://schemas.microsoft.com/office/drawing/2014/main" id="{3EEE836E-AF44-4739-B46A-916C2F9D23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93" t="986" r="493" b="4381"/>
          <a:stretch/>
        </p:blipFill>
        <p:spPr>
          <a:xfrm>
            <a:off x="2522356" y="10"/>
            <a:ext cx="9669652" cy="68630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588C58-F65D-4455-9F7A-177C60A32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>
                <a:cs typeface="Calibri Light"/>
              </a:rPr>
              <a:t>Vývojová kineziologie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06A82F-138B-44D9-A92D-B51580B85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00" y="2037326"/>
            <a:ext cx="4806439" cy="47031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800">
                <a:cs typeface="Calibri"/>
              </a:rPr>
              <a:t>Fyziologický vývoj u zdravě se vyvíjejícího dítěte je určitou normou, se kterou porovnáváme pohybové vzorce dospělých</a:t>
            </a:r>
          </a:p>
          <a:p>
            <a:r>
              <a:rPr lang="cs-CZ" sz="1800">
                <a:cs typeface="Calibri"/>
              </a:rPr>
              <a:t>Ontogeneze: vývoj jedince od oplození vajíčka po dospělého jedince</a:t>
            </a:r>
          </a:p>
          <a:p>
            <a:r>
              <a:rPr lang="cs-CZ" sz="1800">
                <a:cs typeface="Calibri"/>
              </a:rPr>
              <a:t>Vývoj CNS je předpokladem pro správnou funkci, která následně ovlivňuje strukturu, naopak neideální struktura ovlivňuje funkci daného segmentu a její interpretaci v CNS</a:t>
            </a:r>
          </a:p>
          <a:p>
            <a:r>
              <a:rPr lang="cs-CZ" sz="1800">
                <a:cs typeface="Calibri"/>
              </a:rPr>
              <a:t>Vývojové milníky - znalost kineziologického obsahu motorických vzorců nám pomáhá určit, které svaly a jakým způsobem se zapojují v jednotlivých vývojových pozicích</a:t>
            </a:r>
          </a:p>
          <a:p>
            <a:r>
              <a:rPr lang="cs-CZ" sz="1800">
                <a:cs typeface="Calibri"/>
              </a:rPr>
              <a:t>Podstatná variabilita pohybu!</a:t>
            </a:r>
          </a:p>
        </p:txBody>
      </p:sp>
    </p:spTree>
    <p:extLst>
      <p:ext uri="{BB962C8B-B14F-4D97-AF65-F5344CB8AC3E}">
        <p14:creationId xmlns:p14="http://schemas.microsoft.com/office/powerpoint/2010/main" val="1357383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4608C1EE-3649-4FFE-AC0E-002A4995C0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232675"/>
              </p:ext>
            </p:extLst>
          </p:nvPr>
        </p:nvGraphicFramePr>
        <p:xfrm>
          <a:off x="615950" y="865188"/>
          <a:ext cx="10960100" cy="5311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62796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44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5" baseType="lpstr">
      <vt:lpstr>Motiv systému Office</vt:lpstr>
      <vt:lpstr>Využití vývojové kineziologie v rámci terapie poruch pohybového aparátu</vt:lpstr>
      <vt:lpstr>Výuka předmětu</vt:lpstr>
      <vt:lpstr>Požadavky k absolvování předmětu</vt:lpstr>
      <vt:lpstr>Ontogeneze, vertikalizační proces</vt:lpstr>
      <vt:lpstr>Ontogeneze, vertikalizační proces</vt:lpstr>
      <vt:lpstr>Posturální ontogeneze – psychomotorický vývoj</vt:lpstr>
      <vt:lpstr>Vývojová kineziologie – proč v terapii dospělých?</vt:lpstr>
      <vt:lpstr>Vývojová kineziologie</vt:lpstr>
      <vt:lpstr>Prezentace aplikace PowerPoint</vt:lpstr>
      <vt:lpstr>Fáze posturálně lokomoční funkce</vt:lpstr>
      <vt:lpstr>Kontralaterální pohybový model</vt:lpstr>
      <vt:lpstr>Ipsilaterální pohybový model</vt:lpstr>
      <vt:lpstr>Novorozenec</vt:lpstr>
      <vt:lpstr>Novorozenec na zádech</vt:lpstr>
      <vt:lpstr>Novorozenec na břiše</vt:lpstr>
      <vt:lpstr>Novorozenec</vt:lpstr>
      <vt:lpstr>4.-6- týden vývoje</vt:lpstr>
      <vt:lpstr>6. týden na zádech - vzor šermíř</vt:lpstr>
      <vt:lpstr>ATŠR X ŠERMÍŘ</vt:lpstr>
      <vt:lpstr>4-6- týden na břiše</vt:lpstr>
      <vt:lpstr>3m </vt:lpstr>
      <vt:lpstr>3m na zádech</vt:lpstr>
      <vt:lpstr>3m na břiše</vt:lpstr>
      <vt:lpstr>3m v rámci terapie</vt:lpstr>
      <vt:lpstr>4-4,5m na zádech</vt:lpstr>
      <vt:lpstr>4,5 m na břiše</vt:lpstr>
      <vt:lpstr>5m na zádech</vt:lpstr>
      <vt:lpstr>4,5 – 6m na břiše</vt:lpstr>
      <vt:lpstr>Otáčení ze zad na břicho</vt:lpstr>
      <vt:lpstr>Prezentace aplikace PowerPoint</vt:lpstr>
      <vt:lpstr>6m na břiše - přechod do pozice na 4</vt:lpstr>
      <vt:lpstr>6-7m na zádech</vt:lpstr>
      <vt:lpstr>7m</vt:lpstr>
      <vt:lpstr>7,5m - šikmý sed</vt:lpstr>
      <vt:lpstr>Volný sed (8-10m)</vt:lpstr>
      <vt:lpstr>Vysoký klek, Tripod</vt:lpstr>
      <vt:lpstr>Lezení </vt:lpstr>
      <vt:lpstr>Vertikalizace 8-10m</vt:lpstr>
      <vt:lpstr>Obcházení - chůze ve ftontální rovině, 10-11m</vt:lpstr>
      <vt:lpstr>Medvěd (cca 12m)</vt:lpstr>
      <vt:lpstr>Dřep (cca 12m) </vt:lpstr>
      <vt:lpstr>Chůze 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Aleš Pospíšil</dc:creator>
  <cp:revision>2</cp:revision>
  <dcterms:created xsi:type="dcterms:W3CDTF">2022-02-05T12:46:51Z</dcterms:created>
  <dcterms:modified xsi:type="dcterms:W3CDTF">2022-02-12T21:24:58Z</dcterms:modified>
</cp:coreProperties>
</file>