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6" r:id="rId9"/>
    <p:sldId id="263" r:id="rId10"/>
    <p:sldId id="288" r:id="rId11"/>
    <p:sldId id="264" r:id="rId12"/>
    <p:sldId id="287" r:id="rId13"/>
    <p:sldId id="265" r:id="rId14"/>
    <p:sldId id="289" r:id="rId15"/>
    <p:sldId id="266" r:id="rId16"/>
    <p:sldId id="290" r:id="rId17"/>
    <p:sldId id="267" r:id="rId18"/>
    <p:sldId id="291" r:id="rId19"/>
    <p:sldId id="268" r:id="rId20"/>
    <p:sldId id="292" r:id="rId21"/>
    <p:sldId id="269" r:id="rId22"/>
    <p:sldId id="293" r:id="rId23"/>
    <p:sldId id="270" r:id="rId24"/>
    <p:sldId id="294" r:id="rId25"/>
    <p:sldId id="271" r:id="rId26"/>
    <p:sldId id="295" r:id="rId27"/>
    <p:sldId id="272" r:id="rId28"/>
    <p:sldId id="296" r:id="rId29"/>
    <p:sldId id="273" r:id="rId30"/>
    <p:sldId id="297" r:id="rId31"/>
    <p:sldId id="274" r:id="rId32"/>
    <p:sldId id="298" r:id="rId33"/>
    <p:sldId id="275" r:id="rId34"/>
    <p:sldId id="299" r:id="rId35"/>
    <p:sldId id="276" r:id="rId36"/>
    <p:sldId id="300" r:id="rId37"/>
    <p:sldId id="277" r:id="rId38"/>
    <p:sldId id="301" r:id="rId39"/>
    <p:sldId id="280" r:id="rId40"/>
    <p:sldId id="302" r:id="rId41"/>
    <p:sldId id="278" r:id="rId42"/>
    <p:sldId id="303" r:id="rId43"/>
    <p:sldId id="279" r:id="rId44"/>
    <p:sldId id="304" r:id="rId45"/>
    <p:sldId id="281" r:id="rId46"/>
    <p:sldId id="305" r:id="rId47"/>
    <p:sldId id="282" r:id="rId48"/>
    <p:sldId id="306" r:id="rId49"/>
    <p:sldId id="283" r:id="rId50"/>
    <p:sldId id="307" r:id="rId51"/>
    <p:sldId id="284" r:id="rId52"/>
    <p:sldId id="308" r:id="rId53"/>
    <p:sldId id="285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22" r:id="rId62"/>
  </p:sldIdLst>
  <p:sldSz cx="12192000" cy="6858000"/>
  <p:notesSz cx="10018713" cy="68881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22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4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82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5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0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0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3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7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27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3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6" r:id="rId5"/>
    <p:sldLayoutId id="2147483750" r:id="rId6"/>
    <p:sldLayoutId id="2147483751" r:id="rId7"/>
    <p:sldLayoutId id="2147483752" r:id="rId8"/>
    <p:sldLayoutId id="2147483755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97429-B393-4999-9019-FFFE2D3C4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1477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4420CF-C366-4140-8F77-E0602FA5F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11344424" cy="2387600"/>
          </a:xfrm>
        </p:spPr>
        <p:txBody>
          <a:bodyPr>
            <a:normAutofit/>
          </a:bodyPr>
          <a:lstStyle/>
          <a:p>
            <a:r>
              <a:rPr lang="cs-CZ" sz="6600" dirty="0"/>
              <a:t>Agrese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11D3D9-91B3-43BC-A3BC-326707418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r>
              <a:rPr lang="cs-CZ" dirty="0"/>
              <a:t>Jitka Kampasová</a:t>
            </a:r>
          </a:p>
        </p:txBody>
      </p:sp>
    </p:spTree>
    <p:extLst>
      <p:ext uri="{BB962C8B-B14F-4D97-AF65-F5344CB8AC3E}">
        <p14:creationId xmlns:p14="http://schemas.microsoft.com/office/powerpoint/2010/main" val="2129274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30021CC-4A31-4BAB-8E2A-19419E39F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69" t="13056" r="17265" b="10278"/>
          <a:stretch/>
        </p:blipFill>
        <p:spPr>
          <a:xfrm>
            <a:off x="4385641" y="76200"/>
            <a:ext cx="7583005" cy="66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71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6BDBD5-6DFF-4E0D-98CE-A21AB3EB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Jeden divák poznamenává k dalšímu, který sedí za dámou s velkým kloboukem, že</a:t>
            </a:r>
            <a:br>
              <a:rPr lang="cs-CZ" sz="3000" b="1" i="0" u="none" strike="noStrike" baseline="0" dirty="0"/>
            </a:br>
            <a:r>
              <a:rPr lang="cs-CZ" sz="3000" b="1" i="0" u="none" strike="noStrike" baseline="0" dirty="0"/>
              <a:t>zřejmě nemůže nic vidět.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C27D7D4-2E4D-40A5-A0D5-369D98A732A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9375" y="342901"/>
            <a:ext cx="5281596" cy="6296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4788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FCC35E9-FD1A-4A50-AD39-DC0905725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9766" t="14166" r="16875" b="11389"/>
          <a:stretch/>
        </p:blipFill>
        <p:spPr>
          <a:xfrm>
            <a:off x="4552115" y="55462"/>
            <a:ext cx="7495306" cy="67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18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D6B10B-3364-47C1-80C7-FC61B281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Muž, který vezl známého na nádraží, se omlouvá, že porucha vozu způsobila</a:t>
            </a:r>
            <a:br>
              <a:rPr lang="cs-CZ" sz="3000" b="1" i="0" u="none" strike="noStrike" baseline="0" dirty="0"/>
            </a:br>
            <a:r>
              <a:rPr lang="cs-CZ" sz="3000" b="1" i="0" u="none" strike="noStrike" baseline="0" dirty="0"/>
              <a:t>zmeškání vlaku.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3CD0A7D-BB22-471F-8C7A-333B720E518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9300" y="114301"/>
            <a:ext cx="5881671" cy="6524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5418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EED452-DF29-4B84-91B4-C6E412E22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34" t="9723" r="14375" b="11389"/>
          <a:stretch/>
        </p:blipFill>
        <p:spPr>
          <a:xfrm>
            <a:off x="2584895" y="76387"/>
            <a:ext cx="8321230" cy="661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82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0174E3-C103-4830-8C6F-D4698E1C9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Zákaznice si stěžuje prodavači, že mu již po třetí přinesla k opravě nové hodinky.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31E9DA1-C279-4118-BD83-5CEB9B375C0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133350"/>
            <a:ext cx="5953125" cy="6572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7928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BA2F4FD-C6D8-4A45-A905-971F6750C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7969" t="8411" r="15859" b="6388"/>
          <a:stretch/>
        </p:blipFill>
        <p:spPr>
          <a:xfrm>
            <a:off x="3001759" y="71021"/>
            <a:ext cx="7256667" cy="66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1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EE4BB8-D6A1-4F6B-BC80-639FC9F0B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z="3000" b="1" i="0" u="none" strike="noStrike" baseline="0" dirty="0"/>
              <a:t>Knihovnice vysvětluje ženě, která nese čtyři knihy, že si dle výpůjčního řádu může</a:t>
            </a:r>
            <a:br>
              <a:rPr lang="cs-CZ" sz="3000" b="1" i="0" u="none" strike="noStrike" baseline="0" dirty="0"/>
            </a:br>
            <a:r>
              <a:rPr lang="cs-CZ" sz="3000" b="1" i="0" u="none" strike="noStrike" baseline="0" dirty="0"/>
              <a:t>vypůjčit pouze dvě knihy najednou.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3BAE635-54E3-4EA6-9666-AE04B88FF70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0" y="66675"/>
            <a:ext cx="5695950" cy="6638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9669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B4A2DC7-3F59-4C77-91DA-526C14A7E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9688" t="10000" r="16250" b="10834"/>
          <a:stretch/>
        </p:blipFill>
        <p:spPr>
          <a:xfrm>
            <a:off x="3066215" y="76199"/>
            <a:ext cx="7154111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52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2FE249-69B0-4CC2-A943-D0560A0C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Číšník napomíná hosta, že je příliš hlučný.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3CF1965-550D-4A36-BC22-CD834D39C8A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6948" y="114300"/>
            <a:ext cx="6028351" cy="6600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536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BDE70B-0514-4B6E-ABC2-BC1DBA57D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 err="1"/>
              <a:t>Rosenzweigův</a:t>
            </a:r>
            <a:r>
              <a:rPr lang="cs-CZ" sz="4400" b="1" dirty="0"/>
              <a:t> obrázkový frustrační test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5FB64D-910C-4173-8FD1-92B697527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281561"/>
            <a:ext cx="10168128" cy="3890639"/>
          </a:xfrm>
        </p:spPr>
        <p:txBody>
          <a:bodyPr/>
          <a:lstStyle/>
          <a:p>
            <a:r>
              <a:rPr lang="cs-CZ" dirty="0"/>
              <a:t>Projektivní metoda</a:t>
            </a:r>
          </a:p>
          <a:p>
            <a:r>
              <a:rPr lang="cs-CZ" dirty="0"/>
              <a:t>Zaměřená na </a:t>
            </a:r>
            <a:r>
              <a:rPr lang="cs-CZ" b="1" dirty="0"/>
              <a:t>odhalování vzorců chování </a:t>
            </a:r>
            <a:r>
              <a:rPr lang="cs-CZ" dirty="0"/>
              <a:t>v reakci na běžnou zátěž</a:t>
            </a:r>
          </a:p>
          <a:p>
            <a:r>
              <a:rPr lang="cs-CZ" b="1" dirty="0"/>
              <a:t>Princip: testovaná osoba se ztotožňuje s frustrovanou </a:t>
            </a:r>
            <a:r>
              <a:rPr lang="cs-CZ" dirty="0"/>
              <a:t>osobou v každé situaci v test a promítá svou reaktivitu do odpovědi</a:t>
            </a:r>
          </a:p>
        </p:txBody>
      </p:sp>
    </p:spTree>
    <p:extLst>
      <p:ext uri="{BB962C8B-B14F-4D97-AF65-F5344CB8AC3E}">
        <p14:creationId xmlns:p14="http://schemas.microsoft.com/office/powerpoint/2010/main" val="722509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29E39F-B2EF-4E36-B066-BD5A6C1ADB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078" t="9444" r="21485" b="29166"/>
          <a:stretch/>
        </p:blipFill>
        <p:spPr>
          <a:xfrm>
            <a:off x="2564468" y="111435"/>
            <a:ext cx="7112932" cy="66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31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AE0A20-6763-4158-ABF7-8200D1A6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Mladý muž vysvětluje svému kolegovi, že ho jeho dívka pozvala tančit.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AC63E12-00BE-49D1-B9E6-38F3739EEBE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5475" y="142875"/>
            <a:ext cx="6153149" cy="655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978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2655C5-FEBD-4CB6-B58B-F43662DA3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000" t="16111" r="18906" b="13333"/>
          <a:stretch/>
        </p:blipFill>
        <p:spPr>
          <a:xfrm>
            <a:off x="2796466" y="54342"/>
            <a:ext cx="7232235" cy="68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63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66E7D2-4DB4-4D79-9B4A-D2B9A4657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Venku prší a zákazník chce svůj deštník. Prodavač to ale odmítá s tím, že to půjde, až</a:t>
            </a:r>
            <a:br>
              <a:rPr lang="cs-CZ" sz="3000" b="1" i="0" u="none" strike="noStrike" baseline="0" dirty="0"/>
            </a:br>
            <a:r>
              <a:rPr lang="cs-CZ" sz="3000" b="1" i="0" u="none" strike="noStrike" baseline="0" dirty="0"/>
              <a:t>přijde vedoucí.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D700139-AAC7-4290-AF4F-EBFD0492A9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1" y="-1"/>
            <a:ext cx="5767370" cy="6734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4547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37BF9DF-94DD-49DD-A523-6E0C218BA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510" t="10582" r="16627" b="11747"/>
          <a:stretch/>
        </p:blipFill>
        <p:spPr>
          <a:xfrm>
            <a:off x="3396541" y="253776"/>
            <a:ext cx="6768392" cy="646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52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767EEA-0B13-41BF-8FB9-80B1D0FF1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Muž obviňuje druhého, že je lhář.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870DAD1-5A3D-41CC-9494-4B2DE801BF3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7375" y="152400"/>
            <a:ext cx="6267450" cy="6610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3513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6FF5522-47E2-4730-841D-C9EE75C77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641" t="8611" r="21406" b="12500"/>
          <a:stretch/>
        </p:blipFill>
        <p:spPr>
          <a:xfrm>
            <a:off x="4325120" y="-22166"/>
            <a:ext cx="5257032" cy="68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83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D87663-533C-40F0-A2D5-A225A13D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V noci volající člověk se omlouvá, že zřejmě volá na špatné číslo.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D580276-32D3-441B-A170-D2083DE7407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5950" y="142875"/>
            <a:ext cx="5838825" cy="6620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1276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50FD45-C5A1-421D-B8D4-BC545466C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156" t="17778" r="20313" b="15278"/>
          <a:stretch/>
        </p:blipFill>
        <p:spPr>
          <a:xfrm>
            <a:off x="2864719" y="142875"/>
            <a:ext cx="6850782" cy="66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41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E6FF82-06D2-4E8A-BDE4-658637EEE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Muž informuje druhého o tom, že si jeho klobouk místo svého vzal asi pan Novák.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6E35D2C-3254-4C0F-A41C-E8DA749ECB4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1225" y="85725"/>
            <a:ext cx="5886450" cy="6591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212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B8A10-9235-49C3-B593-DA59B6466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err="1"/>
              <a:t>Rosenzweigův</a:t>
            </a:r>
            <a:r>
              <a:rPr lang="cs-CZ" sz="4000" b="1" dirty="0"/>
              <a:t> obrázkový frustrační test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11B1F4-5535-4BF7-AA5B-3E2847593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Celkem </a:t>
            </a:r>
            <a:r>
              <a:rPr lang="cs-CZ" b="1" dirty="0"/>
              <a:t>24 obrázků</a:t>
            </a:r>
          </a:p>
          <a:p>
            <a:r>
              <a:rPr lang="cs-CZ" dirty="0"/>
              <a:t>2 skupiny:</a:t>
            </a:r>
          </a:p>
          <a:p>
            <a:pPr lvl="1"/>
            <a:r>
              <a:rPr lang="cs-CZ" sz="2800" b="1" dirty="0"/>
              <a:t>Ego brzdící situace </a:t>
            </a:r>
            <a:r>
              <a:rPr lang="cs-CZ" sz="2800" dirty="0"/>
              <a:t>– překážka přímo frustruje subjekt (16 situací)</a:t>
            </a:r>
          </a:p>
          <a:p>
            <a:pPr lvl="1"/>
            <a:r>
              <a:rPr lang="cs-CZ" sz="2800" b="1" dirty="0"/>
              <a:t>Superego brzdící situace </a:t>
            </a:r>
            <a:r>
              <a:rPr lang="cs-CZ" sz="2800" dirty="0"/>
              <a:t>– subjekt je napaden, obviněn někým jiným (v testu označeny: </a:t>
            </a:r>
            <a:r>
              <a:rPr lang="cs-CZ" sz="2800" u="sng" dirty="0">
                <a:effectLst/>
                <a:latin typeface="Times New Roman" panose="02020603050405020304" pitchFamily="18" charset="0"/>
              </a:rPr>
              <a:t>E</a:t>
            </a:r>
            <a:r>
              <a:rPr lang="cs-CZ" sz="2800" dirty="0">
                <a:effectLst/>
                <a:latin typeface="Times New Roman" panose="02020603050405020304" pitchFamily="18" charset="0"/>
              </a:rPr>
              <a:t> a </a:t>
            </a:r>
            <a:r>
              <a:rPr lang="cs-CZ" sz="2800" u="sng" dirty="0">
                <a:effectLst/>
                <a:latin typeface="Times New Roman" panose="02020603050405020304" pitchFamily="18" charset="0"/>
              </a:rPr>
              <a:t>I</a:t>
            </a:r>
            <a:r>
              <a:rPr lang="cs-CZ" sz="2800" dirty="0"/>
              <a:t>). (8 situací)</a:t>
            </a:r>
          </a:p>
        </p:txBody>
      </p:sp>
    </p:spTree>
    <p:extLst>
      <p:ext uri="{BB962C8B-B14F-4D97-AF65-F5344CB8AC3E}">
        <p14:creationId xmlns:p14="http://schemas.microsoft.com/office/powerpoint/2010/main" val="301081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7F32FDE-5761-4EAF-BAA0-41FFF506A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469" t="11389" r="17969" b="6388"/>
          <a:stretch/>
        </p:blipFill>
        <p:spPr>
          <a:xfrm>
            <a:off x="3714751" y="39756"/>
            <a:ext cx="6286500" cy="67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4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80F85F-81F4-4542-BD2A-B8FB2F53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Muž sedící za stolem sděluje příchozímu, že nemůže dodržet schůzku, kterou mu</a:t>
            </a:r>
            <a:br>
              <a:rPr lang="cs-CZ" sz="3000" b="1" i="0" u="none" strike="noStrike" baseline="0" dirty="0"/>
            </a:br>
            <a:r>
              <a:rPr lang="cs-CZ" sz="3000" b="1" i="0" u="none" strike="noStrike" baseline="0" dirty="0"/>
              <a:t>slíbil.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0ED91F4-2FA7-4EB1-A87D-50E3D2B4447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3125" y="114300"/>
            <a:ext cx="5660223" cy="6534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5922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B1E809F-8773-4C34-9640-17F540370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9766" t="9722" r="16719" b="12779"/>
          <a:stretch/>
        </p:blipFill>
        <p:spPr>
          <a:xfrm>
            <a:off x="2865796" y="102813"/>
            <a:ext cx="7287856" cy="675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76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108F98-B14C-49BA-B36D-FB5D38E81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Žena, stojící v prudkém dešti, vysvětluje své kolegyni, že někdo, na koho obě čekají,</a:t>
            </a:r>
            <a:br>
              <a:rPr lang="cs-CZ" sz="3000" b="1" i="0" u="none" strike="noStrike" baseline="0" dirty="0"/>
            </a:br>
            <a:r>
              <a:rPr lang="cs-CZ" sz="3000" b="1" i="0" u="none" strike="noStrike" baseline="0" dirty="0"/>
              <a:t>tu měl být již před deseti minutami.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D6E0E2C-180F-4FD3-98E1-842C59F5F17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550" y="133350"/>
            <a:ext cx="5786421" cy="6572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539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B1CCD8-A665-43AE-BD17-9E315CF15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469" t="8611" r="16484" b="9445"/>
          <a:stretch/>
        </p:blipFill>
        <p:spPr>
          <a:xfrm>
            <a:off x="3429000" y="-9526"/>
            <a:ext cx="6753226" cy="67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82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794CAA-68B0-4458-A8E3-7E1B1167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Muž se omlouvá svému spoluhráči za to, že dělá chyby.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5E764E2-A59C-495B-84AE-CF1C2E05B06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00" y="171450"/>
            <a:ext cx="6124575" cy="6572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1977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2F8E747-425B-4E48-9CCA-5FF3840F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000" t="11667" r="20391" b="17222"/>
          <a:stretch/>
        </p:blipFill>
        <p:spPr>
          <a:xfrm>
            <a:off x="3131122" y="64363"/>
            <a:ext cx="6660948" cy="679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83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9416CC-21C4-4F5E-A93A-B368176C5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Na místě automobilové nehody obviňuje jeden muž druhého, že mu měl dát</a:t>
            </a:r>
            <a:br>
              <a:rPr lang="cs-CZ" sz="3000" b="1" i="0" u="none" strike="noStrike" baseline="0" dirty="0"/>
            </a:br>
            <a:r>
              <a:rPr lang="cs-CZ" sz="3000" b="1" i="0" u="none" strike="noStrike" baseline="0" dirty="0"/>
              <a:t>na křižovatce přednost.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8AF30AF-3087-4109-882E-C5A05B66A1C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7699" y="161925"/>
            <a:ext cx="6349501" cy="6562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6154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FAD10B-7ECB-4541-AB95-511CCBC253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2500" t="10556" r="19531" b="18333"/>
          <a:stretch/>
        </p:blipFill>
        <p:spPr>
          <a:xfrm>
            <a:off x="3647927" y="-1492"/>
            <a:ext cx="6162824" cy="685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4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7AC748-3E8B-4C55-86FE-38698D125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3000" b="1" i="0" u="none" strike="noStrike" baseline="0" dirty="0"/>
              <a:t>Žena stojící s mužem u auta jej kárá za to, že ztratil klíče.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7F66EA3-9F16-4C23-A220-A638CBD12E5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5975" y="209550"/>
            <a:ext cx="5814996" cy="6515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9405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44071-29C9-40AC-BE34-2AE4972A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Vyhodnocení – podle směru agrese (směru trestání)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A9EBB2-CA0E-4DC6-9825-772E48588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175029"/>
            <a:ext cx="10168128" cy="399717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k okolí </a:t>
            </a:r>
            <a:r>
              <a:rPr lang="cs-CZ" dirty="0"/>
              <a:t>(</a:t>
            </a:r>
            <a:r>
              <a:rPr lang="cs-CZ" i="1" dirty="0" err="1"/>
              <a:t>extrapunitivita</a:t>
            </a:r>
            <a:r>
              <a:rPr lang="cs-CZ" dirty="0"/>
              <a:t>, </a:t>
            </a:r>
            <a:r>
              <a:rPr lang="cs-CZ" b="1" dirty="0"/>
              <a:t>značíme E</a:t>
            </a:r>
            <a:r>
              <a:rPr lang="cs-CZ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např. "Vidíte, co jste zavinil!"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k sobě </a:t>
            </a:r>
            <a:r>
              <a:rPr lang="cs-CZ" dirty="0"/>
              <a:t>(</a:t>
            </a:r>
            <a:r>
              <a:rPr lang="cs-CZ" i="1" dirty="0" err="1"/>
              <a:t>intropunitivita</a:t>
            </a:r>
            <a:r>
              <a:rPr lang="cs-CZ" dirty="0"/>
              <a:t>, </a:t>
            </a:r>
            <a:r>
              <a:rPr lang="cs-CZ" b="1" dirty="0"/>
              <a:t>značíme I</a:t>
            </a:r>
            <a:r>
              <a:rPr lang="cs-CZ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např. "Moc se omlouvám, měl jsem si dát pozor"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frustrace je označena za nedůležitou</a:t>
            </a:r>
            <a:r>
              <a:rPr lang="cs-CZ" dirty="0"/>
              <a:t> (</a:t>
            </a:r>
            <a:r>
              <a:rPr lang="cs-CZ" i="1" dirty="0" err="1"/>
              <a:t>impunitivita</a:t>
            </a:r>
            <a:r>
              <a:rPr lang="cs-CZ" dirty="0"/>
              <a:t>, </a:t>
            </a:r>
            <a:r>
              <a:rPr lang="cs-CZ" b="1" dirty="0"/>
              <a:t>značíme M</a:t>
            </a:r>
            <a:r>
              <a:rPr lang="cs-CZ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např. "Nevadí, mám ještě troje další kalhoty"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8633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6BEF2C-E518-4B63-AA8D-D074ECF56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2578" t="12357" r="22344" b="7777"/>
          <a:stretch/>
        </p:blipFill>
        <p:spPr>
          <a:xfrm>
            <a:off x="4873842" y="14083"/>
            <a:ext cx="4594010" cy="684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22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6F738F-FDE4-474F-A14F-3A4C8F073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Prodavač se omlouvá zákaznici, že právě prodal poslední kus nějakého zboží.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A63231B-2E47-45D5-88E4-AFA9D14CFFE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6926" y="171449"/>
            <a:ext cx="5834046" cy="6486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4892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38684E-E12B-4764-9DCC-D0069F597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390" t="11389" r="17579" b="6944"/>
          <a:stretch/>
        </p:blipFill>
        <p:spPr>
          <a:xfrm>
            <a:off x="3752850" y="17153"/>
            <a:ext cx="6403204" cy="667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1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A1728C-D02F-4697-8460-DCE415DA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Policista napomíná řidiče, že jel kolem školy osmdesátikilometrovou</a:t>
            </a:r>
            <a:br>
              <a:rPr lang="cs-CZ" sz="3000" b="1" i="0" u="none" strike="noStrike" baseline="0" dirty="0"/>
            </a:br>
            <a:r>
              <a:rPr lang="cs-CZ" sz="3000" b="1" i="0" u="none" strike="noStrike" baseline="0" dirty="0"/>
              <a:t>rychlostí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05C7C9B-DC5A-465A-96FC-E2514E3F611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3575" y="123825"/>
            <a:ext cx="5967396" cy="66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36704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977BAC-F6FA-4504-AE0A-1B42814C5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000" t="9444" r="17266" b="15833"/>
          <a:stretch/>
        </p:blipFill>
        <p:spPr>
          <a:xfrm>
            <a:off x="2841815" y="74857"/>
            <a:ext cx="7245161" cy="66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6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1F8232-F76D-4878-92F1-C8B1FBD6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Žena uvažuje nahlas se svou známou o tom, proč je jejich společná známá</a:t>
            </a:r>
            <a:br>
              <a:rPr lang="cs-CZ" sz="3000" b="1" i="0" u="none" strike="noStrike" baseline="0" dirty="0"/>
            </a:br>
            <a:r>
              <a:rPr lang="cs-CZ" sz="3000" b="1" i="0" u="none" strike="noStrike" baseline="0" dirty="0"/>
              <a:t>nepozvala na oslavu.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4D2F964-B728-4C10-93F1-A13AC5E082D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3576" y="161925"/>
            <a:ext cx="5967396" cy="6591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9644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37EF27-4D14-4F4C-8D84-A3D47BC861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9922" t="12500" r="17343" b="8333"/>
          <a:stretch/>
        </p:blipFill>
        <p:spPr>
          <a:xfrm>
            <a:off x="3110464" y="34663"/>
            <a:ext cx="6966988" cy="682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9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0AF2CA-F961-4BF9-AF12-C3A2399C1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Žena vyčítá dvěma jiným ženám, že pomlouvaly někoho, kdo měl nehodu a je</a:t>
            </a:r>
            <a:br>
              <a:rPr lang="cs-CZ" sz="3000" b="1" i="0" u="none" strike="noStrike" baseline="0" dirty="0"/>
            </a:br>
            <a:r>
              <a:rPr lang="cs-CZ" sz="3000" b="1" i="0" u="none" strike="noStrike" baseline="0" dirty="0"/>
              <a:t>nyní v nemocnici.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B5AC484-F6BF-4540-8432-67F6B664D8E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1725" y="209549"/>
            <a:ext cx="5529246" cy="6543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10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0B8ABD3-A91C-4777-9123-5468171A6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2343" t="16110" r="19297" b="14711"/>
          <a:stretch/>
        </p:blipFill>
        <p:spPr>
          <a:xfrm>
            <a:off x="3552296" y="39964"/>
            <a:ext cx="6287031" cy="666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4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A7F0B1-FAE4-4CE1-BC8C-AF4AE575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Muž, který spadl, je dotazován, jestli si neublížil.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364BA8F-9B49-4DE6-B218-82C53B27875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0751" y="200025"/>
            <a:ext cx="5710220" cy="6438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00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18FCC-A370-458D-895A-11F369C2E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Vyhodnocení – podle typu agrese (na co je kladen v odpovědi důraz)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531CD0-399C-4BB0-B0B8-663E29FE2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379216"/>
            <a:ext cx="10168128" cy="4190260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převládání překážky </a:t>
            </a:r>
            <a:r>
              <a:rPr lang="cs-CZ" dirty="0"/>
              <a:t>(frustrace je zdůrazňována, </a:t>
            </a:r>
            <a:r>
              <a:rPr lang="cs-CZ" b="1" dirty="0"/>
              <a:t>značíme O-D</a:t>
            </a:r>
            <a:r>
              <a:rPr lang="cs-CZ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např. "A teď jsem mokrý a určitě nastydnu"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obrana "já" </a:t>
            </a:r>
            <a:r>
              <a:rPr lang="cs-CZ" dirty="0"/>
              <a:t>(zdůraznění sebeobranných tendencí a mechanismů, </a:t>
            </a:r>
            <a:r>
              <a:rPr lang="cs-CZ" b="1" dirty="0"/>
              <a:t>značíme E-D</a:t>
            </a:r>
            <a:r>
              <a:rPr lang="cs-CZ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např. "No dovolte? Já jsem nic neukradl!"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trvání potřeby </a:t>
            </a:r>
            <a:r>
              <a:rPr lang="cs-CZ" dirty="0"/>
              <a:t>(zdůraznění potřeby </a:t>
            </a:r>
            <a:r>
              <a:rPr lang="cs-CZ" b="1" dirty="0"/>
              <a:t>řešení </a:t>
            </a:r>
            <a:r>
              <a:rPr lang="cs-CZ" dirty="0"/>
              <a:t>frustrujícího </a:t>
            </a:r>
            <a:r>
              <a:rPr lang="cs-CZ" b="1" dirty="0"/>
              <a:t>problému</a:t>
            </a:r>
            <a:r>
              <a:rPr lang="cs-CZ" dirty="0"/>
              <a:t>, </a:t>
            </a:r>
            <a:r>
              <a:rPr lang="cs-CZ" b="1" dirty="0"/>
              <a:t>značíme N-P</a:t>
            </a:r>
            <a:r>
              <a:rPr lang="cs-CZ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např. "Jak s tou situací naložíme, pane?"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590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01D8095-C244-467F-8695-DD0E85F50C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547" t="14445" r="21406" b="8056"/>
          <a:stretch/>
        </p:blipFill>
        <p:spPr>
          <a:xfrm>
            <a:off x="3969468" y="79047"/>
            <a:ext cx="5612684" cy="677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5C5377-09C5-4AAC-A60A-66E111360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z="3000" b="1" i="0" u="none" strike="noStrike" baseline="0" dirty="0"/>
              <a:t>Žena oblečená na cestu přerušila telefonát, aby oznámila muži, že volá tetička,</a:t>
            </a:r>
            <a:br>
              <a:rPr lang="cs-CZ" sz="3000" b="1" i="0" u="none" strike="noStrike" baseline="0" dirty="0"/>
            </a:br>
            <a:r>
              <a:rPr lang="pl-PL" sz="3000" b="1" i="0" u="none" strike="noStrike" baseline="0" dirty="0"/>
              <a:t>která chce, aby na ni ještě před odletem chvilku počkali.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84A29F3-F12D-4635-8539-A10CEB5917D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1700" y="142875"/>
            <a:ext cx="5934075" cy="655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3858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7E58BA8-61FD-4731-9B5C-7C70323B3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548" t="9444" r="17734" b="8333"/>
          <a:stretch/>
        </p:blipFill>
        <p:spPr>
          <a:xfrm>
            <a:off x="3810001" y="92577"/>
            <a:ext cx="6219826" cy="662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31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C15DD6-EB0F-46C7-BF71-97D9484AE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Muž vracející poničenou knihu se omlouvá za to, že ji poničil jeho syn.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5380CE9-79DC-4C4B-8CB1-B758062F8DA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550" y="161925"/>
            <a:ext cx="5867400" cy="6600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29193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AF56DD-6918-427A-B621-C0AAEBD54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156" t="10277" r="18359" b="19167"/>
          <a:stretch/>
        </p:blipFill>
        <p:spPr>
          <a:xfrm>
            <a:off x="2629333" y="-35711"/>
            <a:ext cx="7324294" cy="676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91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9A27BF-5BFC-438D-9DA7-C535536FC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 err="1"/>
              <a:t>Vyhodnocení</a:t>
            </a:r>
            <a:r>
              <a:rPr lang="en-US" b="1" dirty="0"/>
              <a:t> – </a:t>
            </a:r>
            <a:r>
              <a:rPr lang="en-US" b="1" dirty="0" err="1"/>
              <a:t>hrubé</a:t>
            </a:r>
            <a:r>
              <a:rPr lang="en-US" b="1" dirty="0"/>
              <a:t> </a:t>
            </a:r>
            <a:r>
              <a:rPr lang="en-US" b="1" dirty="0" err="1"/>
              <a:t>skóre</a:t>
            </a:r>
            <a:endParaRPr lang="en-US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23AE8890-3965-4268-8822-B5ABD14949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9030143"/>
              </p:ext>
            </p:extLst>
          </p:nvPr>
        </p:nvGraphicFramePr>
        <p:xfrm>
          <a:off x="385572" y="2189577"/>
          <a:ext cx="11420858" cy="3996328"/>
        </p:xfrm>
        <a:graphic>
          <a:graphicData uri="http://schemas.openxmlformats.org/drawingml/2006/table">
            <a:tbl>
              <a:tblPr/>
              <a:tblGrid>
                <a:gridCol w="2425828">
                  <a:extLst>
                    <a:ext uri="{9D8B030D-6E8A-4147-A177-3AD203B41FA5}">
                      <a16:colId xmlns:a16="http://schemas.microsoft.com/office/drawing/2014/main" val="4036628876"/>
                    </a:ext>
                  </a:extLst>
                </a:gridCol>
                <a:gridCol w="3035280">
                  <a:extLst>
                    <a:ext uri="{9D8B030D-6E8A-4147-A177-3AD203B41FA5}">
                      <a16:colId xmlns:a16="http://schemas.microsoft.com/office/drawing/2014/main" val="1779602886"/>
                    </a:ext>
                  </a:extLst>
                </a:gridCol>
                <a:gridCol w="3144592">
                  <a:extLst>
                    <a:ext uri="{9D8B030D-6E8A-4147-A177-3AD203B41FA5}">
                      <a16:colId xmlns:a16="http://schemas.microsoft.com/office/drawing/2014/main" val="234795879"/>
                    </a:ext>
                  </a:extLst>
                </a:gridCol>
                <a:gridCol w="2815158">
                  <a:extLst>
                    <a:ext uri="{9D8B030D-6E8A-4147-A177-3AD203B41FA5}">
                      <a16:colId xmlns:a16="http://schemas.microsoft.com/office/drawing/2014/main" val="2526433821"/>
                    </a:ext>
                  </a:extLst>
                </a:gridCol>
              </a:tblGrid>
              <a:tr h="49954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O-D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E-D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N-P</a:t>
                      </a:r>
                      <a:endParaRPr lang="cs-CZ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047511"/>
                  </a:ext>
                </a:extLst>
              </a:tr>
              <a:tr h="49954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převládání překážky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obrana sebe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potřeba řešení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752869"/>
                  </a:ext>
                </a:extLst>
              </a:tr>
              <a:tr h="49954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E-A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E´ = dopiš počet</a:t>
                      </a:r>
                      <a:endParaRPr lang="cs-CZ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5629" marR="215629" marT="107815" marB="10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 = dopiš počet</a:t>
                      </a:r>
                      <a:endParaRPr lang="cs-CZ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5629" marR="215629" marT="107815" marB="10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 = dopiš počet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5629" marR="215629" marT="107815" marB="10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313933"/>
                  </a:ext>
                </a:extLst>
              </a:tr>
              <a:tr h="49954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agrese na okolí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7833"/>
                  </a:ext>
                </a:extLst>
              </a:tr>
              <a:tr h="49954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I-A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I´ = dopiš počet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5629" marR="215629" marT="107815" marB="10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I= dopiš počet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5629" marR="215629" marT="107815" marB="10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 = dopiš počet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5629" marR="215629" marT="107815" marB="10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207419"/>
                  </a:ext>
                </a:extLst>
              </a:tr>
              <a:tr h="49954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agrese na sebe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590599"/>
                  </a:ext>
                </a:extLst>
              </a:tr>
              <a:tr h="49954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M-A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M´ = dopiš počet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5629" marR="215629" marT="107815" marB="10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 = dopiš počet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5629" marR="215629" marT="107815" marB="10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 = dopiš počet</a:t>
                      </a:r>
                      <a:endParaRPr lang="cs-CZ" sz="4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5629" marR="215629" marT="107815" marB="10781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881585"/>
                  </a:ext>
                </a:extLst>
              </a:tr>
              <a:tr h="49954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vyhnutí agresi</a:t>
                      </a:r>
                      <a:endParaRPr lang="cs-CZ" sz="4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69" marR="17969" marT="179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73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9362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9A27BF-5BFC-438D-9DA7-C535536FC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 err="1"/>
              <a:t>Vyhodnocení</a:t>
            </a:r>
            <a:r>
              <a:rPr lang="en-US" b="1" dirty="0"/>
              <a:t> – </a:t>
            </a:r>
            <a:r>
              <a:rPr lang="en-US" b="1" dirty="0" err="1"/>
              <a:t>hrubé</a:t>
            </a:r>
            <a:r>
              <a:rPr lang="en-US" b="1" dirty="0"/>
              <a:t> </a:t>
            </a:r>
            <a:r>
              <a:rPr lang="en-US" b="1" dirty="0" err="1"/>
              <a:t>skóre</a:t>
            </a:r>
            <a:r>
              <a:rPr lang="cs-CZ" b="1" dirty="0"/>
              <a:t> - </a:t>
            </a:r>
            <a:r>
              <a:rPr lang="cs-CZ" b="1" dirty="0">
                <a:solidFill>
                  <a:srgbClr val="FF0000"/>
                </a:solidFill>
              </a:rPr>
              <a:t>NAPŘÍKLAD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9B881E81-FFFB-42CA-B562-5EAB0689B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9712029"/>
              </p:ext>
            </p:extLst>
          </p:nvPr>
        </p:nvGraphicFramePr>
        <p:xfrm>
          <a:off x="680339" y="2139484"/>
          <a:ext cx="10831323" cy="4096520"/>
        </p:xfrm>
        <a:graphic>
          <a:graphicData uri="http://schemas.openxmlformats.org/drawingml/2006/table">
            <a:tbl>
              <a:tblPr/>
              <a:tblGrid>
                <a:gridCol w="1989314">
                  <a:extLst>
                    <a:ext uri="{9D8B030D-6E8A-4147-A177-3AD203B41FA5}">
                      <a16:colId xmlns:a16="http://schemas.microsoft.com/office/drawing/2014/main" val="2836475524"/>
                    </a:ext>
                  </a:extLst>
                </a:gridCol>
                <a:gridCol w="2489098">
                  <a:extLst>
                    <a:ext uri="{9D8B030D-6E8A-4147-A177-3AD203B41FA5}">
                      <a16:colId xmlns:a16="http://schemas.microsoft.com/office/drawing/2014/main" val="2662888103"/>
                    </a:ext>
                  </a:extLst>
                </a:gridCol>
                <a:gridCol w="2578740">
                  <a:extLst>
                    <a:ext uri="{9D8B030D-6E8A-4147-A177-3AD203B41FA5}">
                      <a16:colId xmlns:a16="http://schemas.microsoft.com/office/drawing/2014/main" val="409291474"/>
                    </a:ext>
                  </a:extLst>
                </a:gridCol>
                <a:gridCol w="2308586">
                  <a:extLst>
                    <a:ext uri="{9D8B030D-6E8A-4147-A177-3AD203B41FA5}">
                      <a16:colId xmlns:a16="http://schemas.microsoft.com/office/drawing/2014/main" val="3729187278"/>
                    </a:ext>
                  </a:extLst>
                </a:gridCol>
                <a:gridCol w="1465585">
                  <a:extLst>
                    <a:ext uri="{9D8B030D-6E8A-4147-A177-3AD203B41FA5}">
                      <a16:colId xmlns:a16="http://schemas.microsoft.com/office/drawing/2014/main" val="331444319"/>
                    </a:ext>
                  </a:extLst>
                </a:gridCol>
              </a:tblGrid>
              <a:tr h="40965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O-D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E-D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N-P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872815"/>
                  </a:ext>
                </a:extLst>
              </a:tr>
              <a:tr h="40965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převládání překážky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obrana sebe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potřeba řešení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757324"/>
                  </a:ext>
                </a:extLst>
              </a:tr>
              <a:tr h="40965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E-A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162642"/>
                  </a:ext>
                </a:extLst>
              </a:tr>
              <a:tr h="40965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agrese na okolí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93805"/>
                  </a:ext>
                </a:extLst>
              </a:tr>
              <a:tr h="40965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I-A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801429"/>
                  </a:ext>
                </a:extLst>
              </a:tr>
              <a:tr h="40965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agrese na sebe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577165"/>
                  </a:ext>
                </a:extLst>
              </a:tr>
              <a:tr h="40965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M-A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917913"/>
                  </a:ext>
                </a:extLst>
              </a:tr>
              <a:tr h="40965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vyhnutí agresi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903501"/>
                  </a:ext>
                </a:extLst>
              </a:tr>
              <a:tr h="409652"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CELEKM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6828" marR="176828" marT="88414" marB="884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957532"/>
                  </a:ext>
                </a:extLst>
              </a:tr>
              <a:tr h="40965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3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36" marR="14736" marT="1473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141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65401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E658585-8400-4EE7-B181-F9FF08E0F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5781" t="17994" r="22187" b="17500"/>
          <a:stretch/>
        </p:blipFill>
        <p:spPr>
          <a:xfrm>
            <a:off x="4848225" y="41431"/>
            <a:ext cx="4520542" cy="681657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3384DC6-EFAA-480E-9F5F-7BA34797509A}"/>
              </a:ext>
            </a:extLst>
          </p:cNvPr>
          <p:cNvSpPr/>
          <p:nvPr/>
        </p:nvSpPr>
        <p:spPr>
          <a:xfrm>
            <a:off x="6205491" y="488272"/>
            <a:ext cx="621437" cy="27520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799057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6D7A97-B8BE-4BCD-B3B8-ED9C7583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b="1" dirty="0" err="1"/>
              <a:t>Vyhodnocení</a:t>
            </a:r>
            <a:r>
              <a:rPr lang="en-US" b="1" dirty="0"/>
              <a:t> – </a:t>
            </a:r>
            <a:r>
              <a:rPr lang="en-US" b="1" dirty="0" err="1"/>
              <a:t>hrubé</a:t>
            </a:r>
            <a:r>
              <a:rPr lang="en-US" b="1" dirty="0"/>
              <a:t> </a:t>
            </a:r>
            <a:r>
              <a:rPr lang="en-US" b="1" dirty="0" err="1"/>
              <a:t>skóre</a:t>
            </a:r>
            <a:r>
              <a:rPr lang="cs-CZ" b="1" dirty="0"/>
              <a:t> - </a:t>
            </a:r>
            <a:r>
              <a:rPr lang="cs-CZ" b="1" dirty="0">
                <a:solidFill>
                  <a:srgbClr val="FF0000"/>
                </a:solidFill>
              </a:rPr>
              <a:t>ZÁVĚR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948D4838-80BC-4C1E-8ACC-6E3E17FF06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1280300"/>
              </p:ext>
            </p:extLst>
          </p:nvPr>
        </p:nvGraphicFramePr>
        <p:xfrm>
          <a:off x="1093615" y="1737360"/>
          <a:ext cx="9995628" cy="4742326"/>
        </p:xfrm>
        <a:graphic>
          <a:graphicData uri="http://schemas.openxmlformats.org/drawingml/2006/table">
            <a:tbl>
              <a:tblPr/>
              <a:tblGrid>
                <a:gridCol w="1628411">
                  <a:extLst>
                    <a:ext uri="{9D8B030D-6E8A-4147-A177-3AD203B41FA5}">
                      <a16:colId xmlns:a16="http://schemas.microsoft.com/office/drawing/2014/main" val="1715912641"/>
                    </a:ext>
                  </a:extLst>
                </a:gridCol>
                <a:gridCol w="2037524">
                  <a:extLst>
                    <a:ext uri="{9D8B030D-6E8A-4147-A177-3AD203B41FA5}">
                      <a16:colId xmlns:a16="http://schemas.microsoft.com/office/drawing/2014/main" val="1329362171"/>
                    </a:ext>
                  </a:extLst>
                </a:gridCol>
                <a:gridCol w="2110902">
                  <a:extLst>
                    <a:ext uri="{9D8B030D-6E8A-4147-A177-3AD203B41FA5}">
                      <a16:colId xmlns:a16="http://schemas.microsoft.com/office/drawing/2014/main" val="342866198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1738111921"/>
                    </a:ext>
                  </a:extLst>
                </a:gridCol>
                <a:gridCol w="1199697">
                  <a:extLst>
                    <a:ext uri="{9D8B030D-6E8A-4147-A177-3AD203B41FA5}">
                      <a16:colId xmlns:a16="http://schemas.microsoft.com/office/drawing/2014/main" val="2152224353"/>
                    </a:ext>
                  </a:extLst>
                </a:gridCol>
                <a:gridCol w="1129334">
                  <a:extLst>
                    <a:ext uri="{9D8B030D-6E8A-4147-A177-3AD203B41FA5}">
                      <a16:colId xmlns:a16="http://schemas.microsoft.com/office/drawing/2014/main" val="1337724407"/>
                    </a:ext>
                  </a:extLst>
                </a:gridCol>
              </a:tblGrid>
              <a:tr h="33533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O-D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E-D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N-P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v %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317346"/>
                  </a:ext>
                </a:extLst>
              </a:tr>
              <a:tr h="33533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převládání překážky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obrana sebe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potřeba řešení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051205"/>
                  </a:ext>
                </a:extLst>
              </a:tr>
              <a:tr h="33533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E-A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54,20 %</a:t>
                      </a:r>
                      <a:endParaRPr lang="cs-CZ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581126"/>
                  </a:ext>
                </a:extLst>
              </a:tr>
              <a:tr h="33533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agrese na okolí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172655"/>
                  </a:ext>
                </a:extLst>
              </a:tr>
              <a:tr h="33533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I-A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29,20 %</a:t>
                      </a:r>
                      <a:endParaRPr lang="cs-CZ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14394"/>
                  </a:ext>
                </a:extLst>
              </a:tr>
              <a:tr h="33533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agrese na sebe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569234"/>
                  </a:ext>
                </a:extLst>
              </a:tr>
              <a:tr h="33533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M-A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20,80 %</a:t>
                      </a:r>
                      <a:endParaRPr lang="cs-CZ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414475"/>
                  </a:ext>
                </a:extLst>
              </a:tr>
              <a:tr h="33533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vyhnutí agresi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246620"/>
                  </a:ext>
                </a:extLst>
              </a:tr>
              <a:tr h="335332"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CELEKM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79170"/>
                  </a:ext>
                </a:extLst>
              </a:tr>
              <a:tr h="33533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235844"/>
                  </a:ext>
                </a:extLst>
              </a:tr>
              <a:tr h="591053"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v %</a:t>
                      </a: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25 %</a:t>
                      </a:r>
                      <a:endParaRPr lang="cs-CZ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58,30 %</a:t>
                      </a:r>
                      <a:endParaRPr lang="cs-CZ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16,70 %</a:t>
                      </a:r>
                      <a:endParaRPr lang="cs-CZ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748" marR="144748" marT="72374" marB="7237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05808"/>
                  </a:ext>
                </a:extLst>
              </a:tr>
              <a:tr h="5910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62" marR="12062" marT="120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534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30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576152AB-DB4E-43E1-BE8B-9E2B5DE4C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743290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729038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F4B10D-D825-4783-9D9F-A899B08F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347730"/>
            <a:ext cx="10168128" cy="2052034"/>
          </a:xfrm>
        </p:spPr>
        <p:txBody>
          <a:bodyPr>
            <a:normAutofit/>
          </a:bodyPr>
          <a:lstStyle/>
          <a:p>
            <a:r>
              <a:rPr lang="cs-CZ" sz="4800" b="1" dirty="0"/>
              <a:t>Superego - vyhodnocení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101050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D0DCD4F-3588-4D10-A9D2-13FA9DA4AE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8881290"/>
              </p:ext>
            </p:extLst>
          </p:nvPr>
        </p:nvGraphicFramePr>
        <p:xfrm>
          <a:off x="1115568" y="2904347"/>
          <a:ext cx="10168130" cy="3191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087">
                  <a:extLst>
                    <a:ext uri="{9D8B030D-6E8A-4147-A177-3AD203B41FA5}">
                      <a16:colId xmlns:a16="http://schemas.microsoft.com/office/drawing/2014/main" val="2688030637"/>
                    </a:ext>
                  </a:extLst>
                </a:gridCol>
                <a:gridCol w="3072065">
                  <a:extLst>
                    <a:ext uri="{9D8B030D-6E8A-4147-A177-3AD203B41FA5}">
                      <a16:colId xmlns:a16="http://schemas.microsoft.com/office/drawing/2014/main" val="4203872097"/>
                    </a:ext>
                  </a:extLst>
                </a:gridCol>
                <a:gridCol w="2122150">
                  <a:extLst>
                    <a:ext uri="{9D8B030D-6E8A-4147-A177-3AD203B41FA5}">
                      <a16:colId xmlns:a16="http://schemas.microsoft.com/office/drawing/2014/main" val="3153190778"/>
                    </a:ext>
                  </a:extLst>
                </a:gridCol>
                <a:gridCol w="3336828">
                  <a:extLst>
                    <a:ext uri="{9D8B030D-6E8A-4147-A177-3AD203B41FA5}">
                      <a16:colId xmlns:a16="http://schemas.microsoft.com/office/drawing/2014/main" val="1164400969"/>
                    </a:ext>
                  </a:extLst>
                </a:gridCol>
              </a:tblGrid>
              <a:tr h="337119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Kategorie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počet odpovědí v dotazníku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převod na %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význam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extLst>
                  <a:ext uri="{0D108BD9-81ED-4DB2-BD59-A6C34878D82A}">
                    <a16:rowId xmlns:a16="http://schemas.microsoft.com/office/drawing/2014/main" val="27411884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sng" strike="noStrike" dirty="0">
                          <a:effectLst/>
                        </a:rPr>
                        <a:t>E</a:t>
                      </a:r>
                      <a:endParaRPr lang="cs-CZ" sz="1800" b="1" i="0" u="sng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1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4,20 %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na obvinění se reaguje popíráním</a:t>
                      </a:r>
                      <a:endParaRPr lang="pt-BR" sz="18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extLst>
                  <a:ext uri="{0D108BD9-81ED-4DB2-BD59-A6C34878D82A}">
                    <a16:rowId xmlns:a16="http://schemas.microsoft.com/office/drawing/2014/main" val="2551490556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sng" strike="noStrike">
                          <a:effectLst/>
                        </a:rPr>
                        <a:t>I</a:t>
                      </a:r>
                      <a:endParaRPr lang="cs-CZ" sz="1800" b="1" i="0" u="sng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1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4,20 %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1" u="none" strike="noStrike">
                          <a:effectLst/>
                        </a:rPr>
                        <a:t>snažím se vlastní chybu omluvit</a:t>
                      </a:r>
                      <a:endParaRPr lang="sv-SE" sz="18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extLst>
                  <a:ext uri="{0D108BD9-81ED-4DB2-BD59-A6C34878D82A}">
                    <a16:rowId xmlns:a16="http://schemas.microsoft.com/office/drawing/2014/main" val="249898766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E - </a:t>
                      </a:r>
                      <a:r>
                        <a:rPr lang="cs-CZ" sz="1800" b="1" u="sng" strike="noStrike">
                          <a:effectLst/>
                        </a:rPr>
                        <a:t>E</a:t>
                      </a:r>
                      <a:endParaRPr lang="cs-CZ" sz="18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5-1=4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16,70 %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nesnažíme se zbavovat vlastní viny či odpovědnosti za provinění</a:t>
                      </a:r>
                      <a:endParaRPr lang="cs-CZ" sz="18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175367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I - </a:t>
                      </a:r>
                      <a:r>
                        <a:rPr lang="cs-CZ" sz="1800" b="1" u="sng" strike="noStrike">
                          <a:effectLst/>
                        </a:rPr>
                        <a:t>I</a:t>
                      </a:r>
                      <a:endParaRPr lang="cs-CZ" sz="18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4-1=3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12,50 %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68963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(M-A) + </a:t>
                      </a:r>
                      <a:r>
                        <a:rPr lang="cs-CZ" sz="1800" b="1" u="sng" strike="noStrike">
                          <a:effectLst/>
                        </a:rPr>
                        <a:t>I</a:t>
                      </a:r>
                      <a:endParaRPr lang="cs-CZ" sz="18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5+1=6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25 %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snažím se zprostit viny druhé</a:t>
                      </a:r>
                      <a:endParaRPr lang="cs-CZ" sz="18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extLst>
                  <a:ext uri="{0D108BD9-81ED-4DB2-BD59-A6C34878D82A}">
                    <a16:rowId xmlns:a16="http://schemas.microsoft.com/office/drawing/2014/main" val="73039409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sng" strike="noStrike" dirty="0">
                          <a:effectLst/>
                        </a:rPr>
                        <a:t>E + I</a:t>
                      </a:r>
                      <a:endParaRPr lang="cs-CZ" sz="1800" b="1" i="0" u="sng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1+1=2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8,40 %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sám se snažím zprostit viny </a:t>
                      </a:r>
                      <a:endParaRPr lang="cs-CZ" sz="18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27" marR="12127" marT="12127" marB="0" anchor="b"/>
                </a:tc>
                <a:extLst>
                  <a:ext uri="{0D108BD9-81ED-4DB2-BD59-A6C34878D82A}">
                    <a16:rowId xmlns:a16="http://schemas.microsoft.com/office/drawing/2014/main" val="866040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26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83F17-C5D6-4B09-B277-000B1B11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Začínáme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2E2279-5EE3-4ED8-A863-28FC17B33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828" t="52778" r="13984" b="6666"/>
          <a:stretch/>
        </p:blipFill>
        <p:spPr>
          <a:xfrm>
            <a:off x="1748031" y="2119312"/>
            <a:ext cx="8472293" cy="355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92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6FFC53-C220-4104-8556-CDC3F4E6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Celkový vzorec </a:t>
            </a:r>
            <a:r>
              <a:rPr lang="cs-CZ" dirty="0"/>
              <a:t>– beru 3 kategorie s největším počtem bodů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42CCDE-B2F5-407E-A5D0-89C0DBD5F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Např.:</a:t>
            </a:r>
          </a:p>
          <a:p>
            <a:r>
              <a:rPr lang="cs-CZ" b="1" dirty="0"/>
              <a:t>E </a:t>
            </a:r>
            <a:r>
              <a:rPr lang="cs-CZ" dirty="0"/>
              <a:t>= 5   </a:t>
            </a:r>
            <a:r>
              <a:rPr lang="cs-CZ" b="1" dirty="0"/>
              <a:t>agrese na okolí</a:t>
            </a:r>
          </a:p>
          <a:p>
            <a:r>
              <a:rPr lang="cs-CZ" b="1" dirty="0"/>
              <a:t>M</a:t>
            </a:r>
            <a:r>
              <a:rPr lang="cs-CZ" dirty="0"/>
              <a:t> = 5  </a:t>
            </a:r>
            <a:r>
              <a:rPr lang="cs-CZ" b="1" dirty="0"/>
              <a:t>neutralita odpovědí </a:t>
            </a:r>
            <a:r>
              <a:rPr lang="cs-CZ" dirty="0"/>
              <a:t>(situace byla nevyhnutelná)</a:t>
            </a:r>
          </a:p>
          <a:p>
            <a:r>
              <a:rPr lang="cs-CZ" b="1" dirty="0"/>
              <a:t>E´= </a:t>
            </a:r>
            <a:r>
              <a:rPr lang="cs-CZ" dirty="0"/>
              <a:t>4  </a:t>
            </a:r>
            <a:r>
              <a:rPr lang="cs-CZ" b="1" dirty="0"/>
              <a:t>zdůraznění překážky</a:t>
            </a:r>
          </a:p>
          <a:p>
            <a:endParaRPr lang="cs-CZ" dirty="0"/>
          </a:p>
          <a:p>
            <a:r>
              <a:rPr lang="cs-CZ" sz="4000" b="1" dirty="0"/>
              <a:t>(E = M)  &gt; E´      např. I &gt;E &gt;e´</a:t>
            </a:r>
          </a:p>
        </p:txBody>
      </p:sp>
    </p:spTree>
    <p:extLst>
      <p:ext uri="{BB962C8B-B14F-4D97-AF65-F5344CB8AC3E}">
        <p14:creationId xmlns:p14="http://schemas.microsoft.com/office/powerpoint/2010/main" val="4707275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5C1FA1-F9D0-4C71-9CD3-4AA8A67F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41" y="2386077"/>
            <a:ext cx="3410712" cy="2652087"/>
          </a:xfrm>
        </p:spPr>
        <p:txBody>
          <a:bodyPr>
            <a:normAutofit/>
          </a:bodyPr>
          <a:lstStyle/>
          <a:p>
            <a:r>
              <a:rPr lang="cs-CZ" sz="3200" b="1" dirty="0"/>
              <a:t>Interpretace závěrečného vzorce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D129A2F-5760-429F-9D67-7927E841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516" t="25556" r="68125" b="5278"/>
          <a:stretch/>
        </p:blipFill>
        <p:spPr>
          <a:xfrm>
            <a:off x="5238913" y="53447"/>
            <a:ext cx="6334522" cy="67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35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BA7B80-B86F-4BEC-961E-E7FF4FBCC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742950" indent="-742950"/>
            <a:r>
              <a:rPr lang="en-US" sz="3000" b="1" i="0" u="none" strike="noStrike" baseline="0" dirty="0" err="1"/>
              <a:t>Řidič</a:t>
            </a:r>
            <a:r>
              <a:rPr lang="en-US" sz="3000" b="1" i="0" u="none" strike="noStrike" baseline="0" dirty="0"/>
              <a:t> </a:t>
            </a:r>
            <a:r>
              <a:rPr lang="en-US" sz="3000" b="1" i="0" u="none" strike="noStrike" baseline="0" dirty="0" err="1"/>
              <a:t>automobilu</a:t>
            </a:r>
            <a:r>
              <a:rPr lang="en-US" sz="3000" b="1" i="0" u="none" strike="noStrike" baseline="0" dirty="0"/>
              <a:t> se </a:t>
            </a:r>
            <a:r>
              <a:rPr lang="en-US" sz="3000" b="1" i="0" u="none" strike="noStrike" baseline="0" dirty="0" err="1"/>
              <a:t>omlouvá</a:t>
            </a:r>
            <a:r>
              <a:rPr lang="en-US" sz="3000" b="1" i="0" u="none" strike="noStrike" baseline="0" dirty="0"/>
              <a:t> </a:t>
            </a:r>
            <a:r>
              <a:rPr lang="en-US" sz="3000" b="1" i="0" u="none" strike="noStrike" baseline="0" dirty="0" err="1"/>
              <a:t>kolemjdoucímu</a:t>
            </a:r>
            <a:r>
              <a:rPr lang="en-US" sz="3000" b="1" i="0" u="none" strike="noStrike" baseline="0" dirty="0"/>
              <a:t> za to, </a:t>
            </a:r>
            <a:r>
              <a:rPr lang="en-US" sz="3000" b="1" i="0" u="none" strike="noStrike" baseline="0" dirty="0" err="1"/>
              <a:t>že</a:t>
            </a:r>
            <a:r>
              <a:rPr lang="en-US" sz="3000" b="1" i="0" u="none" strike="noStrike" baseline="0" dirty="0"/>
              <a:t> mu </a:t>
            </a:r>
            <a:r>
              <a:rPr lang="en-US" sz="3000" b="1" i="0" u="none" strike="noStrike" baseline="0" dirty="0" err="1"/>
              <a:t>postříkal</a:t>
            </a:r>
            <a:r>
              <a:rPr lang="en-US" sz="3000" b="1" i="0" u="none" strike="noStrike" baseline="0" dirty="0"/>
              <a:t> </a:t>
            </a:r>
            <a:r>
              <a:rPr lang="en-US" sz="3000" b="1" i="0" u="none" strike="noStrike" baseline="0" dirty="0" err="1"/>
              <a:t>šaty</a:t>
            </a:r>
            <a:r>
              <a:rPr lang="en-US" sz="3000" b="1" i="0" u="none" strike="noStrike" baseline="0" dirty="0"/>
              <a:t>.</a:t>
            </a:r>
            <a:endParaRPr lang="en-US" sz="30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45293F-3720-4902-8267-73E4095A6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000" t="33056" r="70937" b="9444"/>
          <a:stretch/>
        </p:blipFill>
        <p:spPr>
          <a:xfrm>
            <a:off x="5705476" y="-11689"/>
            <a:ext cx="5791200" cy="66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67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0C4E14-F280-4AFB-9D52-859B4664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dirty="0"/>
              <a:t>Poznač si písmenko své odpovědi</a:t>
            </a:r>
            <a:endParaRPr lang="en-US" sz="4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9C15C7A-DD21-47BA-8430-3BFE5F13C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8906" t="10278" r="18906" b="9722"/>
          <a:stretch/>
        </p:blipFill>
        <p:spPr>
          <a:xfrm>
            <a:off x="5178036" y="69472"/>
            <a:ext cx="6664776" cy="678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6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690A4B-AC9B-4EA7-9C61-FD71BEB3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000" b="1" i="0" u="none" strike="noStrike" baseline="0" dirty="0"/>
              <a:t>Hostitelka vyjadřuje své rozhořčení nad tím, že jí návštěvnice rozbila vázu.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0DE05D6-9877-49B6-BD7F-87263B8E0DD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1" y="304799"/>
            <a:ext cx="5724524" cy="6200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7085526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2A2441"/>
      </a:dk2>
      <a:lt2>
        <a:srgbClr val="E2E8E5"/>
      </a:lt2>
      <a:accent1>
        <a:srgbClr val="D73993"/>
      </a:accent1>
      <a:accent2>
        <a:srgbClr val="C527C3"/>
      </a:accent2>
      <a:accent3>
        <a:srgbClr val="9739D7"/>
      </a:accent3>
      <a:accent4>
        <a:srgbClr val="563CCB"/>
      </a:accent4>
      <a:accent5>
        <a:srgbClr val="395ED7"/>
      </a:accent5>
      <a:accent6>
        <a:srgbClr val="278EC5"/>
      </a:accent6>
      <a:hlink>
        <a:srgbClr val="6068CA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943</Words>
  <Application>Microsoft Office PowerPoint</Application>
  <PresentationFormat>Širokoúhlá obrazovka</PresentationFormat>
  <Paragraphs>187</Paragraphs>
  <Slides>61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Avenir Next LT Pro</vt:lpstr>
      <vt:lpstr>Calibri</vt:lpstr>
      <vt:lpstr>Times New Roman</vt:lpstr>
      <vt:lpstr>AccentBoxVTI</vt:lpstr>
      <vt:lpstr>Agrese</vt:lpstr>
      <vt:lpstr>Rosenzweigův obrázkový frustrační test </vt:lpstr>
      <vt:lpstr>Rosenzweigův obrázkový frustrační test</vt:lpstr>
      <vt:lpstr>Vyhodnocení – podle směru agrese (směru trestání)</vt:lpstr>
      <vt:lpstr>Vyhodnocení – podle typu agrese (na co je kladen v odpovědi důraz)</vt:lpstr>
      <vt:lpstr>Začínáme</vt:lpstr>
      <vt:lpstr>Řidič automobilu se omlouvá kolemjdoucímu za to, že mu postříkal šaty.</vt:lpstr>
      <vt:lpstr>Poznač si písmenko své odpovědi</vt:lpstr>
      <vt:lpstr>Hostitelka vyjadřuje své rozhořčení nad tím, že jí návštěvnice rozbila vázu.</vt:lpstr>
      <vt:lpstr>Prezentace aplikace PowerPoint</vt:lpstr>
      <vt:lpstr>Jeden divák poznamenává k dalšímu, který sedí za dámou s velkým kloboukem, že zřejmě nemůže nic vidět.</vt:lpstr>
      <vt:lpstr>Prezentace aplikace PowerPoint</vt:lpstr>
      <vt:lpstr>Muž, který vezl známého na nádraží, se omlouvá, že porucha vozu způsobila zmeškání vlaku.</vt:lpstr>
      <vt:lpstr>Prezentace aplikace PowerPoint</vt:lpstr>
      <vt:lpstr>Zákaznice si stěžuje prodavači, že mu již po třetí přinesla k opravě nové hodinky.</vt:lpstr>
      <vt:lpstr>Prezentace aplikace PowerPoint</vt:lpstr>
      <vt:lpstr>Knihovnice vysvětluje ženě, která nese čtyři knihy, že si dle výpůjčního řádu může vypůjčit pouze dvě knihy najednou.</vt:lpstr>
      <vt:lpstr>Prezentace aplikace PowerPoint</vt:lpstr>
      <vt:lpstr>Číšník napomíná hosta, že je příliš hlučný.</vt:lpstr>
      <vt:lpstr>Prezentace aplikace PowerPoint</vt:lpstr>
      <vt:lpstr>Mladý muž vysvětluje svému kolegovi, že ho jeho dívka pozvala tančit.</vt:lpstr>
      <vt:lpstr>Prezentace aplikace PowerPoint</vt:lpstr>
      <vt:lpstr>Venku prší a zákazník chce svůj deštník. Prodavač to ale odmítá s tím, že to půjde, až přijde vedoucí.</vt:lpstr>
      <vt:lpstr>Prezentace aplikace PowerPoint</vt:lpstr>
      <vt:lpstr>Muž obviňuje druhého, že je lhář.</vt:lpstr>
      <vt:lpstr>Prezentace aplikace PowerPoint</vt:lpstr>
      <vt:lpstr>V noci volající člověk se omlouvá, že zřejmě volá na špatné číslo.</vt:lpstr>
      <vt:lpstr>Prezentace aplikace PowerPoint</vt:lpstr>
      <vt:lpstr>Muž informuje druhého o tom, že si jeho klobouk místo svého vzal asi pan Novák.</vt:lpstr>
      <vt:lpstr>Prezentace aplikace PowerPoint</vt:lpstr>
      <vt:lpstr>Muž sedící za stolem sděluje příchozímu, že nemůže dodržet schůzku, kterou mu slíbil.</vt:lpstr>
      <vt:lpstr>Prezentace aplikace PowerPoint</vt:lpstr>
      <vt:lpstr>Žena, stojící v prudkém dešti, vysvětluje své kolegyni, že někdo, na koho obě čekají, tu měl být již před deseti minutami.</vt:lpstr>
      <vt:lpstr>Prezentace aplikace PowerPoint</vt:lpstr>
      <vt:lpstr>Muž se omlouvá svému spoluhráči za to, že dělá chyby.</vt:lpstr>
      <vt:lpstr>Prezentace aplikace PowerPoint</vt:lpstr>
      <vt:lpstr>Na místě automobilové nehody obviňuje jeden muž druhého, že mu měl dát na křižovatce přednost.</vt:lpstr>
      <vt:lpstr>Prezentace aplikace PowerPoint</vt:lpstr>
      <vt:lpstr>Žena stojící s mužem u auta jej kárá za to, že ztratil klíče.</vt:lpstr>
      <vt:lpstr>Prezentace aplikace PowerPoint</vt:lpstr>
      <vt:lpstr>Prodavač se omlouvá zákaznici, že právě prodal poslední kus nějakého zboží.</vt:lpstr>
      <vt:lpstr>Prezentace aplikace PowerPoint</vt:lpstr>
      <vt:lpstr>Policista napomíná řidiče, že jel kolem školy osmdesátikilometrovou rychlostí</vt:lpstr>
      <vt:lpstr>Prezentace aplikace PowerPoint</vt:lpstr>
      <vt:lpstr>Žena uvažuje nahlas se svou známou o tom, proč je jejich společná známá nepozvala na oslavu.</vt:lpstr>
      <vt:lpstr>Prezentace aplikace PowerPoint</vt:lpstr>
      <vt:lpstr>Žena vyčítá dvěma jiným ženám, že pomlouvaly někoho, kdo měl nehodu a je nyní v nemocnici.</vt:lpstr>
      <vt:lpstr>Prezentace aplikace PowerPoint</vt:lpstr>
      <vt:lpstr>Muž, který spadl, je dotazován, jestli si neublížil.</vt:lpstr>
      <vt:lpstr>Prezentace aplikace PowerPoint</vt:lpstr>
      <vt:lpstr>Žena oblečená na cestu přerušila telefonát, aby oznámila muži, že volá tetička, která chce, aby na ni ještě před odletem chvilku počkali.</vt:lpstr>
      <vt:lpstr>Prezentace aplikace PowerPoint</vt:lpstr>
      <vt:lpstr>Muž vracející poničenou knihu se omlouvá za to, že ji poničil jeho syn.</vt:lpstr>
      <vt:lpstr>Prezentace aplikace PowerPoint</vt:lpstr>
      <vt:lpstr>Vyhodnocení – hrubé skóre</vt:lpstr>
      <vt:lpstr>Vyhodnocení – hrubé skóre - NAPŘÍKLAD</vt:lpstr>
      <vt:lpstr>Prezentace aplikace PowerPoint</vt:lpstr>
      <vt:lpstr>Vyhodnocení – hrubé skóre - ZÁVĚR</vt:lpstr>
      <vt:lpstr>Superego - vyhodnocení</vt:lpstr>
      <vt:lpstr>Celkový vzorec – beru 3 kategorie s největším počtem bodů</vt:lpstr>
      <vt:lpstr>Interpretace závěrečného vzorce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Komunikační mix – Public relations</dc:title>
  <dc:creator>Jitka</dc:creator>
  <cp:lastModifiedBy>Jitka Kampasová</cp:lastModifiedBy>
  <cp:revision>77</cp:revision>
  <cp:lastPrinted>2021-02-25T10:37:41Z</cp:lastPrinted>
  <dcterms:created xsi:type="dcterms:W3CDTF">2020-02-20T20:18:58Z</dcterms:created>
  <dcterms:modified xsi:type="dcterms:W3CDTF">2021-09-11T13:13:24Z</dcterms:modified>
</cp:coreProperties>
</file>