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6" r:id="rId2"/>
    <p:sldId id="288" r:id="rId3"/>
    <p:sldId id="310" r:id="rId4"/>
    <p:sldId id="309" r:id="rId5"/>
    <p:sldId id="314" r:id="rId6"/>
    <p:sldId id="307" r:id="rId7"/>
    <p:sldId id="308" r:id="rId8"/>
    <p:sldId id="311" r:id="rId9"/>
    <p:sldId id="313" r:id="rId10"/>
  </p:sldIdLst>
  <p:sldSz cx="9144000" cy="6858000" type="screen4x3"/>
  <p:notesSz cx="6858000" cy="9144000"/>
  <p:custDataLst>
    <p:tags r:id="rId11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anuel Hurych" initials="EH" lastIdx="1" clrIdx="0">
    <p:extLst>
      <p:ext uri="{19B8F6BF-5375-455C-9EA6-DF929625EA0E}">
        <p15:presenceInfo xmlns:p15="http://schemas.microsoft.com/office/powerpoint/2012/main" userId="Emanuel Huryc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10.05.2022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10.05.2022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10.05.2022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10.05.2022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10.05.2022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10.05.2022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10.05.2022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10.05.2022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10.05.2022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10.05.2022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10.05.2022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4453C-6A7A-4B75-9832-53443D71DE2A}" type="datetimeFigureOut">
              <a:rPr lang="cs-CZ" smtClean="0"/>
              <a:pPr/>
              <a:t>10.05.2022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sps.muni.cz/impact/kultura-projevu-a-komunikace/?HighlightString=%C5%A1t%C4%9Bpan%C3%AD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2121694"/>
            <a:ext cx="7166610" cy="2678906"/>
          </a:xfrm>
        </p:spPr>
        <p:txBody>
          <a:bodyPr anchor="ctr">
            <a:normAutofit fontScale="90000"/>
          </a:bodyPr>
          <a:lstStyle/>
          <a:p>
            <a:r>
              <a:rPr lang="cs-CZ" b="1" dirty="0"/>
              <a:t>Kultura projevu a akademické psaní 11</a:t>
            </a:r>
            <a:br>
              <a:rPr lang="cs-CZ" b="1" dirty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>Informace o nastavení podmínek pro ukončení předmětu</a:t>
            </a:r>
          </a:p>
        </p:txBody>
      </p:sp>
    </p:spTree>
    <p:extLst>
      <p:ext uri="{BB962C8B-B14F-4D97-AF65-F5344CB8AC3E}">
        <p14:creationId xmlns:p14="http://schemas.microsoft.com/office/powerpoint/2010/main" val="203650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5537ABF2-0E8C-478E-8D90-2AD017DDF9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274638"/>
            <a:ext cx="7416800" cy="922337"/>
          </a:xfrm>
        </p:spPr>
        <p:txBody>
          <a:bodyPr/>
          <a:lstStyle/>
          <a:p>
            <a:r>
              <a:rPr lang="cs-CZ" altLang="cs-CZ" sz="3600" dirty="0"/>
              <a:t>Struktura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C54A0E-C60F-4A0F-B0E0-7A81DEA49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 rtlCol="0">
            <a:normAutofit fontScale="70000" lnSpcReduction="20000"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2400" dirty="0"/>
              <a:t>Soutěž „Ocenění za věrnost“ (uzavře se k 8. 5.; vyhlášení na přednášce 11. 5.)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2400" dirty="0"/>
              <a:t>Obsah předmětu – shrnutí cílů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2400" dirty="0"/>
              <a:t>Kultura projevu – e-</a:t>
            </a:r>
            <a:r>
              <a:rPr lang="cs-CZ" sz="2400" dirty="0" err="1"/>
              <a:t>learning</a:t>
            </a:r>
            <a:r>
              <a:rPr lang="cs-CZ" sz="2400" dirty="0"/>
              <a:t> (</a:t>
            </a:r>
            <a:r>
              <a:rPr lang="cs-CZ" sz="2400" dirty="0">
                <a:hlinkClick r:id="rId2"/>
              </a:rPr>
              <a:t>https://www.fsps.muni.cz/impact/kultura-projevu-a-komunikace/?HighlightString=%C5%A1t%C4%9Bpan%C3%ADk</a:t>
            </a:r>
            <a:endParaRPr lang="cs-CZ" sz="2400" dirty="0"/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2400" dirty="0"/>
              <a:t>Zakončení předmětu – popis a vysvětlení (ukázka složek v IS – učební materiály a </a:t>
            </a:r>
            <a:r>
              <a:rPr lang="cs-CZ" sz="2400" dirty="0" err="1"/>
              <a:t>odevzdávárny</a:t>
            </a:r>
            <a:r>
              <a:rPr lang="cs-CZ" sz="2400" dirty="0"/>
              <a:t>) 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2400" dirty="0"/>
              <a:t>Úkol k akademickému textu – ukázka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2400" dirty="0"/>
              <a:t>Písemný test – kontext hodnocení a ukázka přístupu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2400" dirty="0"/>
              <a:t>Diskuse k ukončení předmětu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2400" dirty="0"/>
              <a:t>Doplnění a upřesnění některých informací s ohledem na test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2400" dirty="0"/>
              <a:t>Diskuse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2400" dirty="0"/>
              <a:t>Závěr</a:t>
            </a:r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DFE54C-7325-4DEB-9162-D8F32BE86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/>
          <a:lstStyle/>
          <a:p>
            <a:r>
              <a:rPr lang="cs-CZ" dirty="0"/>
              <a:t>Kontext písemného testu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480B9C-DB51-42FF-9D5F-6A133AC2B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628800"/>
            <a:ext cx="8363272" cy="4824536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</a:pPr>
            <a:r>
              <a:rPr lang="cs-CZ" dirty="0"/>
              <a:t>Souhrn všech požadavků na ukončení předmětu (ukázka souboru)</a:t>
            </a:r>
          </a:p>
          <a:p>
            <a:pPr>
              <a:lnSpc>
                <a:spcPct val="170000"/>
              </a:lnSpc>
            </a:pPr>
            <a:r>
              <a:rPr lang="cs-CZ" dirty="0"/>
              <a:t>Struktura hodnocení</a:t>
            </a:r>
          </a:p>
          <a:p>
            <a:pPr>
              <a:lnSpc>
                <a:spcPct val="170000"/>
              </a:lnSpc>
            </a:pPr>
            <a:r>
              <a:rPr lang="cs-CZ" dirty="0"/>
              <a:t>Termíny: 16.-18. 5. vždy od 9:00 (do 17:00)</a:t>
            </a:r>
          </a:p>
          <a:p>
            <a:pPr>
              <a:lnSpc>
                <a:spcPct val="170000"/>
              </a:lnSpc>
            </a:pPr>
            <a:r>
              <a:rPr lang="cs-CZ" dirty="0"/>
              <a:t>Čistý čas 12 minut, 15 otázek, právě jedna správná. </a:t>
            </a:r>
          </a:p>
          <a:p>
            <a:pPr>
              <a:lnSpc>
                <a:spcPct val="170000"/>
              </a:lnSpc>
            </a:pPr>
            <a:r>
              <a:rPr lang="cs-CZ" dirty="0"/>
              <a:t>Za chybu se neodečítá, za správnou odpověď je 1 bod. </a:t>
            </a:r>
          </a:p>
          <a:p>
            <a:pPr>
              <a:lnSpc>
                <a:spcPct val="170000"/>
              </a:lnSpc>
            </a:pPr>
            <a:r>
              <a:rPr lang="cs-CZ" dirty="0"/>
              <a:t>Minimální počet pro úspěšné absolvování testu je 8 bodů. </a:t>
            </a:r>
          </a:p>
          <a:p>
            <a:pPr>
              <a:lnSpc>
                <a:spcPct val="170000"/>
              </a:lnSpc>
            </a:pPr>
            <a:r>
              <a:rPr lang="cs-CZ" dirty="0"/>
              <a:t>Je možno vracet se k nevyplněným odpovědím (spíše nedoporučuji – působí zmatek). </a:t>
            </a:r>
          </a:p>
          <a:p>
            <a:pPr>
              <a:lnSpc>
                <a:spcPct val="170000"/>
              </a:lnSpc>
            </a:pPr>
            <a:r>
              <a:rPr lang="cs-CZ" dirty="0"/>
              <a:t>V případě 7 a méně bodů, je možno automaticky v e vypsané době absolvovat opravný pokus. </a:t>
            </a:r>
          </a:p>
          <a:p>
            <a:pPr>
              <a:lnSpc>
                <a:spcPct val="170000"/>
              </a:lnSpc>
            </a:pPr>
            <a:r>
              <a:rPr lang="cs-CZ" dirty="0"/>
              <a:t>Standardní počet: maximálně 2 opravné pokusy.</a:t>
            </a:r>
          </a:p>
        </p:txBody>
      </p:sp>
    </p:spTree>
    <p:extLst>
      <p:ext uri="{BB962C8B-B14F-4D97-AF65-F5344CB8AC3E}">
        <p14:creationId xmlns:p14="http://schemas.microsoft.com/office/powerpoint/2010/main" val="1112695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F355A4-3B6C-4DA1-8D7D-A804B5435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Cvičná ukázka testu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DF2C1C-A345-474C-9AEC-2B52A92EF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cs-CZ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 oblasti mezilidské komunikace se různými formami dotyků zabývá</a:t>
            </a:r>
          </a:p>
          <a:p>
            <a:pPr>
              <a:lnSpc>
                <a:spcPct val="115000"/>
              </a:lnSpc>
            </a:pPr>
            <a:r>
              <a:rPr lang="cs-CZ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kazuistika</a:t>
            </a:r>
          </a:p>
          <a:p>
            <a:pPr>
              <a:lnSpc>
                <a:spcPct val="115000"/>
              </a:lnSpc>
            </a:pPr>
            <a:r>
              <a:rPr lang="cs-CZ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polemika</a:t>
            </a:r>
          </a:p>
          <a:p>
            <a:pPr>
              <a:lnSpc>
                <a:spcPct val="115000"/>
              </a:lnSpc>
            </a:pPr>
            <a:r>
              <a:rPr lang="cs-CZ" sz="1800" dirty="0">
                <a:latin typeface="Arial" panose="020B0604020202020204" pitchFamily="34" charset="0"/>
                <a:ea typeface="Arial" panose="020B0604020202020204" pitchFamily="34" charset="0"/>
              </a:rPr>
              <a:t>plastika</a:t>
            </a:r>
          </a:p>
          <a:p>
            <a:pPr>
              <a:lnSpc>
                <a:spcPct val="115000"/>
              </a:lnSpc>
            </a:pPr>
            <a:r>
              <a:rPr lang="cs-CZ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fyzika</a:t>
            </a:r>
          </a:p>
          <a:p>
            <a:pPr>
              <a:lnSpc>
                <a:spcPct val="115000"/>
              </a:lnSpc>
            </a:pPr>
            <a:endParaRPr lang="cs-CZ" sz="1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cs-CZ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Právě jedna správná odpověď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cs-CZ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(</a:t>
            </a:r>
            <a:r>
              <a:rPr lang="cs-CZ" sz="1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zde není správně žádná</a:t>
            </a:r>
            <a:r>
              <a:rPr lang="cs-CZ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protože jde o ukázku struktury, nikoli nápovědu k obsahu) </a:t>
            </a:r>
          </a:p>
          <a:p>
            <a:r>
              <a:rPr lang="cs-CZ" sz="2200" dirty="0"/>
              <a:t>12 minut čistého času od zahájení řešení po odeslání </a:t>
            </a:r>
          </a:p>
          <a:p>
            <a:r>
              <a:rPr lang="cs-CZ" sz="2200" dirty="0"/>
              <a:t>8 hodin časového pásma na zkoušku (v tuto dobu je test dostupný)</a:t>
            </a:r>
          </a:p>
          <a:p>
            <a:r>
              <a:rPr lang="cs-CZ" sz="2200" dirty="0"/>
              <a:t>Ukázka přístupu v IS</a:t>
            </a:r>
          </a:p>
        </p:txBody>
      </p:sp>
    </p:spTree>
    <p:extLst>
      <p:ext uri="{BB962C8B-B14F-4D97-AF65-F5344CB8AC3E}">
        <p14:creationId xmlns:p14="http://schemas.microsoft.com/office/powerpoint/2010/main" val="2479364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Diskuse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Doplnění některých témat pro lepší zvládnutí testu</a:t>
            </a:r>
          </a:p>
        </p:txBody>
      </p:sp>
    </p:spTree>
    <p:extLst>
      <p:ext uri="{BB962C8B-B14F-4D97-AF65-F5344CB8AC3E}">
        <p14:creationId xmlns:p14="http://schemas.microsoft.com/office/powerpoint/2010/main" val="989767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0E4B72-AF46-4795-A6AD-AA848EA1E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Databáze</a:t>
            </a:r>
            <a:br>
              <a:rPr lang="cs-CZ" dirty="0"/>
            </a:br>
            <a:r>
              <a:rPr lang="cs-CZ" sz="2200" dirty="0"/>
              <a:t>(multioborové </a:t>
            </a:r>
            <a:r>
              <a:rPr lang="cs-CZ" sz="2200" i="1" dirty="0"/>
              <a:t>databáze</a:t>
            </a:r>
            <a:r>
              <a:rPr lang="cs-CZ" sz="2200" dirty="0"/>
              <a:t>, které jsou zaměřené na sběr bibliografických údajů z vybraných vědeckých textů)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AC8A19-F253-4436-9C43-B944E52EA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cs-CZ" dirty="0"/>
              <a:t>Web of Science</a:t>
            </a:r>
          </a:p>
          <a:p>
            <a:pPr lvl="1"/>
            <a:r>
              <a:rPr lang="cs-CZ" dirty="0"/>
              <a:t>Web of Science </a:t>
            </a:r>
            <a:r>
              <a:rPr lang="cs-CZ" dirty="0" err="1"/>
              <a:t>Core</a:t>
            </a:r>
            <a:r>
              <a:rPr lang="cs-CZ" dirty="0"/>
              <a:t> </a:t>
            </a:r>
            <a:r>
              <a:rPr lang="cs-CZ" dirty="0" err="1"/>
              <a:t>Collection</a:t>
            </a:r>
            <a:endParaRPr lang="cs-CZ" dirty="0"/>
          </a:p>
          <a:p>
            <a:pPr lvl="1"/>
            <a:r>
              <a:rPr lang="cs-CZ" dirty="0" err="1"/>
              <a:t>Scopus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sz="2400" dirty="0"/>
              <a:t>ERIH</a:t>
            </a:r>
          </a:p>
          <a:p>
            <a:pPr lvl="1"/>
            <a:r>
              <a:rPr lang="cs-CZ" sz="2400" dirty="0"/>
              <a:t>EBSCO</a:t>
            </a:r>
          </a:p>
          <a:p>
            <a:pPr lvl="1"/>
            <a:r>
              <a:rPr lang="cs-CZ" sz="2400" dirty="0"/>
              <a:t>mnohé další</a:t>
            </a:r>
          </a:p>
          <a:p>
            <a:pPr marL="457200" lvl="1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ukázka</a:t>
            </a:r>
          </a:p>
        </p:txBody>
      </p:sp>
    </p:spTree>
    <p:extLst>
      <p:ext uri="{BB962C8B-B14F-4D97-AF65-F5344CB8AC3E}">
        <p14:creationId xmlns:p14="http://schemas.microsoft.com/office/powerpoint/2010/main" val="473758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4D2D30-6970-4B0B-89EB-10074CEEE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Citační normy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85DCEE-5081-4386-9C37-5DBF535A9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/>
              <a:t>O co se jedná?</a:t>
            </a:r>
          </a:p>
          <a:p>
            <a:r>
              <a:rPr lang="cs-CZ" sz="2200" dirty="0"/>
              <a:t>K čemu slouží?</a:t>
            </a:r>
          </a:p>
          <a:p>
            <a:endParaRPr lang="cs-CZ" sz="2200" dirty="0"/>
          </a:p>
          <a:p>
            <a:r>
              <a:rPr lang="cs-CZ" sz="2200" dirty="0"/>
              <a:t>ČSN ISO 690</a:t>
            </a:r>
          </a:p>
          <a:p>
            <a:r>
              <a:rPr lang="cs-CZ" sz="2200" dirty="0"/>
              <a:t>APA 6th </a:t>
            </a:r>
            <a:r>
              <a:rPr lang="cs-CZ" sz="2200" dirty="0" err="1"/>
              <a:t>Edition</a:t>
            </a:r>
            <a:endParaRPr lang="cs-CZ" sz="2200" dirty="0"/>
          </a:p>
          <a:p>
            <a:r>
              <a:rPr lang="cs-CZ" sz="2200" dirty="0"/>
              <a:t>Další</a:t>
            </a:r>
          </a:p>
          <a:p>
            <a:pPr lvl="1"/>
            <a:r>
              <a:rPr lang="cs-CZ" sz="1900" dirty="0"/>
              <a:t>MLA</a:t>
            </a:r>
          </a:p>
          <a:p>
            <a:pPr marL="457200" lvl="1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Ukázka</a:t>
            </a:r>
          </a:p>
          <a:p>
            <a:pPr marL="457200" lvl="1" indent="0">
              <a:buNone/>
            </a:pPr>
            <a:endParaRPr lang="cs-CZ" sz="2000" dirty="0">
              <a:solidFill>
                <a:srgbClr val="FF0000"/>
              </a:solidFill>
            </a:endParaRPr>
          </a:p>
          <a:p>
            <a:pPr marL="0" lvl="1" indent="0">
              <a:buNone/>
            </a:pPr>
            <a:r>
              <a:rPr lang="cs-CZ" dirty="0">
                <a:solidFill>
                  <a:srgbClr val="FF0000"/>
                </a:solidFill>
              </a:rPr>
              <a:t>Citace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cs-CZ" sz="2400" dirty="0"/>
              <a:t>přímá, parafráze, obecně známá informace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962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B1E0B0-6DCE-4386-8D17-BDF445605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Argumentace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6E4465-45E1-4586-B454-A09DC2D72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Argumentační klamy </a:t>
            </a:r>
          </a:p>
          <a:p>
            <a:pPr lvl="1"/>
            <a:r>
              <a:rPr lang="cs-CZ" dirty="0"/>
              <a:t>(</a:t>
            </a:r>
            <a:r>
              <a:rPr lang="cs-CZ" i="1" dirty="0"/>
              <a:t>ad </a:t>
            </a:r>
            <a:r>
              <a:rPr lang="cs-CZ" i="1" dirty="0" err="1"/>
              <a:t>hominem</a:t>
            </a:r>
            <a:r>
              <a:rPr lang="cs-CZ" i="1" dirty="0"/>
              <a:t>, ad </a:t>
            </a:r>
            <a:r>
              <a:rPr lang="cs-CZ" i="1" dirty="0" err="1"/>
              <a:t>populum</a:t>
            </a:r>
            <a:r>
              <a:rPr lang="cs-CZ" i="1" dirty="0"/>
              <a:t>, falešné dilema </a:t>
            </a:r>
            <a:r>
              <a:rPr lang="cs-CZ" dirty="0"/>
              <a:t>atd.).</a:t>
            </a:r>
          </a:p>
          <a:p>
            <a:pPr lvl="1"/>
            <a:r>
              <a:rPr lang="cs-CZ" dirty="0"/>
              <a:t>Pochopení podstaty klamu</a:t>
            </a:r>
          </a:p>
          <a:p>
            <a:endParaRPr lang="cs-CZ" dirty="0"/>
          </a:p>
          <a:p>
            <a:r>
              <a:rPr lang="cs-CZ" dirty="0"/>
              <a:t>Zásady korektní </a:t>
            </a:r>
            <a:r>
              <a:rPr lang="cs-CZ" dirty="0" smtClean="0"/>
              <a:t>argumentace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1800" i="1" dirty="0" smtClean="0"/>
              <a:t>Pozn. Tato lekce se primárně týká rekapitulace podmínek pro ukončení předmětu a přináší i jisté obecné informace, proto zde nejsou explicitně </a:t>
            </a:r>
            <a:r>
              <a:rPr lang="cs-CZ" sz="1800" i="1" smtClean="0"/>
              <a:t>uvedeny použité zdroje</a:t>
            </a:r>
            <a:r>
              <a:rPr lang="cs-CZ" sz="1800" i="1" dirty="0" smtClean="0"/>
              <a:t>. 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1248698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B04F37-96E8-47C4-89DA-64B76823A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dirty="0"/>
              <a:t>Závěrečná diskuse</a:t>
            </a:r>
          </a:p>
        </p:txBody>
      </p:sp>
    </p:spTree>
    <p:extLst>
      <p:ext uri="{BB962C8B-B14F-4D97-AF65-F5344CB8AC3E}">
        <p14:creationId xmlns:p14="http://schemas.microsoft.com/office/powerpoint/2010/main" val="15474656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f4006b04-f37e-4830-be58-a1ba0aad9e63.mdb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1246</TotalTime>
  <Words>390</Words>
  <Application>Microsoft Office PowerPoint</Application>
  <PresentationFormat>Předvádění na obrazovce (4:3)</PresentationFormat>
  <Paragraphs>66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sady Office</vt:lpstr>
      <vt:lpstr>Kultura projevu a akademické psaní 11  Informace o nastavení podmínek pro ukončení předmětu</vt:lpstr>
      <vt:lpstr>Struktura</vt:lpstr>
      <vt:lpstr>Kontext písemného testu</vt:lpstr>
      <vt:lpstr>Cvičná ukázka testu</vt:lpstr>
      <vt:lpstr>Diskuse</vt:lpstr>
      <vt:lpstr>Databáze (multioborové databáze, které jsou zaměřené na sběr bibliografických údajů z vybraných vědeckých textů)</vt:lpstr>
      <vt:lpstr>Citační normy</vt:lpstr>
      <vt:lpstr>Argumentace</vt:lpstr>
      <vt:lpstr>Prezentace aplikace PowerPoint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Aplikované společenské vědy</dc:title>
  <dc:creator>Your User Name</dc:creator>
  <cp:lastModifiedBy>Emanuel Hurych</cp:lastModifiedBy>
  <cp:revision>112</cp:revision>
  <dcterms:created xsi:type="dcterms:W3CDTF">2014-01-14T09:44:16Z</dcterms:created>
  <dcterms:modified xsi:type="dcterms:W3CDTF">2022-05-10T18:16:22Z</dcterms:modified>
</cp:coreProperties>
</file>