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5" r:id="rId5"/>
    <p:sldId id="258" r:id="rId6"/>
    <p:sldId id="264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C99FA-0F7F-4B99-9040-B26DC5716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634360"/>
          </a:xfrm>
        </p:spPr>
        <p:txBody>
          <a:bodyPr anchor="t">
            <a:normAutofit fontScale="90000"/>
          </a:bodyPr>
          <a:lstStyle/>
          <a:p>
            <a:r>
              <a:rPr lang="es-ES" dirty="0"/>
              <a:t>Bp</a:t>
            </a:r>
            <a:r>
              <a:rPr lang="cs-CZ" dirty="0"/>
              <a:t>4055 Výživa a regenerace ve sportu</a:t>
            </a:r>
            <a:br>
              <a:rPr lang="es-ES" dirty="0"/>
            </a:br>
            <a:br>
              <a:rPr lang="cs-CZ" dirty="0"/>
            </a:br>
            <a:br>
              <a:rPr lang="cs-CZ" dirty="0"/>
            </a:br>
            <a:r>
              <a:rPr lang="cs-CZ" sz="3200" dirty="0"/>
              <a:t>Jaro 2022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356CF0-C4CB-4812-9120-14A92692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3362928" cy="1260771"/>
          </a:xfrm>
        </p:spPr>
        <p:txBody>
          <a:bodyPr>
            <a:normAutofit fontScale="92500"/>
          </a:bodyPr>
          <a:lstStyle/>
          <a:p>
            <a:r>
              <a:rPr lang="cs-CZ" dirty="0"/>
              <a:t>Mgr. Tomáš Hlinský</a:t>
            </a:r>
          </a:p>
          <a:p>
            <a:r>
              <a:rPr lang="cs-CZ" dirty="0"/>
              <a:t>Katedra podpory zdraví</a:t>
            </a:r>
          </a:p>
          <a:p>
            <a:r>
              <a:rPr lang="cs-CZ" dirty="0"/>
              <a:t>hlinsky.tomas@mail.muni.cz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B8D4FAAB-0F12-4230-A9F5-A16B8A82AB68}"/>
              </a:ext>
            </a:extLst>
          </p:cNvPr>
          <p:cNvSpPr txBox="1">
            <a:spLocks/>
          </p:cNvSpPr>
          <p:nvPr/>
        </p:nvSpPr>
        <p:spPr>
          <a:xfrm>
            <a:off x="9345663" y="833190"/>
            <a:ext cx="2753974" cy="50978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chemeClr val="tx1"/>
                </a:solidFill>
              </a:rPr>
              <a:t>Konzultační hodiny:</a:t>
            </a:r>
          </a:p>
          <a:p>
            <a:r>
              <a:rPr lang="cs-CZ" dirty="0">
                <a:solidFill>
                  <a:schemeClr val="tx1"/>
                </a:solidFill>
              </a:rPr>
              <a:t>Úterý 9:00-11:00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Pátek po předchozí e-mailové domluvě.</a:t>
            </a:r>
          </a:p>
        </p:txBody>
      </p:sp>
    </p:spTree>
    <p:extLst>
      <p:ext uri="{BB962C8B-B14F-4D97-AF65-F5344CB8AC3E}">
        <p14:creationId xmlns:p14="http://schemas.microsoft.com/office/powerpoint/2010/main" val="129331251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20301B-B239-46B0-BA4D-89B8B8A2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Výukové metody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1B6BE5-34CE-4400-9E99-ED9AF8B04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r>
              <a:rPr lang="cs-CZ" sz="1500"/>
              <a:t>Teoretické znalosti studenti získají na přednášce. </a:t>
            </a:r>
          </a:p>
          <a:p>
            <a:r>
              <a:rPr lang="cs-CZ" sz="1500" b="1"/>
              <a:t>Cíle:</a:t>
            </a:r>
          </a:p>
          <a:p>
            <a:pPr lvl="1"/>
            <a:r>
              <a:rPr lang="cs-CZ" sz="1500"/>
              <a:t>Seznámit se se základními regeneračními metodami.</a:t>
            </a:r>
          </a:p>
          <a:p>
            <a:pPr lvl="1"/>
            <a:r>
              <a:rPr lang="cs-CZ" sz="1500"/>
              <a:t>V rámci regenerace se blíže zaměřit na výživu.</a:t>
            </a:r>
          </a:p>
          <a:p>
            <a:pPr lvl="1"/>
            <a:r>
              <a:rPr lang="cs-CZ" sz="1500"/>
              <a:t>Úspěšní absolventi předmětu budou schopní orientovat se v možných regeneračních metodách a prostředcích a základních principech nutričního plánu pro vybrané druhy zátěže a sportů.</a:t>
            </a:r>
          </a:p>
          <a:p>
            <a:r>
              <a:rPr lang="cs-CZ" sz="1500" b="1"/>
              <a:t>Výstupy z učení:</a:t>
            </a:r>
          </a:p>
          <a:p>
            <a:pPr lvl="1"/>
            <a:r>
              <a:rPr lang="cs-CZ" sz="1500"/>
              <a:t>Rozumět pojmu regenerace a významu výživy pro sportující jedince, pojmu únava a adaptace.</a:t>
            </a:r>
          </a:p>
          <a:p>
            <a:pPr lvl="1"/>
            <a:r>
              <a:rPr lang="cs-CZ" sz="1500"/>
              <a:t>Vysvětlit základní pojmy ve výživě, základní principy regenerace.</a:t>
            </a:r>
          </a:p>
          <a:p>
            <a:pPr lvl="1"/>
            <a:r>
              <a:rPr lang="cs-CZ" sz="1500"/>
              <a:t>Identifikovat potřebu stanovení regeneračního plánu a stravovacího režimu. </a:t>
            </a:r>
          </a:p>
          <a:p>
            <a:pPr lvl="1"/>
            <a:r>
              <a:rPr lang="cs-CZ" sz="1500"/>
              <a:t>Doplňky stravy a doping.</a:t>
            </a:r>
          </a:p>
          <a:p>
            <a:pPr lvl="1"/>
            <a:r>
              <a:rPr lang="cs-CZ" sz="1500"/>
              <a:t>Znát různé formy regenerace, regenerační prostředky a suplementy výživy.</a:t>
            </a:r>
          </a:p>
          <a:p>
            <a:pPr lvl="1"/>
            <a:r>
              <a:rPr lang="cs-CZ" sz="1500"/>
              <a:t>Rozlišit vhodné a nevhodné prostředky regenerace a doplňky výživy.</a:t>
            </a:r>
          </a:p>
          <a:p>
            <a:pPr lvl="1"/>
            <a:endParaRPr lang="cs-CZ" sz="1500" b="1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59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4E72F9-0D2E-4789-8035-19FA02A2E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Metody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9AC28F-35DF-4E15-B96C-F9C14A0D3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r>
              <a:rPr lang="cs-CZ" dirty="0"/>
              <a:t>Aktivní účast na seminářích (povolena </a:t>
            </a:r>
            <a:r>
              <a:rPr lang="cs-CZ" b="1" dirty="0"/>
              <a:t>1 neúčast</a:t>
            </a:r>
            <a:r>
              <a:rPr lang="cs-CZ" dirty="0"/>
              <a:t>).</a:t>
            </a:r>
          </a:p>
          <a:p>
            <a:r>
              <a:rPr lang="cs-CZ" b="1" dirty="0"/>
              <a:t>3 průběžné open </a:t>
            </a:r>
            <a:r>
              <a:rPr lang="cs-CZ" b="1" dirty="0" err="1"/>
              <a:t>book</a:t>
            </a:r>
            <a:r>
              <a:rPr lang="cs-CZ" b="1" dirty="0"/>
              <a:t> testy </a:t>
            </a:r>
            <a:r>
              <a:rPr lang="cs-CZ" dirty="0"/>
              <a:t>(termín splnění testu bude vždy navazovat na tematický semestrální týden) a </a:t>
            </a:r>
            <a:r>
              <a:rPr lang="cs-CZ" b="1" dirty="0"/>
              <a:t>3 průběžné testy s uzavřenými odpověďmi </a:t>
            </a:r>
            <a:r>
              <a:rPr lang="cs-CZ" dirty="0"/>
              <a:t>(v čase seminářů; 5 otázek ABCD, 5 minut).</a:t>
            </a:r>
          </a:p>
          <a:p>
            <a:r>
              <a:rPr lang="cs-CZ" b="1" dirty="0"/>
              <a:t>Diskuze na seminářích, práce s kazuistikou, kritické čtení, prezentace a domácí cvičení.</a:t>
            </a:r>
          </a:p>
          <a:p>
            <a:r>
              <a:rPr lang="cs-CZ" b="1" dirty="0"/>
              <a:t>Zkouška ústní </a:t>
            </a:r>
            <a:r>
              <a:rPr lang="cs-CZ" dirty="0"/>
              <a:t>– prověření znalostí z celého semestru.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9339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4E72F9-0D2E-4789-8035-19FA02A2E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Termíny testů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9AC28F-35DF-4E15-B96C-F9C14A0D3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761999"/>
            <a:ext cx="6828911" cy="5334001"/>
          </a:xfrm>
        </p:spPr>
        <p:txBody>
          <a:bodyPr>
            <a:normAutofit/>
          </a:bodyPr>
          <a:lstStyle/>
          <a:p>
            <a:r>
              <a:rPr lang="cs-CZ" dirty="0"/>
              <a:t>1. týden</a:t>
            </a:r>
          </a:p>
          <a:p>
            <a:r>
              <a:rPr lang="cs-CZ" dirty="0"/>
              <a:t>2. týden</a:t>
            </a:r>
          </a:p>
          <a:p>
            <a:r>
              <a:rPr lang="cs-CZ" dirty="0"/>
              <a:t>3. týden</a:t>
            </a:r>
          </a:p>
          <a:p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4. týden </a:t>
            </a:r>
            <a:r>
              <a:rPr lang="cs-CZ" dirty="0"/>
              <a:t>– open </a:t>
            </a:r>
            <a:r>
              <a:rPr lang="cs-CZ" dirty="0" err="1"/>
              <a:t>book</a:t>
            </a:r>
            <a:r>
              <a:rPr lang="cs-CZ" dirty="0"/>
              <a:t> test – Úvod do sportovní výživy</a:t>
            </a:r>
          </a:p>
          <a:p>
            <a:r>
              <a:rPr lang="cs-CZ" dirty="0"/>
              <a:t>5. týden – 1. průběžný test</a:t>
            </a:r>
          </a:p>
          <a:p>
            <a:r>
              <a:rPr lang="cs-CZ" dirty="0"/>
              <a:t>6. týden</a:t>
            </a:r>
          </a:p>
          <a:p>
            <a:r>
              <a:rPr lang="cs-CZ" dirty="0"/>
              <a:t>7. týden – open </a:t>
            </a:r>
            <a:r>
              <a:rPr lang="cs-CZ" dirty="0" err="1"/>
              <a:t>book</a:t>
            </a:r>
            <a:r>
              <a:rPr lang="cs-CZ" dirty="0"/>
              <a:t> test – Specifika výživy dle disciplíny</a:t>
            </a:r>
          </a:p>
          <a:p>
            <a:r>
              <a:rPr lang="cs-CZ" dirty="0"/>
              <a:t>8. týden – 2. průběžný test</a:t>
            </a:r>
          </a:p>
          <a:p>
            <a:r>
              <a:rPr lang="cs-CZ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9. týden – Velikonoční pondělí</a:t>
            </a:r>
            <a:r>
              <a:rPr lang="cs-CZ" dirty="0"/>
              <a:t> – open </a:t>
            </a:r>
            <a:r>
              <a:rPr lang="cs-CZ" dirty="0" err="1"/>
              <a:t>book</a:t>
            </a:r>
            <a:r>
              <a:rPr lang="cs-CZ" dirty="0"/>
              <a:t> test – Vztah regenerace a výživa</a:t>
            </a:r>
          </a:p>
          <a:p>
            <a:r>
              <a:rPr lang="cs-CZ" dirty="0"/>
              <a:t>10. týden – 3. test – Shrnutí učiva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007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7FC209-9463-4AEA-AE2D-3A5D21CD5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cs-CZ" dirty="0"/>
              <a:t>Osnova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A1BC1D-7D24-4BD5-8B84-3E231570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01. Úvod do výživy a regenerace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02. Hodnocení nutričního stavu a energetická bilance 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03. Makroživiny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04. Mikroživiny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05. Tekutiny a pitný režim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06. Sportovní výživa I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07. Sportovní výživa II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08. Doplňky stravy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09. Zatížení – Únava – Regenerace – Adaptace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</a:rPr>
              <a:t>10. Regenerační postupy</a:t>
            </a:r>
          </a:p>
        </p:txBody>
      </p:sp>
    </p:spTree>
    <p:extLst>
      <p:ext uri="{BB962C8B-B14F-4D97-AF65-F5344CB8AC3E}">
        <p14:creationId xmlns:p14="http://schemas.microsoft.com/office/powerpoint/2010/main" val="44597154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5D5C296-F4B1-4AE5-8EEB-9FEB7ED17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Stojan na činky v posilovně">
            <a:extLst>
              <a:ext uri="{FF2B5EF4-FFF2-40B4-BE49-F238E27FC236}">
                <a16:creationId xmlns:a16="http://schemas.microsoft.com/office/drawing/2014/main" id="{5252303F-C32E-4DE7-94DA-A8D5BAA39A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-1" b="9250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C1ACE66-194D-48C4-A14A-6933B3528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lumMod val="50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FD36C5-9EC3-43B7-9DAF-67B8AFAA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298448"/>
            <a:ext cx="368507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spc="-100"/>
              <a:t>Výživa a regenerace ve sportu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25B886A-7ED1-4B77-819B-76ACBEFB0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633505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1D7602-6D2D-46C2-A7B2-434F3678D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539253-EA7C-41D9-9930-0923683AA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810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09AB94-AA91-47AE-868D-0A2D8FAF6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123837"/>
            <a:ext cx="3073914" cy="4601183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Základní pojmy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480" y="2085681"/>
            <a:ext cx="0" cy="26866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4B5EE-7894-4123-BFAB-D80A78050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0" y="864108"/>
            <a:ext cx="6144367" cy="5120640"/>
          </a:xfrm>
        </p:spPr>
        <p:txBody>
          <a:bodyPr>
            <a:normAutofit fontScale="92500" lnSpcReduction="20000"/>
          </a:bodyPr>
          <a:lstStyle/>
          <a:p>
            <a:r>
              <a:rPr lang="cs-CZ" sz="1700" b="0" i="0" u="none" strike="noStrike" baseline="0" dirty="0">
                <a:latin typeface="Calibri" panose="020F0502020204030204" pitchFamily="34" charset="0"/>
              </a:rPr>
              <a:t>BMI</a:t>
            </a:r>
          </a:p>
          <a:p>
            <a:r>
              <a:rPr lang="cs-CZ" sz="1700" b="0" i="0" u="none" strike="noStrike" baseline="0" dirty="0">
                <a:latin typeface="Calibri" panose="020F0502020204030204" pitchFamily="34" charset="0"/>
              </a:rPr>
              <a:t>Disacharidy</a:t>
            </a:r>
          </a:p>
          <a:p>
            <a:r>
              <a:rPr lang="cs-CZ" sz="1700" b="0" i="0" u="none" strike="noStrike" baseline="0" dirty="0">
                <a:latin typeface="Calibri" panose="020F0502020204030204" pitchFamily="34" charset="0"/>
              </a:rPr>
              <a:t>Glykemický index a glykémie</a:t>
            </a:r>
          </a:p>
          <a:p>
            <a:r>
              <a:rPr lang="cs-CZ" sz="1700" b="0" i="0" u="none" strike="noStrike" baseline="0" dirty="0">
                <a:latin typeface="Calibri" panose="020F0502020204030204" pitchFamily="34" charset="0"/>
              </a:rPr>
              <a:t>Glykogen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Bazální metabolismus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Monosacharidy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Oligosacharidy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Energetická bilance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Vitamíny (rozpustné ve vodě/tucích)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Vláknina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Dehydratace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Esenciální aminokyseliny</a:t>
            </a:r>
          </a:p>
          <a:p>
            <a:r>
              <a:rPr lang="cs-CZ" sz="1800" b="0" i="0" u="none" strike="noStrike" baseline="0" dirty="0">
                <a:latin typeface="Calibri" panose="020F0502020204030204" pitchFamily="34" charset="0"/>
              </a:rPr>
              <a:t>Limitující aminokyseliny</a:t>
            </a:r>
          </a:p>
          <a:p>
            <a:r>
              <a:rPr lang="cs-CZ" sz="1800" dirty="0">
                <a:latin typeface="Calibri" panose="020F0502020204030204" pitchFamily="34" charset="0"/>
              </a:rPr>
              <a:t>Tekutiny a pitný režim</a:t>
            </a:r>
          </a:p>
          <a:p>
            <a:r>
              <a:rPr lang="cs-CZ" sz="1800" dirty="0">
                <a:latin typeface="Calibri" panose="020F0502020204030204" pitchFamily="34" charset="0"/>
              </a:rPr>
              <a:t>Sodík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3330015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1D7602-6D2D-46C2-A7B2-434F3678D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539253-EA7C-41D9-9930-0923683AA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810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09AB94-AA91-47AE-868D-0A2D8FAF6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123837"/>
            <a:ext cx="3073914" cy="4601183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Základní pojmy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480" y="2085681"/>
            <a:ext cx="0" cy="26866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4B5EE-7894-4123-BFAB-D80A78050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0" y="864108"/>
            <a:ext cx="6144367" cy="5120640"/>
          </a:xfrm>
        </p:spPr>
        <p:txBody>
          <a:bodyPr>
            <a:normAutofit fontScale="85000" lnSpcReduction="20000"/>
          </a:bodyPr>
          <a:lstStyle/>
          <a:p>
            <a:r>
              <a:rPr lang="cs-CZ" sz="2000" b="0" i="0" u="none" strike="noStrike" baseline="0" dirty="0" err="1">
                <a:latin typeface="Calibri" panose="020F0502020204030204" pitchFamily="34" charset="0"/>
              </a:rPr>
              <a:t>Harris-Benedictova</a:t>
            </a:r>
            <a:r>
              <a:rPr lang="cs-CZ" sz="2000" b="0" i="0" u="none" strike="noStrike" baseline="0" dirty="0">
                <a:latin typeface="Calibri" panose="020F0502020204030204" pitchFamily="34" charset="0"/>
              </a:rPr>
              <a:t> prediktivní rovnice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Aerobní/anaerobní únava</a:t>
            </a:r>
          </a:p>
          <a:p>
            <a:r>
              <a:rPr lang="cs-CZ" dirty="0">
                <a:latin typeface="Calibri" panose="020F0502020204030204" pitchFamily="34" charset="0"/>
              </a:rPr>
              <a:t>Regenerace aktivní/pasivní</a:t>
            </a:r>
            <a:endParaRPr lang="cs-CZ" b="0" i="0" u="none" strike="noStrike" baseline="0" dirty="0">
              <a:latin typeface="Calibri" panose="020F0502020204030204" pitchFamily="34" charset="0"/>
            </a:endParaRP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n-3 mastné kyseliny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Nenasycené mastné kyseliny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Rehydratace po výkonu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Kofein ve sportu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Doplněk stravy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Ergogenní látka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Regenerace glykogenu po zatížení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Příjem sacharidů během zatížení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Výživa před zatížením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Doplňky stravy</a:t>
            </a:r>
          </a:p>
          <a:p>
            <a:r>
              <a:rPr lang="cs-CZ" dirty="0">
                <a:latin typeface="Calibri" panose="020F0502020204030204" pitchFamily="34" charset="0"/>
              </a:rPr>
              <a:t>Leucin, izoleucin a valin</a:t>
            </a:r>
          </a:p>
          <a:p>
            <a:r>
              <a:rPr lang="cs-CZ" b="0" i="0" u="none" strike="noStrike" baseline="0" dirty="0">
                <a:latin typeface="Calibri" panose="020F0502020204030204" pitchFamily="34" charset="0"/>
              </a:rPr>
              <a:t>Princip </a:t>
            </a:r>
            <a:r>
              <a:rPr lang="cs-CZ" b="0" i="0" u="none" strike="noStrike" baseline="0" dirty="0" err="1">
                <a:latin typeface="Calibri" panose="020F0502020204030204" pitchFamily="34" charset="0"/>
              </a:rPr>
              <a:t>superkompenzace</a:t>
            </a:r>
            <a:endParaRPr lang="cs-CZ" b="0" i="0" u="none" strike="noStrike" baseline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5438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310</TotalTime>
  <Words>449</Words>
  <Application>Microsoft Office PowerPoint</Application>
  <PresentationFormat>Širokoúhlá obrazovka</PresentationFormat>
  <Paragraphs>81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Corbel</vt:lpstr>
      <vt:lpstr>Wingdings 2</vt:lpstr>
      <vt:lpstr>Rámeček</vt:lpstr>
      <vt:lpstr>Bp4055 Výživa a regenerace ve sportu   Jaro 2022</vt:lpstr>
      <vt:lpstr>Výukové metody</vt:lpstr>
      <vt:lpstr>Metody hodnocení</vt:lpstr>
      <vt:lpstr>Termíny testů</vt:lpstr>
      <vt:lpstr>Osnova</vt:lpstr>
      <vt:lpstr>Výživa a regenerace ve sportu</vt:lpstr>
      <vt:lpstr>Základní pojmy</vt:lpstr>
      <vt:lpstr>Základní pojmy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ve sportu  Podzim 2017</dc:title>
  <dc:creator>Tomáš Hlinský</dc:creator>
  <cp:lastModifiedBy>Tomáš Hlinský</cp:lastModifiedBy>
  <cp:revision>32</cp:revision>
  <dcterms:created xsi:type="dcterms:W3CDTF">2017-09-24T17:54:15Z</dcterms:created>
  <dcterms:modified xsi:type="dcterms:W3CDTF">2022-02-14T07:47:48Z</dcterms:modified>
</cp:coreProperties>
</file>