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ink/ink1.xml" ContentType="application/inkml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ink/ink2.xml" ContentType="application/inkml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90" r:id="rId3"/>
    <p:sldId id="286" r:id="rId4"/>
    <p:sldId id="288" r:id="rId5"/>
    <p:sldId id="273" r:id="rId6"/>
    <p:sldId id="257" r:id="rId7"/>
    <p:sldId id="258" r:id="rId8"/>
    <p:sldId id="287" r:id="rId9"/>
    <p:sldId id="281" r:id="rId10"/>
    <p:sldId id="259" r:id="rId11"/>
    <p:sldId id="260" r:id="rId12"/>
    <p:sldId id="282" r:id="rId13"/>
    <p:sldId id="262" r:id="rId14"/>
    <p:sldId id="284" r:id="rId15"/>
    <p:sldId id="264" r:id="rId16"/>
    <p:sldId id="261" r:id="rId17"/>
    <p:sldId id="289" r:id="rId18"/>
    <p:sldId id="265" r:id="rId19"/>
    <p:sldId id="283" r:id="rId20"/>
    <p:sldId id="266" r:id="rId21"/>
    <p:sldId id="267" r:id="rId22"/>
    <p:sldId id="268" r:id="rId23"/>
    <p:sldId id="280" r:id="rId24"/>
    <p:sldId id="269" r:id="rId25"/>
    <p:sldId id="270" r:id="rId26"/>
    <p:sldId id="271" r:id="rId27"/>
    <p:sldId id="274" r:id="rId28"/>
    <p:sldId id="275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B31B54-D959-9667-59C4-4C272756DDF6}" v="846" dt="2022-01-23T09:12:40.731"/>
    <p1510:client id="{BEB069BE-DC2D-5516-ABF8-6811CA4AD7A5}" v="62" dt="2022-01-11T17:31:03.461"/>
    <p1510:client id="{EE9C4606-876A-4360-B952-ECBE8FD7C491}" v="5164" dt="2021-02-20T22:24:41.4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A69D2D-6A07-4F43-AC7B-F39FFB52D0A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C8B4EE4-1F8C-43D5-A2A4-6BE92112CC75}">
      <dgm:prSet/>
      <dgm:spPr/>
      <dgm:t>
        <a:bodyPr/>
        <a:lstStyle/>
        <a:p>
          <a:r>
            <a:rPr lang="cs-CZ" b="1"/>
            <a:t>Senzomotorika: = příjem informací významných pro hybnost, jejich zpracování &amp; integrace v CNS až po výstup projevující se svalovou činností = spojení MOTORIKY &amp; VNÍMÁNÍ prostřednictvím SMYSLŮ (= přes nejrůznější receptory)</a:t>
          </a:r>
          <a:endParaRPr lang="en-US"/>
        </a:p>
      </dgm:t>
    </dgm:pt>
    <dgm:pt modelId="{D80F46BC-70CD-47B6-AEC2-7C7ACADDE36B}" type="parTrans" cxnId="{0DB84B7E-A4C1-4369-9A32-23D4B2E05D28}">
      <dgm:prSet/>
      <dgm:spPr/>
      <dgm:t>
        <a:bodyPr/>
        <a:lstStyle/>
        <a:p>
          <a:endParaRPr lang="en-US"/>
        </a:p>
      </dgm:t>
    </dgm:pt>
    <dgm:pt modelId="{1BF4441A-92A6-483C-B8AE-E3641FDF1F77}" type="sibTrans" cxnId="{0DB84B7E-A4C1-4369-9A32-23D4B2E05D28}">
      <dgm:prSet/>
      <dgm:spPr/>
      <dgm:t>
        <a:bodyPr/>
        <a:lstStyle/>
        <a:p>
          <a:endParaRPr lang="en-US"/>
        </a:p>
      </dgm:t>
    </dgm:pt>
    <dgm:pt modelId="{4CBC4259-2BFE-44E2-AE74-2B8EC1B90A3E}">
      <dgm:prSet/>
      <dgm:spPr/>
      <dgm:t>
        <a:bodyPr/>
        <a:lstStyle/>
        <a:p>
          <a:r>
            <a:rPr lang="cs-CZ" b="1"/>
            <a:t>Senzomotorická stimulace (SMS): = metodika založená na neurofyziologickém podkladě, kdy dochází k aktivaci proprioreceptorů &amp; aktivaci PODKOROVÝCH mechanismů, které se podílejí na řízení motoriky</a:t>
          </a:r>
          <a:endParaRPr lang="en-US"/>
        </a:p>
      </dgm:t>
    </dgm:pt>
    <dgm:pt modelId="{D6CE9026-885F-4C72-90FA-05A7CC9D0ECD}" type="parTrans" cxnId="{99325420-2555-4F50-A7F6-F324C2E6AF69}">
      <dgm:prSet/>
      <dgm:spPr/>
      <dgm:t>
        <a:bodyPr/>
        <a:lstStyle/>
        <a:p>
          <a:endParaRPr lang="en-US"/>
        </a:p>
      </dgm:t>
    </dgm:pt>
    <dgm:pt modelId="{1600FDD7-1DC4-43ED-AB0E-6A74108F41AF}" type="sibTrans" cxnId="{99325420-2555-4F50-A7F6-F324C2E6AF69}">
      <dgm:prSet/>
      <dgm:spPr/>
      <dgm:t>
        <a:bodyPr/>
        <a:lstStyle/>
        <a:p>
          <a:endParaRPr lang="en-US"/>
        </a:p>
      </dgm:t>
    </dgm:pt>
    <dgm:pt modelId="{51D2B334-6DC4-4C32-BB90-B57D50AA76A6}" type="pres">
      <dgm:prSet presAssocID="{DFA69D2D-6A07-4F43-AC7B-F39FFB52D0A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98D5ED8-50C6-4D8C-B766-BAAB08799CFC}" type="pres">
      <dgm:prSet presAssocID="{3C8B4EE4-1F8C-43D5-A2A4-6BE92112CC75}" presName="hierRoot1" presStyleCnt="0"/>
      <dgm:spPr/>
    </dgm:pt>
    <dgm:pt modelId="{A3AB2FBD-4A54-43F0-B9F2-8DB46D652032}" type="pres">
      <dgm:prSet presAssocID="{3C8B4EE4-1F8C-43D5-A2A4-6BE92112CC75}" presName="composite" presStyleCnt="0"/>
      <dgm:spPr/>
    </dgm:pt>
    <dgm:pt modelId="{58C45D9C-23E9-4977-9F93-E20F44142889}" type="pres">
      <dgm:prSet presAssocID="{3C8B4EE4-1F8C-43D5-A2A4-6BE92112CC75}" presName="background" presStyleLbl="node0" presStyleIdx="0" presStyleCnt="2"/>
      <dgm:spPr/>
    </dgm:pt>
    <dgm:pt modelId="{A7E2B3E3-8CB6-4128-9B22-031312052004}" type="pres">
      <dgm:prSet presAssocID="{3C8B4EE4-1F8C-43D5-A2A4-6BE92112CC75}" presName="text" presStyleLbl="fgAcc0" presStyleIdx="0" presStyleCnt="2">
        <dgm:presLayoutVars>
          <dgm:chPref val="3"/>
        </dgm:presLayoutVars>
      </dgm:prSet>
      <dgm:spPr/>
    </dgm:pt>
    <dgm:pt modelId="{9805EC2A-921E-4F00-9450-046C90DAFBB1}" type="pres">
      <dgm:prSet presAssocID="{3C8B4EE4-1F8C-43D5-A2A4-6BE92112CC75}" presName="hierChild2" presStyleCnt="0"/>
      <dgm:spPr/>
    </dgm:pt>
    <dgm:pt modelId="{0005FB27-BA61-489F-AC1B-00A3DD70009C}" type="pres">
      <dgm:prSet presAssocID="{4CBC4259-2BFE-44E2-AE74-2B8EC1B90A3E}" presName="hierRoot1" presStyleCnt="0"/>
      <dgm:spPr/>
    </dgm:pt>
    <dgm:pt modelId="{B644E771-C503-489F-8547-C63A21530653}" type="pres">
      <dgm:prSet presAssocID="{4CBC4259-2BFE-44E2-AE74-2B8EC1B90A3E}" presName="composite" presStyleCnt="0"/>
      <dgm:spPr/>
    </dgm:pt>
    <dgm:pt modelId="{67B42DD4-0CF0-48C7-B61F-971BD5F5548B}" type="pres">
      <dgm:prSet presAssocID="{4CBC4259-2BFE-44E2-AE74-2B8EC1B90A3E}" presName="background" presStyleLbl="node0" presStyleIdx="1" presStyleCnt="2"/>
      <dgm:spPr/>
    </dgm:pt>
    <dgm:pt modelId="{921CA354-1115-4E1C-9BD6-201CA7849A42}" type="pres">
      <dgm:prSet presAssocID="{4CBC4259-2BFE-44E2-AE74-2B8EC1B90A3E}" presName="text" presStyleLbl="fgAcc0" presStyleIdx="1" presStyleCnt="2">
        <dgm:presLayoutVars>
          <dgm:chPref val="3"/>
        </dgm:presLayoutVars>
      </dgm:prSet>
      <dgm:spPr/>
    </dgm:pt>
    <dgm:pt modelId="{17DB7511-F341-4551-B056-57DDD3B592AB}" type="pres">
      <dgm:prSet presAssocID="{4CBC4259-2BFE-44E2-AE74-2B8EC1B90A3E}" presName="hierChild2" presStyleCnt="0"/>
      <dgm:spPr/>
    </dgm:pt>
  </dgm:ptLst>
  <dgm:cxnLst>
    <dgm:cxn modelId="{6935631E-5DFC-4817-8793-62549DAED491}" type="presOf" srcId="{DFA69D2D-6A07-4F43-AC7B-F39FFB52D0A0}" destId="{51D2B334-6DC4-4C32-BB90-B57D50AA76A6}" srcOrd="0" destOrd="0" presId="urn:microsoft.com/office/officeart/2005/8/layout/hierarchy1"/>
    <dgm:cxn modelId="{99325420-2555-4F50-A7F6-F324C2E6AF69}" srcId="{DFA69D2D-6A07-4F43-AC7B-F39FFB52D0A0}" destId="{4CBC4259-2BFE-44E2-AE74-2B8EC1B90A3E}" srcOrd="1" destOrd="0" parTransId="{D6CE9026-885F-4C72-90FA-05A7CC9D0ECD}" sibTransId="{1600FDD7-1DC4-43ED-AB0E-6A74108F41AF}"/>
    <dgm:cxn modelId="{4D49883B-54AB-4246-AB75-78B7DB78AAC4}" type="presOf" srcId="{3C8B4EE4-1F8C-43D5-A2A4-6BE92112CC75}" destId="{A7E2B3E3-8CB6-4128-9B22-031312052004}" srcOrd="0" destOrd="0" presId="urn:microsoft.com/office/officeart/2005/8/layout/hierarchy1"/>
    <dgm:cxn modelId="{0DB84B7E-A4C1-4369-9A32-23D4B2E05D28}" srcId="{DFA69D2D-6A07-4F43-AC7B-F39FFB52D0A0}" destId="{3C8B4EE4-1F8C-43D5-A2A4-6BE92112CC75}" srcOrd="0" destOrd="0" parTransId="{D80F46BC-70CD-47B6-AEC2-7C7ACADDE36B}" sibTransId="{1BF4441A-92A6-483C-B8AE-E3641FDF1F77}"/>
    <dgm:cxn modelId="{387ED7D5-6F67-4D72-907B-4F0CD523BF05}" type="presOf" srcId="{4CBC4259-2BFE-44E2-AE74-2B8EC1B90A3E}" destId="{921CA354-1115-4E1C-9BD6-201CA7849A42}" srcOrd="0" destOrd="0" presId="urn:microsoft.com/office/officeart/2005/8/layout/hierarchy1"/>
    <dgm:cxn modelId="{5438AA20-99B5-4E1E-B730-6D5C344BD490}" type="presParOf" srcId="{51D2B334-6DC4-4C32-BB90-B57D50AA76A6}" destId="{D98D5ED8-50C6-4D8C-B766-BAAB08799CFC}" srcOrd="0" destOrd="0" presId="urn:microsoft.com/office/officeart/2005/8/layout/hierarchy1"/>
    <dgm:cxn modelId="{5F1E1CC5-A5D5-46F2-82AE-919345F2A189}" type="presParOf" srcId="{D98D5ED8-50C6-4D8C-B766-BAAB08799CFC}" destId="{A3AB2FBD-4A54-43F0-B9F2-8DB46D652032}" srcOrd="0" destOrd="0" presId="urn:microsoft.com/office/officeart/2005/8/layout/hierarchy1"/>
    <dgm:cxn modelId="{050116D7-572F-4A1E-A6E1-A7056C97704A}" type="presParOf" srcId="{A3AB2FBD-4A54-43F0-B9F2-8DB46D652032}" destId="{58C45D9C-23E9-4977-9F93-E20F44142889}" srcOrd="0" destOrd="0" presId="urn:microsoft.com/office/officeart/2005/8/layout/hierarchy1"/>
    <dgm:cxn modelId="{54981BA8-F676-4534-975F-BC977C1169F4}" type="presParOf" srcId="{A3AB2FBD-4A54-43F0-B9F2-8DB46D652032}" destId="{A7E2B3E3-8CB6-4128-9B22-031312052004}" srcOrd="1" destOrd="0" presId="urn:microsoft.com/office/officeart/2005/8/layout/hierarchy1"/>
    <dgm:cxn modelId="{FB2EC8F0-2755-4ECC-86D3-41C015C9D2AB}" type="presParOf" srcId="{D98D5ED8-50C6-4D8C-B766-BAAB08799CFC}" destId="{9805EC2A-921E-4F00-9450-046C90DAFBB1}" srcOrd="1" destOrd="0" presId="urn:microsoft.com/office/officeart/2005/8/layout/hierarchy1"/>
    <dgm:cxn modelId="{10020342-39ED-4BBF-8E8E-9AB19F0F2C07}" type="presParOf" srcId="{51D2B334-6DC4-4C32-BB90-B57D50AA76A6}" destId="{0005FB27-BA61-489F-AC1B-00A3DD70009C}" srcOrd="1" destOrd="0" presId="urn:microsoft.com/office/officeart/2005/8/layout/hierarchy1"/>
    <dgm:cxn modelId="{F56E70E9-1216-4AAA-9EE4-2062481916F3}" type="presParOf" srcId="{0005FB27-BA61-489F-AC1B-00A3DD70009C}" destId="{B644E771-C503-489F-8547-C63A21530653}" srcOrd="0" destOrd="0" presId="urn:microsoft.com/office/officeart/2005/8/layout/hierarchy1"/>
    <dgm:cxn modelId="{C0991A4C-C3BC-4F2F-AF9B-5A1F0816A0CF}" type="presParOf" srcId="{B644E771-C503-489F-8547-C63A21530653}" destId="{67B42DD4-0CF0-48C7-B61F-971BD5F5548B}" srcOrd="0" destOrd="0" presId="urn:microsoft.com/office/officeart/2005/8/layout/hierarchy1"/>
    <dgm:cxn modelId="{E01C3745-427E-426B-BC45-EE832CB38973}" type="presParOf" srcId="{B644E771-C503-489F-8547-C63A21530653}" destId="{921CA354-1115-4E1C-9BD6-201CA7849A42}" srcOrd="1" destOrd="0" presId="urn:microsoft.com/office/officeart/2005/8/layout/hierarchy1"/>
    <dgm:cxn modelId="{229365B1-F1FF-428A-959C-7037082B5294}" type="presParOf" srcId="{0005FB27-BA61-489F-AC1B-00A3DD70009C}" destId="{17DB7511-F341-4551-B056-57DDD3B592A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9E25AF-95FB-4556-BD52-5DFD4BEF9872}" type="doc">
      <dgm:prSet loTypeId="urn:microsoft.com/office/officeart/2008/layout/LinedList" loCatId="list" qsTypeId="urn:microsoft.com/office/officeart/2005/8/quickstyle/simple2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4693EC0C-FE05-431B-8CD6-E76FBCEB7A2F}">
      <dgm:prSet/>
      <dgm:spPr/>
      <dgm:t>
        <a:bodyPr/>
        <a:lstStyle/>
        <a:p>
          <a:r>
            <a:rPr lang="cs-CZ" dirty="0" err="1"/>
            <a:t>Propriocepce</a:t>
          </a:r>
          <a:r>
            <a:rPr lang="cs-CZ" dirty="0"/>
            <a:t>: = označení smyslu, vnímání polohy a pohybu (</a:t>
          </a:r>
          <a:r>
            <a:rPr lang="cs-CZ" dirty="0" err="1"/>
            <a:t>Sherington</a:t>
          </a:r>
          <a:r>
            <a:rPr lang="cs-CZ" dirty="0"/>
            <a:t>)</a:t>
          </a:r>
          <a:endParaRPr lang="en-US" dirty="0"/>
        </a:p>
      </dgm:t>
    </dgm:pt>
    <dgm:pt modelId="{C8BF3263-E0F9-4A8E-8D0E-013FDFAC50D7}" type="parTrans" cxnId="{9446F5F6-355D-4DE1-8011-64137D73A638}">
      <dgm:prSet/>
      <dgm:spPr/>
      <dgm:t>
        <a:bodyPr/>
        <a:lstStyle/>
        <a:p>
          <a:endParaRPr lang="en-US"/>
        </a:p>
      </dgm:t>
    </dgm:pt>
    <dgm:pt modelId="{D11E193A-AAA4-4809-AB9E-AB224FC5227D}" type="sibTrans" cxnId="{9446F5F6-355D-4DE1-8011-64137D73A638}">
      <dgm:prSet/>
      <dgm:spPr/>
      <dgm:t>
        <a:bodyPr/>
        <a:lstStyle/>
        <a:p>
          <a:endParaRPr lang="en-US"/>
        </a:p>
      </dgm:t>
    </dgm:pt>
    <dgm:pt modelId="{59F476D4-7934-4349-AAC5-4B10B739B841}">
      <dgm:prSet/>
      <dgm:spPr/>
      <dgm:t>
        <a:bodyPr/>
        <a:lstStyle/>
        <a:p>
          <a:r>
            <a:rPr lang="cs-CZ" dirty="0" err="1"/>
            <a:t>Propriocepce</a:t>
          </a:r>
          <a:r>
            <a:rPr lang="cs-CZ" dirty="0"/>
            <a:t> hraje významnou úlohu při řízení pohybu &amp; reedukaci pohybových poruch</a:t>
          </a:r>
          <a:endParaRPr lang="en-US" dirty="0"/>
        </a:p>
      </dgm:t>
    </dgm:pt>
    <dgm:pt modelId="{210D7436-698B-4E3E-97F9-F7D269551AEF}" type="parTrans" cxnId="{BD3023E3-4B04-47BB-BCA0-107765F5BE13}">
      <dgm:prSet/>
      <dgm:spPr/>
      <dgm:t>
        <a:bodyPr/>
        <a:lstStyle/>
        <a:p>
          <a:endParaRPr lang="en-US"/>
        </a:p>
      </dgm:t>
    </dgm:pt>
    <dgm:pt modelId="{C821505D-9779-4262-849C-6C6FFB1CFD88}" type="sibTrans" cxnId="{BD3023E3-4B04-47BB-BCA0-107765F5BE13}">
      <dgm:prSet/>
      <dgm:spPr/>
      <dgm:t>
        <a:bodyPr/>
        <a:lstStyle/>
        <a:p>
          <a:endParaRPr lang="en-US"/>
        </a:p>
      </dgm:t>
    </dgm:pt>
    <dgm:pt modelId="{591CA632-ED99-49BD-92A9-63D94027A9B1}">
      <dgm:prSet/>
      <dgm:spPr/>
      <dgm:t>
        <a:bodyPr/>
        <a:lstStyle/>
        <a:p>
          <a:r>
            <a:rPr lang="cs-CZ" dirty="0"/>
            <a:t>Nejvýznamnější </a:t>
          </a:r>
          <a:r>
            <a:rPr lang="cs-CZ" dirty="0" err="1"/>
            <a:t>proprioceptory</a:t>
          </a:r>
          <a:r>
            <a:rPr lang="cs-CZ" dirty="0"/>
            <a:t> jsou svalová vřeténka a šlachová tělíska</a:t>
          </a:r>
          <a:endParaRPr lang="en-US" dirty="0"/>
        </a:p>
      </dgm:t>
    </dgm:pt>
    <dgm:pt modelId="{78421816-18B3-4FB3-AB68-04D8261B513A}" type="parTrans" cxnId="{ADB0A206-182D-4DA4-B47F-070EBF12488A}">
      <dgm:prSet/>
      <dgm:spPr/>
      <dgm:t>
        <a:bodyPr/>
        <a:lstStyle/>
        <a:p>
          <a:endParaRPr lang="en-US"/>
        </a:p>
      </dgm:t>
    </dgm:pt>
    <dgm:pt modelId="{1E9A02F1-6CF0-4ED3-87CC-D4CA6A722D57}" type="sibTrans" cxnId="{ADB0A206-182D-4DA4-B47F-070EBF12488A}">
      <dgm:prSet/>
      <dgm:spPr/>
      <dgm:t>
        <a:bodyPr/>
        <a:lstStyle/>
        <a:p>
          <a:endParaRPr lang="en-US"/>
        </a:p>
      </dgm:t>
    </dgm:pt>
    <dgm:pt modelId="{E285C751-8675-42CA-947A-AABBE9F2004F}">
      <dgm:prSet/>
      <dgm:spPr/>
      <dgm:t>
        <a:bodyPr/>
        <a:lstStyle/>
        <a:p>
          <a:pPr rtl="0"/>
          <a:r>
            <a:rPr lang="cs-CZ" b="1" dirty="0">
              <a:solidFill>
                <a:srgbClr val="FF0000"/>
              </a:solidFill>
              <a:latin typeface="Modern Love"/>
            </a:rPr>
            <a:t>CAVE! SMS</a:t>
          </a:r>
          <a:r>
            <a:rPr lang="cs-CZ" b="1" dirty="0">
              <a:solidFill>
                <a:srgbClr val="FF0000"/>
              </a:solidFill>
            </a:rPr>
            <a:t> musí předcházet zásahy normalizující poměry na periferii!</a:t>
          </a:r>
          <a:endParaRPr lang="en-US" b="1" dirty="0">
            <a:solidFill>
              <a:srgbClr val="FF0000"/>
            </a:solidFill>
          </a:endParaRPr>
        </a:p>
      </dgm:t>
    </dgm:pt>
    <dgm:pt modelId="{C925E217-4732-4FE5-B20D-0F9DBCF6AE84}" type="parTrans" cxnId="{A32ECA9C-0C53-4097-BFD2-9A7C8EFC57B3}">
      <dgm:prSet/>
      <dgm:spPr/>
      <dgm:t>
        <a:bodyPr/>
        <a:lstStyle/>
        <a:p>
          <a:endParaRPr lang="en-US"/>
        </a:p>
      </dgm:t>
    </dgm:pt>
    <dgm:pt modelId="{7075F2D9-E53F-4D4E-8D36-729348A4FBD8}" type="sibTrans" cxnId="{A32ECA9C-0C53-4097-BFD2-9A7C8EFC57B3}">
      <dgm:prSet/>
      <dgm:spPr/>
      <dgm:t>
        <a:bodyPr/>
        <a:lstStyle/>
        <a:p>
          <a:endParaRPr lang="en-US"/>
        </a:p>
      </dgm:t>
    </dgm:pt>
    <dgm:pt modelId="{F3409273-C7F8-48F0-A9A9-C70BE01ADEAC}" type="pres">
      <dgm:prSet presAssocID="{D49E25AF-95FB-4556-BD52-5DFD4BEF9872}" presName="vert0" presStyleCnt="0">
        <dgm:presLayoutVars>
          <dgm:dir/>
          <dgm:animOne val="branch"/>
          <dgm:animLvl val="lvl"/>
        </dgm:presLayoutVars>
      </dgm:prSet>
      <dgm:spPr/>
    </dgm:pt>
    <dgm:pt modelId="{8F3B193E-8CF4-4E8B-96EE-D0CBBEE4052B}" type="pres">
      <dgm:prSet presAssocID="{4693EC0C-FE05-431B-8CD6-E76FBCEB7A2F}" presName="thickLine" presStyleLbl="alignNode1" presStyleIdx="0" presStyleCnt="4"/>
      <dgm:spPr/>
    </dgm:pt>
    <dgm:pt modelId="{A7F6A676-2401-46D2-A2C1-C9B30EA37C89}" type="pres">
      <dgm:prSet presAssocID="{4693EC0C-FE05-431B-8CD6-E76FBCEB7A2F}" presName="horz1" presStyleCnt="0"/>
      <dgm:spPr/>
    </dgm:pt>
    <dgm:pt modelId="{E988C079-92DD-437D-A377-2F68D8BBBB79}" type="pres">
      <dgm:prSet presAssocID="{4693EC0C-FE05-431B-8CD6-E76FBCEB7A2F}" presName="tx1" presStyleLbl="revTx" presStyleIdx="0" presStyleCnt="4"/>
      <dgm:spPr/>
    </dgm:pt>
    <dgm:pt modelId="{1587C106-2B55-41F0-8C6C-AE115F841B16}" type="pres">
      <dgm:prSet presAssocID="{4693EC0C-FE05-431B-8CD6-E76FBCEB7A2F}" presName="vert1" presStyleCnt="0"/>
      <dgm:spPr/>
    </dgm:pt>
    <dgm:pt modelId="{69A1AF5C-783E-41D4-9794-E2E96E7544AC}" type="pres">
      <dgm:prSet presAssocID="{59F476D4-7934-4349-AAC5-4B10B739B841}" presName="thickLine" presStyleLbl="alignNode1" presStyleIdx="1" presStyleCnt="4"/>
      <dgm:spPr/>
    </dgm:pt>
    <dgm:pt modelId="{9F930321-7A28-459B-B844-5F87A7388354}" type="pres">
      <dgm:prSet presAssocID="{59F476D4-7934-4349-AAC5-4B10B739B841}" presName="horz1" presStyleCnt="0"/>
      <dgm:spPr/>
    </dgm:pt>
    <dgm:pt modelId="{8B9721EE-B18E-4B0C-BA1D-124AC636472A}" type="pres">
      <dgm:prSet presAssocID="{59F476D4-7934-4349-AAC5-4B10B739B841}" presName="tx1" presStyleLbl="revTx" presStyleIdx="1" presStyleCnt="4"/>
      <dgm:spPr/>
    </dgm:pt>
    <dgm:pt modelId="{C786817A-EE2D-4543-A4AA-356FA6B49A8B}" type="pres">
      <dgm:prSet presAssocID="{59F476D4-7934-4349-AAC5-4B10B739B841}" presName="vert1" presStyleCnt="0"/>
      <dgm:spPr/>
    </dgm:pt>
    <dgm:pt modelId="{76CAABF1-8376-4DEA-B953-15C08B94F547}" type="pres">
      <dgm:prSet presAssocID="{591CA632-ED99-49BD-92A9-63D94027A9B1}" presName="thickLine" presStyleLbl="alignNode1" presStyleIdx="2" presStyleCnt="4"/>
      <dgm:spPr/>
    </dgm:pt>
    <dgm:pt modelId="{6A6936A1-43AF-4875-8616-FFDF0FE6D415}" type="pres">
      <dgm:prSet presAssocID="{591CA632-ED99-49BD-92A9-63D94027A9B1}" presName="horz1" presStyleCnt="0"/>
      <dgm:spPr/>
    </dgm:pt>
    <dgm:pt modelId="{CCCC4A38-6802-464D-A5F1-1FDD0BB55729}" type="pres">
      <dgm:prSet presAssocID="{591CA632-ED99-49BD-92A9-63D94027A9B1}" presName="tx1" presStyleLbl="revTx" presStyleIdx="2" presStyleCnt="4"/>
      <dgm:spPr/>
    </dgm:pt>
    <dgm:pt modelId="{B2C98FF6-5E39-4BA0-80F9-D9CE1A508B15}" type="pres">
      <dgm:prSet presAssocID="{591CA632-ED99-49BD-92A9-63D94027A9B1}" presName="vert1" presStyleCnt="0"/>
      <dgm:spPr/>
    </dgm:pt>
    <dgm:pt modelId="{5CB591E3-BB37-4BB2-94B9-0421182F7469}" type="pres">
      <dgm:prSet presAssocID="{E285C751-8675-42CA-947A-AABBE9F2004F}" presName="thickLine" presStyleLbl="alignNode1" presStyleIdx="3" presStyleCnt="4"/>
      <dgm:spPr/>
    </dgm:pt>
    <dgm:pt modelId="{5F5A5106-95B6-4578-AD78-4988337A8205}" type="pres">
      <dgm:prSet presAssocID="{E285C751-8675-42CA-947A-AABBE9F2004F}" presName="horz1" presStyleCnt="0"/>
      <dgm:spPr/>
    </dgm:pt>
    <dgm:pt modelId="{2C33B3F4-FCE9-4D04-B049-12BAF3944074}" type="pres">
      <dgm:prSet presAssocID="{E285C751-8675-42CA-947A-AABBE9F2004F}" presName="tx1" presStyleLbl="revTx" presStyleIdx="3" presStyleCnt="4"/>
      <dgm:spPr/>
    </dgm:pt>
    <dgm:pt modelId="{CC9F4EAE-B7AE-4302-9014-0989F936430C}" type="pres">
      <dgm:prSet presAssocID="{E285C751-8675-42CA-947A-AABBE9F2004F}" presName="vert1" presStyleCnt="0"/>
      <dgm:spPr/>
    </dgm:pt>
  </dgm:ptLst>
  <dgm:cxnLst>
    <dgm:cxn modelId="{ADB0A206-182D-4DA4-B47F-070EBF12488A}" srcId="{D49E25AF-95FB-4556-BD52-5DFD4BEF9872}" destId="{591CA632-ED99-49BD-92A9-63D94027A9B1}" srcOrd="2" destOrd="0" parTransId="{78421816-18B3-4FB3-AB68-04D8261B513A}" sibTransId="{1E9A02F1-6CF0-4ED3-87CC-D4CA6A722D57}"/>
    <dgm:cxn modelId="{DAFE961B-CDB5-4A3C-A5A1-E81B8726A8C2}" type="presOf" srcId="{59F476D4-7934-4349-AAC5-4B10B739B841}" destId="{8B9721EE-B18E-4B0C-BA1D-124AC636472A}" srcOrd="0" destOrd="0" presId="urn:microsoft.com/office/officeart/2008/layout/LinedList"/>
    <dgm:cxn modelId="{1D66393C-F7B4-4FEA-B6D4-AF50C2688F43}" type="presOf" srcId="{E285C751-8675-42CA-947A-AABBE9F2004F}" destId="{2C33B3F4-FCE9-4D04-B049-12BAF3944074}" srcOrd="0" destOrd="0" presId="urn:microsoft.com/office/officeart/2008/layout/LinedList"/>
    <dgm:cxn modelId="{86ECE148-FE5B-4530-AC40-BD5C764DDB04}" type="presOf" srcId="{4693EC0C-FE05-431B-8CD6-E76FBCEB7A2F}" destId="{E988C079-92DD-437D-A377-2F68D8BBBB79}" srcOrd="0" destOrd="0" presId="urn:microsoft.com/office/officeart/2008/layout/LinedList"/>
    <dgm:cxn modelId="{2C378771-4DB3-4483-8B6B-6E71260A6CA4}" type="presOf" srcId="{D49E25AF-95FB-4556-BD52-5DFD4BEF9872}" destId="{F3409273-C7F8-48F0-A9A9-C70BE01ADEAC}" srcOrd="0" destOrd="0" presId="urn:microsoft.com/office/officeart/2008/layout/LinedList"/>
    <dgm:cxn modelId="{A32ECA9C-0C53-4097-BFD2-9A7C8EFC57B3}" srcId="{D49E25AF-95FB-4556-BD52-5DFD4BEF9872}" destId="{E285C751-8675-42CA-947A-AABBE9F2004F}" srcOrd="3" destOrd="0" parTransId="{C925E217-4732-4FE5-B20D-0F9DBCF6AE84}" sibTransId="{7075F2D9-E53F-4D4E-8D36-729348A4FBD8}"/>
    <dgm:cxn modelId="{2A4AA5CB-FD79-4AC9-8FE1-6B01ED92784C}" type="presOf" srcId="{591CA632-ED99-49BD-92A9-63D94027A9B1}" destId="{CCCC4A38-6802-464D-A5F1-1FDD0BB55729}" srcOrd="0" destOrd="0" presId="urn:microsoft.com/office/officeart/2008/layout/LinedList"/>
    <dgm:cxn modelId="{BD3023E3-4B04-47BB-BCA0-107765F5BE13}" srcId="{D49E25AF-95FB-4556-BD52-5DFD4BEF9872}" destId="{59F476D4-7934-4349-AAC5-4B10B739B841}" srcOrd="1" destOrd="0" parTransId="{210D7436-698B-4E3E-97F9-F7D269551AEF}" sibTransId="{C821505D-9779-4262-849C-6C6FFB1CFD88}"/>
    <dgm:cxn modelId="{9446F5F6-355D-4DE1-8011-64137D73A638}" srcId="{D49E25AF-95FB-4556-BD52-5DFD4BEF9872}" destId="{4693EC0C-FE05-431B-8CD6-E76FBCEB7A2F}" srcOrd="0" destOrd="0" parTransId="{C8BF3263-E0F9-4A8E-8D0E-013FDFAC50D7}" sibTransId="{D11E193A-AAA4-4809-AB9E-AB224FC5227D}"/>
    <dgm:cxn modelId="{F2578072-4DB4-4A52-BC93-C0200E08F983}" type="presParOf" srcId="{F3409273-C7F8-48F0-A9A9-C70BE01ADEAC}" destId="{8F3B193E-8CF4-4E8B-96EE-D0CBBEE4052B}" srcOrd="0" destOrd="0" presId="urn:microsoft.com/office/officeart/2008/layout/LinedList"/>
    <dgm:cxn modelId="{8ED5340A-9BAA-426A-A151-153A9B4CF326}" type="presParOf" srcId="{F3409273-C7F8-48F0-A9A9-C70BE01ADEAC}" destId="{A7F6A676-2401-46D2-A2C1-C9B30EA37C89}" srcOrd="1" destOrd="0" presId="urn:microsoft.com/office/officeart/2008/layout/LinedList"/>
    <dgm:cxn modelId="{337C4B2A-9B2F-40BD-A142-112C5C626D2A}" type="presParOf" srcId="{A7F6A676-2401-46D2-A2C1-C9B30EA37C89}" destId="{E988C079-92DD-437D-A377-2F68D8BBBB79}" srcOrd="0" destOrd="0" presId="urn:microsoft.com/office/officeart/2008/layout/LinedList"/>
    <dgm:cxn modelId="{4C8573D5-BA7C-436A-A350-F527CD49B1C2}" type="presParOf" srcId="{A7F6A676-2401-46D2-A2C1-C9B30EA37C89}" destId="{1587C106-2B55-41F0-8C6C-AE115F841B16}" srcOrd="1" destOrd="0" presId="urn:microsoft.com/office/officeart/2008/layout/LinedList"/>
    <dgm:cxn modelId="{D53BBFD9-BF3F-47BC-9314-E5C274ECE365}" type="presParOf" srcId="{F3409273-C7F8-48F0-A9A9-C70BE01ADEAC}" destId="{69A1AF5C-783E-41D4-9794-E2E96E7544AC}" srcOrd="2" destOrd="0" presId="urn:microsoft.com/office/officeart/2008/layout/LinedList"/>
    <dgm:cxn modelId="{5231BD57-F3E7-47F4-B539-C3D1CB426EBB}" type="presParOf" srcId="{F3409273-C7F8-48F0-A9A9-C70BE01ADEAC}" destId="{9F930321-7A28-459B-B844-5F87A7388354}" srcOrd="3" destOrd="0" presId="urn:microsoft.com/office/officeart/2008/layout/LinedList"/>
    <dgm:cxn modelId="{330C65DB-27E6-4E26-B963-EB50E7ED3731}" type="presParOf" srcId="{9F930321-7A28-459B-B844-5F87A7388354}" destId="{8B9721EE-B18E-4B0C-BA1D-124AC636472A}" srcOrd="0" destOrd="0" presId="urn:microsoft.com/office/officeart/2008/layout/LinedList"/>
    <dgm:cxn modelId="{E30B524B-167F-421A-A06E-98F0326E919C}" type="presParOf" srcId="{9F930321-7A28-459B-B844-5F87A7388354}" destId="{C786817A-EE2D-4543-A4AA-356FA6B49A8B}" srcOrd="1" destOrd="0" presId="urn:microsoft.com/office/officeart/2008/layout/LinedList"/>
    <dgm:cxn modelId="{F940AD94-2A85-4A89-92F8-1D4894F6CC86}" type="presParOf" srcId="{F3409273-C7F8-48F0-A9A9-C70BE01ADEAC}" destId="{76CAABF1-8376-4DEA-B953-15C08B94F547}" srcOrd="4" destOrd="0" presId="urn:microsoft.com/office/officeart/2008/layout/LinedList"/>
    <dgm:cxn modelId="{C11A7E7B-49EE-4853-BFF6-DC48303431A7}" type="presParOf" srcId="{F3409273-C7F8-48F0-A9A9-C70BE01ADEAC}" destId="{6A6936A1-43AF-4875-8616-FFDF0FE6D415}" srcOrd="5" destOrd="0" presId="urn:microsoft.com/office/officeart/2008/layout/LinedList"/>
    <dgm:cxn modelId="{F5A11C3E-538E-46C2-8388-06606A6038F8}" type="presParOf" srcId="{6A6936A1-43AF-4875-8616-FFDF0FE6D415}" destId="{CCCC4A38-6802-464D-A5F1-1FDD0BB55729}" srcOrd="0" destOrd="0" presId="urn:microsoft.com/office/officeart/2008/layout/LinedList"/>
    <dgm:cxn modelId="{BE3B6720-3434-422B-A2DD-F982A7C283FD}" type="presParOf" srcId="{6A6936A1-43AF-4875-8616-FFDF0FE6D415}" destId="{B2C98FF6-5E39-4BA0-80F9-D9CE1A508B15}" srcOrd="1" destOrd="0" presId="urn:microsoft.com/office/officeart/2008/layout/LinedList"/>
    <dgm:cxn modelId="{66C88563-B76B-422D-A4C3-61289AF4FCD6}" type="presParOf" srcId="{F3409273-C7F8-48F0-A9A9-C70BE01ADEAC}" destId="{5CB591E3-BB37-4BB2-94B9-0421182F7469}" srcOrd="6" destOrd="0" presId="urn:microsoft.com/office/officeart/2008/layout/LinedList"/>
    <dgm:cxn modelId="{85275BAC-C723-41B7-8930-156410EB2317}" type="presParOf" srcId="{F3409273-C7F8-48F0-A9A9-C70BE01ADEAC}" destId="{5F5A5106-95B6-4578-AD78-4988337A8205}" srcOrd="7" destOrd="0" presId="urn:microsoft.com/office/officeart/2008/layout/LinedList"/>
    <dgm:cxn modelId="{ED6B11E1-EEB5-4B62-A9D9-CBFF636B123A}" type="presParOf" srcId="{5F5A5106-95B6-4578-AD78-4988337A8205}" destId="{2C33B3F4-FCE9-4D04-B049-12BAF3944074}" srcOrd="0" destOrd="0" presId="urn:microsoft.com/office/officeart/2008/layout/LinedList"/>
    <dgm:cxn modelId="{11610B52-E5E4-40CC-8A28-6F35837ED0CB}" type="presParOf" srcId="{5F5A5106-95B6-4578-AD78-4988337A8205}" destId="{CC9F4EAE-B7AE-4302-9014-0989F936430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C21925-AE32-49F9-8B5E-F2DF72150DB6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6AE9682-C3A0-4B98-8CA4-7C478586191F}">
      <dgm:prSet/>
      <dgm:spPr/>
      <dgm:t>
        <a:bodyPr/>
        <a:lstStyle/>
        <a:p>
          <a:r>
            <a:rPr lang="cs-CZ" b="1" dirty="0"/>
            <a:t>Zlepšení svalové koordinace</a:t>
          </a:r>
          <a:endParaRPr lang="en-US" b="1" dirty="0"/>
        </a:p>
      </dgm:t>
    </dgm:pt>
    <dgm:pt modelId="{634E8BA2-AF6C-4243-898B-BAF99610F271}" type="parTrans" cxnId="{131E3096-103C-487E-9675-9092418877CD}">
      <dgm:prSet/>
      <dgm:spPr/>
      <dgm:t>
        <a:bodyPr/>
        <a:lstStyle/>
        <a:p>
          <a:endParaRPr lang="en-US"/>
        </a:p>
      </dgm:t>
    </dgm:pt>
    <dgm:pt modelId="{D3B6AEF6-1803-4BC0-B91A-B626F5500DD7}" type="sibTrans" cxnId="{131E3096-103C-487E-9675-9092418877CD}">
      <dgm:prSet/>
      <dgm:spPr/>
      <dgm:t>
        <a:bodyPr/>
        <a:lstStyle/>
        <a:p>
          <a:endParaRPr lang="en-US"/>
        </a:p>
      </dgm:t>
    </dgm:pt>
    <dgm:pt modelId="{66B71655-9790-4C85-9AB3-761EC6035F61}">
      <dgm:prSet/>
      <dgm:spPr/>
      <dgm:t>
        <a:bodyPr/>
        <a:lstStyle/>
        <a:p>
          <a:r>
            <a:rPr lang="cs-CZ" b="1" dirty="0"/>
            <a:t>Zrychlení nástupu svalové kontrakce pomocí proprioceptivní aktivace vyvolané změnou postavení v kloubu</a:t>
          </a:r>
          <a:endParaRPr lang="en-US" b="1" dirty="0"/>
        </a:p>
      </dgm:t>
    </dgm:pt>
    <dgm:pt modelId="{67AB6136-3D8F-4D58-9024-0208D8A90225}" type="parTrans" cxnId="{CF238F4B-A16B-4669-94B6-51230B843BDE}">
      <dgm:prSet/>
      <dgm:spPr/>
      <dgm:t>
        <a:bodyPr/>
        <a:lstStyle/>
        <a:p>
          <a:endParaRPr lang="en-US"/>
        </a:p>
      </dgm:t>
    </dgm:pt>
    <dgm:pt modelId="{D6C81377-4359-4BDC-95C7-EC620E96CE00}" type="sibTrans" cxnId="{CF238F4B-A16B-4669-94B6-51230B843BDE}">
      <dgm:prSet/>
      <dgm:spPr/>
      <dgm:t>
        <a:bodyPr/>
        <a:lstStyle/>
        <a:p>
          <a:endParaRPr lang="en-US"/>
        </a:p>
      </dgm:t>
    </dgm:pt>
    <dgm:pt modelId="{4FADAB88-314E-4563-8945-7E420D3F5CEB}">
      <dgm:prSet/>
      <dgm:spPr/>
      <dgm:t>
        <a:bodyPr/>
        <a:lstStyle/>
        <a:p>
          <a:r>
            <a:rPr lang="cs-CZ" b="1" dirty="0"/>
            <a:t>Ovlivnění poruch </a:t>
          </a:r>
          <a:r>
            <a:rPr lang="cs-CZ" b="1" dirty="0" err="1"/>
            <a:t>propriocepce</a:t>
          </a:r>
          <a:r>
            <a:rPr lang="cs-CZ" b="1" dirty="0"/>
            <a:t> doprovázejících neurologická onemocnění</a:t>
          </a:r>
          <a:endParaRPr lang="en-US" b="1" dirty="0"/>
        </a:p>
      </dgm:t>
    </dgm:pt>
    <dgm:pt modelId="{9E92591E-0E85-49BE-BA0E-C2F4A03D3EC7}" type="parTrans" cxnId="{235F26A1-A78E-405E-8061-6EF6A1A8F9C0}">
      <dgm:prSet/>
      <dgm:spPr/>
      <dgm:t>
        <a:bodyPr/>
        <a:lstStyle/>
        <a:p>
          <a:endParaRPr lang="en-US"/>
        </a:p>
      </dgm:t>
    </dgm:pt>
    <dgm:pt modelId="{00F12B54-B433-44EF-AA67-F2AA41F21CF5}" type="sibTrans" cxnId="{235F26A1-A78E-405E-8061-6EF6A1A8F9C0}">
      <dgm:prSet/>
      <dgm:spPr/>
      <dgm:t>
        <a:bodyPr/>
        <a:lstStyle/>
        <a:p>
          <a:endParaRPr lang="en-US"/>
        </a:p>
      </dgm:t>
    </dgm:pt>
    <dgm:pt modelId="{768A5746-3815-42A0-AB8C-E85B8F5214AA}">
      <dgm:prSet/>
      <dgm:spPr/>
      <dgm:t>
        <a:bodyPr/>
        <a:lstStyle/>
        <a:p>
          <a:r>
            <a:rPr lang="cs-CZ" b="1" dirty="0"/>
            <a:t>Úprava poruch rovnováhy</a:t>
          </a:r>
          <a:endParaRPr lang="en-US" b="1" dirty="0"/>
        </a:p>
      </dgm:t>
    </dgm:pt>
    <dgm:pt modelId="{A0AD7E05-2C19-4AE9-958D-64E00266691A}" type="parTrans" cxnId="{3FB2A905-AB1E-472F-B3C0-3F82346C3F98}">
      <dgm:prSet/>
      <dgm:spPr/>
      <dgm:t>
        <a:bodyPr/>
        <a:lstStyle/>
        <a:p>
          <a:endParaRPr lang="en-US"/>
        </a:p>
      </dgm:t>
    </dgm:pt>
    <dgm:pt modelId="{D8FDAFCD-FFFF-469B-A6F8-D78045FBE8AE}" type="sibTrans" cxnId="{3FB2A905-AB1E-472F-B3C0-3F82346C3F98}">
      <dgm:prSet/>
      <dgm:spPr/>
      <dgm:t>
        <a:bodyPr/>
        <a:lstStyle/>
        <a:p>
          <a:endParaRPr lang="en-US"/>
        </a:p>
      </dgm:t>
    </dgm:pt>
    <dgm:pt modelId="{A1B99FE0-FF89-4D4C-87EB-6168B75302B9}">
      <dgm:prSet/>
      <dgm:spPr/>
      <dgm:t>
        <a:bodyPr/>
        <a:lstStyle/>
        <a:p>
          <a:r>
            <a:rPr lang="cs-CZ" b="1" dirty="0"/>
            <a:t>Zlepšení držení těla a </a:t>
          </a:r>
          <a:r>
            <a:rPr lang="cs-CZ" b="1" dirty="0">
              <a:latin typeface="Modern Love"/>
            </a:rPr>
            <a:t>stabilizace</a:t>
          </a:r>
          <a:r>
            <a:rPr lang="cs-CZ" b="1" dirty="0"/>
            <a:t> trupu ve stoji a chůzi</a:t>
          </a:r>
          <a:endParaRPr lang="en-US" b="1" dirty="0"/>
        </a:p>
      </dgm:t>
    </dgm:pt>
    <dgm:pt modelId="{0D8533F4-ABDF-48D7-B991-296D4C2F12E7}" type="parTrans" cxnId="{3857F3E8-C00F-4FD3-8CF2-CC5285578BAD}">
      <dgm:prSet/>
      <dgm:spPr/>
      <dgm:t>
        <a:bodyPr/>
        <a:lstStyle/>
        <a:p>
          <a:endParaRPr lang="en-US"/>
        </a:p>
      </dgm:t>
    </dgm:pt>
    <dgm:pt modelId="{937CB5EF-562D-48AD-AD1C-DA1A24B003C7}" type="sibTrans" cxnId="{3857F3E8-C00F-4FD3-8CF2-CC5285578BAD}">
      <dgm:prSet/>
      <dgm:spPr/>
      <dgm:t>
        <a:bodyPr/>
        <a:lstStyle/>
        <a:p>
          <a:endParaRPr lang="en-US"/>
        </a:p>
      </dgm:t>
    </dgm:pt>
    <dgm:pt modelId="{401F9CC4-047F-482C-B2CF-65F44F3D3D84}">
      <dgm:prSet/>
      <dgm:spPr/>
      <dgm:t>
        <a:bodyPr/>
        <a:lstStyle/>
        <a:p>
          <a:r>
            <a:rPr lang="cs-CZ" b="1" dirty="0"/>
            <a:t>Začlenění nových pohybových programů do běžných denních aktivit</a:t>
          </a:r>
          <a:endParaRPr lang="en-US" b="1" dirty="0"/>
        </a:p>
      </dgm:t>
    </dgm:pt>
    <dgm:pt modelId="{00D890EF-392A-4502-9209-91BFC2893FEA}" type="parTrans" cxnId="{40FC7AB1-741A-4216-8019-2B0533B972F3}">
      <dgm:prSet/>
      <dgm:spPr/>
      <dgm:t>
        <a:bodyPr/>
        <a:lstStyle/>
        <a:p>
          <a:endParaRPr lang="en-US"/>
        </a:p>
      </dgm:t>
    </dgm:pt>
    <dgm:pt modelId="{965AF57D-2DBB-4858-8704-7BEC3DF81258}" type="sibTrans" cxnId="{40FC7AB1-741A-4216-8019-2B0533B972F3}">
      <dgm:prSet/>
      <dgm:spPr/>
      <dgm:t>
        <a:bodyPr/>
        <a:lstStyle/>
        <a:p>
          <a:endParaRPr lang="en-US"/>
        </a:p>
      </dgm:t>
    </dgm:pt>
    <dgm:pt modelId="{85334437-231C-45BD-BB75-A2A338D53560}" type="pres">
      <dgm:prSet presAssocID="{63C21925-AE32-49F9-8B5E-F2DF72150DB6}" presName="vert0" presStyleCnt="0">
        <dgm:presLayoutVars>
          <dgm:dir/>
          <dgm:animOne val="branch"/>
          <dgm:animLvl val="lvl"/>
        </dgm:presLayoutVars>
      </dgm:prSet>
      <dgm:spPr/>
    </dgm:pt>
    <dgm:pt modelId="{B858ED41-178A-4A83-AE9B-8D66BCE36AB7}" type="pres">
      <dgm:prSet presAssocID="{26AE9682-C3A0-4B98-8CA4-7C478586191F}" presName="thickLine" presStyleLbl="alignNode1" presStyleIdx="0" presStyleCnt="6"/>
      <dgm:spPr/>
    </dgm:pt>
    <dgm:pt modelId="{BCF871B1-0BED-4BFB-9AA9-4CAA5D1405DC}" type="pres">
      <dgm:prSet presAssocID="{26AE9682-C3A0-4B98-8CA4-7C478586191F}" presName="horz1" presStyleCnt="0"/>
      <dgm:spPr/>
    </dgm:pt>
    <dgm:pt modelId="{03F7DFB4-EF69-45FE-99E9-050B3D9915C2}" type="pres">
      <dgm:prSet presAssocID="{26AE9682-C3A0-4B98-8CA4-7C478586191F}" presName="tx1" presStyleLbl="revTx" presStyleIdx="0" presStyleCnt="6"/>
      <dgm:spPr/>
    </dgm:pt>
    <dgm:pt modelId="{9EFC4133-C2B9-4EE0-98E8-894584D27216}" type="pres">
      <dgm:prSet presAssocID="{26AE9682-C3A0-4B98-8CA4-7C478586191F}" presName="vert1" presStyleCnt="0"/>
      <dgm:spPr/>
    </dgm:pt>
    <dgm:pt modelId="{6D4C9FA9-14C9-4985-ADC2-330F4DDDFBE3}" type="pres">
      <dgm:prSet presAssocID="{66B71655-9790-4C85-9AB3-761EC6035F61}" presName="thickLine" presStyleLbl="alignNode1" presStyleIdx="1" presStyleCnt="6"/>
      <dgm:spPr/>
    </dgm:pt>
    <dgm:pt modelId="{E7C4AC92-4133-48DD-A3FD-72441900F151}" type="pres">
      <dgm:prSet presAssocID="{66B71655-9790-4C85-9AB3-761EC6035F61}" presName="horz1" presStyleCnt="0"/>
      <dgm:spPr/>
    </dgm:pt>
    <dgm:pt modelId="{DDD3EAC1-FF2D-4DE6-80CD-BB2F784C2897}" type="pres">
      <dgm:prSet presAssocID="{66B71655-9790-4C85-9AB3-761EC6035F61}" presName="tx1" presStyleLbl="revTx" presStyleIdx="1" presStyleCnt="6"/>
      <dgm:spPr/>
    </dgm:pt>
    <dgm:pt modelId="{ABF180A4-C52F-465B-B168-8980EB3B3386}" type="pres">
      <dgm:prSet presAssocID="{66B71655-9790-4C85-9AB3-761EC6035F61}" presName="vert1" presStyleCnt="0"/>
      <dgm:spPr/>
    </dgm:pt>
    <dgm:pt modelId="{E6F32CC1-4922-486B-AF07-AEAD78774079}" type="pres">
      <dgm:prSet presAssocID="{4FADAB88-314E-4563-8945-7E420D3F5CEB}" presName="thickLine" presStyleLbl="alignNode1" presStyleIdx="2" presStyleCnt="6"/>
      <dgm:spPr/>
    </dgm:pt>
    <dgm:pt modelId="{931BB722-E292-4197-8D9E-A9A0C1E5B9FC}" type="pres">
      <dgm:prSet presAssocID="{4FADAB88-314E-4563-8945-7E420D3F5CEB}" presName="horz1" presStyleCnt="0"/>
      <dgm:spPr/>
    </dgm:pt>
    <dgm:pt modelId="{C36F9B98-B482-4A12-A725-3EF0F20ACB9F}" type="pres">
      <dgm:prSet presAssocID="{4FADAB88-314E-4563-8945-7E420D3F5CEB}" presName="tx1" presStyleLbl="revTx" presStyleIdx="2" presStyleCnt="6"/>
      <dgm:spPr/>
    </dgm:pt>
    <dgm:pt modelId="{5F234BD0-7B13-445C-A9B0-B1DD67A0956E}" type="pres">
      <dgm:prSet presAssocID="{4FADAB88-314E-4563-8945-7E420D3F5CEB}" presName="vert1" presStyleCnt="0"/>
      <dgm:spPr/>
    </dgm:pt>
    <dgm:pt modelId="{55C31B89-8EA5-4D5F-B003-4158AC6D949A}" type="pres">
      <dgm:prSet presAssocID="{768A5746-3815-42A0-AB8C-E85B8F5214AA}" presName="thickLine" presStyleLbl="alignNode1" presStyleIdx="3" presStyleCnt="6"/>
      <dgm:spPr/>
    </dgm:pt>
    <dgm:pt modelId="{8FDEEFDC-18B2-4C08-B67F-BE729A45B500}" type="pres">
      <dgm:prSet presAssocID="{768A5746-3815-42A0-AB8C-E85B8F5214AA}" presName="horz1" presStyleCnt="0"/>
      <dgm:spPr/>
    </dgm:pt>
    <dgm:pt modelId="{38205619-A3D9-4CEC-9A23-187EA9B577A3}" type="pres">
      <dgm:prSet presAssocID="{768A5746-3815-42A0-AB8C-E85B8F5214AA}" presName="tx1" presStyleLbl="revTx" presStyleIdx="3" presStyleCnt="6"/>
      <dgm:spPr/>
    </dgm:pt>
    <dgm:pt modelId="{6AC5670C-AB50-435D-9224-9CC59E15F920}" type="pres">
      <dgm:prSet presAssocID="{768A5746-3815-42A0-AB8C-E85B8F5214AA}" presName="vert1" presStyleCnt="0"/>
      <dgm:spPr/>
    </dgm:pt>
    <dgm:pt modelId="{57B86534-82E1-411B-ACE5-E27571F0A5C7}" type="pres">
      <dgm:prSet presAssocID="{A1B99FE0-FF89-4D4C-87EB-6168B75302B9}" presName="thickLine" presStyleLbl="alignNode1" presStyleIdx="4" presStyleCnt="6"/>
      <dgm:spPr/>
    </dgm:pt>
    <dgm:pt modelId="{9476397E-AEDB-45E0-AFBF-F6FA61AB6B31}" type="pres">
      <dgm:prSet presAssocID="{A1B99FE0-FF89-4D4C-87EB-6168B75302B9}" presName="horz1" presStyleCnt="0"/>
      <dgm:spPr/>
    </dgm:pt>
    <dgm:pt modelId="{BA671E12-99AF-4CD1-9CCB-A2332FA45A9B}" type="pres">
      <dgm:prSet presAssocID="{A1B99FE0-FF89-4D4C-87EB-6168B75302B9}" presName="tx1" presStyleLbl="revTx" presStyleIdx="4" presStyleCnt="6"/>
      <dgm:spPr/>
    </dgm:pt>
    <dgm:pt modelId="{8597E24E-5E8C-429D-974A-C9B16AD75BB8}" type="pres">
      <dgm:prSet presAssocID="{A1B99FE0-FF89-4D4C-87EB-6168B75302B9}" presName="vert1" presStyleCnt="0"/>
      <dgm:spPr/>
    </dgm:pt>
    <dgm:pt modelId="{CC29B373-58E8-4F89-BC98-36CC7CF88ECC}" type="pres">
      <dgm:prSet presAssocID="{401F9CC4-047F-482C-B2CF-65F44F3D3D84}" presName="thickLine" presStyleLbl="alignNode1" presStyleIdx="5" presStyleCnt="6"/>
      <dgm:spPr/>
    </dgm:pt>
    <dgm:pt modelId="{5AC184C6-20B6-4139-92C7-1B02F96CB60C}" type="pres">
      <dgm:prSet presAssocID="{401F9CC4-047F-482C-B2CF-65F44F3D3D84}" presName="horz1" presStyleCnt="0"/>
      <dgm:spPr/>
    </dgm:pt>
    <dgm:pt modelId="{C3561899-221C-4898-9668-6E5CB7D78343}" type="pres">
      <dgm:prSet presAssocID="{401F9CC4-047F-482C-B2CF-65F44F3D3D84}" presName="tx1" presStyleLbl="revTx" presStyleIdx="5" presStyleCnt="6"/>
      <dgm:spPr/>
    </dgm:pt>
    <dgm:pt modelId="{6156FFF5-9950-49B7-A6A8-FFB39E8F9BD9}" type="pres">
      <dgm:prSet presAssocID="{401F9CC4-047F-482C-B2CF-65F44F3D3D84}" presName="vert1" presStyleCnt="0"/>
      <dgm:spPr/>
    </dgm:pt>
  </dgm:ptLst>
  <dgm:cxnLst>
    <dgm:cxn modelId="{3FB2A905-AB1E-472F-B3C0-3F82346C3F98}" srcId="{63C21925-AE32-49F9-8B5E-F2DF72150DB6}" destId="{768A5746-3815-42A0-AB8C-E85B8F5214AA}" srcOrd="3" destOrd="0" parTransId="{A0AD7E05-2C19-4AE9-958D-64E00266691A}" sibTransId="{D8FDAFCD-FFFF-469B-A6F8-D78045FBE8AE}"/>
    <dgm:cxn modelId="{4EB90D07-1054-45D1-8D17-66E5104A656D}" type="presOf" srcId="{A1B99FE0-FF89-4D4C-87EB-6168B75302B9}" destId="{BA671E12-99AF-4CD1-9CCB-A2332FA45A9B}" srcOrd="0" destOrd="0" presId="urn:microsoft.com/office/officeart/2008/layout/LinedList"/>
    <dgm:cxn modelId="{CF7D9537-07DE-4F31-969A-1E3154B32190}" type="presOf" srcId="{66B71655-9790-4C85-9AB3-761EC6035F61}" destId="{DDD3EAC1-FF2D-4DE6-80CD-BB2F784C2897}" srcOrd="0" destOrd="0" presId="urn:microsoft.com/office/officeart/2008/layout/LinedList"/>
    <dgm:cxn modelId="{CF238F4B-A16B-4669-94B6-51230B843BDE}" srcId="{63C21925-AE32-49F9-8B5E-F2DF72150DB6}" destId="{66B71655-9790-4C85-9AB3-761EC6035F61}" srcOrd="1" destOrd="0" parTransId="{67AB6136-3D8F-4D58-9024-0208D8A90225}" sibTransId="{D6C81377-4359-4BDC-95C7-EC620E96CE00}"/>
    <dgm:cxn modelId="{A7B5E06D-B6DB-45CE-9346-D080FA4AD308}" type="presOf" srcId="{26AE9682-C3A0-4B98-8CA4-7C478586191F}" destId="{03F7DFB4-EF69-45FE-99E9-050B3D9915C2}" srcOrd="0" destOrd="0" presId="urn:microsoft.com/office/officeart/2008/layout/LinedList"/>
    <dgm:cxn modelId="{131E3096-103C-487E-9675-9092418877CD}" srcId="{63C21925-AE32-49F9-8B5E-F2DF72150DB6}" destId="{26AE9682-C3A0-4B98-8CA4-7C478586191F}" srcOrd="0" destOrd="0" parTransId="{634E8BA2-AF6C-4243-898B-BAF99610F271}" sibTransId="{D3B6AEF6-1803-4BC0-B91A-B626F5500DD7}"/>
    <dgm:cxn modelId="{235F26A1-A78E-405E-8061-6EF6A1A8F9C0}" srcId="{63C21925-AE32-49F9-8B5E-F2DF72150DB6}" destId="{4FADAB88-314E-4563-8945-7E420D3F5CEB}" srcOrd="2" destOrd="0" parTransId="{9E92591E-0E85-49BE-BA0E-C2F4A03D3EC7}" sibTransId="{00F12B54-B433-44EF-AA67-F2AA41F21CF5}"/>
    <dgm:cxn modelId="{40FC7AB1-741A-4216-8019-2B0533B972F3}" srcId="{63C21925-AE32-49F9-8B5E-F2DF72150DB6}" destId="{401F9CC4-047F-482C-B2CF-65F44F3D3D84}" srcOrd="5" destOrd="0" parTransId="{00D890EF-392A-4502-9209-91BFC2893FEA}" sibTransId="{965AF57D-2DBB-4858-8704-7BEC3DF81258}"/>
    <dgm:cxn modelId="{6AB3FCB3-D295-479C-B892-405D8DF065A5}" type="presOf" srcId="{63C21925-AE32-49F9-8B5E-F2DF72150DB6}" destId="{85334437-231C-45BD-BB75-A2A338D53560}" srcOrd="0" destOrd="0" presId="urn:microsoft.com/office/officeart/2008/layout/LinedList"/>
    <dgm:cxn modelId="{0BFF9EB4-1F0A-4922-B896-2CF5C9AF1FE4}" type="presOf" srcId="{401F9CC4-047F-482C-B2CF-65F44F3D3D84}" destId="{C3561899-221C-4898-9668-6E5CB7D78343}" srcOrd="0" destOrd="0" presId="urn:microsoft.com/office/officeart/2008/layout/LinedList"/>
    <dgm:cxn modelId="{F9208FBB-4DED-42CC-AD82-6053BE6469B1}" type="presOf" srcId="{4FADAB88-314E-4563-8945-7E420D3F5CEB}" destId="{C36F9B98-B482-4A12-A725-3EF0F20ACB9F}" srcOrd="0" destOrd="0" presId="urn:microsoft.com/office/officeart/2008/layout/LinedList"/>
    <dgm:cxn modelId="{A6682DC7-498D-43EC-8F06-B4F083C37B56}" type="presOf" srcId="{768A5746-3815-42A0-AB8C-E85B8F5214AA}" destId="{38205619-A3D9-4CEC-9A23-187EA9B577A3}" srcOrd="0" destOrd="0" presId="urn:microsoft.com/office/officeart/2008/layout/LinedList"/>
    <dgm:cxn modelId="{3857F3E8-C00F-4FD3-8CF2-CC5285578BAD}" srcId="{63C21925-AE32-49F9-8B5E-F2DF72150DB6}" destId="{A1B99FE0-FF89-4D4C-87EB-6168B75302B9}" srcOrd="4" destOrd="0" parTransId="{0D8533F4-ABDF-48D7-B991-296D4C2F12E7}" sibTransId="{937CB5EF-562D-48AD-AD1C-DA1A24B003C7}"/>
    <dgm:cxn modelId="{67B2506F-01D6-4526-95F2-A6B6ACA30983}" type="presParOf" srcId="{85334437-231C-45BD-BB75-A2A338D53560}" destId="{B858ED41-178A-4A83-AE9B-8D66BCE36AB7}" srcOrd="0" destOrd="0" presId="urn:microsoft.com/office/officeart/2008/layout/LinedList"/>
    <dgm:cxn modelId="{34C3583A-6604-4502-AC7F-45C171394D0C}" type="presParOf" srcId="{85334437-231C-45BD-BB75-A2A338D53560}" destId="{BCF871B1-0BED-4BFB-9AA9-4CAA5D1405DC}" srcOrd="1" destOrd="0" presId="urn:microsoft.com/office/officeart/2008/layout/LinedList"/>
    <dgm:cxn modelId="{45ECE0E7-48DB-402C-B6E1-53F9C77A845C}" type="presParOf" srcId="{BCF871B1-0BED-4BFB-9AA9-4CAA5D1405DC}" destId="{03F7DFB4-EF69-45FE-99E9-050B3D9915C2}" srcOrd="0" destOrd="0" presId="urn:microsoft.com/office/officeart/2008/layout/LinedList"/>
    <dgm:cxn modelId="{C9BB7BE3-36A1-4D1B-AB51-C5E9AAAC16D9}" type="presParOf" srcId="{BCF871B1-0BED-4BFB-9AA9-4CAA5D1405DC}" destId="{9EFC4133-C2B9-4EE0-98E8-894584D27216}" srcOrd="1" destOrd="0" presId="urn:microsoft.com/office/officeart/2008/layout/LinedList"/>
    <dgm:cxn modelId="{B89A5A14-9DC0-4ED7-8ECB-D1DB7A4EF5D2}" type="presParOf" srcId="{85334437-231C-45BD-BB75-A2A338D53560}" destId="{6D4C9FA9-14C9-4985-ADC2-330F4DDDFBE3}" srcOrd="2" destOrd="0" presId="urn:microsoft.com/office/officeart/2008/layout/LinedList"/>
    <dgm:cxn modelId="{7C90766D-B67D-4B25-A77A-7C81BEDBAD24}" type="presParOf" srcId="{85334437-231C-45BD-BB75-A2A338D53560}" destId="{E7C4AC92-4133-48DD-A3FD-72441900F151}" srcOrd="3" destOrd="0" presId="urn:microsoft.com/office/officeart/2008/layout/LinedList"/>
    <dgm:cxn modelId="{1426AE8B-5D70-417F-A135-E994639B8152}" type="presParOf" srcId="{E7C4AC92-4133-48DD-A3FD-72441900F151}" destId="{DDD3EAC1-FF2D-4DE6-80CD-BB2F784C2897}" srcOrd="0" destOrd="0" presId="urn:microsoft.com/office/officeart/2008/layout/LinedList"/>
    <dgm:cxn modelId="{8A6BB94C-4331-4DD9-B0E0-C1EB994FB3B9}" type="presParOf" srcId="{E7C4AC92-4133-48DD-A3FD-72441900F151}" destId="{ABF180A4-C52F-465B-B168-8980EB3B3386}" srcOrd="1" destOrd="0" presId="urn:microsoft.com/office/officeart/2008/layout/LinedList"/>
    <dgm:cxn modelId="{9FA2330D-7D53-48D5-AA30-749E03BF3303}" type="presParOf" srcId="{85334437-231C-45BD-BB75-A2A338D53560}" destId="{E6F32CC1-4922-486B-AF07-AEAD78774079}" srcOrd="4" destOrd="0" presId="urn:microsoft.com/office/officeart/2008/layout/LinedList"/>
    <dgm:cxn modelId="{B92E58A7-52F6-49E3-848F-E42DF251A656}" type="presParOf" srcId="{85334437-231C-45BD-BB75-A2A338D53560}" destId="{931BB722-E292-4197-8D9E-A9A0C1E5B9FC}" srcOrd="5" destOrd="0" presId="urn:microsoft.com/office/officeart/2008/layout/LinedList"/>
    <dgm:cxn modelId="{01975F23-427C-4D97-B59B-56E4AAF78805}" type="presParOf" srcId="{931BB722-E292-4197-8D9E-A9A0C1E5B9FC}" destId="{C36F9B98-B482-4A12-A725-3EF0F20ACB9F}" srcOrd="0" destOrd="0" presId="urn:microsoft.com/office/officeart/2008/layout/LinedList"/>
    <dgm:cxn modelId="{850622C7-5282-45A4-9D3D-203CA5B8E7F5}" type="presParOf" srcId="{931BB722-E292-4197-8D9E-A9A0C1E5B9FC}" destId="{5F234BD0-7B13-445C-A9B0-B1DD67A0956E}" srcOrd="1" destOrd="0" presId="urn:microsoft.com/office/officeart/2008/layout/LinedList"/>
    <dgm:cxn modelId="{7B7EFBF6-3749-44D7-96BA-A1557DFDE7A0}" type="presParOf" srcId="{85334437-231C-45BD-BB75-A2A338D53560}" destId="{55C31B89-8EA5-4D5F-B003-4158AC6D949A}" srcOrd="6" destOrd="0" presId="urn:microsoft.com/office/officeart/2008/layout/LinedList"/>
    <dgm:cxn modelId="{1B4AB10B-F1F4-4B77-96F5-1CD3F9385F79}" type="presParOf" srcId="{85334437-231C-45BD-BB75-A2A338D53560}" destId="{8FDEEFDC-18B2-4C08-B67F-BE729A45B500}" srcOrd="7" destOrd="0" presId="urn:microsoft.com/office/officeart/2008/layout/LinedList"/>
    <dgm:cxn modelId="{C970A5D7-5705-4306-B48F-4E6AC1B1C46C}" type="presParOf" srcId="{8FDEEFDC-18B2-4C08-B67F-BE729A45B500}" destId="{38205619-A3D9-4CEC-9A23-187EA9B577A3}" srcOrd="0" destOrd="0" presId="urn:microsoft.com/office/officeart/2008/layout/LinedList"/>
    <dgm:cxn modelId="{7ACE36E6-61F1-4CEF-BE87-BD272620D2E6}" type="presParOf" srcId="{8FDEEFDC-18B2-4C08-B67F-BE729A45B500}" destId="{6AC5670C-AB50-435D-9224-9CC59E15F920}" srcOrd="1" destOrd="0" presId="urn:microsoft.com/office/officeart/2008/layout/LinedList"/>
    <dgm:cxn modelId="{4F506D89-4293-4D46-8D19-95DF3B8FC4AB}" type="presParOf" srcId="{85334437-231C-45BD-BB75-A2A338D53560}" destId="{57B86534-82E1-411B-ACE5-E27571F0A5C7}" srcOrd="8" destOrd="0" presId="urn:microsoft.com/office/officeart/2008/layout/LinedList"/>
    <dgm:cxn modelId="{63BDF9FF-020C-4AE7-BE14-17750B8914DA}" type="presParOf" srcId="{85334437-231C-45BD-BB75-A2A338D53560}" destId="{9476397E-AEDB-45E0-AFBF-F6FA61AB6B31}" srcOrd="9" destOrd="0" presId="urn:microsoft.com/office/officeart/2008/layout/LinedList"/>
    <dgm:cxn modelId="{196AE695-D218-4AAB-A586-4E8EFEFE57ED}" type="presParOf" srcId="{9476397E-AEDB-45E0-AFBF-F6FA61AB6B31}" destId="{BA671E12-99AF-4CD1-9CCB-A2332FA45A9B}" srcOrd="0" destOrd="0" presId="urn:microsoft.com/office/officeart/2008/layout/LinedList"/>
    <dgm:cxn modelId="{00E9BA09-220B-413F-ACE1-B597AD23C073}" type="presParOf" srcId="{9476397E-AEDB-45E0-AFBF-F6FA61AB6B31}" destId="{8597E24E-5E8C-429D-974A-C9B16AD75BB8}" srcOrd="1" destOrd="0" presId="urn:microsoft.com/office/officeart/2008/layout/LinedList"/>
    <dgm:cxn modelId="{5798AAE8-7470-458F-B24A-C5A27955E503}" type="presParOf" srcId="{85334437-231C-45BD-BB75-A2A338D53560}" destId="{CC29B373-58E8-4F89-BC98-36CC7CF88ECC}" srcOrd="10" destOrd="0" presId="urn:microsoft.com/office/officeart/2008/layout/LinedList"/>
    <dgm:cxn modelId="{6D7EDA15-05D8-4B45-A081-D1D08721454A}" type="presParOf" srcId="{85334437-231C-45BD-BB75-A2A338D53560}" destId="{5AC184C6-20B6-4139-92C7-1B02F96CB60C}" srcOrd="11" destOrd="0" presId="urn:microsoft.com/office/officeart/2008/layout/LinedList"/>
    <dgm:cxn modelId="{C977F67A-C140-4AC2-AA1D-3E3640370B9B}" type="presParOf" srcId="{5AC184C6-20B6-4139-92C7-1B02F96CB60C}" destId="{C3561899-221C-4898-9668-6E5CB7D78343}" srcOrd="0" destOrd="0" presId="urn:microsoft.com/office/officeart/2008/layout/LinedList"/>
    <dgm:cxn modelId="{698B37BA-FC11-4101-8B00-BB7E154EBCA6}" type="presParOf" srcId="{5AC184C6-20B6-4139-92C7-1B02F96CB60C}" destId="{6156FFF5-9950-49B7-A6A8-FFB39E8F9BD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D5907A-B51F-4D85-8EE1-F6CDBB8043A8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C2B545B-4056-4A60-8355-0E66CEFC518D}">
      <dgm:prSet/>
      <dgm:spPr/>
      <dgm:t>
        <a:bodyPr/>
        <a:lstStyle/>
        <a:p>
          <a:pPr rtl="0"/>
          <a:r>
            <a:rPr lang="cs-CZ" b="1" dirty="0"/>
            <a:t>Malá (krátká)</a:t>
          </a:r>
          <a:r>
            <a:rPr lang="cs-CZ" b="1" dirty="0">
              <a:latin typeface="Modern Love"/>
            </a:rPr>
            <a:t> </a:t>
          </a:r>
          <a:r>
            <a:rPr lang="cs-CZ" b="0" dirty="0"/>
            <a:t>&amp;</a:t>
          </a:r>
          <a:r>
            <a:rPr lang="cs-CZ" b="0" dirty="0">
              <a:latin typeface="Modern Love"/>
            </a:rPr>
            <a:t> velká</a:t>
          </a:r>
          <a:r>
            <a:rPr lang="cs-CZ" b="1" dirty="0">
              <a:latin typeface="Modern Love"/>
            </a:rPr>
            <a:t> </a:t>
          </a:r>
          <a:r>
            <a:rPr lang="cs-CZ" b="1" dirty="0"/>
            <a:t>noha</a:t>
          </a:r>
          <a:endParaRPr lang="en-US" b="1" dirty="0"/>
        </a:p>
      </dgm:t>
    </dgm:pt>
    <dgm:pt modelId="{82701DB0-747F-4F1E-961C-24FFE4FCBBC1}" type="parTrans" cxnId="{6545AC00-1416-43B9-B37B-49FB10C8754F}">
      <dgm:prSet/>
      <dgm:spPr/>
      <dgm:t>
        <a:bodyPr/>
        <a:lstStyle/>
        <a:p>
          <a:endParaRPr lang="en-US"/>
        </a:p>
      </dgm:t>
    </dgm:pt>
    <dgm:pt modelId="{A3EB793C-9B2E-4790-82B7-DA0FE293957F}" type="sibTrans" cxnId="{6545AC00-1416-43B9-B37B-49FB10C8754F}">
      <dgm:prSet/>
      <dgm:spPr/>
      <dgm:t>
        <a:bodyPr/>
        <a:lstStyle/>
        <a:p>
          <a:endParaRPr lang="en-US"/>
        </a:p>
      </dgm:t>
    </dgm:pt>
    <dgm:pt modelId="{14B0A277-6C82-4078-AD83-96ADF62A9B7D}">
      <dgm:prSet/>
      <dgm:spPr/>
      <dgm:t>
        <a:bodyPr/>
        <a:lstStyle/>
        <a:p>
          <a:r>
            <a:rPr lang="cs-CZ" b="1" dirty="0"/>
            <a:t>Zámek kolena</a:t>
          </a:r>
          <a:endParaRPr lang="en-US" b="1" dirty="0"/>
        </a:p>
      </dgm:t>
    </dgm:pt>
    <dgm:pt modelId="{1D95F62F-DA3E-4B6E-9038-76D1128FEE7C}" type="parTrans" cxnId="{D8E2AEB1-8580-47D6-87DB-33F44B6B2AF6}">
      <dgm:prSet/>
      <dgm:spPr/>
      <dgm:t>
        <a:bodyPr/>
        <a:lstStyle/>
        <a:p>
          <a:endParaRPr lang="en-US"/>
        </a:p>
      </dgm:t>
    </dgm:pt>
    <dgm:pt modelId="{1A76739F-B8B0-4507-8D4A-CC699CD18B8A}" type="sibTrans" cxnId="{D8E2AEB1-8580-47D6-87DB-33F44B6B2AF6}">
      <dgm:prSet/>
      <dgm:spPr/>
      <dgm:t>
        <a:bodyPr/>
        <a:lstStyle/>
        <a:p>
          <a:endParaRPr lang="en-US"/>
        </a:p>
      </dgm:t>
    </dgm:pt>
    <dgm:pt modelId="{C905D471-E913-409B-900A-98242B69362C}">
      <dgm:prSet/>
      <dgm:spPr/>
      <dgm:t>
        <a:bodyPr/>
        <a:lstStyle/>
        <a:p>
          <a:r>
            <a:rPr lang="cs-CZ" b="1" dirty="0"/>
            <a:t>Stabilizace pánve</a:t>
          </a:r>
          <a:endParaRPr lang="en-US" b="1" dirty="0"/>
        </a:p>
      </dgm:t>
    </dgm:pt>
    <dgm:pt modelId="{ACFC0C90-29CA-4D41-8E74-89AA17847B13}" type="parTrans" cxnId="{06BACE39-EC0A-4906-8132-64A119D20F7C}">
      <dgm:prSet/>
      <dgm:spPr/>
      <dgm:t>
        <a:bodyPr/>
        <a:lstStyle/>
        <a:p>
          <a:endParaRPr lang="en-US"/>
        </a:p>
      </dgm:t>
    </dgm:pt>
    <dgm:pt modelId="{ED2B0383-8F94-4B46-A417-BC765F54E9F9}" type="sibTrans" cxnId="{06BACE39-EC0A-4906-8132-64A119D20F7C}">
      <dgm:prSet/>
      <dgm:spPr/>
      <dgm:t>
        <a:bodyPr/>
        <a:lstStyle/>
        <a:p>
          <a:endParaRPr lang="en-US"/>
        </a:p>
      </dgm:t>
    </dgm:pt>
    <dgm:pt modelId="{8BA1329B-BBDE-45F4-85FC-A5009CE1ADCF}">
      <dgm:prSet/>
      <dgm:spPr/>
      <dgm:t>
        <a:bodyPr/>
        <a:lstStyle/>
        <a:p>
          <a:r>
            <a:rPr lang="cs-CZ" b="1" dirty="0"/>
            <a:t>Správné držení hlavy a pletenců pažních</a:t>
          </a:r>
          <a:endParaRPr lang="en-US" b="1" dirty="0"/>
        </a:p>
      </dgm:t>
    </dgm:pt>
    <dgm:pt modelId="{43015932-F949-4CEC-9127-785CFA65F906}" type="parTrans" cxnId="{F4EAB4F7-0765-4631-8CCA-E095E19AF425}">
      <dgm:prSet/>
      <dgm:spPr/>
      <dgm:t>
        <a:bodyPr/>
        <a:lstStyle/>
        <a:p>
          <a:endParaRPr lang="en-US"/>
        </a:p>
      </dgm:t>
    </dgm:pt>
    <dgm:pt modelId="{CE48F8A3-CBF6-49EF-8DDD-D3E2AA4426BF}" type="sibTrans" cxnId="{F4EAB4F7-0765-4631-8CCA-E095E19AF425}">
      <dgm:prSet/>
      <dgm:spPr/>
      <dgm:t>
        <a:bodyPr/>
        <a:lstStyle/>
        <a:p>
          <a:endParaRPr lang="en-US"/>
        </a:p>
      </dgm:t>
    </dgm:pt>
    <dgm:pt modelId="{39990E86-2BBC-4B0F-B886-1CBCEFCDC2C6}" type="pres">
      <dgm:prSet presAssocID="{52D5907A-B51F-4D85-8EE1-F6CDBB8043A8}" presName="linear" presStyleCnt="0">
        <dgm:presLayoutVars>
          <dgm:dir/>
          <dgm:animLvl val="lvl"/>
          <dgm:resizeHandles val="exact"/>
        </dgm:presLayoutVars>
      </dgm:prSet>
      <dgm:spPr/>
    </dgm:pt>
    <dgm:pt modelId="{C463B0B8-E2B2-457A-A55F-3A2BD88C16F1}" type="pres">
      <dgm:prSet presAssocID="{EC2B545B-4056-4A60-8355-0E66CEFC518D}" presName="parentLin" presStyleCnt="0"/>
      <dgm:spPr/>
    </dgm:pt>
    <dgm:pt modelId="{AC7868FC-7779-47B3-B6AC-5E34911BB431}" type="pres">
      <dgm:prSet presAssocID="{EC2B545B-4056-4A60-8355-0E66CEFC518D}" presName="parentLeftMargin" presStyleLbl="node1" presStyleIdx="0" presStyleCnt="4"/>
      <dgm:spPr/>
    </dgm:pt>
    <dgm:pt modelId="{FDF30A27-20F6-46BC-9677-4C12C82B7751}" type="pres">
      <dgm:prSet presAssocID="{EC2B545B-4056-4A60-8355-0E66CEFC518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343D64E-4E02-404C-93DD-A2F1D8E7FA9A}" type="pres">
      <dgm:prSet presAssocID="{EC2B545B-4056-4A60-8355-0E66CEFC518D}" presName="negativeSpace" presStyleCnt="0"/>
      <dgm:spPr/>
    </dgm:pt>
    <dgm:pt modelId="{6BD667AB-890D-499F-AD9F-4AE26D2A3430}" type="pres">
      <dgm:prSet presAssocID="{EC2B545B-4056-4A60-8355-0E66CEFC518D}" presName="childText" presStyleLbl="conFgAcc1" presStyleIdx="0" presStyleCnt="4">
        <dgm:presLayoutVars>
          <dgm:bulletEnabled val="1"/>
        </dgm:presLayoutVars>
      </dgm:prSet>
      <dgm:spPr/>
    </dgm:pt>
    <dgm:pt modelId="{C913C16D-D474-407D-A3AE-CDA3DDCC49C6}" type="pres">
      <dgm:prSet presAssocID="{A3EB793C-9B2E-4790-82B7-DA0FE293957F}" presName="spaceBetweenRectangles" presStyleCnt="0"/>
      <dgm:spPr/>
    </dgm:pt>
    <dgm:pt modelId="{45DF3483-263C-48B0-9C9D-46AC6620E51E}" type="pres">
      <dgm:prSet presAssocID="{14B0A277-6C82-4078-AD83-96ADF62A9B7D}" presName="parentLin" presStyleCnt="0"/>
      <dgm:spPr/>
    </dgm:pt>
    <dgm:pt modelId="{9C1FEDF4-5EC8-400C-868F-8583D232C424}" type="pres">
      <dgm:prSet presAssocID="{14B0A277-6C82-4078-AD83-96ADF62A9B7D}" presName="parentLeftMargin" presStyleLbl="node1" presStyleIdx="0" presStyleCnt="4"/>
      <dgm:spPr/>
    </dgm:pt>
    <dgm:pt modelId="{E345292A-7F2D-49CB-B241-DDA255005685}" type="pres">
      <dgm:prSet presAssocID="{14B0A277-6C82-4078-AD83-96ADF62A9B7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01F7C47-81D1-4D15-A609-C96C4836B54E}" type="pres">
      <dgm:prSet presAssocID="{14B0A277-6C82-4078-AD83-96ADF62A9B7D}" presName="negativeSpace" presStyleCnt="0"/>
      <dgm:spPr/>
    </dgm:pt>
    <dgm:pt modelId="{3BC646BB-45F9-4650-B8FF-CD8AE6E8C1B8}" type="pres">
      <dgm:prSet presAssocID="{14B0A277-6C82-4078-AD83-96ADF62A9B7D}" presName="childText" presStyleLbl="conFgAcc1" presStyleIdx="1" presStyleCnt="4">
        <dgm:presLayoutVars>
          <dgm:bulletEnabled val="1"/>
        </dgm:presLayoutVars>
      </dgm:prSet>
      <dgm:spPr/>
    </dgm:pt>
    <dgm:pt modelId="{E5F7ED36-14EC-4761-9402-E608710357E3}" type="pres">
      <dgm:prSet presAssocID="{1A76739F-B8B0-4507-8D4A-CC699CD18B8A}" presName="spaceBetweenRectangles" presStyleCnt="0"/>
      <dgm:spPr/>
    </dgm:pt>
    <dgm:pt modelId="{505E67BF-D94A-4F59-9218-B39778104872}" type="pres">
      <dgm:prSet presAssocID="{C905D471-E913-409B-900A-98242B69362C}" presName="parentLin" presStyleCnt="0"/>
      <dgm:spPr/>
    </dgm:pt>
    <dgm:pt modelId="{1F21880D-0AF0-484F-ADAE-ECA700F0B4A5}" type="pres">
      <dgm:prSet presAssocID="{C905D471-E913-409B-900A-98242B69362C}" presName="parentLeftMargin" presStyleLbl="node1" presStyleIdx="1" presStyleCnt="4"/>
      <dgm:spPr/>
    </dgm:pt>
    <dgm:pt modelId="{CC027DC7-4828-42C4-8CC7-46C500139243}" type="pres">
      <dgm:prSet presAssocID="{C905D471-E913-409B-900A-98242B69362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B56F1D5-65D0-4379-9C8F-7C5DADC4D5A7}" type="pres">
      <dgm:prSet presAssocID="{C905D471-E913-409B-900A-98242B69362C}" presName="negativeSpace" presStyleCnt="0"/>
      <dgm:spPr/>
    </dgm:pt>
    <dgm:pt modelId="{FF56F6C7-44D8-4880-A098-7BE5CA944AE5}" type="pres">
      <dgm:prSet presAssocID="{C905D471-E913-409B-900A-98242B69362C}" presName="childText" presStyleLbl="conFgAcc1" presStyleIdx="2" presStyleCnt="4">
        <dgm:presLayoutVars>
          <dgm:bulletEnabled val="1"/>
        </dgm:presLayoutVars>
      </dgm:prSet>
      <dgm:spPr/>
    </dgm:pt>
    <dgm:pt modelId="{FFB92AB0-3D80-4213-989A-13CE8E7D5A11}" type="pres">
      <dgm:prSet presAssocID="{ED2B0383-8F94-4B46-A417-BC765F54E9F9}" presName="spaceBetweenRectangles" presStyleCnt="0"/>
      <dgm:spPr/>
    </dgm:pt>
    <dgm:pt modelId="{7C6915A9-0C50-49AF-A1F2-CBDB2DCC311A}" type="pres">
      <dgm:prSet presAssocID="{8BA1329B-BBDE-45F4-85FC-A5009CE1ADCF}" presName="parentLin" presStyleCnt="0"/>
      <dgm:spPr/>
    </dgm:pt>
    <dgm:pt modelId="{AF74F91D-C5A3-43C7-B4E0-034AD54D2207}" type="pres">
      <dgm:prSet presAssocID="{8BA1329B-BBDE-45F4-85FC-A5009CE1ADCF}" presName="parentLeftMargin" presStyleLbl="node1" presStyleIdx="2" presStyleCnt="4"/>
      <dgm:spPr/>
    </dgm:pt>
    <dgm:pt modelId="{C85CE77E-6E37-4F73-AA13-A0261C09E593}" type="pres">
      <dgm:prSet presAssocID="{8BA1329B-BBDE-45F4-85FC-A5009CE1ADCF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39C6157-4E5A-4628-9F60-12117FB04EB2}" type="pres">
      <dgm:prSet presAssocID="{8BA1329B-BBDE-45F4-85FC-A5009CE1ADCF}" presName="negativeSpace" presStyleCnt="0"/>
      <dgm:spPr/>
    </dgm:pt>
    <dgm:pt modelId="{54753298-615E-471B-BEFA-1A149A5EBD2C}" type="pres">
      <dgm:prSet presAssocID="{8BA1329B-BBDE-45F4-85FC-A5009CE1ADC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545AC00-1416-43B9-B37B-49FB10C8754F}" srcId="{52D5907A-B51F-4D85-8EE1-F6CDBB8043A8}" destId="{EC2B545B-4056-4A60-8355-0E66CEFC518D}" srcOrd="0" destOrd="0" parTransId="{82701DB0-747F-4F1E-961C-24FFE4FCBBC1}" sibTransId="{A3EB793C-9B2E-4790-82B7-DA0FE293957F}"/>
    <dgm:cxn modelId="{C00F3F09-31E6-4325-A7EF-E925CEECA8C7}" type="presOf" srcId="{EC2B545B-4056-4A60-8355-0E66CEFC518D}" destId="{FDF30A27-20F6-46BC-9677-4C12C82B7751}" srcOrd="1" destOrd="0" presId="urn:microsoft.com/office/officeart/2005/8/layout/list1"/>
    <dgm:cxn modelId="{FDA94316-14A9-4FB4-BA1B-93ABC45463A4}" type="presOf" srcId="{14B0A277-6C82-4078-AD83-96ADF62A9B7D}" destId="{9C1FEDF4-5EC8-400C-868F-8583D232C424}" srcOrd="0" destOrd="0" presId="urn:microsoft.com/office/officeart/2005/8/layout/list1"/>
    <dgm:cxn modelId="{6A49671B-27F5-47B0-B1F1-755F7CA04254}" type="presOf" srcId="{C905D471-E913-409B-900A-98242B69362C}" destId="{CC027DC7-4828-42C4-8CC7-46C500139243}" srcOrd="1" destOrd="0" presId="urn:microsoft.com/office/officeart/2005/8/layout/list1"/>
    <dgm:cxn modelId="{30511722-AC32-40E4-A2BA-0DC05AC84354}" type="presOf" srcId="{14B0A277-6C82-4078-AD83-96ADF62A9B7D}" destId="{E345292A-7F2D-49CB-B241-DDA255005685}" srcOrd="1" destOrd="0" presId="urn:microsoft.com/office/officeart/2005/8/layout/list1"/>
    <dgm:cxn modelId="{99222622-5C59-431C-8158-038CB15F8D20}" type="presOf" srcId="{EC2B545B-4056-4A60-8355-0E66CEFC518D}" destId="{AC7868FC-7779-47B3-B6AC-5E34911BB431}" srcOrd="0" destOrd="0" presId="urn:microsoft.com/office/officeart/2005/8/layout/list1"/>
    <dgm:cxn modelId="{AFC01836-A4B3-4072-84F2-68BF54004BEA}" type="presOf" srcId="{C905D471-E913-409B-900A-98242B69362C}" destId="{1F21880D-0AF0-484F-ADAE-ECA700F0B4A5}" srcOrd="0" destOrd="0" presId="urn:microsoft.com/office/officeart/2005/8/layout/list1"/>
    <dgm:cxn modelId="{06BACE39-EC0A-4906-8132-64A119D20F7C}" srcId="{52D5907A-B51F-4D85-8EE1-F6CDBB8043A8}" destId="{C905D471-E913-409B-900A-98242B69362C}" srcOrd="2" destOrd="0" parTransId="{ACFC0C90-29CA-4D41-8E74-89AA17847B13}" sibTransId="{ED2B0383-8F94-4B46-A417-BC765F54E9F9}"/>
    <dgm:cxn modelId="{7689C38D-0CD5-4D23-AF04-CC1F0E8F00A8}" type="presOf" srcId="{52D5907A-B51F-4D85-8EE1-F6CDBB8043A8}" destId="{39990E86-2BBC-4B0F-B886-1CBCEFCDC2C6}" srcOrd="0" destOrd="0" presId="urn:microsoft.com/office/officeart/2005/8/layout/list1"/>
    <dgm:cxn modelId="{D8E2AEB1-8580-47D6-87DB-33F44B6B2AF6}" srcId="{52D5907A-B51F-4D85-8EE1-F6CDBB8043A8}" destId="{14B0A277-6C82-4078-AD83-96ADF62A9B7D}" srcOrd="1" destOrd="0" parTransId="{1D95F62F-DA3E-4B6E-9038-76D1128FEE7C}" sibTransId="{1A76739F-B8B0-4507-8D4A-CC699CD18B8A}"/>
    <dgm:cxn modelId="{4344B1E4-5834-488B-A26C-44FF9BFF97DA}" type="presOf" srcId="{8BA1329B-BBDE-45F4-85FC-A5009CE1ADCF}" destId="{C85CE77E-6E37-4F73-AA13-A0261C09E593}" srcOrd="1" destOrd="0" presId="urn:microsoft.com/office/officeart/2005/8/layout/list1"/>
    <dgm:cxn modelId="{AEB177F2-762B-48FB-809A-54FC1AEAE535}" type="presOf" srcId="{8BA1329B-BBDE-45F4-85FC-A5009CE1ADCF}" destId="{AF74F91D-C5A3-43C7-B4E0-034AD54D2207}" srcOrd="0" destOrd="0" presId="urn:microsoft.com/office/officeart/2005/8/layout/list1"/>
    <dgm:cxn modelId="{F4EAB4F7-0765-4631-8CCA-E095E19AF425}" srcId="{52D5907A-B51F-4D85-8EE1-F6CDBB8043A8}" destId="{8BA1329B-BBDE-45F4-85FC-A5009CE1ADCF}" srcOrd="3" destOrd="0" parTransId="{43015932-F949-4CEC-9127-785CFA65F906}" sibTransId="{CE48F8A3-CBF6-49EF-8DDD-D3E2AA4426BF}"/>
    <dgm:cxn modelId="{D35F29D3-EE7B-491C-A2A3-A0FC66AD552B}" type="presParOf" srcId="{39990E86-2BBC-4B0F-B886-1CBCEFCDC2C6}" destId="{C463B0B8-E2B2-457A-A55F-3A2BD88C16F1}" srcOrd="0" destOrd="0" presId="urn:microsoft.com/office/officeart/2005/8/layout/list1"/>
    <dgm:cxn modelId="{7BD60195-C574-48E7-A4EA-6A3CD19A474F}" type="presParOf" srcId="{C463B0B8-E2B2-457A-A55F-3A2BD88C16F1}" destId="{AC7868FC-7779-47B3-B6AC-5E34911BB431}" srcOrd="0" destOrd="0" presId="urn:microsoft.com/office/officeart/2005/8/layout/list1"/>
    <dgm:cxn modelId="{A8F1A250-3C88-40E1-B88D-99829CDD6798}" type="presParOf" srcId="{C463B0B8-E2B2-457A-A55F-3A2BD88C16F1}" destId="{FDF30A27-20F6-46BC-9677-4C12C82B7751}" srcOrd="1" destOrd="0" presId="urn:microsoft.com/office/officeart/2005/8/layout/list1"/>
    <dgm:cxn modelId="{DC95B99D-C355-4016-BA41-244F5C5491ED}" type="presParOf" srcId="{39990E86-2BBC-4B0F-B886-1CBCEFCDC2C6}" destId="{7343D64E-4E02-404C-93DD-A2F1D8E7FA9A}" srcOrd="1" destOrd="0" presId="urn:microsoft.com/office/officeart/2005/8/layout/list1"/>
    <dgm:cxn modelId="{5A102BBB-7195-49FF-803C-86C87DC7FCE8}" type="presParOf" srcId="{39990E86-2BBC-4B0F-B886-1CBCEFCDC2C6}" destId="{6BD667AB-890D-499F-AD9F-4AE26D2A3430}" srcOrd="2" destOrd="0" presId="urn:microsoft.com/office/officeart/2005/8/layout/list1"/>
    <dgm:cxn modelId="{8A9FDC53-6EAB-42E2-A8FA-4637135E2AC9}" type="presParOf" srcId="{39990E86-2BBC-4B0F-B886-1CBCEFCDC2C6}" destId="{C913C16D-D474-407D-A3AE-CDA3DDCC49C6}" srcOrd="3" destOrd="0" presId="urn:microsoft.com/office/officeart/2005/8/layout/list1"/>
    <dgm:cxn modelId="{18869659-DFE3-4FA6-B97C-B761E81DE066}" type="presParOf" srcId="{39990E86-2BBC-4B0F-B886-1CBCEFCDC2C6}" destId="{45DF3483-263C-48B0-9C9D-46AC6620E51E}" srcOrd="4" destOrd="0" presId="urn:microsoft.com/office/officeart/2005/8/layout/list1"/>
    <dgm:cxn modelId="{0223B83A-8805-4395-B06C-530E2D6CFED8}" type="presParOf" srcId="{45DF3483-263C-48B0-9C9D-46AC6620E51E}" destId="{9C1FEDF4-5EC8-400C-868F-8583D232C424}" srcOrd="0" destOrd="0" presId="urn:microsoft.com/office/officeart/2005/8/layout/list1"/>
    <dgm:cxn modelId="{6B2FAB26-6455-40A1-A369-8022648A41A9}" type="presParOf" srcId="{45DF3483-263C-48B0-9C9D-46AC6620E51E}" destId="{E345292A-7F2D-49CB-B241-DDA255005685}" srcOrd="1" destOrd="0" presId="urn:microsoft.com/office/officeart/2005/8/layout/list1"/>
    <dgm:cxn modelId="{B6AFD846-3122-4815-B61F-B794375471CE}" type="presParOf" srcId="{39990E86-2BBC-4B0F-B886-1CBCEFCDC2C6}" destId="{101F7C47-81D1-4D15-A609-C96C4836B54E}" srcOrd="5" destOrd="0" presId="urn:microsoft.com/office/officeart/2005/8/layout/list1"/>
    <dgm:cxn modelId="{2FE7332A-D881-4703-8B54-D29437B945E7}" type="presParOf" srcId="{39990E86-2BBC-4B0F-B886-1CBCEFCDC2C6}" destId="{3BC646BB-45F9-4650-B8FF-CD8AE6E8C1B8}" srcOrd="6" destOrd="0" presId="urn:microsoft.com/office/officeart/2005/8/layout/list1"/>
    <dgm:cxn modelId="{35403558-A880-42AD-A3C4-D115CD0B0ED4}" type="presParOf" srcId="{39990E86-2BBC-4B0F-B886-1CBCEFCDC2C6}" destId="{E5F7ED36-14EC-4761-9402-E608710357E3}" srcOrd="7" destOrd="0" presId="urn:microsoft.com/office/officeart/2005/8/layout/list1"/>
    <dgm:cxn modelId="{7E3E3C87-454F-4A0C-9282-B44989BE4264}" type="presParOf" srcId="{39990E86-2BBC-4B0F-B886-1CBCEFCDC2C6}" destId="{505E67BF-D94A-4F59-9218-B39778104872}" srcOrd="8" destOrd="0" presId="urn:microsoft.com/office/officeart/2005/8/layout/list1"/>
    <dgm:cxn modelId="{FB879707-91B6-4286-94A6-EF4A7B8DB36A}" type="presParOf" srcId="{505E67BF-D94A-4F59-9218-B39778104872}" destId="{1F21880D-0AF0-484F-ADAE-ECA700F0B4A5}" srcOrd="0" destOrd="0" presId="urn:microsoft.com/office/officeart/2005/8/layout/list1"/>
    <dgm:cxn modelId="{F57BE25A-4243-40DF-B38C-C54FC196C3B9}" type="presParOf" srcId="{505E67BF-D94A-4F59-9218-B39778104872}" destId="{CC027DC7-4828-42C4-8CC7-46C500139243}" srcOrd="1" destOrd="0" presId="urn:microsoft.com/office/officeart/2005/8/layout/list1"/>
    <dgm:cxn modelId="{1C9E7F50-EFAA-450A-B9E7-1454946C0EF4}" type="presParOf" srcId="{39990E86-2BBC-4B0F-B886-1CBCEFCDC2C6}" destId="{5B56F1D5-65D0-4379-9C8F-7C5DADC4D5A7}" srcOrd="9" destOrd="0" presId="urn:microsoft.com/office/officeart/2005/8/layout/list1"/>
    <dgm:cxn modelId="{8B993C7F-BE64-4277-A0D6-26E5ED6753FE}" type="presParOf" srcId="{39990E86-2BBC-4B0F-B886-1CBCEFCDC2C6}" destId="{FF56F6C7-44D8-4880-A098-7BE5CA944AE5}" srcOrd="10" destOrd="0" presId="urn:microsoft.com/office/officeart/2005/8/layout/list1"/>
    <dgm:cxn modelId="{EDF26434-E145-4004-9291-5A5F165E6C58}" type="presParOf" srcId="{39990E86-2BBC-4B0F-B886-1CBCEFCDC2C6}" destId="{FFB92AB0-3D80-4213-989A-13CE8E7D5A11}" srcOrd="11" destOrd="0" presId="urn:microsoft.com/office/officeart/2005/8/layout/list1"/>
    <dgm:cxn modelId="{457C591D-581F-422E-BD2A-FA6E8DD159E0}" type="presParOf" srcId="{39990E86-2BBC-4B0F-B886-1CBCEFCDC2C6}" destId="{7C6915A9-0C50-49AF-A1F2-CBDB2DCC311A}" srcOrd="12" destOrd="0" presId="urn:microsoft.com/office/officeart/2005/8/layout/list1"/>
    <dgm:cxn modelId="{F485AB27-5233-463D-B141-CE49A591700E}" type="presParOf" srcId="{7C6915A9-0C50-49AF-A1F2-CBDB2DCC311A}" destId="{AF74F91D-C5A3-43C7-B4E0-034AD54D2207}" srcOrd="0" destOrd="0" presId="urn:microsoft.com/office/officeart/2005/8/layout/list1"/>
    <dgm:cxn modelId="{3C8B0AB4-5FA8-4C48-AFED-0CF2B8366E24}" type="presParOf" srcId="{7C6915A9-0C50-49AF-A1F2-CBDB2DCC311A}" destId="{C85CE77E-6E37-4F73-AA13-A0261C09E593}" srcOrd="1" destOrd="0" presId="urn:microsoft.com/office/officeart/2005/8/layout/list1"/>
    <dgm:cxn modelId="{85876B5F-0E80-4903-A3EB-CB9C25170FCC}" type="presParOf" srcId="{39990E86-2BBC-4B0F-B886-1CBCEFCDC2C6}" destId="{F39C6157-4E5A-4628-9F60-12117FB04EB2}" srcOrd="13" destOrd="0" presId="urn:microsoft.com/office/officeart/2005/8/layout/list1"/>
    <dgm:cxn modelId="{07A3F1A8-9121-4B1F-9AC5-EED560092BB5}" type="presParOf" srcId="{39990E86-2BBC-4B0F-B886-1CBCEFCDC2C6}" destId="{54753298-615E-471B-BEFA-1A149A5EBD2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57C7F76-DD30-4A6B-A1DD-E2A09C8CCF55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1CCDF40-AE15-47C4-B22A-0B3D7F2CF5A0}">
      <dgm:prSet/>
      <dgm:spPr/>
      <dgm:t>
        <a:bodyPr/>
        <a:lstStyle/>
        <a:p>
          <a:r>
            <a:rPr lang="cs-CZ" b="1"/>
            <a:t>= vymodelování příčné a podélné klenby nožní</a:t>
          </a:r>
          <a:endParaRPr lang="en-US" b="1"/>
        </a:p>
      </dgm:t>
    </dgm:pt>
    <dgm:pt modelId="{B19C2AF7-70B1-4F7C-B9A1-FB03544EBE56}" type="parTrans" cxnId="{094D944A-51A5-46A5-B3E7-BB515BD22601}">
      <dgm:prSet/>
      <dgm:spPr/>
      <dgm:t>
        <a:bodyPr/>
        <a:lstStyle/>
        <a:p>
          <a:endParaRPr lang="en-US"/>
        </a:p>
      </dgm:t>
    </dgm:pt>
    <dgm:pt modelId="{082FBAD1-8EC1-4B23-A958-09464BA99E89}" type="sibTrans" cxnId="{094D944A-51A5-46A5-B3E7-BB515BD22601}">
      <dgm:prSet/>
      <dgm:spPr/>
      <dgm:t>
        <a:bodyPr/>
        <a:lstStyle/>
        <a:p>
          <a:endParaRPr lang="en-US"/>
        </a:p>
      </dgm:t>
    </dgm:pt>
    <dgm:pt modelId="{493AD9D4-5AD2-4307-A733-CDADB96B8F38}">
      <dgm:prSet/>
      <dgm:spPr/>
      <dgm:t>
        <a:bodyPr/>
        <a:lstStyle/>
        <a:p>
          <a:r>
            <a:rPr lang="cs-CZ" b="1"/>
            <a:t>= pozitivní ovlivnění stoje a chůze:</a:t>
          </a:r>
          <a:endParaRPr lang="en-US" b="1"/>
        </a:p>
      </dgm:t>
    </dgm:pt>
    <dgm:pt modelId="{5E952994-CB8F-49C1-BF15-23B4CC2EDEEC}" type="parTrans" cxnId="{4213B8CD-6B3F-4528-AD5D-4283C2D84E15}">
      <dgm:prSet/>
      <dgm:spPr/>
      <dgm:t>
        <a:bodyPr/>
        <a:lstStyle/>
        <a:p>
          <a:endParaRPr lang="en-US"/>
        </a:p>
      </dgm:t>
    </dgm:pt>
    <dgm:pt modelId="{D5C8E64B-DA98-4E17-8D3C-2057B5D0BE55}" type="sibTrans" cxnId="{4213B8CD-6B3F-4528-AD5D-4283C2D84E15}">
      <dgm:prSet/>
      <dgm:spPr/>
      <dgm:t>
        <a:bodyPr/>
        <a:lstStyle/>
        <a:p>
          <a:endParaRPr lang="en-US"/>
        </a:p>
      </dgm:t>
    </dgm:pt>
    <dgm:pt modelId="{C6E43BBE-A44C-4034-B0EE-2C20695D4AE2}">
      <dgm:prSet/>
      <dgm:spPr/>
      <dgm:t>
        <a:bodyPr/>
        <a:lstStyle/>
        <a:p>
          <a:r>
            <a:rPr lang="cs-CZ" b="1"/>
            <a:t>Vliv aference hlavně z plosky nohy: aktivace m. quadratus plantae</a:t>
          </a:r>
          <a:endParaRPr lang="en-US" b="1"/>
        </a:p>
      </dgm:t>
    </dgm:pt>
    <dgm:pt modelId="{4EE7B224-49EC-4CB8-A1D0-8D22750FC3BB}" type="parTrans" cxnId="{5F49BE93-3527-4174-8A8E-0381488E550F}">
      <dgm:prSet/>
      <dgm:spPr/>
      <dgm:t>
        <a:bodyPr/>
        <a:lstStyle/>
        <a:p>
          <a:endParaRPr lang="en-US"/>
        </a:p>
      </dgm:t>
    </dgm:pt>
    <dgm:pt modelId="{5309FAE5-97C8-42D2-8ED6-2445DB587FE2}" type="sibTrans" cxnId="{5F49BE93-3527-4174-8A8E-0381488E550F}">
      <dgm:prSet/>
      <dgm:spPr/>
      <dgm:t>
        <a:bodyPr/>
        <a:lstStyle/>
        <a:p>
          <a:endParaRPr lang="en-US"/>
        </a:p>
      </dgm:t>
    </dgm:pt>
    <dgm:pt modelId="{647B08F2-1410-4402-894D-795266EA01BC}">
      <dgm:prSet/>
      <dgm:spPr/>
      <dgm:t>
        <a:bodyPr/>
        <a:lstStyle/>
        <a:p>
          <a:r>
            <a:rPr lang="cs-CZ" b="1"/>
            <a:t>Stahem svalu se navodí prohloubení nožní klenby (=malá noha). V praxi lepší bez koaktivace dlouhých flexorů prstců (NE úchopové postavení!)</a:t>
          </a:r>
          <a:endParaRPr lang="en-US" b="1"/>
        </a:p>
      </dgm:t>
    </dgm:pt>
    <dgm:pt modelId="{6366DEF7-9998-40E4-8312-5DCC3E7C52BE}" type="parTrans" cxnId="{0DDCAC82-42C5-44BC-A6F1-519B7FAD13BB}">
      <dgm:prSet/>
      <dgm:spPr/>
      <dgm:t>
        <a:bodyPr/>
        <a:lstStyle/>
        <a:p>
          <a:endParaRPr lang="en-US"/>
        </a:p>
      </dgm:t>
    </dgm:pt>
    <dgm:pt modelId="{E6E2471B-0E48-414F-8E2E-AA15AF63E1B6}" type="sibTrans" cxnId="{0DDCAC82-42C5-44BC-A6F1-519B7FAD13BB}">
      <dgm:prSet/>
      <dgm:spPr/>
      <dgm:t>
        <a:bodyPr/>
        <a:lstStyle/>
        <a:p>
          <a:endParaRPr lang="en-US"/>
        </a:p>
      </dgm:t>
    </dgm:pt>
    <dgm:pt modelId="{BCE699E9-D96A-4501-96BE-076986E1E65A}">
      <dgm:prSet/>
      <dgm:spPr/>
      <dgm:t>
        <a:bodyPr/>
        <a:lstStyle/>
        <a:p>
          <a:r>
            <a:rPr lang="cs-CZ" b="1"/>
            <a:t>Vliv na správné postavení vyšších úseků těla</a:t>
          </a:r>
          <a:endParaRPr lang="en-US" b="1"/>
        </a:p>
      </dgm:t>
    </dgm:pt>
    <dgm:pt modelId="{B6FD7E38-9DDF-4B44-A46D-464C9C17A1DF}" type="parTrans" cxnId="{87F7B794-ED89-492B-AFAF-2B3AD9CC6C86}">
      <dgm:prSet/>
      <dgm:spPr/>
      <dgm:t>
        <a:bodyPr/>
        <a:lstStyle/>
        <a:p>
          <a:endParaRPr lang="en-US"/>
        </a:p>
      </dgm:t>
    </dgm:pt>
    <dgm:pt modelId="{D6D8B954-876F-4DBC-B3AB-83B9A91533FD}" type="sibTrans" cxnId="{87F7B794-ED89-492B-AFAF-2B3AD9CC6C86}">
      <dgm:prSet/>
      <dgm:spPr/>
      <dgm:t>
        <a:bodyPr/>
        <a:lstStyle/>
        <a:p>
          <a:endParaRPr lang="en-US"/>
        </a:p>
      </dgm:t>
    </dgm:pt>
    <dgm:pt modelId="{A4B2F9BA-9171-49B0-95EC-12A8DCDE3DCB}">
      <dgm:prSet/>
      <dgm:spPr/>
      <dgm:t>
        <a:bodyPr/>
        <a:lstStyle/>
        <a:p>
          <a:r>
            <a:rPr lang="cs-CZ" b="1"/>
            <a:t>Zlepšení stability</a:t>
          </a:r>
          <a:endParaRPr lang="en-US" b="1"/>
        </a:p>
      </dgm:t>
    </dgm:pt>
    <dgm:pt modelId="{A0A573BB-9710-4F84-9366-FB9BB5617C7A}" type="parTrans" cxnId="{0EE3C3A8-A43E-4588-9329-444C3F8B3C95}">
      <dgm:prSet/>
      <dgm:spPr/>
      <dgm:t>
        <a:bodyPr/>
        <a:lstStyle/>
        <a:p>
          <a:endParaRPr lang="en-US"/>
        </a:p>
      </dgm:t>
    </dgm:pt>
    <dgm:pt modelId="{978242BE-830F-4568-B816-640AD75CA424}" type="sibTrans" cxnId="{0EE3C3A8-A43E-4588-9329-444C3F8B3C95}">
      <dgm:prSet/>
      <dgm:spPr/>
      <dgm:t>
        <a:bodyPr/>
        <a:lstStyle/>
        <a:p>
          <a:endParaRPr lang="en-US"/>
        </a:p>
      </dgm:t>
    </dgm:pt>
    <dgm:pt modelId="{DE0AE097-B098-463E-B185-F6F57AEC1399}">
      <dgm:prSet/>
      <dgm:spPr/>
      <dgm:t>
        <a:bodyPr/>
        <a:lstStyle/>
        <a:p>
          <a:r>
            <a:rPr lang="cs-CZ" b="1"/>
            <a:t>Vliv na odpružování chodidla při kroku</a:t>
          </a:r>
          <a:endParaRPr lang="en-US" b="1"/>
        </a:p>
      </dgm:t>
    </dgm:pt>
    <dgm:pt modelId="{36B29062-C15A-4C23-9547-0AF878B37A68}" type="parTrans" cxnId="{51601D3E-AA75-49B4-BA1A-A0B45847C2F5}">
      <dgm:prSet/>
      <dgm:spPr/>
      <dgm:t>
        <a:bodyPr/>
        <a:lstStyle/>
        <a:p>
          <a:endParaRPr lang="en-US"/>
        </a:p>
      </dgm:t>
    </dgm:pt>
    <dgm:pt modelId="{31F658BD-A1C7-4312-A278-9DB40678003C}" type="sibTrans" cxnId="{51601D3E-AA75-49B4-BA1A-A0B45847C2F5}">
      <dgm:prSet/>
      <dgm:spPr/>
      <dgm:t>
        <a:bodyPr/>
        <a:lstStyle/>
        <a:p>
          <a:endParaRPr lang="en-US"/>
        </a:p>
      </dgm:t>
    </dgm:pt>
    <dgm:pt modelId="{54B7B418-BEC4-4102-B5DD-0D5F4770E091}" type="pres">
      <dgm:prSet presAssocID="{657C7F76-DD30-4A6B-A1DD-E2A09C8CCF55}" presName="linear" presStyleCnt="0">
        <dgm:presLayoutVars>
          <dgm:animLvl val="lvl"/>
          <dgm:resizeHandles val="exact"/>
        </dgm:presLayoutVars>
      </dgm:prSet>
      <dgm:spPr/>
    </dgm:pt>
    <dgm:pt modelId="{EE395EC5-2224-453D-8EF9-490C1AF62589}" type="pres">
      <dgm:prSet presAssocID="{11CCDF40-AE15-47C4-B22A-0B3D7F2CF5A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AA2FB6A0-5630-4005-B111-BF80E9544B66}" type="pres">
      <dgm:prSet presAssocID="{082FBAD1-8EC1-4B23-A958-09464BA99E89}" presName="spacer" presStyleCnt="0"/>
      <dgm:spPr/>
    </dgm:pt>
    <dgm:pt modelId="{5207BC36-EA88-4B5C-BDA8-394CB38A1EE7}" type="pres">
      <dgm:prSet presAssocID="{493AD9D4-5AD2-4307-A733-CDADB96B8F38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F1C9EE95-E961-4FF0-B2CD-649F5DC06EFE}" type="pres">
      <dgm:prSet presAssocID="{D5C8E64B-DA98-4E17-8D3C-2057B5D0BE55}" presName="spacer" presStyleCnt="0"/>
      <dgm:spPr/>
    </dgm:pt>
    <dgm:pt modelId="{66354464-E032-4008-A277-0F5D83C5222B}" type="pres">
      <dgm:prSet presAssocID="{C6E43BBE-A44C-4034-B0EE-2C20695D4AE2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F663C4CF-4DC3-4566-91A1-329D7F9C413D}" type="pres">
      <dgm:prSet presAssocID="{C6E43BBE-A44C-4034-B0EE-2C20695D4AE2}" presName="childText" presStyleLbl="revTx" presStyleIdx="0" presStyleCnt="1">
        <dgm:presLayoutVars>
          <dgm:bulletEnabled val="1"/>
        </dgm:presLayoutVars>
      </dgm:prSet>
      <dgm:spPr/>
    </dgm:pt>
    <dgm:pt modelId="{6BAF0ED6-70F7-4FEC-B64E-1B6CE0D71D2B}" type="pres">
      <dgm:prSet presAssocID="{BCE699E9-D96A-4501-96BE-076986E1E65A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1C66731D-F783-41B9-B77B-C0185F57FF49}" type="pres">
      <dgm:prSet presAssocID="{D6D8B954-876F-4DBC-B3AB-83B9A91533FD}" presName="spacer" presStyleCnt="0"/>
      <dgm:spPr/>
    </dgm:pt>
    <dgm:pt modelId="{7FCF282D-A2C5-4276-9BD1-77593E62D998}" type="pres">
      <dgm:prSet presAssocID="{A4B2F9BA-9171-49B0-95EC-12A8DCDE3DCB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DB9A7EF2-660F-405A-BE75-4E653E91CB27}" type="pres">
      <dgm:prSet presAssocID="{978242BE-830F-4568-B816-640AD75CA424}" presName="spacer" presStyleCnt="0"/>
      <dgm:spPr/>
    </dgm:pt>
    <dgm:pt modelId="{6CF332D0-82A9-4E65-A144-E1F744EB0458}" type="pres">
      <dgm:prSet presAssocID="{DE0AE097-B098-463E-B185-F6F57AEC1399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08E47011-C899-40B4-9705-25F15B0E5AE2}" type="presOf" srcId="{657C7F76-DD30-4A6B-A1DD-E2A09C8CCF55}" destId="{54B7B418-BEC4-4102-B5DD-0D5F4770E091}" srcOrd="0" destOrd="0" presId="urn:microsoft.com/office/officeart/2005/8/layout/vList2"/>
    <dgm:cxn modelId="{FCF1A926-BECB-4926-A293-FFF188F2CCB3}" type="presOf" srcId="{C6E43BBE-A44C-4034-B0EE-2C20695D4AE2}" destId="{66354464-E032-4008-A277-0F5D83C5222B}" srcOrd="0" destOrd="0" presId="urn:microsoft.com/office/officeart/2005/8/layout/vList2"/>
    <dgm:cxn modelId="{51601D3E-AA75-49B4-BA1A-A0B45847C2F5}" srcId="{657C7F76-DD30-4A6B-A1DD-E2A09C8CCF55}" destId="{DE0AE097-B098-463E-B185-F6F57AEC1399}" srcOrd="5" destOrd="0" parTransId="{36B29062-C15A-4C23-9547-0AF878B37A68}" sibTransId="{31F658BD-A1C7-4312-A278-9DB40678003C}"/>
    <dgm:cxn modelId="{094D944A-51A5-46A5-B3E7-BB515BD22601}" srcId="{657C7F76-DD30-4A6B-A1DD-E2A09C8CCF55}" destId="{11CCDF40-AE15-47C4-B22A-0B3D7F2CF5A0}" srcOrd="0" destOrd="0" parTransId="{B19C2AF7-70B1-4F7C-B9A1-FB03544EBE56}" sibTransId="{082FBAD1-8EC1-4B23-A958-09464BA99E89}"/>
    <dgm:cxn modelId="{0DDCAC82-42C5-44BC-A6F1-519B7FAD13BB}" srcId="{C6E43BBE-A44C-4034-B0EE-2C20695D4AE2}" destId="{647B08F2-1410-4402-894D-795266EA01BC}" srcOrd="0" destOrd="0" parTransId="{6366DEF7-9998-40E4-8312-5DCC3E7C52BE}" sibTransId="{E6E2471B-0E48-414F-8E2E-AA15AF63E1B6}"/>
    <dgm:cxn modelId="{FB4FA48C-E418-4611-98B7-74A66D7085E3}" type="presOf" srcId="{493AD9D4-5AD2-4307-A733-CDADB96B8F38}" destId="{5207BC36-EA88-4B5C-BDA8-394CB38A1EE7}" srcOrd="0" destOrd="0" presId="urn:microsoft.com/office/officeart/2005/8/layout/vList2"/>
    <dgm:cxn modelId="{5F49BE93-3527-4174-8A8E-0381488E550F}" srcId="{657C7F76-DD30-4A6B-A1DD-E2A09C8CCF55}" destId="{C6E43BBE-A44C-4034-B0EE-2C20695D4AE2}" srcOrd="2" destOrd="0" parTransId="{4EE7B224-49EC-4CB8-A1D0-8D22750FC3BB}" sibTransId="{5309FAE5-97C8-42D2-8ED6-2445DB587FE2}"/>
    <dgm:cxn modelId="{87F7B794-ED89-492B-AFAF-2B3AD9CC6C86}" srcId="{657C7F76-DD30-4A6B-A1DD-E2A09C8CCF55}" destId="{BCE699E9-D96A-4501-96BE-076986E1E65A}" srcOrd="3" destOrd="0" parTransId="{B6FD7E38-9DDF-4B44-A46D-464C9C17A1DF}" sibTransId="{D6D8B954-876F-4DBC-B3AB-83B9A91533FD}"/>
    <dgm:cxn modelId="{B8D7BD94-FB26-437E-8C65-EBCB18E1FC27}" type="presOf" srcId="{647B08F2-1410-4402-894D-795266EA01BC}" destId="{F663C4CF-4DC3-4566-91A1-329D7F9C413D}" srcOrd="0" destOrd="0" presId="urn:microsoft.com/office/officeart/2005/8/layout/vList2"/>
    <dgm:cxn modelId="{43FC93A6-6FD2-40F7-9950-B8D722FD87C5}" type="presOf" srcId="{11CCDF40-AE15-47C4-B22A-0B3D7F2CF5A0}" destId="{EE395EC5-2224-453D-8EF9-490C1AF62589}" srcOrd="0" destOrd="0" presId="urn:microsoft.com/office/officeart/2005/8/layout/vList2"/>
    <dgm:cxn modelId="{0EE3C3A8-A43E-4588-9329-444C3F8B3C95}" srcId="{657C7F76-DD30-4A6B-A1DD-E2A09C8CCF55}" destId="{A4B2F9BA-9171-49B0-95EC-12A8DCDE3DCB}" srcOrd="4" destOrd="0" parTransId="{A0A573BB-9710-4F84-9366-FB9BB5617C7A}" sibTransId="{978242BE-830F-4568-B816-640AD75CA424}"/>
    <dgm:cxn modelId="{360C5DB8-CEA7-4C62-9D26-54D7E57F6C79}" type="presOf" srcId="{A4B2F9BA-9171-49B0-95EC-12A8DCDE3DCB}" destId="{7FCF282D-A2C5-4276-9BD1-77593E62D998}" srcOrd="0" destOrd="0" presId="urn:microsoft.com/office/officeart/2005/8/layout/vList2"/>
    <dgm:cxn modelId="{4213B8CD-6B3F-4528-AD5D-4283C2D84E15}" srcId="{657C7F76-DD30-4A6B-A1DD-E2A09C8CCF55}" destId="{493AD9D4-5AD2-4307-A733-CDADB96B8F38}" srcOrd="1" destOrd="0" parTransId="{5E952994-CB8F-49C1-BF15-23B4CC2EDEEC}" sibTransId="{D5C8E64B-DA98-4E17-8D3C-2057B5D0BE55}"/>
    <dgm:cxn modelId="{15F643E1-618C-4212-8718-B07DA60EED26}" type="presOf" srcId="{BCE699E9-D96A-4501-96BE-076986E1E65A}" destId="{6BAF0ED6-70F7-4FEC-B64E-1B6CE0D71D2B}" srcOrd="0" destOrd="0" presId="urn:microsoft.com/office/officeart/2005/8/layout/vList2"/>
    <dgm:cxn modelId="{931E3AF0-4179-4404-8875-482D925805CD}" type="presOf" srcId="{DE0AE097-B098-463E-B185-F6F57AEC1399}" destId="{6CF332D0-82A9-4E65-A144-E1F744EB0458}" srcOrd="0" destOrd="0" presId="urn:microsoft.com/office/officeart/2005/8/layout/vList2"/>
    <dgm:cxn modelId="{2C83DDAA-86ED-49A5-8B7B-6236931A9DC7}" type="presParOf" srcId="{54B7B418-BEC4-4102-B5DD-0D5F4770E091}" destId="{EE395EC5-2224-453D-8EF9-490C1AF62589}" srcOrd="0" destOrd="0" presId="urn:microsoft.com/office/officeart/2005/8/layout/vList2"/>
    <dgm:cxn modelId="{DA0E8A88-0464-4FAD-A7DC-94851AD3E9F1}" type="presParOf" srcId="{54B7B418-BEC4-4102-B5DD-0D5F4770E091}" destId="{AA2FB6A0-5630-4005-B111-BF80E9544B66}" srcOrd="1" destOrd="0" presId="urn:microsoft.com/office/officeart/2005/8/layout/vList2"/>
    <dgm:cxn modelId="{61F731C4-03AF-433C-B3E6-F9B2B6BCA7EA}" type="presParOf" srcId="{54B7B418-BEC4-4102-B5DD-0D5F4770E091}" destId="{5207BC36-EA88-4B5C-BDA8-394CB38A1EE7}" srcOrd="2" destOrd="0" presId="urn:microsoft.com/office/officeart/2005/8/layout/vList2"/>
    <dgm:cxn modelId="{CDE3E37B-60EC-48E5-B2AB-FF94397C5581}" type="presParOf" srcId="{54B7B418-BEC4-4102-B5DD-0D5F4770E091}" destId="{F1C9EE95-E961-4FF0-B2CD-649F5DC06EFE}" srcOrd="3" destOrd="0" presId="urn:microsoft.com/office/officeart/2005/8/layout/vList2"/>
    <dgm:cxn modelId="{AC6A7046-65A7-4E29-AF29-5DF4DDB1B340}" type="presParOf" srcId="{54B7B418-BEC4-4102-B5DD-0D5F4770E091}" destId="{66354464-E032-4008-A277-0F5D83C5222B}" srcOrd="4" destOrd="0" presId="urn:microsoft.com/office/officeart/2005/8/layout/vList2"/>
    <dgm:cxn modelId="{677066EB-A4C4-432A-85F3-975C1B37942C}" type="presParOf" srcId="{54B7B418-BEC4-4102-B5DD-0D5F4770E091}" destId="{F663C4CF-4DC3-4566-91A1-329D7F9C413D}" srcOrd="5" destOrd="0" presId="urn:microsoft.com/office/officeart/2005/8/layout/vList2"/>
    <dgm:cxn modelId="{9EFB2B1C-E485-4FF2-B2A2-CB0685FF16C8}" type="presParOf" srcId="{54B7B418-BEC4-4102-B5DD-0D5F4770E091}" destId="{6BAF0ED6-70F7-4FEC-B64E-1B6CE0D71D2B}" srcOrd="6" destOrd="0" presId="urn:microsoft.com/office/officeart/2005/8/layout/vList2"/>
    <dgm:cxn modelId="{E26588F8-2344-42D7-AB16-9C9745CD57CA}" type="presParOf" srcId="{54B7B418-BEC4-4102-B5DD-0D5F4770E091}" destId="{1C66731D-F783-41B9-B77B-C0185F57FF49}" srcOrd="7" destOrd="0" presId="urn:microsoft.com/office/officeart/2005/8/layout/vList2"/>
    <dgm:cxn modelId="{4C3AAC7C-2976-4413-AE64-D6FB2B6B288E}" type="presParOf" srcId="{54B7B418-BEC4-4102-B5DD-0D5F4770E091}" destId="{7FCF282D-A2C5-4276-9BD1-77593E62D998}" srcOrd="8" destOrd="0" presId="urn:microsoft.com/office/officeart/2005/8/layout/vList2"/>
    <dgm:cxn modelId="{5A90259C-4F72-47C1-9CC1-0A23F47F559C}" type="presParOf" srcId="{54B7B418-BEC4-4102-B5DD-0D5F4770E091}" destId="{DB9A7EF2-660F-405A-BE75-4E653E91CB27}" srcOrd="9" destOrd="0" presId="urn:microsoft.com/office/officeart/2005/8/layout/vList2"/>
    <dgm:cxn modelId="{3238D6ED-A83F-4CAB-AA4E-5165629297C0}" type="presParOf" srcId="{54B7B418-BEC4-4102-B5DD-0D5F4770E091}" destId="{6CF332D0-82A9-4E65-A144-E1F744EB045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879519F-6B9A-46D1-BD79-9B2414A15D0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2" csCatId="colorful" phldr="1"/>
      <dgm:spPr/>
      <dgm:t>
        <a:bodyPr/>
        <a:lstStyle/>
        <a:p>
          <a:endParaRPr lang="en-US"/>
        </a:p>
      </dgm:t>
    </dgm:pt>
    <dgm:pt modelId="{433ADBC0-1A3A-4FD6-9F99-BECDDDC35DBA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/>
            <a:t>= reflektorické zapojování svalů zajišťujících správné postavení pánve</a:t>
          </a:r>
          <a:endParaRPr lang="en-US" b="1"/>
        </a:p>
      </dgm:t>
    </dgm:pt>
    <dgm:pt modelId="{F6157B50-0A43-406B-8524-C7B190359A76}" type="parTrans" cxnId="{54545294-4900-4203-844D-EA3B11415136}">
      <dgm:prSet/>
      <dgm:spPr/>
      <dgm:t>
        <a:bodyPr/>
        <a:lstStyle/>
        <a:p>
          <a:endParaRPr lang="en-US"/>
        </a:p>
      </dgm:t>
    </dgm:pt>
    <dgm:pt modelId="{D6BE16AB-723B-43F1-801C-A9CE2CB10833}" type="sibTrans" cxnId="{54545294-4900-4203-844D-EA3B11415136}">
      <dgm:prSet/>
      <dgm:spPr/>
      <dgm:t>
        <a:bodyPr/>
        <a:lstStyle/>
        <a:p>
          <a:endParaRPr lang="en-US"/>
        </a:p>
      </dgm:t>
    </dgm:pt>
    <dgm:pt modelId="{2E15FA65-49E2-4D44-98AB-C40F1281CE29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/>
            <a:t>Pohyb v </a:t>
          </a:r>
          <a:r>
            <a:rPr lang="cs-CZ" b="1" err="1"/>
            <a:t>laterolaterálním</a:t>
          </a:r>
          <a:r>
            <a:rPr lang="cs-CZ" b="1"/>
            <a:t> směru (aktivace gluteálního svalstva)</a:t>
          </a:r>
          <a:endParaRPr lang="en-US" b="1"/>
        </a:p>
      </dgm:t>
    </dgm:pt>
    <dgm:pt modelId="{C2DDA054-785C-4342-B706-C60B28094A33}" type="parTrans" cxnId="{5B6C110A-F315-4530-BDD0-4892BE771D16}">
      <dgm:prSet/>
      <dgm:spPr/>
      <dgm:t>
        <a:bodyPr/>
        <a:lstStyle/>
        <a:p>
          <a:endParaRPr lang="en-US"/>
        </a:p>
      </dgm:t>
    </dgm:pt>
    <dgm:pt modelId="{E63CE891-221B-4542-9886-CEAC5EA9C14D}" type="sibTrans" cxnId="{5B6C110A-F315-4530-BDD0-4892BE771D16}">
      <dgm:prSet/>
      <dgm:spPr/>
      <dgm:t>
        <a:bodyPr/>
        <a:lstStyle/>
        <a:p>
          <a:endParaRPr lang="en-US"/>
        </a:p>
      </dgm:t>
    </dgm:pt>
    <dgm:pt modelId="{639B2A02-F120-4778-A5D2-5C1E06E9AF2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/>
            <a:t>Pohyb v diagonálním směru (koordinace břišního a zádového svalstva)</a:t>
          </a:r>
          <a:endParaRPr lang="en-US" b="1"/>
        </a:p>
      </dgm:t>
    </dgm:pt>
    <dgm:pt modelId="{53124EE1-4898-44EB-8C33-12138751D6C1}" type="parTrans" cxnId="{729D9965-A44F-42CF-AE33-950D7FBCF3EE}">
      <dgm:prSet/>
      <dgm:spPr/>
      <dgm:t>
        <a:bodyPr/>
        <a:lstStyle/>
        <a:p>
          <a:endParaRPr lang="en-US"/>
        </a:p>
      </dgm:t>
    </dgm:pt>
    <dgm:pt modelId="{0B25C948-3A4F-4CE8-A5F6-825E64585548}" type="sibTrans" cxnId="{729D9965-A44F-42CF-AE33-950D7FBCF3EE}">
      <dgm:prSet/>
      <dgm:spPr/>
      <dgm:t>
        <a:bodyPr/>
        <a:lstStyle/>
        <a:p>
          <a:endParaRPr lang="en-US"/>
        </a:p>
      </dgm:t>
    </dgm:pt>
    <dgm:pt modelId="{8864803E-6DA6-4996-9A22-6F128E5D0FC2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/>
            <a:t>Pohyb v předozadním směru (koordinace břišního, zádového a gluteálního svalstva)</a:t>
          </a:r>
        </a:p>
      </dgm:t>
    </dgm:pt>
    <dgm:pt modelId="{3C11D441-1606-4E08-914B-D02752F9AE43}" type="parTrans" cxnId="{04211D54-3C4C-48D6-A6FC-E72EEE82020D}">
      <dgm:prSet/>
      <dgm:spPr/>
      <dgm:t>
        <a:bodyPr/>
        <a:lstStyle/>
        <a:p>
          <a:endParaRPr lang="en-US"/>
        </a:p>
      </dgm:t>
    </dgm:pt>
    <dgm:pt modelId="{D5322518-977E-415B-BE3E-814BC15B5DE6}" type="sibTrans" cxnId="{04211D54-3C4C-48D6-A6FC-E72EEE82020D}">
      <dgm:prSet/>
      <dgm:spPr/>
      <dgm:t>
        <a:bodyPr/>
        <a:lstStyle/>
        <a:p>
          <a:endParaRPr lang="en-US"/>
        </a:p>
      </dgm:t>
    </dgm:pt>
    <dgm:pt modelId="{6597C0F1-27D2-4086-91D6-136F6C5507AB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cs-CZ" b="1" dirty="0">
              <a:latin typeface="Modern Love"/>
            </a:rPr>
            <a:t>Cvičení v sedu (aktivace gluteálního svalstva)</a:t>
          </a:r>
        </a:p>
      </dgm:t>
    </dgm:pt>
    <dgm:pt modelId="{3EF86ED0-B219-49D4-AB35-C91404426B51}" type="parTrans" cxnId="{685094BD-0C14-4097-B339-13CDDF0569E3}">
      <dgm:prSet/>
      <dgm:spPr/>
    </dgm:pt>
    <dgm:pt modelId="{12919D1C-66FC-424C-8662-12EF55D14CB0}" type="sibTrans" cxnId="{685094BD-0C14-4097-B339-13CDDF0569E3}">
      <dgm:prSet/>
      <dgm:spPr/>
    </dgm:pt>
    <dgm:pt modelId="{3CDDABCF-0854-4EC3-BAFB-7B7B3C3831EA}" type="pres">
      <dgm:prSet presAssocID="{2879519F-6B9A-46D1-BD79-9B2414A15D06}" presName="root" presStyleCnt="0">
        <dgm:presLayoutVars>
          <dgm:dir/>
          <dgm:resizeHandles val="exact"/>
        </dgm:presLayoutVars>
      </dgm:prSet>
      <dgm:spPr/>
    </dgm:pt>
    <dgm:pt modelId="{DC97FA7C-CE2A-4F2F-B90D-532CBE689677}" type="pres">
      <dgm:prSet presAssocID="{433ADBC0-1A3A-4FD6-9F99-BECDDDC35DBA}" presName="compNode" presStyleCnt="0"/>
      <dgm:spPr/>
    </dgm:pt>
    <dgm:pt modelId="{8C15BF65-524B-4C54-B7E9-071933399756}" type="pres">
      <dgm:prSet presAssocID="{433ADBC0-1A3A-4FD6-9F99-BECDDDC35DBA}" presName="bgRect" presStyleLbl="bgShp" presStyleIdx="0" presStyleCnt="5"/>
      <dgm:spPr/>
    </dgm:pt>
    <dgm:pt modelId="{8CAE42B0-39B5-4225-92A3-6AA5625249CF}" type="pres">
      <dgm:prSet presAssocID="{433ADBC0-1A3A-4FD6-9F99-BECDDDC35DBA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80389A45-2613-4611-8007-C198E8CB87CC}" type="pres">
      <dgm:prSet presAssocID="{433ADBC0-1A3A-4FD6-9F99-BECDDDC35DBA}" presName="spaceRect" presStyleCnt="0"/>
      <dgm:spPr/>
    </dgm:pt>
    <dgm:pt modelId="{52775237-FAFF-4C99-B66B-DDE5924F0A53}" type="pres">
      <dgm:prSet presAssocID="{433ADBC0-1A3A-4FD6-9F99-BECDDDC35DBA}" presName="parTx" presStyleLbl="revTx" presStyleIdx="0" presStyleCnt="5">
        <dgm:presLayoutVars>
          <dgm:chMax val="0"/>
          <dgm:chPref val="0"/>
        </dgm:presLayoutVars>
      </dgm:prSet>
      <dgm:spPr/>
    </dgm:pt>
    <dgm:pt modelId="{1DB602DB-A639-4F2D-99BD-126D0C4AFA3C}" type="pres">
      <dgm:prSet presAssocID="{D6BE16AB-723B-43F1-801C-A9CE2CB10833}" presName="sibTrans" presStyleCnt="0"/>
      <dgm:spPr/>
    </dgm:pt>
    <dgm:pt modelId="{E385BF72-997F-41E2-BC7F-EA5D27F1D42A}" type="pres">
      <dgm:prSet presAssocID="{2E15FA65-49E2-4D44-98AB-C40F1281CE29}" presName="compNode" presStyleCnt="0"/>
      <dgm:spPr/>
    </dgm:pt>
    <dgm:pt modelId="{1C4DF700-127D-4896-BF58-F7251AB9CEAA}" type="pres">
      <dgm:prSet presAssocID="{2E15FA65-49E2-4D44-98AB-C40F1281CE29}" presName="bgRect" presStyleLbl="bgShp" presStyleIdx="1" presStyleCnt="5"/>
      <dgm:spPr/>
    </dgm:pt>
    <dgm:pt modelId="{7B842C06-FCCC-4C94-8168-13F2CCBC967E}" type="pres">
      <dgm:prSet presAssocID="{2E15FA65-49E2-4D44-98AB-C40F1281CE29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vron Arrows"/>
        </a:ext>
      </dgm:extLst>
    </dgm:pt>
    <dgm:pt modelId="{B7DF1382-D799-41B9-A587-95F0FD42C884}" type="pres">
      <dgm:prSet presAssocID="{2E15FA65-49E2-4D44-98AB-C40F1281CE29}" presName="spaceRect" presStyleCnt="0"/>
      <dgm:spPr/>
    </dgm:pt>
    <dgm:pt modelId="{E89503E0-05C4-486A-AE37-ABE902BFF73F}" type="pres">
      <dgm:prSet presAssocID="{2E15FA65-49E2-4D44-98AB-C40F1281CE29}" presName="parTx" presStyleLbl="revTx" presStyleIdx="1" presStyleCnt="5">
        <dgm:presLayoutVars>
          <dgm:chMax val="0"/>
          <dgm:chPref val="0"/>
        </dgm:presLayoutVars>
      </dgm:prSet>
      <dgm:spPr/>
    </dgm:pt>
    <dgm:pt modelId="{8DC984E4-0C2D-4866-88B5-F14B54BD322C}" type="pres">
      <dgm:prSet presAssocID="{E63CE891-221B-4542-9886-CEAC5EA9C14D}" presName="sibTrans" presStyleCnt="0"/>
      <dgm:spPr/>
    </dgm:pt>
    <dgm:pt modelId="{ADC2C5AA-9195-49C1-9A28-83148203929D}" type="pres">
      <dgm:prSet presAssocID="{639B2A02-F120-4778-A5D2-5C1E06E9AF2C}" presName="compNode" presStyleCnt="0"/>
      <dgm:spPr/>
    </dgm:pt>
    <dgm:pt modelId="{80D1B5A6-258D-4372-BC13-F8D5DDB79993}" type="pres">
      <dgm:prSet presAssocID="{639B2A02-F120-4778-A5D2-5C1E06E9AF2C}" presName="bgRect" presStyleLbl="bgShp" presStyleIdx="2" presStyleCnt="5"/>
      <dgm:spPr/>
    </dgm:pt>
    <dgm:pt modelId="{F92F1854-7334-4BFE-8FC8-689325B68984}" type="pres">
      <dgm:prSet presAssocID="{639B2A02-F120-4778-A5D2-5C1E06E9AF2C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rcles with Arrows"/>
        </a:ext>
      </dgm:extLst>
    </dgm:pt>
    <dgm:pt modelId="{91627162-FE4C-49FD-8B28-539AAF2D3382}" type="pres">
      <dgm:prSet presAssocID="{639B2A02-F120-4778-A5D2-5C1E06E9AF2C}" presName="spaceRect" presStyleCnt="0"/>
      <dgm:spPr/>
    </dgm:pt>
    <dgm:pt modelId="{B45A8D1B-4C53-475B-89D5-C98D487AF3C2}" type="pres">
      <dgm:prSet presAssocID="{639B2A02-F120-4778-A5D2-5C1E06E9AF2C}" presName="parTx" presStyleLbl="revTx" presStyleIdx="2" presStyleCnt="5">
        <dgm:presLayoutVars>
          <dgm:chMax val="0"/>
          <dgm:chPref val="0"/>
        </dgm:presLayoutVars>
      </dgm:prSet>
      <dgm:spPr/>
    </dgm:pt>
    <dgm:pt modelId="{4B3982F2-426B-4A40-886F-B02027B8B8CF}" type="pres">
      <dgm:prSet presAssocID="{0B25C948-3A4F-4CE8-A5F6-825E64585548}" presName="sibTrans" presStyleCnt="0"/>
      <dgm:spPr/>
    </dgm:pt>
    <dgm:pt modelId="{B70931BB-0BC1-47EA-AAA4-4C239EAD35CF}" type="pres">
      <dgm:prSet presAssocID="{8864803E-6DA6-4996-9A22-6F128E5D0FC2}" presName="compNode" presStyleCnt="0"/>
      <dgm:spPr/>
    </dgm:pt>
    <dgm:pt modelId="{2FBD6B57-ED15-4817-A48C-AFAC6F7742CB}" type="pres">
      <dgm:prSet presAssocID="{8864803E-6DA6-4996-9A22-6F128E5D0FC2}" presName="bgRect" presStyleLbl="bgShp" presStyleIdx="3" presStyleCnt="5"/>
      <dgm:spPr/>
    </dgm:pt>
    <dgm:pt modelId="{0E1DD5E5-1653-4467-9906-E258EB70B8A8}" type="pres">
      <dgm:prSet presAssocID="{8864803E-6DA6-4996-9A22-6F128E5D0FC2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rcles with Lines"/>
        </a:ext>
      </dgm:extLst>
    </dgm:pt>
    <dgm:pt modelId="{ACD18DAC-A4D8-4298-AC43-8F1230A8277B}" type="pres">
      <dgm:prSet presAssocID="{8864803E-6DA6-4996-9A22-6F128E5D0FC2}" presName="spaceRect" presStyleCnt="0"/>
      <dgm:spPr/>
    </dgm:pt>
    <dgm:pt modelId="{C5305306-5915-43BD-8774-EDBE51AB0AEE}" type="pres">
      <dgm:prSet presAssocID="{8864803E-6DA6-4996-9A22-6F128E5D0FC2}" presName="parTx" presStyleLbl="revTx" presStyleIdx="3" presStyleCnt="5">
        <dgm:presLayoutVars>
          <dgm:chMax val="0"/>
          <dgm:chPref val="0"/>
        </dgm:presLayoutVars>
      </dgm:prSet>
      <dgm:spPr/>
    </dgm:pt>
    <dgm:pt modelId="{45937E85-94BF-4514-AA29-D0F6CAE31183}" type="pres">
      <dgm:prSet presAssocID="{D5322518-977E-415B-BE3E-814BC15B5DE6}" presName="sibTrans" presStyleCnt="0"/>
      <dgm:spPr/>
    </dgm:pt>
    <dgm:pt modelId="{7843DFB5-9124-4312-9B44-A06FE5B9907B}" type="pres">
      <dgm:prSet presAssocID="{6597C0F1-27D2-4086-91D6-136F6C5507AB}" presName="compNode" presStyleCnt="0"/>
      <dgm:spPr/>
    </dgm:pt>
    <dgm:pt modelId="{99441818-00B1-4C7F-B9C3-B1A2BC6A1AE1}" type="pres">
      <dgm:prSet presAssocID="{6597C0F1-27D2-4086-91D6-136F6C5507AB}" presName="bgRect" presStyleLbl="bgShp" presStyleIdx="4" presStyleCnt="5"/>
      <dgm:spPr/>
    </dgm:pt>
    <dgm:pt modelId="{AF3768FD-3A15-47E7-ADDA-B8E410C38DA9}" type="pres">
      <dgm:prSet presAssocID="{6597C0F1-27D2-4086-91D6-136F6C5507AB}" presName="iconRect" presStyleLbl="node1" presStyleIdx="4" presStyleCnt="5"/>
      <dgm:spPr>
        <a:ln>
          <a:noFill/>
        </a:ln>
      </dgm:spPr>
    </dgm:pt>
    <dgm:pt modelId="{87F27C12-B0D8-47CF-A6C6-1C351CD9240E}" type="pres">
      <dgm:prSet presAssocID="{6597C0F1-27D2-4086-91D6-136F6C5507AB}" presName="spaceRect" presStyleCnt="0"/>
      <dgm:spPr/>
    </dgm:pt>
    <dgm:pt modelId="{4F75D37B-1914-4AD7-BE98-9AC3AE2AA33D}" type="pres">
      <dgm:prSet presAssocID="{6597C0F1-27D2-4086-91D6-136F6C5507AB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5B6C110A-F315-4530-BDD0-4892BE771D16}" srcId="{2879519F-6B9A-46D1-BD79-9B2414A15D06}" destId="{2E15FA65-49E2-4D44-98AB-C40F1281CE29}" srcOrd="1" destOrd="0" parTransId="{C2DDA054-785C-4342-B706-C60B28094A33}" sibTransId="{E63CE891-221B-4542-9886-CEAC5EA9C14D}"/>
    <dgm:cxn modelId="{5B309820-2E2D-4120-A0EB-F916E3095770}" type="presOf" srcId="{639B2A02-F120-4778-A5D2-5C1E06E9AF2C}" destId="{B45A8D1B-4C53-475B-89D5-C98D487AF3C2}" srcOrd="0" destOrd="0" presId="urn:microsoft.com/office/officeart/2018/2/layout/IconVerticalSolidList"/>
    <dgm:cxn modelId="{CCDC0937-14EF-4110-B0E1-BE93D79D9DB1}" type="presOf" srcId="{433ADBC0-1A3A-4FD6-9F99-BECDDDC35DBA}" destId="{52775237-FAFF-4C99-B66B-DDE5924F0A53}" srcOrd="0" destOrd="0" presId="urn:microsoft.com/office/officeart/2018/2/layout/IconVerticalSolidList"/>
    <dgm:cxn modelId="{729D9965-A44F-42CF-AE33-950D7FBCF3EE}" srcId="{2879519F-6B9A-46D1-BD79-9B2414A15D06}" destId="{639B2A02-F120-4778-A5D2-5C1E06E9AF2C}" srcOrd="2" destOrd="0" parTransId="{53124EE1-4898-44EB-8C33-12138751D6C1}" sibTransId="{0B25C948-3A4F-4CE8-A5F6-825E64585548}"/>
    <dgm:cxn modelId="{247B0648-5A8C-49BC-81A9-6341DC04DD05}" type="presOf" srcId="{6597C0F1-27D2-4086-91D6-136F6C5507AB}" destId="{4F75D37B-1914-4AD7-BE98-9AC3AE2AA33D}" srcOrd="0" destOrd="0" presId="urn:microsoft.com/office/officeart/2018/2/layout/IconVerticalSolidList"/>
    <dgm:cxn modelId="{04211D54-3C4C-48D6-A6FC-E72EEE82020D}" srcId="{2879519F-6B9A-46D1-BD79-9B2414A15D06}" destId="{8864803E-6DA6-4996-9A22-6F128E5D0FC2}" srcOrd="3" destOrd="0" parTransId="{3C11D441-1606-4E08-914B-D02752F9AE43}" sibTransId="{D5322518-977E-415B-BE3E-814BC15B5DE6}"/>
    <dgm:cxn modelId="{72246C79-0FD6-46D3-BA9F-D411F0770966}" type="presOf" srcId="{8864803E-6DA6-4996-9A22-6F128E5D0FC2}" destId="{C5305306-5915-43BD-8774-EDBE51AB0AEE}" srcOrd="0" destOrd="0" presId="urn:microsoft.com/office/officeart/2018/2/layout/IconVerticalSolidList"/>
    <dgm:cxn modelId="{F040FC8A-3430-4EDF-B858-74DF65F745CF}" type="presOf" srcId="{2879519F-6B9A-46D1-BD79-9B2414A15D06}" destId="{3CDDABCF-0854-4EC3-BAFB-7B7B3C3831EA}" srcOrd="0" destOrd="0" presId="urn:microsoft.com/office/officeart/2018/2/layout/IconVerticalSolidList"/>
    <dgm:cxn modelId="{54545294-4900-4203-844D-EA3B11415136}" srcId="{2879519F-6B9A-46D1-BD79-9B2414A15D06}" destId="{433ADBC0-1A3A-4FD6-9F99-BECDDDC35DBA}" srcOrd="0" destOrd="0" parTransId="{F6157B50-0A43-406B-8524-C7B190359A76}" sibTransId="{D6BE16AB-723B-43F1-801C-A9CE2CB10833}"/>
    <dgm:cxn modelId="{685094BD-0C14-4097-B339-13CDDF0569E3}" srcId="{2879519F-6B9A-46D1-BD79-9B2414A15D06}" destId="{6597C0F1-27D2-4086-91D6-136F6C5507AB}" srcOrd="4" destOrd="0" parTransId="{3EF86ED0-B219-49D4-AB35-C91404426B51}" sibTransId="{12919D1C-66FC-424C-8662-12EF55D14CB0}"/>
    <dgm:cxn modelId="{5275BEE7-DD1F-4222-BF9D-F9A0C185BF43}" type="presOf" srcId="{2E15FA65-49E2-4D44-98AB-C40F1281CE29}" destId="{E89503E0-05C4-486A-AE37-ABE902BFF73F}" srcOrd="0" destOrd="0" presId="urn:microsoft.com/office/officeart/2018/2/layout/IconVerticalSolidList"/>
    <dgm:cxn modelId="{EE4A46EB-D928-4208-BA81-843E9F89B781}" type="presParOf" srcId="{3CDDABCF-0854-4EC3-BAFB-7B7B3C3831EA}" destId="{DC97FA7C-CE2A-4F2F-B90D-532CBE689677}" srcOrd="0" destOrd="0" presId="urn:microsoft.com/office/officeart/2018/2/layout/IconVerticalSolidList"/>
    <dgm:cxn modelId="{B4F31E41-7BCC-40E8-BC8C-6B71C2234938}" type="presParOf" srcId="{DC97FA7C-CE2A-4F2F-B90D-532CBE689677}" destId="{8C15BF65-524B-4C54-B7E9-071933399756}" srcOrd="0" destOrd="0" presId="urn:microsoft.com/office/officeart/2018/2/layout/IconVerticalSolidList"/>
    <dgm:cxn modelId="{10FFE364-52DE-4BA4-A3D2-2A10738E690A}" type="presParOf" srcId="{DC97FA7C-CE2A-4F2F-B90D-532CBE689677}" destId="{8CAE42B0-39B5-4225-92A3-6AA5625249CF}" srcOrd="1" destOrd="0" presId="urn:microsoft.com/office/officeart/2018/2/layout/IconVerticalSolidList"/>
    <dgm:cxn modelId="{99807B3D-E0B5-46AB-8AB8-CC106D3BEEA3}" type="presParOf" srcId="{DC97FA7C-CE2A-4F2F-B90D-532CBE689677}" destId="{80389A45-2613-4611-8007-C198E8CB87CC}" srcOrd="2" destOrd="0" presId="urn:microsoft.com/office/officeart/2018/2/layout/IconVerticalSolidList"/>
    <dgm:cxn modelId="{5DB96332-9B4A-411D-BA1C-A88CCFD039F6}" type="presParOf" srcId="{DC97FA7C-CE2A-4F2F-B90D-532CBE689677}" destId="{52775237-FAFF-4C99-B66B-DDE5924F0A53}" srcOrd="3" destOrd="0" presId="urn:microsoft.com/office/officeart/2018/2/layout/IconVerticalSolidList"/>
    <dgm:cxn modelId="{E42D8FE1-8B24-4E9E-8CE5-B8A7817920BE}" type="presParOf" srcId="{3CDDABCF-0854-4EC3-BAFB-7B7B3C3831EA}" destId="{1DB602DB-A639-4F2D-99BD-126D0C4AFA3C}" srcOrd="1" destOrd="0" presId="urn:microsoft.com/office/officeart/2018/2/layout/IconVerticalSolidList"/>
    <dgm:cxn modelId="{7290AAA6-1FF2-43D8-BDBC-80E520DA9C9B}" type="presParOf" srcId="{3CDDABCF-0854-4EC3-BAFB-7B7B3C3831EA}" destId="{E385BF72-997F-41E2-BC7F-EA5D27F1D42A}" srcOrd="2" destOrd="0" presId="urn:microsoft.com/office/officeart/2018/2/layout/IconVerticalSolidList"/>
    <dgm:cxn modelId="{608B278C-0403-492E-8D6C-3A469C1E0A5C}" type="presParOf" srcId="{E385BF72-997F-41E2-BC7F-EA5D27F1D42A}" destId="{1C4DF700-127D-4896-BF58-F7251AB9CEAA}" srcOrd="0" destOrd="0" presId="urn:microsoft.com/office/officeart/2018/2/layout/IconVerticalSolidList"/>
    <dgm:cxn modelId="{911555BB-6FDF-4B96-B543-2BAD0F143247}" type="presParOf" srcId="{E385BF72-997F-41E2-BC7F-EA5D27F1D42A}" destId="{7B842C06-FCCC-4C94-8168-13F2CCBC967E}" srcOrd="1" destOrd="0" presId="urn:microsoft.com/office/officeart/2018/2/layout/IconVerticalSolidList"/>
    <dgm:cxn modelId="{803EDD28-231A-4DB8-A8AA-D70C78789955}" type="presParOf" srcId="{E385BF72-997F-41E2-BC7F-EA5D27F1D42A}" destId="{B7DF1382-D799-41B9-A587-95F0FD42C884}" srcOrd="2" destOrd="0" presId="urn:microsoft.com/office/officeart/2018/2/layout/IconVerticalSolidList"/>
    <dgm:cxn modelId="{9E84AD10-BE5D-4C81-9421-BA36C008F705}" type="presParOf" srcId="{E385BF72-997F-41E2-BC7F-EA5D27F1D42A}" destId="{E89503E0-05C4-486A-AE37-ABE902BFF73F}" srcOrd="3" destOrd="0" presId="urn:microsoft.com/office/officeart/2018/2/layout/IconVerticalSolidList"/>
    <dgm:cxn modelId="{5F5375C1-8312-49AB-913B-85AF590468AA}" type="presParOf" srcId="{3CDDABCF-0854-4EC3-BAFB-7B7B3C3831EA}" destId="{8DC984E4-0C2D-4866-88B5-F14B54BD322C}" srcOrd="3" destOrd="0" presId="urn:microsoft.com/office/officeart/2018/2/layout/IconVerticalSolidList"/>
    <dgm:cxn modelId="{47E34E7F-D5AD-4C49-AFAC-CABBB559277E}" type="presParOf" srcId="{3CDDABCF-0854-4EC3-BAFB-7B7B3C3831EA}" destId="{ADC2C5AA-9195-49C1-9A28-83148203929D}" srcOrd="4" destOrd="0" presId="urn:microsoft.com/office/officeart/2018/2/layout/IconVerticalSolidList"/>
    <dgm:cxn modelId="{12C23F43-42D3-471A-9370-ADD0BE06F50B}" type="presParOf" srcId="{ADC2C5AA-9195-49C1-9A28-83148203929D}" destId="{80D1B5A6-258D-4372-BC13-F8D5DDB79993}" srcOrd="0" destOrd="0" presId="urn:microsoft.com/office/officeart/2018/2/layout/IconVerticalSolidList"/>
    <dgm:cxn modelId="{AF9E984F-788E-4731-B196-45BA364BFA56}" type="presParOf" srcId="{ADC2C5AA-9195-49C1-9A28-83148203929D}" destId="{F92F1854-7334-4BFE-8FC8-689325B68984}" srcOrd="1" destOrd="0" presId="urn:microsoft.com/office/officeart/2018/2/layout/IconVerticalSolidList"/>
    <dgm:cxn modelId="{5A9C6318-2492-4992-84E1-B25444BED1C4}" type="presParOf" srcId="{ADC2C5AA-9195-49C1-9A28-83148203929D}" destId="{91627162-FE4C-49FD-8B28-539AAF2D3382}" srcOrd="2" destOrd="0" presId="urn:microsoft.com/office/officeart/2018/2/layout/IconVerticalSolidList"/>
    <dgm:cxn modelId="{9AAB9D3A-237A-47EE-8CEC-3F871E40D3BE}" type="presParOf" srcId="{ADC2C5AA-9195-49C1-9A28-83148203929D}" destId="{B45A8D1B-4C53-475B-89D5-C98D487AF3C2}" srcOrd="3" destOrd="0" presId="urn:microsoft.com/office/officeart/2018/2/layout/IconVerticalSolidList"/>
    <dgm:cxn modelId="{906AF66A-8C2E-474E-8928-3C15F2DE173B}" type="presParOf" srcId="{3CDDABCF-0854-4EC3-BAFB-7B7B3C3831EA}" destId="{4B3982F2-426B-4A40-886F-B02027B8B8CF}" srcOrd="5" destOrd="0" presId="urn:microsoft.com/office/officeart/2018/2/layout/IconVerticalSolidList"/>
    <dgm:cxn modelId="{1C443E3F-AD04-43E5-8AF9-4E2819748CAC}" type="presParOf" srcId="{3CDDABCF-0854-4EC3-BAFB-7B7B3C3831EA}" destId="{B70931BB-0BC1-47EA-AAA4-4C239EAD35CF}" srcOrd="6" destOrd="0" presId="urn:microsoft.com/office/officeart/2018/2/layout/IconVerticalSolidList"/>
    <dgm:cxn modelId="{1209538C-1747-459E-8A21-640147E4C909}" type="presParOf" srcId="{B70931BB-0BC1-47EA-AAA4-4C239EAD35CF}" destId="{2FBD6B57-ED15-4817-A48C-AFAC6F7742CB}" srcOrd="0" destOrd="0" presId="urn:microsoft.com/office/officeart/2018/2/layout/IconVerticalSolidList"/>
    <dgm:cxn modelId="{ADF887DC-BEAC-4705-97C6-C6BE379CA6F9}" type="presParOf" srcId="{B70931BB-0BC1-47EA-AAA4-4C239EAD35CF}" destId="{0E1DD5E5-1653-4467-9906-E258EB70B8A8}" srcOrd="1" destOrd="0" presId="urn:microsoft.com/office/officeart/2018/2/layout/IconVerticalSolidList"/>
    <dgm:cxn modelId="{D51465B5-14F8-43EB-8131-63C4394C0886}" type="presParOf" srcId="{B70931BB-0BC1-47EA-AAA4-4C239EAD35CF}" destId="{ACD18DAC-A4D8-4298-AC43-8F1230A8277B}" srcOrd="2" destOrd="0" presId="urn:microsoft.com/office/officeart/2018/2/layout/IconVerticalSolidList"/>
    <dgm:cxn modelId="{4BB0FA58-AEB1-4CB5-B980-6252D613B003}" type="presParOf" srcId="{B70931BB-0BC1-47EA-AAA4-4C239EAD35CF}" destId="{C5305306-5915-43BD-8774-EDBE51AB0AEE}" srcOrd="3" destOrd="0" presId="urn:microsoft.com/office/officeart/2018/2/layout/IconVerticalSolidList"/>
    <dgm:cxn modelId="{4F2C1EEE-6D9A-467A-8325-3EEF4B42CFF2}" type="presParOf" srcId="{3CDDABCF-0854-4EC3-BAFB-7B7B3C3831EA}" destId="{45937E85-94BF-4514-AA29-D0F6CAE31183}" srcOrd="7" destOrd="0" presId="urn:microsoft.com/office/officeart/2018/2/layout/IconVerticalSolidList"/>
    <dgm:cxn modelId="{DE423C7C-F411-411D-95EF-1EB9D947F7A7}" type="presParOf" srcId="{3CDDABCF-0854-4EC3-BAFB-7B7B3C3831EA}" destId="{7843DFB5-9124-4312-9B44-A06FE5B9907B}" srcOrd="8" destOrd="0" presId="urn:microsoft.com/office/officeart/2018/2/layout/IconVerticalSolidList"/>
    <dgm:cxn modelId="{7EEFF802-B35B-4861-B57A-5CEF1EA68824}" type="presParOf" srcId="{7843DFB5-9124-4312-9B44-A06FE5B9907B}" destId="{99441818-00B1-4C7F-B9C3-B1A2BC6A1AE1}" srcOrd="0" destOrd="0" presId="urn:microsoft.com/office/officeart/2018/2/layout/IconVerticalSolidList"/>
    <dgm:cxn modelId="{D60B8B3D-801B-42C8-9BE2-0F7E3A323377}" type="presParOf" srcId="{7843DFB5-9124-4312-9B44-A06FE5B9907B}" destId="{AF3768FD-3A15-47E7-ADDA-B8E410C38DA9}" srcOrd="1" destOrd="0" presId="urn:microsoft.com/office/officeart/2018/2/layout/IconVerticalSolidList"/>
    <dgm:cxn modelId="{BDDD563B-42E4-4A91-B5C6-363D4F4CEF8C}" type="presParOf" srcId="{7843DFB5-9124-4312-9B44-A06FE5B9907B}" destId="{87F27C12-B0D8-47CF-A6C6-1C351CD9240E}" srcOrd="2" destOrd="0" presId="urn:microsoft.com/office/officeart/2018/2/layout/IconVerticalSolidList"/>
    <dgm:cxn modelId="{02BD6E0F-AC18-4071-A94D-8A32A70F5361}" type="presParOf" srcId="{7843DFB5-9124-4312-9B44-A06FE5B9907B}" destId="{4F75D37B-1914-4AD7-BE98-9AC3AE2AA33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5D8C9A3-6400-494E-9925-EE2331BD616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9840339-CCDF-47FE-B37A-C0CF19BF9D3D}">
      <dgm:prSet/>
      <dgm:spPr/>
      <dgm:t>
        <a:bodyPr/>
        <a:lstStyle/>
        <a:p>
          <a:r>
            <a:rPr lang="cs-CZ" b="1"/>
            <a:t>Absolutní ztráta hlubokého čití</a:t>
          </a:r>
          <a:endParaRPr lang="en-US" b="1"/>
        </a:p>
      </dgm:t>
    </dgm:pt>
    <dgm:pt modelId="{618EC404-19B8-4E9D-8555-21DA0461CE18}" type="parTrans" cxnId="{C80A15D5-9CAE-4B25-9A0E-437C187AFC5B}">
      <dgm:prSet/>
      <dgm:spPr/>
      <dgm:t>
        <a:bodyPr/>
        <a:lstStyle/>
        <a:p>
          <a:endParaRPr lang="en-US"/>
        </a:p>
      </dgm:t>
    </dgm:pt>
    <dgm:pt modelId="{463F26A2-5CAA-433E-9F72-3C3A9B701C05}" type="sibTrans" cxnId="{C80A15D5-9CAE-4B25-9A0E-437C187AFC5B}">
      <dgm:prSet/>
      <dgm:spPr/>
      <dgm:t>
        <a:bodyPr/>
        <a:lstStyle/>
        <a:p>
          <a:endParaRPr lang="en-US"/>
        </a:p>
      </dgm:t>
    </dgm:pt>
    <dgm:pt modelId="{9BAC1AC4-C2A7-4945-8467-3822B028BCAB}">
      <dgm:prSet/>
      <dgm:spPr/>
      <dgm:t>
        <a:bodyPr/>
        <a:lstStyle/>
        <a:p>
          <a:r>
            <a:rPr lang="cs-CZ" b="1"/>
            <a:t>Neochota pacienta spolupracovat</a:t>
          </a:r>
          <a:endParaRPr lang="en-US" b="1"/>
        </a:p>
      </dgm:t>
    </dgm:pt>
    <dgm:pt modelId="{929ACB3E-8F72-4A6F-A772-4950E4B2D894}" type="parTrans" cxnId="{349E5DB1-2585-4416-B785-482B9516810C}">
      <dgm:prSet/>
      <dgm:spPr/>
      <dgm:t>
        <a:bodyPr/>
        <a:lstStyle/>
        <a:p>
          <a:endParaRPr lang="en-US"/>
        </a:p>
      </dgm:t>
    </dgm:pt>
    <dgm:pt modelId="{CA8554B7-0B08-4E4A-984D-BC2F35F49BE3}" type="sibTrans" cxnId="{349E5DB1-2585-4416-B785-482B9516810C}">
      <dgm:prSet/>
      <dgm:spPr/>
      <dgm:t>
        <a:bodyPr/>
        <a:lstStyle/>
        <a:p>
          <a:endParaRPr lang="en-US"/>
        </a:p>
      </dgm:t>
    </dgm:pt>
    <dgm:pt modelId="{5D65737A-2592-4299-93F1-1543908733C4}">
      <dgm:prSet/>
      <dgm:spPr/>
      <dgm:t>
        <a:bodyPr/>
        <a:lstStyle/>
        <a:p>
          <a:r>
            <a:rPr lang="cs-CZ" b="1"/>
            <a:t>Akutní bolest</a:t>
          </a:r>
          <a:endParaRPr lang="en-US" b="1"/>
        </a:p>
      </dgm:t>
    </dgm:pt>
    <dgm:pt modelId="{B7EBD97B-FF15-4CED-AEB0-11A98E6864B2}" type="parTrans" cxnId="{35B6280D-1F38-4180-9176-4FFC81F9569D}">
      <dgm:prSet/>
      <dgm:spPr/>
      <dgm:t>
        <a:bodyPr/>
        <a:lstStyle/>
        <a:p>
          <a:endParaRPr lang="en-US"/>
        </a:p>
      </dgm:t>
    </dgm:pt>
    <dgm:pt modelId="{EED63435-94C0-402C-8927-E21CA505311A}" type="sibTrans" cxnId="{35B6280D-1F38-4180-9176-4FFC81F9569D}">
      <dgm:prSet/>
      <dgm:spPr/>
      <dgm:t>
        <a:bodyPr/>
        <a:lstStyle/>
        <a:p>
          <a:endParaRPr lang="en-US"/>
        </a:p>
      </dgm:t>
    </dgm:pt>
    <dgm:pt modelId="{853413A6-56CF-4CAA-9D4F-8635BDF773D8}" type="pres">
      <dgm:prSet presAssocID="{65D8C9A3-6400-494E-9925-EE2331BD616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DB87A41-82E3-4D45-BF41-0BAB3D0CAE00}" type="pres">
      <dgm:prSet presAssocID="{69840339-CCDF-47FE-B37A-C0CF19BF9D3D}" presName="hierRoot1" presStyleCnt="0"/>
      <dgm:spPr/>
    </dgm:pt>
    <dgm:pt modelId="{843CCF04-B4B7-4528-B672-CABC515AC2D8}" type="pres">
      <dgm:prSet presAssocID="{69840339-CCDF-47FE-B37A-C0CF19BF9D3D}" presName="composite" presStyleCnt="0"/>
      <dgm:spPr/>
    </dgm:pt>
    <dgm:pt modelId="{0101FEB1-7572-40CC-BCE0-3009D95DD1EC}" type="pres">
      <dgm:prSet presAssocID="{69840339-CCDF-47FE-B37A-C0CF19BF9D3D}" presName="background" presStyleLbl="node0" presStyleIdx="0" presStyleCnt="3"/>
      <dgm:spPr/>
    </dgm:pt>
    <dgm:pt modelId="{34542BF6-5150-4D5A-A9B5-5DABF1B9A337}" type="pres">
      <dgm:prSet presAssocID="{69840339-CCDF-47FE-B37A-C0CF19BF9D3D}" presName="text" presStyleLbl="fgAcc0" presStyleIdx="0" presStyleCnt="3">
        <dgm:presLayoutVars>
          <dgm:chPref val="3"/>
        </dgm:presLayoutVars>
      </dgm:prSet>
      <dgm:spPr/>
    </dgm:pt>
    <dgm:pt modelId="{EF59BB4E-6A03-4731-BEEB-20D0DFAC18BC}" type="pres">
      <dgm:prSet presAssocID="{69840339-CCDF-47FE-B37A-C0CF19BF9D3D}" presName="hierChild2" presStyleCnt="0"/>
      <dgm:spPr/>
    </dgm:pt>
    <dgm:pt modelId="{9AF902EA-8620-427C-BEA7-F4BA03C69CA5}" type="pres">
      <dgm:prSet presAssocID="{9BAC1AC4-C2A7-4945-8467-3822B028BCAB}" presName="hierRoot1" presStyleCnt="0"/>
      <dgm:spPr/>
    </dgm:pt>
    <dgm:pt modelId="{45529ED6-FE83-4BF9-B73F-5D8C2AC460E6}" type="pres">
      <dgm:prSet presAssocID="{9BAC1AC4-C2A7-4945-8467-3822B028BCAB}" presName="composite" presStyleCnt="0"/>
      <dgm:spPr/>
    </dgm:pt>
    <dgm:pt modelId="{0DF9AF2A-2E1D-4FE1-B8DE-1A9249342871}" type="pres">
      <dgm:prSet presAssocID="{9BAC1AC4-C2A7-4945-8467-3822B028BCAB}" presName="background" presStyleLbl="node0" presStyleIdx="1" presStyleCnt="3"/>
      <dgm:spPr/>
    </dgm:pt>
    <dgm:pt modelId="{59EED8B8-B4A4-41D1-A92A-F41BE3931881}" type="pres">
      <dgm:prSet presAssocID="{9BAC1AC4-C2A7-4945-8467-3822B028BCAB}" presName="text" presStyleLbl="fgAcc0" presStyleIdx="1" presStyleCnt="3">
        <dgm:presLayoutVars>
          <dgm:chPref val="3"/>
        </dgm:presLayoutVars>
      </dgm:prSet>
      <dgm:spPr/>
    </dgm:pt>
    <dgm:pt modelId="{8B371276-6F0A-4BA1-BFA1-A6705800564E}" type="pres">
      <dgm:prSet presAssocID="{9BAC1AC4-C2A7-4945-8467-3822B028BCAB}" presName="hierChild2" presStyleCnt="0"/>
      <dgm:spPr/>
    </dgm:pt>
    <dgm:pt modelId="{D6BFAC4F-1176-4580-AB3D-E69D15E3B729}" type="pres">
      <dgm:prSet presAssocID="{5D65737A-2592-4299-93F1-1543908733C4}" presName="hierRoot1" presStyleCnt="0"/>
      <dgm:spPr/>
    </dgm:pt>
    <dgm:pt modelId="{2DABCD42-EC0D-4B4D-9ECE-27E4705F7FA9}" type="pres">
      <dgm:prSet presAssocID="{5D65737A-2592-4299-93F1-1543908733C4}" presName="composite" presStyleCnt="0"/>
      <dgm:spPr/>
    </dgm:pt>
    <dgm:pt modelId="{4E73ED6E-D118-4C16-8ED8-A63B82B53DCD}" type="pres">
      <dgm:prSet presAssocID="{5D65737A-2592-4299-93F1-1543908733C4}" presName="background" presStyleLbl="node0" presStyleIdx="2" presStyleCnt="3"/>
      <dgm:spPr/>
    </dgm:pt>
    <dgm:pt modelId="{DCAC7DC6-54BC-4DD3-BB6C-A0130D93D117}" type="pres">
      <dgm:prSet presAssocID="{5D65737A-2592-4299-93F1-1543908733C4}" presName="text" presStyleLbl="fgAcc0" presStyleIdx="2" presStyleCnt="3">
        <dgm:presLayoutVars>
          <dgm:chPref val="3"/>
        </dgm:presLayoutVars>
      </dgm:prSet>
      <dgm:spPr/>
    </dgm:pt>
    <dgm:pt modelId="{B9645D95-4EB4-4270-89EA-C998BFB20FC0}" type="pres">
      <dgm:prSet presAssocID="{5D65737A-2592-4299-93F1-1543908733C4}" presName="hierChild2" presStyleCnt="0"/>
      <dgm:spPr/>
    </dgm:pt>
  </dgm:ptLst>
  <dgm:cxnLst>
    <dgm:cxn modelId="{32F2E605-20D2-47DC-919E-2D92F4CA5586}" type="presOf" srcId="{9BAC1AC4-C2A7-4945-8467-3822B028BCAB}" destId="{59EED8B8-B4A4-41D1-A92A-F41BE3931881}" srcOrd="0" destOrd="0" presId="urn:microsoft.com/office/officeart/2005/8/layout/hierarchy1"/>
    <dgm:cxn modelId="{35B6280D-1F38-4180-9176-4FFC81F9569D}" srcId="{65D8C9A3-6400-494E-9925-EE2331BD6160}" destId="{5D65737A-2592-4299-93F1-1543908733C4}" srcOrd="2" destOrd="0" parTransId="{B7EBD97B-FF15-4CED-AEB0-11A98E6864B2}" sibTransId="{EED63435-94C0-402C-8927-E21CA505311A}"/>
    <dgm:cxn modelId="{44D9A25A-48E0-4F9F-9752-24D57B7656C1}" type="presOf" srcId="{5D65737A-2592-4299-93F1-1543908733C4}" destId="{DCAC7DC6-54BC-4DD3-BB6C-A0130D93D117}" srcOrd="0" destOrd="0" presId="urn:microsoft.com/office/officeart/2005/8/layout/hierarchy1"/>
    <dgm:cxn modelId="{B2DF36A8-8929-44A8-B196-7928521773D0}" type="presOf" srcId="{69840339-CCDF-47FE-B37A-C0CF19BF9D3D}" destId="{34542BF6-5150-4D5A-A9B5-5DABF1B9A337}" srcOrd="0" destOrd="0" presId="urn:microsoft.com/office/officeart/2005/8/layout/hierarchy1"/>
    <dgm:cxn modelId="{349E5DB1-2585-4416-B785-482B9516810C}" srcId="{65D8C9A3-6400-494E-9925-EE2331BD6160}" destId="{9BAC1AC4-C2A7-4945-8467-3822B028BCAB}" srcOrd="1" destOrd="0" parTransId="{929ACB3E-8F72-4A6F-A772-4950E4B2D894}" sibTransId="{CA8554B7-0B08-4E4A-984D-BC2F35F49BE3}"/>
    <dgm:cxn modelId="{C80A15D5-9CAE-4B25-9A0E-437C187AFC5B}" srcId="{65D8C9A3-6400-494E-9925-EE2331BD6160}" destId="{69840339-CCDF-47FE-B37A-C0CF19BF9D3D}" srcOrd="0" destOrd="0" parTransId="{618EC404-19B8-4E9D-8555-21DA0461CE18}" sibTransId="{463F26A2-5CAA-433E-9F72-3C3A9B701C05}"/>
    <dgm:cxn modelId="{259CBDFA-BA79-4D07-B9F6-DEBD5F9A0CD6}" type="presOf" srcId="{65D8C9A3-6400-494E-9925-EE2331BD6160}" destId="{853413A6-56CF-4CAA-9D4F-8635BDF773D8}" srcOrd="0" destOrd="0" presId="urn:microsoft.com/office/officeart/2005/8/layout/hierarchy1"/>
    <dgm:cxn modelId="{B1837EEC-C8FE-4E3F-ADA0-79873C0DB2F5}" type="presParOf" srcId="{853413A6-56CF-4CAA-9D4F-8635BDF773D8}" destId="{BDB87A41-82E3-4D45-BF41-0BAB3D0CAE00}" srcOrd="0" destOrd="0" presId="urn:microsoft.com/office/officeart/2005/8/layout/hierarchy1"/>
    <dgm:cxn modelId="{E2778B2B-A927-49F5-9F4A-86B7B327A6E3}" type="presParOf" srcId="{BDB87A41-82E3-4D45-BF41-0BAB3D0CAE00}" destId="{843CCF04-B4B7-4528-B672-CABC515AC2D8}" srcOrd="0" destOrd="0" presId="urn:microsoft.com/office/officeart/2005/8/layout/hierarchy1"/>
    <dgm:cxn modelId="{5A59A949-945C-46C5-93C8-C3D4B4D335EE}" type="presParOf" srcId="{843CCF04-B4B7-4528-B672-CABC515AC2D8}" destId="{0101FEB1-7572-40CC-BCE0-3009D95DD1EC}" srcOrd="0" destOrd="0" presId="urn:microsoft.com/office/officeart/2005/8/layout/hierarchy1"/>
    <dgm:cxn modelId="{6E3D0DF3-FE9D-48C7-A3AB-C0BD7E44DBBD}" type="presParOf" srcId="{843CCF04-B4B7-4528-B672-CABC515AC2D8}" destId="{34542BF6-5150-4D5A-A9B5-5DABF1B9A337}" srcOrd="1" destOrd="0" presId="urn:microsoft.com/office/officeart/2005/8/layout/hierarchy1"/>
    <dgm:cxn modelId="{9F8F10C2-94AE-416A-93B1-AF5C6FFA51D5}" type="presParOf" srcId="{BDB87A41-82E3-4D45-BF41-0BAB3D0CAE00}" destId="{EF59BB4E-6A03-4731-BEEB-20D0DFAC18BC}" srcOrd="1" destOrd="0" presId="urn:microsoft.com/office/officeart/2005/8/layout/hierarchy1"/>
    <dgm:cxn modelId="{7DA6C6ED-740C-4374-9DF8-C7CDAC94808F}" type="presParOf" srcId="{853413A6-56CF-4CAA-9D4F-8635BDF773D8}" destId="{9AF902EA-8620-427C-BEA7-F4BA03C69CA5}" srcOrd="1" destOrd="0" presId="urn:microsoft.com/office/officeart/2005/8/layout/hierarchy1"/>
    <dgm:cxn modelId="{2BF4321F-32E8-4CDC-8A3A-7E6ED8F13753}" type="presParOf" srcId="{9AF902EA-8620-427C-BEA7-F4BA03C69CA5}" destId="{45529ED6-FE83-4BF9-B73F-5D8C2AC460E6}" srcOrd="0" destOrd="0" presId="urn:microsoft.com/office/officeart/2005/8/layout/hierarchy1"/>
    <dgm:cxn modelId="{29951377-2B86-4A95-997B-B8D140E314D7}" type="presParOf" srcId="{45529ED6-FE83-4BF9-B73F-5D8C2AC460E6}" destId="{0DF9AF2A-2E1D-4FE1-B8DE-1A9249342871}" srcOrd="0" destOrd="0" presId="urn:microsoft.com/office/officeart/2005/8/layout/hierarchy1"/>
    <dgm:cxn modelId="{FD4AF60E-1221-4603-AB6E-022BC51F74C2}" type="presParOf" srcId="{45529ED6-FE83-4BF9-B73F-5D8C2AC460E6}" destId="{59EED8B8-B4A4-41D1-A92A-F41BE3931881}" srcOrd="1" destOrd="0" presId="urn:microsoft.com/office/officeart/2005/8/layout/hierarchy1"/>
    <dgm:cxn modelId="{F1BFA2E5-72AA-47CA-9AA3-C32C9059BC9C}" type="presParOf" srcId="{9AF902EA-8620-427C-BEA7-F4BA03C69CA5}" destId="{8B371276-6F0A-4BA1-BFA1-A6705800564E}" srcOrd="1" destOrd="0" presId="urn:microsoft.com/office/officeart/2005/8/layout/hierarchy1"/>
    <dgm:cxn modelId="{8062FD91-F029-4851-B205-D7D90D7D0233}" type="presParOf" srcId="{853413A6-56CF-4CAA-9D4F-8635BDF773D8}" destId="{D6BFAC4F-1176-4580-AB3D-E69D15E3B729}" srcOrd="2" destOrd="0" presId="urn:microsoft.com/office/officeart/2005/8/layout/hierarchy1"/>
    <dgm:cxn modelId="{BA69B3A1-6F3C-4CD0-AD2A-B7C2C548D439}" type="presParOf" srcId="{D6BFAC4F-1176-4580-AB3D-E69D15E3B729}" destId="{2DABCD42-EC0D-4B4D-9ECE-27E4705F7FA9}" srcOrd="0" destOrd="0" presId="urn:microsoft.com/office/officeart/2005/8/layout/hierarchy1"/>
    <dgm:cxn modelId="{E109FBB3-C350-465D-986C-F68B75FCE32B}" type="presParOf" srcId="{2DABCD42-EC0D-4B4D-9ECE-27E4705F7FA9}" destId="{4E73ED6E-D118-4C16-8ED8-A63B82B53DCD}" srcOrd="0" destOrd="0" presId="urn:microsoft.com/office/officeart/2005/8/layout/hierarchy1"/>
    <dgm:cxn modelId="{D98CF0E9-1C25-4DDD-86C6-597E5677CC9B}" type="presParOf" srcId="{2DABCD42-EC0D-4B4D-9ECE-27E4705F7FA9}" destId="{DCAC7DC6-54BC-4DD3-BB6C-A0130D93D117}" srcOrd="1" destOrd="0" presId="urn:microsoft.com/office/officeart/2005/8/layout/hierarchy1"/>
    <dgm:cxn modelId="{A80B7D05-C5E8-40C8-9F59-B87F521B7290}" type="presParOf" srcId="{D6BFAC4F-1176-4580-AB3D-E69D15E3B729}" destId="{B9645D95-4EB4-4270-89EA-C998BFB20FC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C45D9C-23E9-4977-9F93-E20F44142889}">
      <dsp:nvSpPr>
        <dsp:cNvPr id="0" name=""/>
        <dsp:cNvSpPr/>
      </dsp:nvSpPr>
      <dsp:spPr>
        <a:xfrm>
          <a:off x="1332" y="7648"/>
          <a:ext cx="4677087" cy="2969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E2B3E3-8CB6-4128-9B22-031312052004}">
      <dsp:nvSpPr>
        <dsp:cNvPr id="0" name=""/>
        <dsp:cNvSpPr/>
      </dsp:nvSpPr>
      <dsp:spPr>
        <a:xfrm>
          <a:off x="521008" y="501341"/>
          <a:ext cx="4677087" cy="29699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b="1" kern="1200"/>
            <a:t>Senzomotorika: = příjem informací významných pro hybnost, jejich zpracování &amp; integrace v CNS až po výstup projevující se svalovou činností = spojení MOTORIKY &amp; VNÍMÁNÍ prostřednictvím SMYSLŮ (= přes nejrůznější receptory)</a:t>
          </a:r>
          <a:endParaRPr lang="en-US" sz="3100" kern="1200"/>
        </a:p>
      </dsp:txBody>
      <dsp:txXfrm>
        <a:off x="607995" y="588328"/>
        <a:ext cx="4503113" cy="2795976"/>
      </dsp:txXfrm>
    </dsp:sp>
    <dsp:sp modelId="{67B42DD4-0CF0-48C7-B61F-971BD5F5548B}">
      <dsp:nvSpPr>
        <dsp:cNvPr id="0" name=""/>
        <dsp:cNvSpPr/>
      </dsp:nvSpPr>
      <dsp:spPr>
        <a:xfrm>
          <a:off x="5717772" y="7648"/>
          <a:ext cx="4677087" cy="2969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1CA354-1115-4E1C-9BD6-201CA7849A42}">
      <dsp:nvSpPr>
        <dsp:cNvPr id="0" name=""/>
        <dsp:cNvSpPr/>
      </dsp:nvSpPr>
      <dsp:spPr>
        <a:xfrm>
          <a:off x="6237449" y="501341"/>
          <a:ext cx="4677087" cy="29699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b="1" kern="1200"/>
            <a:t>Senzomotorická stimulace (SMS): = metodika založená na neurofyziologickém podkladě, kdy dochází k aktivaci proprioreceptorů &amp; aktivaci PODKOROVÝCH mechanismů, které se podílejí na řízení motoriky</a:t>
          </a:r>
          <a:endParaRPr lang="en-US" sz="3100" kern="1200"/>
        </a:p>
      </dsp:txBody>
      <dsp:txXfrm>
        <a:off x="6324436" y="588328"/>
        <a:ext cx="4503113" cy="27959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3B193E-8CF4-4E8B-96EE-D0CBBEE4052B}">
      <dsp:nvSpPr>
        <dsp:cNvPr id="0" name=""/>
        <dsp:cNvSpPr/>
      </dsp:nvSpPr>
      <dsp:spPr>
        <a:xfrm>
          <a:off x="0" y="0"/>
          <a:ext cx="57150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988C079-92DD-437D-A377-2F68D8BBBB79}">
      <dsp:nvSpPr>
        <dsp:cNvPr id="0" name=""/>
        <dsp:cNvSpPr/>
      </dsp:nvSpPr>
      <dsp:spPr>
        <a:xfrm>
          <a:off x="0" y="0"/>
          <a:ext cx="5715000" cy="1251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 err="1"/>
            <a:t>Propriocepce</a:t>
          </a:r>
          <a:r>
            <a:rPr lang="cs-CZ" sz="3100" kern="1200" dirty="0"/>
            <a:t>: = označení smyslu, vnímání polohy a pohybu (</a:t>
          </a:r>
          <a:r>
            <a:rPr lang="cs-CZ" sz="3100" kern="1200" dirty="0" err="1"/>
            <a:t>Sherington</a:t>
          </a:r>
          <a:r>
            <a:rPr lang="cs-CZ" sz="3100" kern="1200" dirty="0"/>
            <a:t>)</a:t>
          </a:r>
          <a:endParaRPr lang="en-US" sz="3100" kern="1200" dirty="0"/>
        </a:p>
      </dsp:txBody>
      <dsp:txXfrm>
        <a:off x="0" y="0"/>
        <a:ext cx="5715000" cy="1251198"/>
      </dsp:txXfrm>
    </dsp:sp>
    <dsp:sp modelId="{69A1AF5C-783E-41D4-9794-E2E96E7544AC}">
      <dsp:nvSpPr>
        <dsp:cNvPr id="0" name=""/>
        <dsp:cNvSpPr/>
      </dsp:nvSpPr>
      <dsp:spPr>
        <a:xfrm>
          <a:off x="0" y="1251198"/>
          <a:ext cx="57150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B9721EE-B18E-4B0C-BA1D-124AC636472A}">
      <dsp:nvSpPr>
        <dsp:cNvPr id="0" name=""/>
        <dsp:cNvSpPr/>
      </dsp:nvSpPr>
      <dsp:spPr>
        <a:xfrm>
          <a:off x="0" y="1251198"/>
          <a:ext cx="5715000" cy="1251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 err="1"/>
            <a:t>Propriocepce</a:t>
          </a:r>
          <a:r>
            <a:rPr lang="cs-CZ" sz="3100" kern="1200" dirty="0"/>
            <a:t> hraje významnou úlohu při řízení pohybu &amp; reedukaci pohybových poruch</a:t>
          </a:r>
          <a:endParaRPr lang="en-US" sz="3100" kern="1200" dirty="0"/>
        </a:p>
      </dsp:txBody>
      <dsp:txXfrm>
        <a:off x="0" y="1251198"/>
        <a:ext cx="5715000" cy="1251198"/>
      </dsp:txXfrm>
    </dsp:sp>
    <dsp:sp modelId="{76CAABF1-8376-4DEA-B953-15C08B94F547}">
      <dsp:nvSpPr>
        <dsp:cNvPr id="0" name=""/>
        <dsp:cNvSpPr/>
      </dsp:nvSpPr>
      <dsp:spPr>
        <a:xfrm>
          <a:off x="0" y="2502396"/>
          <a:ext cx="57150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CCC4A38-6802-464D-A5F1-1FDD0BB55729}">
      <dsp:nvSpPr>
        <dsp:cNvPr id="0" name=""/>
        <dsp:cNvSpPr/>
      </dsp:nvSpPr>
      <dsp:spPr>
        <a:xfrm>
          <a:off x="0" y="2502397"/>
          <a:ext cx="5715000" cy="1251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Nejvýznamnější </a:t>
          </a:r>
          <a:r>
            <a:rPr lang="cs-CZ" sz="3100" kern="1200" dirty="0" err="1"/>
            <a:t>proprioceptory</a:t>
          </a:r>
          <a:r>
            <a:rPr lang="cs-CZ" sz="3100" kern="1200" dirty="0"/>
            <a:t> jsou svalová vřeténka a šlachová tělíska</a:t>
          </a:r>
          <a:endParaRPr lang="en-US" sz="3100" kern="1200" dirty="0"/>
        </a:p>
      </dsp:txBody>
      <dsp:txXfrm>
        <a:off x="0" y="2502397"/>
        <a:ext cx="5715000" cy="1251198"/>
      </dsp:txXfrm>
    </dsp:sp>
    <dsp:sp modelId="{5CB591E3-BB37-4BB2-94B9-0421182F7469}">
      <dsp:nvSpPr>
        <dsp:cNvPr id="0" name=""/>
        <dsp:cNvSpPr/>
      </dsp:nvSpPr>
      <dsp:spPr>
        <a:xfrm>
          <a:off x="0" y="3753595"/>
          <a:ext cx="57150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C33B3F4-FCE9-4D04-B049-12BAF3944074}">
      <dsp:nvSpPr>
        <dsp:cNvPr id="0" name=""/>
        <dsp:cNvSpPr/>
      </dsp:nvSpPr>
      <dsp:spPr>
        <a:xfrm>
          <a:off x="0" y="3753595"/>
          <a:ext cx="5715000" cy="1251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b="1" kern="1200" dirty="0">
              <a:solidFill>
                <a:srgbClr val="FF0000"/>
              </a:solidFill>
              <a:latin typeface="Modern Love"/>
            </a:rPr>
            <a:t>CAVE! SMS</a:t>
          </a:r>
          <a:r>
            <a:rPr lang="cs-CZ" sz="3100" b="1" kern="1200" dirty="0">
              <a:solidFill>
                <a:srgbClr val="FF0000"/>
              </a:solidFill>
            </a:rPr>
            <a:t> musí předcházet zásahy normalizující poměry na periferii!</a:t>
          </a:r>
          <a:endParaRPr lang="en-US" sz="3100" b="1" kern="1200" dirty="0">
            <a:solidFill>
              <a:srgbClr val="FF0000"/>
            </a:solidFill>
          </a:endParaRPr>
        </a:p>
      </dsp:txBody>
      <dsp:txXfrm>
        <a:off x="0" y="3753595"/>
        <a:ext cx="5715000" cy="12511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58ED41-178A-4A83-AE9B-8D66BCE36AB7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F7DFB4-EF69-45FE-99E9-050B3D9915C2}">
      <dsp:nvSpPr>
        <dsp:cNvPr id="0" name=""/>
        <dsp:cNvSpPr/>
      </dsp:nvSpPr>
      <dsp:spPr>
        <a:xfrm>
          <a:off x="0" y="2703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 dirty="0"/>
            <a:t>Zlepšení svalové koordinace</a:t>
          </a:r>
          <a:endParaRPr lang="en-US" sz="2600" b="1" kern="1200" dirty="0"/>
        </a:p>
      </dsp:txBody>
      <dsp:txXfrm>
        <a:off x="0" y="2703"/>
        <a:ext cx="6900512" cy="921789"/>
      </dsp:txXfrm>
    </dsp:sp>
    <dsp:sp modelId="{6D4C9FA9-14C9-4985-ADC2-330F4DDDFBE3}">
      <dsp:nvSpPr>
        <dsp:cNvPr id="0" name=""/>
        <dsp:cNvSpPr/>
      </dsp:nvSpPr>
      <dsp:spPr>
        <a:xfrm>
          <a:off x="0" y="924492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D3EAC1-FF2D-4DE6-80CD-BB2F784C2897}">
      <dsp:nvSpPr>
        <dsp:cNvPr id="0" name=""/>
        <dsp:cNvSpPr/>
      </dsp:nvSpPr>
      <dsp:spPr>
        <a:xfrm>
          <a:off x="0" y="924492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 dirty="0"/>
            <a:t>Zrychlení nástupu svalové kontrakce pomocí proprioceptivní aktivace vyvolané změnou postavení v kloubu</a:t>
          </a:r>
          <a:endParaRPr lang="en-US" sz="2600" b="1" kern="1200" dirty="0"/>
        </a:p>
      </dsp:txBody>
      <dsp:txXfrm>
        <a:off x="0" y="924492"/>
        <a:ext cx="6900512" cy="921789"/>
      </dsp:txXfrm>
    </dsp:sp>
    <dsp:sp modelId="{E6F32CC1-4922-486B-AF07-AEAD78774079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6F9B98-B482-4A12-A725-3EF0F20ACB9F}">
      <dsp:nvSpPr>
        <dsp:cNvPr id="0" name=""/>
        <dsp:cNvSpPr/>
      </dsp:nvSpPr>
      <dsp:spPr>
        <a:xfrm>
          <a:off x="0" y="1846281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 dirty="0"/>
            <a:t>Ovlivnění poruch </a:t>
          </a:r>
          <a:r>
            <a:rPr lang="cs-CZ" sz="2600" b="1" kern="1200" dirty="0" err="1"/>
            <a:t>propriocepce</a:t>
          </a:r>
          <a:r>
            <a:rPr lang="cs-CZ" sz="2600" b="1" kern="1200" dirty="0"/>
            <a:t> doprovázejících neurologická onemocnění</a:t>
          </a:r>
          <a:endParaRPr lang="en-US" sz="2600" b="1" kern="1200" dirty="0"/>
        </a:p>
      </dsp:txBody>
      <dsp:txXfrm>
        <a:off x="0" y="1846281"/>
        <a:ext cx="6900512" cy="921789"/>
      </dsp:txXfrm>
    </dsp:sp>
    <dsp:sp modelId="{55C31B89-8EA5-4D5F-B003-4158AC6D949A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205619-A3D9-4CEC-9A23-187EA9B577A3}">
      <dsp:nvSpPr>
        <dsp:cNvPr id="0" name=""/>
        <dsp:cNvSpPr/>
      </dsp:nvSpPr>
      <dsp:spPr>
        <a:xfrm>
          <a:off x="0" y="2768070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 dirty="0"/>
            <a:t>Úprava poruch rovnováhy</a:t>
          </a:r>
          <a:endParaRPr lang="en-US" sz="2600" b="1" kern="1200" dirty="0"/>
        </a:p>
      </dsp:txBody>
      <dsp:txXfrm>
        <a:off x="0" y="2768070"/>
        <a:ext cx="6900512" cy="921789"/>
      </dsp:txXfrm>
    </dsp:sp>
    <dsp:sp modelId="{57B86534-82E1-411B-ACE5-E27571F0A5C7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671E12-99AF-4CD1-9CCB-A2332FA45A9B}">
      <dsp:nvSpPr>
        <dsp:cNvPr id="0" name=""/>
        <dsp:cNvSpPr/>
      </dsp:nvSpPr>
      <dsp:spPr>
        <a:xfrm>
          <a:off x="0" y="3689859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 dirty="0"/>
            <a:t>Zlepšení držení těla a </a:t>
          </a:r>
          <a:r>
            <a:rPr lang="cs-CZ" sz="2600" b="1" kern="1200" dirty="0">
              <a:latin typeface="Modern Love"/>
            </a:rPr>
            <a:t>stabilizace</a:t>
          </a:r>
          <a:r>
            <a:rPr lang="cs-CZ" sz="2600" b="1" kern="1200" dirty="0"/>
            <a:t> trupu ve stoji a chůzi</a:t>
          </a:r>
          <a:endParaRPr lang="en-US" sz="2600" b="1" kern="1200" dirty="0"/>
        </a:p>
      </dsp:txBody>
      <dsp:txXfrm>
        <a:off x="0" y="3689859"/>
        <a:ext cx="6900512" cy="921789"/>
      </dsp:txXfrm>
    </dsp:sp>
    <dsp:sp modelId="{CC29B373-58E8-4F89-BC98-36CC7CF88ECC}">
      <dsp:nvSpPr>
        <dsp:cNvPr id="0" name=""/>
        <dsp:cNvSpPr/>
      </dsp:nvSpPr>
      <dsp:spPr>
        <a:xfrm>
          <a:off x="0" y="4611648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561899-221C-4898-9668-6E5CB7D78343}">
      <dsp:nvSpPr>
        <dsp:cNvPr id="0" name=""/>
        <dsp:cNvSpPr/>
      </dsp:nvSpPr>
      <dsp:spPr>
        <a:xfrm>
          <a:off x="0" y="4611648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 dirty="0"/>
            <a:t>Začlenění nových pohybových programů do běžných denních aktivit</a:t>
          </a:r>
          <a:endParaRPr lang="en-US" sz="2600" b="1" kern="1200" dirty="0"/>
        </a:p>
      </dsp:txBody>
      <dsp:txXfrm>
        <a:off x="0" y="4611648"/>
        <a:ext cx="6900512" cy="9217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D667AB-890D-499F-AD9F-4AE26D2A3430}">
      <dsp:nvSpPr>
        <dsp:cNvPr id="0" name=""/>
        <dsp:cNvSpPr/>
      </dsp:nvSpPr>
      <dsp:spPr>
        <a:xfrm>
          <a:off x="0" y="497010"/>
          <a:ext cx="6900512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F30A27-20F6-46BC-9677-4C12C82B7751}">
      <dsp:nvSpPr>
        <dsp:cNvPr id="0" name=""/>
        <dsp:cNvSpPr/>
      </dsp:nvSpPr>
      <dsp:spPr>
        <a:xfrm>
          <a:off x="345025" y="39450"/>
          <a:ext cx="4830358" cy="9151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b="1" kern="1200" dirty="0"/>
            <a:t>Malá (krátká)</a:t>
          </a:r>
          <a:r>
            <a:rPr lang="cs-CZ" sz="3100" b="1" kern="1200" dirty="0">
              <a:latin typeface="Modern Love"/>
            </a:rPr>
            <a:t> </a:t>
          </a:r>
          <a:r>
            <a:rPr lang="cs-CZ" sz="3100" b="0" kern="1200" dirty="0"/>
            <a:t>&amp;</a:t>
          </a:r>
          <a:r>
            <a:rPr lang="cs-CZ" sz="3100" b="0" kern="1200" dirty="0">
              <a:latin typeface="Modern Love"/>
            </a:rPr>
            <a:t> velká</a:t>
          </a:r>
          <a:r>
            <a:rPr lang="cs-CZ" sz="3100" b="1" kern="1200" dirty="0">
              <a:latin typeface="Modern Love"/>
            </a:rPr>
            <a:t> </a:t>
          </a:r>
          <a:r>
            <a:rPr lang="cs-CZ" sz="3100" b="1" kern="1200" dirty="0"/>
            <a:t>noha</a:t>
          </a:r>
          <a:endParaRPr lang="en-US" sz="3100" b="1" kern="1200" dirty="0"/>
        </a:p>
      </dsp:txBody>
      <dsp:txXfrm>
        <a:off x="389697" y="84122"/>
        <a:ext cx="4741014" cy="825776"/>
      </dsp:txXfrm>
    </dsp:sp>
    <dsp:sp modelId="{3BC646BB-45F9-4650-B8FF-CD8AE6E8C1B8}">
      <dsp:nvSpPr>
        <dsp:cNvPr id="0" name=""/>
        <dsp:cNvSpPr/>
      </dsp:nvSpPr>
      <dsp:spPr>
        <a:xfrm>
          <a:off x="0" y="1903170"/>
          <a:ext cx="6900512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3429"/>
              <a:satOff val="2032"/>
              <a:lumOff val="-6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45292A-7F2D-49CB-B241-DDA255005685}">
      <dsp:nvSpPr>
        <dsp:cNvPr id="0" name=""/>
        <dsp:cNvSpPr/>
      </dsp:nvSpPr>
      <dsp:spPr>
        <a:xfrm>
          <a:off x="345025" y="1445610"/>
          <a:ext cx="4830358" cy="915120"/>
        </a:xfrm>
        <a:prstGeom prst="roundRect">
          <a:avLst/>
        </a:prstGeom>
        <a:solidFill>
          <a:schemeClr val="accent5">
            <a:hueOff val="-493429"/>
            <a:satOff val="2032"/>
            <a:lumOff val="-6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b="1" kern="1200" dirty="0"/>
            <a:t>Zámek kolena</a:t>
          </a:r>
          <a:endParaRPr lang="en-US" sz="3100" b="1" kern="1200" dirty="0"/>
        </a:p>
      </dsp:txBody>
      <dsp:txXfrm>
        <a:off x="389697" y="1490282"/>
        <a:ext cx="4741014" cy="825776"/>
      </dsp:txXfrm>
    </dsp:sp>
    <dsp:sp modelId="{FF56F6C7-44D8-4880-A098-7BE5CA944AE5}">
      <dsp:nvSpPr>
        <dsp:cNvPr id="0" name=""/>
        <dsp:cNvSpPr/>
      </dsp:nvSpPr>
      <dsp:spPr>
        <a:xfrm>
          <a:off x="0" y="3309330"/>
          <a:ext cx="6900512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986859"/>
              <a:satOff val="4063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027DC7-4828-42C4-8CC7-46C500139243}">
      <dsp:nvSpPr>
        <dsp:cNvPr id="0" name=""/>
        <dsp:cNvSpPr/>
      </dsp:nvSpPr>
      <dsp:spPr>
        <a:xfrm>
          <a:off x="345025" y="2851770"/>
          <a:ext cx="4830358" cy="915120"/>
        </a:xfrm>
        <a:prstGeom prst="roundRect">
          <a:avLst/>
        </a:prstGeom>
        <a:solidFill>
          <a:schemeClr val="accent5">
            <a:hueOff val="-986859"/>
            <a:satOff val="4063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b="1" kern="1200" dirty="0"/>
            <a:t>Stabilizace pánve</a:t>
          </a:r>
          <a:endParaRPr lang="en-US" sz="3100" b="1" kern="1200" dirty="0"/>
        </a:p>
      </dsp:txBody>
      <dsp:txXfrm>
        <a:off x="389697" y="2896442"/>
        <a:ext cx="4741014" cy="825776"/>
      </dsp:txXfrm>
    </dsp:sp>
    <dsp:sp modelId="{54753298-615E-471B-BEFA-1A149A5EBD2C}">
      <dsp:nvSpPr>
        <dsp:cNvPr id="0" name=""/>
        <dsp:cNvSpPr/>
      </dsp:nvSpPr>
      <dsp:spPr>
        <a:xfrm>
          <a:off x="0" y="4715490"/>
          <a:ext cx="6900512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480288"/>
              <a:satOff val="6095"/>
              <a:lumOff val="-19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5CE77E-6E37-4F73-AA13-A0261C09E593}">
      <dsp:nvSpPr>
        <dsp:cNvPr id="0" name=""/>
        <dsp:cNvSpPr/>
      </dsp:nvSpPr>
      <dsp:spPr>
        <a:xfrm>
          <a:off x="345025" y="4257930"/>
          <a:ext cx="4830358" cy="915120"/>
        </a:xfrm>
        <a:prstGeom prst="roundRect">
          <a:avLst/>
        </a:prstGeom>
        <a:solidFill>
          <a:schemeClr val="accent5">
            <a:hueOff val="-1480288"/>
            <a:satOff val="6095"/>
            <a:lumOff val="-19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b="1" kern="1200" dirty="0"/>
            <a:t>Správné držení hlavy a pletenců pažních</a:t>
          </a:r>
          <a:endParaRPr lang="en-US" sz="3100" b="1" kern="1200" dirty="0"/>
        </a:p>
      </dsp:txBody>
      <dsp:txXfrm>
        <a:off x="389697" y="4302602"/>
        <a:ext cx="4741014" cy="8257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395EC5-2224-453D-8EF9-490C1AF62589}">
      <dsp:nvSpPr>
        <dsp:cNvPr id="0" name=""/>
        <dsp:cNvSpPr/>
      </dsp:nvSpPr>
      <dsp:spPr>
        <a:xfrm>
          <a:off x="0" y="87440"/>
          <a:ext cx="7233097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/>
            <a:t>= vymodelování příčné a podélné klenby nožní</a:t>
          </a:r>
          <a:endParaRPr lang="en-US" sz="2600" b="1" kern="1200"/>
        </a:p>
      </dsp:txBody>
      <dsp:txXfrm>
        <a:off x="30442" y="117882"/>
        <a:ext cx="7172213" cy="562726"/>
      </dsp:txXfrm>
    </dsp:sp>
    <dsp:sp modelId="{5207BC36-EA88-4B5C-BDA8-394CB38A1EE7}">
      <dsp:nvSpPr>
        <dsp:cNvPr id="0" name=""/>
        <dsp:cNvSpPr/>
      </dsp:nvSpPr>
      <dsp:spPr>
        <a:xfrm>
          <a:off x="0" y="785930"/>
          <a:ext cx="7233097" cy="62361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/>
            <a:t>= pozitivní ovlivnění stoje a chůze:</a:t>
          </a:r>
          <a:endParaRPr lang="en-US" sz="2600" b="1" kern="1200"/>
        </a:p>
      </dsp:txBody>
      <dsp:txXfrm>
        <a:off x="30442" y="816372"/>
        <a:ext cx="7172213" cy="562726"/>
      </dsp:txXfrm>
    </dsp:sp>
    <dsp:sp modelId="{66354464-E032-4008-A277-0F5D83C5222B}">
      <dsp:nvSpPr>
        <dsp:cNvPr id="0" name=""/>
        <dsp:cNvSpPr/>
      </dsp:nvSpPr>
      <dsp:spPr>
        <a:xfrm>
          <a:off x="0" y="1484420"/>
          <a:ext cx="7233097" cy="62361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/>
            <a:t>Vliv aference hlavně z plosky nohy: aktivace m. quadratus plantae</a:t>
          </a:r>
          <a:endParaRPr lang="en-US" sz="2600" b="1" kern="1200"/>
        </a:p>
      </dsp:txBody>
      <dsp:txXfrm>
        <a:off x="30442" y="1514862"/>
        <a:ext cx="7172213" cy="562726"/>
      </dsp:txXfrm>
    </dsp:sp>
    <dsp:sp modelId="{F663C4CF-4DC3-4566-91A1-329D7F9C413D}">
      <dsp:nvSpPr>
        <dsp:cNvPr id="0" name=""/>
        <dsp:cNvSpPr/>
      </dsp:nvSpPr>
      <dsp:spPr>
        <a:xfrm>
          <a:off x="0" y="2108030"/>
          <a:ext cx="7233097" cy="618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651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b="1" kern="1200"/>
            <a:t>Stahem svalu se navodí prohloubení nožní klenby (=malá noha). V praxi lepší bez koaktivace dlouhých flexorů prstců (NE úchopové postavení!)</a:t>
          </a:r>
          <a:endParaRPr lang="en-US" sz="2000" b="1" kern="1200"/>
        </a:p>
      </dsp:txBody>
      <dsp:txXfrm>
        <a:off x="0" y="2108030"/>
        <a:ext cx="7233097" cy="618930"/>
      </dsp:txXfrm>
    </dsp:sp>
    <dsp:sp modelId="{6BAF0ED6-70F7-4FEC-B64E-1B6CE0D71D2B}">
      <dsp:nvSpPr>
        <dsp:cNvPr id="0" name=""/>
        <dsp:cNvSpPr/>
      </dsp:nvSpPr>
      <dsp:spPr>
        <a:xfrm>
          <a:off x="0" y="2726960"/>
          <a:ext cx="7233097" cy="6236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/>
            <a:t>Vliv na správné postavení vyšších úseků těla</a:t>
          </a:r>
          <a:endParaRPr lang="en-US" sz="2600" b="1" kern="1200"/>
        </a:p>
      </dsp:txBody>
      <dsp:txXfrm>
        <a:off x="30442" y="2757402"/>
        <a:ext cx="7172213" cy="562726"/>
      </dsp:txXfrm>
    </dsp:sp>
    <dsp:sp modelId="{7FCF282D-A2C5-4276-9BD1-77593E62D998}">
      <dsp:nvSpPr>
        <dsp:cNvPr id="0" name=""/>
        <dsp:cNvSpPr/>
      </dsp:nvSpPr>
      <dsp:spPr>
        <a:xfrm>
          <a:off x="0" y="3425450"/>
          <a:ext cx="7233097" cy="62361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/>
            <a:t>Zlepšení stability</a:t>
          </a:r>
          <a:endParaRPr lang="en-US" sz="2600" b="1" kern="1200"/>
        </a:p>
      </dsp:txBody>
      <dsp:txXfrm>
        <a:off x="30442" y="3455892"/>
        <a:ext cx="7172213" cy="562726"/>
      </dsp:txXfrm>
    </dsp:sp>
    <dsp:sp modelId="{6CF332D0-82A9-4E65-A144-E1F744EB0458}">
      <dsp:nvSpPr>
        <dsp:cNvPr id="0" name=""/>
        <dsp:cNvSpPr/>
      </dsp:nvSpPr>
      <dsp:spPr>
        <a:xfrm>
          <a:off x="0" y="4123940"/>
          <a:ext cx="7233097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/>
            <a:t>Vliv na odpružování chodidla při kroku</a:t>
          </a:r>
          <a:endParaRPr lang="en-US" sz="2600" b="1" kern="1200"/>
        </a:p>
      </dsp:txBody>
      <dsp:txXfrm>
        <a:off x="30442" y="4154382"/>
        <a:ext cx="7172213" cy="5627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5BF65-524B-4C54-B7E9-071933399756}">
      <dsp:nvSpPr>
        <dsp:cNvPr id="0" name=""/>
        <dsp:cNvSpPr/>
      </dsp:nvSpPr>
      <dsp:spPr>
        <a:xfrm>
          <a:off x="0" y="2721"/>
          <a:ext cx="6251110" cy="5797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AE42B0-39B5-4225-92A3-6AA5625249CF}">
      <dsp:nvSpPr>
        <dsp:cNvPr id="0" name=""/>
        <dsp:cNvSpPr/>
      </dsp:nvSpPr>
      <dsp:spPr>
        <a:xfrm>
          <a:off x="175370" y="133162"/>
          <a:ext cx="318855" cy="3188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775237-FAFF-4C99-B66B-DDE5924F0A53}">
      <dsp:nvSpPr>
        <dsp:cNvPr id="0" name=""/>
        <dsp:cNvSpPr/>
      </dsp:nvSpPr>
      <dsp:spPr>
        <a:xfrm>
          <a:off x="669595" y="2721"/>
          <a:ext cx="5581514" cy="579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355" tIns="61355" rIns="61355" bIns="6135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/>
            <a:t>= reflektorické zapojování svalů zajišťujících správné postavení pánve</a:t>
          </a:r>
          <a:endParaRPr lang="en-US" sz="1900" b="1" kern="1200"/>
        </a:p>
      </dsp:txBody>
      <dsp:txXfrm>
        <a:off x="669595" y="2721"/>
        <a:ext cx="5581514" cy="579736"/>
      </dsp:txXfrm>
    </dsp:sp>
    <dsp:sp modelId="{1C4DF700-127D-4896-BF58-F7251AB9CEAA}">
      <dsp:nvSpPr>
        <dsp:cNvPr id="0" name=""/>
        <dsp:cNvSpPr/>
      </dsp:nvSpPr>
      <dsp:spPr>
        <a:xfrm>
          <a:off x="0" y="727392"/>
          <a:ext cx="6251110" cy="579736"/>
        </a:xfrm>
        <a:prstGeom prst="roundRect">
          <a:avLst>
            <a:gd name="adj" fmla="val 10000"/>
          </a:avLst>
        </a:prstGeom>
        <a:solidFill>
          <a:schemeClr val="accent2">
            <a:hueOff val="-372216"/>
            <a:satOff val="-1556"/>
            <a:lumOff val="6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842C06-FCCC-4C94-8168-13F2CCBC967E}">
      <dsp:nvSpPr>
        <dsp:cNvPr id="0" name=""/>
        <dsp:cNvSpPr/>
      </dsp:nvSpPr>
      <dsp:spPr>
        <a:xfrm>
          <a:off x="175370" y="857833"/>
          <a:ext cx="318855" cy="3188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9503E0-05C4-486A-AE37-ABE902BFF73F}">
      <dsp:nvSpPr>
        <dsp:cNvPr id="0" name=""/>
        <dsp:cNvSpPr/>
      </dsp:nvSpPr>
      <dsp:spPr>
        <a:xfrm>
          <a:off x="669595" y="727392"/>
          <a:ext cx="5581514" cy="579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355" tIns="61355" rIns="61355" bIns="6135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/>
            <a:t>Pohyb v </a:t>
          </a:r>
          <a:r>
            <a:rPr lang="cs-CZ" sz="1900" b="1" kern="1200" err="1"/>
            <a:t>laterolaterálním</a:t>
          </a:r>
          <a:r>
            <a:rPr lang="cs-CZ" sz="1900" b="1" kern="1200"/>
            <a:t> směru (aktivace gluteálního svalstva)</a:t>
          </a:r>
          <a:endParaRPr lang="en-US" sz="1900" b="1" kern="1200"/>
        </a:p>
      </dsp:txBody>
      <dsp:txXfrm>
        <a:off x="669595" y="727392"/>
        <a:ext cx="5581514" cy="579736"/>
      </dsp:txXfrm>
    </dsp:sp>
    <dsp:sp modelId="{80D1B5A6-258D-4372-BC13-F8D5DDB79993}">
      <dsp:nvSpPr>
        <dsp:cNvPr id="0" name=""/>
        <dsp:cNvSpPr/>
      </dsp:nvSpPr>
      <dsp:spPr>
        <a:xfrm>
          <a:off x="0" y="1452063"/>
          <a:ext cx="6251110" cy="579736"/>
        </a:xfrm>
        <a:prstGeom prst="roundRect">
          <a:avLst>
            <a:gd name="adj" fmla="val 10000"/>
          </a:avLst>
        </a:prstGeom>
        <a:solidFill>
          <a:schemeClr val="accent2">
            <a:hueOff val="-744431"/>
            <a:satOff val="-3112"/>
            <a:lumOff val="127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2F1854-7334-4BFE-8FC8-689325B68984}">
      <dsp:nvSpPr>
        <dsp:cNvPr id="0" name=""/>
        <dsp:cNvSpPr/>
      </dsp:nvSpPr>
      <dsp:spPr>
        <a:xfrm>
          <a:off x="175370" y="1582504"/>
          <a:ext cx="318855" cy="3188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5A8D1B-4C53-475B-89D5-C98D487AF3C2}">
      <dsp:nvSpPr>
        <dsp:cNvPr id="0" name=""/>
        <dsp:cNvSpPr/>
      </dsp:nvSpPr>
      <dsp:spPr>
        <a:xfrm>
          <a:off x="669595" y="1452063"/>
          <a:ext cx="5581514" cy="579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355" tIns="61355" rIns="61355" bIns="6135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/>
            <a:t>Pohyb v diagonálním směru (koordinace břišního a zádového svalstva)</a:t>
          </a:r>
          <a:endParaRPr lang="en-US" sz="1900" b="1" kern="1200"/>
        </a:p>
      </dsp:txBody>
      <dsp:txXfrm>
        <a:off x="669595" y="1452063"/>
        <a:ext cx="5581514" cy="579736"/>
      </dsp:txXfrm>
    </dsp:sp>
    <dsp:sp modelId="{2FBD6B57-ED15-4817-A48C-AFAC6F7742CB}">
      <dsp:nvSpPr>
        <dsp:cNvPr id="0" name=""/>
        <dsp:cNvSpPr/>
      </dsp:nvSpPr>
      <dsp:spPr>
        <a:xfrm>
          <a:off x="0" y="2176734"/>
          <a:ext cx="6251110" cy="579736"/>
        </a:xfrm>
        <a:prstGeom prst="roundRect">
          <a:avLst>
            <a:gd name="adj" fmla="val 10000"/>
          </a:avLst>
        </a:prstGeom>
        <a:solidFill>
          <a:schemeClr val="accent2">
            <a:hueOff val="-1116647"/>
            <a:satOff val="-4668"/>
            <a:lumOff val="19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1DD5E5-1653-4467-9906-E258EB70B8A8}">
      <dsp:nvSpPr>
        <dsp:cNvPr id="0" name=""/>
        <dsp:cNvSpPr/>
      </dsp:nvSpPr>
      <dsp:spPr>
        <a:xfrm>
          <a:off x="175370" y="2307175"/>
          <a:ext cx="318855" cy="31885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305306-5915-43BD-8774-EDBE51AB0AEE}">
      <dsp:nvSpPr>
        <dsp:cNvPr id="0" name=""/>
        <dsp:cNvSpPr/>
      </dsp:nvSpPr>
      <dsp:spPr>
        <a:xfrm>
          <a:off x="669595" y="2176734"/>
          <a:ext cx="5581514" cy="579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355" tIns="61355" rIns="61355" bIns="6135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/>
            <a:t>Pohyb v předozadním směru (koordinace břišního, zádového a gluteálního svalstva)</a:t>
          </a:r>
        </a:p>
      </dsp:txBody>
      <dsp:txXfrm>
        <a:off x="669595" y="2176734"/>
        <a:ext cx="5581514" cy="579736"/>
      </dsp:txXfrm>
    </dsp:sp>
    <dsp:sp modelId="{99441818-00B1-4C7F-B9C3-B1A2BC6A1AE1}">
      <dsp:nvSpPr>
        <dsp:cNvPr id="0" name=""/>
        <dsp:cNvSpPr/>
      </dsp:nvSpPr>
      <dsp:spPr>
        <a:xfrm>
          <a:off x="0" y="2901405"/>
          <a:ext cx="6251110" cy="579736"/>
        </a:xfrm>
        <a:prstGeom prst="roundRect">
          <a:avLst>
            <a:gd name="adj" fmla="val 10000"/>
          </a:avLst>
        </a:prstGeom>
        <a:solidFill>
          <a:schemeClr val="accent2">
            <a:hueOff val="-1488862"/>
            <a:satOff val="-6224"/>
            <a:lumOff val="2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3768FD-3A15-47E7-ADDA-B8E410C38DA9}">
      <dsp:nvSpPr>
        <dsp:cNvPr id="0" name=""/>
        <dsp:cNvSpPr/>
      </dsp:nvSpPr>
      <dsp:spPr>
        <a:xfrm>
          <a:off x="175370" y="3031846"/>
          <a:ext cx="318855" cy="318855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75D37B-1914-4AD7-BE98-9AC3AE2AA33D}">
      <dsp:nvSpPr>
        <dsp:cNvPr id="0" name=""/>
        <dsp:cNvSpPr/>
      </dsp:nvSpPr>
      <dsp:spPr>
        <a:xfrm>
          <a:off x="669595" y="2901405"/>
          <a:ext cx="5581514" cy="579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355" tIns="61355" rIns="61355" bIns="6135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>
              <a:latin typeface="Modern Love"/>
            </a:rPr>
            <a:t>Cvičení v sedu (aktivace gluteálního svalstva)</a:t>
          </a:r>
        </a:p>
      </dsp:txBody>
      <dsp:txXfrm>
        <a:off x="669595" y="2901405"/>
        <a:ext cx="5581514" cy="57973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1FEB1-7572-40CC-BCE0-3009D95DD1EC}">
      <dsp:nvSpPr>
        <dsp:cNvPr id="0" name=""/>
        <dsp:cNvSpPr/>
      </dsp:nvSpPr>
      <dsp:spPr>
        <a:xfrm>
          <a:off x="0" y="602684"/>
          <a:ext cx="3070088" cy="19495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542BF6-5150-4D5A-A9B5-5DABF1B9A337}">
      <dsp:nvSpPr>
        <dsp:cNvPr id="0" name=""/>
        <dsp:cNvSpPr/>
      </dsp:nvSpPr>
      <dsp:spPr>
        <a:xfrm>
          <a:off x="341120" y="926749"/>
          <a:ext cx="3070088" cy="19495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800" b="1" kern="1200"/>
            <a:t>Absolutní ztráta hlubokého čití</a:t>
          </a:r>
          <a:endParaRPr lang="en-US" sz="4800" b="1" kern="1200"/>
        </a:p>
      </dsp:txBody>
      <dsp:txXfrm>
        <a:off x="398219" y="983848"/>
        <a:ext cx="2955890" cy="1835307"/>
      </dsp:txXfrm>
    </dsp:sp>
    <dsp:sp modelId="{0DF9AF2A-2E1D-4FE1-B8DE-1A9249342871}">
      <dsp:nvSpPr>
        <dsp:cNvPr id="0" name=""/>
        <dsp:cNvSpPr/>
      </dsp:nvSpPr>
      <dsp:spPr>
        <a:xfrm>
          <a:off x="3752329" y="602684"/>
          <a:ext cx="3070088" cy="19495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ED8B8-B4A4-41D1-A92A-F41BE3931881}">
      <dsp:nvSpPr>
        <dsp:cNvPr id="0" name=""/>
        <dsp:cNvSpPr/>
      </dsp:nvSpPr>
      <dsp:spPr>
        <a:xfrm>
          <a:off x="4093450" y="926749"/>
          <a:ext cx="3070088" cy="19495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800" b="1" kern="1200"/>
            <a:t>Neochota pacienta spolupracovat</a:t>
          </a:r>
          <a:endParaRPr lang="en-US" sz="4800" b="1" kern="1200"/>
        </a:p>
      </dsp:txBody>
      <dsp:txXfrm>
        <a:off x="4150549" y="983848"/>
        <a:ext cx="2955890" cy="1835307"/>
      </dsp:txXfrm>
    </dsp:sp>
    <dsp:sp modelId="{4E73ED6E-D118-4C16-8ED8-A63B82B53DCD}">
      <dsp:nvSpPr>
        <dsp:cNvPr id="0" name=""/>
        <dsp:cNvSpPr/>
      </dsp:nvSpPr>
      <dsp:spPr>
        <a:xfrm>
          <a:off x="7504659" y="602684"/>
          <a:ext cx="3070088" cy="19495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AC7DC6-54BC-4DD3-BB6C-A0130D93D117}">
      <dsp:nvSpPr>
        <dsp:cNvPr id="0" name=""/>
        <dsp:cNvSpPr/>
      </dsp:nvSpPr>
      <dsp:spPr>
        <a:xfrm>
          <a:off x="7845780" y="926749"/>
          <a:ext cx="3070088" cy="19495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800" b="1" kern="1200"/>
            <a:t>Akutní bolest</a:t>
          </a:r>
          <a:endParaRPr lang="en-US" sz="4800" b="1" kern="1200"/>
        </a:p>
      </dsp:txBody>
      <dsp:txXfrm>
        <a:off x="7902879" y="983848"/>
        <a:ext cx="2955890" cy="18353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1T17:23:45.23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3T08:48:54.1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10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96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48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837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915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582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129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44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0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1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063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844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0" r:id="rId6"/>
    <p:sldLayoutId id="2147483676" r:id="rId7"/>
    <p:sldLayoutId id="2147483677" r:id="rId8"/>
    <p:sldLayoutId id="2147483678" r:id="rId9"/>
    <p:sldLayoutId id="2147483679" r:id="rId10"/>
    <p:sldLayoutId id="214748368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alé žluté květiny s listy">
            <a:extLst>
              <a:ext uri="{FF2B5EF4-FFF2-40B4-BE49-F238E27FC236}">
                <a16:creationId xmlns:a16="http://schemas.microsoft.com/office/drawing/2014/main" id="{2AF964B1-3001-4892-B61F-BE6B4D7405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5709" r="-1" b="-1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F51725E-A483-43B2-A6F2-C44F502FE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37549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cs-CZ" sz="8400">
                <a:solidFill>
                  <a:schemeClr val="bg1"/>
                </a:solidFill>
              </a:rPr>
              <a:t>SENZOMOTORIKA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cs-CZ" sz="3200">
                <a:solidFill>
                  <a:schemeClr val="bg1"/>
                </a:solidFill>
              </a:rPr>
              <a:t>Mgr. Marie Krejčová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25DEA3F-F406-4FEA-9006-B38533FD7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4100"/>
              <a:t>DVA STUPNĚ MOTORICKÉHO UČENÍ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46B37F"/>
          </a:solidFill>
          <a:ln w="38100" cap="rnd">
            <a:solidFill>
              <a:srgbClr val="46B37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2CBD2C-6D53-4056-8153-EE8C9262A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474498" cy="38979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3200" b="1" dirty="0"/>
              <a:t>Zvládnutí nového pohybu a vytvoření základních funkčních spojení - výrazný podíl mozkové kůry (oblast parietálního a frontálního laloku)</a:t>
            </a:r>
          </a:p>
          <a:p>
            <a:r>
              <a:rPr lang="cs-CZ" sz="3200" b="1" dirty="0"/>
              <a:t>Zvládnutí pohybu - řízení podkorovými regulačními centry </a:t>
            </a:r>
          </a:p>
        </p:txBody>
      </p:sp>
      <p:pic>
        <p:nvPicPr>
          <p:cNvPr id="5" name="Picture 4" descr="Žluté papírové letadélko letící opačným směrem než několik šedých papírových letadélek">
            <a:extLst>
              <a:ext uri="{FF2B5EF4-FFF2-40B4-BE49-F238E27FC236}">
                <a16:creationId xmlns:a16="http://schemas.microsoft.com/office/drawing/2014/main" id="{A1656862-110C-4E37-9AAD-69F91AEBA2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79" r="27767" b="-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53000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951C057-3BE5-4224-A4A5-34278C96A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cs-CZ" sz="4700"/>
              <a:t>SPRÁVNÉ DRŽENÍ TĚLA VE VERTIKÁLE</a:t>
            </a:r>
          </a:p>
        </p:txBody>
      </p:sp>
      <p:sp>
        <p:nvSpPr>
          <p:cNvPr id="25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rgbClr val="46B37F"/>
          </a:solidFill>
          <a:ln w="34925">
            <a:solidFill>
              <a:srgbClr val="46B37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Zástupný obsah 2">
            <a:extLst>
              <a:ext uri="{FF2B5EF4-FFF2-40B4-BE49-F238E27FC236}">
                <a16:creationId xmlns:a16="http://schemas.microsoft.com/office/drawing/2014/main" id="{4CE050A1-0960-495D-BCC9-20EE84B52C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0806522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1375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5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6F7914F-412B-42CD-BB46-706125B98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/>
              <a:t>TESTOVÁNÍ STABILITY</a:t>
            </a: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46B37F"/>
          </a:solidFill>
          <a:ln w="38100" cap="rnd">
            <a:solidFill>
              <a:srgbClr val="46B37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FBF193-B219-4F90-A50D-E8B43365F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400" b="1"/>
              <a:t>Výdrž ve stoji na obou DKK se zavřenýma očima</a:t>
            </a:r>
          </a:p>
          <a:p>
            <a:pPr>
              <a:lnSpc>
                <a:spcPct val="100000"/>
              </a:lnSpc>
            </a:pPr>
            <a:r>
              <a:rPr lang="cs-CZ" sz="2400" b="1"/>
              <a:t>Výdrž ve stoji na 1 DK s otevřenýma očima</a:t>
            </a:r>
          </a:p>
          <a:p>
            <a:pPr>
              <a:lnSpc>
                <a:spcPct val="100000"/>
              </a:lnSpc>
            </a:pPr>
            <a:r>
              <a:rPr lang="cs-CZ" sz="2400" b="1">
                <a:ea typeface="+mn-lt"/>
                <a:cs typeface="+mn-lt"/>
              </a:rPr>
              <a:t>Výdrž ve stoji na 1 DK se zavřenýma očima</a:t>
            </a:r>
          </a:p>
          <a:p>
            <a:pPr>
              <a:lnSpc>
                <a:spcPct val="100000"/>
              </a:lnSpc>
            </a:pPr>
            <a:r>
              <a:rPr lang="cs-CZ" sz="2400" b="1"/>
              <a:t>Stabilita dobrá u výdrže v zaujaté pozici 10-15 sekund</a:t>
            </a:r>
          </a:p>
          <a:p>
            <a:pPr>
              <a:lnSpc>
                <a:spcPct val="100000"/>
              </a:lnSpc>
            </a:pPr>
            <a:r>
              <a:rPr lang="cs-CZ" sz="2400" b="1"/>
              <a:t>Pokud na podlaze testy bez problémů, přecházíme na měkkou podložku</a:t>
            </a:r>
          </a:p>
          <a:p>
            <a:pPr>
              <a:lnSpc>
                <a:spcPct val="100000"/>
              </a:lnSpc>
            </a:pPr>
            <a:r>
              <a:rPr lang="cs-CZ" sz="2400" b="1"/>
              <a:t>Chůze vpřed, vzad s otevřenýma, poté zavřenýma očima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3" name="Ink 19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23" name="Ink 19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Obrázek 4" descr="Obsah obrázku text, různé&#10;&#10;Popis se vygeneroval automaticky.">
            <a:extLst>
              <a:ext uri="{FF2B5EF4-FFF2-40B4-BE49-F238E27FC236}">
                <a16:creationId xmlns:a16="http://schemas.microsoft.com/office/drawing/2014/main" id="{639AD777-A1EF-4428-92E4-0B658C4B13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02" r="3" b="3"/>
          <a:stretch/>
        </p:blipFill>
        <p:spPr>
          <a:xfrm>
            <a:off x="6145438" y="640080"/>
            <a:ext cx="5366188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24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07227A5-CB63-4DD3-A298-817A9FCF5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47117CE-3F3A-4003-B6B2-A9465DE4C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2927" y="643465"/>
            <a:ext cx="3889489" cy="1604161"/>
          </a:xfrm>
        </p:spPr>
        <p:txBody>
          <a:bodyPr anchor="b">
            <a:normAutofit/>
          </a:bodyPr>
          <a:lstStyle/>
          <a:p>
            <a:r>
              <a:rPr lang="cs-CZ" sz="5600"/>
              <a:t>POMŮCKY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8843" y="2634908"/>
            <a:ext cx="3775470" cy="27432"/>
          </a:xfrm>
          <a:custGeom>
            <a:avLst/>
            <a:gdLst>
              <a:gd name="connsiteX0" fmla="*/ 0 w 3775470"/>
              <a:gd name="connsiteY0" fmla="*/ 0 h 27432"/>
              <a:gd name="connsiteX1" fmla="*/ 704754 w 3775470"/>
              <a:gd name="connsiteY1" fmla="*/ 0 h 27432"/>
              <a:gd name="connsiteX2" fmla="*/ 1371754 w 3775470"/>
              <a:gd name="connsiteY2" fmla="*/ 0 h 27432"/>
              <a:gd name="connsiteX3" fmla="*/ 2038754 w 3775470"/>
              <a:gd name="connsiteY3" fmla="*/ 0 h 27432"/>
              <a:gd name="connsiteX4" fmla="*/ 2554735 w 3775470"/>
              <a:gd name="connsiteY4" fmla="*/ 0 h 27432"/>
              <a:gd name="connsiteX5" fmla="*/ 3108470 w 3775470"/>
              <a:gd name="connsiteY5" fmla="*/ 0 h 27432"/>
              <a:gd name="connsiteX6" fmla="*/ 3775470 w 3775470"/>
              <a:gd name="connsiteY6" fmla="*/ 0 h 27432"/>
              <a:gd name="connsiteX7" fmla="*/ 3775470 w 3775470"/>
              <a:gd name="connsiteY7" fmla="*/ 27432 h 27432"/>
              <a:gd name="connsiteX8" fmla="*/ 3146225 w 3775470"/>
              <a:gd name="connsiteY8" fmla="*/ 27432 h 27432"/>
              <a:gd name="connsiteX9" fmla="*/ 2630244 w 3775470"/>
              <a:gd name="connsiteY9" fmla="*/ 27432 h 27432"/>
              <a:gd name="connsiteX10" fmla="*/ 2114263 w 3775470"/>
              <a:gd name="connsiteY10" fmla="*/ 27432 h 27432"/>
              <a:gd name="connsiteX11" fmla="*/ 1447264 w 3775470"/>
              <a:gd name="connsiteY11" fmla="*/ 27432 h 27432"/>
              <a:gd name="connsiteX12" fmla="*/ 893528 w 3775470"/>
              <a:gd name="connsiteY12" fmla="*/ 27432 h 27432"/>
              <a:gd name="connsiteX13" fmla="*/ 0 w 3775470"/>
              <a:gd name="connsiteY13" fmla="*/ 27432 h 27432"/>
              <a:gd name="connsiteX14" fmla="*/ 0 w 377547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75470" h="27432" fill="none" extrusionOk="0">
                <a:moveTo>
                  <a:pt x="0" y="0"/>
                </a:moveTo>
                <a:cubicBezTo>
                  <a:pt x="205462" y="2669"/>
                  <a:pt x="495302" y="-21258"/>
                  <a:pt x="704754" y="0"/>
                </a:cubicBezTo>
                <a:cubicBezTo>
                  <a:pt x="914206" y="21258"/>
                  <a:pt x="1237859" y="-26781"/>
                  <a:pt x="1371754" y="0"/>
                </a:cubicBezTo>
                <a:cubicBezTo>
                  <a:pt x="1505649" y="26781"/>
                  <a:pt x="1869869" y="-30306"/>
                  <a:pt x="2038754" y="0"/>
                </a:cubicBezTo>
                <a:cubicBezTo>
                  <a:pt x="2207639" y="30306"/>
                  <a:pt x="2308739" y="-3299"/>
                  <a:pt x="2554735" y="0"/>
                </a:cubicBezTo>
                <a:cubicBezTo>
                  <a:pt x="2800731" y="3299"/>
                  <a:pt x="2846092" y="24205"/>
                  <a:pt x="3108470" y="0"/>
                </a:cubicBezTo>
                <a:cubicBezTo>
                  <a:pt x="3370849" y="-24205"/>
                  <a:pt x="3529599" y="17297"/>
                  <a:pt x="3775470" y="0"/>
                </a:cubicBezTo>
                <a:cubicBezTo>
                  <a:pt x="3774513" y="8431"/>
                  <a:pt x="3775121" y="14612"/>
                  <a:pt x="3775470" y="27432"/>
                </a:cubicBezTo>
                <a:cubicBezTo>
                  <a:pt x="3636265" y="29184"/>
                  <a:pt x="3354179" y="33012"/>
                  <a:pt x="3146225" y="27432"/>
                </a:cubicBezTo>
                <a:cubicBezTo>
                  <a:pt x="2938271" y="21852"/>
                  <a:pt x="2769912" y="11500"/>
                  <a:pt x="2630244" y="27432"/>
                </a:cubicBezTo>
                <a:cubicBezTo>
                  <a:pt x="2490576" y="43364"/>
                  <a:pt x="2324136" y="17344"/>
                  <a:pt x="2114263" y="27432"/>
                </a:cubicBezTo>
                <a:cubicBezTo>
                  <a:pt x="1904390" y="37520"/>
                  <a:pt x="1742837" y="29547"/>
                  <a:pt x="1447264" y="27432"/>
                </a:cubicBezTo>
                <a:cubicBezTo>
                  <a:pt x="1151691" y="25317"/>
                  <a:pt x="1036804" y="55060"/>
                  <a:pt x="893528" y="27432"/>
                </a:cubicBezTo>
                <a:cubicBezTo>
                  <a:pt x="750252" y="-196"/>
                  <a:pt x="329427" y="-15566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775470" h="27432" stroke="0" extrusionOk="0">
                <a:moveTo>
                  <a:pt x="0" y="0"/>
                </a:moveTo>
                <a:cubicBezTo>
                  <a:pt x="230055" y="-3686"/>
                  <a:pt x="315997" y="-7031"/>
                  <a:pt x="591490" y="0"/>
                </a:cubicBezTo>
                <a:cubicBezTo>
                  <a:pt x="866983" y="7031"/>
                  <a:pt x="855810" y="-17340"/>
                  <a:pt x="1107471" y="0"/>
                </a:cubicBezTo>
                <a:cubicBezTo>
                  <a:pt x="1359132" y="17340"/>
                  <a:pt x="1651576" y="-20603"/>
                  <a:pt x="1812226" y="0"/>
                </a:cubicBezTo>
                <a:cubicBezTo>
                  <a:pt x="1972876" y="20603"/>
                  <a:pt x="2236652" y="13419"/>
                  <a:pt x="2403716" y="0"/>
                </a:cubicBezTo>
                <a:cubicBezTo>
                  <a:pt x="2570780" y="-13419"/>
                  <a:pt x="2863741" y="16474"/>
                  <a:pt x="2995206" y="0"/>
                </a:cubicBezTo>
                <a:cubicBezTo>
                  <a:pt x="3126671" y="-16474"/>
                  <a:pt x="3395077" y="-34350"/>
                  <a:pt x="3775470" y="0"/>
                </a:cubicBezTo>
                <a:cubicBezTo>
                  <a:pt x="3774115" y="9524"/>
                  <a:pt x="3774268" y="13975"/>
                  <a:pt x="3775470" y="27432"/>
                </a:cubicBezTo>
                <a:cubicBezTo>
                  <a:pt x="3483123" y="12946"/>
                  <a:pt x="3388229" y="13190"/>
                  <a:pt x="3146225" y="27432"/>
                </a:cubicBezTo>
                <a:cubicBezTo>
                  <a:pt x="2904221" y="41674"/>
                  <a:pt x="2819390" y="44573"/>
                  <a:pt x="2630244" y="27432"/>
                </a:cubicBezTo>
                <a:cubicBezTo>
                  <a:pt x="2441098" y="10291"/>
                  <a:pt x="2233025" y="28593"/>
                  <a:pt x="2000999" y="27432"/>
                </a:cubicBezTo>
                <a:cubicBezTo>
                  <a:pt x="1768973" y="26271"/>
                  <a:pt x="1686080" y="33533"/>
                  <a:pt x="1371754" y="27432"/>
                </a:cubicBezTo>
                <a:cubicBezTo>
                  <a:pt x="1057429" y="21331"/>
                  <a:pt x="991495" y="10932"/>
                  <a:pt x="780264" y="27432"/>
                </a:cubicBezTo>
                <a:cubicBezTo>
                  <a:pt x="569033" y="43933"/>
                  <a:pt x="264775" y="917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46B37F"/>
          </a:solidFill>
          <a:ln w="38100" cap="rnd">
            <a:solidFill>
              <a:srgbClr val="46B37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32190EA9-703D-4CCF-AB74-2C63C060F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2" y="4674928"/>
            <a:ext cx="3785616" cy="1694063"/>
          </a:xfrm>
          <a:prstGeom prst="rect">
            <a:avLst/>
          </a:prstGeom>
        </p:spPr>
      </p:pic>
      <p:pic>
        <p:nvPicPr>
          <p:cNvPr id="6" name="Obrázek 6" descr="Obsah obrázku obloha, jídelní nádobí&#10;&#10;Popis se vygeneroval automaticky.">
            <a:extLst>
              <a:ext uri="{FF2B5EF4-FFF2-40B4-BE49-F238E27FC236}">
                <a16:creationId xmlns:a16="http://schemas.microsoft.com/office/drawing/2014/main" id="{8EBE03BA-EBCD-42D6-9B76-3D08AC70A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380" y="3789172"/>
            <a:ext cx="2926080" cy="292608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54C0A9-98CD-4583-B49B-448ABD2EA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2672" y="2807167"/>
            <a:ext cx="4475664" cy="397521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cs-CZ" b="1"/>
              <a:t>Kulové a válcové úseče</a:t>
            </a:r>
          </a:p>
          <a:p>
            <a:pPr>
              <a:lnSpc>
                <a:spcPct val="100000"/>
              </a:lnSpc>
            </a:pPr>
            <a:r>
              <a:rPr lang="cs-CZ" b="1"/>
              <a:t>Balanční sandály</a:t>
            </a:r>
          </a:p>
          <a:p>
            <a:pPr>
              <a:lnSpc>
                <a:spcPct val="100000"/>
              </a:lnSpc>
            </a:pPr>
            <a:r>
              <a:rPr lang="cs-CZ" b="1"/>
              <a:t>Točna</a:t>
            </a:r>
          </a:p>
          <a:p>
            <a:pPr>
              <a:lnSpc>
                <a:spcPct val="100000"/>
              </a:lnSpc>
            </a:pPr>
            <a:r>
              <a:rPr lang="cs-CZ" b="1" err="1"/>
              <a:t>Fitter</a:t>
            </a:r>
            <a:r>
              <a:rPr lang="cs-CZ" b="1"/>
              <a:t> (Swinger)</a:t>
            </a:r>
          </a:p>
          <a:p>
            <a:pPr>
              <a:lnSpc>
                <a:spcPct val="100000"/>
              </a:lnSpc>
            </a:pPr>
            <a:r>
              <a:rPr lang="cs-CZ" b="1" err="1"/>
              <a:t>Minitrampolína</a:t>
            </a:r>
            <a:endParaRPr lang="cs-CZ" b="1"/>
          </a:p>
          <a:p>
            <a:pPr>
              <a:lnSpc>
                <a:spcPct val="100000"/>
              </a:lnSpc>
            </a:pPr>
            <a:r>
              <a:rPr lang="cs-CZ" b="1"/>
              <a:t>Balanční míče</a:t>
            </a:r>
          </a:p>
          <a:p>
            <a:pPr>
              <a:lnSpc>
                <a:spcPct val="100000"/>
              </a:lnSpc>
            </a:pPr>
            <a:r>
              <a:rPr lang="cs-CZ" b="1"/>
              <a:t>Posturomed</a:t>
            </a:r>
          </a:p>
        </p:txBody>
      </p:sp>
      <p:pic>
        <p:nvPicPr>
          <p:cNvPr id="5" name="Obrázek 5" descr="Obsah obrázku žena&#10;&#10;Popis se vygeneroval automaticky.">
            <a:extLst>
              <a:ext uri="{FF2B5EF4-FFF2-40B4-BE49-F238E27FC236}">
                <a16:creationId xmlns:a16="http://schemas.microsoft.com/office/drawing/2014/main" id="{7C38077B-76CC-4C46-BEF3-67660801E0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91" y="164592"/>
            <a:ext cx="3729017" cy="3986784"/>
          </a:xfrm>
          <a:prstGeom prst="rect">
            <a:avLst/>
          </a:prstGeom>
        </p:spPr>
      </p:pic>
      <p:pic>
        <p:nvPicPr>
          <p:cNvPr id="9" name="Obrázek 10" descr="Obsah obrázku sport, žena, cvičební nářadí&#10;&#10;Popis se vygeneroval automaticky.">
            <a:extLst>
              <a:ext uri="{FF2B5EF4-FFF2-40B4-BE49-F238E27FC236}">
                <a16:creationId xmlns:a16="http://schemas.microsoft.com/office/drawing/2014/main" id="{242B07BD-F798-46CC-AA2E-9BA97CAD27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9490" y="164592"/>
            <a:ext cx="2073859" cy="345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92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634B2F-87C9-45D9-AE29-34A7EEC94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E30D8B8-5415-4A60-915F-1B83946F9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795528"/>
            <a:ext cx="10908792" cy="10698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/>
              <a:t>POMŮCKY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F64FD7A7-5406-46B8-BF59-502306AFA6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364" b="9503"/>
          <a:stretch/>
        </p:blipFill>
        <p:spPr>
          <a:xfrm>
            <a:off x="640081" y="2665140"/>
            <a:ext cx="5365295" cy="3870137"/>
          </a:xfrm>
          <a:custGeom>
            <a:avLst/>
            <a:gdLst/>
            <a:ahLst/>
            <a:cxnLst/>
            <a:rect l="l" t="t" r="r" b="b"/>
            <a:pathLst>
              <a:path w="5365295" h="3870137">
                <a:moveTo>
                  <a:pt x="630394" y="88"/>
                </a:moveTo>
                <a:cubicBezTo>
                  <a:pt x="694916" y="-651"/>
                  <a:pt x="759405" y="3256"/>
                  <a:pt x="823565" y="14026"/>
                </a:cubicBezTo>
                <a:cubicBezTo>
                  <a:pt x="965677" y="37078"/>
                  <a:pt x="1110037" y="43118"/>
                  <a:pt x="1253579" y="32022"/>
                </a:cubicBezTo>
                <a:cubicBezTo>
                  <a:pt x="1395167" y="22301"/>
                  <a:pt x="1537016" y="21644"/>
                  <a:pt x="1678997" y="24402"/>
                </a:cubicBezTo>
                <a:cubicBezTo>
                  <a:pt x="1807056" y="26898"/>
                  <a:pt x="1935246" y="26504"/>
                  <a:pt x="2063305" y="19411"/>
                </a:cubicBezTo>
                <a:cubicBezTo>
                  <a:pt x="2207124" y="11268"/>
                  <a:pt x="2350943" y="4307"/>
                  <a:pt x="2494633" y="20463"/>
                </a:cubicBezTo>
                <a:cubicBezTo>
                  <a:pt x="2619683" y="36013"/>
                  <a:pt x="2745574" y="43775"/>
                  <a:pt x="2871584" y="43709"/>
                </a:cubicBezTo>
                <a:cubicBezTo>
                  <a:pt x="3038652" y="41871"/>
                  <a:pt x="3205324" y="28869"/>
                  <a:pt x="3372130" y="21382"/>
                </a:cubicBezTo>
                <a:cubicBezTo>
                  <a:pt x="3600928" y="11137"/>
                  <a:pt x="3829857" y="2337"/>
                  <a:pt x="4058787" y="18098"/>
                </a:cubicBezTo>
                <a:cubicBezTo>
                  <a:pt x="4217054" y="29526"/>
                  <a:pt x="4375321" y="40033"/>
                  <a:pt x="4534246" y="31233"/>
                </a:cubicBezTo>
                <a:cubicBezTo>
                  <a:pt x="4646411" y="25059"/>
                  <a:pt x="4758709" y="16128"/>
                  <a:pt x="4871138" y="22039"/>
                </a:cubicBezTo>
                <a:lnTo>
                  <a:pt x="5012876" y="26608"/>
                </a:lnTo>
                <a:lnTo>
                  <a:pt x="5012876" y="26747"/>
                </a:lnTo>
                <a:lnTo>
                  <a:pt x="5028853" y="27123"/>
                </a:lnTo>
                <a:lnTo>
                  <a:pt x="5088657" y="29050"/>
                </a:lnTo>
                <a:lnTo>
                  <a:pt x="5114033" y="28660"/>
                </a:lnTo>
                <a:lnTo>
                  <a:pt x="5114033" y="27250"/>
                </a:lnTo>
                <a:lnTo>
                  <a:pt x="5284938" y="21923"/>
                </a:lnTo>
                <a:lnTo>
                  <a:pt x="5358186" y="22130"/>
                </a:lnTo>
                <a:lnTo>
                  <a:pt x="5362767" y="198508"/>
                </a:lnTo>
                <a:cubicBezTo>
                  <a:pt x="5373003" y="379474"/>
                  <a:pt x="5349645" y="559126"/>
                  <a:pt x="5337572" y="739042"/>
                </a:cubicBezTo>
                <a:cubicBezTo>
                  <a:pt x="5329015" y="887933"/>
                  <a:pt x="5329986" y="1037233"/>
                  <a:pt x="5340458" y="1186008"/>
                </a:cubicBezTo>
                <a:cubicBezTo>
                  <a:pt x="5355680" y="1432455"/>
                  <a:pt x="5357780" y="1678904"/>
                  <a:pt x="5349251" y="1925615"/>
                </a:cubicBezTo>
                <a:cubicBezTo>
                  <a:pt x="5345051" y="2048445"/>
                  <a:pt x="5346757" y="2171145"/>
                  <a:pt x="5352007" y="2293844"/>
                </a:cubicBezTo>
                <a:cubicBezTo>
                  <a:pt x="5364211" y="2575199"/>
                  <a:pt x="5350562" y="2856292"/>
                  <a:pt x="5346495" y="3137517"/>
                </a:cubicBezTo>
                <a:cubicBezTo>
                  <a:pt x="5344921" y="3244599"/>
                  <a:pt x="5345182" y="3351683"/>
                  <a:pt x="5351087" y="3458635"/>
                </a:cubicBezTo>
                <a:cubicBezTo>
                  <a:pt x="5357649" y="3579825"/>
                  <a:pt x="5359519" y="3701015"/>
                  <a:pt x="5358813" y="3822205"/>
                </a:cubicBezTo>
                <a:lnTo>
                  <a:pt x="5358074" y="3857001"/>
                </a:lnTo>
                <a:lnTo>
                  <a:pt x="5118462" y="3843392"/>
                </a:lnTo>
                <a:cubicBezTo>
                  <a:pt x="5035866" y="3841379"/>
                  <a:pt x="4953191" y="3842037"/>
                  <a:pt x="4870592" y="3845370"/>
                </a:cubicBezTo>
                <a:cubicBezTo>
                  <a:pt x="4704245" y="3852194"/>
                  <a:pt x="4538043" y="3870828"/>
                  <a:pt x="4371404" y="3855213"/>
                </a:cubicBezTo>
                <a:cubicBezTo>
                  <a:pt x="4084590" y="3828048"/>
                  <a:pt x="3798799" y="3856393"/>
                  <a:pt x="3512714" y="3865448"/>
                </a:cubicBezTo>
                <a:cubicBezTo>
                  <a:pt x="3291553" y="3873720"/>
                  <a:pt x="3069997" y="3867668"/>
                  <a:pt x="2849798" y="3847339"/>
                </a:cubicBezTo>
                <a:cubicBezTo>
                  <a:pt x="2633967" y="3827364"/>
                  <a:pt x="2416331" y="3829390"/>
                  <a:pt x="2201012" y="3853375"/>
                </a:cubicBezTo>
                <a:cubicBezTo>
                  <a:pt x="2104727" y="3861664"/>
                  <a:pt x="2007787" y="3862013"/>
                  <a:pt x="1911432" y="3854425"/>
                </a:cubicBezTo>
                <a:cubicBezTo>
                  <a:pt x="1757959" y="3845281"/>
                  <a:pt x="1603920" y="3847431"/>
                  <a:pt x="1450841" y="3860855"/>
                </a:cubicBezTo>
                <a:cubicBezTo>
                  <a:pt x="1249680" y="3879096"/>
                  <a:pt x="1047937" y="3865973"/>
                  <a:pt x="846628" y="3859280"/>
                </a:cubicBezTo>
                <a:cubicBezTo>
                  <a:pt x="695138" y="3854293"/>
                  <a:pt x="543792" y="3851275"/>
                  <a:pt x="392303" y="3855999"/>
                </a:cubicBezTo>
                <a:lnTo>
                  <a:pt x="32261" y="3854308"/>
                </a:lnTo>
                <a:lnTo>
                  <a:pt x="34911" y="3690584"/>
                </a:lnTo>
                <a:cubicBezTo>
                  <a:pt x="38062" y="3489893"/>
                  <a:pt x="38062" y="3289333"/>
                  <a:pt x="14026" y="3089431"/>
                </a:cubicBezTo>
                <a:cubicBezTo>
                  <a:pt x="-1603" y="2960846"/>
                  <a:pt x="-7514" y="2831212"/>
                  <a:pt x="14026" y="2702890"/>
                </a:cubicBezTo>
                <a:cubicBezTo>
                  <a:pt x="37078" y="2560779"/>
                  <a:pt x="43118" y="2416419"/>
                  <a:pt x="32022" y="2272877"/>
                </a:cubicBezTo>
                <a:cubicBezTo>
                  <a:pt x="22301" y="2131289"/>
                  <a:pt x="21645" y="1989440"/>
                  <a:pt x="24402" y="1847459"/>
                </a:cubicBezTo>
                <a:cubicBezTo>
                  <a:pt x="26898" y="1719400"/>
                  <a:pt x="26504" y="1591210"/>
                  <a:pt x="19411" y="1463151"/>
                </a:cubicBezTo>
                <a:cubicBezTo>
                  <a:pt x="11268" y="1319332"/>
                  <a:pt x="4307" y="1175513"/>
                  <a:pt x="20463" y="1031823"/>
                </a:cubicBezTo>
                <a:cubicBezTo>
                  <a:pt x="36013" y="906773"/>
                  <a:pt x="43775" y="780882"/>
                  <a:pt x="43709" y="654872"/>
                </a:cubicBezTo>
                <a:cubicBezTo>
                  <a:pt x="41871" y="487804"/>
                  <a:pt x="28869" y="321131"/>
                  <a:pt x="21382" y="154326"/>
                </a:cubicBezTo>
                <a:lnTo>
                  <a:pt x="17843" y="47674"/>
                </a:lnTo>
                <a:lnTo>
                  <a:pt x="23680" y="47831"/>
                </a:lnTo>
                <a:lnTo>
                  <a:pt x="124492" y="34674"/>
                </a:lnTo>
                <a:lnTo>
                  <a:pt x="136744" y="34663"/>
                </a:lnTo>
                <a:cubicBezTo>
                  <a:pt x="236958" y="32054"/>
                  <a:pt x="337073" y="26044"/>
                  <a:pt x="437024" y="14026"/>
                </a:cubicBezTo>
                <a:cubicBezTo>
                  <a:pt x="501317" y="6212"/>
                  <a:pt x="565872" y="827"/>
                  <a:pt x="630394" y="88"/>
                </a:cubicBezTo>
                <a:close/>
              </a:path>
            </a:pathLst>
          </a:custGeom>
        </p:spPr>
      </p:pic>
      <p:pic>
        <p:nvPicPr>
          <p:cNvPr id="5" name="Obrázek 5" descr="Obsah obrázku jídelní nádobí, nádobí, stůl, mísa&#10;&#10;Popis se vygeneroval automaticky.">
            <a:extLst>
              <a:ext uri="{FF2B5EF4-FFF2-40B4-BE49-F238E27FC236}">
                <a16:creationId xmlns:a16="http://schemas.microsoft.com/office/drawing/2014/main" id="{5B00DFC3-A25C-4530-8BDD-660A0D36E5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3" r="6671" b="2"/>
          <a:stretch/>
        </p:blipFill>
        <p:spPr>
          <a:xfrm>
            <a:off x="6183577" y="2665139"/>
            <a:ext cx="5365295" cy="3870137"/>
          </a:xfrm>
          <a:custGeom>
            <a:avLst/>
            <a:gdLst/>
            <a:ahLst/>
            <a:cxnLst/>
            <a:rect l="l" t="t" r="r" b="b"/>
            <a:pathLst>
              <a:path w="5365295" h="3870137">
                <a:moveTo>
                  <a:pt x="4216506" y="721"/>
                </a:moveTo>
                <a:cubicBezTo>
                  <a:pt x="4317251" y="2558"/>
                  <a:pt x="4418014" y="7511"/>
                  <a:pt x="4518668" y="10858"/>
                </a:cubicBezTo>
                <a:cubicBezTo>
                  <a:pt x="4670159" y="15845"/>
                  <a:pt x="4821504" y="18863"/>
                  <a:pt x="4972994" y="14139"/>
                </a:cubicBezTo>
                <a:lnTo>
                  <a:pt x="5333035" y="15830"/>
                </a:lnTo>
                <a:lnTo>
                  <a:pt x="5330386" y="179554"/>
                </a:lnTo>
                <a:cubicBezTo>
                  <a:pt x="5327234" y="380245"/>
                  <a:pt x="5327234" y="580805"/>
                  <a:pt x="5351270" y="780707"/>
                </a:cubicBezTo>
                <a:cubicBezTo>
                  <a:pt x="5366899" y="909292"/>
                  <a:pt x="5372810" y="1038926"/>
                  <a:pt x="5351270" y="1167248"/>
                </a:cubicBezTo>
                <a:cubicBezTo>
                  <a:pt x="5328218" y="1309360"/>
                  <a:pt x="5322178" y="1453719"/>
                  <a:pt x="5333275" y="1597262"/>
                </a:cubicBezTo>
                <a:cubicBezTo>
                  <a:pt x="5342995" y="1738849"/>
                  <a:pt x="5343652" y="1880698"/>
                  <a:pt x="5340894" y="2022680"/>
                </a:cubicBezTo>
                <a:cubicBezTo>
                  <a:pt x="5338398" y="2150738"/>
                  <a:pt x="5338792" y="2278928"/>
                  <a:pt x="5345885" y="2406987"/>
                </a:cubicBezTo>
                <a:cubicBezTo>
                  <a:pt x="5354028" y="2550806"/>
                  <a:pt x="5360989" y="2694626"/>
                  <a:pt x="5344833" y="2838315"/>
                </a:cubicBezTo>
                <a:cubicBezTo>
                  <a:pt x="5329283" y="2963365"/>
                  <a:pt x="5321521" y="3089257"/>
                  <a:pt x="5321587" y="3215266"/>
                </a:cubicBezTo>
                <a:cubicBezTo>
                  <a:pt x="5323425" y="3382334"/>
                  <a:pt x="5336427" y="3549007"/>
                  <a:pt x="5343914" y="3715812"/>
                </a:cubicBezTo>
                <a:lnTo>
                  <a:pt x="5347454" y="3822464"/>
                </a:lnTo>
                <a:lnTo>
                  <a:pt x="5341616" y="3822307"/>
                </a:lnTo>
                <a:lnTo>
                  <a:pt x="5240804" y="3835465"/>
                </a:lnTo>
                <a:lnTo>
                  <a:pt x="5228552" y="3835475"/>
                </a:lnTo>
                <a:cubicBezTo>
                  <a:pt x="5128338" y="3838085"/>
                  <a:pt x="5028223" y="3844094"/>
                  <a:pt x="4928272" y="3856112"/>
                </a:cubicBezTo>
                <a:cubicBezTo>
                  <a:pt x="4863979" y="3863926"/>
                  <a:pt x="4799424" y="3869311"/>
                  <a:pt x="4734902" y="3870050"/>
                </a:cubicBezTo>
                <a:cubicBezTo>
                  <a:pt x="4670380" y="3870790"/>
                  <a:pt x="4605891" y="3866882"/>
                  <a:pt x="4541731" y="3856112"/>
                </a:cubicBezTo>
                <a:cubicBezTo>
                  <a:pt x="4399619" y="3833061"/>
                  <a:pt x="4255260" y="3827020"/>
                  <a:pt x="4111717" y="3838117"/>
                </a:cubicBezTo>
                <a:cubicBezTo>
                  <a:pt x="3970129" y="3847837"/>
                  <a:pt x="3828280" y="3848494"/>
                  <a:pt x="3686299" y="3845736"/>
                </a:cubicBezTo>
                <a:cubicBezTo>
                  <a:pt x="3558240" y="3843240"/>
                  <a:pt x="3430050" y="3843634"/>
                  <a:pt x="3301991" y="3850727"/>
                </a:cubicBezTo>
                <a:cubicBezTo>
                  <a:pt x="3158172" y="3858870"/>
                  <a:pt x="3014353" y="3865832"/>
                  <a:pt x="2870663" y="3849676"/>
                </a:cubicBezTo>
                <a:cubicBezTo>
                  <a:pt x="2745614" y="3834126"/>
                  <a:pt x="2619722" y="3826364"/>
                  <a:pt x="2493712" y="3826430"/>
                </a:cubicBezTo>
                <a:cubicBezTo>
                  <a:pt x="2326644" y="3828267"/>
                  <a:pt x="2159972" y="3841269"/>
                  <a:pt x="1993167" y="3848757"/>
                </a:cubicBezTo>
                <a:cubicBezTo>
                  <a:pt x="1764368" y="3859001"/>
                  <a:pt x="1535439" y="3867801"/>
                  <a:pt x="1306509" y="3852040"/>
                </a:cubicBezTo>
                <a:cubicBezTo>
                  <a:pt x="1148242" y="3840613"/>
                  <a:pt x="989976" y="3830106"/>
                  <a:pt x="831051" y="3838906"/>
                </a:cubicBezTo>
                <a:cubicBezTo>
                  <a:pt x="718885" y="3845080"/>
                  <a:pt x="606587" y="3854010"/>
                  <a:pt x="494158" y="3848099"/>
                </a:cubicBezTo>
                <a:lnTo>
                  <a:pt x="352421" y="3843531"/>
                </a:lnTo>
                <a:lnTo>
                  <a:pt x="352421" y="3843391"/>
                </a:lnTo>
                <a:lnTo>
                  <a:pt x="336444" y="3843016"/>
                </a:lnTo>
                <a:lnTo>
                  <a:pt x="276639" y="3841088"/>
                </a:lnTo>
                <a:lnTo>
                  <a:pt x="251263" y="3841478"/>
                </a:lnTo>
                <a:lnTo>
                  <a:pt x="251263" y="3842889"/>
                </a:lnTo>
                <a:lnTo>
                  <a:pt x="80358" y="3848216"/>
                </a:lnTo>
                <a:lnTo>
                  <a:pt x="7111" y="3848008"/>
                </a:lnTo>
                <a:lnTo>
                  <a:pt x="2529" y="3671630"/>
                </a:lnTo>
                <a:cubicBezTo>
                  <a:pt x="-7706" y="3490664"/>
                  <a:pt x="15652" y="3311012"/>
                  <a:pt x="27724" y="3131097"/>
                </a:cubicBezTo>
                <a:cubicBezTo>
                  <a:pt x="36282" y="2982205"/>
                  <a:pt x="35311" y="2832906"/>
                  <a:pt x="24839" y="2684131"/>
                </a:cubicBezTo>
                <a:cubicBezTo>
                  <a:pt x="9616" y="2437683"/>
                  <a:pt x="7516" y="2191234"/>
                  <a:pt x="16046" y="1944523"/>
                </a:cubicBezTo>
                <a:cubicBezTo>
                  <a:pt x="20246" y="1821693"/>
                  <a:pt x="18540" y="1698993"/>
                  <a:pt x="13290" y="1576295"/>
                </a:cubicBezTo>
                <a:cubicBezTo>
                  <a:pt x="1086" y="1294940"/>
                  <a:pt x="14734" y="1013846"/>
                  <a:pt x="18801" y="732621"/>
                </a:cubicBezTo>
                <a:cubicBezTo>
                  <a:pt x="20376" y="625539"/>
                  <a:pt x="20114" y="518456"/>
                  <a:pt x="14209" y="411504"/>
                </a:cubicBezTo>
                <a:cubicBezTo>
                  <a:pt x="7648" y="290314"/>
                  <a:pt x="5777" y="169124"/>
                  <a:pt x="6483" y="47933"/>
                </a:cubicBezTo>
                <a:lnTo>
                  <a:pt x="7223" y="13137"/>
                </a:lnTo>
                <a:lnTo>
                  <a:pt x="246835" y="26746"/>
                </a:lnTo>
                <a:cubicBezTo>
                  <a:pt x="329430" y="28759"/>
                  <a:pt x="412105" y="28102"/>
                  <a:pt x="494704" y="24768"/>
                </a:cubicBezTo>
                <a:cubicBezTo>
                  <a:pt x="661051" y="17944"/>
                  <a:pt x="827254" y="-690"/>
                  <a:pt x="993893" y="14926"/>
                </a:cubicBezTo>
                <a:cubicBezTo>
                  <a:pt x="1280706" y="42090"/>
                  <a:pt x="1566498" y="13745"/>
                  <a:pt x="1852582" y="4690"/>
                </a:cubicBezTo>
                <a:cubicBezTo>
                  <a:pt x="2073743" y="-3582"/>
                  <a:pt x="2295299" y="2470"/>
                  <a:pt x="2515498" y="22799"/>
                </a:cubicBezTo>
                <a:cubicBezTo>
                  <a:pt x="2731329" y="42774"/>
                  <a:pt x="2948965" y="40748"/>
                  <a:pt x="3164284" y="16763"/>
                </a:cubicBezTo>
                <a:cubicBezTo>
                  <a:pt x="3260569" y="8475"/>
                  <a:pt x="3357509" y="8125"/>
                  <a:pt x="3453864" y="15714"/>
                </a:cubicBezTo>
                <a:cubicBezTo>
                  <a:pt x="3607337" y="24857"/>
                  <a:pt x="3761376" y="22707"/>
                  <a:pt x="3914455" y="9283"/>
                </a:cubicBezTo>
                <a:cubicBezTo>
                  <a:pt x="4015035" y="163"/>
                  <a:pt x="4115762" y="-1117"/>
                  <a:pt x="4216506" y="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32596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A9D2268A-D939-4E78-91B6-6C7E46406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tojan na činky v posilovně">
            <a:extLst>
              <a:ext uri="{FF2B5EF4-FFF2-40B4-BE49-F238E27FC236}">
                <a16:creationId xmlns:a16="http://schemas.microsoft.com/office/drawing/2014/main" id="{F8C6C2BF-0892-403C-B005-35AC0A8FE5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b="9274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3D8C72E-722A-492B-81A0-7026F49A9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853673"/>
            <a:ext cx="4023360" cy="5004794"/>
          </a:xfrm>
        </p:spPr>
        <p:txBody>
          <a:bodyPr>
            <a:normAutofit/>
          </a:bodyPr>
          <a:lstStyle/>
          <a:p>
            <a:r>
              <a:rPr lang="cs-CZ" sz="5600"/>
              <a:t>METODICKÝ POSTUP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217BC7-C842-4658-9CEA-3A8EA8411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083" y="853673"/>
            <a:ext cx="5715000" cy="5004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b="1" dirty="0"/>
              <a:t>"malá noha" </a:t>
            </a:r>
            <a:r>
              <a:rPr lang="cs-CZ" b="1" dirty="0">
                <a:ea typeface="+mn-lt"/>
                <a:cs typeface="+mn-lt"/>
              </a:rPr>
              <a:t>&amp; "velká noha"</a:t>
            </a:r>
            <a:endParaRPr lang="cs-CZ" b="1" dirty="0"/>
          </a:p>
          <a:p>
            <a:r>
              <a:rPr lang="cs-CZ" b="1" dirty="0"/>
              <a:t>Korigované držení</a:t>
            </a:r>
          </a:p>
          <a:p>
            <a:r>
              <a:rPr lang="cs-CZ" b="1" dirty="0"/>
              <a:t>Balanční cviky</a:t>
            </a:r>
          </a:p>
          <a:p>
            <a:r>
              <a:rPr lang="cs-CZ" b="1" dirty="0"/>
              <a:t>Nácvik SDT pomocí přesunu těžiště těla</a:t>
            </a:r>
          </a:p>
          <a:p>
            <a:r>
              <a:rPr lang="cs-CZ" b="1" dirty="0"/>
              <a:t>Nácvik chůze</a:t>
            </a:r>
          </a:p>
          <a:p>
            <a:r>
              <a:rPr lang="cs-CZ" b="1" dirty="0"/>
              <a:t>Cvičení na trampolíně</a:t>
            </a:r>
          </a:p>
          <a:p>
            <a:r>
              <a:rPr lang="cs-CZ" b="1" dirty="0"/>
              <a:t>Cvičení na točně</a:t>
            </a:r>
          </a:p>
          <a:p>
            <a:r>
              <a:rPr lang="cs-CZ" b="1" dirty="0"/>
              <a:t>Cvičení na </a:t>
            </a:r>
            <a:r>
              <a:rPr lang="cs-CZ" b="1" dirty="0" err="1"/>
              <a:t>Fitteru</a:t>
            </a:r>
            <a:r>
              <a:rPr lang="cs-CZ" b="1" dirty="0"/>
              <a:t> (Swingeru)</a:t>
            </a:r>
          </a:p>
        </p:txBody>
      </p:sp>
      <p:sp>
        <p:nvSpPr>
          <p:cNvPr id="32" name="sketchy content container">
            <a:extLst>
              <a:ext uri="{FF2B5EF4-FFF2-40B4-BE49-F238E27FC236}">
                <a16:creationId xmlns:a16="http://schemas.microsoft.com/office/drawing/2014/main" id="{E0C43A58-225D-452D-8185-0D89D1EED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8921" y="493776"/>
            <a:ext cx="6229604" cy="5722227"/>
          </a:xfrm>
          <a:custGeom>
            <a:avLst/>
            <a:gdLst>
              <a:gd name="connsiteX0" fmla="*/ 0 w 6229604"/>
              <a:gd name="connsiteY0" fmla="*/ 0 h 5722227"/>
              <a:gd name="connsiteX1" fmla="*/ 629882 w 6229604"/>
              <a:gd name="connsiteY1" fmla="*/ 0 h 5722227"/>
              <a:gd name="connsiteX2" fmla="*/ 1135172 w 6229604"/>
              <a:gd name="connsiteY2" fmla="*/ 0 h 5722227"/>
              <a:gd name="connsiteX3" fmla="*/ 1951943 w 6229604"/>
              <a:gd name="connsiteY3" fmla="*/ 0 h 5722227"/>
              <a:gd name="connsiteX4" fmla="*/ 2581825 w 6229604"/>
              <a:gd name="connsiteY4" fmla="*/ 0 h 5722227"/>
              <a:gd name="connsiteX5" fmla="*/ 3211707 w 6229604"/>
              <a:gd name="connsiteY5" fmla="*/ 0 h 5722227"/>
              <a:gd name="connsiteX6" fmla="*/ 4028477 w 6229604"/>
              <a:gd name="connsiteY6" fmla="*/ 0 h 5722227"/>
              <a:gd name="connsiteX7" fmla="*/ 4596063 w 6229604"/>
              <a:gd name="connsiteY7" fmla="*/ 0 h 5722227"/>
              <a:gd name="connsiteX8" fmla="*/ 5412834 w 6229604"/>
              <a:gd name="connsiteY8" fmla="*/ 0 h 5722227"/>
              <a:gd name="connsiteX9" fmla="*/ 6229604 w 6229604"/>
              <a:gd name="connsiteY9" fmla="*/ 0 h 5722227"/>
              <a:gd name="connsiteX10" fmla="*/ 6229604 w 6229604"/>
              <a:gd name="connsiteY10" fmla="*/ 635803 h 5722227"/>
              <a:gd name="connsiteX11" fmla="*/ 6229604 w 6229604"/>
              <a:gd name="connsiteY11" fmla="*/ 1271606 h 5722227"/>
              <a:gd name="connsiteX12" fmla="*/ 6229604 w 6229604"/>
              <a:gd name="connsiteY12" fmla="*/ 1964631 h 5722227"/>
              <a:gd name="connsiteX13" fmla="*/ 6229604 w 6229604"/>
              <a:gd name="connsiteY13" fmla="*/ 2428767 h 5722227"/>
              <a:gd name="connsiteX14" fmla="*/ 6229604 w 6229604"/>
              <a:gd name="connsiteY14" fmla="*/ 3064570 h 5722227"/>
              <a:gd name="connsiteX15" fmla="*/ 6229604 w 6229604"/>
              <a:gd name="connsiteY15" fmla="*/ 3700373 h 5722227"/>
              <a:gd name="connsiteX16" fmla="*/ 6229604 w 6229604"/>
              <a:gd name="connsiteY16" fmla="*/ 4336176 h 5722227"/>
              <a:gd name="connsiteX17" fmla="*/ 6229604 w 6229604"/>
              <a:gd name="connsiteY17" fmla="*/ 5029202 h 5722227"/>
              <a:gd name="connsiteX18" fmla="*/ 6229604 w 6229604"/>
              <a:gd name="connsiteY18" fmla="*/ 5722227 h 5722227"/>
              <a:gd name="connsiteX19" fmla="*/ 5475130 w 6229604"/>
              <a:gd name="connsiteY19" fmla="*/ 5722227 h 5722227"/>
              <a:gd name="connsiteX20" fmla="*/ 4907544 w 6229604"/>
              <a:gd name="connsiteY20" fmla="*/ 5722227 h 5722227"/>
              <a:gd name="connsiteX21" fmla="*/ 4090773 w 6229604"/>
              <a:gd name="connsiteY21" fmla="*/ 5722227 h 5722227"/>
              <a:gd name="connsiteX22" fmla="*/ 3398595 w 6229604"/>
              <a:gd name="connsiteY22" fmla="*/ 5722227 h 5722227"/>
              <a:gd name="connsiteX23" fmla="*/ 2831009 w 6229604"/>
              <a:gd name="connsiteY23" fmla="*/ 5722227 h 5722227"/>
              <a:gd name="connsiteX24" fmla="*/ 2138831 w 6229604"/>
              <a:gd name="connsiteY24" fmla="*/ 5722227 h 5722227"/>
              <a:gd name="connsiteX25" fmla="*/ 1633541 w 6229604"/>
              <a:gd name="connsiteY25" fmla="*/ 5722227 h 5722227"/>
              <a:gd name="connsiteX26" fmla="*/ 1128251 w 6229604"/>
              <a:gd name="connsiteY26" fmla="*/ 5722227 h 5722227"/>
              <a:gd name="connsiteX27" fmla="*/ 0 w 6229604"/>
              <a:gd name="connsiteY27" fmla="*/ 5722227 h 5722227"/>
              <a:gd name="connsiteX28" fmla="*/ 0 w 6229604"/>
              <a:gd name="connsiteY28" fmla="*/ 5200869 h 5722227"/>
              <a:gd name="connsiteX29" fmla="*/ 0 w 6229604"/>
              <a:gd name="connsiteY29" fmla="*/ 4450621 h 5722227"/>
              <a:gd name="connsiteX30" fmla="*/ 0 w 6229604"/>
              <a:gd name="connsiteY30" fmla="*/ 3872040 h 5722227"/>
              <a:gd name="connsiteX31" fmla="*/ 0 w 6229604"/>
              <a:gd name="connsiteY31" fmla="*/ 3407904 h 5722227"/>
              <a:gd name="connsiteX32" fmla="*/ 0 w 6229604"/>
              <a:gd name="connsiteY32" fmla="*/ 2714879 h 5722227"/>
              <a:gd name="connsiteX33" fmla="*/ 0 w 6229604"/>
              <a:gd name="connsiteY33" fmla="*/ 2193520 h 5722227"/>
              <a:gd name="connsiteX34" fmla="*/ 0 w 6229604"/>
              <a:gd name="connsiteY34" fmla="*/ 1500495 h 5722227"/>
              <a:gd name="connsiteX35" fmla="*/ 0 w 6229604"/>
              <a:gd name="connsiteY35" fmla="*/ 750248 h 5722227"/>
              <a:gd name="connsiteX36" fmla="*/ 0 w 6229604"/>
              <a:gd name="connsiteY36" fmla="*/ 0 h 572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29604" h="5722227" extrusionOk="0">
                <a:moveTo>
                  <a:pt x="0" y="0"/>
                </a:moveTo>
                <a:cubicBezTo>
                  <a:pt x="134765" y="733"/>
                  <a:pt x="359555" y="-15387"/>
                  <a:pt x="629882" y="0"/>
                </a:cubicBezTo>
                <a:cubicBezTo>
                  <a:pt x="900209" y="15387"/>
                  <a:pt x="965450" y="15937"/>
                  <a:pt x="1135172" y="0"/>
                </a:cubicBezTo>
                <a:cubicBezTo>
                  <a:pt x="1304894" y="-15937"/>
                  <a:pt x="1787212" y="10921"/>
                  <a:pt x="1951943" y="0"/>
                </a:cubicBezTo>
                <a:cubicBezTo>
                  <a:pt x="2116674" y="-10921"/>
                  <a:pt x="2378222" y="13313"/>
                  <a:pt x="2581825" y="0"/>
                </a:cubicBezTo>
                <a:cubicBezTo>
                  <a:pt x="2785428" y="-13313"/>
                  <a:pt x="2915218" y="19972"/>
                  <a:pt x="3211707" y="0"/>
                </a:cubicBezTo>
                <a:cubicBezTo>
                  <a:pt x="3508196" y="-19972"/>
                  <a:pt x="3832828" y="-34359"/>
                  <a:pt x="4028477" y="0"/>
                </a:cubicBezTo>
                <a:cubicBezTo>
                  <a:pt x="4224126" y="34359"/>
                  <a:pt x="4361257" y="4467"/>
                  <a:pt x="4596063" y="0"/>
                </a:cubicBezTo>
                <a:cubicBezTo>
                  <a:pt x="4830869" y="-4467"/>
                  <a:pt x="5091403" y="-7365"/>
                  <a:pt x="5412834" y="0"/>
                </a:cubicBezTo>
                <a:cubicBezTo>
                  <a:pt x="5734265" y="7365"/>
                  <a:pt x="6034988" y="-26786"/>
                  <a:pt x="6229604" y="0"/>
                </a:cubicBezTo>
                <a:cubicBezTo>
                  <a:pt x="6208296" y="256153"/>
                  <a:pt x="6219810" y="335049"/>
                  <a:pt x="6229604" y="635803"/>
                </a:cubicBezTo>
                <a:cubicBezTo>
                  <a:pt x="6239398" y="936557"/>
                  <a:pt x="6230184" y="1092448"/>
                  <a:pt x="6229604" y="1271606"/>
                </a:cubicBezTo>
                <a:cubicBezTo>
                  <a:pt x="6229024" y="1450764"/>
                  <a:pt x="6217841" y="1797531"/>
                  <a:pt x="6229604" y="1964631"/>
                </a:cubicBezTo>
                <a:cubicBezTo>
                  <a:pt x="6241367" y="2131731"/>
                  <a:pt x="6220367" y="2235822"/>
                  <a:pt x="6229604" y="2428767"/>
                </a:cubicBezTo>
                <a:cubicBezTo>
                  <a:pt x="6238841" y="2621712"/>
                  <a:pt x="6220929" y="2925917"/>
                  <a:pt x="6229604" y="3064570"/>
                </a:cubicBezTo>
                <a:cubicBezTo>
                  <a:pt x="6238279" y="3203223"/>
                  <a:pt x="6256755" y="3501958"/>
                  <a:pt x="6229604" y="3700373"/>
                </a:cubicBezTo>
                <a:cubicBezTo>
                  <a:pt x="6202453" y="3898788"/>
                  <a:pt x="6201714" y="4046823"/>
                  <a:pt x="6229604" y="4336176"/>
                </a:cubicBezTo>
                <a:cubicBezTo>
                  <a:pt x="6257494" y="4625529"/>
                  <a:pt x="6258821" y="4774033"/>
                  <a:pt x="6229604" y="5029202"/>
                </a:cubicBezTo>
                <a:cubicBezTo>
                  <a:pt x="6200387" y="5284371"/>
                  <a:pt x="6233334" y="5383875"/>
                  <a:pt x="6229604" y="5722227"/>
                </a:cubicBezTo>
                <a:cubicBezTo>
                  <a:pt x="6016393" y="5707881"/>
                  <a:pt x="5684528" y="5751176"/>
                  <a:pt x="5475130" y="5722227"/>
                </a:cubicBezTo>
                <a:cubicBezTo>
                  <a:pt x="5265732" y="5693278"/>
                  <a:pt x="5082862" y="5732690"/>
                  <a:pt x="4907544" y="5722227"/>
                </a:cubicBezTo>
                <a:cubicBezTo>
                  <a:pt x="4732226" y="5711764"/>
                  <a:pt x="4474837" y="5716289"/>
                  <a:pt x="4090773" y="5722227"/>
                </a:cubicBezTo>
                <a:cubicBezTo>
                  <a:pt x="3706709" y="5728165"/>
                  <a:pt x="3645902" y="5723973"/>
                  <a:pt x="3398595" y="5722227"/>
                </a:cubicBezTo>
                <a:cubicBezTo>
                  <a:pt x="3151288" y="5720481"/>
                  <a:pt x="3001606" y="5732695"/>
                  <a:pt x="2831009" y="5722227"/>
                </a:cubicBezTo>
                <a:cubicBezTo>
                  <a:pt x="2660412" y="5711759"/>
                  <a:pt x="2424161" y="5689878"/>
                  <a:pt x="2138831" y="5722227"/>
                </a:cubicBezTo>
                <a:cubicBezTo>
                  <a:pt x="1853501" y="5754576"/>
                  <a:pt x="1788223" y="5720540"/>
                  <a:pt x="1633541" y="5722227"/>
                </a:cubicBezTo>
                <a:cubicBezTo>
                  <a:pt x="1478859" y="5723915"/>
                  <a:pt x="1324151" y="5739059"/>
                  <a:pt x="1128251" y="5722227"/>
                </a:cubicBezTo>
                <a:cubicBezTo>
                  <a:pt x="932351" y="5705396"/>
                  <a:pt x="522340" y="5691488"/>
                  <a:pt x="0" y="5722227"/>
                </a:cubicBezTo>
                <a:cubicBezTo>
                  <a:pt x="-8445" y="5596771"/>
                  <a:pt x="-11215" y="5344833"/>
                  <a:pt x="0" y="5200869"/>
                </a:cubicBezTo>
                <a:cubicBezTo>
                  <a:pt x="11215" y="5056905"/>
                  <a:pt x="20310" y="4693766"/>
                  <a:pt x="0" y="4450621"/>
                </a:cubicBezTo>
                <a:cubicBezTo>
                  <a:pt x="-20310" y="4207476"/>
                  <a:pt x="817" y="4075053"/>
                  <a:pt x="0" y="3872040"/>
                </a:cubicBezTo>
                <a:cubicBezTo>
                  <a:pt x="-817" y="3669027"/>
                  <a:pt x="-21729" y="3595882"/>
                  <a:pt x="0" y="3407904"/>
                </a:cubicBezTo>
                <a:cubicBezTo>
                  <a:pt x="21729" y="3219926"/>
                  <a:pt x="-30605" y="3052469"/>
                  <a:pt x="0" y="2714879"/>
                </a:cubicBezTo>
                <a:cubicBezTo>
                  <a:pt x="30605" y="2377289"/>
                  <a:pt x="-16081" y="2430808"/>
                  <a:pt x="0" y="2193520"/>
                </a:cubicBezTo>
                <a:cubicBezTo>
                  <a:pt x="16081" y="1956232"/>
                  <a:pt x="18120" y="1817979"/>
                  <a:pt x="0" y="1500495"/>
                </a:cubicBezTo>
                <a:cubicBezTo>
                  <a:pt x="-18120" y="1183011"/>
                  <a:pt x="23969" y="972269"/>
                  <a:pt x="0" y="750248"/>
                </a:cubicBezTo>
                <a:cubicBezTo>
                  <a:pt x="-23969" y="528227"/>
                  <a:pt x="-3769" y="358360"/>
                  <a:pt x="0" y="0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576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B212D05-4358-49B3-BBA5-D56974276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7" y="238539"/>
            <a:ext cx="11561155" cy="1434415"/>
          </a:xfrm>
        </p:spPr>
        <p:txBody>
          <a:bodyPr anchor="b">
            <a:normAutofit/>
          </a:bodyPr>
          <a:lstStyle/>
          <a:p>
            <a:r>
              <a:rPr lang="cs-CZ" sz="7200"/>
              <a:t>"MALÁ NOHA"</a:t>
            </a: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46B37F"/>
          </a:solidFill>
          <a:ln w="38100" cap="rnd">
            <a:solidFill>
              <a:srgbClr val="46B37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ázek 12" descr="Obsah obrázku osoba, ruka, zavřít&#10;&#10;Popis se vygeneroval automaticky.">
            <a:extLst>
              <a:ext uri="{FF2B5EF4-FFF2-40B4-BE49-F238E27FC236}">
                <a16:creationId xmlns:a16="http://schemas.microsoft.com/office/drawing/2014/main" id="{305ABC90-D18E-4EA5-86D4-CC88E1AB27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66" r="19956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graphicFrame>
        <p:nvGraphicFramePr>
          <p:cNvPr id="12" name="Zástupný obsah 2">
            <a:extLst>
              <a:ext uri="{FF2B5EF4-FFF2-40B4-BE49-F238E27FC236}">
                <a16:creationId xmlns:a16="http://schemas.microsoft.com/office/drawing/2014/main" id="{748A1CD7-92C7-4875-853A-BAF6C0DB4B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4354496"/>
              </p:ext>
            </p:extLst>
          </p:nvPr>
        </p:nvGraphicFramePr>
        <p:xfrm>
          <a:off x="52948" y="2094406"/>
          <a:ext cx="7233097" cy="4834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40883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010E05E-9237-4321-84BB-69C0F2256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999492"/>
            <a:ext cx="4889565" cy="4424065"/>
          </a:xfrm>
          <a:custGeom>
            <a:avLst/>
            <a:gdLst>
              <a:gd name="connsiteX0" fmla="*/ 2612540 w 5531319"/>
              <a:gd name="connsiteY0" fmla="*/ 836 h 4424065"/>
              <a:gd name="connsiteX1" fmla="*/ 2946310 w 5531319"/>
              <a:gd name="connsiteY1" fmla="*/ 35548 h 4424065"/>
              <a:gd name="connsiteX2" fmla="*/ 3961099 w 5531319"/>
              <a:gd name="connsiteY2" fmla="*/ 303581 h 4424065"/>
              <a:gd name="connsiteX3" fmla="*/ 4854587 w 5531319"/>
              <a:gd name="connsiteY3" fmla="*/ 764502 h 4424065"/>
              <a:gd name="connsiteX4" fmla="*/ 5377812 w 5531319"/>
              <a:gd name="connsiteY4" fmla="*/ 1339732 h 4424065"/>
              <a:gd name="connsiteX5" fmla="*/ 5526197 w 5531319"/>
              <a:gd name="connsiteY5" fmla="*/ 1825829 h 4424065"/>
              <a:gd name="connsiteX6" fmla="*/ 5510557 w 5531319"/>
              <a:gd name="connsiteY6" fmla="*/ 2199398 h 4424065"/>
              <a:gd name="connsiteX7" fmla="*/ 5509795 w 5531319"/>
              <a:gd name="connsiteY7" fmla="*/ 2402839 h 4424065"/>
              <a:gd name="connsiteX8" fmla="*/ 5323519 w 5531319"/>
              <a:gd name="connsiteY8" fmla="*/ 3144890 h 4424065"/>
              <a:gd name="connsiteX9" fmla="*/ 4853061 w 5531319"/>
              <a:gd name="connsiteY9" fmla="*/ 3612932 h 4424065"/>
              <a:gd name="connsiteX10" fmla="*/ 4316358 w 5531319"/>
              <a:gd name="connsiteY10" fmla="*/ 3982940 h 4424065"/>
              <a:gd name="connsiteX11" fmla="*/ 3352556 w 5531319"/>
              <a:gd name="connsiteY11" fmla="*/ 4386771 h 4424065"/>
              <a:gd name="connsiteX12" fmla="*/ 2770206 w 5531319"/>
              <a:gd name="connsiteY12" fmla="*/ 4412201 h 4424065"/>
              <a:gd name="connsiteX13" fmla="*/ 2514888 w 5531319"/>
              <a:gd name="connsiteY13" fmla="*/ 4393637 h 4424065"/>
              <a:gd name="connsiteX14" fmla="*/ 1903166 w 5531319"/>
              <a:gd name="connsiteY14" fmla="*/ 4263562 h 4424065"/>
              <a:gd name="connsiteX15" fmla="*/ 948392 w 5531319"/>
              <a:gd name="connsiteY15" fmla="*/ 3794249 h 4424065"/>
              <a:gd name="connsiteX16" fmla="*/ 223633 w 5531319"/>
              <a:gd name="connsiteY16" fmla="*/ 2975526 h 4424065"/>
              <a:gd name="connsiteX17" fmla="*/ 39519 w 5531319"/>
              <a:gd name="connsiteY17" fmla="*/ 2401695 h 4424065"/>
              <a:gd name="connsiteX18" fmla="*/ 16251 w 5531319"/>
              <a:gd name="connsiteY18" fmla="*/ 2300991 h 4424065"/>
              <a:gd name="connsiteX19" fmla="*/ 11800 w 5531319"/>
              <a:gd name="connsiteY19" fmla="*/ 2053556 h 4424065"/>
              <a:gd name="connsiteX20" fmla="*/ 812849 w 5531319"/>
              <a:gd name="connsiteY20" fmla="*/ 651084 h 4424065"/>
              <a:gd name="connsiteX21" fmla="*/ 2066809 w 5531319"/>
              <a:gd name="connsiteY21" fmla="*/ 52586 h 4424065"/>
              <a:gd name="connsiteX22" fmla="*/ 2332045 w 5531319"/>
              <a:gd name="connsiteY22" fmla="*/ 14441 h 4424065"/>
              <a:gd name="connsiteX23" fmla="*/ 2612540 w 5531319"/>
              <a:gd name="connsiteY23" fmla="*/ 836 h 4424065"/>
              <a:gd name="connsiteX24" fmla="*/ 5468597 w 5531319"/>
              <a:gd name="connsiteY24" fmla="*/ 2088522 h 4424065"/>
              <a:gd name="connsiteX25" fmla="*/ 5471140 w 5531319"/>
              <a:gd name="connsiteY25" fmla="*/ 1826083 h 4424065"/>
              <a:gd name="connsiteX26" fmla="*/ 5327079 w 5531319"/>
              <a:gd name="connsiteY26" fmla="*/ 1361348 h 4424065"/>
              <a:gd name="connsiteX27" fmla="*/ 4833353 w 5531319"/>
              <a:gd name="connsiteY27" fmla="*/ 816507 h 4424065"/>
              <a:gd name="connsiteX28" fmla="*/ 4063456 w 5531319"/>
              <a:gd name="connsiteY28" fmla="*/ 400724 h 4424065"/>
              <a:gd name="connsiteX29" fmla="*/ 3972543 w 5531319"/>
              <a:gd name="connsiteY29" fmla="*/ 365631 h 4424065"/>
              <a:gd name="connsiteX30" fmla="*/ 3885571 w 5531319"/>
              <a:gd name="connsiteY30" fmla="*/ 334733 h 4424065"/>
              <a:gd name="connsiteX31" fmla="*/ 4355012 w 5531319"/>
              <a:gd name="connsiteY31" fmla="*/ 579880 h 4424065"/>
              <a:gd name="connsiteX32" fmla="*/ 5144618 w 5531319"/>
              <a:gd name="connsiteY32" fmla="*/ 1290779 h 4424065"/>
              <a:gd name="connsiteX33" fmla="*/ 5468597 w 5531319"/>
              <a:gd name="connsiteY33" fmla="*/ 2088522 h 4424065"/>
              <a:gd name="connsiteX34" fmla="*/ 2219771 w 5531319"/>
              <a:gd name="connsiteY34" fmla="*/ 85645 h 4424065"/>
              <a:gd name="connsiteX35" fmla="*/ 2181626 w 5531319"/>
              <a:gd name="connsiteY35" fmla="*/ 89333 h 4424065"/>
              <a:gd name="connsiteX36" fmla="*/ 1462971 w 5531319"/>
              <a:gd name="connsiteY36" fmla="*/ 303073 h 4424065"/>
              <a:gd name="connsiteX37" fmla="*/ 308697 w 5531319"/>
              <a:gd name="connsiteY37" fmla="*/ 1338461 h 4424065"/>
              <a:gd name="connsiteX38" fmla="*/ 65839 w 5531319"/>
              <a:gd name="connsiteY38" fmla="*/ 2064364 h 4424065"/>
              <a:gd name="connsiteX39" fmla="*/ 82114 w 5531319"/>
              <a:gd name="connsiteY39" fmla="*/ 2022150 h 4424065"/>
              <a:gd name="connsiteX40" fmla="*/ 423260 w 5531319"/>
              <a:gd name="connsiteY40" fmla="*/ 1282260 h 4424065"/>
              <a:gd name="connsiteX41" fmla="*/ 1231811 w 5531319"/>
              <a:gd name="connsiteY41" fmla="*/ 454001 h 4424065"/>
              <a:gd name="connsiteX42" fmla="*/ 2219771 w 5531319"/>
              <a:gd name="connsiteY42" fmla="*/ 85645 h 4424065"/>
              <a:gd name="connsiteX43" fmla="*/ 2855524 w 5531319"/>
              <a:gd name="connsiteY43" fmla="*/ 4364392 h 4424065"/>
              <a:gd name="connsiteX44" fmla="*/ 4292327 w 5531319"/>
              <a:gd name="connsiteY44" fmla="*/ 3931444 h 4424065"/>
              <a:gd name="connsiteX45" fmla="*/ 2855652 w 5531319"/>
              <a:gd name="connsiteY45" fmla="*/ 4364392 h 4424065"/>
              <a:gd name="connsiteX46" fmla="*/ 3869805 w 5531319"/>
              <a:gd name="connsiteY46" fmla="*/ 330156 h 4424065"/>
              <a:gd name="connsiteX47" fmla="*/ 3865736 w 5531319"/>
              <a:gd name="connsiteY47" fmla="*/ 329520 h 4424065"/>
              <a:gd name="connsiteX48" fmla="*/ 3866499 w 5531319"/>
              <a:gd name="connsiteY48" fmla="*/ 330537 h 4424065"/>
              <a:gd name="connsiteX49" fmla="*/ 4302117 w 5531319"/>
              <a:gd name="connsiteY49" fmla="*/ 3923561 h 4424065"/>
              <a:gd name="connsiteX50" fmla="*/ 4301101 w 5531319"/>
              <a:gd name="connsiteY50" fmla="*/ 3924959 h 4424065"/>
              <a:gd name="connsiteX51" fmla="*/ 4302880 w 5531319"/>
              <a:gd name="connsiteY51" fmla="*/ 3924959 h 44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531319" h="4424065">
                <a:moveTo>
                  <a:pt x="2612540" y="836"/>
                </a:moveTo>
                <a:cubicBezTo>
                  <a:pt x="2715913" y="-4250"/>
                  <a:pt x="2831239" y="14695"/>
                  <a:pt x="2946310" y="35548"/>
                </a:cubicBezTo>
                <a:cubicBezTo>
                  <a:pt x="3291651" y="98106"/>
                  <a:pt x="3631143" y="182915"/>
                  <a:pt x="3961099" y="303581"/>
                </a:cubicBezTo>
                <a:cubicBezTo>
                  <a:pt x="4278340" y="419543"/>
                  <a:pt x="4581340" y="563350"/>
                  <a:pt x="4854587" y="764502"/>
                </a:cubicBezTo>
                <a:cubicBezTo>
                  <a:pt x="5067437" y="921152"/>
                  <a:pt x="5250407" y="1105521"/>
                  <a:pt x="5377812" y="1339732"/>
                </a:cubicBezTo>
                <a:cubicBezTo>
                  <a:pt x="5459811" y="1489986"/>
                  <a:pt x="5510303" y="1655396"/>
                  <a:pt x="5526197" y="1825829"/>
                </a:cubicBezTo>
                <a:cubicBezTo>
                  <a:pt x="5538276" y="1951327"/>
                  <a:pt x="5527341" y="2074917"/>
                  <a:pt x="5510557" y="2199398"/>
                </a:cubicBezTo>
                <a:cubicBezTo>
                  <a:pt x="5502966" y="2266991"/>
                  <a:pt x="5502712" y="2335195"/>
                  <a:pt x="5509795" y="2402839"/>
                </a:cubicBezTo>
                <a:cubicBezTo>
                  <a:pt x="5534207" y="2664197"/>
                  <a:pt x="5468471" y="2926051"/>
                  <a:pt x="5323519" y="3144890"/>
                </a:cubicBezTo>
                <a:cubicBezTo>
                  <a:pt x="5201339" y="3332234"/>
                  <a:pt x="5041041" y="3491719"/>
                  <a:pt x="4853061" y="3612932"/>
                </a:cubicBezTo>
                <a:cubicBezTo>
                  <a:pt x="4671109" y="3732072"/>
                  <a:pt x="4498565" y="3864563"/>
                  <a:pt x="4316358" y="3982940"/>
                </a:cubicBezTo>
                <a:cubicBezTo>
                  <a:pt x="4019716" y="4175573"/>
                  <a:pt x="3701076" y="4317347"/>
                  <a:pt x="3352556" y="4386771"/>
                </a:cubicBezTo>
                <a:cubicBezTo>
                  <a:pt x="3160953" y="4425590"/>
                  <a:pt x="2964455" y="4434173"/>
                  <a:pt x="2770206" y="4412201"/>
                </a:cubicBezTo>
                <a:cubicBezTo>
                  <a:pt x="2685524" y="4402537"/>
                  <a:pt x="2599952" y="4402410"/>
                  <a:pt x="2514888" y="4393637"/>
                </a:cubicBezTo>
                <a:cubicBezTo>
                  <a:pt x="2307136" y="4370851"/>
                  <a:pt x="2102208" y="4327277"/>
                  <a:pt x="1903166" y="4263562"/>
                </a:cubicBezTo>
                <a:cubicBezTo>
                  <a:pt x="1560622" y="4156119"/>
                  <a:pt x="1238931" y="4006972"/>
                  <a:pt x="948392" y="3794249"/>
                </a:cubicBezTo>
                <a:cubicBezTo>
                  <a:pt x="647553" y="3573897"/>
                  <a:pt x="396812" y="3308660"/>
                  <a:pt x="223633" y="2975526"/>
                </a:cubicBezTo>
                <a:cubicBezTo>
                  <a:pt x="129453" y="2796370"/>
                  <a:pt x="67149" y="2602198"/>
                  <a:pt x="39519" y="2401695"/>
                </a:cubicBezTo>
                <a:cubicBezTo>
                  <a:pt x="34509" y="2367555"/>
                  <a:pt x="26728" y="2333872"/>
                  <a:pt x="16251" y="2300991"/>
                </a:cubicBezTo>
                <a:cubicBezTo>
                  <a:pt x="-9180" y="2218598"/>
                  <a:pt x="-25" y="2135695"/>
                  <a:pt x="11800" y="2053556"/>
                </a:cubicBezTo>
                <a:cubicBezTo>
                  <a:pt x="93685" y="1480615"/>
                  <a:pt x="377867" y="1021983"/>
                  <a:pt x="812849" y="651084"/>
                </a:cubicBezTo>
                <a:cubicBezTo>
                  <a:pt x="1176754" y="340201"/>
                  <a:pt x="1598259" y="146042"/>
                  <a:pt x="2066809" y="52586"/>
                </a:cubicBezTo>
                <a:cubicBezTo>
                  <a:pt x="2154543" y="35039"/>
                  <a:pt x="2243040" y="23087"/>
                  <a:pt x="2332045" y="14441"/>
                </a:cubicBezTo>
                <a:cubicBezTo>
                  <a:pt x="2421051" y="5794"/>
                  <a:pt x="2508912" y="2107"/>
                  <a:pt x="2612540" y="836"/>
                </a:cubicBezTo>
                <a:close/>
                <a:moveTo>
                  <a:pt x="5468597" y="2088522"/>
                </a:moveTo>
                <a:cubicBezTo>
                  <a:pt x="5479329" y="2001424"/>
                  <a:pt x="5480181" y="1913385"/>
                  <a:pt x="5471140" y="1826083"/>
                </a:cubicBezTo>
                <a:cubicBezTo>
                  <a:pt x="5455336" y="1662962"/>
                  <a:pt x="5406306" y="1504799"/>
                  <a:pt x="5327079" y="1361348"/>
                </a:cubicBezTo>
                <a:cubicBezTo>
                  <a:pt x="5206159" y="1140233"/>
                  <a:pt x="5033361" y="965782"/>
                  <a:pt x="4833353" y="816507"/>
                </a:cubicBezTo>
                <a:cubicBezTo>
                  <a:pt x="4597234" y="640276"/>
                  <a:pt x="4336321" y="509438"/>
                  <a:pt x="4063456" y="400724"/>
                </a:cubicBezTo>
                <a:cubicBezTo>
                  <a:pt x="4033359" y="388607"/>
                  <a:pt x="4003059" y="376909"/>
                  <a:pt x="3972543" y="365631"/>
                </a:cubicBezTo>
                <a:cubicBezTo>
                  <a:pt x="3943679" y="354950"/>
                  <a:pt x="3914562" y="345033"/>
                  <a:pt x="3885571" y="334733"/>
                </a:cubicBezTo>
                <a:cubicBezTo>
                  <a:pt x="4046888" y="406840"/>
                  <a:pt x="4203652" y="488713"/>
                  <a:pt x="4355012" y="579880"/>
                </a:cubicBezTo>
                <a:cubicBezTo>
                  <a:pt x="4662081" y="768063"/>
                  <a:pt x="4933802" y="995790"/>
                  <a:pt x="5144618" y="1290779"/>
                </a:cubicBezTo>
                <a:cubicBezTo>
                  <a:pt x="5314364" y="1528042"/>
                  <a:pt x="5426257" y="1789591"/>
                  <a:pt x="5468597" y="2088522"/>
                </a:cubicBezTo>
                <a:close/>
                <a:moveTo>
                  <a:pt x="2219771" y="85645"/>
                </a:moveTo>
                <a:cubicBezTo>
                  <a:pt x="2206942" y="84005"/>
                  <a:pt x="2193909" y="85264"/>
                  <a:pt x="2181626" y="89333"/>
                </a:cubicBezTo>
                <a:cubicBezTo>
                  <a:pt x="1932919" y="125113"/>
                  <a:pt x="1690799" y="197118"/>
                  <a:pt x="1462971" y="303073"/>
                </a:cubicBezTo>
                <a:cubicBezTo>
                  <a:pt x="971788" y="529528"/>
                  <a:pt x="578129" y="865460"/>
                  <a:pt x="308697" y="1338461"/>
                </a:cubicBezTo>
                <a:cubicBezTo>
                  <a:pt x="180224" y="1561852"/>
                  <a:pt x="97652" y="1808638"/>
                  <a:pt x="65839" y="2064364"/>
                </a:cubicBezTo>
                <a:cubicBezTo>
                  <a:pt x="71942" y="2050505"/>
                  <a:pt x="77283" y="2036391"/>
                  <a:pt x="82114" y="2022150"/>
                </a:cubicBezTo>
                <a:cubicBezTo>
                  <a:pt x="170103" y="1763653"/>
                  <a:pt x="279579" y="1515073"/>
                  <a:pt x="423260" y="1282260"/>
                </a:cubicBezTo>
                <a:cubicBezTo>
                  <a:pt x="630769" y="945565"/>
                  <a:pt x="895370" y="664944"/>
                  <a:pt x="1231811" y="454001"/>
                </a:cubicBezTo>
                <a:cubicBezTo>
                  <a:pt x="1535192" y="263783"/>
                  <a:pt x="1866801" y="149729"/>
                  <a:pt x="2219771" y="85645"/>
                </a:cubicBezTo>
                <a:close/>
                <a:moveTo>
                  <a:pt x="2855524" y="4364392"/>
                </a:moveTo>
                <a:cubicBezTo>
                  <a:pt x="3386633" y="4394018"/>
                  <a:pt x="3853530" y="4210158"/>
                  <a:pt x="4292327" y="3931444"/>
                </a:cubicBezTo>
                <a:cubicBezTo>
                  <a:pt x="3830134" y="4131325"/>
                  <a:pt x="3346707" y="4259111"/>
                  <a:pt x="2855652" y="4364392"/>
                </a:cubicBezTo>
                <a:close/>
                <a:moveTo>
                  <a:pt x="3869805" y="330156"/>
                </a:moveTo>
                <a:lnTo>
                  <a:pt x="3865736" y="329520"/>
                </a:lnTo>
                <a:cubicBezTo>
                  <a:pt x="3865736" y="329520"/>
                  <a:pt x="3865736" y="330410"/>
                  <a:pt x="3866499" y="330537"/>
                </a:cubicBezTo>
                <a:close/>
                <a:moveTo>
                  <a:pt x="4302117" y="3923561"/>
                </a:moveTo>
                <a:lnTo>
                  <a:pt x="4301101" y="3924959"/>
                </a:lnTo>
                <a:lnTo>
                  <a:pt x="4302880" y="3924959"/>
                </a:lnTo>
                <a:close/>
              </a:path>
            </a:pathLst>
          </a:custGeom>
          <a:solidFill>
            <a:srgbClr val="46B37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40E9E3E-5A11-404A-92B6-62462A003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163" y="1762169"/>
            <a:ext cx="4073110" cy="3122092"/>
          </a:xfrm>
        </p:spPr>
        <p:txBody>
          <a:bodyPr anchor="ctr">
            <a:normAutofit/>
          </a:bodyPr>
          <a:lstStyle/>
          <a:p>
            <a:pPr algn="ctr"/>
            <a:r>
              <a:rPr lang="cs-CZ" sz="6000">
                <a:solidFill>
                  <a:srgbClr val="FFFFFF"/>
                </a:solidFill>
              </a:rPr>
              <a:t>BALANČNÍ CVIKY ZÁKLAD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4884261"/>
              <a:ext cx="360" cy="21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4868832"/>
                <a:ext cx="36000" cy="32709"/>
              </a:xfrm>
              <a:prstGeom prst="rect">
                <a:avLst/>
              </a:prstGeom>
            </p:spPr>
          </p:pic>
        </mc:Fallback>
      </mc:AlternateContent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68ED59-F975-4900-AF98-66D00CB4D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3580358"/>
            <a:ext cx="5546817" cy="28241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cs-CZ" sz="2400" b="1" dirty="0"/>
              <a:t>Každý cvik se učí nejprve na pevné, stabilní podložce až poté na podložce labilní.</a:t>
            </a:r>
            <a:endParaRPr lang="cs-CZ" dirty="0"/>
          </a:p>
          <a:p>
            <a:pPr algn="ctr"/>
            <a:r>
              <a:rPr lang="cs-CZ" sz="2400" b="1" dirty="0"/>
              <a:t>Důležitá je úprava periferních struktur (mobilizace, ošetření jizev a otoků, facilitace </a:t>
            </a:r>
            <a:r>
              <a:rPr lang="cs-CZ" sz="2400" b="1" dirty="0" err="1"/>
              <a:t>proprioceptorů</a:t>
            </a:r>
            <a:r>
              <a:rPr lang="cs-CZ" sz="2400" b="1" dirty="0"/>
              <a:t> </a:t>
            </a:r>
            <a:r>
              <a:rPr lang="cs-CZ" sz="2400" b="1" dirty="0" err="1"/>
              <a:t>plosky</a:t>
            </a:r>
            <a:r>
              <a:rPr lang="cs-CZ" sz="2400" b="1" dirty="0"/>
              <a:t> nohy), úprava svalové dysbalance (pokud lze) </a:t>
            </a:r>
            <a:r>
              <a:rPr lang="cs-CZ" sz="2400" b="1" dirty="0">
                <a:ea typeface="+mn-lt"/>
                <a:cs typeface="+mn-lt"/>
              </a:rPr>
              <a:t>&amp; KOREKCE správného postavení chodidel, pánve &amp; hlavy - NAPŘÍMENÍ PÁTEŘE!!!</a:t>
            </a:r>
          </a:p>
        </p:txBody>
      </p:sp>
      <p:pic>
        <p:nvPicPr>
          <p:cNvPr id="14" name="Graphic 13" descr="Zaškrtnutí">
            <a:extLst>
              <a:ext uri="{FF2B5EF4-FFF2-40B4-BE49-F238E27FC236}">
                <a16:creationId xmlns:a16="http://schemas.microsoft.com/office/drawing/2014/main" id="{9E85C65A-30C6-4897-9917-6A34BE3BC1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69067" y="225932"/>
            <a:ext cx="3590207" cy="359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28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AC8A032-93E9-4A6F-9B00-402A34CF1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9766C08-D4F2-4FA3-B350-678CFB682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6411" y="4430991"/>
            <a:ext cx="3609894" cy="173736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400"/>
              <a:t>BALANČNÍ CVIKY ...a) válcová úseč</a:t>
            </a:r>
            <a:br>
              <a:rPr lang="cs-CZ" sz="2400"/>
            </a:br>
            <a:r>
              <a:rPr lang="cs-CZ" sz="2400"/>
              <a:t>                               b) kulová úseč</a:t>
            </a:r>
          </a:p>
        </p:txBody>
      </p:sp>
      <p:pic>
        <p:nvPicPr>
          <p:cNvPr id="5" name="Obrázek 5" descr="Obsah obrázku osoba, interiér, zeď, patro&#10;&#10;Popis se vygeneroval automaticky.">
            <a:extLst>
              <a:ext uri="{FF2B5EF4-FFF2-40B4-BE49-F238E27FC236}">
                <a16:creationId xmlns:a16="http://schemas.microsoft.com/office/drawing/2014/main" id="{16541F4D-6CFD-4688-8C79-8066A5898F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50"/>
          <a:stretch/>
        </p:blipFill>
        <p:spPr>
          <a:xfrm>
            <a:off x="20" y="10"/>
            <a:ext cx="3968224" cy="6857990"/>
          </a:xfrm>
          <a:custGeom>
            <a:avLst/>
            <a:gdLst/>
            <a:ahLst/>
            <a:cxnLst/>
            <a:rect l="l" t="t" r="r" b="b"/>
            <a:pathLst>
              <a:path w="3968244" h="6858000">
                <a:moveTo>
                  <a:pt x="0" y="0"/>
                </a:moveTo>
                <a:lnTo>
                  <a:pt x="3953018" y="0"/>
                </a:lnTo>
                <a:lnTo>
                  <a:pt x="3949474" y="150212"/>
                </a:lnTo>
                <a:cubicBezTo>
                  <a:pt x="3949997" y="322275"/>
                  <a:pt x="3961546" y="494070"/>
                  <a:pt x="3959577" y="665221"/>
                </a:cubicBezTo>
                <a:cubicBezTo>
                  <a:pt x="3958526" y="760464"/>
                  <a:pt x="3938825" y="855453"/>
                  <a:pt x="3942502" y="950950"/>
                </a:cubicBezTo>
                <a:cubicBezTo>
                  <a:pt x="3953272" y="1240362"/>
                  <a:pt x="3949726" y="1529901"/>
                  <a:pt x="3963780" y="1819186"/>
                </a:cubicBezTo>
                <a:cubicBezTo>
                  <a:pt x="3972869" y="1960183"/>
                  <a:pt x="3968074" y="2101690"/>
                  <a:pt x="3949464" y="2241811"/>
                </a:cubicBezTo>
                <a:cubicBezTo>
                  <a:pt x="3933965" y="2346832"/>
                  <a:pt x="3943553" y="2452743"/>
                  <a:pt x="3950120" y="2558272"/>
                </a:cubicBezTo>
                <a:cubicBezTo>
                  <a:pt x="3958132" y="2686025"/>
                  <a:pt x="3962466" y="2813651"/>
                  <a:pt x="3949332" y="2941658"/>
                </a:cubicBezTo>
                <a:cubicBezTo>
                  <a:pt x="3939876" y="3032709"/>
                  <a:pt x="3948675" y="3124269"/>
                  <a:pt x="3953929" y="3215576"/>
                </a:cubicBezTo>
                <a:cubicBezTo>
                  <a:pt x="3960758" y="3310870"/>
                  <a:pt x="3960758" y="3406519"/>
                  <a:pt x="3953929" y="3501813"/>
                </a:cubicBezTo>
                <a:cubicBezTo>
                  <a:pt x="3947073" y="3588929"/>
                  <a:pt x="3948702" y="3676463"/>
                  <a:pt x="3958789" y="3763287"/>
                </a:cubicBezTo>
                <a:cubicBezTo>
                  <a:pt x="3969821" y="3864880"/>
                  <a:pt x="3961284" y="3966472"/>
                  <a:pt x="3953272" y="4068065"/>
                </a:cubicBezTo>
                <a:cubicBezTo>
                  <a:pt x="3938956" y="4246868"/>
                  <a:pt x="3945392" y="4425544"/>
                  <a:pt x="3955899" y="4603966"/>
                </a:cubicBezTo>
                <a:cubicBezTo>
                  <a:pt x="3962624" y="4726805"/>
                  <a:pt x="3958933" y="4849972"/>
                  <a:pt x="3944867" y="4972239"/>
                </a:cubicBezTo>
                <a:cubicBezTo>
                  <a:pt x="3939876" y="5020876"/>
                  <a:pt x="3940795" y="5069641"/>
                  <a:pt x="3939876" y="5118406"/>
                </a:cubicBezTo>
                <a:cubicBezTo>
                  <a:pt x="3939613" y="5127803"/>
                  <a:pt x="3945524" y="5138723"/>
                  <a:pt x="3934885" y="5146597"/>
                </a:cubicBezTo>
                <a:lnTo>
                  <a:pt x="3934885" y="5159296"/>
                </a:lnTo>
                <a:cubicBezTo>
                  <a:pt x="3946575" y="5166281"/>
                  <a:pt x="3940533" y="5177710"/>
                  <a:pt x="3941452" y="5186854"/>
                </a:cubicBezTo>
                <a:cubicBezTo>
                  <a:pt x="3956963" y="5361961"/>
                  <a:pt x="3959301" y="5537919"/>
                  <a:pt x="3948413" y="5713357"/>
                </a:cubicBezTo>
                <a:cubicBezTo>
                  <a:pt x="3940401" y="5874889"/>
                  <a:pt x="3948675" y="6036167"/>
                  <a:pt x="3958395" y="6197573"/>
                </a:cubicBezTo>
                <a:cubicBezTo>
                  <a:pt x="3969952" y="6389456"/>
                  <a:pt x="3951565" y="6581212"/>
                  <a:pt x="3948807" y="6773094"/>
                </a:cubicBezTo>
                <a:lnTo>
                  <a:pt x="395312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6" name="Obrázek 6" descr="Obsah obrázku zeď, osoba, interiér, sport&#10;&#10;Popis se vygeneroval automaticky.">
            <a:extLst>
              <a:ext uri="{FF2B5EF4-FFF2-40B4-BE49-F238E27FC236}">
                <a16:creationId xmlns:a16="http://schemas.microsoft.com/office/drawing/2014/main" id="{642BC4A1-42B6-4F68-9436-4A0F6619FF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94" r="13940" b="-2"/>
          <a:stretch/>
        </p:blipFill>
        <p:spPr>
          <a:xfrm>
            <a:off x="4146412" y="10"/>
            <a:ext cx="3873944" cy="4209819"/>
          </a:xfrm>
          <a:custGeom>
            <a:avLst/>
            <a:gdLst/>
            <a:ahLst/>
            <a:cxnLst/>
            <a:rect l="l" t="t" r="r" b="b"/>
            <a:pathLst>
              <a:path w="3873944" h="4209829">
                <a:moveTo>
                  <a:pt x="18514" y="0"/>
                </a:moveTo>
                <a:lnTo>
                  <a:pt x="3850170" y="0"/>
                </a:lnTo>
                <a:lnTo>
                  <a:pt x="3854429" y="157015"/>
                </a:lnTo>
                <a:cubicBezTo>
                  <a:pt x="3851100" y="327486"/>
                  <a:pt x="3845775" y="497453"/>
                  <a:pt x="3841781" y="667671"/>
                </a:cubicBezTo>
                <a:cubicBezTo>
                  <a:pt x="3840183" y="734070"/>
                  <a:pt x="3836721" y="800973"/>
                  <a:pt x="3848837" y="866742"/>
                </a:cubicBezTo>
                <a:cubicBezTo>
                  <a:pt x="3879192" y="1030787"/>
                  <a:pt x="3878527" y="1195462"/>
                  <a:pt x="3865213" y="1360640"/>
                </a:cubicBezTo>
                <a:cubicBezTo>
                  <a:pt x="3851899" y="1532371"/>
                  <a:pt x="3828600" y="1703472"/>
                  <a:pt x="3837520" y="1876336"/>
                </a:cubicBezTo>
                <a:cubicBezTo>
                  <a:pt x="3842713" y="1973981"/>
                  <a:pt x="3850834" y="2071375"/>
                  <a:pt x="3850834" y="2169272"/>
                </a:cubicBezTo>
                <a:cubicBezTo>
                  <a:pt x="3853630" y="2639357"/>
                  <a:pt x="3846174" y="3109946"/>
                  <a:pt x="3857624" y="3580410"/>
                </a:cubicBezTo>
                <a:cubicBezTo>
                  <a:pt x="3860686" y="3702498"/>
                  <a:pt x="3846707" y="3823958"/>
                  <a:pt x="3844310" y="3945793"/>
                </a:cubicBezTo>
                <a:lnTo>
                  <a:pt x="3847554" y="4196936"/>
                </a:lnTo>
                <a:lnTo>
                  <a:pt x="3391773" y="4197511"/>
                </a:lnTo>
                <a:cubicBezTo>
                  <a:pt x="3215972" y="4196277"/>
                  <a:pt x="3040187" y="4195011"/>
                  <a:pt x="2864434" y="4197984"/>
                </a:cubicBezTo>
                <a:cubicBezTo>
                  <a:pt x="2722564" y="4200642"/>
                  <a:pt x="2580695" y="4206968"/>
                  <a:pt x="2438952" y="4197984"/>
                </a:cubicBezTo>
                <a:cubicBezTo>
                  <a:pt x="2352944" y="4192417"/>
                  <a:pt x="2267063" y="4188622"/>
                  <a:pt x="2180801" y="4190393"/>
                </a:cubicBezTo>
                <a:cubicBezTo>
                  <a:pt x="1886169" y="4196719"/>
                  <a:pt x="1591663" y="4207601"/>
                  <a:pt x="1296778" y="4187862"/>
                </a:cubicBezTo>
                <a:cubicBezTo>
                  <a:pt x="1097654" y="4175210"/>
                  <a:pt x="897391" y="4169390"/>
                  <a:pt x="698394" y="4187862"/>
                </a:cubicBezTo>
                <a:cubicBezTo>
                  <a:pt x="542844" y="4202286"/>
                  <a:pt x="387928" y="4218482"/>
                  <a:pt x="231492" y="4204437"/>
                </a:cubicBezTo>
                <a:lnTo>
                  <a:pt x="21331" y="4198005"/>
                </a:lnTo>
                <a:lnTo>
                  <a:pt x="13457" y="4131815"/>
                </a:lnTo>
                <a:cubicBezTo>
                  <a:pt x="3107" y="4052179"/>
                  <a:pt x="-1279" y="3971920"/>
                  <a:pt x="322" y="3891675"/>
                </a:cubicBezTo>
                <a:cubicBezTo>
                  <a:pt x="192" y="3695601"/>
                  <a:pt x="9254" y="3499909"/>
                  <a:pt x="25671" y="3304343"/>
                </a:cubicBezTo>
                <a:cubicBezTo>
                  <a:pt x="29651" y="3232352"/>
                  <a:pt x="27851" y="3160183"/>
                  <a:pt x="20286" y="3088458"/>
                </a:cubicBezTo>
                <a:cubicBezTo>
                  <a:pt x="12721" y="3007476"/>
                  <a:pt x="15361" y="2925898"/>
                  <a:pt x="28166" y="2845525"/>
                </a:cubicBezTo>
                <a:cubicBezTo>
                  <a:pt x="44321" y="2750282"/>
                  <a:pt x="37097" y="2655039"/>
                  <a:pt x="31188" y="2559796"/>
                </a:cubicBezTo>
                <a:cubicBezTo>
                  <a:pt x="15033" y="2298322"/>
                  <a:pt x="-4668" y="2036848"/>
                  <a:pt x="8466" y="1774485"/>
                </a:cubicBezTo>
                <a:cubicBezTo>
                  <a:pt x="11224" y="1718482"/>
                  <a:pt x="23306" y="1663876"/>
                  <a:pt x="28298" y="1608255"/>
                </a:cubicBezTo>
                <a:cubicBezTo>
                  <a:pt x="42877" y="1446595"/>
                  <a:pt x="25802" y="1285571"/>
                  <a:pt x="18841" y="1124293"/>
                </a:cubicBezTo>
                <a:cubicBezTo>
                  <a:pt x="8834" y="945807"/>
                  <a:pt x="10856" y="766877"/>
                  <a:pt x="24883" y="588646"/>
                </a:cubicBezTo>
                <a:cubicBezTo>
                  <a:pt x="42482" y="395112"/>
                  <a:pt x="36834" y="201070"/>
                  <a:pt x="21863" y="7282"/>
                </a:cubicBezTo>
                <a:close/>
              </a:path>
            </a:pathLst>
          </a:custGeom>
        </p:spPr>
      </p:pic>
      <p:pic>
        <p:nvPicPr>
          <p:cNvPr id="4" name="Obrázek 4" descr="Obsah obrázku interiér, osoba&#10;&#10;Popis se vygeneroval automaticky.">
            <a:extLst>
              <a:ext uri="{FF2B5EF4-FFF2-40B4-BE49-F238E27FC236}">
                <a16:creationId xmlns:a16="http://schemas.microsoft.com/office/drawing/2014/main" id="{BCA617E0-BC48-456E-A03D-E7E0309620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6" r="36655"/>
          <a:stretch/>
        </p:blipFill>
        <p:spPr>
          <a:xfrm>
            <a:off x="9482070" y="10"/>
            <a:ext cx="2709930" cy="2853116"/>
          </a:xfrm>
          <a:custGeom>
            <a:avLst/>
            <a:gdLst/>
            <a:ahLst/>
            <a:cxnLst/>
            <a:rect l="l" t="t" r="r" b="b"/>
            <a:pathLst>
              <a:path w="3991475" h="4203944">
                <a:moveTo>
                  <a:pt x="11926" y="0"/>
                </a:moveTo>
                <a:lnTo>
                  <a:pt x="3991475" y="0"/>
                </a:lnTo>
                <a:lnTo>
                  <a:pt x="3991475" y="4194860"/>
                </a:lnTo>
                <a:lnTo>
                  <a:pt x="3656961" y="4203489"/>
                </a:lnTo>
                <a:cubicBezTo>
                  <a:pt x="3539887" y="4204533"/>
                  <a:pt x="3422718" y="4203742"/>
                  <a:pt x="3305676" y="4201527"/>
                </a:cubicBezTo>
                <a:cubicBezTo>
                  <a:pt x="2824335" y="4192164"/>
                  <a:pt x="2342992" y="4190899"/>
                  <a:pt x="1861651" y="4197731"/>
                </a:cubicBezTo>
                <a:cubicBezTo>
                  <a:pt x="1454535" y="4203552"/>
                  <a:pt x="1047169" y="4203805"/>
                  <a:pt x="640054" y="4192038"/>
                </a:cubicBezTo>
                <a:cubicBezTo>
                  <a:pt x="510788" y="4188116"/>
                  <a:pt x="381618" y="4188179"/>
                  <a:pt x="252479" y="4189792"/>
                </a:cubicBezTo>
                <a:lnTo>
                  <a:pt x="0" y="4194390"/>
                </a:lnTo>
                <a:lnTo>
                  <a:pt x="1753" y="3996444"/>
                </a:lnTo>
                <a:cubicBezTo>
                  <a:pt x="5082" y="3841344"/>
                  <a:pt x="15600" y="3686371"/>
                  <a:pt x="19727" y="3531272"/>
                </a:cubicBezTo>
                <a:cubicBezTo>
                  <a:pt x="25585" y="3307759"/>
                  <a:pt x="2420" y="3084370"/>
                  <a:pt x="10275" y="2762706"/>
                </a:cubicBezTo>
                <a:cubicBezTo>
                  <a:pt x="19860" y="2584677"/>
                  <a:pt x="13469" y="2309126"/>
                  <a:pt x="14136" y="2032443"/>
                </a:cubicBezTo>
                <a:cubicBezTo>
                  <a:pt x="14934" y="1845970"/>
                  <a:pt x="4416" y="1659751"/>
                  <a:pt x="5348" y="1473405"/>
                </a:cubicBezTo>
                <a:cubicBezTo>
                  <a:pt x="6014" y="1336198"/>
                  <a:pt x="19594" y="1199620"/>
                  <a:pt x="25186" y="1062789"/>
                </a:cubicBezTo>
                <a:cubicBezTo>
                  <a:pt x="30045" y="895646"/>
                  <a:pt x="25239" y="728363"/>
                  <a:pt x="10807" y="561710"/>
                </a:cubicBezTo>
                <a:cubicBezTo>
                  <a:pt x="-2907" y="377506"/>
                  <a:pt x="14136" y="193050"/>
                  <a:pt x="14136" y="8720"/>
                </a:cubicBezTo>
                <a:close/>
              </a:path>
            </a:pathLst>
          </a:custGeom>
        </p:spPr>
      </p:pic>
      <p:sp>
        <p:nvSpPr>
          <p:cNvPr id="13" name="Rectangle 22 - decorator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9271" y="4430991"/>
            <a:ext cx="18288" cy="1737360"/>
          </a:xfrm>
          <a:custGeom>
            <a:avLst/>
            <a:gdLst>
              <a:gd name="connsiteX0" fmla="*/ 0 w 18288"/>
              <a:gd name="connsiteY0" fmla="*/ 0 h 1737360"/>
              <a:gd name="connsiteX1" fmla="*/ 18288 w 18288"/>
              <a:gd name="connsiteY1" fmla="*/ 0 h 1737360"/>
              <a:gd name="connsiteX2" fmla="*/ 18288 w 18288"/>
              <a:gd name="connsiteY2" fmla="*/ 596494 h 1737360"/>
              <a:gd name="connsiteX3" fmla="*/ 18288 w 18288"/>
              <a:gd name="connsiteY3" fmla="*/ 1210361 h 1737360"/>
              <a:gd name="connsiteX4" fmla="*/ 18288 w 18288"/>
              <a:gd name="connsiteY4" fmla="*/ 1737360 h 1737360"/>
              <a:gd name="connsiteX5" fmla="*/ 0 w 18288"/>
              <a:gd name="connsiteY5" fmla="*/ 1737360 h 1737360"/>
              <a:gd name="connsiteX6" fmla="*/ 0 w 18288"/>
              <a:gd name="connsiteY6" fmla="*/ 1158240 h 1737360"/>
              <a:gd name="connsiteX7" fmla="*/ 0 w 18288"/>
              <a:gd name="connsiteY7" fmla="*/ 561746 h 1737360"/>
              <a:gd name="connsiteX8" fmla="*/ 0 w 18288"/>
              <a:gd name="connsiteY8" fmla="*/ 0 h 17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" h="1737360" fill="none" extrusionOk="0">
                <a:moveTo>
                  <a:pt x="0" y="0"/>
                </a:moveTo>
                <a:cubicBezTo>
                  <a:pt x="4865" y="374"/>
                  <a:pt x="13608" y="53"/>
                  <a:pt x="18288" y="0"/>
                </a:cubicBezTo>
                <a:cubicBezTo>
                  <a:pt x="40354" y="276063"/>
                  <a:pt x="-10337" y="388952"/>
                  <a:pt x="18288" y="596494"/>
                </a:cubicBezTo>
                <a:cubicBezTo>
                  <a:pt x="46913" y="804036"/>
                  <a:pt x="4439" y="921351"/>
                  <a:pt x="18288" y="1210361"/>
                </a:cubicBezTo>
                <a:cubicBezTo>
                  <a:pt x="32137" y="1499371"/>
                  <a:pt x="12117" y="1584617"/>
                  <a:pt x="18288" y="1737360"/>
                </a:cubicBezTo>
                <a:cubicBezTo>
                  <a:pt x="10638" y="1737932"/>
                  <a:pt x="4111" y="1736953"/>
                  <a:pt x="0" y="1737360"/>
                </a:cubicBezTo>
                <a:cubicBezTo>
                  <a:pt x="-18320" y="1540079"/>
                  <a:pt x="-15999" y="1395330"/>
                  <a:pt x="0" y="1158240"/>
                </a:cubicBezTo>
                <a:cubicBezTo>
                  <a:pt x="15999" y="921150"/>
                  <a:pt x="-11564" y="734543"/>
                  <a:pt x="0" y="561746"/>
                </a:cubicBezTo>
                <a:cubicBezTo>
                  <a:pt x="11564" y="388949"/>
                  <a:pt x="23516" y="279296"/>
                  <a:pt x="0" y="0"/>
                </a:cubicBezTo>
                <a:close/>
              </a:path>
              <a:path w="18288" h="173736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10175" y="220271"/>
                  <a:pt x="-2167" y="402178"/>
                  <a:pt x="18288" y="526999"/>
                </a:cubicBezTo>
                <a:cubicBezTo>
                  <a:pt x="38743" y="651820"/>
                  <a:pt x="16733" y="950249"/>
                  <a:pt x="18288" y="1140866"/>
                </a:cubicBezTo>
                <a:cubicBezTo>
                  <a:pt x="19843" y="1331483"/>
                  <a:pt x="47269" y="1574095"/>
                  <a:pt x="18288" y="1737360"/>
                </a:cubicBezTo>
                <a:cubicBezTo>
                  <a:pt x="12642" y="1737590"/>
                  <a:pt x="3803" y="1737029"/>
                  <a:pt x="0" y="1737360"/>
                </a:cubicBezTo>
                <a:cubicBezTo>
                  <a:pt x="-13245" y="1588304"/>
                  <a:pt x="-14189" y="1294186"/>
                  <a:pt x="0" y="1123493"/>
                </a:cubicBezTo>
                <a:cubicBezTo>
                  <a:pt x="14189" y="952800"/>
                  <a:pt x="30486" y="733752"/>
                  <a:pt x="0" y="509626"/>
                </a:cubicBezTo>
                <a:cubicBezTo>
                  <a:pt x="-30486" y="285500"/>
                  <a:pt x="-3066" y="198389"/>
                  <a:pt x="0" y="0"/>
                </a:cubicBezTo>
                <a:close/>
              </a:path>
            </a:pathLst>
          </a:custGeom>
          <a:solidFill>
            <a:srgbClr val="46B37F"/>
          </a:solidFill>
          <a:ln w="34925">
            <a:solidFill>
              <a:srgbClr val="46B37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CC9AC7-90C4-4E7F-AED5-73E1A5193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1253" y="3045538"/>
            <a:ext cx="3764629" cy="3711631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cs-CZ" sz="2000" b="1" dirty="0"/>
              <a:t>Výdrž ve zkorigovaném držení</a:t>
            </a:r>
          </a:p>
          <a:p>
            <a:pPr>
              <a:lnSpc>
                <a:spcPct val="100000"/>
              </a:lnSpc>
            </a:pPr>
            <a:r>
              <a:rPr lang="cs-CZ" sz="2000" b="1" dirty="0"/>
              <a:t>Stoj na obou DKK + postrky (= rytmická stabilizace!)</a:t>
            </a:r>
          </a:p>
          <a:p>
            <a:pPr>
              <a:lnSpc>
                <a:spcPct val="100000"/>
              </a:lnSpc>
            </a:pPr>
            <a:r>
              <a:rPr lang="cs-CZ" sz="2000" b="1" dirty="0">
                <a:ea typeface="+mn-lt"/>
                <a:cs typeface="+mn-lt"/>
              </a:rPr>
              <a:t>Stoj na obou DKK + podřepy</a:t>
            </a:r>
          </a:p>
          <a:p>
            <a:pPr>
              <a:lnSpc>
                <a:spcPct val="100000"/>
              </a:lnSpc>
            </a:pPr>
            <a:r>
              <a:rPr lang="cs-CZ" sz="2000" b="1" dirty="0">
                <a:ea typeface="+mn-lt"/>
                <a:cs typeface="+mn-lt"/>
              </a:rPr>
              <a:t>Stoj na obou DKK + pohyby HKK</a:t>
            </a:r>
          </a:p>
          <a:p>
            <a:pPr>
              <a:lnSpc>
                <a:spcPct val="100000"/>
              </a:lnSpc>
            </a:pPr>
            <a:r>
              <a:rPr lang="cs-CZ" sz="2000" b="1" dirty="0">
                <a:ea typeface="+mn-lt"/>
                <a:cs typeface="+mn-lt"/>
              </a:rPr>
              <a:t>Nákrok + postrky, podřepy, pohyby HKK...</a:t>
            </a:r>
          </a:p>
          <a:p>
            <a:pPr>
              <a:lnSpc>
                <a:spcPct val="100000"/>
              </a:lnSpc>
            </a:pPr>
            <a:r>
              <a:rPr lang="cs-CZ" sz="2000" b="1" dirty="0">
                <a:ea typeface="+mn-lt"/>
                <a:cs typeface="+mn-lt"/>
              </a:rPr>
              <a:t>Stoj na jedné DK</a:t>
            </a:r>
          </a:p>
          <a:p>
            <a:pPr>
              <a:lnSpc>
                <a:spcPct val="100000"/>
              </a:lnSpc>
            </a:pPr>
            <a:r>
              <a:rPr lang="cs-CZ" sz="2000" b="1" dirty="0">
                <a:ea typeface="+mn-lt"/>
                <a:cs typeface="+mn-lt"/>
              </a:rPr>
              <a:t>Stoj na jedné DK + postrky</a:t>
            </a:r>
          </a:p>
          <a:p>
            <a:pPr>
              <a:lnSpc>
                <a:spcPct val="100000"/>
              </a:lnSpc>
            </a:pPr>
            <a:r>
              <a:rPr lang="cs-CZ" sz="2000" b="1" dirty="0">
                <a:ea typeface="+mn-lt"/>
                <a:cs typeface="+mn-lt"/>
              </a:rPr>
              <a:t>Stoj na jedné DK + podřepy</a:t>
            </a:r>
          </a:p>
          <a:p>
            <a:pPr>
              <a:lnSpc>
                <a:spcPct val="100000"/>
              </a:lnSpc>
            </a:pPr>
            <a:r>
              <a:rPr lang="cs-CZ" sz="2000" b="1" dirty="0">
                <a:ea typeface="+mn-lt"/>
                <a:cs typeface="+mn-lt"/>
              </a:rPr>
              <a:t>Stoj na jedné DK + pohyby HKK</a:t>
            </a:r>
          </a:p>
        </p:txBody>
      </p:sp>
    </p:spTree>
    <p:extLst>
      <p:ext uri="{BB962C8B-B14F-4D97-AF65-F5344CB8AC3E}">
        <p14:creationId xmlns:p14="http://schemas.microsoft.com/office/powerpoint/2010/main" val="3758933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5DAA40F-4F28-4316-934E-C55D7C3AA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6D467C8-A8E0-468B-B88D-9CEEE37BF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33452" cy="6858000"/>
          </a:xfrm>
          <a:custGeom>
            <a:avLst/>
            <a:gdLst>
              <a:gd name="connsiteX0" fmla="*/ 0 w 7433452"/>
              <a:gd name="connsiteY0" fmla="*/ 0 h 6858000"/>
              <a:gd name="connsiteX1" fmla="*/ 1592736 w 7433452"/>
              <a:gd name="connsiteY1" fmla="*/ 0 h 6858000"/>
              <a:gd name="connsiteX2" fmla="*/ 2171700 w 7433452"/>
              <a:gd name="connsiteY2" fmla="*/ 0 h 6858000"/>
              <a:gd name="connsiteX3" fmla="*/ 2762696 w 7433452"/>
              <a:gd name="connsiteY3" fmla="*/ 0 h 6858000"/>
              <a:gd name="connsiteX4" fmla="*/ 2829254 w 7433452"/>
              <a:gd name="connsiteY4" fmla="*/ 0 h 6858000"/>
              <a:gd name="connsiteX5" fmla="*/ 7415310 w 7433452"/>
              <a:gd name="connsiteY5" fmla="*/ 0 h 6858000"/>
              <a:gd name="connsiteX6" fmla="*/ 7405703 w 7433452"/>
              <a:gd name="connsiteY6" fmla="*/ 94814 h 6858000"/>
              <a:gd name="connsiteX7" fmla="*/ 7410754 w 7433452"/>
              <a:gd name="connsiteY7" fmla="*/ 421796 h 6858000"/>
              <a:gd name="connsiteX8" fmla="*/ 7414688 w 7433452"/>
              <a:gd name="connsiteY8" fmla="*/ 812192 h 6858000"/>
              <a:gd name="connsiteX9" fmla="*/ 7395017 w 7433452"/>
              <a:gd name="connsiteY9" fmla="*/ 1113642 h 6858000"/>
              <a:gd name="connsiteX10" fmla="*/ 7422810 w 7433452"/>
              <a:gd name="connsiteY10" fmla="*/ 1796708 h 6858000"/>
              <a:gd name="connsiteX11" fmla="*/ 7421161 w 7433452"/>
              <a:gd name="connsiteY11" fmla="*/ 2327333 h 6858000"/>
              <a:gd name="connsiteX12" fmla="*/ 7412023 w 7433452"/>
              <a:gd name="connsiteY12" fmla="*/ 2784280 h 6858000"/>
              <a:gd name="connsiteX13" fmla="*/ 7417480 w 7433452"/>
              <a:gd name="connsiteY13" fmla="*/ 2985458 h 6858000"/>
              <a:gd name="connsiteX14" fmla="*/ 7403774 w 7433452"/>
              <a:gd name="connsiteY14" fmla="*/ 3531096 h 6858000"/>
              <a:gd name="connsiteX15" fmla="*/ 7414307 w 7433452"/>
              <a:gd name="connsiteY15" fmla="*/ 4336830 h 6858000"/>
              <a:gd name="connsiteX16" fmla="*/ 7413419 w 7433452"/>
              <a:gd name="connsiteY16" fmla="*/ 5026893 h 6858000"/>
              <a:gd name="connsiteX17" fmla="*/ 7417734 w 7433452"/>
              <a:gd name="connsiteY17" fmla="*/ 5252632 h 6858000"/>
              <a:gd name="connsiteX18" fmla="*/ 7417734 w 7433452"/>
              <a:gd name="connsiteY18" fmla="*/ 5466282 h 6858000"/>
              <a:gd name="connsiteX19" fmla="*/ 7379659 w 7433452"/>
              <a:gd name="connsiteY19" fmla="*/ 6121225 h 6858000"/>
              <a:gd name="connsiteX20" fmla="*/ 7395115 w 7433452"/>
              <a:gd name="connsiteY20" fmla="*/ 6708907 h 6858000"/>
              <a:gd name="connsiteX21" fmla="*/ 7412408 w 7433452"/>
              <a:gd name="connsiteY21" fmla="*/ 6858000 h 6858000"/>
              <a:gd name="connsiteX22" fmla="*/ 2829254 w 7433452"/>
              <a:gd name="connsiteY22" fmla="*/ 6858000 h 6858000"/>
              <a:gd name="connsiteX23" fmla="*/ 2762696 w 7433452"/>
              <a:gd name="connsiteY23" fmla="*/ 6858000 h 6858000"/>
              <a:gd name="connsiteX24" fmla="*/ 2171700 w 7433452"/>
              <a:gd name="connsiteY24" fmla="*/ 6858000 h 6858000"/>
              <a:gd name="connsiteX25" fmla="*/ 1592736 w 7433452"/>
              <a:gd name="connsiteY25" fmla="*/ 6858000 h 6858000"/>
              <a:gd name="connsiteX26" fmla="*/ 0 w 7433452"/>
              <a:gd name="connsiteY2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433452" h="6858000">
                <a:moveTo>
                  <a:pt x="0" y="0"/>
                </a:moveTo>
                <a:lnTo>
                  <a:pt x="1592736" y="0"/>
                </a:lnTo>
                <a:lnTo>
                  <a:pt x="2171700" y="0"/>
                </a:lnTo>
                <a:lnTo>
                  <a:pt x="2762696" y="0"/>
                </a:lnTo>
                <a:lnTo>
                  <a:pt x="2829254" y="0"/>
                </a:lnTo>
                <a:lnTo>
                  <a:pt x="7415310" y="0"/>
                </a:lnTo>
                <a:lnTo>
                  <a:pt x="7405703" y="94814"/>
                </a:lnTo>
                <a:cubicBezTo>
                  <a:pt x="7398856" y="203629"/>
                  <a:pt x="7403520" y="312712"/>
                  <a:pt x="7410754" y="421796"/>
                </a:cubicBezTo>
                <a:cubicBezTo>
                  <a:pt x="7421580" y="551656"/>
                  <a:pt x="7422900" y="682144"/>
                  <a:pt x="7414688" y="812192"/>
                </a:cubicBezTo>
                <a:cubicBezTo>
                  <a:pt x="7406693" y="912591"/>
                  <a:pt x="7397682" y="1012988"/>
                  <a:pt x="7395017" y="1113642"/>
                </a:cubicBezTo>
                <a:cubicBezTo>
                  <a:pt x="7388670" y="1342689"/>
                  <a:pt x="7407708" y="1569316"/>
                  <a:pt x="7422810" y="1796708"/>
                </a:cubicBezTo>
                <a:cubicBezTo>
                  <a:pt x="7434487" y="1973710"/>
                  <a:pt x="7439944" y="2150457"/>
                  <a:pt x="7421161" y="2327333"/>
                </a:cubicBezTo>
                <a:cubicBezTo>
                  <a:pt x="7405170" y="2479266"/>
                  <a:pt x="7396793" y="2631453"/>
                  <a:pt x="7412023" y="2784280"/>
                </a:cubicBezTo>
                <a:cubicBezTo>
                  <a:pt x="7418749" y="2851085"/>
                  <a:pt x="7425984" y="2918653"/>
                  <a:pt x="7417480" y="2985458"/>
                </a:cubicBezTo>
                <a:cubicBezTo>
                  <a:pt x="7394508" y="3167039"/>
                  <a:pt x="7398063" y="3349132"/>
                  <a:pt x="7403774" y="3531096"/>
                </a:cubicBezTo>
                <a:cubicBezTo>
                  <a:pt x="7412277" y="3799715"/>
                  <a:pt x="7426364" y="4067954"/>
                  <a:pt x="7414307" y="4336830"/>
                </a:cubicBezTo>
                <a:cubicBezTo>
                  <a:pt x="7404027" y="4566639"/>
                  <a:pt x="7420653" y="4796831"/>
                  <a:pt x="7413419" y="5026893"/>
                </a:cubicBezTo>
                <a:cubicBezTo>
                  <a:pt x="7410982" y="5102162"/>
                  <a:pt x="7412429" y="5177504"/>
                  <a:pt x="7417734" y="5252632"/>
                </a:cubicBezTo>
                <a:cubicBezTo>
                  <a:pt x="7424271" y="5323700"/>
                  <a:pt x="7424271" y="5395213"/>
                  <a:pt x="7417734" y="5466282"/>
                </a:cubicBezTo>
                <a:cubicBezTo>
                  <a:pt x="7393239" y="5683875"/>
                  <a:pt x="7383214" y="5902486"/>
                  <a:pt x="7379659" y="6121225"/>
                </a:cubicBezTo>
                <a:cubicBezTo>
                  <a:pt x="7376423" y="6317442"/>
                  <a:pt x="7378041" y="6513586"/>
                  <a:pt x="7395115" y="6708907"/>
                </a:cubicBezTo>
                <a:lnTo>
                  <a:pt x="7412408" y="6858000"/>
                </a:lnTo>
                <a:lnTo>
                  <a:pt x="2829254" y="6858000"/>
                </a:lnTo>
                <a:lnTo>
                  <a:pt x="2762696" y="6858000"/>
                </a:lnTo>
                <a:lnTo>
                  <a:pt x="2171700" y="6858000"/>
                </a:lnTo>
                <a:lnTo>
                  <a:pt x="159273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6B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0769AD0-426A-4638-9D1A-6774C1920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1" y="329184"/>
            <a:ext cx="6241568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4000">
                <a:solidFill>
                  <a:schemeClr val="bg1"/>
                </a:solidFill>
              </a:rPr>
              <a:t>NÁCVIK SDT POMOCÍ PŘESUNU TĚŽIŠTĚ TĚLA</a:t>
            </a:r>
          </a:p>
        </p:txBody>
      </p:sp>
      <p:sp>
        <p:nvSpPr>
          <p:cNvPr id="14" name="sketchy rul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244738-9F05-4FA0-B078-A6BD195B9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1" y="2706624"/>
            <a:ext cx="6241568" cy="348386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 sz="3600" b="1">
                <a:solidFill>
                  <a:schemeClr val="bg1"/>
                </a:solidFill>
              </a:rPr>
              <a:t>Přední a zadní půlkrok</a:t>
            </a:r>
          </a:p>
          <a:p>
            <a:r>
              <a:rPr lang="cs-CZ" sz="3600" b="1">
                <a:solidFill>
                  <a:schemeClr val="bg1"/>
                </a:solidFill>
              </a:rPr>
              <a:t>Výpady: </a:t>
            </a:r>
          </a:p>
          <a:p>
            <a:pPr lvl="1"/>
            <a:r>
              <a:rPr lang="cs-CZ" sz="3200" b="1">
                <a:solidFill>
                  <a:schemeClr val="bg1"/>
                </a:solidFill>
              </a:rPr>
              <a:t>simulují náhlou změnu těžiště, ke které dochází u pádů</a:t>
            </a:r>
          </a:p>
          <a:p>
            <a:pPr lvl="1"/>
            <a:r>
              <a:rPr lang="cs-CZ" sz="3200" b="1">
                <a:solidFill>
                  <a:schemeClr val="bg1"/>
                </a:solidFill>
              </a:rPr>
              <a:t>zlepšení reakční rychlosti svalů - prevence dalších poranění</a:t>
            </a:r>
          </a:p>
        </p:txBody>
      </p:sp>
      <p:pic>
        <p:nvPicPr>
          <p:cNvPr id="4" name="Obrázek 4" descr="Obsah obrázku patro, osoba, interiér, sportovní hra&#10;&#10;Popis se vygeneroval automaticky.">
            <a:extLst>
              <a:ext uri="{FF2B5EF4-FFF2-40B4-BE49-F238E27FC236}">
                <a16:creationId xmlns:a16="http://schemas.microsoft.com/office/drawing/2014/main" id="{642A589B-C3EC-40EB-ACC1-E5E805608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47" y="329183"/>
            <a:ext cx="3224330" cy="2926080"/>
          </a:xfrm>
          <a:prstGeom prst="rect">
            <a:avLst/>
          </a:prstGeom>
        </p:spPr>
      </p:pic>
      <p:pic>
        <p:nvPicPr>
          <p:cNvPr id="5" name="Obrázek 5" descr="Obsah obrázku patro, osoba, žena, interiér&#10;&#10;Popis se vygeneroval automaticky.">
            <a:extLst>
              <a:ext uri="{FF2B5EF4-FFF2-40B4-BE49-F238E27FC236}">
                <a16:creationId xmlns:a16="http://schemas.microsoft.com/office/drawing/2014/main" id="{F16FE594-E350-4F86-8DEB-F0964B9E3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9463" y="3494809"/>
            <a:ext cx="3703898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83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844CBE-EFF2-47CA-A1FB-D83B2C33A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a typeface="+mj-lt"/>
                <a:cs typeface="+mj-lt"/>
              </a:rPr>
              <a:t>SENZOMOTORIKA OSNOVA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D34F7D3-19C2-4A20-9256-1564C30606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AF39F7B-939F-477F-995D-35A09F2F21C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55000" lnSpcReduction="20000"/>
          </a:bodyPr>
          <a:lstStyle/>
          <a:p>
            <a:pPr>
              <a:lnSpc>
                <a:spcPct val="100000"/>
              </a:lnSpc>
            </a:pPr>
            <a:r>
              <a:rPr lang="cs-CZ" b="1" dirty="0">
                <a:ea typeface="+mn-lt"/>
                <a:cs typeface="+mn-lt"/>
              </a:rPr>
              <a:t>SMS úvod</a:t>
            </a:r>
            <a:endParaRPr lang="cs-CZ" dirty="0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cs-CZ" b="1" dirty="0">
                <a:ea typeface="+mn-lt"/>
                <a:cs typeface="+mn-lt"/>
              </a:rPr>
              <a:t>Teoretické základy SMS</a:t>
            </a:r>
            <a:endParaRPr lang="cs-CZ" dirty="0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cs-CZ" b="1" dirty="0" err="1">
                <a:ea typeface="+mn-lt"/>
                <a:cs typeface="+mn-lt"/>
              </a:rPr>
              <a:t>Propriocepce</a:t>
            </a:r>
            <a:r>
              <a:rPr lang="cs-CZ" b="1" dirty="0">
                <a:ea typeface="+mn-lt"/>
                <a:cs typeface="+mn-lt"/>
              </a:rPr>
              <a:t> úvod</a:t>
            </a:r>
            <a:endParaRPr lang="cs-CZ" dirty="0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cs-CZ" b="1" dirty="0">
                <a:ea typeface="+mn-lt"/>
                <a:cs typeface="+mn-lt"/>
              </a:rPr>
              <a:t>Podstata metody 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cs-CZ" b="1" dirty="0">
                <a:ea typeface="+mn-lt"/>
                <a:cs typeface="+mn-lt"/>
              </a:rPr>
              <a:t>Cíl metody 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cs-CZ" b="1" dirty="0">
                <a:ea typeface="+mn-lt"/>
                <a:cs typeface="+mn-lt"/>
              </a:rPr>
              <a:t>Účinek cvičení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cs-CZ" b="1" dirty="0">
                <a:ea typeface="+mn-lt"/>
                <a:cs typeface="+mn-lt"/>
              </a:rPr>
              <a:t>Dva stupně motorického učení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cs-CZ" b="1" dirty="0">
                <a:ea typeface="+mn-lt"/>
                <a:cs typeface="+mn-lt"/>
              </a:rPr>
              <a:t>Správné držení těla ve vertikále</a:t>
            </a:r>
          </a:p>
          <a:p>
            <a:pPr>
              <a:lnSpc>
                <a:spcPct val="100000"/>
              </a:lnSpc>
            </a:pPr>
            <a:r>
              <a:rPr lang="cs-CZ" b="1" dirty="0">
                <a:ea typeface="+mn-lt"/>
                <a:cs typeface="+mn-lt"/>
              </a:rPr>
              <a:t>Testování stability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1CF866A-3BFF-49A8-809A-9E9A485ABC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DBB6E6E-F945-4816-B2D0-895716AC7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12930"/>
            <a:ext cx="5183188" cy="3577558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endParaRPr lang="cs-CZ" b="1" dirty="0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cs-CZ" b="1" dirty="0">
                <a:ea typeface="+mn-lt"/>
                <a:cs typeface="+mn-lt"/>
              </a:rPr>
              <a:t>Pomůcky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cs-CZ" b="1" dirty="0">
                <a:ea typeface="+mn-lt"/>
                <a:cs typeface="+mn-lt"/>
              </a:rPr>
              <a:t>Metodický postup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cs-CZ" b="1" dirty="0">
                <a:ea typeface="+mn-lt"/>
                <a:cs typeface="+mn-lt"/>
              </a:rPr>
              <a:t>Malá noha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cs-CZ" b="1" dirty="0">
                <a:ea typeface="+mn-lt"/>
                <a:cs typeface="+mn-lt"/>
              </a:rPr>
              <a:t>Balanční cviky základ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cs-CZ" b="1" dirty="0">
                <a:ea typeface="+mn-lt"/>
                <a:cs typeface="+mn-lt"/>
              </a:rPr>
              <a:t>Nácvik SDT pomocí přesunu těžiště těla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cs-CZ" b="1" dirty="0">
                <a:ea typeface="+mn-lt"/>
                <a:cs typeface="+mn-lt"/>
              </a:rPr>
              <a:t>Nácvik chůze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cs-CZ" b="1" dirty="0">
                <a:ea typeface="+mn-lt"/>
                <a:cs typeface="+mn-lt"/>
              </a:rPr>
              <a:t>Cvičení na </a:t>
            </a:r>
            <a:r>
              <a:rPr lang="cs-CZ" b="1" dirty="0" err="1">
                <a:ea typeface="+mn-lt"/>
                <a:cs typeface="+mn-lt"/>
              </a:rPr>
              <a:t>fitteru</a:t>
            </a:r>
            <a:r>
              <a:rPr lang="cs-CZ" b="1" dirty="0">
                <a:ea typeface="+mn-lt"/>
                <a:cs typeface="+mn-lt"/>
              </a:rPr>
              <a:t>, trampolíně, </a:t>
            </a:r>
            <a:r>
              <a:rPr lang="cs-CZ" b="1" dirty="0" err="1">
                <a:ea typeface="+mn-lt"/>
                <a:cs typeface="+mn-lt"/>
              </a:rPr>
              <a:t>posturomedu</a:t>
            </a:r>
            <a:endParaRPr lang="cs-CZ" dirty="0" err="1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cs-CZ" b="1" dirty="0">
                <a:ea typeface="+mn-lt"/>
                <a:cs typeface="+mn-lt"/>
              </a:rPr>
              <a:t>Zásady SMS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cs-CZ" b="1" dirty="0">
                <a:ea typeface="+mn-lt"/>
                <a:cs typeface="+mn-lt"/>
              </a:rPr>
              <a:t>Indikace &amp; kontraindikace SMS</a:t>
            </a:r>
            <a:endParaRPr lang="cs-CZ" dirty="0">
              <a:ea typeface="+mn-lt"/>
              <a:cs typeface="+mn-lt"/>
            </a:endParaRPr>
          </a:p>
        </p:txBody>
      </p:sp>
      <p:pic>
        <p:nvPicPr>
          <p:cNvPr id="8" name="Picture 18">
            <a:extLst>
              <a:ext uri="{FF2B5EF4-FFF2-40B4-BE49-F238E27FC236}">
                <a16:creationId xmlns:a16="http://schemas.microsoft.com/office/drawing/2014/main" id="{5A50BDFD-C171-44C0-9BC3-B8536AEEC5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784" b="2"/>
          <a:stretch/>
        </p:blipFill>
        <p:spPr>
          <a:xfrm>
            <a:off x="838535" y="1946143"/>
            <a:ext cx="10517228" cy="89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299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9D7BBE3-28A8-4C2D-8D9A-83C03F8B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6600"/>
              <a:t>NÁCVIK CHŮZE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46B37F"/>
          </a:solidFill>
          <a:ln w="38100" cap="rnd">
            <a:solidFill>
              <a:srgbClr val="46B37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14869A-6B0B-4597-9D38-506D99009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 b="1" dirty="0"/>
              <a:t>Přední půlkrok</a:t>
            </a:r>
          </a:p>
          <a:p>
            <a:r>
              <a:rPr lang="cs-CZ" b="1" dirty="0"/>
              <a:t>Zadní půlkrok</a:t>
            </a:r>
          </a:p>
          <a:p>
            <a:r>
              <a:rPr lang="cs-CZ" b="1" dirty="0"/>
              <a:t>Výpady</a:t>
            </a:r>
          </a:p>
          <a:p>
            <a:r>
              <a:rPr lang="cs-CZ" b="1" dirty="0"/>
              <a:t>Výskoky</a:t>
            </a:r>
          </a:p>
          <a:p>
            <a:r>
              <a:rPr lang="cs-CZ" b="1" dirty="0"/>
              <a:t>Chůze na úsečích</a:t>
            </a:r>
          </a:p>
          <a:p>
            <a:r>
              <a:rPr lang="cs-CZ" b="1" dirty="0"/>
              <a:t>Chůze v balančních sandálech</a:t>
            </a:r>
          </a:p>
        </p:txBody>
      </p:sp>
      <p:pic>
        <p:nvPicPr>
          <p:cNvPr id="5" name="Picture 4" descr="Osamělá cesta">
            <a:extLst>
              <a:ext uri="{FF2B5EF4-FFF2-40B4-BE49-F238E27FC236}">
                <a16:creationId xmlns:a16="http://schemas.microsoft.com/office/drawing/2014/main" id="{E52BD703-B418-4373-B0F7-9130BB8E9C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55" r="7420" b="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36255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6114038-53B2-48F0-A691-8E1055336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5000"/>
              <a:t>CVIČENÍ NA FITTERU (SWINGERU)</a:t>
            </a:r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46B37F"/>
          </a:solidFill>
          <a:ln w="38100" cap="rnd">
            <a:solidFill>
              <a:srgbClr val="46B37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Obrázek 22" descr="Obsah obrázku žena&#10;&#10;Popis se vygeneroval automaticky.">
            <a:extLst>
              <a:ext uri="{FF2B5EF4-FFF2-40B4-BE49-F238E27FC236}">
                <a16:creationId xmlns:a16="http://schemas.microsoft.com/office/drawing/2014/main" id="{C1970FA0-2A36-4D02-A30D-B7632B66B3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50" r="7244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E18833AE-6B21-4BE6-934B-7B6B5474B7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2391829"/>
              </p:ext>
            </p:extLst>
          </p:nvPr>
        </p:nvGraphicFramePr>
        <p:xfrm>
          <a:off x="5297762" y="2706624"/>
          <a:ext cx="6251110" cy="3483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28775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946F6A7-0B48-49A7-8E23-3C1F09939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ketchy content container">
            <a:extLst>
              <a:ext uri="{FF2B5EF4-FFF2-40B4-BE49-F238E27FC236}">
                <a16:creationId xmlns:a16="http://schemas.microsoft.com/office/drawing/2014/main" id="{F53AD421-C5C8-4C52-9DD0-6A594F21A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564" y="493776"/>
            <a:ext cx="11040872" cy="5722227"/>
          </a:xfrm>
          <a:custGeom>
            <a:avLst/>
            <a:gdLst>
              <a:gd name="connsiteX0" fmla="*/ 0 w 11040872"/>
              <a:gd name="connsiteY0" fmla="*/ 594482 h 5722227"/>
              <a:gd name="connsiteX1" fmla="*/ 594482 w 11040872"/>
              <a:gd name="connsiteY1" fmla="*/ 0 h 5722227"/>
              <a:gd name="connsiteX2" fmla="*/ 1448314 w 11040872"/>
              <a:gd name="connsiteY2" fmla="*/ 0 h 5722227"/>
              <a:gd name="connsiteX3" fmla="*/ 1908070 w 11040872"/>
              <a:gd name="connsiteY3" fmla="*/ 0 h 5722227"/>
              <a:gd name="connsiteX4" fmla="*/ 2564864 w 11040872"/>
              <a:gd name="connsiteY4" fmla="*/ 0 h 5722227"/>
              <a:gd name="connsiteX5" fmla="*/ 3320177 w 11040872"/>
              <a:gd name="connsiteY5" fmla="*/ 0 h 5722227"/>
              <a:gd name="connsiteX6" fmla="*/ 4174009 w 11040872"/>
              <a:gd name="connsiteY6" fmla="*/ 0 h 5722227"/>
              <a:gd name="connsiteX7" fmla="*/ 4929322 w 11040872"/>
              <a:gd name="connsiteY7" fmla="*/ 0 h 5722227"/>
              <a:gd name="connsiteX8" fmla="*/ 5783154 w 11040872"/>
              <a:gd name="connsiteY8" fmla="*/ 0 h 5722227"/>
              <a:gd name="connsiteX9" fmla="*/ 6538466 w 11040872"/>
              <a:gd name="connsiteY9" fmla="*/ 0 h 5722227"/>
              <a:gd name="connsiteX10" fmla="*/ 6998222 w 11040872"/>
              <a:gd name="connsiteY10" fmla="*/ 0 h 5722227"/>
              <a:gd name="connsiteX11" fmla="*/ 7753535 w 11040872"/>
              <a:gd name="connsiteY11" fmla="*/ 0 h 5722227"/>
              <a:gd name="connsiteX12" fmla="*/ 8311810 w 11040872"/>
              <a:gd name="connsiteY12" fmla="*/ 0 h 5722227"/>
              <a:gd name="connsiteX13" fmla="*/ 8771566 w 11040872"/>
              <a:gd name="connsiteY13" fmla="*/ 0 h 5722227"/>
              <a:gd name="connsiteX14" fmla="*/ 9132802 w 11040872"/>
              <a:gd name="connsiteY14" fmla="*/ 0 h 5722227"/>
              <a:gd name="connsiteX15" fmla="*/ 9592558 w 11040872"/>
              <a:gd name="connsiteY15" fmla="*/ 0 h 5722227"/>
              <a:gd name="connsiteX16" fmla="*/ 10446390 w 11040872"/>
              <a:gd name="connsiteY16" fmla="*/ 0 h 5722227"/>
              <a:gd name="connsiteX17" fmla="*/ 11040872 w 11040872"/>
              <a:gd name="connsiteY17" fmla="*/ 594482 h 5722227"/>
              <a:gd name="connsiteX18" fmla="*/ 11040872 w 11040872"/>
              <a:gd name="connsiteY18" fmla="*/ 1332756 h 5722227"/>
              <a:gd name="connsiteX19" fmla="*/ 11040872 w 11040872"/>
              <a:gd name="connsiteY19" fmla="*/ 2071031 h 5722227"/>
              <a:gd name="connsiteX20" fmla="*/ 11040872 w 11040872"/>
              <a:gd name="connsiteY20" fmla="*/ 2627974 h 5722227"/>
              <a:gd name="connsiteX21" fmla="*/ 11040872 w 11040872"/>
              <a:gd name="connsiteY21" fmla="*/ 3366249 h 5722227"/>
              <a:gd name="connsiteX22" fmla="*/ 11040872 w 11040872"/>
              <a:gd name="connsiteY22" fmla="*/ 3923192 h 5722227"/>
              <a:gd name="connsiteX23" fmla="*/ 11040872 w 11040872"/>
              <a:gd name="connsiteY23" fmla="*/ 5127745 h 5722227"/>
              <a:gd name="connsiteX24" fmla="*/ 10446390 w 11040872"/>
              <a:gd name="connsiteY24" fmla="*/ 5722227 h 5722227"/>
              <a:gd name="connsiteX25" fmla="*/ 9986634 w 11040872"/>
              <a:gd name="connsiteY25" fmla="*/ 5722227 h 5722227"/>
              <a:gd name="connsiteX26" fmla="*/ 9132802 w 11040872"/>
              <a:gd name="connsiteY26" fmla="*/ 5722227 h 5722227"/>
              <a:gd name="connsiteX27" fmla="*/ 8771566 w 11040872"/>
              <a:gd name="connsiteY27" fmla="*/ 5722227 h 5722227"/>
              <a:gd name="connsiteX28" fmla="*/ 8114772 w 11040872"/>
              <a:gd name="connsiteY28" fmla="*/ 5722227 h 5722227"/>
              <a:gd name="connsiteX29" fmla="*/ 7556497 w 11040872"/>
              <a:gd name="connsiteY29" fmla="*/ 5722227 h 5722227"/>
              <a:gd name="connsiteX30" fmla="*/ 6998222 w 11040872"/>
              <a:gd name="connsiteY30" fmla="*/ 5722227 h 5722227"/>
              <a:gd name="connsiteX31" fmla="*/ 6439947 w 11040872"/>
              <a:gd name="connsiteY31" fmla="*/ 5722227 h 5722227"/>
              <a:gd name="connsiteX32" fmla="*/ 6078711 w 11040872"/>
              <a:gd name="connsiteY32" fmla="*/ 5722227 h 5722227"/>
              <a:gd name="connsiteX33" fmla="*/ 5224879 w 11040872"/>
              <a:gd name="connsiteY33" fmla="*/ 5722227 h 5722227"/>
              <a:gd name="connsiteX34" fmla="*/ 4371047 w 11040872"/>
              <a:gd name="connsiteY34" fmla="*/ 5722227 h 5722227"/>
              <a:gd name="connsiteX35" fmla="*/ 4009810 w 11040872"/>
              <a:gd name="connsiteY35" fmla="*/ 5722227 h 5722227"/>
              <a:gd name="connsiteX36" fmla="*/ 3550054 w 11040872"/>
              <a:gd name="connsiteY36" fmla="*/ 5722227 h 5722227"/>
              <a:gd name="connsiteX37" fmla="*/ 2893261 w 11040872"/>
              <a:gd name="connsiteY37" fmla="*/ 5722227 h 5722227"/>
              <a:gd name="connsiteX38" fmla="*/ 2137948 w 11040872"/>
              <a:gd name="connsiteY38" fmla="*/ 5722227 h 5722227"/>
              <a:gd name="connsiteX39" fmla="*/ 1579673 w 11040872"/>
              <a:gd name="connsiteY39" fmla="*/ 5722227 h 5722227"/>
              <a:gd name="connsiteX40" fmla="*/ 594482 w 11040872"/>
              <a:gd name="connsiteY40" fmla="*/ 5722227 h 5722227"/>
              <a:gd name="connsiteX41" fmla="*/ 0 w 11040872"/>
              <a:gd name="connsiteY41" fmla="*/ 5127745 h 5722227"/>
              <a:gd name="connsiteX42" fmla="*/ 0 w 11040872"/>
              <a:gd name="connsiteY42" fmla="*/ 4389471 h 5722227"/>
              <a:gd name="connsiteX43" fmla="*/ 0 w 11040872"/>
              <a:gd name="connsiteY43" fmla="*/ 3787194 h 5722227"/>
              <a:gd name="connsiteX44" fmla="*/ 0 w 11040872"/>
              <a:gd name="connsiteY44" fmla="*/ 3139585 h 5722227"/>
              <a:gd name="connsiteX45" fmla="*/ 0 w 11040872"/>
              <a:gd name="connsiteY45" fmla="*/ 2582642 h 5722227"/>
              <a:gd name="connsiteX46" fmla="*/ 0 w 11040872"/>
              <a:gd name="connsiteY46" fmla="*/ 1844367 h 5722227"/>
              <a:gd name="connsiteX47" fmla="*/ 0 w 11040872"/>
              <a:gd name="connsiteY47" fmla="*/ 1332756 h 5722227"/>
              <a:gd name="connsiteX48" fmla="*/ 0 w 11040872"/>
              <a:gd name="connsiteY48" fmla="*/ 594482 h 572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040872" h="5722227" fill="none" extrusionOk="0">
                <a:moveTo>
                  <a:pt x="0" y="594482"/>
                </a:moveTo>
                <a:cubicBezTo>
                  <a:pt x="15746" y="210853"/>
                  <a:pt x="238566" y="-49047"/>
                  <a:pt x="594482" y="0"/>
                </a:cubicBezTo>
                <a:cubicBezTo>
                  <a:pt x="794518" y="-29056"/>
                  <a:pt x="1056835" y="31998"/>
                  <a:pt x="1448314" y="0"/>
                </a:cubicBezTo>
                <a:cubicBezTo>
                  <a:pt x="1839793" y="-31998"/>
                  <a:pt x="1717857" y="10568"/>
                  <a:pt x="1908070" y="0"/>
                </a:cubicBezTo>
                <a:cubicBezTo>
                  <a:pt x="2098283" y="-10568"/>
                  <a:pt x="2377757" y="-10377"/>
                  <a:pt x="2564864" y="0"/>
                </a:cubicBezTo>
                <a:cubicBezTo>
                  <a:pt x="2751971" y="10377"/>
                  <a:pt x="3048766" y="25570"/>
                  <a:pt x="3320177" y="0"/>
                </a:cubicBezTo>
                <a:cubicBezTo>
                  <a:pt x="3591588" y="-25570"/>
                  <a:pt x="3890997" y="-35762"/>
                  <a:pt x="4174009" y="0"/>
                </a:cubicBezTo>
                <a:cubicBezTo>
                  <a:pt x="4457021" y="35762"/>
                  <a:pt x="4687341" y="20239"/>
                  <a:pt x="4929322" y="0"/>
                </a:cubicBezTo>
                <a:cubicBezTo>
                  <a:pt x="5171303" y="-20239"/>
                  <a:pt x="5520807" y="-10743"/>
                  <a:pt x="5783154" y="0"/>
                </a:cubicBezTo>
                <a:cubicBezTo>
                  <a:pt x="6045501" y="10743"/>
                  <a:pt x="6171473" y="-14245"/>
                  <a:pt x="6538466" y="0"/>
                </a:cubicBezTo>
                <a:cubicBezTo>
                  <a:pt x="6905459" y="14245"/>
                  <a:pt x="6859386" y="-15798"/>
                  <a:pt x="6998222" y="0"/>
                </a:cubicBezTo>
                <a:cubicBezTo>
                  <a:pt x="7137058" y="15798"/>
                  <a:pt x="7493034" y="17684"/>
                  <a:pt x="7753535" y="0"/>
                </a:cubicBezTo>
                <a:cubicBezTo>
                  <a:pt x="8014036" y="-17684"/>
                  <a:pt x="8093734" y="-5742"/>
                  <a:pt x="8311810" y="0"/>
                </a:cubicBezTo>
                <a:cubicBezTo>
                  <a:pt x="8529886" y="5742"/>
                  <a:pt x="8549001" y="8497"/>
                  <a:pt x="8771566" y="0"/>
                </a:cubicBezTo>
                <a:cubicBezTo>
                  <a:pt x="8994131" y="-8497"/>
                  <a:pt x="8987828" y="-849"/>
                  <a:pt x="9132802" y="0"/>
                </a:cubicBezTo>
                <a:cubicBezTo>
                  <a:pt x="9277776" y="849"/>
                  <a:pt x="9415114" y="-11551"/>
                  <a:pt x="9592558" y="0"/>
                </a:cubicBezTo>
                <a:cubicBezTo>
                  <a:pt x="9770002" y="11551"/>
                  <a:pt x="10181650" y="-41772"/>
                  <a:pt x="10446390" y="0"/>
                </a:cubicBezTo>
                <a:cubicBezTo>
                  <a:pt x="10835046" y="-41554"/>
                  <a:pt x="11056788" y="252696"/>
                  <a:pt x="11040872" y="594482"/>
                </a:cubicBezTo>
                <a:cubicBezTo>
                  <a:pt x="11043504" y="949757"/>
                  <a:pt x="11021866" y="1151453"/>
                  <a:pt x="11040872" y="1332756"/>
                </a:cubicBezTo>
                <a:cubicBezTo>
                  <a:pt x="11059878" y="1514059"/>
                  <a:pt x="11068100" y="1802860"/>
                  <a:pt x="11040872" y="2071031"/>
                </a:cubicBezTo>
                <a:cubicBezTo>
                  <a:pt x="11013644" y="2339203"/>
                  <a:pt x="11032418" y="2442705"/>
                  <a:pt x="11040872" y="2627974"/>
                </a:cubicBezTo>
                <a:cubicBezTo>
                  <a:pt x="11049326" y="2813243"/>
                  <a:pt x="11063609" y="3012513"/>
                  <a:pt x="11040872" y="3366249"/>
                </a:cubicBezTo>
                <a:cubicBezTo>
                  <a:pt x="11018135" y="3719985"/>
                  <a:pt x="11016901" y="3727349"/>
                  <a:pt x="11040872" y="3923192"/>
                </a:cubicBezTo>
                <a:cubicBezTo>
                  <a:pt x="11064843" y="4119035"/>
                  <a:pt x="11006950" y="4790605"/>
                  <a:pt x="11040872" y="5127745"/>
                </a:cubicBezTo>
                <a:cubicBezTo>
                  <a:pt x="11056495" y="5431543"/>
                  <a:pt x="10805033" y="5712114"/>
                  <a:pt x="10446390" y="5722227"/>
                </a:cubicBezTo>
                <a:cubicBezTo>
                  <a:pt x="10354097" y="5715080"/>
                  <a:pt x="10214750" y="5743729"/>
                  <a:pt x="9986634" y="5722227"/>
                </a:cubicBezTo>
                <a:cubicBezTo>
                  <a:pt x="9758518" y="5700725"/>
                  <a:pt x="9314174" y="5689111"/>
                  <a:pt x="9132802" y="5722227"/>
                </a:cubicBezTo>
                <a:cubicBezTo>
                  <a:pt x="8951430" y="5755343"/>
                  <a:pt x="8857182" y="5714580"/>
                  <a:pt x="8771566" y="5722227"/>
                </a:cubicBezTo>
                <a:cubicBezTo>
                  <a:pt x="8685950" y="5729874"/>
                  <a:pt x="8346042" y="5748953"/>
                  <a:pt x="8114772" y="5722227"/>
                </a:cubicBezTo>
                <a:cubicBezTo>
                  <a:pt x="7883502" y="5695501"/>
                  <a:pt x="7746868" y="5746487"/>
                  <a:pt x="7556497" y="5722227"/>
                </a:cubicBezTo>
                <a:cubicBezTo>
                  <a:pt x="7366127" y="5697967"/>
                  <a:pt x="7202924" y="5748709"/>
                  <a:pt x="6998222" y="5722227"/>
                </a:cubicBezTo>
                <a:cubicBezTo>
                  <a:pt x="6793521" y="5695745"/>
                  <a:pt x="6669169" y="5749243"/>
                  <a:pt x="6439947" y="5722227"/>
                </a:cubicBezTo>
                <a:cubicBezTo>
                  <a:pt x="6210725" y="5695211"/>
                  <a:pt x="6188382" y="5721246"/>
                  <a:pt x="6078711" y="5722227"/>
                </a:cubicBezTo>
                <a:cubicBezTo>
                  <a:pt x="5969040" y="5723208"/>
                  <a:pt x="5527862" y="5683728"/>
                  <a:pt x="5224879" y="5722227"/>
                </a:cubicBezTo>
                <a:cubicBezTo>
                  <a:pt x="4921896" y="5760726"/>
                  <a:pt x="4729422" y="5692801"/>
                  <a:pt x="4371047" y="5722227"/>
                </a:cubicBezTo>
                <a:cubicBezTo>
                  <a:pt x="4012672" y="5751653"/>
                  <a:pt x="4105017" y="5723347"/>
                  <a:pt x="4009810" y="5722227"/>
                </a:cubicBezTo>
                <a:cubicBezTo>
                  <a:pt x="3914603" y="5721107"/>
                  <a:pt x="3645009" y="5723324"/>
                  <a:pt x="3550054" y="5722227"/>
                </a:cubicBezTo>
                <a:cubicBezTo>
                  <a:pt x="3455099" y="5721130"/>
                  <a:pt x="3124597" y="5727159"/>
                  <a:pt x="2893261" y="5722227"/>
                </a:cubicBezTo>
                <a:cubicBezTo>
                  <a:pt x="2661925" y="5717295"/>
                  <a:pt x="2343077" y="5701539"/>
                  <a:pt x="2137948" y="5722227"/>
                </a:cubicBezTo>
                <a:cubicBezTo>
                  <a:pt x="1932819" y="5742915"/>
                  <a:pt x="1693233" y="5733214"/>
                  <a:pt x="1579673" y="5722227"/>
                </a:cubicBezTo>
                <a:cubicBezTo>
                  <a:pt x="1466114" y="5711240"/>
                  <a:pt x="1044435" y="5724184"/>
                  <a:pt x="594482" y="5722227"/>
                </a:cubicBezTo>
                <a:cubicBezTo>
                  <a:pt x="328734" y="5686479"/>
                  <a:pt x="-66657" y="5424823"/>
                  <a:pt x="0" y="5127745"/>
                </a:cubicBezTo>
                <a:cubicBezTo>
                  <a:pt x="-35087" y="4972394"/>
                  <a:pt x="-19370" y="4652638"/>
                  <a:pt x="0" y="4389471"/>
                </a:cubicBezTo>
                <a:cubicBezTo>
                  <a:pt x="19370" y="4126304"/>
                  <a:pt x="-21113" y="3933106"/>
                  <a:pt x="0" y="3787194"/>
                </a:cubicBezTo>
                <a:cubicBezTo>
                  <a:pt x="21113" y="3641282"/>
                  <a:pt x="19216" y="3402544"/>
                  <a:pt x="0" y="3139585"/>
                </a:cubicBezTo>
                <a:cubicBezTo>
                  <a:pt x="-19216" y="2876626"/>
                  <a:pt x="-14413" y="2787638"/>
                  <a:pt x="0" y="2582642"/>
                </a:cubicBezTo>
                <a:cubicBezTo>
                  <a:pt x="14413" y="2377646"/>
                  <a:pt x="33464" y="2134599"/>
                  <a:pt x="0" y="1844367"/>
                </a:cubicBezTo>
                <a:cubicBezTo>
                  <a:pt x="-33464" y="1554136"/>
                  <a:pt x="25477" y="1493251"/>
                  <a:pt x="0" y="1332756"/>
                </a:cubicBezTo>
                <a:cubicBezTo>
                  <a:pt x="-25477" y="1172261"/>
                  <a:pt x="17540" y="876667"/>
                  <a:pt x="0" y="594482"/>
                </a:cubicBezTo>
                <a:close/>
              </a:path>
              <a:path w="11040872" h="5722227" stroke="0" extrusionOk="0">
                <a:moveTo>
                  <a:pt x="0" y="594482"/>
                </a:moveTo>
                <a:cubicBezTo>
                  <a:pt x="-37935" y="242760"/>
                  <a:pt x="194077" y="27054"/>
                  <a:pt x="594482" y="0"/>
                </a:cubicBezTo>
                <a:cubicBezTo>
                  <a:pt x="773932" y="-24550"/>
                  <a:pt x="1057890" y="25913"/>
                  <a:pt x="1448314" y="0"/>
                </a:cubicBezTo>
                <a:cubicBezTo>
                  <a:pt x="1838738" y="-25913"/>
                  <a:pt x="1797328" y="9502"/>
                  <a:pt x="2006589" y="0"/>
                </a:cubicBezTo>
                <a:cubicBezTo>
                  <a:pt x="2215851" y="-9502"/>
                  <a:pt x="2305839" y="-2636"/>
                  <a:pt x="2466345" y="0"/>
                </a:cubicBezTo>
                <a:cubicBezTo>
                  <a:pt x="2626851" y="2636"/>
                  <a:pt x="3037147" y="20740"/>
                  <a:pt x="3221657" y="0"/>
                </a:cubicBezTo>
                <a:cubicBezTo>
                  <a:pt x="3406167" y="-20740"/>
                  <a:pt x="3611889" y="-6653"/>
                  <a:pt x="3779932" y="0"/>
                </a:cubicBezTo>
                <a:cubicBezTo>
                  <a:pt x="3947975" y="6653"/>
                  <a:pt x="4422439" y="33567"/>
                  <a:pt x="4633764" y="0"/>
                </a:cubicBezTo>
                <a:cubicBezTo>
                  <a:pt x="4845089" y="-33567"/>
                  <a:pt x="4901367" y="-8717"/>
                  <a:pt x="5093520" y="0"/>
                </a:cubicBezTo>
                <a:cubicBezTo>
                  <a:pt x="5285673" y="8717"/>
                  <a:pt x="5570621" y="653"/>
                  <a:pt x="5947352" y="0"/>
                </a:cubicBezTo>
                <a:cubicBezTo>
                  <a:pt x="6324083" y="-653"/>
                  <a:pt x="6209930" y="13850"/>
                  <a:pt x="6308589" y="0"/>
                </a:cubicBezTo>
                <a:cubicBezTo>
                  <a:pt x="6407248" y="-13850"/>
                  <a:pt x="6752695" y="30990"/>
                  <a:pt x="6965383" y="0"/>
                </a:cubicBezTo>
                <a:cubicBezTo>
                  <a:pt x="7178071" y="-30990"/>
                  <a:pt x="7443480" y="-17327"/>
                  <a:pt x="7622176" y="0"/>
                </a:cubicBezTo>
                <a:cubicBezTo>
                  <a:pt x="7800872" y="17327"/>
                  <a:pt x="7990906" y="27729"/>
                  <a:pt x="8180451" y="0"/>
                </a:cubicBezTo>
                <a:cubicBezTo>
                  <a:pt x="8369996" y="-27729"/>
                  <a:pt x="8845868" y="-13192"/>
                  <a:pt x="9034283" y="0"/>
                </a:cubicBezTo>
                <a:cubicBezTo>
                  <a:pt x="9222698" y="13192"/>
                  <a:pt x="9517603" y="-10499"/>
                  <a:pt x="9888115" y="0"/>
                </a:cubicBezTo>
                <a:cubicBezTo>
                  <a:pt x="10258627" y="10499"/>
                  <a:pt x="10316781" y="14930"/>
                  <a:pt x="10446390" y="0"/>
                </a:cubicBezTo>
                <a:cubicBezTo>
                  <a:pt x="10718440" y="-53019"/>
                  <a:pt x="11013962" y="225931"/>
                  <a:pt x="11040872" y="594482"/>
                </a:cubicBezTo>
                <a:cubicBezTo>
                  <a:pt x="11043451" y="904574"/>
                  <a:pt x="11020776" y="1089158"/>
                  <a:pt x="11040872" y="1287424"/>
                </a:cubicBezTo>
                <a:cubicBezTo>
                  <a:pt x="11060968" y="1485690"/>
                  <a:pt x="11051926" y="1673788"/>
                  <a:pt x="11040872" y="1799035"/>
                </a:cubicBezTo>
                <a:cubicBezTo>
                  <a:pt x="11029818" y="1924282"/>
                  <a:pt x="11054623" y="2135970"/>
                  <a:pt x="11040872" y="2355978"/>
                </a:cubicBezTo>
                <a:cubicBezTo>
                  <a:pt x="11027121" y="2575986"/>
                  <a:pt x="11013030" y="2749477"/>
                  <a:pt x="11040872" y="3094253"/>
                </a:cubicBezTo>
                <a:cubicBezTo>
                  <a:pt x="11068714" y="3439030"/>
                  <a:pt x="11029506" y="3525085"/>
                  <a:pt x="11040872" y="3741862"/>
                </a:cubicBezTo>
                <a:cubicBezTo>
                  <a:pt x="11052238" y="3958639"/>
                  <a:pt x="11021397" y="4116679"/>
                  <a:pt x="11040872" y="4298805"/>
                </a:cubicBezTo>
                <a:cubicBezTo>
                  <a:pt x="11060347" y="4480931"/>
                  <a:pt x="11022539" y="4900124"/>
                  <a:pt x="11040872" y="5127745"/>
                </a:cubicBezTo>
                <a:cubicBezTo>
                  <a:pt x="10974688" y="5452322"/>
                  <a:pt x="10793932" y="5738773"/>
                  <a:pt x="10446390" y="5722227"/>
                </a:cubicBezTo>
                <a:cubicBezTo>
                  <a:pt x="10272062" y="5749271"/>
                  <a:pt x="10063650" y="5719054"/>
                  <a:pt x="9789596" y="5722227"/>
                </a:cubicBezTo>
                <a:cubicBezTo>
                  <a:pt x="9515542" y="5725400"/>
                  <a:pt x="9521222" y="5705365"/>
                  <a:pt x="9329840" y="5722227"/>
                </a:cubicBezTo>
                <a:cubicBezTo>
                  <a:pt x="9138458" y="5739089"/>
                  <a:pt x="8905417" y="5705714"/>
                  <a:pt x="8574527" y="5722227"/>
                </a:cubicBezTo>
                <a:cubicBezTo>
                  <a:pt x="8243637" y="5738740"/>
                  <a:pt x="8277624" y="5741955"/>
                  <a:pt x="8114772" y="5722227"/>
                </a:cubicBezTo>
                <a:cubicBezTo>
                  <a:pt x="7951921" y="5702499"/>
                  <a:pt x="7640420" y="5738357"/>
                  <a:pt x="7359459" y="5722227"/>
                </a:cubicBezTo>
                <a:cubicBezTo>
                  <a:pt x="7078498" y="5706097"/>
                  <a:pt x="7122500" y="5736206"/>
                  <a:pt x="6998222" y="5722227"/>
                </a:cubicBezTo>
                <a:cubicBezTo>
                  <a:pt x="6873944" y="5708248"/>
                  <a:pt x="6584762" y="5737766"/>
                  <a:pt x="6242909" y="5722227"/>
                </a:cubicBezTo>
                <a:cubicBezTo>
                  <a:pt x="5901056" y="5706688"/>
                  <a:pt x="5911118" y="5710812"/>
                  <a:pt x="5783154" y="5722227"/>
                </a:cubicBezTo>
                <a:cubicBezTo>
                  <a:pt x="5655191" y="5733642"/>
                  <a:pt x="5585023" y="5732166"/>
                  <a:pt x="5421917" y="5722227"/>
                </a:cubicBezTo>
                <a:cubicBezTo>
                  <a:pt x="5258811" y="5712288"/>
                  <a:pt x="5178725" y="5705468"/>
                  <a:pt x="4962161" y="5722227"/>
                </a:cubicBezTo>
                <a:cubicBezTo>
                  <a:pt x="4745597" y="5738986"/>
                  <a:pt x="4430318" y="5744224"/>
                  <a:pt x="4206848" y="5722227"/>
                </a:cubicBezTo>
                <a:cubicBezTo>
                  <a:pt x="3983378" y="5700230"/>
                  <a:pt x="3911697" y="5735058"/>
                  <a:pt x="3747093" y="5722227"/>
                </a:cubicBezTo>
                <a:cubicBezTo>
                  <a:pt x="3582489" y="5709396"/>
                  <a:pt x="3545682" y="5704593"/>
                  <a:pt x="3385856" y="5722227"/>
                </a:cubicBezTo>
                <a:cubicBezTo>
                  <a:pt x="3226030" y="5739861"/>
                  <a:pt x="3029507" y="5730116"/>
                  <a:pt x="2926100" y="5722227"/>
                </a:cubicBezTo>
                <a:cubicBezTo>
                  <a:pt x="2822693" y="5714338"/>
                  <a:pt x="2554822" y="5699610"/>
                  <a:pt x="2367825" y="5722227"/>
                </a:cubicBezTo>
                <a:cubicBezTo>
                  <a:pt x="2180829" y="5744844"/>
                  <a:pt x="2002855" y="5738254"/>
                  <a:pt x="1711032" y="5722227"/>
                </a:cubicBezTo>
                <a:cubicBezTo>
                  <a:pt x="1419209" y="5706200"/>
                  <a:pt x="1407274" y="5738383"/>
                  <a:pt x="1251276" y="5722227"/>
                </a:cubicBezTo>
                <a:cubicBezTo>
                  <a:pt x="1095278" y="5706071"/>
                  <a:pt x="872658" y="5717760"/>
                  <a:pt x="594482" y="5722227"/>
                </a:cubicBezTo>
                <a:cubicBezTo>
                  <a:pt x="253293" y="5699246"/>
                  <a:pt x="-22323" y="5466443"/>
                  <a:pt x="0" y="5127745"/>
                </a:cubicBezTo>
                <a:cubicBezTo>
                  <a:pt x="-23138" y="4892853"/>
                  <a:pt x="-21399" y="4758867"/>
                  <a:pt x="0" y="4616134"/>
                </a:cubicBezTo>
                <a:cubicBezTo>
                  <a:pt x="21399" y="4473401"/>
                  <a:pt x="-2392" y="4140718"/>
                  <a:pt x="0" y="4013858"/>
                </a:cubicBezTo>
                <a:cubicBezTo>
                  <a:pt x="2392" y="3886998"/>
                  <a:pt x="-9073" y="3524231"/>
                  <a:pt x="0" y="3320916"/>
                </a:cubicBezTo>
                <a:cubicBezTo>
                  <a:pt x="9073" y="3117601"/>
                  <a:pt x="-20614" y="2922972"/>
                  <a:pt x="0" y="2763972"/>
                </a:cubicBezTo>
                <a:cubicBezTo>
                  <a:pt x="20614" y="2604972"/>
                  <a:pt x="5751" y="2418545"/>
                  <a:pt x="0" y="2116363"/>
                </a:cubicBezTo>
                <a:cubicBezTo>
                  <a:pt x="-5751" y="1814181"/>
                  <a:pt x="-23336" y="1771268"/>
                  <a:pt x="0" y="1604752"/>
                </a:cubicBezTo>
                <a:cubicBezTo>
                  <a:pt x="23336" y="1438236"/>
                  <a:pt x="-35446" y="1063211"/>
                  <a:pt x="0" y="594482"/>
                </a:cubicBezTo>
                <a:close/>
              </a:path>
            </a:pathLst>
          </a:custGeom>
          <a:solidFill>
            <a:srgbClr val="46B37F"/>
          </a:solidFill>
          <a:ln w="25400">
            <a:solidFill>
              <a:srgbClr val="46B37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1038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1633EE0-6908-4964-BC9E-18C0B5CAA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467" y="887973"/>
            <a:ext cx="9889067" cy="1325563"/>
          </a:xfrm>
        </p:spPr>
        <p:txBody>
          <a:bodyPr>
            <a:normAutofit/>
          </a:bodyPr>
          <a:lstStyle/>
          <a:p>
            <a:r>
              <a:rPr lang="cs-CZ" sz="6600">
                <a:solidFill>
                  <a:schemeClr val="bg1"/>
                </a:solidFill>
              </a:rPr>
              <a:t>CVIČENÍ NA TRAMPOLÍNĚ</a:t>
            </a: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6D7E5B0F-5185-440A-8222-321C1D118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092" y="2325880"/>
            <a:ext cx="9957816" cy="18288"/>
          </a:xfrm>
          <a:custGeom>
            <a:avLst/>
            <a:gdLst>
              <a:gd name="connsiteX0" fmla="*/ 0 w 9957816"/>
              <a:gd name="connsiteY0" fmla="*/ 0 h 18288"/>
              <a:gd name="connsiteX1" fmla="*/ 863011 w 9957816"/>
              <a:gd name="connsiteY1" fmla="*/ 0 h 18288"/>
              <a:gd name="connsiteX2" fmla="*/ 1327709 w 9957816"/>
              <a:gd name="connsiteY2" fmla="*/ 0 h 18288"/>
              <a:gd name="connsiteX3" fmla="*/ 2091141 w 9957816"/>
              <a:gd name="connsiteY3" fmla="*/ 0 h 18288"/>
              <a:gd name="connsiteX4" fmla="*/ 2555839 w 9957816"/>
              <a:gd name="connsiteY4" fmla="*/ 0 h 18288"/>
              <a:gd name="connsiteX5" fmla="*/ 3219694 w 9957816"/>
              <a:gd name="connsiteY5" fmla="*/ 0 h 18288"/>
              <a:gd name="connsiteX6" fmla="*/ 3983126 w 9957816"/>
              <a:gd name="connsiteY6" fmla="*/ 0 h 18288"/>
              <a:gd name="connsiteX7" fmla="*/ 4348246 w 9957816"/>
              <a:gd name="connsiteY7" fmla="*/ 0 h 18288"/>
              <a:gd name="connsiteX8" fmla="*/ 4713366 w 9957816"/>
              <a:gd name="connsiteY8" fmla="*/ 0 h 18288"/>
              <a:gd name="connsiteX9" fmla="*/ 5576377 w 9957816"/>
              <a:gd name="connsiteY9" fmla="*/ 0 h 18288"/>
              <a:gd name="connsiteX10" fmla="*/ 6240231 w 9957816"/>
              <a:gd name="connsiteY10" fmla="*/ 0 h 18288"/>
              <a:gd name="connsiteX11" fmla="*/ 6605351 w 9957816"/>
              <a:gd name="connsiteY11" fmla="*/ 0 h 18288"/>
              <a:gd name="connsiteX12" fmla="*/ 7269206 w 9957816"/>
              <a:gd name="connsiteY12" fmla="*/ 0 h 18288"/>
              <a:gd name="connsiteX13" fmla="*/ 8132216 w 9957816"/>
              <a:gd name="connsiteY13" fmla="*/ 0 h 18288"/>
              <a:gd name="connsiteX14" fmla="*/ 8696493 w 9957816"/>
              <a:gd name="connsiteY14" fmla="*/ 0 h 18288"/>
              <a:gd name="connsiteX15" fmla="*/ 9260769 w 9957816"/>
              <a:gd name="connsiteY15" fmla="*/ 0 h 18288"/>
              <a:gd name="connsiteX16" fmla="*/ 9957816 w 9957816"/>
              <a:gd name="connsiteY16" fmla="*/ 0 h 18288"/>
              <a:gd name="connsiteX17" fmla="*/ 9957816 w 9957816"/>
              <a:gd name="connsiteY17" fmla="*/ 18288 h 18288"/>
              <a:gd name="connsiteX18" fmla="*/ 9293962 w 9957816"/>
              <a:gd name="connsiteY18" fmla="*/ 18288 h 18288"/>
              <a:gd name="connsiteX19" fmla="*/ 8530529 w 9957816"/>
              <a:gd name="connsiteY19" fmla="*/ 18288 h 18288"/>
              <a:gd name="connsiteX20" fmla="*/ 7767096 w 9957816"/>
              <a:gd name="connsiteY20" fmla="*/ 18288 h 18288"/>
              <a:gd name="connsiteX21" fmla="*/ 7302398 w 9957816"/>
              <a:gd name="connsiteY21" fmla="*/ 18288 h 18288"/>
              <a:gd name="connsiteX22" fmla="*/ 6439388 w 9957816"/>
              <a:gd name="connsiteY22" fmla="*/ 18288 h 18288"/>
              <a:gd name="connsiteX23" fmla="*/ 5775533 w 9957816"/>
              <a:gd name="connsiteY23" fmla="*/ 18288 h 18288"/>
              <a:gd name="connsiteX24" fmla="*/ 5410413 w 9957816"/>
              <a:gd name="connsiteY24" fmla="*/ 18288 h 18288"/>
              <a:gd name="connsiteX25" fmla="*/ 4746559 w 9957816"/>
              <a:gd name="connsiteY25" fmla="*/ 18288 h 18288"/>
              <a:gd name="connsiteX26" fmla="*/ 4182283 w 9957816"/>
              <a:gd name="connsiteY26" fmla="*/ 18288 h 18288"/>
              <a:gd name="connsiteX27" fmla="*/ 3618006 w 9957816"/>
              <a:gd name="connsiteY27" fmla="*/ 18288 h 18288"/>
              <a:gd name="connsiteX28" fmla="*/ 3053730 w 9957816"/>
              <a:gd name="connsiteY28" fmla="*/ 18288 h 18288"/>
              <a:gd name="connsiteX29" fmla="*/ 2489454 w 9957816"/>
              <a:gd name="connsiteY29" fmla="*/ 18288 h 18288"/>
              <a:gd name="connsiteX30" fmla="*/ 1726021 w 9957816"/>
              <a:gd name="connsiteY30" fmla="*/ 18288 h 18288"/>
              <a:gd name="connsiteX31" fmla="*/ 1062167 w 9957816"/>
              <a:gd name="connsiteY31" fmla="*/ 18288 h 18288"/>
              <a:gd name="connsiteX32" fmla="*/ 697047 w 9957816"/>
              <a:gd name="connsiteY32" fmla="*/ 18288 h 18288"/>
              <a:gd name="connsiteX33" fmla="*/ 0 w 9957816"/>
              <a:gd name="connsiteY33" fmla="*/ 18288 h 18288"/>
              <a:gd name="connsiteX34" fmla="*/ 0 w 9957816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957816" h="18288" fill="none" extrusionOk="0">
                <a:moveTo>
                  <a:pt x="0" y="0"/>
                </a:moveTo>
                <a:cubicBezTo>
                  <a:pt x="258912" y="4528"/>
                  <a:pt x="602792" y="35413"/>
                  <a:pt x="863011" y="0"/>
                </a:cubicBezTo>
                <a:cubicBezTo>
                  <a:pt x="1123230" y="-35413"/>
                  <a:pt x="1110743" y="8950"/>
                  <a:pt x="1327709" y="0"/>
                </a:cubicBezTo>
                <a:cubicBezTo>
                  <a:pt x="1544675" y="-8950"/>
                  <a:pt x="1720121" y="-30004"/>
                  <a:pt x="2091141" y="0"/>
                </a:cubicBezTo>
                <a:cubicBezTo>
                  <a:pt x="2462161" y="30004"/>
                  <a:pt x="2325710" y="-22120"/>
                  <a:pt x="2555839" y="0"/>
                </a:cubicBezTo>
                <a:cubicBezTo>
                  <a:pt x="2785968" y="22120"/>
                  <a:pt x="2943172" y="14890"/>
                  <a:pt x="3219694" y="0"/>
                </a:cubicBezTo>
                <a:cubicBezTo>
                  <a:pt x="3496216" y="-14890"/>
                  <a:pt x="3789247" y="-1477"/>
                  <a:pt x="3983126" y="0"/>
                </a:cubicBezTo>
                <a:cubicBezTo>
                  <a:pt x="4177005" y="1477"/>
                  <a:pt x="4180112" y="16397"/>
                  <a:pt x="4348246" y="0"/>
                </a:cubicBezTo>
                <a:cubicBezTo>
                  <a:pt x="4516380" y="-16397"/>
                  <a:pt x="4601818" y="4117"/>
                  <a:pt x="4713366" y="0"/>
                </a:cubicBezTo>
                <a:cubicBezTo>
                  <a:pt x="4824914" y="-4117"/>
                  <a:pt x="5400642" y="663"/>
                  <a:pt x="5576377" y="0"/>
                </a:cubicBezTo>
                <a:cubicBezTo>
                  <a:pt x="5752112" y="-663"/>
                  <a:pt x="6036350" y="11452"/>
                  <a:pt x="6240231" y="0"/>
                </a:cubicBezTo>
                <a:cubicBezTo>
                  <a:pt x="6444112" y="-11452"/>
                  <a:pt x="6508667" y="-15154"/>
                  <a:pt x="6605351" y="0"/>
                </a:cubicBezTo>
                <a:cubicBezTo>
                  <a:pt x="6702035" y="15154"/>
                  <a:pt x="7096186" y="19291"/>
                  <a:pt x="7269206" y="0"/>
                </a:cubicBezTo>
                <a:cubicBezTo>
                  <a:pt x="7442227" y="-19291"/>
                  <a:pt x="7802902" y="39720"/>
                  <a:pt x="8132216" y="0"/>
                </a:cubicBezTo>
                <a:cubicBezTo>
                  <a:pt x="8461530" y="-39720"/>
                  <a:pt x="8551221" y="24341"/>
                  <a:pt x="8696493" y="0"/>
                </a:cubicBezTo>
                <a:cubicBezTo>
                  <a:pt x="8841765" y="-24341"/>
                  <a:pt x="9091257" y="15574"/>
                  <a:pt x="9260769" y="0"/>
                </a:cubicBezTo>
                <a:cubicBezTo>
                  <a:pt x="9430281" y="-15574"/>
                  <a:pt x="9809458" y="-15806"/>
                  <a:pt x="9957816" y="0"/>
                </a:cubicBezTo>
                <a:cubicBezTo>
                  <a:pt x="9958154" y="7640"/>
                  <a:pt x="9957366" y="11289"/>
                  <a:pt x="9957816" y="18288"/>
                </a:cubicBezTo>
                <a:cubicBezTo>
                  <a:pt x="9789958" y="23645"/>
                  <a:pt x="9437684" y="-10787"/>
                  <a:pt x="9293962" y="18288"/>
                </a:cubicBezTo>
                <a:cubicBezTo>
                  <a:pt x="9150240" y="47363"/>
                  <a:pt x="8858466" y="6899"/>
                  <a:pt x="8530529" y="18288"/>
                </a:cubicBezTo>
                <a:cubicBezTo>
                  <a:pt x="8202592" y="29677"/>
                  <a:pt x="8042036" y="-12845"/>
                  <a:pt x="7767096" y="18288"/>
                </a:cubicBezTo>
                <a:cubicBezTo>
                  <a:pt x="7492156" y="49421"/>
                  <a:pt x="7464764" y="38557"/>
                  <a:pt x="7302398" y="18288"/>
                </a:cubicBezTo>
                <a:cubicBezTo>
                  <a:pt x="7140032" y="-1981"/>
                  <a:pt x="6674139" y="-20177"/>
                  <a:pt x="6439388" y="18288"/>
                </a:cubicBezTo>
                <a:cubicBezTo>
                  <a:pt x="6204637" y="56753"/>
                  <a:pt x="6044763" y="2398"/>
                  <a:pt x="5775533" y="18288"/>
                </a:cubicBezTo>
                <a:cubicBezTo>
                  <a:pt x="5506303" y="34178"/>
                  <a:pt x="5528640" y="8636"/>
                  <a:pt x="5410413" y="18288"/>
                </a:cubicBezTo>
                <a:cubicBezTo>
                  <a:pt x="5292186" y="27940"/>
                  <a:pt x="4880771" y="-3659"/>
                  <a:pt x="4746559" y="18288"/>
                </a:cubicBezTo>
                <a:cubicBezTo>
                  <a:pt x="4612347" y="40235"/>
                  <a:pt x="4346390" y="46329"/>
                  <a:pt x="4182283" y="18288"/>
                </a:cubicBezTo>
                <a:cubicBezTo>
                  <a:pt x="4018176" y="-9753"/>
                  <a:pt x="3743247" y="40654"/>
                  <a:pt x="3618006" y="18288"/>
                </a:cubicBezTo>
                <a:cubicBezTo>
                  <a:pt x="3492765" y="-4078"/>
                  <a:pt x="3201495" y="15624"/>
                  <a:pt x="3053730" y="18288"/>
                </a:cubicBezTo>
                <a:cubicBezTo>
                  <a:pt x="2905965" y="20952"/>
                  <a:pt x="2770855" y="10382"/>
                  <a:pt x="2489454" y="18288"/>
                </a:cubicBezTo>
                <a:cubicBezTo>
                  <a:pt x="2208053" y="26194"/>
                  <a:pt x="1999579" y="12705"/>
                  <a:pt x="1726021" y="18288"/>
                </a:cubicBezTo>
                <a:cubicBezTo>
                  <a:pt x="1452463" y="23871"/>
                  <a:pt x="1261725" y="2423"/>
                  <a:pt x="1062167" y="18288"/>
                </a:cubicBezTo>
                <a:cubicBezTo>
                  <a:pt x="862609" y="34153"/>
                  <a:pt x="828837" y="34680"/>
                  <a:pt x="697047" y="18288"/>
                </a:cubicBezTo>
                <a:cubicBezTo>
                  <a:pt x="565257" y="1896"/>
                  <a:pt x="290333" y="-12656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9957816" h="18288" stroke="0" extrusionOk="0">
                <a:moveTo>
                  <a:pt x="0" y="0"/>
                </a:moveTo>
                <a:cubicBezTo>
                  <a:pt x="239894" y="-13568"/>
                  <a:pt x="444306" y="20490"/>
                  <a:pt x="564276" y="0"/>
                </a:cubicBezTo>
                <a:cubicBezTo>
                  <a:pt x="684246" y="-20490"/>
                  <a:pt x="829702" y="-16311"/>
                  <a:pt x="929396" y="0"/>
                </a:cubicBezTo>
                <a:cubicBezTo>
                  <a:pt x="1029090" y="16311"/>
                  <a:pt x="1434080" y="4599"/>
                  <a:pt x="1792407" y="0"/>
                </a:cubicBezTo>
                <a:cubicBezTo>
                  <a:pt x="2150734" y="-4599"/>
                  <a:pt x="2230922" y="-3217"/>
                  <a:pt x="2356683" y="0"/>
                </a:cubicBezTo>
                <a:cubicBezTo>
                  <a:pt x="2482444" y="3217"/>
                  <a:pt x="2727176" y="10118"/>
                  <a:pt x="2920959" y="0"/>
                </a:cubicBezTo>
                <a:cubicBezTo>
                  <a:pt x="3114742" y="-10118"/>
                  <a:pt x="3583268" y="6126"/>
                  <a:pt x="3783970" y="0"/>
                </a:cubicBezTo>
                <a:cubicBezTo>
                  <a:pt x="3984672" y="-6126"/>
                  <a:pt x="4119530" y="12121"/>
                  <a:pt x="4248668" y="0"/>
                </a:cubicBezTo>
                <a:cubicBezTo>
                  <a:pt x="4377806" y="-12121"/>
                  <a:pt x="4830370" y="39306"/>
                  <a:pt x="5111679" y="0"/>
                </a:cubicBezTo>
                <a:cubicBezTo>
                  <a:pt x="5392988" y="-39306"/>
                  <a:pt x="5595981" y="-37432"/>
                  <a:pt x="5974690" y="0"/>
                </a:cubicBezTo>
                <a:cubicBezTo>
                  <a:pt x="6353399" y="37432"/>
                  <a:pt x="6382398" y="-32218"/>
                  <a:pt x="6638544" y="0"/>
                </a:cubicBezTo>
                <a:cubicBezTo>
                  <a:pt x="6894690" y="32218"/>
                  <a:pt x="7107197" y="-8479"/>
                  <a:pt x="7501555" y="0"/>
                </a:cubicBezTo>
                <a:cubicBezTo>
                  <a:pt x="7895913" y="8479"/>
                  <a:pt x="7913370" y="-2556"/>
                  <a:pt x="8065831" y="0"/>
                </a:cubicBezTo>
                <a:cubicBezTo>
                  <a:pt x="8218292" y="2556"/>
                  <a:pt x="8391465" y="4509"/>
                  <a:pt x="8630107" y="0"/>
                </a:cubicBezTo>
                <a:cubicBezTo>
                  <a:pt x="8868749" y="-4509"/>
                  <a:pt x="9078381" y="-9348"/>
                  <a:pt x="9393540" y="0"/>
                </a:cubicBezTo>
                <a:cubicBezTo>
                  <a:pt x="9708699" y="9348"/>
                  <a:pt x="9789190" y="-16759"/>
                  <a:pt x="9957816" y="0"/>
                </a:cubicBezTo>
                <a:cubicBezTo>
                  <a:pt x="9957941" y="4395"/>
                  <a:pt x="9957741" y="9776"/>
                  <a:pt x="9957816" y="18288"/>
                </a:cubicBezTo>
                <a:cubicBezTo>
                  <a:pt x="9649812" y="40651"/>
                  <a:pt x="9486007" y="41594"/>
                  <a:pt x="9194383" y="18288"/>
                </a:cubicBezTo>
                <a:cubicBezTo>
                  <a:pt x="8902759" y="-5018"/>
                  <a:pt x="8744094" y="43814"/>
                  <a:pt x="8530529" y="18288"/>
                </a:cubicBezTo>
                <a:cubicBezTo>
                  <a:pt x="8316964" y="-7238"/>
                  <a:pt x="8282371" y="24093"/>
                  <a:pt x="8165409" y="18288"/>
                </a:cubicBezTo>
                <a:cubicBezTo>
                  <a:pt x="8048447" y="12483"/>
                  <a:pt x="7851788" y="12040"/>
                  <a:pt x="7700711" y="18288"/>
                </a:cubicBezTo>
                <a:cubicBezTo>
                  <a:pt x="7549634" y="24536"/>
                  <a:pt x="7127225" y="27915"/>
                  <a:pt x="6837700" y="18288"/>
                </a:cubicBezTo>
                <a:cubicBezTo>
                  <a:pt x="6548175" y="8661"/>
                  <a:pt x="6330711" y="50037"/>
                  <a:pt x="6173846" y="18288"/>
                </a:cubicBezTo>
                <a:cubicBezTo>
                  <a:pt x="6016981" y="-13461"/>
                  <a:pt x="5930031" y="15985"/>
                  <a:pt x="5709148" y="18288"/>
                </a:cubicBezTo>
                <a:cubicBezTo>
                  <a:pt x="5488265" y="20591"/>
                  <a:pt x="5372997" y="43097"/>
                  <a:pt x="5045293" y="18288"/>
                </a:cubicBezTo>
                <a:cubicBezTo>
                  <a:pt x="4717590" y="-6521"/>
                  <a:pt x="4829875" y="6803"/>
                  <a:pt x="4680174" y="18288"/>
                </a:cubicBezTo>
                <a:cubicBezTo>
                  <a:pt x="4530473" y="29773"/>
                  <a:pt x="4441300" y="27030"/>
                  <a:pt x="4315054" y="18288"/>
                </a:cubicBezTo>
                <a:cubicBezTo>
                  <a:pt x="4188808" y="9546"/>
                  <a:pt x="3846162" y="4446"/>
                  <a:pt x="3651199" y="18288"/>
                </a:cubicBezTo>
                <a:cubicBezTo>
                  <a:pt x="3456236" y="32130"/>
                  <a:pt x="3412656" y="-1324"/>
                  <a:pt x="3186501" y="18288"/>
                </a:cubicBezTo>
                <a:cubicBezTo>
                  <a:pt x="2960346" y="37900"/>
                  <a:pt x="2783091" y="19872"/>
                  <a:pt x="2423069" y="18288"/>
                </a:cubicBezTo>
                <a:cubicBezTo>
                  <a:pt x="2063047" y="16704"/>
                  <a:pt x="2066062" y="18692"/>
                  <a:pt x="1958370" y="18288"/>
                </a:cubicBezTo>
                <a:cubicBezTo>
                  <a:pt x="1850678" y="17884"/>
                  <a:pt x="1403255" y="47471"/>
                  <a:pt x="1194938" y="18288"/>
                </a:cubicBezTo>
                <a:cubicBezTo>
                  <a:pt x="986621" y="-10895"/>
                  <a:pt x="986435" y="4670"/>
                  <a:pt x="829818" y="18288"/>
                </a:cubicBezTo>
                <a:cubicBezTo>
                  <a:pt x="673201" y="31906"/>
                  <a:pt x="178831" y="-2639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6C626E-5A04-4679-9533-479796122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467" y="2607733"/>
            <a:ext cx="9889067" cy="328506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600" b="1" dirty="0">
                <a:solidFill>
                  <a:schemeClr val="bg1"/>
                </a:solidFill>
              </a:rPr>
              <a:t>= zvýšení proudu proprioceptivních vzruchů proti analogickým cvičením až 4x</a:t>
            </a:r>
          </a:p>
          <a:p>
            <a:pPr>
              <a:lnSpc>
                <a:spcPct val="100000"/>
              </a:lnSpc>
            </a:pPr>
            <a:r>
              <a:rPr lang="cs-CZ" sz="2600" b="1" err="1">
                <a:solidFill>
                  <a:schemeClr val="bg1"/>
                </a:solidFill>
              </a:rPr>
              <a:t>Odpružování</a:t>
            </a:r>
            <a:r>
              <a:rPr lang="cs-CZ" sz="2600" b="1" dirty="0">
                <a:solidFill>
                  <a:schemeClr val="bg1"/>
                </a:solidFill>
              </a:rPr>
              <a:t> chodidel na místě</a:t>
            </a:r>
          </a:p>
          <a:p>
            <a:pPr>
              <a:lnSpc>
                <a:spcPct val="100000"/>
              </a:lnSpc>
            </a:pPr>
            <a:r>
              <a:rPr lang="cs-CZ" sz="2600" b="1" dirty="0">
                <a:solidFill>
                  <a:schemeClr val="bg1"/>
                </a:solidFill>
              </a:rPr>
              <a:t>Výskoky s </a:t>
            </a:r>
            <a:r>
              <a:rPr lang="cs-CZ" sz="2600" b="1" err="1">
                <a:solidFill>
                  <a:schemeClr val="bg1"/>
                </a:solidFill>
              </a:rPr>
              <a:t>odpružováním</a:t>
            </a:r>
            <a:r>
              <a:rPr lang="cs-CZ" sz="2600" b="1" dirty="0">
                <a:solidFill>
                  <a:schemeClr val="bg1"/>
                </a:solidFill>
              </a:rPr>
              <a:t> chodidel</a:t>
            </a:r>
          </a:p>
          <a:p>
            <a:pPr>
              <a:lnSpc>
                <a:spcPct val="100000"/>
              </a:lnSpc>
            </a:pPr>
            <a:r>
              <a:rPr lang="cs-CZ" sz="2600" b="1" dirty="0">
                <a:solidFill>
                  <a:schemeClr val="bg1"/>
                </a:solidFill>
              </a:rPr>
              <a:t>Výskoky na jedné DK</a:t>
            </a:r>
          </a:p>
          <a:p>
            <a:pPr>
              <a:lnSpc>
                <a:spcPct val="100000"/>
              </a:lnSpc>
            </a:pPr>
            <a:r>
              <a:rPr lang="cs-CZ" sz="2600" b="1" dirty="0">
                <a:solidFill>
                  <a:schemeClr val="bg1"/>
                </a:solidFill>
              </a:rPr>
              <a:t>Výskoky na "všech 4" + varianty</a:t>
            </a:r>
          </a:p>
          <a:p>
            <a:pPr>
              <a:lnSpc>
                <a:spcPct val="100000"/>
              </a:lnSpc>
            </a:pPr>
            <a:r>
              <a:rPr lang="cs-CZ" sz="2600" b="1" dirty="0">
                <a:solidFill>
                  <a:schemeClr val="bg1"/>
                </a:solidFill>
              </a:rPr>
              <a:t>Výskoky v sedu</a:t>
            </a:r>
          </a:p>
        </p:txBody>
      </p:sp>
    </p:spTree>
    <p:extLst>
      <p:ext uri="{BB962C8B-B14F-4D97-AF65-F5344CB8AC3E}">
        <p14:creationId xmlns:p14="http://schemas.microsoft.com/office/powerpoint/2010/main" val="891798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C81F4C9-2292-49C1-B730-BC641D572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5600"/>
              <a:t>CVIČENÍ NA POSTUROMEDU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46B37F"/>
          </a:solidFill>
          <a:ln w="38100" cap="rnd">
            <a:solidFill>
              <a:srgbClr val="46B37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F9BB46-3AF9-4B5F-BCC0-88C7B29B3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805291" cy="40380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3200" b="1"/>
              <a:t>Dr. Rašev: speciální posturální terapie s novým přístrojem</a:t>
            </a:r>
          </a:p>
          <a:p>
            <a:r>
              <a:rPr lang="cs-CZ" sz="3200" b="1"/>
              <a:t>Posturomed: = využití kmitu dynamické plochy s definovanou vlastní frekvencí, tlumením kmitu </a:t>
            </a:r>
            <a:r>
              <a:rPr lang="cs-CZ" sz="3200" b="1">
                <a:ea typeface="+mn-lt"/>
                <a:cs typeface="+mn-lt"/>
              </a:rPr>
              <a:t>&amp; výchylkou v horizontálních polohách</a:t>
            </a:r>
          </a:p>
          <a:p>
            <a:r>
              <a:rPr lang="cs-CZ" sz="3200" b="1">
                <a:ea typeface="+mn-lt"/>
                <a:cs typeface="+mn-lt"/>
              </a:rPr>
              <a:t>Stupeň instability dle aktuálního stavu posturální stability pacienta lze nastavit pomocí brzd</a:t>
            </a:r>
          </a:p>
        </p:txBody>
      </p:sp>
      <p:pic>
        <p:nvPicPr>
          <p:cNvPr id="4" name="Obrázek 4" descr="Obsah obrázku sport, žena, cvičební nářadí&#10;&#10;Popis se vygeneroval automaticky.">
            <a:extLst>
              <a:ext uri="{FF2B5EF4-FFF2-40B4-BE49-F238E27FC236}">
                <a16:creationId xmlns:a16="http://schemas.microsoft.com/office/drawing/2014/main" id="{1E05F864-93A0-4EA6-A7CA-AF5FDE8FF0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1165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78196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4">
            <a:extLst>
              <a:ext uri="{FF2B5EF4-FFF2-40B4-BE49-F238E27FC236}">
                <a16:creationId xmlns:a16="http://schemas.microsoft.com/office/drawing/2014/main" id="{959C6B72-F8E6-4281-8F3E-93FC0DC98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3B3999B-A57C-4C7B-8B26-79884D093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5295015" cy="2063808"/>
          </a:xfrm>
        </p:spPr>
        <p:txBody>
          <a:bodyPr anchor="b">
            <a:normAutofit/>
          </a:bodyPr>
          <a:lstStyle/>
          <a:p>
            <a:r>
              <a:rPr lang="cs-CZ" dirty="0"/>
              <a:t>ZÁSADY SMS</a:t>
            </a:r>
          </a:p>
        </p:txBody>
      </p:sp>
      <p:pic>
        <p:nvPicPr>
          <p:cNvPr id="6" name="Obrázek 6" descr="Obsah obrázku osoba, zeď, interiér&#10;&#10;Popis se vygeneroval automaticky.">
            <a:extLst>
              <a:ext uri="{FF2B5EF4-FFF2-40B4-BE49-F238E27FC236}">
                <a16:creationId xmlns:a16="http://schemas.microsoft.com/office/drawing/2014/main" id="{8A6FCCB3-EB7B-436C-AE5D-6EBF361B2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740" y="365125"/>
            <a:ext cx="2458890" cy="2194560"/>
          </a:xfrm>
          <a:prstGeom prst="rect">
            <a:avLst/>
          </a:prstGeom>
        </p:spPr>
      </p:pic>
      <p:pic>
        <p:nvPicPr>
          <p:cNvPr id="4" name="Obrázek 4" descr="Obsah obrázku zeď, interiér, osoba, patro&#10;&#10;Popis se vygeneroval automaticky.">
            <a:extLst>
              <a:ext uri="{FF2B5EF4-FFF2-40B4-BE49-F238E27FC236}">
                <a16:creationId xmlns:a16="http://schemas.microsoft.com/office/drawing/2014/main" id="{36204D52-2351-4109-9362-22C2903FE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7394" y="509703"/>
            <a:ext cx="2540538" cy="1905403"/>
          </a:xfrm>
          <a:prstGeom prst="rect">
            <a:avLst/>
          </a:prstGeom>
        </p:spPr>
      </p:pic>
      <p:sp>
        <p:nvSpPr>
          <p:cNvPr id="13" name="Rectangle 6">
            <a:extLst>
              <a:ext uri="{FF2B5EF4-FFF2-40B4-BE49-F238E27FC236}">
                <a16:creationId xmlns:a16="http://schemas.microsoft.com/office/drawing/2014/main" id="{35AD8443-F80F-481A-A3DE-89A2D0BA7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648" y="265475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46B37F"/>
          </a:solidFill>
          <a:ln w="38100" cap="rnd">
            <a:solidFill>
              <a:srgbClr val="46B37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7BCC6F-CD9F-4738-B5CE-704ED618B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908005"/>
            <a:ext cx="5999287" cy="377695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000" b="1"/>
              <a:t>Úprava funkce periferních struktur</a:t>
            </a:r>
          </a:p>
          <a:p>
            <a:pPr>
              <a:lnSpc>
                <a:spcPct val="100000"/>
              </a:lnSpc>
            </a:pPr>
            <a:r>
              <a:rPr lang="cs-CZ" sz="2000" b="1"/>
              <a:t>Postup od jednoduchých pohybů ke složitým</a:t>
            </a:r>
          </a:p>
          <a:p>
            <a:pPr>
              <a:lnSpc>
                <a:spcPct val="100000"/>
              </a:lnSpc>
            </a:pPr>
            <a:r>
              <a:rPr lang="cs-CZ" sz="2000" b="1"/>
              <a:t>Cvičí se převážně ve vertikálním držení</a:t>
            </a:r>
          </a:p>
          <a:p>
            <a:pPr>
              <a:lnSpc>
                <a:spcPct val="100000"/>
              </a:lnSpc>
            </a:pPr>
            <a:r>
              <a:rPr lang="cs-CZ" sz="2000" b="1"/>
              <a:t>Postup od distálních částí proximálně: korigujeme chodidlo, poté nohu, KOK, pánev, hlavu a RAK</a:t>
            </a:r>
          </a:p>
          <a:p>
            <a:pPr>
              <a:lnSpc>
                <a:spcPct val="100000"/>
              </a:lnSpc>
            </a:pPr>
            <a:r>
              <a:rPr lang="cs-CZ" sz="2000" b="1" err="1"/>
              <a:t>Cviči</a:t>
            </a:r>
            <a:r>
              <a:rPr lang="cs-CZ" sz="2000" b="1"/>
              <a:t> se naboso</a:t>
            </a:r>
          </a:p>
          <a:p>
            <a:pPr>
              <a:lnSpc>
                <a:spcPct val="100000"/>
              </a:lnSpc>
            </a:pPr>
            <a:r>
              <a:rPr lang="cs-CZ" sz="2000" b="1"/>
              <a:t>Necvičit do bolesti a přes únavu: ukončit při prvních známkách únavy (pchch koordinace svalů, zhoršení kvality držení těla)</a:t>
            </a:r>
          </a:p>
          <a:p>
            <a:pPr>
              <a:lnSpc>
                <a:spcPct val="100000"/>
              </a:lnSpc>
            </a:pPr>
            <a:r>
              <a:rPr lang="cs-CZ" sz="2000" b="1"/>
              <a:t>Pestrost </a:t>
            </a:r>
            <a:r>
              <a:rPr lang="cs-CZ" sz="2000" b="1">
                <a:ea typeface="+mn-lt"/>
                <a:cs typeface="+mn-lt"/>
              </a:rPr>
              <a:t>&amp; variabilita cvičení</a:t>
            </a:r>
            <a:endParaRPr lang="cs-CZ" sz="2000" b="1"/>
          </a:p>
        </p:txBody>
      </p:sp>
      <p:pic>
        <p:nvPicPr>
          <p:cNvPr id="5" name="Obrázek 5" descr="Obsah obrázku sport, patro, interiér, osoba&#10;&#10;Popis se vygeneroval automaticky.">
            <a:extLst>
              <a:ext uri="{FF2B5EF4-FFF2-40B4-BE49-F238E27FC236}">
                <a16:creationId xmlns:a16="http://schemas.microsoft.com/office/drawing/2014/main" id="{DF8A5FCA-05C4-4A35-9E0A-36353ECB75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5584" y="2766251"/>
            <a:ext cx="5109679" cy="341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837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A2E39B7-17D8-4009-A8BA-9E8D8EC1B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raphic 33">
            <a:extLst>
              <a:ext uri="{FF2B5EF4-FFF2-40B4-BE49-F238E27FC236}">
                <a16:creationId xmlns:a16="http://schemas.microsoft.com/office/drawing/2014/main" id="{967EEEC4-6120-428D-8FB5-916920AEC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8417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rgbClr val="46B37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F830C47-045C-4A6E-B35A-FE1FB2B14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1" y="600864"/>
            <a:ext cx="6809014" cy="1102860"/>
          </a:xfrm>
        </p:spPr>
        <p:txBody>
          <a:bodyPr anchor="b">
            <a:normAutofit/>
          </a:bodyPr>
          <a:lstStyle/>
          <a:p>
            <a:r>
              <a:rPr lang="cs-CZ" sz="6600">
                <a:solidFill>
                  <a:srgbClr val="FFFFFF"/>
                </a:solidFill>
              </a:rPr>
              <a:t>INDIKACE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2CC558-E8A6-474D-A0AD-350BC46D5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1" y="1886037"/>
            <a:ext cx="7097650" cy="414771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400" b="1">
                <a:solidFill>
                  <a:srgbClr val="FFFFFF"/>
                </a:solidFill>
              </a:rPr>
              <a:t>Nestabilní kotník po úrazech a operacích</a:t>
            </a:r>
          </a:p>
          <a:p>
            <a:pPr>
              <a:lnSpc>
                <a:spcPct val="100000"/>
              </a:lnSpc>
            </a:pPr>
            <a:r>
              <a:rPr lang="cs-CZ" sz="2400" b="1">
                <a:solidFill>
                  <a:srgbClr val="FFFFFF"/>
                </a:solidFill>
              </a:rPr>
              <a:t>Nestabilní koleno po úrazech a operacích</a:t>
            </a:r>
          </a:p>
          <a:p>
            <a:pPr>
              <a:lnSpc>
                <a:spcPct val="100000"/>
              </a:lnSpc>
            </a:pPr>
            <a:r>
              <a:rPr lang="cs-CZ" sz="2400" b="1">
                <a:solidFill>
                  <a:srgbClr val="FFFFFF"/>
                </a:solidFill>
              </a:rPr>
              <a:t>Chronické bolesti v kříži (= nedostatečně fixovaná pánev)</a:t>
            </a:r>
          </a:p>
          <a:p>
            <a:pPr>
              <a:lnSpc>
                <a:spcPct val="100000"/>
              </a:lnSpc>
            </a:pPr>
            <a:r>
              <a:rPr lang="cs-CZ" sz="2400" b="1">
                <a:solidFill>
                  <a:srgbClr val="FFFFFF"/>
                </a:solidFill>
              </a:rPr>
              <a:t>Idiopatické skoliózy</a:t>
            </a:r>
          </a:p>
          <a:p>
            <a:pPr>
              <a:lnSpc>
                <a:spcPct val="100000"/>
              </a:lnSpc>
            </a:pPr>
            <a:r>
              <a:rPr lang="cs-CZ" sz="2400" b="1">
                <a:solidFill>
                  <a:srgbClr val="FFFFFF"/>
                </a:solidFill>
              </a:rPr>
              <a:t>Posturální vady obecně</a:t>
            </a:r>
          </a:p>
          <a:p>
            <a:pPr>
              <a:lnSpc>
                <a:spcPct val="100000"/>
              </a:lnSpc>
            </a:pPr>
            <a:r>
              <a:rPr lang="cs-CZ" sz="2400" b="1">
                <a:solidFill>
                  <a:srgbClr val="FFFFFF"/>
                </a:solidFill>
              </a:rPr>
              <a:t>Porucha propriocepce (prevence pádů u gerontů, diabetiků)</a:t>
            </a:r>
          </a:p>
          <a:p>
            <a:pPr>
              <a:lnSpc>
                <a:spcPct val="100000"/>
              </a:lnSpc>
            </a:pPr>
            <a:r>
              <a:rPr lang="cs-CZ" sz="2400" b="1">
                <a:solidFill>
                  <a:srgbClr val="FFFFFF"/>
                </a:solidFill>
              </a:rPr>
              <a:t>Léze vestibulární, </a:t>
            </a:r>
            <a:r>
              <a:rPr lang="cs-CZ" sz="2400" b="1" err="1">
                <a:solidFill>
                  <a:srgbClr val="FFFFFF"/>
                </a:solidFill>
              </a:rPr>
              <a:t>extrapyramidové</a:t>
            </a:r>
            <a:r>
              <a:rPr lang="cs-CZ" sz="2400" b="1">
                <a:solidFill>
                  <a:srgbClr val="FFFFFF"/>
                </a:solidFill>
              </a:rPr>
              <a:t> &amp; mozečkové</a:t>
            </a:r>
          </a:p>
          <a:p>
            <a:pPr>
              <a:lnSpc>
                <a:spcPct val="100000"/>
              </a:lnSpc>
            </a:pPr>
            <a:r>
              <a:rPr lang="cs-CZ" sz="2400" b="1">
                <a:solidFill>
                  <a:srgbClr val="FFFFFF"/>
                </a:solidFill>
              </a:rPr>
              <a:t>Léze hlubokého čití</a:t>
            </a:r>
          </a:p>
        </p:txBody>
      </p:sp>
    </p:spTree>
    <p:extLst>
      <p:ext uri="{BB962C8B-B14F-4D97-AF65-F5344CB8AC3E}">
        <p14:creationId xmlns:p14="http://schemas.microsoft.com/office/powerpoint/2010/main" val="40211027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47B6BBF-09F2-4A29-AE4E-3771E2924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0285BD2-94FD-4E26-99CF-6434283EC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34029"/>
            <a:ext cx="10921640" cy="1314698"/>
          </a:xfrm>
        </p:spPr>
        <p:txBody>
          <a:bodyPr anchor="ctr">
            <a:normAutofit/>
          </a:bodyPr>
          <a:lstStyle/>
          <a:p>
            <a:pPr algn="ctr"/>
            <a:r>
              <a:rPr lang="cs-CZ" sz="7200"/>
              <a:t>KONTRAINDIKACE</a:t>
            </a:r>
          </a:p>
        </p:txBody>
      </p:sp>
      <p:sp>
        <p:nvSpPr>
          <p:cNvPr id="11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48305" y="2241737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46B37F"/>
          </a:solidFill>
          <a:ln w="34925">
            <a:solidFill>
              <a:srgbClr val="46B37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46582602-DBDC-4822-89A6-457ACB7376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8296471"/>
              </p:ext>
            </p:extLst>
          </p:nvPr>
        </p:nvGraphicFramePr>
        <p:xfrm>
          <a:off x="632647" y="2805098"/>
          <a:ext cx="10915869" cy="3478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85863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C2FA66-ED7D-45C6-8FAB-73AD72420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8DC367-D9EC-47E5-B24D-55ECD9305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53202"/>
            <a:ext cx="10515600" cy="30281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b="1">
                <a:ea typeface="+mn-lt"/>
                <a:cs typeface="+mn-lt"/>
              </a:rPr>
              <a:t>Dvořák, R. (2003). </a:t>
            </a:r>
            <a:r>
              <a:rPr lang="cs-CZ" b="1" i="1">
                <a:ea typeface="+mn-lt"/>
                <a:cs typeface="+mn-lt"/>
              </a:rPr>
              <a:t>Základy kinezioterapie. </a:t>
            </a:r>
            <a:r>
              <a:rPr lang="cs-CZ" b="1">
                <a:ea typeface="+mn-lt"/>
                <a:cs typeface="+mn-lt"/>
              </a:rPr>
              <a:t>FTK UP, Olomouc.</a:t>
            </a:r>
          </a:p>
          <a:p>
            <a:r>
              <a:rPr lang="cs-CZ" b="1">
                <a:ea typeface="+mn-lt"/>
                <a:cs typeface="+mn-lt"/>
              </a:rPr>
              <a:t>Kolář et. Al., (2010). </a:t>
            </a:r>
            <a:r>
              <a:rPr lang="cs-CZ" b="1" i="1">
                <a:ea typeface="+mn-lt"/>
                <a:cs typeface="+mn-lt"/>
              </a:rPr>
              <a:t>Rehabilitace v klinické praxi. Praha: Galén.</a:t>
            </a:r>
            <a:endParaRPr lang="cs-CZ" b="1">
              <a:ea typeface="+mn-lt"/>
              <a:cs typeface="+mn-lt"/>
            </a:endParaRPr>
          </a:p>
          <a:p>
            <a:r>
              <a:rPr lang="cs-CZ" b="1">
                <a:ea typeface="+mn-lt"/>
                <a:cs typeface="+mn-lt"/>
              </a:rPr>
              <a:t>Lewitová C., Maryska J. (2014). </a:t>
            </a:r>
            <a:r>
              <a:rPr lang="cs-CZ" b="1" i="1">
                <a:ea typeface="+mn-lt"/>
                <a:cs typeface="+mn-lt"/>
              </a:rPr>
              <a:t>Forma, funkce, facilitace. Seminář.</a:t>
            </a:r>
            <a:endParaRPr lang="cs-CZ" b="1">
              <a:ea typeface="+mn-lt"/>
              <a:cs typeface="+mn-lt"/>
            </a:endParaRPr>
          </a:p>
          <a:p>
            <a:r>
              <a:rPr lang="cs-CZ" b="1"/>
              <a:t>Neumannová, K. (2011). </a:t>
            </a:r>
            <a:r>
              <a:rPr lang="cs-CZ" b="1" i="1"/>
              <a:t>Senzomotorika. </a:t>
            </a:r>
            <a:r>
              <a:rPr lang="cs-CZ" b="1"/>
              <a:t>FTK UP, Olomouc. Přednáška.</a:t>
            </a:r>
          </a:p>
        </p:txBody>
      </p:sp>
    </p:spTree>
    <p:extLst>
      <p:ext uri="{BB962C8B-B14F-4D97-AF65-F5344CB8AC3E}">
        <p14:creationId xmlns:p14="http://schemas.microsoft.com/office/powerpoint/2010/main" val="26908073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8" name="Rectangle 21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8C7A1F2-1404-40E3-B0A3-A073421DE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/>
              <a:t>DĚKUJI ZA POZORNOST!</a:t>
            </a:r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46B37F"/>
          </a:solidFill>
          <a:ln w="38100" cap="rnd">
            <a:solidFill>
              <a:srgbClr val="46B37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slon, exteriér&#10;&#10;Popis se vygeneroval automaticky.">
            <a:extLst>
              <a:ext uri="{FF2B5EF4-FFF2-40B4-BE49-F238E27FC236}">
                <a16:creationId xmlns:a16="http://schemas.microsoft.com/office/drawing/2014/main" id="{BA7546D1-D045-40F4-B0B5-0715FF4113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37623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47B6BBF-09F2-4A29-AE4E-3771E2924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1B2BC6A-26D4-4EBB-BBA7-3F637380E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34029"/>
            <a:ext cx="10921640" cy="1314698"/>
          </a:xfrm>
        </p:spPr>
        <p:txBody>
          <a:bodyPr anchor="ctr">
            <a:normAutofit/>
          </a:bodyPr>
          <a:lstStyle/>
          <a:p>
            <a:pPr algn="ctr"/>
            <a:r>
              <a:rPr lang="cs-CZ" sz="7200"/>
              <a:t>SENZOMOTORIKA ÚVOD</a:t>
            </a:r>
          </a:p>
        </p:txBody>
      </p:sp>
      <p:sp>
        <p:nvSpPr>
          <p:cNvPr id="18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48305" y="2241737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46B37F"/>
          </a:solidFill>
          <a:ln w="34925">
            <a:solidFill>
              <a:srgbClr val="46B37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Zástupný obsah 2">
            <a:extLst>
              <a:ext uri="{FF2B5EF4-FFF2-40B4-BE49-F238E27FC236}">
                <a16:creationId xmlns:a16="http://schemas.microsoft.com/office/drawing/2014/main" id="{B4137765-EFCA-4DC8-A367-47E14C1AF8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0245912"/>
              </p:ext>
            </p:extLst>
          </p:nvPr>
        </p:nvGraphicFramePr>
        <p:xfrm>
          <a:off x="632647" y="2805098"/>
          <a:ext cx="10915869" cy="3478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6361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45DEEED-BE3A-4307-800A-45F555B51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5C73706-35AD-4797-B796-D806B8FE5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5006297" cy="6858000"/>
          </a:xfrm>
          <a:custGeom>
            <a:avLst/>
            <a:gdLst>
              <a:gd name="connsiteX0" fmla="*/ 5006297 w 5006297"/>
              <a:gd name="connsiteY0" fmla="*/ 0 h 6858000"/>
              <a:gd name="connsiteX1" fmla="*/ 1229608 w 5006297"/>
              <a:gd name="connsiteY1" fmla="*/ 0 h 6858000"/>
              <a:gd name="connsiteX2" fmla="*/ 1128285 w 5006297"/>
              <a:gd name="connsiteY2" fmla="*/ 156518 h 6858000"/>
              <a:gd name="connsiteX3" fmla="*/ 768782 w 5006297"/>
              <a:gd name="connsiteY3" fmla="*/ 825746 h 6858000"/>
              <a:gd name="connsiteX4" fmla="*/ 743290 w 5006297"/>
              <a:gd name="connsiteY4" fmla="*/ 860183 h 6858000"/>
              <a:gd name="connsiteX5" fmla="*/ 787138 w 5006297"/>
              <a:gd name="connsiteY5" fmla="*/ 756243 h 6858000"/>
              <a:gd name="connsiteX6" fmla="*/ 980544 w 5006297"/>
              <a:gd name="connsiteY6" fmla="*/ 339016 h 6858000"/>
              <a:gd name="connsiteX7" fmla="*/ 1161966 w 5006297"/>
              <a:gd name="connsiteY7" fmla="*/ 0 h 6858000"/>
              <a:gd name="connsiteX8" fmla="*/ 1104491 w 5006297"/>
              <a:gd name="connsiteY8" fmla="*/ 0 h 6858000"/>
              <a:gd name="connsiteX9" fmla="*/ 993044 w 5006297"/>
              <a:gd name="connsiteY9" fmla="*/ 204247 h 6858000"/>
              <a:gd name="connsiteX10" fmla="*/ 494731 w 5006297"/>
              <a:gd name="connsiteY10" fmla="*/ 1375322 h 6858000"/>
              <a:gd name="connsiteX11" fmla="*/ 46559 w 5006297"/>
              <a:gd name="connsiteY11" fmla="*/ 3329787 h 6858000"/>
              <a:gd name="connsiteX12" fmla="*/ 12272 w 5006297"/>
              <a:gd name="connsiteY12" fmla="*/ 4352595 h 6858000"/>
              <a:gd name="connsiteX13" fmla="*/ 171094 w 5006297"/>
              <a:gd name="connsiteY13" fmla="*/ 5544543 h 6858000"/>
              <a:gd name="connsiteX14" fmla="*/ 538125 w 5006297"/>
              <a:gd name="connsiteY14" fmla="*/ 6816123 h 6858000"/>
              <a:gd name="connsiteX15" fmla="*/ 555724 w 5006297"/>
              <a:gd name="connsiteY15" fmla="*/ 6858000 h 6858000"/>
              <a:gd name="connsiteX16" fmla="*/ 608303 w 5006297"/>
              <a:gd name="connsiteY16" fmla="*/ 6858000 h 6858000"/>
              <a:gd name="connsiteX17" fmla="*/ 596366 w 5006297"/>
              <a:gd name="connsiteY17" fmla="*/ 6829337 h 6858000"/>
              <a:gd name="connsiteX18" fmla="*/ 364843 w 5006297"/>
              <a:gd name="connsiteY18" fmla="*/ 6132604 h 6858000"/>
              <a:gd name="connsiteX19" fmla="*/ 213412 w 5006297"/>
              <a:gd name="connsiteY19" fmla="*/ 5505676 h 6858000"/>
              <a:gd name="connsiteX20" fmla="*/ 211628 w 5006297"/>
              <a:gd name="connsiteY20" fmla="*/ 5472254 h 6858000"/>
              <a:gd name="connsiteX21" fmla="*/ 311945 w 5006297"/>
              <a:gd name="connsiteY21" fmla="*/ 5821167 h 6858000"/>
              <a:gd name="connsiteX22" fmla="*/ 623960 w 5006297"/>
              <a:gd name="connsiteY22" fmla="*/ 6658826 h 6858000"/>
              <a:gd name="connsiteX23" fmla="*/ 717350 w 5006297"/>
              <a:gd name="connsiteY23" fmla="*/ 6858000 h 6858000"/>
              <a:gd name="connsiteX24" fmla="*/ 5006297 w 5006297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006297" h="6858000">
                <a:moveTo>
                  <a:pt x="5006297" y="0"/>
                </a:moveTo>
                <a:lnTo>
                  <a:pt x="1229608" y="0"/>
                </a:lnTo>
                <a:lnTo>
                  <a:pt x="1128285" y="156518"/>
                </a:lnTo>
                <a:cubicBezTo>
                  <a:pt x="996915" y="372642"/>
                  <a:pt x="877575" y="596029"/>
                  <a:pt x="768782" y="825746"/>
                </a:cubicBezTo>
                <a:cubicBezTo>
                  <a:pt x="763429" y="839224"/>
                  <a:pt x="754646" y="851089"/>
                  <a:pt x="743290" y="860183"/>
                </a:cubicBezTo>
                <a:cubicBezTo>
                  <a:pt x="757948" y="825621"/>
                  <a:pt x="772224" y="790805"/>
                  <a:pt x="787138" y="756243"/>
                </a:cubicBezTo>
                <a:cubicBezTo>
                  <a:pt x="848067" y="615114"/>
                  <a:pt x="912406" y="475964"/>
                  <a:pt x="980544" y="339016"/>
                </a:cubicBezTo>
                <a:lnTo>
                  <a:pt x="1161966" y="0"/>
                </a:lnTo>
                <a:lnTo>
                  <a:pt x="1104491" y="0"/>
                </a:lnTo>
                <a:lnTo>
                  <a:pt x="993044" y="204247"/>
                </a:lnTo>
                <a:cubicBezTo>
                  <a:pt x="798291" y="579761"/>
                  <a:pt x="634561" y="971401"/>
                  <a:pt x="494731" y="1375322"/>
                </a:cubicBezTo>
                <a:cubicBezTo>
                  <a:pt x="277072" y="2009491"/>
                  <a:pt x="126862" y="2664550"/>
                  <a:pt x="46559" y="3329787"/>
                </a:cubicBezTo>
                <a:cubicBezTo>
                  <a:pt x="4496" y="3670216"/>
                  <a:pt x="-14242" y="4010141"/>
                  <a:pt x="12272" y="4352595"/>
                </a:cubicBezTo>
                <a:cubicBezTo>
                  <a:pt x="43627" y="4752907"/>
                  <a:pt x="90918" y="5150814"/>
                  <a:pt x="171094" y="5544543"/>
                </a:cubicBezTo>
                <a:cubicBezTo>
                  <a:pt x="259524" y="5979227"/>
                  <a:pt x="379573" y="6403657"/>
                  <a:pt x="538125" y="6816123"/>
                </a:cubicBezTo>
                <a:lnTo>
                  <a:pt x="555724" y="6858000"/>
                </a:lnTo>
                <a:lnTo>
                  <a:pt x="608303" y="6858000"/>
                </a:lnTo>
                <a:lnTo>
                  <a:pt x="596366" y="6829337"/>
                </a:lnTo>
                <a:cubicBezTo>
                  <a:pt x="508696" y="6602484"/>
                  <a:pt x="431985" y="6369981"/>
                  <a:pt x="364843" y="6132604"/>
                </a:cubicBezTo>
                <a:cubicBezTo>
                  <a:pt x="306463" y="5925865"/>
                  <a:pt x="263378" y="5714822"/>
                  <a:pt x="213412" y="5505676"/>
                </a:cubicBezTo>
                <a:cubicBezTo>
                  <a:pt x="212231" y="5494574"/>
                  <a:pt x="211637" y="5483421"/>
                  <a:pt x="211628" y="5472254"/>
                </a:cubicBezTo>
                <a:cubicBezTo>
                  <a:pt x="248210" y="5599108"/>
                  <a:pt x="277401" y="5710897"/>
                  <a:pt x="311945" y="5821167"/>
                </a:cubicBezTo>
                <a:cubicBezTo>
                  <a:pt x="401999" y="6108329"/>
                  <a:pt x="505868" y="6387643"/>
                  <a:pt x="623960" y="6658826"/>
                </a:cubicBezTo>
                <a:lnTo>
                  <a:pt x="717350" y="6858000"/>
                </a:lnTo>
                <a:lnTo>
                  <a:pt x="5006297" y="6858000"/>
                </a:lnTo>
                <a:close/>
              </a:path>
            </a:pathLst>
          </a:custGeom>
          <a:solidFill>
            <a:srgbClr val="46B37F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E081DB3-5D32-4F98-BF4D-D43803512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644652"/>
            <a:ext cx="3182112" cy="5568696"/>
          </a:xfrm>
        </p:spPr>
        <p:txBody>
          <a:bodyPr>
            <a:normAutofit/>
          </a:bodyPr>
          <a:lstStyle/>
          <a:p>
            <a:r>
              <a:rPr lang="cs-CZ" sz="5100">
                <a:solidFill>
                  <a:srgbClr val="FFFFFF"/>
                </a:solidFill>
              </a:rPr>
              <a:t>Teoretické základy SMS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617727-A3D7-48D3-AAAC-D04AC884A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4350" y="644652"/>
            <a:ext cx="5856401" cy="55686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b="1" dirty="0"/>
              <a:t>Pojem zdůrazňuje JEDNOTU senzorických (aferentních) &amp; motorických (eferentních) struktur.</a:t>
            </a:r>
          </a:p>
          <a:p>
            <a:r>
              <a:rPr lang="cs-CZ" b="1" dirty="0"/>
              <a:t>Informace důležité pro svalovou činnost přicházejí z </a:t>
            </a:r>
            <a:r>
              <a:rPr lang="cs-CZ" b="1" dirty="0" err="1"/>
              <a:t>proprioceptorů</a:t>
            </a:r>
            <a:r>
              <a:rPr lang="cs-CZ" b="1" dirty="0"/>
              <a:t> </a:t>
            </a:r>
            <a:r>
              <a:rPr lang="cs-CZ" b="1" dirty="0">
                <a:ea typeface="+mn-lt"/>
                <a:cs typeface="+mn-lt"/>
              </a:rPr>
              <a:t>(uložených ve svalech, šlachách, kloubech) &amp; exteroreceptorů (uložených v kůži).</a:t>
            </a:r>
          </a:p>
          <a:p>
            <a:r>
              <a:rPr lang="cs-CZ" b="1" dirty="0">
                <a:ea typeface="+mn-lt"/>
                <a:cs typeface="+mn-lt"/>
              </a:rPr>
              <a:t>Pro </a:t>
            </a:r>
            <a:r>
              <a:rPr lang="cs-CZ" b="1" dirty="0" err="1">
                <a:ea typeface="+mn-lt"/>
                <a:cs typeface="+mn-lt"/>
              </a:rPr>
              <a:t>aferentaci</a:t>
            </a:r>
            <a:r>
              <a:rPr lang="cs-CZ" b="1" dirty="0">
                <a:ea typeface="+mn-lt"/>
                <a:cs typeface="+mn-lt"/>
              </a:rPr>
              <a:t> pro vzpřímené držení těla a rovnováhu jsou důležité zejména receptory z oblasti chodidel, pánve a šíje.</a:t>
            </a:r>
          </a:p>
          <a:p>
            <a:r>
              <a:rPr lang="cs-CZ" b="1" dirty="0">
                <a:ea typeface="+mn-lt"/>
                <a:cs typeface="+mn-lt"/>
              </a:rPr>
              <a:t>KEŠ = svaly pro rovnováhu, obsahují cca 4x více </a:t>
            </a:r>
            <a:r>
              <a:rPr lang="cs-CZ" b="1" dirty="0" err="1">
                <a:ea typeface="+mn-lt"/>
                <a:cs typeface="+mn-lt"/>
              </a:rPr>
              <a:t>proprioceptorů</a:t>
            </a:r>
            <a:r>
              <a:rPr lang="cs-CZ" b="1" dirty="0">
                <a:ea typeface="+mn-lt"/>
                <a:cs typeface="+mn-lt"/>
              </a:rPr>
              <a:t> než ostatní svaly</a:t>
            </a:r>
          </a:p>
        </p:txBody>
      </p:sp>
    </p:spTree>
    <p:extLst>
      <p:ext uri="{BB962C8B-B14F-4D97-AF65-F5344CB8AC3E}">
        <p14:creationId xmlns:p14="http://schemas.microsoft.com/office/powerpoint/2010/main" val="1867176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9D2268A-D939-4E78-91B6-6C7E46406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5A93501-CFB8-476C-BAAB-771ECD40D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853673"/>
            <a:ext cx="4023360" cy="5004794"/>
          </a:xfrm>
        </p:spPr>
        <p:txBody>
          <a:bodyPr>
            <a:normAutofit/>
          </a:bodyPr>
          <a:lstStyle/>
          <a:p>
            <a:r>
              <a:rPr lang="cs-CZ" sz="4500"/>
              <a:t>PROPRIOCEPCE ÚVOD</a:t>
            </a:r>
          </a:p>
        </p:txBody>
      </p:sp>
      <p:sp>
        <p:nvSpPr>
          <p:cNvPr id="23" name="sketchy content container">
            <a:extLst>
              <a:ext uri="{FF2B5EF4-FFF2-40B4-BE49-F238E27FC236}">
                <a16:creationId xmlns:a16="http://schemas.microsoft.com/office/drawing/2014/main" id="{E0C43A58-225D-452D-8185-0D89D1EED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8921" y="493776"/>
            <a:ext cx="6229604" cy="5722227"/>
          </a:xfrm>
          <a:custGeom>
            <a:avLst/>
            <a:gdLst>
              <a:gd name="connsiteX0" fmla="*/ 0 w 6229604"/>
              <a:gd name="connsiteY0" fmla="*/ 0 h 5722227"/>
              <a:gd name="connsiteX1" fmla="*/ 629882 w 6229604"/>
              <a:gd name="connsiteY1" fmla="*/ 0 h 5722227"/>
              <a:gd name="connsiteX2" fmla="*/ 1135172 w 6229604"/>
              <a:gd name="connsiteY2" fmla="*/ 0 h 5722227"/>
              <a:gd name="connsiteX3" fmla="*/ 1951943 w 6229604"/>
              <a:gd name="connsiteY3" fmla="*/ 0 h 5722227"/>
              <a:gd name="connsiteX4" fmla="*/ 2581825 w 6229604"/>
              <a:gd name="connsiteY4" fmla="*/ 0 h 5722227"/>
              <a:gd name="connsiteX5" fmla="*/ 3211707 w 6229604"/>
              <a:gd name="connsiteY5" fmla="*/ 0 h 5722227"/>
              <a:gd name="connsiteX6" fmla="*/ 4028477 w 6229604"/>
              <a:gd name="connsiteY6" fmla="*/ 0 h 5722227"/>
              <a:gd name="connsiteX7" fmla="*/ 4596063 w 6229604"/>
              <a:gd name="connsiteY7" fmla="*/ 0 h 5722227"/>
              <a:gd name="connsiteX8" fmla="*/ 5412834 w 6229604"/>
              <a:gd name="connsiteY8" fmla="*/ 0 h 5722227"/>
              <a:gd name="connsiteX9" fmla="*/ 6229604 w 6229604"/>
              <a:gd name="connsiteY9" fmla="*/ 0 h 5722227"/>
              <a:gd name="connsiteX10" fmla="*/ 6229604 w 6229604"/>
              <a:gd name="connsiteY10" fmla="*/ 635803 h 5722227"/>
              <a:gd name="connsiteX11" fmla="*/ 6229604 w 6229604"/>
              <a:gd name="connsiteY11" fmla="*/ 1271606 h 5722227"/>
              <a:gd name="connsiteX12" fmla="*/ 6229604 w 6229604"/>
              <a:gd name="connsiteY12" fmla="*/ 1964631 h 5722227"/>
              <a:gd name="connsiteX13" fmla="*/ 6229604 w 6229604"/>
              <a:gd name="connsiteY13" fmla="*/ 2428767 h 5722227"/>
              <a:gd name="connsiteX14" fmla="*/ 6229604 w 6229604"/>
              <a:gd name="connsiteY14" fmla="*/ 3064570 h 5722227"/>
              <a:gd name="connsiteX15" fmla="*/ 6229604 w 6229604"/>
              <a:gd name="connsiteY15" fmla="*/ 3700373 h 5722227"/>
              <a:gd name="connsiteX16" fmla="*/ 6229604 w 6229604"/>
              <a:gd name="connsiteY16" fmla="*/ 4336176 h 5722227"/>
              <a:gd name="connsiteX17" fmla="*/ 6229604 w 6229604"/>
              <a:gd name="connsiteY17" fmla="*/ 5029202 h 5722227"/>
              <a:gd name="connsiteX18" fmla="*/ 6229604 w 6229604"/>
              <a:gd name="connsiteY18" fmla="*/ 5722227 h 5722227"/>
              <a:gd name="connsiteX19" fmla="*/ 5475130 w 6229604"/>
              <a:gd name="connsiteY19" fmla="*/ 5722227 h 5722227"/>
              <a:gd name="connsiteX20" fmla="*/ 4907544 w 6229604"/>
              <a:gd name="connsiteY20" fmla="*/ 5722227 h 5722227"/>
              <a:gd name="connsiteX21" fmla="*/ 4090773 w 6229604"/>
              <a:gd name="connsiteY21" fmla="*/ 5722227 h 5722227"/>
              <a:gd name="connsiteX22" fmla="*/ 3398595 w 6229604"/>
              <a:gd name="connsiteY22" fmla="*/ 5722227 h 5722227"/>
              <a:gd name="connsiteX23" fmla="*/ 2831009 w 6229604"/>
              <a:gd name="connsiteY23" fmla="*/ 5722227 h 5722227"/>
              <a:gd name="connsiteX24" fmla="*/ 2138831 w 6229604"/>
              <a:gd name="connsiteY24" fmla="*/ 5722227 h 5722227"/>
              <a:gd name="connsiteX25" fmla="*/ 1633541 w 6229604"/>
              <a:gd name="connsiteY25" fmla="*/ 5722227 h 5722227"/>
              <a:gd name="connsiteX26" fmla="*/ 1128251 w 6229604"/>
              <a:gd name="connsiteY26" fmla="*/ 5722227 h 5722227"/>
              <a:gd name="connsiteX27" fmla="*/ 0 w 6229604"/>
              <a:gd name="connsiteY27" fmla="*/ 5722227 h 5722227"/>
              <a:gd name="connsiteX28" fmla="*/ 0 w 6229604"/>
              <a:gd name="connsiteY28" fmla="*/ 5200869 h 5722227"/>
              <a:gd name="connsiteX29" fmla="*/ 0 w 6229604"/>
              <a:gd name="connsiteY29" fmla="*/ 4450621 h 5722227"/>
              <a:gd name="connsiteX30" fmla="*/ 0 w 6229604"/>
              <a:gd name="connsiteY30" fmla="*/ 3872040 h 5722227"/>
              <a:gd name="connsiteX31" fmla="*/ 0 w 6229604"/>
              <a:gd name="connsiteY31" fmla="*/ 3407904 h 5722227"/>
              <a:gd name="connsiteX32" fmla="*/ 0 w 6229604"/>
              <a:gd name="connsiteY32" fmla="*/ 2714879 h 5722227"/>
              <a:gd name="connsiteX33" fmla="*/ 0 w 6229604"/>
              <a:gd name="connsiteY33" fmla="*/ 2193520 h 5722227"/>
              <a:gd name="connsiteX34" fmla="*/ 0 w 6229604"/>
              <a:gd name="connsiteY34" fmla="*/ 1500495 h 5722227"/>
              <a:gd name="connsiteX35" fmla="*/ 0 w 6229604"/>
              <a:gd name="connsiteY35" fmla="*/ 750248 h 5722227"/>
              <a:gd name="connsiteX36" fmla="*/ 0 w 6229604"/>
              <a:gd name="connsiteY36" fmla="*/ 0 h 572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29604" h="5722227" extrusionOk="0">
                <a:moveTo>
                  <a:pt x="0" y="0"/>
                </a:moveTo>
                <a:cubicBezTo>
                  <a:pt x="134765" y="733"/>
                  <a:pt x="359555" y="-15387"/>
                  <a:pt x="629882" y="0"/>
                </a:cubicBezTo>
                <a:cubicBezTo>
                  <a:pt x="900209" y="15387"/>
                  <a:pt x="965450" y="15937"/>
                  <a:pt x="1135172" y="0"/>
                </a:cubicBezTo>
                <a:cubicBezTo>
                  <a:pt x="1304894" y="-15937"/>
                  <a:pt x="1787212" y="10921"/>
                  <a:pt x="1951943" y="0"/>
                </a:cubicBezTo>
                <a:cubicBezTo>
                  <a:pt x="2116674" y="-10921"/>
                  <a:pt x="2378222" y="13313"/>
                  <a:pt x="2581825" y="0"/>
                </a:cubicBezTo>
                <a:cubicBezTo>
                  <a:pt x="2785428" y="-13313"/>
                  <a:pt x="2915218" y="19972"/>
                  <a:pt x="3211707" y="0"/>
                </a:cubicBezTo>
                <a:cubicBezTo>
                  <a:pt x="3508196" y="-19972"/>
                  <a:pt x="3832828" y="-34359"/>
                  <a:pt x="4028477" y="0"/>
                </a:cubicBezTo>
                <a:cubicBezTo>
                  <a:pt x="4224126" y="34359"/>
                  <a:pt x="4361257" y="4467"/>
                  <a:pt x="4596063" y="0"/>
                </a:cubicBezTo>
                <a:cubicBezTo>
                  <a:pt x="4830869" y="-4467"/>
                  <a:pt x="5091403" y="-7365"/>
                  <a:pt x="5412834" y="0"/>
                </a:cubicBezTo>
                <a:cubicBezTo>
                  <a:pt x="5734265" y="7365"/>
                  <a:pt x="6034988" y="-26786"/>
                  <a:pt x="6229604" y="0"/>
                </a:cubicBezTo>
                <a:cubicBezTo>
                  <a:pt x="6208296" y="256153"/>
                  <a:pt x="6219810" y="335049"/>
                  <a:pt x="6229604" y="635803"/>
                </a:cubicBezTo>
                <a:cubicBezTo>
                  <a:pt x="6239398" y="936557"/>
                  <a:pt x="6230184" y="1092448"/>
                  <a:pt x="6229604" y="1271606"/>
                </a:cubicBezTo>
                <a:cubicBezTo>
                  <a:pt x="6229024" y="1450764"/>
                  <a:pt x="6217841" y="1797531"/>
                  <a:pt x="6229604" y="1964631"/>
                </a:cubicBezTo>
                <a:cubicBezTo>
                  <a:pt x="6241367" y="2131731"/>
                  <a:pt x="6220367" y="2235822"/>
                  <a:pt x="6229604" y="2428767"/>
                </a:cubicBezTo>
                <a:cubicBezTo>
                  <a:pt x="6238841" y="2621712"/>
                  <a:pt x="6220929" y="2925917"/>
                  <a:pt x="6229604" y="3064570"/>
                </a:cubicBezTo>
                <a:cubicBezTo>
                  <a:pt x="6238279" y="3203223"/>
                  <a:pt x="6256755" y="3501958"/>
                  <a:pt x="6229604" y="3700373"/>
                </a:cubicBezTo>
                <a:cubicBezTo>
                  <a:pt x="6202453" y="3898788"/>
                  <a:pt x="6201714" y="4046823"/>
                  <a:pt x="6229604" y="4336176"/>
                </a:cubicBezTo>
                <a:cubicBezTo>
                  <a:pt x="6257494" y="4625529"/>
                  <a:pt x="6258821" y="4774033"/>
                  <a:pt x="6229604" y="5029202"/>
                </a:cubicBezTo>
                <a:cubicBezTo>
                  <a:pt x="6200387" y="5284371"/>
                  <a:pt x="6233334" y="5383875"/>
                  <a:pt x="6229604" y="5722227"/>
                </a:cubicBezTo>
                <a:cubicBezTo>
                  <a:pt x="6016393" y="5707881"/>
                  <a:pt x="5684528" y="5751176"/>
                  <a:pt x="5475130" y="5722227"/>
                </a:cubicBezTo>
                <a:cubicBezTo>
                  <a:pt x="5265732" y="5693278"/>
                  <a:pt x="5082862" y="5732690"/>
                  <a:pt x="4907544" y="5722227"/>
                </a:cubicBezTo>
                <a:cubicBezTo>
                  <a:pt x="4732226" y="5711764"/>
                  <a:pt x="4474837" y="5716289"/>
                  <a:pt x="4090773" y="5722227"/>
                </a:cubicBezTo>
                <a:cubicBezTo>
                  <a:pt x="3706709" y="5728165"/>
                  <a:pt x="3645902" y="5723973"/>
                  <a:pt x="3398595" y="5722227"/>
                </a:cubicBezTo>
                <a:cubicBezTo>
                  <a:pt x="3151288" y="5720481"/>
                  <a:pt x="3001606" y="5732695"/>
                  <a:pt x="2831009" y="5722227"/>
                </a:cubicBezTo>
                <a:cubicBezTo>
                  <a:pt x="2660412" y="5711759"/>
                  <a:pt x="2424161" y="5689878"/>
                  <a:pt x="2138831" y="5722227"/>
                </a:cubicBezTo>
                <a:cubicBezTo>
                  <a:pt x="1853501" y="5754576"/>
                  <a:pt x="1788223" y="5720540"/>
                  <a:pt x="1633541" y="5722227"/>
                </a:cubicBezTo>
                <a:cubicBezTo>
                  <a:pt x="1478859" y="5723915"/>
                  <a:pt x="1324151" y="5739059"/>
                  <a:pt x="1128251" y="5722227"/>
                </a:cubicBezTo>
                <a:cubicBezTo>
                  <a:pt x="932351" y="5705396"/>
                  <a:pt x="522340" y="5691488"/>
                  <a:pt x="0" y="5722227"/>
                </a:cubicBezTo>
                <a:cubicBezTo>
                  <a:pt x="-8445" y="5596771"/>
                  <a:pt x="-11215" y="5344833"/>
                  <a:pt x="0" y="5200869"/>
                </a:cubicBezTo>
                <a:cubicBezTo>
                  <a:pt x="11215" y="5056905"/>
                  <a:pt x="20310" y="4693766"/>
                  <a:pt x="0" y="4450621"/>
                </a:cubicBezTo>
                <a:cubicBezTo>
                  <a:pt x="-20310" y="4207476"/>
                  <a:pt x="817" y="4075053"/>
                  <a:pt x="0" y="3872040"/>
                </a:cubicBezTo>
                <a:cubicBezTo>
                  <a:pt x="-817" y="3669027"/>
                  <a:pt x="-21729" y="3595882"/>
                  <a:pt x="0" y="3407904"/>
                </a:cubicBezTo>
                <a:cubicBezTo>
                  <a:pt x="21729" y="3219926"/>
                  <a:pt x="-30605" y="3052469"/>
                  <a:pt x="0" y="2714879"/>
                </a:cubicBezTo>
                <a:cubicBezTo>
                  <a:pt x="30605" y="2377289"/>
                  <a:pt x="-16081" y="2430808"/>
                  <a:pt x="0" y="2193520"/>
                </a:cubicBezTo>
                <a:cubicBezTo>
                  <a:pt x="16081" y="1956232"/>
                  <a:pt x="18120" y="1817979"/>
                  <a:pt x="0" y="1500495"/>
                </a:cubicBezTo>
                <a:cubicBezTo>
                  <a:pt x="-18120" y="1183011"/>
                  <a:pt x="23969" y="972269"/>
                  <a:pt x="0" y="750248"/>
                </a:cubicBezTo>
                <a:cubicBezTo>
                  <a:pt x="-23969" y="528227"/>
                  <a:pt x="-3769" y="358360"/>
                  <a:pt x="0" y="0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5D51D752-B60E-4E57-8455-DB9FC09999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430156"/>
              </p:ext>
            </p:extLst>
          </p:nvPr>
        </p:nvGraphicFramePr>
        <p:xfrm>
          <a:off x="5577916" y="843090"/>
          <a:ext cx="5715000" cy="5004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3745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F1CD983-5E58-44B3-8933-0D6F622F9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419540" cy="5431536"/>
          </a:xfrm>
        </p:spPr>
        <p:txBody>
          <a:bodyPr>
            <a:normAutofit/>
          </a:bodyPr>
          <a:lstStyle/>
          <a:p>
            <a:r>
              <a:rPr lang="cs-CZ" sz="5100"/>
              <a:t>PODSTATA METODY</a:t>
            </a:r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39411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46B37F"/>
          </a:solidFill>
          <a:ln w="41275" cap="rnd">
            <a:solidFill>
              <a:srgbClr val="46B37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60EC8E-B741-4E0F-AC0A-E74E18A63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6050" y="240364"/>
            <a:ext cx="6998884" cy="64244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cs-CZ" b="1"/>
              <a:t>Zvýšení proudu vzruchů periferních struktur pohybového aparátu &amp; aktivace podkorových center</a:t>
            </a:r>
          </a:p>
          <a:p>
            <a:pPr>
              <a:lnSpc>
                <a:spcPct val="100000"/>
              </a:lnSpc>
            </a:pPr>
            <a:r>
              <a:rPr lang="cs-CZ" b="1"/>
              <a:t>Technika obsahuje soustavu balančních cviků prováděných v různých posturálních polohách</a:t>
            </a:r>
          </a:p>
          <a:p>
            <a:pPr>
              <a:lnSpc>
                <a:spcPct val="100000"/>
              </a:lnSpc>
            </a:pPr>
            <a:r>
              <a:rPr lang="cs-CZ" b="1"/>
              <a:t>Facilitace:</a:t>
            </a:r>
          </a:p>
          <a:p>
            <a:pPr lvl="1">
              <a:lnSpc>
                <a:spcPct val="100000"/>
              </a:lnSpc>
            </a:pPr>
            <a:r>
              <a:rPr lang="cs-CZ" b="1"/>
              <a:t>Receptory </a:t>
            </a:r>
            <a:r>
              <a:rPr lang="cs-CZ" b="1" err="1"/>
              <a:t>plosky</a:t>
            </a:r>
            <a:r>
              <a:rPr lang="cs-CZ" b="1"/>
              <a:t> nohy</a:t>
            </a:r>
          </a:p>
          <a:p>
            <a:pPr lvl="1">
              <a:lnSpc>
                <a:spcPct val="100000"/>
              </a:lnSpc>
            </a:pPr>
            <a:r>
              <a:rPr lang="cs-CZ" b="1"/>
              <a:t>Exteroreceptory kůže</a:t>
            </a:r>
          </a:p>
          <a:p>
            <a:pPr lvl="1">
              <a:lnSpc>
                <a:spcPct val="100000"/>
              </a:lnSpc>
            </a:pPr>
            <a:r>
              <a:rPr lang="cs-CZ" b="1"/>
              <a:t>Receptory šíjových svalů</a:t>
            </a:r>
          </a:p>
          <a:p>
            <a:pPr>
              <a:lnSpc>
                <a:spcPct val="100000"/>
              </a:lnSpc>
            </a:pPr>
            <a:r>
              <a:rPr lang="cs-CZ" b="1"/>
              <a:t>Rozhodující vliv pro držení těla:</a:t>
            </a:r>
          </a:p>
          <a:p>
            <a:pPr lvl="1">
              <a:lnSpc>
                <a:spcPct val="100000"/>
              </a:lnSpc>
            </a:pPr>
            <a:r>
              <a:rPr lang="cs-CZ" b="1"/>
              <a:t>Chodidlo, pánev, hlava</a:t>
            </a:r>
          </a:p>
        </p:txBody>
      </p:sp>
    </p:spTree>
    <p:extLst>
      <p:ext uri="{BB962C8B-B14F-4D97-AF65-F5344CB8AC3E}">
        <p14:creationId xmlns:p14="http://schemas.microsoft.com/office/powerpoint/2010/main" val="2720278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89ED1AA-8684-4D37-B208-8777E1A77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51">
            <a:extLst>
              <a:ext uri="{FF2B5EF4-FFF2-40B4-BE49-F238E27FC236}">
                <a16:creationId xmlns:a16="http://schemas.microsoft.com/office/drawing/2014/main" id="{5E0D0E5A-6E97-46A9-AF74-EAEA1E044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9417" y="6756322"/>
            <a:ext cx="5657849" cy="101678"/>
          </a:xfrm>
          <a:custGeom>
            <a:avLst/>
            <a:gdLst>
              <a:gd name="connsiteX0" fmla="*/ 0 w 2374107"/>
              <a:gd name="connsiteY0" fmla="*/ 0 h 45719"/>
              <a:gd name="connsiteX1" fmla="*/ 2374107 w 2374107"/>
              <a:gd name="connsiteY1" fmla="*/ 0 h 45719"/>
              <a:gd name="connsiteX2" fmla="*/ 2374107 w 2374107"/>
              <a:gd name="connsiteY2" fmla="*/ 45719 h 45719"/>
              <a:gd name="connsiteX3" fmla="*/ 0 w 2374107"/>
              <a:gd name="connsiteY3" fmla="*/ 45719 h 45719"/>
              <a:gd name="connsiteX4" fmla="*/ 0 w 2374107"/>
              <a:gd name="connsiteY4" fmla="*/ 0 h 45719"/>
              <a:gd name="connsiteX0" fmla="*/ 0 w 2430067"/>
              <a:gd name="connsiteY0" fmla="*/ 0 h 64769"/>
              <a:gd name="connsiteX1" fmla="*/ 2430067 w 2430067"/>
              <a:gd name="connsiteY1" fmla="*/ 19050 h 64769"/>
              <a:gd name="connsiteX2" fmla="*/ 2430067 w 2430067"/>
              <a:gd name="connsiteY2" fmla="*/ 64769 h 64769"/>
              <a:gd name="connsiteX3" fmla="*/ 55960 w 2430067"/>
              <a:gd name="connsiteY3" fmla="*/ 64769 h 64769"/>
              <a:gd name="connsiteX4" fmla="*/ 0 w 2430067"/>
              <a:gd name="connsiteY4" fmla="*/ 0 h 64769"/>
              <a:gd name="connsiteX0" fmla="*/ 0 w 2431088"/>
              <a:gd name="connsiteY0" fmla="*/ 0 h 94534"/>
              <a:gd name="connsiteX1" fmla="*/ 2431088 w 2431088"/>
              <a:gd name="connsiteY1" fmla="*/ 48815 h 94534"/>
              <a:gd name="connsiteX2" fmla="*/ 2431088 w 2431088"/>
              <a:gd name="connsiteY2" fmla="*/ 94534 h 94534"/>
              <a:gd name="connsiteX3" fmla="*/ 56981 w 2431088"/>
              <a:gd name="connsiteY3" fmla="*/ 94534 h 94534"/>
              <a:gd name="connsiteX4" fmla="*/ 0 w 2431088"/>
              <a:gd name="connsiteY4" fmla="*/ 0 h 94534"/>
              <a:gd name="connsiteX0" fmla="*/ 0 w 2425473"/>
              <a:gd name="connsiteY0" fmla="*/ 0 h 101678"/>
              <a:gd name="connsiteX1" fmla="*/ 2425473 w 2425473"/>
              <a:gd name="connsiteY1" fmla="*/ 55959 h 101678"/>
              <a:gd name="connsiteX2" fmla="*/ 2425473 w 2425473"/>
              <a:gd name="connsiteY2" fmla="*/ 101678 h 101678"/>
              <a:gd name="connsiteX3" fmla="*/ 51366 w 2425473"/>
              <a:gd name="connsiteY3" fmla="*/ 101678 h 101678"/>
              <a:gd name="connsiteX4" fmla="*/ 0 w 2425473"/>
              <a:gd name="connsiteY4" fmla="*/ 0 h 10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473" h="101678">
                <a:moveTo>
                  <a:pt x="0" y="0"/>
                </a:moveTo>
                <a:lnTo>
                  <a:pt x="2425473" y="55959"/>
                </a:lnTo>
                <a:lnTo>
                  <a:pt x="2425473" y="101678"/>
                </a:lnTo>
                <a:lnTo>
                  <a:pt x="51366" y="10167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52">
            <a:extLst>
              <a:ext uri="{FF2B5EF4-FFF2-40B4-BE49-F238E27FC236}">
                <a16:creationId xmlns:a16="http://schemas.microsoft.com/office/drawing/2014/main" id="{E197A7FD-CD8D-4609-AE35-64C89063E3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8697" y="6809135"/>
            <a:ext cx="160496" cy="48864"/>
          </a:xfrm>
          <a:custGeom>
            <a:avLst/>
            <a:gdLst>
              <a:gd name="connsiteX0" fmla="*/ 0 w 91440"/>
              <a:gd name="connsiteY0" fmla="*/ 0 h 27432"/>
              <a:gd name="connsiteX1" fmla="*/ 91440 w 91440"/>
              <a:gd name="connsiteY1" fmla="*/ 0 h 27432"/>
              <a:gd name="connsiteX2" fmla="*/ 91440 w 91440"/>
              <a:gd name="connsiteY2" fmla="*/ 27432 h 27432"/>
              <a:gd name="connsiteX3" fmla="*/ 0 w 91440"/>
              <a:gd name="connsiteY3" fmla="*/ 27432 h 27432"/>
              <a:gd name="connsiteX4" fmla="*/ 0 w 91440"/>
              <a:gd name="connsiteY4" fmla="*/ 0 h 27432"/>
              <a:gd name="connsiteX0" fmla="*/ 0 w 128350"/>
              <a:gd name="connsiteY0" fmla="*/ 0 h 36957"/>
              <a:gd name="connsiteX1" fmla="*/ 128350 w 128350"/>
              <a:gd name="connsiteY1" fmla="*/ 9525 h 36957"/>
              <a:gd name="connsiteX2" fmla="*/ 128350 w 128350"/>
              <a:gd name="connsiteY2" fmla="*/ 36957 h 36957"/>
              <a:gd name="connsiteX3" fmla="*/ 36910 w 128350"/>
              <a:gd name="connsiteY3" fmla="*/ 36957 h 36957"/>
              <a:gd name="connsiteX4" fmla="*/ 0 w 128350"/>
              <a:gd name="connsiteY4" fmla="*/ 0 h 36957"/>
              <a:gd name="connsiteX0" fmla="*/ 0 w 128350"/>
              <a:gd name="connsiteY0" fmla="*/ 0 h 36957"/>
              <a:gd name="connsiteX1" fmla="*/ 83106 w 128350"/>
              <a:gd name="connsiteY1" fmla="*/ 11906 h 36957"/>
              <a:gd name="connsiteX2" fmla="*/ 128350 w 128350"/>
              <a:gd name="connsiteY2" fmla="*/ 36957 h 36957"/>
              <a:gd name="connsiteX3" fmla="*/ 36910 w 128350"/>
              <a:gd name="connsiteY3" fmla="*/ 36957 h 36957"/>
              <a:gd name="connsiteX4" fmla="*/ 0 w 128350"/>
              <a:gd name="connsiteY4" fmla="*/ 0 h 36957"/>
              <a:gd name="connsiteX0" fmla="*/ 0 w 162878"/>
              <a:gd name="connsiteY0" fmla="*/ 0 h 44101"/>
              <a:gd name="connsiteX1" fmla="*/ 117634 w 162878"/>
              <a:gd name="connsiteY1" fmla="*/ 19050 h 44101"/>
              <a:gd name="connsiteX2" fmla="*/ 162878 w 162878"/>
              <a:gd name="connsiteY2" fmla="*/ 44101 h 44101"/>
              <a:gd name="connsiteX3" fmla="*/ 71438 w 162878"/>
              <a:gd name="connsiteY3" fmla="*/ 44101 h 44101"/>
              <a:gd name="connsiteX4" fmla="*/ 0 w 162878"/>
              <a:gd name="connsiteY4" fmla="*/ 0 h 44101"/>
              <a:gd name="connsiteX0" fmla="*/ 0 w 160496"/>
              <a:gd name="connsiteY0" fmla="*/ 0 h 48864"/>
              <a:gd name="connsiteX1" fmla="*/ 115252 w 160496"/>
              <a:gd name="connsiteY1" fmla="*/ 23813 h 48864"/>
              <a:gd name="connsiteX2" fmla="*/ 160496 w 160496"/>
              <a:gd name="connsiteY2" fmla="*/ 48864 h 48864"/>
              <a:gd name="connsiteX3" fmla="*/ 69056 w 160496"/>
              <a:gd name="connsiteY3" fmla="*/ 48864 h 48864"/>
              <a:gd name="connsiteX4" fmla="*/ 0 w 160496"/>
              <a:gd name="connsiteY4" fmla="*/ 0 h 48864"/>
              <a:gd name="connsiteX0" fmla="*/ 0 w 160496"/>
              <a:gd name="connsiteY0" fmla="*/ 0 h 48864"/>
              <a:gd name="connsiteX1" fmla="*/ 115252 w 160496"/>
              <a:gd name="connsiteY1" fmla="*/ 23813 h 48864"/>
              <a:gd name="connsiteX2" fmla="*/ 160496 w 160496"/>
              <a:gd name="connsiteY2" fmla="*/ 48864 h 48864"/>
              <a:gd name="connsiteX3" fmla="*/ 61912 w 160496"/>
              <a:gd name="connsiteY3" fmla="*/ 48864 h 48864"/>
              <a:gd name="connsiteX4" fmla="*/ 0 w 160496"/>
              <a:gd name="connsiteY4" fmla="*/ 0 h 48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496" h="48864">
                <a:moveTo>
                  <a:pt x="0" y="0"/>
                </a:moveTo>
                <a:lnTo>
                  <a:pt x="115252" y="23813"/>
                </a:lnTo>
                <a:lnTo>
                  <a:pt x="160496" y="48864"/>
                </a:lnTo>
                <a:lnTo>
                  <a:pt x="61912" y="4886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Graphic 33">
            <a:extLst>
              <a:ext uri="{FF2B5EF4-FFF2-40B4-BE49-F238E27FC236}">
                <a16:creationId xmlns:a16="http://schemas.microsoft.com/office/drawing/2014/main" id="{4180E01B-B1F4-437C-807D-1C930718E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8417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rgbClr val="46B37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873AF0C-B935-440E-9E85-7C11DD6F5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8716" y="955309"/>
            <a:ext cx="7074568" cy="28989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800">
                <a:solidFill>
                  <a:srgbClr val="FFFFFF"/>
                </a:solidFill>
              </a:rPr>
              <a:t>CÍL METODY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BCD394-D7C2-4C0C-931F-60E2F6B15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916" y="4335485"/>
            <a:ext cx="6930189" cy="193279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200" b="1" dirty="0" err="1">
                <a:solidFill>
                  <a:srgbClr val="FFFFFF"/>
                </a:solidFill>
              </a:rPr>
              <a:t>Dosažení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reflexní</a:t>
            </a:r>
            <a:r>
              <a:rPr lang="en-US" sz="3200" b="1" dirty="0">
                <a:solidFill>
                  <a:srgbClr val="FFFFFF"/>
                </a:solidFill>
              </a:rPr>
              <a:t> AUTOMATIZOVANÉ </a:t>
            </a:r>
            <a:r>
              <a:rPr lang="en-US" sz="3200" b="1" dirty="0" err="1">
                <a:solidFill>
                  <a:srgbClr val="FFFFFF"/>
                </a:solidFill>
              </a:rPr>
              <a:t>aktivace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svalů</a:t>
            </a:r>
            <a:r>
              <a:rPr lang="en-US" sz="3200" b="1" dirty="0">
                <a:solidFill>
                  <a:srgbClr val="FFFFFF"/>
                </a:solidFill>
              </a:rPr>
              <a:t> (</a:t>
            </a:r>
            <a:r>
              <a:rPr lang="en-US" sz="3200" b="1" dirty="0" err="1">
                <a:solidFill>
                  <a:srgbClr val="FFFFFF"/>
                </a:solidFill>
              </a:rPr>
              <a:t>důležitých</a:t>
            </a:r>
            <a:r>
              <a:rPr lang="en-US" sz="3200" b="1" dirty="0">
                <a:solidFill>
                  <a:srgbClr val="FFFFFF"/>
                </a:solidFill>
              </a:rPr>
              <a:t> pro </a:t>
            </a:r>
            <a:r>
              <a:rPr lang="en-US" sz="3200" b="1" dirty="0" err="1">
                <a:solidFill>
                  <a:srgbClr val="FFFFFF"/>
                </a:solidFill>
              </a:rPr>
              <a:t>správné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držení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těla</a:t>
            </a:r>
            <a:r>
              <a:rPr lang="en-US" sz="3200" b="1" dirty="0">
                <a:solidFill>
                  <a:srgbClr val="FFFFFF"/>
                </a:solidFill>
              </a:rPr>
              <a:t> a pro </a:t>
            </a:r>
            <a:r>
              <a:rPr lang="en-US" sz="3200" b="1" dirty="0" err="1">
                <a:solidFill>
                  <a:srgbClr val="FFFFFF"/>
                </a:solidFill>
              </a:rPr>
              <a:t>nejčastěji</a:t>
            </a:r>
            <a:r>
              <a:rPr lang="en-US" sz="3200" b="1" dirty="0">
                <a:solidFill>
                  <a:srgbClr val="FFFFFF"/>
                </a:solidFill>
              </a:rPr>
              <a:t> se </a:t>
            </a:r>
            <a:r>
              <a:rPr lang="en-US" sz="3200" b="1" dirty="0" err="1">
                <a:solidFill>
                  <a:srgbClr val="FFFFFF"/>
                </a:solidFill>
              </a:rPr>
              <a:t>opakující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pohyby</a:t>
            </a:r>
            <a:r>
              <a:rPr lang="en-US" sz="3200" b="1" dirty="0">
                <a:solidFill>
                  <a:srgbClr val="FFFFFF"/>
                </a:solidFill>
              </a:rPr>
              <a:t>) a to v </a:t>
            </a:r>
            <a:r>
              <a:rPr lang="en-US" sz="3200" b="1" dirty="0" err="1">
                <a:solidFill>
                  <a:srgbClr val="FFFFFF"/>
                </a:solidFill>
              </a:rPr>
              <a:t>takovém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stupni</a:t>
            </a:r>
            <a:r>
              <a:rPr lang="en-US" sz="3200" b="1" dirty="0">
                <a:solidFill>
                  <a:srgbClr val="FFFFFF"/>
                </a:solidFill>
              </a:rPr>
              <a:t>, ABY POHYBY NEVYŽADOVALY VÝRAZNĚJŠÍ KORTIKÁLNÍ, TEDY VOLNÍ, KONTROLU.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C0B64B74-19BE-47D9-8BB8-7081BF0E0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1333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13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/>
            <a:ahLst/>
            <a:cxnLst/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873AF0C-B935-440E-9E85-7C11DD6F5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000"/>
              <a:t>SMS V RŮZNÝCH POSTURÁLNÍCH SITUACÍCH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BCD394-D7C2-4C0C-931F-60E2F6B15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0" y="4636008"/>
            <a:ext cx="6251111" cy="15727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Snaha o </a:t>
            </a:r>
            <a:r>
              <a:rPr lang="en-US" b="1" dirty="0" err="1"/>
              <a:t>cvičení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stoji</a:t>
            </a:r>
            <a:r>
              <a:rPr lang="en-US" b="1" dirty="0"/>
              <a:t> pro </a:t>
            </a:r>
            <a:r>
              <a:rPr lang="en-US" b="1" dirty="0" err="1"/>
              <a:t>propojení</a:t>
            </a:r>
            <a:r>
              <a:rPr lang="en-US" b="1" dirty="0"/>
              <a:t> </a:t>
            </a:r>
            <a:r>
              <a:rPr lang="en-US" b="1" dirty="0" err="1"/>
              <a:t>nových</a:t>
            </a:r>
            <a:r>
              <a:rPr lang="en-US" b="1" dirty="0"/>
              <a:t> </a:t>
            </a:r>
            <a:r>
              <a:rPr lang="en-US" b="1" dirty="0" err="1"/>
              <a:t>motorických</a:t>
            </a:r>
            <a:r>
              <a:rPr lang="en-US" b="1" dirty="0"/>
              <a:t> </a:t>
            </a:r>
            <a:r>
              <a:rPr lang="en-US" b="1" dirty="0" err="1"/>
              <a:t>programů</a:t>
            </a:r>
            <a:r>
              <a:rPr lang="en-US" b="1" dirty="0"/>
              <a:t> s </a:t>
            </a:r>
            <a:r>
              <a:rPr lang="en-US" b="1" dirty="0" err="1"/>
              <a:t>běžnými</a:t>
            </a:r>
            <a:r>
              <a:rPr lang="en-US" b="1" dirty="0"/>
              <a:t> </a:t>
            </a:r>
            <a:r>
              <a:rPr lang="en-US" b="1" dirty="0" err="1"/>
              <a:t>denními</a:t>
            </a:r>
            <a:r>
              <a:rPr lang="en-US" b="1" dirty="0"/>
              <a:t> </a:t>
            </a:r>
            <a:r>
              <a:rPr lang="en-US" b="1" dirty="0" err="1"/>
              <a:t>činnostmi</a:t>
            </a:r>
            <a:r>
              <a:rPr lang="en-US" b="1" dirty="0"/>
              <a:t>.</a:t>
            </a:r>
          </a:p>
        </p:txBody>
      </p:sp>
      <p:sp>
        <p:nvSpPr>
          <p:cNvPr id="44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46B37F"/>
          </a:solidFill>
          <a:ln w="38100" cap="rnd">
            <a:solidFill>
              <a:srgbClr val="46B37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Pohled na horní barevné koule">
            <a:extLst>
              <a:ext uri="{FF2B5EF4-FFF2-40B4-BE49-F238E27FC236}">
                <a16:creationId xmlns:a16="http://schemas.microsoft.com/office/drawing/2014/main" id="{B4D88796-45D5-48DF-ABF0-B58A12A31E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90" r="17976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46396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3DAA0EF-336D-4CDC-A9A2-8460363E2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D079A19-B31E-4129-A464-7547FF05A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90556" cy="6858000"/>
          </a:xfrm>
          <a:custGeom>
            <a:avLst/>
            <a:gdLst>
              <a:gd name="connsiteX0" fmla="*/ 0 w 4090556"/>
              <a:gd name="connsiteY0" fmla="*/ 0 h 6858000"/>
              <a:gd name="connsiteX1" fmla="*/ 4077555 w 4090556"/>
              <a:gd name="connsiteY1" fmla="*/ 0 h 6858000"/>
              <a:gd name="connsiteX2" fmla="*/ 4077574 w 4090556"/>
              <a:gd name="connsiteY2" fmla="*/ 720 h 6858000"/>
              <a:gd name="connsiteX3" fmla="*/ 4075790 w 4090556"/>
              <a:gd name="connsiteY3" fmla="*/ 575485 h 6858000"/>
              <a:gd name="connsiteX4" fmla="*/ 4076555 w 4090556"/>
              <a:gd name="connsiteY4" fmla="*/ 932245 h 6858000"/>
              <a:gd name="connsiteX5" fmla="*/ 4076555 w 4090556"/>
              <a:gd name="connsiteY5" fmla="*/ 1286711 h 6858000"/>
              <a:gd name="connsiteX6" fmla="*/ 4082288 w 4090556"/>
              <a:gd name="connsiteY6" fmla="*/ 1595180 h 6858000"/>
              <a:gd name="connsiteX7" fmla="*/ 4078211 w 4090556"/>
              <a:gd name="connsiteY7" fmla="*/ 2133123 h 6858000"/>
              <a:gd name="connsiteX8" fmla="*/ 4071968 w 4090556"/>
              <a:gd name="connsiteY8" fmla="*/ 2946025 h 6858000"/>
              <a:gd name="connsiteX9" fmla="*/ 4068401 w 4090556"/>
              <a:gd name="connsiteY9" fmla="*/ 3502061 h 6858000"/>
              <a:gd name="connsiteX10" fmla="*/ 4087513 w 4090556"/>
              <a:gd name="connsiteY10" fmla="*/ 4076061 h 6858000"/>
              <a:gd name="connsiteX11" fmla="*/ 4076938 w 4090556"/>
              <a:gd name="connsiteY11" fmla="*/ 4442632 h 6858000"/>
              <a:gd name="connsiteX12" fmla="*/ 4071459 w 4090556"/>
              <a:gd name="connsiteY12" fmla="*/ 4827550 h 6858000"/>
              <a:gd name="connsiteX13" fmla="*/ 4071459 w 4090556"/>
              <a:gd name="connsiteY13" fmla="*/ 5019945 h 6858000"/>
              <a:gd name="connsiteX14" fmla="*/ 4084200 w 4090556"/>
              <a:gd name="connsiteY14" fmla="*/ 5490104 h 6858000"/>
              <a:gd name="connsiteX15" fmla="*/ 4077446 w 4090556"/>
              <a:gd name="connsiteY15" fmla="*/ 5844569 h 6858000"/>
              <a:gd name="connsiteX16" fmla="*/ 4082544 w 4090556"/>
              <a:gd name="connsiteY16" fmla="*/ 6260195 h 6858000"/>
              <a:gd name="connsiteX17" fmla="*/ 4086110 w 4090556"/>
              <a:gd name="connsiteY17" fmla="*/ 6706145 h 6858000"/>
              <a:gd name="connsiteX18" fmla="*/ 4086135 w 4090556"/>
              <a:gd name="connsiteY18" fmla="*/ 6794562 h 6858000"/>
              <a:gd name="connsiteX19" fmla="*/ 4080334 w 4090556"/>
              <a:gd name="connsiteY19" fmla="*/ 6858000 h 6858000"/>
              <a:gd name="connsiteX20" fmla="*/ 0 w 4090556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90556" h="6858000">
                <a:moveTo>
                  <a:pt x="0" y="0"/>
                </a:moveTo>
                <a:lnTo>
                  <a:pt x="4077555" y="0"/>
                </a:lnTo>
                <a:lnTo>
                  <a:pt x="4077574" y="720"/>
                </a:lnTo>
                <a:cubicBezTo>
                  <a:pt x="4079358" y="192351"/>
                  <a:pt x="4064960" y="384364"/>
                  <a:pt x="4075790" y="575485"/>
                </a:cubicBezTo>
                <a:cubicBezTo>
                  <a:pt x="4082544" y="694108"/>
                  <a:pt x="4081269" y="814132"/>
                  <a:pt x="4076555" y="932245"/>
                </a:cubicBezTo>
                <a:cubicBezTo>
                  <a:pt x="4071840" y="1050357"/>
                  <a:pt x="4065470" y="1168597"/>
                  <a:pt x="4076555" y="1286711"/>
                </a:cubicBezTo>
                <a:cubicBezTo>
                  <a:pt x="4084710" y="1389317"/>
                  <a:pt x="4086621" y="1492332"/>
                  <a:pt x="4082288" y="1595180"/>
                </a:cubicBezTo>
                <a:cubicBezTo>
                  <a:pt x="4077319" y="1774452"/>
                  <a:pt x="4067637" y="1953851"/>
                  <a:pt x="4078211" y="2133123"/>
                </a:cubicBezTo>
                <a:cubicBezTo>
                  <a:pt x="4094393" y="2404260"/>
                  <a:pt x="4084710" y="2675143"/>
                  <a:pt x="4071968" y="2946025"/>
                </a:cubicBezTo>
                <a:cubicBezTo>
                  <a:pt x="4063049" y="3131413"/>
                  <a:pt x="4055659" y="3316673"/>
                  <a:pt x="4068401" y="3502061"/>
                </a:cubicBezTo>
                <a:cubicBezTo>
                  <a:pt x="4081396" y="3693182"/>
                  <a:pt x="4097323" y="3884176"/>
                  <a:pt x="4087513" y="4076061"/>
                </a:cubicBezTo>
                <a:cubicBezTo>
                  <a:pt x="4081142" y="4198251"/>
                  <a:pt x="4069037" y="4320315"/>
                  <a:pt x="4076938" y="4442632"/>
                </a:cubicBezTo>
                <a:cubicBezTo>
                  <a:pt x="4083270" y="4570925"/>
                  <a:pt x="4081435" y="4699486"/>
                  <a:pt x="4071459" y="4827550"/>
                </a:cubicBezTo>
                <a:cubicBezTo>
                  <a:pt x="4065725" y="4891550"/>
                  <a:pt x="4065725" y="4955945"/>
                  <a:pt x="4071459" y="5019945"/>
                </a:cubicBezTo>
                <a:cubicBezTo>
                  <a:pt x="4087742" y="5176105"/>
                  <a:pt x="4091997" y="5333296"/>
                  <a:pt x="4084200" y="5490104"/>
                </a:cubicBezTo>
                <a:cubicBezTo>
                  <a:pt x="4079740" y="5608217"/>
                  <a:pt x="4071968" y="5726202"/>
                  <a:pt x="4077446" y="5844569"/>
                </a:cubicBezTo>
                <a:cubicBezTo>
                  <a:pt x="4083944" y="5983069"/>
                  <a:pt x="4088914" y="6121696"/>
                  <a:pt x="4082544" y="6260195"/>
                </a:cubicBezTo>
                <a:cubicBezTo>
                  <a:pt x="4075841" y="6408803"/>
                  <a:pt x="4077026" y="6557662"/>
                  <a:pt x="4086110" y="6706145"/>
                </a:cubicBezTo>
                <a:cubicBezTo>
                  <a:pt x="4087467" y="6735616"/>
                  <a:pt x="4087474" y="6765120"/>
                  <a:pt x="4086135" y="6794562"/>
                </a:cubicBezTo>
                <a:lnTo>
                  <a:pt x="408033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6B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C50D30-FED6-4F49-83FD-98878EF46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1" y="640823"/>
            <a:ext cx="3103194" cy="5583148"/>
          </a:xfrm>
        </p:spPr>
        <p:txBody>
          <a:bodyPr anchor="ctr"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ÚČINEK CVIČENÍ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6DE6EB8B-CEEA-47CD-A6BA-449361FDFA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573770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6722768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LeftStep">
      <a:dk1>
        <a:srgbClr val="000000"/>
      </a:dk1>
      <a:lt1>
        <a:srgbClr val="FFFFFF"/>
      </a:lt1>
      <a:dk2>
        <a:srgbClr val="323820"/>
      </a:dk2>
      <a:lt2>
        <a:srgbClr val="E8E2E5"/>
      </a:lt2>
      <a:accent1>
        <a:srgbClr val="46B37F"/>
      </a:accent1>
      <a:accent2>
        <a:srgbClr val="3BB147"/>
      </a:accent2>
      <a:accent3>
        <a:srgbClr val="68B346"/>
      </a:accent3>
      <a:accent4>
        <a:srgbClr val="8DAD39"/>
      </a:accent4>
      <a:accent5>
        <a:srgbClr val="B1A145"/>
      </a:accent5>
      <a:accent6>
        <a:srgbClr val="B16F3B"/>
      </a:accent6>
      <a:hlink>
        <a:srgbClr val="84862C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28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SketchyVTI</vt:lpstr>
      <vt:lpstr>SENZOMOTORIKA</vt:lpstr>
      <vt:lpstr>SENZOMOTORIKA OSNOVA</vt:lpstr>
      <vt:lpstr>SENZOMOTORIKA ÚVOD</vt:lpstr>
      <vt:lpstr>Teoretické základy SMS</vt:lpstr>
      <vt:lpstr>PROPRIOCEPCE ÚVOD</vt:lpstr>
      <vt:lpstr>PODSTATA METODY</vt:lpstr>
      <vt:lpstr>CÍL METODY</vt:lpstr>
      <vt:lpstr>SMS V RŮZNÝCH POSTURÁLNÍCH SITUACÍCH</vt:lpstr>
      <vt:lpstr>ÚČINEK CVIČENÍ</vt:lpstr>
      <vt:lpstr>DVA STUPNĚ MOTORICKÉHO UČENÍ</vt:lpstr>
      <vt:lpstr>SPRÁVNÉ DRŽENÍ TĚLA VE VERTIKÁLE</vt:lpstr>
      <vt:lpstr>TESTOVÁNÍ STABILITY</vt:lpstr>
      <vt:lpstr>POMŮCKY</vt:lpstr>
      <vt:lpstr>POMŮCKY</vt:lpstr>
      <vt:lpstr>METODICKÝ POSTUP</vt:lpstr>
      <vt:lpstr>"MALÁ NOHA"</vt:lpstr>
      <vt:lpstr>BALANČNÍ CVIKY ZÁKLAD</vt:lpstr>
      <vt:lpstr>BALANČNÍ CVIKY ...a) válcová úseč                                b) kulová úseč</vt:lpstr>
      <vt:lpstr>NÁCVIK SDT POMOCÍ PŘESUNU TĚŽIŠTĚ TĚLA</vt:lpstr>
      <vt:lpstr>NÁCVIK CHŮZE</vt:lpstr>
      <vt:lpstr>CVIČENÍ NA FITTERU (SWINGERU)</vt:lpstr>
      <vt:lpstr>CVIČENÍ NA TRAMPOLÍNĚ</vt:lpstr>
      <vt:lpstr>CVIČENÍ NA POSTUROMEDU</vt:lpstr>
      <vt:lpstr>ZÁSADY SMS</vt:lpstr>
      <vt:lpstr>INDIKACE</vt:lpstr>
      <vt:lpstr>KONTRAINDIKACE</vt:lpstr>
      <vt:lpstr>LITERATURA</vt:lpstr>
      <vt:lpstr>DĚKUJI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/>
  <cp:revision>844</cp:revision>
  <dcterms:created xsi:type="dcterms:W3CDTF">2021-02-20T16:58:29Z</dcterms:created>
  <dcterms:modified xsi:type="dcterms:W3CDTF">2022-01-23T09:13:58Z</dcterms:modified>
</cp:coreProperties>
</file>