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  <p:sldMasterId id="2147483673" r:id="rId2"/>
  </p:sldMasterIdLst>
  <p:sldIdLst>
    <p:sldId id="256" r:id="rId3"/>
    <p:sldId id="276" r:id="rId4"/>
    <p:sldId id="259" r:id="rId5"/>
    <p:sldId id="258" r:id="rId6"/>
    <p:sldId id="274" r:id="rId7"/>
    <p:sldId id="266" r:id="rId8"/>
    <p:sldId id="275" r:id="rId9"/>
    <p:sldId id="260" r:id="rId10"/>
    <p:sldId id="261" r:id="rId11"/>
    <p:sldId id="269" r:id="rId12"/>
    <p:sldId id="262" r:id="rId13"/>
    <p:sldId id="271" r:id="rId14"/>
    <p:sldId id="267" r:id="rId15"/>
    <p:sldId id="263" r:id="rId16"/>
    <p:sldId id="268" r:id="rId17"/>
    <p:sldId id="270" r:id="rId18"/>
    <p:sldId id="265" r:id="rId19"/>
    <p:sldId id="264" r:id="rId20"/>
    <p:sldId id="272" r:id="rId21"/>
    <p:sldId id="273" r:id="rId2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76B68C-06EC-1D6F-5718-36230F842EE5}" v="301" dt="2022-01-23T12:11:11.817"/>
    <p1510:client id="{40E5FF45-7A6E-44D1-B488-D69CF3E15202}" v="989" dt="2021-02-21T06:47:17.294"/>
    <p1510:client id="{BCA32276-C5DD-12B0-CB50-227D3D432E2A}" v="3835" dt="2021-02-21T22:09:20.0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microsoft.com/office/2015/10/relationships/revisionInfo" Target="revisionInfo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5649C1-F12A-4CBF-87BB-21403960851E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41A821F1-69E9-422A-81C8-FF8F1903E8BB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Koncept = myšlenky, principy</a:t>
          </a:r>
          <a:endParaRPr lang="en-US"/>
        </a:p>
      </dgm:t>
    </dgm:pt>
    <dgm:pt modelId="{6C923896-1418-45A4-968C-41DA78797936}" type="parTrans" cxnId="{5E32ADA0-4FB8-4414-AA65-09EED256F005}">
      <dgm:prSet/>
      <dgm:spPr/>
      <dgm:t>
        <a:bodyPr/>
        <a:lstStyle/>
        <a:p>
          <a:endParaRPr lang="en-US"/>
        </a:p>
      </dgm:t>
    </dgm:pt>
    <dgm:pt modelId="{E3BDBC9A-58A7-44D4-8A9A-75358A75A3ED}" type="sibTrans" cxnId="{5E32ADA0-4FB8-4414-AA65-09EED256F005}">
      <dgm:prSet/>
      <dgm:spPr/>
      <dgm:t>
        <a:bodyPr/>
        <a:lstStyle/>
        <a:p>
          <a:endParaRPr lang="en-US"/>
        </a:p>
      </dgm:t>
    </dgm:pt>
    <dgm:pt modelId="{4111C3CB-A50F-4663-8574-2701FDE19CBC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BK je perspektivní, interdisciplinární, problémy řešící přístup k hodnocení, léčbě &amp; individuálnímu vedení pacienta s omezenou schopností plně </a:t>
          </a:r>
          <a:r>
            <a:rPr lang="cs-CZ" b="1"/>
            <a:t>PARTICIPOVAT </a:t>
          </a:r>
          <a:r>
            <a:rPr lang="cs-CZ"/>
            <a:t>na </a:t>
          </a:r>
          <a:r>
            <a:rPr lang="cs-CZ">
              <a:latin typeface="Neue Haas Grotesk Text Pro"/>
            </a:rPr>
            <a:t>každodenním</a:t>
          </a:r>
          <a:r>
            <a:rPr lang="cs-CZ"/>
            <a:t> životě díky poruše motorických, senzorických, percepčních &amp; kognitivních funkcí, vyplývající z poruchy CNS. </a:t>
          </a:r>
          <a:endParaRPr lang="en-US"/>
        </a:p>
      </dgm:t>
    </dgm:pt>
    <dgm:pt modelId="{CF10BF93-4E5E-46D4-A108-F0A519B214FE}" type="parTrans" cxnId="{32DF16AD-30E3-4ECD-AE6F-EF685D2B987A}">
      <dgm:prSet/>
      <dgm:spPr/>
      <dgm:t>
        <a:bodyPr/>
        <a:lstStyle/>
        <a:p>
          <a:endParaRPr lang="en-US"/>
        </a:p>
      </dgm:t>
    </dgm:pt>
    <dgm:pt modelId="{BC7FBADB-EA4C-4346-8005-36440A81A11B}" type="sibTrans" cxnId="{32DF16AD-30E3-4ECD-AE6F-EF685D2B987A}">
      <dgm:prSet/>
      <dgm:spPr/>
      <dgm:t>
        <a:bodyPr/>
        <a:lstStyle/>
        <a:p>
          <a:endParaRPr lang="en-US"/>
        </a:p>
      </dgm:t>
    </dgm:pt>
    <dgm:pt modelId="{DA824870-BC4F-41F0-A320-32441660543B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cs-CZ" dirty="0"/>
            <a:t>Motorické chování člověka: vykonání určitého úkolu - CÍLE, NE jednotlivých komponent.</a:t>
          </a:r>
        </a:p>
      </dgm:t>
    </dgm:pt>
    <dgm:pt modelId="{4A5FC83E-B636-4375-AFE2-DDE49B48FB0D}" type="parTrans" cxnId="{5F43B150-601C-4FC5-B43E-E7272CB8B97F}">
      <dgm:prSet/>
      <dgm:spPr/>
    </dgm:pt>
    <dgm:pt modelId="{A22F49BC-9222-4869-BA27-A02B8E498EB8}" type="sibTrans" cxnId="{5F43B150-601C-4FC5-B43E-E7272CB8B97F}">
      <dgm:prSet/>
      <dgm:spPr/>
    </dgm:pt>
    <dgm:pt modelId="{BBA9E612-8E74-4DCF-A6DD-8D7FF204763A}" type="pres">
      <dgm:prSet presAssocID="{7A5649C1-F12A-4CBF-87BB-21403960851E}" presName="root" presStyleCnt="0">
        <dgm:presLayoutVars>
          <dgm:dir/>
          <dgm:resizeHandles val="exact"/>
        </dgm:presLayoutVars>
      </dgm:prSet>
      <dgm:spPr/>
    </dgm:pt>
    <dgm:pt modelId="{45E1D21E-2BDD-460B-A57F-F4CC31E493B7}" type="pres">
      <dgm:prSet presAssocID="{41A821F1-69E9-422A-81C8-FF8F1903E8BB}" presName="compNode" presStyleCnt="0"/>
      <dgm:spPr/>
    </dgm:pt>
    <dgm:pt modelId="{8A1A7BE6-7921-42B9-96D8-EAC753C83181}" type="pres">
      <dgm:prSet presAssocID="{41A821F1-69E9-422A-81C8-FF8F1903E8BB}" presName="bgRect" presStyleLbl="bgShp" presStyleIdx="0" presStyleCnt="3"/>
      <dgm:spPr/>
    </dgm:pt>
    <dgm:pt modelId="{2DE0EDD3-9537-4259-AD63-80712873065E}" type="pres">
      <dgm:prSet presAssocID="{41A821F1-69E9-422A-81C8-FF8F1903E8BB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hought bubble"/>
        </a:ext>
      </dgm:extLst>
    </dgm:pt>
    <dgm:pt modelId="{2FA5E4CB-011C-4A6F-AE0A-038AD0BD2140}" type="pres">
      <dgm:prSet presAssocID="{41A821F1-69E9-422A-81C8-FF8F1903E8BB}" presName="spaceRect" presStyleCnt="0"/>
      <dgm:spPr/>
    </dgm:pt>
    <dgm:pt modelId="{78C677B2-E843-4AB0-8BF8-1B66BEEC3024}" type="pres">
      <dgm:prSet presAssocID="{41A821F1-69E9-422A-81C8-FF8F1903E8BB}" presName="parTx" presStyleLbl="revTx" presStyleIdx="0" presStyleCnt="3">
        <dgm:presLayoutVars>
          <dgm:chMax val="0"/>
          <dgm:chPref val="0"/>
        </dgm:presLayoutVars>
      </dgm:prSet>
      <dgm:spPr/>
    </dgm:pt>
    <dgm:pt modelId="{0AA3EA1B-CFDF-47FB-9B67-0B26B613F401}" type="pres">
      <dgm:prSet presAssocID="{E3BDBC9A-58A7-44D4-8A9A-75358A75A3ED}" presName="sibTrans" presStyleCnt="0"/>
      <dgm:spPr/>
    </dgm:pt>
    <dgm:pt modelId="{23285020-8A2A-4293-B7C2-AE3B683CDE0F}" type="pres">
      <dgm:prSet presAssocID="{4111C3CB-A50F-4663-8574-2701FDE19CBC}" presName="compNode" presStyleCnt="0"/>
      <dgm:spPr/>
    </dgm:pt>
    <dgm:pt modelId="{EBEFC834-B94F-4E0D-BF9B-552942AD46F5}" type="pres">
      <dgm:prSet presAssocID="{4111C3CB-A50F-4663-8574-2701FDE19CBC}" presName="bgRect" presStyleLbl="bgShp" presStyleIdx="1" presStyleCnt="3"/>
      <dgm:spPr/>
    </dgm:pt>
    <dgm:pt modelId="{BD7F71C3-EDAA-4906-87A0-4F017B856DF4}" type="pres">
      <dgm:prSet presAssocID="{4111C3CB-A50F-4663-8574-2701FDE19CBC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emocnice"/>
        </a:ext>
      </dgm:extLst>
    </dgm:pt>
    <dgm:pt modelId="{E0E5A131-2E39-4F5A-B621-38B514C7CB83}" type="pres">
      <dgm:prSet presAssocID="{4111C3CB-A50F-4663-8574-2701FDE19CBC}" presName="spaceRect" presStyleCnt="0"/>
      <dgm:spPr/>
    </dgm:pt>
    <dgm:pt modelId="{53438108-3733-48B2-A168-F41A20091F60}" type="pres">
      <dgm:prSet presAssocID="{4111C3CB-A50F-4663-8574-2701FDE19CBC}" presName="parTx" presStyleLbl="revTx" presStyleIdx="1" presStyleCnt="3">
        <dgm:presLayoutVars>
          <dgm:chMax val="0"/>
          <dgm:chPref val="0"/>
        </dgm:presLayoutVars>
      </dgm:prSet>
      <dgm:spPr/>
    </dgm:pt>
    <dgm:pt modelId="{08B32F43-5131-4F67-A372-CEAA285007B5}" type="pres">
      <dgm:prSet presAssocID="{BC7FBADB-EA4C-4346-8005-36440A81A11B}" presName="sibTrans" presStyleCnt="0"/>
      <dgm:spPr/>
    </dgm:pt>
    <dgm:pt modelId="{5A67706F-38CE-48D4-971B-93708FC594D6}" type="pres">
      <dgm:prSet presAssocID="{DA824870-BC4F-41F0-A320-32441660543B}" presName="compNode" presStyleCnt="0"/>
      <dgm:spPr/>
    </dgm:pt>
    <dgm:pt modelId="{917C1A34-F593-456A-88A2-842B737375DC}" type="pres">
      <dgm:prSet presAssocID="{DA824870-BC4F-41F0-A320-32441660543B}" presName="bgRect" presStyleLbl="bgShp" presStyleIdx="2" presStyleCnt="3"/>
      <dgm:spPr/>
    </dgm:pt>
    <dgm:pt modelId="{5775FA2D-6573-4CFE-9C4E-523FF527BD6D}" type="pres">
      <dgm:prSet presAssocID="{DA824870-BC4F-41F0-A320-32441660543B}" presName="iconRect" presStyleLbl="node1" presStyleIdx="2" presStyleCnt="3"/>
      <dgm:spPr/>
    </dgm:pt>
    <dgm:pt modelId="{E00CE851-B073-404F-9E73-EF3A7B99DAD3}" type="pres">
      <dgm:prSet presAssocID="{DA824870-BC4F-41F0-A320-32441660543B}" presName="spaceRect" presStyleCnt="0"/>
      <dgm:spPr/>
    </dgm:pt>
    <dgm:pt modelId="{BD4E21DA-3515-454C-9038-86481E03FCA3}" type="pres">
      <dgm:prSet presAssocID="{DA824870-BC4F-41F0-A320-32441660543B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0D9D934D-688F-4F05-840D-008D3EBA0525}" type="presOf" srcId="{7A5649C1-F12A-4CBF-87BB-21403960851E}" destId="{BBA9E612-8E74-4DCF-A6DD-8D7FF204763A}" srcOrd="0" destOrd="0" presId="urn:microsoft.com/office/officeart/2018/2/layout/IconVerticalSolidList"/>
    <dgm:cxn modelId="{DB9F6B4F-1853-45A2-8C84-0E1D565FC5B1}" type="presOf" srcId="{DA824870-BC4F-41F0-A320-32441660543B}" destId="{BD4E21DA-3515-454C-9038-86481E03FCA3}" srcOrd="0" destOrd="0" presId="urn:microsoft.com/office/officeart/2018/2/layout/IconVerticalSolidList"/>
    <dgm:cxn modelId="{5F43B150-601C-4FC5-B43E-E7272CB8B97F}" srcId="{7A5649C1-F12A-4CBF-87BB-21403960851E}" destId="{DA824870-BC4F-41F0-A320-32441660543B}" srcOrd="2" destOrd="0" parTransId="{4A5FC83E-B636-4375-AFE2-DDE49B48FB0D}" sibTransId="{A22F49BC-9222-4869-BA27-A02B8E498EB8}"/>
    <dgm:cxn modelId="{5E32ADA0-4FB8-4414-AA65-09EED256F005}" srcId="{7A5649C1-F12A-4CBF-87BB-21403960851E}" destId="{41A821F1-69E9-422A-81C8-FF8F1903E8BB}" srcOrd="0" destOrd="0" parTransId="{6C923896-1418-45A4-968C-41DA78797936}" sibTransId="{E3BDBC9A-58A7-44D4-8A9A-75358A75A3ED}"/>
    <dgm:cxn modelId="{32DF16AD-30E3-4ECD-AE6F-EF685D2B987A}" srcId="{7A5649C1-F12A-4CBF-87BB-21403960851E}" destId="{4111C3CB-A50F-4663-8574-2701FDE19CBC}" srcOrd="1" destOrd="0" parTransId="{CF10BF93-4E5E-46D4-A108-F0A519B214FE}" sibTransId="{BC7FBADB-EA4C-4346-8005-36440A81A11B}"/>
    <dgm:cxn modelId="{C31F84C1-452C-4A36-BC81-A8E5EA27D2CE}" type="presOf" srcId="{41A821F1-69E9-422A-81C8-FF8F1903E8BB}" destId="{78C677B2-E843-4AB0-8BF8-1B66BEEC3024}" srcOrd="0" destOrd="0" presId="urn:microsoft.com/office/officeart/2018/2/layout/IconVerticalSolidList"/>
    <dgm:cxn modelId="{1769F3D5-D810-4D80-95DA-236D5CDE00DA}" type="presOf" srcId="{4111C3CB-A50F-4663-8574-2701FDE19CBC}" destId="{53438108-3733-48B2-A168-F41A20091F60}" srcOrd="0" destOrd="0" presId="urn:microsoft.com/office/officeart/2018/2/layout/IconVerticalSolidList"/>
    <dgm:cxn modelId="{54FDD51A-34C9-4E3B-BCDA-CAA0E4D2D797}" type="presParOf" srcId="{BBA9E612-8E74-4DCF-A6DD-8D7FF204763A}" destId="{45E1D21E-2BDD-460B-A57F-F4CC31E493B7}" srcOrd="0" destOrd="0" presId="urn:microsoft.com/office/officeart/2018/2/layout/IconVerticalSolidList"/>
    <dgm:cxn modelId="{EC2BBF48-FD72-426A-AD77-6B8F9C779143}" type="presParOf" srcId="{45E1D21E-2BDD-460B-A57F-F4CC31E493B7}" destId="{8A1A7BE6-7921-42B9-96D8-EAC753C83181}" srcOrd="0" destOrd="0" presId="urn:microsoft.com/office/officeart/2018/2/layout/IconVerticalSolidList"/>
    <dgm:cxn modelId="{625EAD6D-2AEA-4222-9AE5-7E32962CC9E1}" type="presParOf" srcId="{45E1D21E-2BDD-460B-A57F-F4CC31E493B7}" destId="{2DE0EDD3-9537-4259-AD63-80712873065E}" srcOrd="1" destOrd="0" presId="urn:microsoft.com/office/officeart/2018/2/layout/IconVerticalSolidList"/>
    <dgm:cxn modelId="{77E6B184-9030-4106-BFF2-8ED49555E3BE}" type="presParOf" srcId="{45E1D21E-2BDD-460B-A57F-F4CC31E493B7}" destId="{2FA5E4CB-011C-4A6F-AE0A-038AD0BD2140}" srcOrd="2" destOrd="0" presId="urn:microsoft.com/office/officeart/2018/2/layout/IconVerticalSolidList"/>
    <dgm:cxn modelId="{3ED1B148-3323-44CF-A320-914C9156F027}" type="presParOf" srcId="{45E1D21E-2BDD-460B-A57F-F4CC31E493B7}" destId="{78C677B2-E843-4AB0-8BF8-1B66BEEC3024}" srcOrd="3" destOrd="0" presId="urn:microsoft.com/office/officeart/2018/2/layout/IconVerticalSolidList"/>
    <dgm:cxn modelId="{9055B570-E958-4C35-BB27-F5F88E8719C0}" type="presParOf" srcId="{BBA9E612-8E74-4DCF-A6DD-8D7FF204763A}" destId="{0AA3EA1B-CFDF-47FB-9B67-0B26B613F401}" srcOrd="1" destOrd="0" presId="urn:microsoft.com/office/officeart/2018/2/layout/IconVerticalSolidList"/>
    <dgm:cxn modelId="{9838A9D4-036A-457E-A48D-A4860259C00D}" type="presParOf" srcId="{BBA9E612-8E74-4DCF-A6DD-8D7FF204763A}" destId="{23285020-8A2A-4293-B7C2-AE3B683CDE0F}" srcOrd="2" destOrd="0" presId="urn:microsoft.com/office/officeart/2018/2/layout/IconVerticalSolidList"/>
    <dgm:cxn modelId="{AF111A92-9290-42A8-A54D-58F0B5B92830}" type="presParOf" srcId="{23285020-8A2A-4293-B7C2-AE3B683CDE0F}" destId="{EBEFC834-B94F-4E0D-BF9B-552942AD46F5}" srcOrd="0" destOrd="0" presId="urn:microsoft.com/office/officeart/2018/2/layout/IconVerticalSolidList"/>
    <dgm:cxn modelId="{2B4E7671-B33A-4356-998F-E2BB401C82DE}" type="presParOf" srcId="{23285020-8A2A-4293-B7C2-AE3B683CDE0F}" destId="{BD7F71C3-EDAA-4906-87A0-4F017B856DF4}" srcOrd="1" destOrd="0" presId="urn:microsoft.com/office/officeart/2018/2/layout/IconVerticalSolidList"/>
    <dgm:cxn modelId="{5224C9E5-8786-4F88-829A-81B1C3D7CF45}" type="presParOf" srcId="{23285020-8A2A-4293-B7C2-AE3B683CDE0F}" destId="{E0E5A131-2E39-4F5A-B621-38B514C7CB83}" srcOrd="2" destOrd="0" presId="urn:microsoft.com/office/officeart/2018/2/layout/IconVerticalSolidList"/>
    <dgm:cxn modelId="{3554269F-3B0F-47E6-BE61-0E7D3EC1A371}" type="presParOf" srcId="{23285020-8A2A-4293-B7C2-AE3B683CDE0F}" destId="{53438108-3733-48B2-A168-F41A20091F60}" srcOrd="3" destOrd="0" presId="urn:microsoft.com/office/officeart/2018/2/layout/IconVerticalSolidList"/>
    <dgm:cxn modelId="{6FE1072B-88A0-4AD5-A395-233E7B64A426}" type="presParOf" srcId="{BBA9E612-8E74-4DCF-A6DD-8D7FF204763A}" destId="{08B32F43-5131-4F67-A372-CEAA285007B5}" srcOrd="3" destOrd="0" presId="urn:microsoft.com/office/officeart/2018/2/layout/IconVerticalSolidList"/>
    <dgm:cxn modelId="{2B4576BA-E49A-4E16-A6A7-3D6E42931909}" type="presParOf" srcId="{BBA9E612-8E74-4DCF-A6DD-8D7FF204763A}" destId="{5A67706F-38CE-48D4-971B-93708FC594D6}" srcOrd="4" destOrd="0" presId="urn:microsoft.com/office/officeart/2018/2/layout/IconVerticalSolidList"/>
    <dgm:cxn modelId="{D4212451-535C-45CA-A4DC-A547568277D6}" type="presParOf" srcId="{5A67706F-38CE-48D4-971B-93708FC594D6}" destId="{917C1A34-F593-456A-88A2-842B737375DC}" srcOrd="0" destOrd="0" presId="urn:microsoft.com/office/officeart/2018/2/layout/IconVerticalSolidList"/>
    <dgm:cxn modelId="{6C3CB6DC-4811-4D95-99F4-6AE67B21761C}" type="presParOf" srcId="{5A67706F-38CE-48D4-971B-93708FC594D6}" destId="{5775FA2D-6573-4CFE-9C4E-523FF527BD6D}" srcOrd="1" destOrd="0" presId="urn:microsoft.com/office/officeart/2018/2/layout/IconVerticalSolidList"/>
    <dgm:cxn modelId="{E1220FC3-7BEE-41D1-9636-F627D3C7A0F7}" type="presParOf" srcId="{5A67706F-38CE-48D4-971B-93708FC594D6}" destId="{E00CE851-B073-404F-9E73-EF3A7B99DAD3}" srcOrd="2" destOrd="0" presId="urn:microsoft.com/office/officeart/2018/2/layout/IconVerticalSolidList"/>
    <dgm:cxn modelId="{6CA942E8-E30C-4B0B-A66E-E8BEE1C594E8}" type="presParOf" srcId="{5A67706F-38CE-48D4-971B-93708FC594D6}" destId="{BD4E21DA-3515-454C-9038-86481E03FCA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757D72A-8C9B-43D3-91C6-A6EA3B34509A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6B84F5F-B407-4940-AF0F-48042E3DC20C}">
      <dgm:prSet/>
      <dgm:spPr/>
      <dgm:t>
        <a:bodyPr/>
        <a:lstStyle/>
        <a:p>
          <a:r>
            <a:rPr lang="cs-CZ"/>
            <a:t>NDT = Neurodevelopmental treatment</a:t>
          </a:r>
          <a:endParaRPr lang="en-US"/>
        </a:p>
      </dgm:t>
    </dgm:pt>
    <dgm:pt modelId="{DC227275-2A57-4277-A7F7-003465FB244C}" type="parTrans" cxnId="{ADD00A52-2650-4892-AD64-1039E1ABB371}">
      <dgm:prSet/>
      <dgm:spPr/>
      <dgm:t>
        <a:bodyPr/>
        <a:lstStyle/>
        <a:p>
          <a:endParaRPr lang="en-US"/>
        </a:p>
      </dgm:t>
    </dgm:pt>
    <dgm:pt modelId="{7AAF96FC-7CB1-497C-9313-92B02BC4E56C}" type="sibTrans" cxnId="{ADD00A52-2650-4892-AD64-1039E1ABB371}">
      <dgm:prSet/>
      <dgm:spPr/>
      <dgm:t>
        <a:bodyPr/>
        <a:lstStyle/>
        <a:p>
          <a:endParaRPr lang="en-US"/>
        </a:p>
      </dgm:t>
    </dgm:pt>
    <dgm:pt modelId="{197382E1-F6D5-4F66-A180-F52058250006}">
      <dgm:prSet/>
      <dgm:spPr/>
      <dgm:t>
        <a:bodyPr/>
        <a:lstStyle/>
        <a:p>
          <a:r>
            <a:rPr lang="cs-CZ"/>
            <a:t>Založen Bertou a Karlem Bobathovými ve 40. letech 20. století</a:t>
          </a:r>
          <a:endParaRPr lang="en-US"/>
        </a:p>
      </dgm:t>
    </dgm:pt>
    <dgm:pt modelId="{DB98BA79-F2E5-4C36-9898-CCFA9269CE96}" type="parTrans" cxnId="{76B5BA7F-5FE1-44C8-A857-02E0193A688C}">
      <dgm:prSet/>
      <dgm:spPr/>
      <dgm:t>
        <a:bodyPr/>
        <a:lstStyle/>
        <a:p>
          <a:endParaRPr lang="en-US"/>
        </a:p>
      </dgm:t>
    </dgm:pt>
    <dgm:pt modelId="{F16B4E40-9711-4FBC-B954-978B35E2DAEB}" type="sibTrans" cxnId="{76B5BA7F-5FE1-44C8-A857-02E0193A688C}">
      <dgm:prSet/>
      <dgm:spPr/>
      <dgm:t>
        <a:bodyPr/>
        <a:lstStyle/>
        <a:p>
          <a:endParaRPr lang="en-US"/>
        </a:p>
      </dgm:t>
    </dgm:pt>
    <dgm:pt modelId="{623C89B9-F061-4CE0-AAD2-27D8E42E31B5}">
      <dgm:prSet/>
      <dgm:spPr/>
      <dgm:t>
        <a:bodyPr/>
        <a:lstStyle/>
        <a:p>
          <a:r>
            <a:rPr lang="cs-CZ"/>
            <a:t>Neustále se vyvíjející koncept</a:t>
          </a:r>
          <a:endParaRPr lang="en-US"/>
        </a:p>
      </dgm:t>
    </dgm:pt>
    <dgm:pt modelId="{D1116866-39BB-44F0-9133-214A1FC22CDE}" type="parTrans" cxnId="{548AE4C7-42A6-455B-BBF2-607DA5FA696B}">
      <dgm:prSet/>
      <dgm:spPr/>
      <dgm:t>
        <a:bodyPr/>
        <a:lstStyle/>
        <a:p>
          <a:endParaRPr lang="en-US"/>
        </a:p>
      </dgm:t>
    </dgm:pt>
    <dgm:pt modelId="{72F315E0-CB85-4836-8FD7-0FA0D050F2E2}" type="sibTrans" cxnId="{548AE4C7-42A6-455B-BBF2-607DA5FA696B}">
      <dgm:prSet/>
      <dgm:spPr/>
      <dgm:t>
        <a:bodyPr/>
        <a:lstStyle/>
        <a:p>
          <a:endParaRPr lang="en-US"/>
        </a:p>
      </dgm:t>
    </dgm:pt>
    <dgm:pt modelId="{F1BEFB19-2624-4215-B266-726981877BD1}">
      <dgm:prSet phldr="0"/>
      <dgm:spPr/>
      <dgm:t>
        <a:bodyPr/>
        <a:lstStyle/>
        <a:p>
          <a:pPr rtl="0"/>
          <a:r>
            <a:rPr lang="cs-CZ" dirty="0">
              <a:latin typeface="Neue Haas Grotesk Text Pro"/>
            </a:rPr>
            <a:t>Účelově orientovaný přístup, tzv. Task Oriented Approach</a:t>
          </a:r>
        </a:p>
      </dgm:t>
    </dgm:pt>
    <dgm:pt modelId="{02DAD4EA-CDD8-4B84-86A9-52D5E65A7D36}" type="parTrans" cxnId="{AF4C1F04-D320-4C26-BD7C-DA7FEA668C20}">
      <dgm:prSet/>
      <dgm:spPr/>
    </dgm:pt>
    <dgm:pt modelId="{87FA7F97-3CA9-47B2-9D86-8EA9E74CC422}" type="sibTrans" cxnId="{AF4C1F04-D320-4C26-BD7C-DA7FEA668C20}">
      <dgm:prSet/>
      <dgm:spPr/>
      <dgm:t>
        <a:bodyPr/>
        <a:lstStyle/>
        <a:p>
          <a:endParaRPr lang="cs-CZ"/>
        </a:p>
      </dgm:t>
    </dgm:pt>
    <dgm:pt modelId="{8048F1D1-329E-432A-9A1C-81EB7B7A4AD7}">
      <dgm:prSet phldr="0"/>
      <dgm:spPr/>
      <dgm:t>
        <a:bodyPr/>
        <a:lstStyle/>
        <a:p>
          <a:pPr rtl="0"/>
          <a:r>
            <a:rPr lang="cs-CZ" dirty="0">
              <a:latin typeface="Neue Haas Grotesk Text Pro"/>
            </a:rPr>
            <a:t>Přístup motorické kontroly či motorického učení</a:t>
          </a:r>
        </a:p>
      </dgm:t>
    </dgm:pt>
    <dgm:pt modelId="{47111766-6F0F-4C09-A2A7-C6F6BF55ABFF}" type="parTrans" cxnId="{1C00AA37-4EB5-4802-AF8D-9599AA4F510A}">
      <dgm:prSet/>
      <dgm:spPr/>
    </dgm:pt>
    <dgm:pt modelId="{138E7FB2-7E80-4FCA-B795-CB7BB4519F2F}" type="sibTrans" cxnId="{1C00AA37-4EB5-4802-AF8D-9599AA4F510A}">
      <dgm:prSet/>
      <dgm:spPr/>
    </dgm:pt>
    <dgm:pt modelId="{EDF76BCB-8E22-4BE8-A8FE-23152CFB88D0}" type="pres">
      <dgm:prSet presAssocID="{9757D72A-8C9B-43D3-91C6-A6EA3B34509A}" presName="outerComposite" presStyleCnt="0">
        <dgm:presLayoutVars>
          <dgm:chMax val="5"/>
          <dgm:dir/>
          <dgm:resizeHandles val="exact"/>
        </dgm:presLayoutVars>
      </dgm:prSet>
      <dgm:spPr/>
    </dgm:pt>
    <dgm:pt modelId="{BF96397C-AAE1-4157-A86F-4DDBD6D43E50}" type="pres">
      <dgm:prSet presAssocID="{9757D72A-8C9B-43D3-91C6-A6EA3B34509A}" presName="dummyMaxCanvas" presStyleCnt="0">
        <dgm:presLayoutVars/>
      </dgm:prSet>
      <dgm:spPr/>
    </dgm:pt>
    <dgm:pt modelId="{0ACC1F38-A6DC-4287-B976-3ED1E389E698}" type="pres">
      <dgm:prSet presAssocID="{9757D72A-8C9B-43D3-91C6-A6EA3B34509A}" presName="FiveNodes_1" presStyleLbl="node1" presStyleIdx="0" presStyleCnt="5">
        <dgm:presLayoutVars>
          <dgm:bulletEnabled val="1"/>
        </dgm:presLayoutVars>
      </dgm:prSet>
      <dgm:spPr/>
    </dgm:pt>
    <dgm:pt modelId="{4DDC3BFC-6977-4A50-96E6-771FB74DC97D}" type="pres">
      <dgm:prSet presAssocID="{9757D72A-8C9B-43D3-91C6-A6EA3B34509A}" presName="FiveNodes_2" presStyleLbl="node1" presStyleIdx="1" presStyleCnt="5">
        <dgm:presLayoutVars>
          <dgm:bulletEnabled val="1"/>
        </dgm:presLayoutVars>
      </dgm:prSet>
      <dgm:spPr/>
    </dgm:pt>
    <dgm:pt modelId="{C5BD7ADD-ED3E-423E-8C2F-F8C122678AB7}" type="pres">
      <dgm:prSet presAssocID="{9757D72A-8C9B-43D3-91C6-A6EA3B34509A}" presName="FiveNodes_3" presStyleLbl="node1" presStyleIdx="2" presStyleCnt="5">
        <dgm:presLayoutVars>
          <dgm:bulletEnabled val="1"/>
        </dgm:presLayoutVars>
      </dgm:prSet>
      <dgm:spPr/>
    </dgm:pt>
    <dgm:pt modelId="{3E411296-E5EA-4B08-97FA-3E6681657F26}" type="pres">
      <dgm:prSet presAssocID="{9757D72A-8C9B-43D3-91C6-A6EA3B34509A}" presName="FiveNodes_4" presStyleLbl="node1" presStyleIdx="3" presStyleCnt="5">
        <dgm:presLayoutVars>
          <dgm:bulletEnabled val="1"/>
        </dgm:presLayoutVars>
      </dgm:prSet>
      <dgm:spPr/>
    </dgm:pt>
    <dgm:pt modelId="{2B935C9D-480C-433C-B07B-7095659B754B}" type="pres">
      <dgm:prSet presAssocID="{9757D72A-8C9B-43D3-91C6-A6EA3B34509A}" presName="FiveNodes_5" presStyleLbl="node1" presStyleIdx="4" presStyleCnt="5">
        <dgm:presLayoutVars>
          <dgm:bulletEnabled val="1"/>
        </dgm:presLayoutVars>
      </dgm:prSet>
      <dgm:spPr/>
    </dgm:pt>
    <dgm:pt modelId="{1D3778A0-A759-4205-8F05-B2A3CB64A884}" type="pres">
      <dgm:prSet presAssocID="{9757D72A-8C9B-43D3-91C6-A6EA3B34509A}" presName="FiveConn_1-2" presStyleLbl="fgAccFollowNode1" presStyleIdx="0" presStyleCnt="4">
        <dgm:presLayoutVars>
          <dgm:bulletEnabled val="1"/>
        </dgm:presLayoutVars>
      </dgm:prSet>
      <dgm:spPr/>
    </dgm:pt>
    <dgm:pt modelId="{1B85B607-A430-4C3B-A8C1-842D0C9957C5}" type="pres">
      <dgm:prSet presAssocID="{9757D72A-8C9B-43D3-91C6-A6EA3B34509A}" presName="FiveConn_2-3" presStyleLbl="fgAccFollowNode1" presStyleIdx="1" presStyleCnt="4">
        <dgm:presLayoutVars>
          <dgm:bulletEnabled val="1"/>
        </dgm:presLayoutVars>
      </dgm:prSet>
      <dgm:spPr/>
    </dgm:pt>
    <dgm:pt modelId="{47125B97-F518-4103-B044-000E4F41959E}" type="pres">
      <dgm:prSet presAssocID="{9757D72A-8C9B-43D3-91C6-A6EA3B34509A}" presName="FiveConn_3-4" presStyleLbl="fgAccFollowNode1" presStyleIdx="2" presStyleCnt="4">
        <dgm:presLayoutVars>
          <dgm:bulletEnabled val="1"/>
        </dgm:presLayoutVars>
      </dgm:prSet>
      <dgm:spPr/>
    </dgm:pt>
    <dgm:pt modelId="{6FA68741-C74B-4107-A216-60655553FAED}" type="pres">
      <dgm:prSet presAssocID="{9757D72A-8C9B-43D3-91C6-A6EA3B34509A}" presName="FiveConn_4-5" presStyleLbl="fgAccFollowNode1" presStyleIdx="3" presStyleCnt="4">
        <dgm:presLayoutVars>
          <dgm:bulletEnabled val="1"/>
        </dgm:presLayoutVars>
      </dgm:prSet>
      <dgm:spPr/>
    </dgm:pt>
    <dgm:pt modelId="{36DC5537-329F-4C1A-BCE3-A3A3CD321413}" type="pres">
      <dgm:prSet presAssocID="{9757D72A-8C9B-43D3-91C6-A6EA3B34509A}" presName="FiveNodes_1_text" presStyleLbl="node1" presStyleIdx="4" presStyleCnt="5">
        <dgm:presLayoutVars>
          <dgm:bulletEnabled val="1"/>
        </dgm:presLayoutVars>
      </dgm:prSet>
      <dgm:spPr/>
    </dgm:pt>
    <dgm:pt modelId="{E7C39F85-E408-4580-B7C3-2BA85A7F8344}" type="pres">
      <dgm:prSet presAssocID="{9757D72A-8C9B-43D3-91C6-A6EA3B34509A}" presName="FiveNodes_2_text" presStyleLbl="node1" presStyleIdx="4" presStyleCnt="5">
        <dgm:presLayoutVars>
          <dgm:bulletEnabled val="1"/>
        </dgm:presLayoutVars>
      </dgm:prSet>
      <dgm:spPr/>
    </dgm:pt>
    <dgm:pt modelId="{804F1663-6823-4BFC-90CD-EE6618644301}" type="pres">
      <dgm:prSet presAssocID="{9757D72A-8C9B-43D3-91C6-A6EA3B34509A}" presName="FiveNodes_3_text" presStyleLbl="node1" presStyleIdx="4" presStyleCnt="5">
        <dgm:presLayoutVars>
          <dgm:bulletEnabled val="1"/>
        </dgm:presLayoutVars>
      </dgm:prSet>
      <dgm:spPr/>
    </dgm:pt>
    <dgm:pt modelId="{2B964296-0345-4923-89FE-B58DE47C1847}" type="pres">
      <dgm:prSet presAssocID="{9757D72A-8C9B-43D3-91C6-A6EA3B34509A}" presName="FiveNodes_4_text" presStyleLbl="node1" presStyleIdx="4" presStyleCnt="5">
        <dgm:presLayoutVars>
          <dgm:bulletEnabled val="1"/>
        </dgm:presLayoutVars>
      </dgm:prSet>
      <dgm:spPr/>
    </dgm:pt>
    <dgm:pt modelId="{329FCF22-48DC-4A07-8CAC-9CAD5E0F3DA4}" type="pres">
      <dgm:prSet presAssocID="{9757D72A-8C9B-43D3-91C6-A6EA3B34509A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AF4C1F04-D320-4C26-BD7C-DA7FEA668C20}" srcId="{9757D72A-8C9B-43D3-91C6-A6EA3B34509A}" destId="{F1BEFB19-2624-4215-B266-726981877BD1}" srcOrd="3" destOrd="0" parTransId="{02DAD4EA-CDD8-4B84-86A9-52D5E65A7D36}" sibTransId="{87FA7F97-3CA9-47B2-9D86-8EA9E74CC422}"/>
    <dgm:cxn modelId="{F14EFF07-9334-4115-8B38-0E365C72625C}" type="presOf" srcId="{8048F1D1-329E-432A-9A1C-81EB7B7A4AD7}" destId="{2B935C9D-480C-433C-B07B-7095659B754B}" srcOrd="0" destOrd="0" presId="urn:microsoft.com/office/officeart/2005/8/layout/vProcess5"/>
    <dgm:cxn modelId="{5EC5300A-9238-4BDB-9D82-C570A56C147E}" type="presOf" srcId="{F1BEFB19-2624-4215-B266-726981877BD1}" destId="{3E411296-E5EA-4B08-97FA-3E6681657F26}" srcOrd="0" destOrd="0" presId="urn:microsoft.com/office/officeart/2005/8/layout/vProcess5"/>
    <dgm:cxn modelId="{7D22A825-2A4E-468E-86CC-461F2B127197}" type="presOf" srcId="{F16B4E40-9711-4FBC-B954-978B35E2DAEB}" destId="{1B85B607-A430-4C3B-A8C1-842D0C9957C5}" srcOrd="0" destOrd="0" presId="urn:microsoft.com/office/officeart/2005/8/layout/vProcess5"/>
    <dgm:cxn modelId="{8FCB7D27-C3E8-4D16-887F-6854D9628E90}" type="presOf" srcId="{87FA7F97-3CA9-47B2-9D86-8EA9E74CC422}" destId="{6FA68741-C74B-4107-A216-60655553FAED}" srcOrd="0" destOrd="0" presId="urn:microsoft.com/office/officeart/2005/8/layout/vProcess5"/>
    <dgm:cxn modelId="{A4441C2E-D93B-4E42-B0E0-D0433AE882A2}" type="presOf" srcId="{7AAF96FC-7CB1-497C-9313-92B02BC4E56C}" destId="{1D3778A0-A759-4205-8F05-B2A3CB64A884}" srcOrd="0" destOrd="0" presId="urn:microsoft.com/office/officeart/2005/8/layout/vProcess5"/>
    <dgm:cxn modelId="{1C00AA37-4EB5-4802-AF8D-9599AA4F510A}" srcId="{9757D72A-8C9B-43D3-91C6-A6EA3B34509A}" destId="{8048F1D1-329E-432A-9A1C-81EB7B7A4AD7}" srcOrd="4" destOrd="0" parTransId="{47111766-6F0F-4C09-A2A7-C6F6BF55ABFF}" sibTransId="{138E7FB2-7E80-4FCA-B795-CB7BB4519F2F}"/>
    <dgm:cxn modelId="{FE49A160-85DE-4433-9A8F-0C7AB293AB47}" type="presOf" srcId="{197382E1-F6D5-4F66-A180-F52058250006}" destId="{4DDC3BFC-6977-4A50-96E6-771FB74DC97D}" srcOrd="0" destOrd="0" presId="urn:microsoft.com/office/officeart/2005/8/layout/vProcess5"/>
    <dgm:cxn modelId="{FBD8D865-9D36-4121-94A9-5B8B5036FEAA}" type="presOf" srcId="{623C89B9-F061-4CE0-AAD2-27D8E42E31B5}" destId="{C5BD7ADD-ED3E-423E-8C2F-F8C122678AB7}" srcOrd="0" destOrd="0" presId="urn:microsoft.com/office/officeart/2005/8/layout/vProcess5"/>
    <dgm:cxn modelId="{ADD00A52-2650-4892-AD64-1039E1ABB371}" srcId="{9757D72A-8C9B-43D3-91C6-A6EA3B34509A}" destId="{16B84F5F-B407-4940-AF0F-48042E3DC20C}" srcOrd="0" destOrd="0" parTransId="{DC227275-2A57-4277-A7F7-003465FB244C}" sibTransId="{7AAF96FC-7CB1-497C-9313-92B02BC4E56C}"/>
    <dgm:cxn modelId="{8FBFEA77-754C-42B1-AF17-080498C8D4BE}" type="presOf" srcId="{9757D72A-8C9B-43D3-91C6-A6EA3B34509A}" destId="{EDF76BCB-8E22-4BE8-A8FE-23152CFB88D0}" srcOrd="0" destOrd="0" presId="urn:microsoft.com/office/officeart/2005/8/layout/vProcess5"/>
    <dgm:cxn modelId="{803FE178-7C55-45DF-82A8-12149F8CCED7}" type="presOf" srcId="{16B84F5F-B407-4940-AF0F-48042E3DC20C}" destId="{0ACC1F38-A6DC-4287-B976-3ED1E389E698}" srcOrd="0" destOrd="0" presId="urn:microsoft.com/office/officeart/2005/8/layout/vProcess5"/>
    <dgm:cxn modelId="{76B5BA7F-5FE1-44C8-A857-02E0193A688C}" srcId="{9757D72A-8C9B-43D3-91C6-A6EA3B34509A}" destId="{197382E1-F6D5-4F66-A180-F52058250006}" srcOrd="1" destOrd="0" parTransId="{DB98BA79-F2E5-4C36-9898-CCFA9269CE96}" sibTransId="{F16B4E40-9711-4FBC-B954-978B35E2DAEB}"/>
    <dgm:cxn modelId="{CC5E49A7-4EAC-4830-B615-CB8CFA486FC6}" type="presOf" srcId="{623C89B9-F061-4CE0-AAD2-27D8E42E31B5}" destId="{804F1663-6823-4BFC-90CD-EE6618644301}" srcOrd="1" destOrd="0" presId="urn:microsoft.com/office/officeart/2005/8/layout/vProcess5"/>
    <dgm:cxn modelId="{96E7DBB2-2EA7-4902-B435-EF8B33464D3C}" type="presOf" srcId="{72F315E0-CB85-4836-8FD7-0FA0D050F2E2}" destId="{47125B97-F518-4103-B044-000E4F41959E}" srcOrd="0" destOrd="0" presId="urn:microsoft.com/office/officeart/2005/8/layout/vProcess5"/>
    <dgm:cxn modelId="{120805B9-BD45-4C47-ADCE-56FF61B0CB0A}" type="presOf" srcId="{197382E1-F6D5-4F66-A180-F52058250006}" destId="{E7C39F85-E408-4580-B7C3-2BA85A7F8344}" srcOrd="1" destOrd="0" presId="urn:microsoft.com/office/officeart/2005/8/layout/vProcess5"/>
    <dgm:cxn modelId="{9F5A83BC-991E-422B-B05A-27855F07A0F3}" type="presOf" srcId="{16B84F5F-B407-4940-AF0F-48042E3DC20C}" destId="{36DC5537-329F-4C1A-BCE3-A3A3CD321413}" srcOrd="1" destOrd="0" presId="urn:microsoft.com/office/officeart/2005/8/layout/vProcess5"/>
    <dgm:cxn modelId="{548AE4C7-42A6-455B-BBF2-607DA5FA696B}" srcId="{9757D72A-8C9B-43D3-91C6-A6EA3B34509A}" destId="{623C89B9-F061-4CE0-AAD2-27D8E42E31B5}" srcOrd="2" destOrd="0" parTransId="{D1116866-39BB-44F0-9133-214A1FC22CDE}" sibTransId="{72F315E0-CB85-4836-8FD7-0FA0D050F2E2}"/>
    <dgm:cxn modelId="{62490DC8-2FA4-432F-8649-17F60698C58A}" type="presOf" srcId="{8048F1D1-329E-432A-9A1C-81EB7B7A4AD7}" destId="{329FCF22-48DC-4A07-8CAC-9CAD5E0F3DA4}" srcOrd="1" destOrd="0" presId="urn:microsoft.com/office/officeart/2005/8/layout/vProcess5"/>
    <dgm:cxn modelId="{C75C6EFD-2092-4724-9D61-EFAC803F4983}" type="presOf" srcId="{F1BEFB19-2624-4215-B266-726981877BD1}" destId="{2B964296-0345-4923-89FE-B58DE47C1847}" srcOrd="1" destOrd="0" presId="urn:microsoft.com/office/officeart/2005/8/layout/vProcess5"/>
    <dgm:cxn modelId="{761EA875-C450-440A-A47A-54B3060A991B}" type="presParOf" srcId="{EDF76BCB-8E22-4BE8-A8FE-23152CFB88D0}" destId="{BF96397C-AAE1-4157-A86F-4DDBD6D43E50}" srcOrd="0" destOrd="0" presId="urn:microsoft.com/office/officeart/2005/8/layout/vProcess5"/>
    <dgm:cxn modelId="{C732F45C-3D74-43AE-AEEF-5D36055E3347}" type="presParOf" srcId="{EDF76BCB-8E22-4BE8-A8FE-23152CFB88D0}" destId="{0ACC1F38-A6DC-4287-B976-3ED1E389E698}" srcOrd="1" destOrd="0" presId="urn:microsoft.com/office/officeart/2005/8/layout/vProcess5"/>
    <dgm:cxn modelId="{24E197D2-FDF7-4549-9ADB-922B7E07B3E7}" type="presParOf" srcId="{EDF76BCB-8E22-4BE8-A8FE-23152CFB88D0}" destId="{4DDC3BFC-6977-4A50-96E6-771FB74DC97D}" srcOrd="2" destOrd="0" presId="urn:microsoft.com/office/officeart/2005/8/layout/vProcess5"/>
    <dgm:cxn modelId="{2454FDD5-6688-4F35-9E6E-90F4C9BAE164}" type="presParOf" srcId="{EDF76BCB-8E22-4BE8-A8FE-23152CFB88D0}" destId="{C5BD7ADD-ED3E-423E-8C2F-F8C122678AB7}" srcOrd="3" destOrd="0" presId="urn:microsoft.com/office/officeart/2005/8/layout/vProcess5"/>
    <dgm:cxn modelId="{3EA1F9C1-2DDC-43D9-86AB-5ADC441B7DA8}" type="presParOf" srcId="{EDF76BCB-8E22-4BE8-A8FE-23152CFB88D0}" destId="{3E411296-E5EA-4B08-97FA-3E6681657F26}" srcOrd="4" destOrd="0" presId="urn:microsoft.com/office/officeart/2005/8/layout/vProcess5"/>
    <dgm:cxn modelId="{18D8064F-EDDA-4AE6-B22E-F75A18E00DF8}" type="presParOf" srcId="{EDF76BCB-8E22-4BE8-A8FE-23152CFB88D0}" destId="{2B935C9D-480C-433C-B07B-7095659B754B}" srcOrd="5" destOrd="0" presId="urn:microsoft.com/office/officeart/2005/8/layout/vProcess5"/>
    <dgm:cxn modelId="{DD1A63A5-44DF-499E-8661-78D83080D1C1}" type="presParOf" srcId="{EDF76BCB-8E22-4BE8-A8FE-23152CFB88D0}" destId="{1D3778A0-A759-4205-8F05-B2A3CB64A884}" srcOrd="6" destOrd="0" presId="urn:microsoft.com/office/officeart/2005/8/layout/vProcess5"/>
    <dgm:cxn modelId="{1DB821CC-952F-4649-B251-B70357E3B1D1}" type="presParOf" srcId="{EDF76BCB-8E22-4BE8-A8FE-23152CFB88D0}" destId="{1B85B607-A430-4C3B-A8C1-842D0C9957C5}" srcOrd="7" destOrd="0" presId="urn:microsoft.com/office/officeart/2005/8/layout/vProcess5"/>
    <dgm:cxn modelId="{7B8875C4-6552-46D1-8BF7-3D9C03410C9E}" type="presParOf" srcId="{EDF76BCB-8E22-4BE8-A8FE-23152CFB88D0}" destId="{47125B97-F518-4103-B044-000E4F41959E}" srcOrd="8" destOrd="0" presId="urn:microsoft.com/office/officeart/2005/8/layout/vProcess5"/>
    <dgm:cxn modelId="{AEEE00AE-9497-4894-B210-D70BBA60B39D}" type="presParOf" srcId="{EDF76BCB-8E22-4BE8-A8FE-23152CFB88D0}" destId="{6FA68741-C74B-4107-A216-60655553FAED}" srcOrd="9" destOrd="0" presId="urn:microsoft.com/office/officeart/2005/8/layout/vProcess5"/>
    <dgm:cxn modelId="{B39F765C-52E7-41B0-9EEA-B286403A425D}" type="presParOf" srcId="{EDF76BCB-8E22-4BE8-A8FE-23152CFB88D0}" destId="{36DC5537-329F-4C1A-BCE3-A3A3CD321413}" srcOrd="10" destOrd="0" presId="urn:microsoft.com/office/officeart/2005/8/layout/vProcess5"/>
    <dgm:cxn modelId="{36042AAC-D15C-403D-8B9A-3CF85EEEF9ED}" type="presParOf" srcId="{EDF76BCB-8E22-4BE8-A8FE-23152CFB88D0}" destId="{E7C39F85-E408-4580-B7C3-2BA85A7F8344}" srcOrd="11" destOrd="0" presId="urn:microsoft.com/office/officeart/2005/8/layout/vProcess5"/>
    <dgm:cxn modelId="{DC70C58A-464F-48BE-9E0C-E79FB90C6DA2}" type="presParOf" srcId="{EDF76BCB-8E22-4BE8-A8FE-23152CFB88D0}" destId="{804F1663-6823-4BFC-90CD-EE6618644301}" srcOrd="12" destOrd="0" presId="urn:microsoft.com/office/officeart/2005/8/layout/vProcess5"/>
    <dgm:cxn modelId="{B1B3B023-8C95-4548-B948-08CF89FD1C10}" type="presParOf" srcId="{EDF76BCB-8E22-4BE8-A8FE-23152CFB88D0}" destId="{2B964296-0345-4923-89FE-B58DE47C1847}" srcOrd="13" destOrd="0" presId="urn:microsoft.com/office/officeart/2005/8/layout/vProcess5"/>
    <dgm:cxn modelId="{45536291-1750-4D6E-863F-E039F3C26469}" type="presParOf" srcId="{EDF76BCB-8E22-4BE8-A8FE-23152CFB88D0}" destId="{329FCF22-48DC-4A07-8CAC-9CAD5E0F3DA4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0448E01-C9FB-4BEE-9D8C-DE9F9E41CAC3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139905A-DA27-4579-B560-D7A268964077}">
      <dgm:prSet/>
      <dgm:spPr/>
      <dgm:t>
        <a:bodyPr/>
        <a:lstStyle/>
        <a:p>
          <a:r>
            <a:rPr lang="cs-CZ"/>
            <a:t>Mechanismus centrální posturální kontroly: = řada dynamických posturálních reakcí sledující společný cíl - udržet rovnováhu a přizpůsobit posturu před pohybem, během pohybu &amp; po jeho dokončení.</a:t>
          </a:r>
          <a:endParaRPr lang="en-US"/>
        </a:p>
      </dgm:t>
    </dgm:pt>
    <dgm:pt modelId="{65E30422-901E-47EA-AA52-8DAF15665480}" type="parTrans" cxnId="{9462B62B-213F-48A4-993F-CE802947499E}">
      <dgm:prSet/>
      <dgm:spPr/>
      <dgm:t>
        <a:bodyPr/>
        <a:lstStyle/>
        <a:p>
          <a:endParaRPr lang="en-US"/>
        </a:p>
      </dgm:t>
    </dgm:pt>
    <dgm:pt modelId="{A848B798-316B-4667-BE83-139749E5C9C8}" type="sibTrans" cxnId="{9462B62B-213F-48A4-993F-CE802947499E}">
      <dgm:prSet/>
      <dgm:spPr/>
      <dgm:t>
        <a:bodyPr/>
        <a:lstStyle/>
        <a:p>
          <a:endParaRPr lang="en-US"/>
        </a:p>
      </dgm:t>
    </dgm:pt>
    <dgm:pt modelId="{DF2D0FB1-BB6A-4353-B027-1E9154A9817E}">
      <dgm:prSet/>
      <dgm:spPr/>
      <dgm:t>
        <a:bodyPr/>
        <a:lstStyle/>
        <a:p>
          <a:r>
            <a:rPr lang="cs-CZ"/>
            <a:t>Automatické reakce: vzpřimovací, rovnovážné, obranné. U dítěte se postupně vyvíjejí - postupná kontrola postury ve vztahu k okolí (prostoru, gravitaci, povrchu...) </a:t>
          </a:r>
          <a:endParaRPr lang="en-US"/>
        </a:p>
      </dgm:t>
    </dgm:pt>
    <dgm:pt modelId="{18044815-F1C6-4361-A847-1E16F4D62A36}" type="parTrans" cxnId="{11A6AF46-1B50-41E7-8758-B81E17619545}">
      <dgm:prSet/>
      <dgm:spPr/>
      <dgm:t>
        <a:bodyPr/>
        <a:lstStyle/>
        <a:p>
          <a:endParaRPr lang="en-US"/>
        </a:p>
      </dgm:t>
    </dgm:pt>
    <dgm:pt modelId="{504860F8-1701-4187-ABCC-985C3C90CF53}" type="sibTrans" cxnId="{11A6AF46-1B50-41E7-8758-B81E17619545}">
      <dgm:prSet/>
      <dgm:spPr/>
      <dgm:t>
        <a:bodyPr/>
        <a:lstStyle/>
        <a:p>
          <a:endParaRPr lang="en-US"/>
        </a:p>
      </dgm:t>
    </dgm:pt>
    <dgm:pt modelId="{A3CA20F3-CEBF-426B-A77D-A5F30AAFDF98}" type="pres">
      <dgm:prSet presAssocID="{F0448E01-C9FB-4BEE-9D8C-DE9F9E41CAC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3855CAD-68CB-44AC-B917-BE0B8B833958}" type="pres">
      <dgm:prSet presAssocID="{F139905A-DA27-4579-B560-D7A268964077}" presName="hierRoot1" presStyleCnt="0"/>
      <dgm:spPr/>
    </dgm:pt>
    <dgm:pt modelId="{5744EE0B-E125-405D-8891-BAD74E841185}" type="pres">
      <dgm:prSet presAssocID="{F139905A-DA27-4579-B560-D7A268964077}" presName="composite" presStyleCnt="0"/>
      <dgm:spPr/>
    </dgm:pt>
    <dgm:pt modelId="{843F009A-25B7-4090-BEB5-3CE1C988838F}" type="pres">
      <dgm:prSet presAssocID="{F139905A-DA27-4579-B560-D7A268964077}" presName="background" presStyleLbl="node0" presStyleIdx="0" presStyleCnt="2"/>
      <dgm:spPr/>
    </dgm:pt>
    <dgm:pt modelId="{4F7FD266-4A29-4F5C-9EF8-8BC365BBCD42}" type="pres">
      <dgm:prSet presAssocID="{F139905A-DA27-4579-B560-D7A268964077}" presName="text" presStyleLbl="fgAcc0" presStyleIdx="0" presStyleCnt="2">
        <dgm:presLayoutVars>
          <dgm:chPref val="3"/>
        </dgm:presLayoutVars>
      </dgm:prSet>
      <dgm:spPr/>
    </dgm:pt>
    <dgm:pt modelId="{17FF3B3C-C3F8-4B0D-8CE9-8E3E27235C16}" type="pres">
      <dgm:prSet presAssocID="{F139905A-DA27-4579-B560-D7A268964077}" presName="hierChild2" presStyleCnt="0"/>
      <dgm:spPr/>
    </dgm:pt>
    <dgm:pt modelId="{250044F5-F817-4B29-9FB8-34DD6956EE75}" type="pres">
      <dgm:prSet presAssocID="{DF2D0FB1-BB6A-4353-B027-1E9154A9817E}" presName="hierRoot1" presStyleCnt="0"/>
      <dgm:spPr/>
    </dgm:pt>
    <dgm:pt modelId="{5ADB6C5A-62A1-4AFB-B52F-A3ACD1A110F1}" type="pres">
      <dgm:prSet presAssocID="{DF2D0FB1-BB6A-4353-B027-1E9154A9817E}" presName="composite" presStyleCnt="0"/>
      <dgm:spPr/>
    </dgm:pt>
    <dgm:pt modelId="{A0D4EAEB-35AD-44AA-9BFF-F71FA1A7DB03}" type="pres">
      <dgm:prSet presAssocID="{DF2D0FB1-BB6A-4353-B027-1E9154A9817E}" presName="background" presStyleLbl="node0" presStyleIdx="1" presStyleCnt="2"/>
      <dgm:spPr/>
    </dgm:pt>
    <dgm:pt modelId="{1D7EC3C9-262E-4775-A214-8B2AFF88D458}" type="pres">
      <dgm:prSet presAssocID="{DF2D0FB1-BB6A-4353-B027-1E9154A9817E}" presName="text" presStyleLbl="fgAcc0" presStyleIdx="1" presStyleCnt="2">
        <dgm:presLayoutVars>
          <dgm:chPref val="3"/>
        </dgm:presLayoutVars>
      </dgm:prSet>
      <dgm:spPr/>
    </dgm:pt>
    <dgm:pt modelId="{F69DCBA6-DE6F-4677-BE14-10BF5F9CB45A}" type="pres">
      <dgm:prSet presAssocID="{DF2D0FB1-BB6A-4353-B027-1E9154A9817E}" presName="hierChild2" presStyleCnt="0"/>
      <dgm:spPr/>
    </dgm:pt>
  </dgm:ptLst>
  <dgm:cxnLst>
    <dgm:cxn modelId="{9462B62B-213F-48A4-993F-CE802947499E}" srcId="{F0448E01-C9FB-4BEE-9D8C-DE9F9E41CAC3}" destId="{F139905A-DA27-4579-B560-D7A268964077}" srcOrd="0" destOrd="0" parTransId="{65E30422-901E-47EA-AA52-8DAF15665480}" sibTransId="{A848B798-316B-4667-BE83-139749E5C9C8}"/>
    <dgm:cxn modelId="{EA42F845-2486-4AF9-9198-EFE637F61C9F}" type="presOf" srcId="{F0448E01-C9FB-4BEE-9D8C-DE9F9E41CAC3}" destId="{A3CA20F3-CEBF-426B-A77D-A5F30AAFDF98}" srcOrd="0" destOrd="0" presId="urn:microsoft.com/office/officeart/2005/8/layout/hierarchy1"/>
    <dgm:cxn modelId="{11A6AF46-1B50-41E7-8758-B81E17619545}" srcId="{F0448E01-C9FB-4BEE-9D8C-DE9F9E41CAC3}" destId="{DF2D0FB1-BB6A-4353-B027-1E9154A9817E}" srcOrd="1" destOrd="0" parTransId="{18044815-F1C6-4361-A847-1E16F4D62A36}" sibTransId="{504860F8-1701-4187-ABCC-985C3C90CF53}"/>
    <dgm:cxn modelId="{3FF02DB4-5990-4970-81B2-F28BD3F62979}" type="presOf" srcId="{DF2D0FB1-BB6A-4353-B027-1E9154A9817E}" destId="{1D7EC3C9-262E-4775-A214-8B2AFF88D458}" srcOrd="0" destOrd="0" presId="urn:microsoft.com/office/officeart/2005/8/layout/hierarchy1"/>
    <dgm:cxn modelId="{97B969C7-B986-4007-9880-4E91A6C5487E}" type="presOf" srcId="{F139905A-DA27-4579-B560-D7A268964077}" destId="{4F7FD266-4A29-4F5C-9EF8-8BC365BBCD42}" srcOrd="0" destOrd="0" presId="urn:microsoft.com/office/officeart/2005/8/layout/hierarchy1"/>
    <dgm:cxn modelId="{B3FE9D1B-DA96-45FA-8631-AE753137182C}" type="presParOf" srcId="{A3CA20F3-CEBF-426B-A77D-A5F30AAFDF98}" destId="{E3855CAD-68CB-44AC-B917-BE0B8B833958}" srcOrd="0" destOrd="0" presId="urn:microsoft.com/office/officeart/2005/8/layout/hierarchy1"/>
    <dgm:cxn modelId="{3CD49EE6-B04C-4904-BE29-ACF030749414}" type="presParOf" srcId="{E3855CAD-68CB-44AC-B917-BE0B8B833958}" destId="{5744EE0B-E125-405D-8891-BAD74E841185}" srcOrd="0" destOrd="0" presId="urn:microsoft.com/office/officeart/2005/8/layout/hierarchy1"/>
    <dgm:cxn modelId="{D8BA530B-DFA3-4F71-A7DA-66AB8478E47B}" type="presParOf" srcId="{5744EE0B-E125-405D-8891-BAD74E841185}" destId="{843F009A-25B7-4090-BEB5-3CE1C988838F}" srcOrd="0" destOrd="0" presId="urn:microsoft.com/office/officeart/2005/8/layout/hierarchy1"/>
    <dgm:cxn modelId="{9A4002CF-F84C-4A7B-B4FC-4C6269DD52D7}" type="presParOf" srcId="{5744EE0B-E125-405D-8891-BAD74E841185}" destId="{4F7FD266-4A29-4F5C-9EF8-8BC365BBCD42}" srcOrd="1" destOrd="0" presId="urn:microsoft.com/office/officeart/2005/8/layout/hierarchy1"/>
    <dgm:cxn modelId="{2410D9A6-34C4-417F-AC0E-F35FF97C0E2F}" type="presParOf" srcId="{E3855CAD-68CB-44AC-B917-BE0B8B833958}" destId="{17FF3B3C-C3F8-4B0D-8CE9-8E3E27235C16}" srcOrd="1" destOrd="0" presId="urn:microsoft.com/office/officeart/2005/8/layout/hierarchy1"/>
    <dgm:cxn modelId="{CBF4708B-CEF4-4878-8407-51F6E3E2B6D9}" type="presParOf" srcId="{A3CA20F3-CEBF-426B-A77D-A5F30AAFDF98}" destId="{250044F5-F817-4B29-9FB8-34DD6956EE75}" srcOrd="1" destOrd="0" presId="urn:microsoft.com/office/officeart/2005/8/layout/hierarchy1"/>
    <dgm:cxn modelId="{71B77BFF-5B43-4BA1-BA70-223150A71785}" type="presParOf" srcId="{250044F5-F817-4B29-9FB8-34DD6956EE75}" destId="{5ADB6C5A-62A1-4AFB-B52F-A3ACD1A110F1}" srcOrd="0" destOrd="0" presId="urn:microsoft.com/office/officeart/2005/8/layout/hierarchy1"/>
    <dgm:cxn modelId="{10DF920D-B5AF-4250-94DD-4DEDB12278CC}" type="presParOf" srcId="{5ADB6C5A-62A1-4AFB-B52F-A3ACD1A110F1}" destId="{A0D4EAEB-35AD-44AA-9BFF-F71FA1A7DB03}" srcOrd="0" destOrd="0" presId="urn:microsoft.com/office/officeart/2005/8/layout/hierarchy1"/>
    <dgm:cxn modelId="{166A2F6E-A096-4593-A1D0-730D6548EA4F}" type="presParOf" srcId="{5ADB6C5A-62A1-4AFB-B52F-A3ACD1A110F1}" destId="{1D7EC3C9-262E-4775-A214-8B2AFF88D458}" srcOrd="1" destOrd="0" presId="urn:microsoft.com/office/officeart/2005/8/layout/hierarchy1"/>
    <dgm:cxn modelId="{107A2693-9DFE-40DE-8C64-F9A049BC6B37}" type="presParOf" srcId="{250044F5-F817-4B29-9FB8-34DD6956EE75}" destId="{F69DCBA6-DE6F-4677-BE14-10BF5F9CB45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FC0F1C4-8795-4560-9CF3-A86A4A65F096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74255F6D-06DA-4EF6-93EE-3ABABC8D3640}">
      <dgm:prSet/>
      <dgm:spPr/>
      <dgm:t>
        <a:bodyPr/>
        <a:lstStyle/>
        <a:p>
          <a:r>
            <a:rPr lang="cs-CZ"/>
            <a:t>Předpoklad: centrálně podmíněné poruchy motoriky se projeví těmito patologickými známkami:</a:t>
          </a:r>
          <a:endParaRPr lang="en-US"/>
        </a:p>
      </dgm:t>
    </dgm:pt>
    <dgm:pt modelId="{9F36528E-FE53-4783-96BE-76C2B943CA01}" type="parTrans" cxnId="{28E7D2AE-19B3-45AA-B0A5-F2898B7626A6}">
      <dgm:prSet/>
      <dgm:spPr/>
      <dgm:t>
        <a:bodyPr/>
        <a:lstStyle/>
        <a:p>
          <a:endParaRPr lang="en-US"/>
        </a:p>
      </dgm:t>
    </dgm:pt>
    <dgm:pt modelId="{2B17BF7D-69C8-4380-88CC-EE0F8F48A457}" type="sibTrans" cxnId="{28E7D2AE-19B3-45AA-B0A5-F2898B7626A6}">
      <dgm:prSet/>
      <dgm:spPr/>
      <dgm:t>
        <a:bodyPr/>
        <a:lstStyle/>
        <a:p>
          <a:endParaRPr lang="en-US"/>
        </a:p>
      </dgm:t>
    </dgm:pt>
    <dgm:pt modelId="{0B90ADF4-7847-4F1D-8F2D-72A81E6A4C88}">
      <dgm:prSet/>
      <dgm:spPr/>
      <dgm:t>
        <a:bodyPr/>
        <a:lstStyle/>
        <a:p>
          <a:r>
            <a:rPr lang="cs-CZ"/>
            <a:t>Abnormální svalový tonus: zvýšený či snížený, může kolísat</a:t>
          </a:r>
          <a:endParaRPr lang="en-US"/>
        </a:p>
      </dgm:t>
    </dgm:pt>
    <dgm:pt modelId="{2F0FF5FD-48A2-4EE5-B96C-F14ECCA9E1FF}" type="parTrans" cxnId="{9A884586-FCA6-4476-AB1B-AF3B47A858C5}">
      <dgm:prSet/>
      <dgm:spPr/>
      <dgm:t>
        <a:bodyPr/>
        <a:lstStyle/>
        <a:p>
          <a:endParaRPr lang="en-US"/>
        </a:p>
      </dgm:t>
    </dgm:pt>
    <dgm:pt modelId="{2B2452E0-39B3-4E89-883D-BBA691DAD09E}" type="sibTrans" cxnId="{9A884586-FCA6-4476-AB1B-AF3B47A858C5}">
      <dgm:prSet/>
      <dgm:spPr/>
      <dgm:t>
        <a:bodyPr/>
        <a:lstStyle/>
        <a:p>
          <a:endParaRPr lang="en-US"/>
        </a:p>
      </dgm:t>
    </dgm:pt>
    <dgm:pt modelId="{1A422B6E-3F3B-4B54-A435-D9955690EEC1}">
      <dgm:prSet/>
      <dgm:spPr/>
      <dgm:t>
        <a:bodyPr/>
        <a:lstStyle/>
        <a:p>
          <a:r>
            <a:rPr lang="cs-CZ"/>
            <a:t>Přítomnost vývojově nižších tonických reflexů + s tím spojených patologických pohybových vzorců</a:t>
          </a:r>
          <a:endParaRPr lang="en-US"/>
        </a:p>
      </dgm:t>
    </dgm:pt>
    <dgm:pt modelId="{860599DC-5D79-42F9-86E7-6BCCCAD12B1A}" type="parTrans" cxnId="{5A2115FF-E104-4AA1-A332-EA3BA9D28DF9}">
      <dgm:prSet/>
      <dgm:spPr/>
      <dgm:t>
        <a:bodyPr/>
        <a:lstStyle/>
        <a:p>
          <a:endParaRPr lang="en-US"/>
        </a:p>
      </dgm:t>
    </dgm:pt>
    <dgm:pt modelId="{027E9EF3-A8F0-4AEB-ABF8-C1C047EF69A2}" type="sibTrans" cxnId="{5A2115FF-E104-4AA1-A332-EA3BA9D28DF9}">
      <dgm:prSet/>
      <dgm:spPr/>
      <dgm:t>
        <a:bodyPr/>
        <a:lstStyle/>
        <a:p>
          <a:endParaRPr lang="en-US"/>
        </a:p>
      </dgm:t>
    </dgm:pt>
    <dgm:pt modelId="{79EEEB23-3DFF-4E9B-A00C-E4E9B97F7EC6}">
      <dgm:prSet/>
      <dgm:spPr/>
      <dgm:t>
        <a:bodyPr/>
        <a:lstStyle/>
        <a:p>
          <a:r>
            <a:rPr lang="cs-CZ"/>
            <a:t>Poruchy reciproční inervace: hypertonické pchch – kokontrakce, hypotonické pchch – athetosa</a:t>
          </a:r>
          <a:endParaRPr lang="en-US"/>
        </a:p>
      </dgm:t>
    </dgm:pt>
    <dgm:pt modelId="{25FAD3E6-87B1-4EC7-A8DA-27586915268C}" type="parTrans" cxnId="{11FF893A-3651-4A16-A2CB-074645742329}">
      <dgm:prSet/>
      <dgm:spPr/>
      <dgm:t>
        <a:bodyPr/>
        <a:lstStyle/>
        <a:p>
          <a:endParaRPr lang="en-US"/>
        </a:p>
      </dgm:t>
    </dgm:pt>
    <dgm:pt modelId="{9F4D80EE-6B76-4D89-B593-891EC9169F94}" type="sibTrans" cxnId="{11FF893A-3651-4A16-A2CB-074645742329}">
      <dgm:prSet/>
      <dgm:spPr/>
      <dgm:t>
        <a:bodyPr/>
        <a:lstStyle/>
        <a:p>
          <a:endParaRPr lang="en-US"/>
        </a:p>
      </dgm:t>
    </dgm:pt>
    <dgm:pt modelId="{900292B8-FFC5-4AFD-8CC6-979A09E907B1}">
      <dgm:prSet/>
      <dgm:spPr/>
      <dgm:t>
        <a:bodyPr/>
        <a:lstStyle/>
        <a:p>
          <a:r>
            <a:rPr lang="cs-CZ"/>
            <a:t>Výskyt asociovaných reakcí při volních pohybech ve smyslu nežádoucích synchronních pohybů i ve vzdálenějších oblastech</a:t>
          </a:r>
          <a:endParaRPr lang="en-US"/>
        </a:p>
      </dgm:t>
    </dgm:pt>
    <dgm:pt modelId="{3698156A-47F4-4287-9A2C-393BBF76FA96}" type="parTrans" cxnId="{5D19472F-0A38-44DB-9200-7597E8AB1300}">
      <dgm:prSet/>
      <dgm:spPr/>
      <dgm:t>
        <a:bodyPr/>
        <a:lstStyle/>
        <a:p>
          <a:endParaRPr lang="en-US"/>
        </a:p>
      </dgm:t>
    </dgm:pt>
    <dgm:pt modelId="{043B4EAB-5D1F-4A9C-B913-66827F6F3C7A}" type="sibTrans" cxnId="{5D19472F-0A38-44DB-9200-7597E8AB1300}">
      <dgm:prSet/>
      <dgm:spPr/>
      <dgm:t>
        <a:bodyPr/>
        <a:lstStyle/>
        <a:p>
          <a:endParaRPr lang="en-US"/>
        </a:p>
      </dgm:t>
    </dgm:pt>
    <dgm:pt modelId="{6CB1B16B-E2E1-427C-AA7B-D69B5FBA0CBF}" type="pres">
      <dgm:prSet presAssocID="{3FC0F1C4-8795-4560-9CF3-A86A4A65F096}" presName="diagram" presStyleCnt="0">
        <dgm:presLayoutVars>
          <dgm:dir/>
          <dgm:resizeHandles val="exact"/>
        </dgm:presLayoutVars>
      </dgm:prSet>
      <dgm:spPr/>
    </dgm:pt>
    <dgm:pt modelId="{4EAF6A59-4711-432F-B91E-A282FCAA5993}" type="pres">
      <dgm:prSet presAssocID="{74255F6D-06DA-4EF6-93EE-3ABABC8D3640}" presName="node" presStyleLbl="node1" presStyleIdx="0" presStyleCnt="5">
        <dgm:presLayoutVars>
          <dgm:bulletEnabled val="1"/>
        </dgm:presLayoutVars>
      </dgm:prSet>
      <dgm:spPr/>
    </dgm:pt>
    <dgm:pt modelId="{9DEEA202-7C72-4443-9337-F86D32324379}" type="pres">
      <dgm:prSet presAssocID="{2B17BF7D-69C8-4380-88CC-EE0F8F48A457}" presName="sibTrans" presStyleCnt="0"/>
      <dgm:spPr/>
    </dgm:pt>
    <dgm:pt modelId="{C47D987D-5D7C-4339-86FF-8342EECB5B60}" type="pres">
      <dgm:prSet presAssocID="{0B90ADF4-7847-4F1D-8F2D-72A81E6A4C88}" presName="node" presStyleLbl="node1" presStyleIdx="1" presStyleCnt="5">
        <dgm:presLayoutVars>
          <dgm:bulletEnabled val="1"/>
        </dgm:presLayoutVars>
      </dgm:prSet>
      <dgm:spPr/>
    </dgm:pt>
    <dgm:pt modelId="{3CF230FA-76DC-43C2-AA61-ED36C77CC82E}" type="pres">
      <dgm:prSet presAssocID="{2B2452E0-39B3-4E89-883D-BBA691DAD09E}" presName="sibTrans" presStyleCnt="0"/>
      <dgm:spPr/>
    </dgm:pt>
    <dgm:pt modelId="{77B2D29E-47BC-497B-8C06-EB8C71745703}" type="pres">
      <dgm:prSet presAssocID="{1A422B6E-3F3B-4B54-A435-D9955690EEC1}" presName="node" presStyleLbl="node1" presStyleIdx="2" presStyleCnt="5">
        <dgm:presLayoutVars>
          <dgm:bulletEnabled val="1"/>
        </dgm:presLayoutVars>
      </dgm:prSet>
      <dgm:spPr/>
    </dgm:pt>
    <dgm:pt modelId="{E9B647F8-F18F-45F7-9474-9FB0D9D62518}" type="pres">
      <dgm:prSet presAssocID="{027E9EF3-A8F0-4AEB-ABF8-C1C047EF69A2}" presName="sibTrans" presStyleCnt="0"/>
      <dgm:spPr/>
    </dgm:pt>
    <dgm:pt modelId="{8C7EE350-D76E-46ED-998A-9ADAA9E3A899}" type="pres">
      <dgm:prSet presAssocID="{79EEEB23-3DFF-4E9B-A00C-E4E9B97F7EC6}" presName="node" presStyleLbl="node1" presStyleIdx="3" presStyleCnt="5">
        <dgm:presLayoutVars>
          <dgm:bulletEnabled val="1"/>
        </dgm:presLayoutVars>
      </dgm:prSet>
      <dgm:spPr/>
    </dgm:pt>
    <dgm:pt modelId="{DA1BDDFF-7A29-4C2D-A5A1-74F9F14D54A9}" type="pres">
      <dgm:prSet presAssocID="{9F4D80EE-6B76-4D89-B593-891EC9169F94}" presName="sibTrans" presStyleCnt="0"/>
      <dgm:spPr/>
    </dgm:pt>
    <dgm:pt modelId="{4929B0D9-B8BA-499B-8EDF-E5A8D35CF963}" type="pres">
      <dgm:prSet presAssocID="{900292B8-FFC5-4AFD-8CC6-979A09E907B1}" presName="node" presStyleLbl="node1" presStyleIdx="4" presStyleCnt="5">
        <dgm:presLayoutVars>
          <dgm:bulletEnabled val="1"/>
        </dgm:presLayoutVars>
      </dgm:prSet>
      <dgm:spPr/>
    </dgm:pt>
  </dgm:ptLst>
  <dgm:cxnLst>
    <dgm:cxn modelId="{2CB2CF1D-D42F-4358-92D1-15EC13405234}" type="presOf" srcId="{0B90ADF4-7847-4F1D-8F2D-72A81E6A4C88}" destId="{C47D987D-5D7C-4339-86FF-8342EECB5B60}" srcOrd="0" destOrd="0" presId="urn:microsoft.com/office/officeart/2005/8/layout/default"/>
    <dgm:cxn modelId="{5D19472F-0A38-44DB-9200-7597E8AB1300}" srcId="{3FC0F1C4-8795-4560-9CF3-A86A4A65F096}" destId="{900292B8-FFC5-4AFD-8CC6-979A09E907B1}" srcOrd="4" destOrd="0" parTransId="{3698156A-47F4-4287-9A2C-393BBF76FA96}" sibTransId="{043B4EAB-5D1F-4A9C-B913-66827F6F3C7A}"/>
    <dgm:cxn modelId="{11FF893A-3651-4A16-A2CB-074645742329}" srcId="{3FC0F1C4-8795-4560-9CF3-A86A4A65F096}" destId="{79EEEB23-3DFF-4E9B-A00C-E4E9B97F7EC6}" srcOrd="3" destOrd="0" parTransId="{25FAD3E6-87B1-4EC7-A8DA-27586915268C}" sibTransId="{9F4D80EE-6B76-4D89-B593-891EC9169F94}"/>
    <dgm:cxn modelId="{6B072041-9ACC-437A-9372-6D8DF4212E7C}" type="presOf" srcId="{3FC0F1C4-8795-4560-9CF3-A86A4A65F096}" destId="{6CB1B16B-E2E1-427C-AA7B-D69B5FBA0CBF}" srcOrd="0" destOrd="0" presId="urn:microsoft.com/office/officeart/2005/8/layout/default"/>
    <dgm:cxn modelId="{8774FE62-6C86-4A46-8F53-7AEDD5FC9865}" type="presOf" srcId="{1A422B6E-3F3B-4B54-A435-D9955690EEC1}" destId="{77B2D29E-47BC-497B-8C06-EB8C71745703}" srcOrd="0" destOrd="0" presId="urn:microsoft.com/office/officeart/2005/8/layout/default"/>
    <dgm:cxn modelId="{A25F4F50-C910-4E83-B65D-8D6A86EC65F6}" type="presOf" srcId="{74255F6D-06DA-4EF6-93EE-3ABABC8D3640}" destId="{4EAF6A59-4711-432F-B91E-A282FCAA5993}" srcOrd="0" destOrd="0" presId="urn:microsoft.com/office/officeart/2005/8/layout/default"/>
    <dgm:cxn modelId="{60A4CC70-F0E0-4071-90B6-EE489299F7D5}" type="presOf" srcId="{900292B8-FFC5-4AFD-8CC6-979A09E907B1}" destId="{4929B0D9-B8BA-499B-8EDF-E5A8D35CF963}" srcOrd="0" destOrd="0" presId="urn:microsoft.com/office/officeart/2005/8/layout/default"/>
    <dgm:cxn modelId="{9A884586-FCA6-4476-AB1B-AF3B47A858C5}" srcId="{3FC0F1C4-8795-4560-9CF3-A86A4A65F096}" destId="{0B90ADF4-7847-4F1D-8F2D-72A81E6A4C88}" srcOrd="1" destOrd="0" parTransId="{2F0FF5FD-48A2-4EE5-B96C-F14ECCA9E1FF}" sibTransId="{2B2452E0-39B3-4E89-883D-BBA691DAD09E}"/>
    <dgm:cxn modelId="{28E7D2AE-19B3-45AA-B0A5-F2898B7626A6}" srcId="{3FC0F1C4-8795-4560-9CF3-A86A4A65F096}" destId="{74255F6D-06DA-4EF6-93EE-3ABABC8D3640}" srcOrd="0" destOrd="0" parTransId="{9F36528E-FE53-4783-96BE-76C2B943CA01}" sibTransId="{2B17BF7D-69C8-4380-88CC-EE0F8F48A457}"/>
    <dgm:cxn modelId="{ADC44ED0-BAA5-455C-80D1-07319D8E447E}" type="presOf" srcId="{79EEEB23-3DFF-4E9B-A00C-E4E9B97F7EC6}" destId="{8C7EE350-D76E-46ED-998A-9ADAA9E3A899}" srcOrd="0" destOrd="0" presId="urn:microsoft.com/office/officeart/2005/8/layout/default"/>
    <dgm:cxn modelId="{5A2115FF-E104-4AA1-A332-EA3BA9D28DF9}" srcId="{3FC0F1C4-8795-4560-9CF3-A86A4A65F096}" destId="{1A422B6E-3F3B-4B54-A435-D9955690EEC1}" srcOrd="2" destOrd="0" parTransId="{860599DC-5D79-42F9-86E7-6BCCCAD12B1A}" sibTransId="{027E9EF3-A8F0-4AEB-ABF8-C1C047EF69A2}"/>
    <dgm:cxn modelId="{E87870EF-AB9D-4C24-A533-55CED1495ADA}" type="presParOf" srcId="{6CB1B16B-E2E1-427C-AA7B-D69B5FBA0CBF}" destId="{4EAF6A59-4711-432F-B91E-A282FCAA5993}" srcOrd="0" destOrd="0" presId="urn:microsoft.com/office/officeart/2005/8/layout/default"/>
    <dgm:cxn modelId="{2EBEC9E1-2455-487A-AE14-331184066997}" type="presParOf" srcId="{6CB1B16B-E2E1-427C-AA7B-D69B5FBA0CBF}" destId="{9DEEA202-7C72-4443-9337-F86D32324379}" srcOrd="1" destOrd="0" presId="urn:microsoft.com/office/officeart/2005/8/layout/default"/>
    <dgm:cxn modelId="{52D6CD49-9E99-472E-A632-C28F3A75EEA6}" type="presParOf" srcId="{6CB1B16B-E2E1-427C-AA7B-D69B5FBA0CBF}" destId="{C47D987D-5D7C-4339-86FF-8342EECB5B60}" srcOrd="2" destOrd="0" presId="urn:microsoft.com/office/officeart/2005/8/layout/default"/>
    <dgm:cxn modelId="{2CB5319D-E1FE-494F-912F-D102E16AD378}" type="presParOf" srcId="{6CB1B16B-E2E1-427C-AA7B-D69B5FBA0CBF}" destId="{3CF230FA-76DC-43C2-AA61-ED36C77CC82E}" srcOrd="3" destOrd="0" presId="urn:microsoft.com/office/officeart/2005/8/layout/default"/>
    <dgm:cxn modelId="{5A592CC8-DC6C-4D63-9BA6-B408726D6E7D}" type="presParOf" srcId="{6CB1B16B-E2E1-427C-AA7B-D69B5FBA0CBF}" destId="{77B2D29E-47BC-497B-8C06-EB8C71745703}" srcOrd="4" destOrd="0" presId="urn:microsoft.com/office/officeart/2005/8/layout/default"/>
    <dgm:cxn modelId="{D6BF9A9A-01D2-47C7-8053-9D6E2D33E463}" type="presParOf" srcId="{6CB1B16B-E2E1-427C-AA7B-D69B5FBA0CBF}" destId="{E9B647F8-F18F-45F7-9474-9FB0D9D62518}" srcOrd="5" destOrd="0" presId="urn:microsoft.com/office/officeart/2005/8/layout/default"/>
    <dgm:cxn modelId="{459708FF-B5D5-4FD7-A5B9-24CEFA545517}" type="presParOf" srcId="{6CB1B16B-E2E1-427C-AA7B-D69B5FBA0CBF}" destId="{8C7EE350-D76E-46ED-998A-9ADAA9E3A899}" srcOrd="6" destOrd="0" presId="urn:microsoft.com/office/officeart/2005/8/layout/default"/>
    <dgm:cxn modelId="{478B1449-010A-4958-85A2-AAEC947A886B}" type="presParOf" srcId="{6CB1B16B-E2E1-427C-AA7B-D69B5FBA0CBF}" destId="{DA1BDDFF-7A29-4C2D-A5A1-74F9F14D54A9}" srcOrd="7" destOrd="0" presId="urn:microsoft.com/office/officeart/2005/8/layout/default"/>
    <dgm:cxn modelId="{016D3DA4-BCA6-4578-A967-CDED8139C590}" type="presParOf" srcId="{6CB1B16B-E2E1-427C-AA7B-D69B5FBA0CBF}" destId="{4929B0D9-B8BA-499B-8EDF-E5A8D35CF963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B5DE7A9-30D1-4304-988C-9954C4276E8C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59232F29-DB61-43F9-B13F-48D2DEA87887}">
      <dgm:prSet/>
      <dgm:spPr/>
      <dgm:t>
        <a:bodyPr/>
        <a:lstStyle/>
        <a:p>
          <a:r>
            <a:rPr lang="cs-CZ"/>
            <a:t>Centrální poruchy hybnosti u dětí </a:t>
          </a:r>
          <a:endParaRPr lang="en-US"/>
        </a:p>
      </dgm:t>
    </dgm:pt>
    <dgm:pt modelId="{14F60DFF-C4E1-4A49-B7BF-B2A3104D5952}" type="parTrans" cxnId="{AEA5AFD0-E3DA-4775-A243-5F037BBACE3B}">
      <dgm:prSet/>
      <dgm:spPr/>
      <dgm:t>
        <a:bodyPr/>
        <a:lstStyle/>
        <a:p>
          <a:endParaRPr lang="en-US"/>
        </a:p>
      </dgm:t>
    </dgm:pt>
    <dgm:pt modelId="{79FC5583-7F51-4454-AA8A-20AB2961D1E1}" type="sibTrans" cxnId="{AEA5AFD0-E3DA-4775-A243-5F037BBACE3B}">
      <dgm:prSet/>
      <dgm:spPr/>
      <dgm:t>
        <a:bodyPr/>
        <a:lstStyle/>
        <a:p>
          <a:endParaRPr lang="en-US"/>
        </a:p>
      </dgm:t>
    </dgm:pt>
    <dgm:pt modelId="{02368769-2D89-478D-B1D7-BFF7901A02EB}">
      <dgm:prSet/>
      <dgm:spPr/>
      <dgm:t>
        <a:bodyPr/>
        <a:lstStyle/>
        <a:p>
          <a:r>
            <a:rPr lang="cs-CZ"/>
            <a:t>Poruchy centrálního motoneuronu u dospělých: </a:t>
          </a:r>
          <a:endParaRPr lang="en-US"/>
        </a:p>
      </dgm:t>
    </dgm:pt>
    <dgm:pt modelId="{1F547539-8846-454A-9D35-25F4B449F485}" type="parTrans" cxnId="{E5E52FFA-AC91-4EBD-8FAB-9B8845460106}">
      <dgm:prSet/>
      <dgm:spPr/>
      <dgm:t>
        <a:bodyPr/>
        <a:lstStyle/>
        <a:p>
          <a:endParaRPr lang="en-US"/>
        </a:p>
      </dgm:t>
    </dgm:pt>
    <dgm:pt modelId="{9929EA97-8212-4842-8DBC-4223122F436F}" type="sibTrans" cxnId="{E5E52FFA-AC91-4EBD-8FAB-9B8845460106}">
      <dgm:prSet/>
      <dgm:spPr/>
      <dgm:t>
        <a:bodyPr/>
        <a:lstStyle/>
        <a:p>
          <a:endParaRPr lang="en-US"/>
        </a:p>
      </dgm:t>
    </dgm:pt>
    <dgm:pt modelId="{72F15D58-2FC5-4A01-9EFB-98E6C0429A1F}">
      <dgm:prSet/>
      <dgm:spPr/>
      <dgm:t>
        <a:bodyPr/>
        <a:lstStyle/>
        <a:p>
          <a:r>
            <a:rPr lang="cs-CZ"/>
            <a:t>Hemiplegie (CMP)</a:t>
          </a:r>
          <a:endParaRPr lang="en-US"/>
        </a:p>
      </dgm:t>
    </dgm:pt>
    <dgm:pt modelId="{EB10EC5D-8D02-446A-A0DF-0FC0FC02E4F5}" type="parTrans" cxnId="{35BE9FB0-6AE8-4241-A0BB-9AEA83E5A864}">
      <dgm:prSet/>
      <dgm:spPr/>
      <dgm:t>
        <a:bodyPr/>
        <a:lstStyle/>
        <a:p>
          <a:endParaRPr lang="en-US"/>
        </a:p>
      </dgm:t>
    </dgm:pt>
    <dgm:pt modelId="{C9402549-3C35-485B-9A57-F6528F31FDC3}" type="sibTrans" cxnId="{35BE9FB0-6AE8-4241-A0BB-9AEA83E5A864}">
      <dgm:prSet/>
      <dgm:spPr/>
      <dgm:t>
        <a:bodyPr/>
        <a:lstStyle/>
        <a:p>
          <a:endParaRPr lang="en-US"/>
        </a:p>
      </dgm:t>
    </dgm:pt>
    <dgm:pt modelId="{2AFABC1E-AD0A-4AB7-9B68-DB990A9A34CF}">
      <dgm:prSet/>
      <dgm:spPr/>
      <dgm:t>
        <a:bodyPr/>
        <a:lstStyle/>
        <a:p>
          <a:r>
            <a:rPr lang="cs-CZ"/>
            <a:t>Sclerosis multiplex</a:t>
          </a:r>
          <a:endParaRPr lang="en-US"/>
        </a:p>
      </dgm:t>
    </dgm:pt>
    <dgm:pt modelId="{F99A9296-C9C4-4017-803A-6710295033E8}" type="parTrans" cxnId="{B317959F-8E3D-4180-BAFF-FF76E0213C32}">
      <dgm:prSet/>
      <dgm:spPr/>
      <dgm:t>
        <a:bodyPr/>
        <a:lstStyle/>
        <a:p>
          <a:endParaRPr lang="en-US"/>
        </a:p>
      </dgm:t>
    </dgm:pt>
    <dgm:pt modelId="{0F0CC737-71AD-4C77-B343-8345BE9FD7D0}" type="sibTrans" cxnId="{B317959F-8E3D-4180-BAFF-FF76E0213C32}">
      <dgm:prSet/>
      <dgm:spPr/>
      <dgm:t>
        <a:bodyPr/>
        <a:lstStyle/>
        <a:p>
          <a:endParaRPr lang="en-US"/>
        </a:p>
      </dgm:t>
    </dgm:pt>
    <dgm:pt modelId="{6D7B7B1A-4DA6-43D9-AA3B-C76E83158E55}" type="pres">
      <dgm:prSet presAssocID="{2B5DE7A9-30D1-4304-988C-9954C4276E8C}" presName="linear" presStyleCnt="0">
        <dgm:presLayoutVars>
          <dgm:animLvl val="lvl"/>
          <dgm:resizeHandles val="exact"/>
        </dgm:presLayoutVars>
      </dgm:prSet>
      <dgm:spPr/>
    </dgm:pt>
    <dgm:pt modelId="{F9568236-4EF0-44E6-8EF6-3D0432BA7CD2}" type="pres">
      <dgm:prSet presAssocID="{59232F29-DB61-43F9-B13F-48D2DEA87887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7293ECB1-23C0-44E7-BD98-02B8F7CA6E6D}" type="pres">
      <dgm:prSet presAssocID="{79FC5583-7F51-4454-AA8A-20AB2961D1E1}" presName="spacer" presStyleCnt="0"/>
      <dgm:spPr/>
    </dgm:pt>
    <dgm:pt modelId="{10D9A1A3-5F20-44A5-BD44-7FC28F259542}" type="pres">
      <dgm:prSet presAssocID="{02368769-2D89-478D-B1D7-BFF7901A02EB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7F2AEC69-087C-4193-92AC-AA22547B53B0}" type="pres">
      <dgm:prSet presAssocID="{02368769-2D89-478D-B1D7-BFF7901A02EB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9BA83F0D-1D51-4653-A12A-C1E4FA741CD6}" type="presOf" srcId="{02368769-2D89-478D-B1D7-BFF7901A02EB}" destId="{10D9A1A3-5F20-44A5-BD44-7FC28F259542}" srcOrd="0" destOrd="0" presId="urn:microsoft.com/office/officeart/2005/8/layout/vList2"/>
    <dgm:cxn modelId="{D05B524A-3838-4A79-BB79-6804258E06F5}" type="presOf" srcId="{2B5DE7A9-30D1-4304-988C-9954C4276E8C}" destId="{6D7B7B1A-4DA6-43D9-AA3B-C76E83158E55}" srcOrd="0" destOrd="0" presId="urn:microsoft.com/office/officeart/2005/8/layout/vList2"/>
    <dgm:cxn modelId="{631D6A55-0381-4031-ABC1-E7B2B494479C}" type="presOf" srcId="{2AFABC1E-AD0A-4AB7-9B68-DB990A9A34CF}" destId="{7F2AEC69-087C-4193-92AC-AA22547B53B0}" srcOrd="0" destOrd="1" presId="urn:microsoft.com/office/officeart/2005/8/layout/vList2"/>
    <dgm:cxn modelId="{A70B3099-E59C-41E1-9C7C-DAF81B91F603}" type="presOf" srcId="{59232F29-DB61-43F9-B13F-48D2DEA87887}" destId="{F9568236-4EF0-44E6-8EF6-3D0432BA7CD2}" srcOrd="0" destOrd="0" presId="urn:microsoft.com/office/officeart/2005/8/layout/vList2"/>
    <dgm:cxn modelId="{B317959F-8E3D-4180-BAFF-FF76E0213C32}" srcId="{02368769-2D89-478D-B1D7-BFF7901A02EB}" destId="{2AFABC1E-AD0A-4AB7-9B68-DB990A9A34CF}" srcOrd="1" destOrd="0" parTransId="{F99A9296-C9C4-4017-803A-6710295033E8}" sibTransId="{0F0CC737-71AD-4C77-B343-8345BE9FD7D0}"/>
    <dgm:cxn modelId="{35BE9FB0-6AE8-4241-A0BB-9AEA83E5A864}" srcId="{02368769-2D89-478D-B1D7-BFF7901A02EB}" destId="{72F15D58-2FC5-4A01-9EFB-98E6C0429A1F}" srcOrd="0" destOrd="0" parTransId="{EB10EC5D-8D02-446A-A0DF-0FC0FC02E4F5}" sibTransId="{C9402549-3C35-485B-9A57-F6528F31FDC3}"/>
    <dgm:cxn modelId="{AEA5AFD0-E3DA-4775-A243-5F037BBACE3B}" srcId="{2B5DE7A9-30D1-4304-988C-9954C4276E8C}" destId="{59232F29-DB61-43F9-B13F-48D2DEA87887}" srcOrd="0" destOrd="0" parTransId="{14F60DFF-C4E1-4A49-B7BF-B2A3104D5952}" sibTransId="{79FC5583-7F51-4454-AA8A-20AB2961D1E1}"/>
    <dgm:cxn modelId="{EC2244D5-526A-46DF-B244-8A6CFA0F0333}" type="presOf" srcId="{72F15D58-2FC5-4A01-9EFB-98E6C0429A1F}" destId="{7F2AEC69-087C-4193-92AC-AA22547B53B0}" srcOrd="0" destOrd="0" presId="urn:microsoft.com/office/officeart/2005/8/layout/vList2"/>
    <dgm:cxn modelId="{E5E52FFA-AC91-4EBD-8FAB-9B8845460106}" srcId="{2B5DE7A9-30D1-4304-988C-9954C4276E8C}" destId="{02368769-2D89-478D-B1D7-BFF7901A02EB}" srcOrd="1" destOrd="0" parTransId="{1F547539-8846-454A-9D35-25F4B449F485}" sibTransId="{9929EA97-8212-4842-8DBC-4223122F436F}"/>
    <dgm:cxn modelId="{EAE5BDDF-B052-4A78-B9C9-DFEC172A3C27}" type="presParOf" srcId="{6D7B7B1A-4DA6-43D9-AA3B-C76E83158E55}" destId="{F9568236-4EF0-44E6-8EF6-3D0432BA7CD2}" srcOrd="0" destOrd="0" presId="urn:microsoft.com/office/officeart/2005/8/layout/vList2"/>
    <dgm:cxn modelId="{B884EAFD-B7EA-475C-95EC-76BE8B9DA8CC}" type="presParOf" srcId="{6D7B7B1A-4DA6-43D9-AA3B-C76E83158E55}" destId="{7293ECB1-23C0-44E7-BD98-02B8F7CA6E6D}" srcOrd="1" destOrd="0" presId="urn:microsoft.com/office/officeart/2005/8/layout/vList2"/>
    <dgm:cxn modelId="{C9361696-BED7-4177-A8AF-966D3F7EE1F3}" type="presParOf" srcId="{6D7B7B1A-4DA6-43D9-AA3B-C76E83158E55}" destId="{10D9A1A3-5F20-44A5-BD44-7FC28F259542}" srcOrd="2" destOrd="0" presId="urn:microsoft.com/office/officeart/2005/8/layout/vList2"/>
    <dgm:cxn modelId="{A4B32E0A-3CED-4C3E-92A9-1653792CB5CC}" type="presParOf" srcId="{6D7B7B1A-4DA6-43D9-AA3B-C76E83158E55}" destId="{7F2AEC69-087C-4193-92AC-AA22547B53B0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FEE8C25-11EB-407E-B20F-AB5C15F66936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7840E23A-2976-4D45-9358-659D53372450}">
      <dgm:prSet/>
      <dgm:spPr/>
      <dgm:t>
        <a:bodyPr/>
        <a:lstStyle/>
        <a:p>
          <a:r>
            <a:rPr lang="cs-CZ"/>
            <a:t>VÝHODY: </a:t>
          </a:r>
          <a:endParaRPr lang="en-US"/>
        </a:p>
      </dgm:t>
    </dgm:pt>
    <dgm:pt modelId="{A494363E-2833-4FED-8BB1-2800428E53A4}" type="parTrans" cxnId="{C47A03D0-376B-47C7-B378-69167D295B2E}">
      <dgm:prSet/>
      <dgm:spPr/>
      <dgm:t>
        <a:bodyPr/>
        <a:lstStyle/>
        <a:p>
          <a:endParaRPr lang="en-US"/>
        </a:p>
      </dgm:t>
    </dgm:pt>
    <dgm:pt modelId="{2BCE79C1-BACA-4EE3-B38F-589DBE4973CE}" type="sibTrans" cxnId="{C47A03D0-376B-47C7-B378-69167D295B2E}">
      <dgm:prSet/>
      <dgm:spPr/>
      <dgm:t>
        <a:bodyPr/>
        <a:lstStyle/>
        <a:p>
          <a:endParaRPr lang="en-US"/>
        </a:p>
      </dgm:t>
    </dgm:pt>
    <dgm:pt modelId="{6A2186E3-98DE-4EEC-B5B1-1E7851624838}">
      <dgm:prSet/>
      <dgm:spPr/>
      <dgm:t>
        <a:bodyPr/>
        <a:lstStyle/>
        <a:p>
          <a:r>
            <a:rPr lang="cs-CZ"/>
            <a:t>Prevence vzniku abnormálních pohybových vzorců a deformit</a:t>
          </a:r>
          <a:endParaRPr lang="en-US"/>
        </a:p>
      </dgm:t>
    </dgm:pt>
    <dgm:pt modelId="{105C24DD-A177-4AB8-AD76-E222A4672038}" type="parTrans" cxnId="{F9EB9D0A-F516-4F7B-9AAC-9E58ADF44810}">
      <dgm:prSet/>
      <dgm:spPr/>
      <dgm:t>
        <a:bodyPr/>
        <a:lstStyle/>
        <a:p>
          <a:endParaRPr lang="en-US"/>
        </a:p>
      </dgm:t>
    </dgm:pt>
    <dgm:pt modelId="{2B6B7E3B-AFE7-4EC9-AE9F-A28AC263D8E2}" type="sibTrans" cxnId="{F9EB9D0A-F516-4F7B-9AAC-9E58ADF44810}">
      <dgm:prSet/>
      <dgm:spPr/>
      <dgm:t>
        <a:bodyPr/>
        <a:lstStyle/>
        <a:p>
          <a:endParaRPr lang="en-US"/>
        </a:p>
      </dgm:t>
    </dgm:pt>
    <dgm:pt modelId="{CF17916C-3BF5-4AE3-8C63-CDB58B659757}">
      <dgm:prSet/>
      <dgm:spPr/>
      <dgm:t>
        <a:bodyPr/>
        <a:lstStyle/>
        <a:p>
          <a:r>
            <a:rPr lang="cs-CZ"/>
            <a:t>NEVÝHODY: </a:t>
          </a:r>
          <a:endParaRPr lang="en-US"/>
        </a:p>
      </dgm:t>
    </dgm:pt>
    <dgm:pt modelId="{55C1B32D-2E78-4AE8-AEBE-FEBAED5F2891}" type="parTrans" cxnId="{CDA18861-ADEF-4A4B-B56B-9AEF5B1A67B9}">
      <dgm:prSet/>
      <dgm:spPr/>
      <dgm:t>
        <a:bodyPr/>
        <a:lstStyle/>
        <a:p>
          <a:endParaRPr lang="en-US"/>
        </a:p>
      </dgm:t>
    </dgm:pt>
    <dgm:pt modelId="{291C4EE3-D06C-41D7-BCBC-F71C4C15010B}" type="sibTrans" cxnId="{CDA18861-ADEF-4A4B-B56B-9AEF5B1A67B9}">
      <dgm:prSet/>
      <dgm:spPr/>
      <dgm:t>
        <a:bodyPr/>
        <a:lstStyle/>
        <a:p>
          <a:endParaRPr lang="en-US"/>
        </a:p>
      </dgm:t>
    </dgm:pt>
    <dgm:pt modelId="{77091087-E2C8-4362-9A73-B83EE90897A7}">
      <dgm:prSet/>
      <dgm:spPr/>
      <dgm:t>
        <a:bodyPr/>
        <a:lstStyle/>
        <a:p>
          <a:r>
            <a:rPr lang="cs-CZ"/>
            <a:t>Nutno správně provést + dostatečná intenzita + spolupráce týmu + nutnost speciálního výcviku u většiny technik + praxe + riziko zvýšené pacientovy frustrace (návrat funkce trvá dlouho)</a:t>
          </a:r>
          <a:endParaRPr lang="en-US"/>
        </a:p>
      </dgm:t>
    </dgm:pt>
    <dgm:pt modelId="{57CB1A57-F54A-479E-943B-33F833F919E5}" type="parTrans" cxnId="{56340B25-D077-4562-9147-24342C341FAB}">
      <dgm:prSet/>
      <dgm:spPr/>
      <dgm:t>
        <a:bodyPr/>
        <a:lstStyle/>
        <a:p>
          <a:endParaRPr lang="en-US"/>
        </a:p>
      </dgm:t>
    </dgm:pt>
    <dgm:pt modelId="{00962A59-8643-4462-9122-A40C1F7EF4F7}" type="sibTrans" cxnId="{56340B25-D077-4562-9147-24342C341FAB}">
      <dgm:prSet/>
      <dgm:spPr/>
      <dgm:t>
        <a:bodyPr/>
        <a:lstStyle/>
        <a:p>
          <a:endParaRPr lang="en-US"/>
        </a:p>
      </dgm:t>
    </dgm:pt>
    <dgm:pt modelId="{D1A35642-BF92-4DFA-927C-98C3F76C904E}" type="pres">
      <dgm:prSet presAssocID="{FFEE8C25-11EB-407E-B20F-AB5C15F66936}" presName="linear" presStyleCnt="0">
        <dgm:presLayoutVars>
          <dgm:dir/>
          <dgm:animLvl val="lvl"/>
          <dgm:resizeHandles val="exact"/>
        </dgm:presLayoutVars>
      </dgm:prSet>
      <dgm:spPr/>
    </dgm:pt>
    <dgm:pt modelId="{E1FFA8DF-5685-4212-A8DF-F9CE5FA28DF7}" type="pres">
      <dgm:prSet presAssocID="{7840E23A-2976-4D45-9358-659D53372450}" presName="parentLin" presStyleCnt="0"/>
      <dgm:spPr/>
    </dgm:pt>
    <dgm:pt modelId="{DB546ECA-884A-4112-9E77-59891191925A}" type="pres">
      <dgm:prSet presAssocID="{7840E23A-2976-4D45-9358-659D53372450}" presName="parentLeftMargin" presStyleLbl="node1" presStyleIdx="0" presStyleCnt="2"/>
      <dgm:spPr/>
    </dgm:pt>
    <dgm:pt modelId="{36DB627F-1A8F-4B5D-BA33-865575EB3153}" type="pres">
      <dgm:prSet presAssocID="{7840E23A-2976-4D45-9358-659D53372450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3F413F7D-AF57-45A2-A541-4721CD9FDEEC}" type="pres">
      <dgm:prSet presAssocID="{7840E23A-2976-4D45-9358-659D53372450}" presName="negativeSpace" presStyleCnt="0"/>
      <dgm:spPr/>
    </dgm:pt>
    <dgm:pt modelId="{CAD58419-7755-4E76-BC4F-68E9E04DC7F9}" type="pres">
      <dgm:prSet presAssocID="{7840E23A-2976-4D45-9358-659D53372450}" presName="childText" presStyleLbl="conFgAcc1" presStyleIdx="0" presStyleCnt="2">
        <dgm:presLayoutVars>
          <dgm:bulletEnabled val="1"/>
        </dgm:presLayoutVars>
      </dgm:prSet>
      <dgm:spPr/>
    </dgm:pt>
    <dgm:pt modelId="{0982AD4A-0D72-4E6D-8A2A-95C7F3E24267}" type="pres">
      <dgm:prSet presAssocID="{2BCE79C1-BACA-4EE3-B38F-589DBE4973CE}" presName="spaceBetweenRectangles" presStyleCnt="0"/>
      <dgm:spPr/>
    </dgm:pt>
    <dgm:pt modelId="{8E9310C5-4148-47D7-9712-C74F07B47F95}" type="pres">
      <dgm:prSet presAssocID="{CF17916C-3BF5-4AE3-8C63-CDB58B659757}" presName="parentLin" presStyleCnt="0"/>
      <dgm:spPr/>
    </dgm:pt>
    <dgm:pt modelId="{E5E52F58-C73E-43F1-AE66-C4F777E7093A}" type="pres">
      <dgm:prSet presAssocID="{CF17916C-3BF5-4AE3-8C63-CDB58B659757}" presName="parentLeftMargin" presStyleLbl="node1" presStyleIdx="0" presStyleCnt="2"/>
      <dgm:spPr/>
    </dgm:pt>
    <dgm:pt modelId="{06753435-C4A1-479F-B4FB-04808822016F}" type="pres">
      <dgm:prSet presAssocID="{CF17916C-3BF5-4AE3-8C63-CDB58B659757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F1DE7EBB-6256-4E8E-B12C-608791402D86}" type="pres">
      <dgm:prSet presAssocID="{CF17916C-3BF5-4AE3-8C63-CDB58B659757}" presName="negativeSpace" presStyleCnt="0"/>
      <dgm:spPr/>
    </dgm:pt>
    <dgm:pt modelId="{CB3763A5-0B91-4261-8758-0C018B680DC2}" type="pres">
      <dgm:prSet presAssocID="{CF17916C-3BF5-4AE3-8C63-CDB58B659757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F9EB9D0A-F516-4F7B-9AAC-9E58ADF44810}" srcId="{7840E23A-2976-4D45-9358-659D53372450}" destId="{6A2186E3-98DE-4EEC-B5B1-1E7851624838}" srcOrd="0" destOrd="0" parTransId="{105C24DD-A177-4AB8-AD76-E222A4672038}" sibTransId="{2B6B7E3B-AFE7-4EC9-AE9F-A28AC263D8E2}"/>
    <dgm:cxn modelId="{56340B25-D077-4562-9147-24342C341FAB}" srcId="{CF17916C-3BF5-4AE3-8C63-CDB58B659757}" destId="{77091087-E2C8-4362-9A73-B83EE90897A7}" srcOrd="0" destOrd="0" parTransId="{57CB1A57-F54A-479E-943B-33F833F919E5}" sibTransId="{00962A59-8643-4462-9122-A40C1F7EF4F7}"/>
    <dgm:cxn modelId="{CDA18861-ADEF-4A4B-B56B-9AEF5B1A67B9}" srcId="{FFEE8C25-11EB-407E-B20F-AB5C15F66936}" destId="{CF17916C-3BF5-4AE3-8C63-CDB58B659757}" srcOrd="1" destOrd="0" parTransId="{55C1B32D-2E78-4AE8-AEBE-FEBAED5F2891}" sibTransId="{291C4EE3-D06C-41D7-BCBC-F71C4C15010B}"/>
    <dgm:cxn modelId="{2315B043-40B9-418C-AA86-CDEF3BB71290}" type="presOf" srcId="{6A2186E3-98DE-4EEC-B5B1-1E7851624838}" destId="{CAD58419-7755-4E76-BC4F-68E9E04DC7F9}" srcOrd="0" destOrd="0" presId="urn:microsoft.com/office/officeart/2005/8/layout/list1"/>
    <dgm:cxn modelId="{CFEFD947-A605-48BE-8466-D2B881E23A4B}" type="presOf" srcId="{77091087-E2C8-4362-9A73-B83EE90897A7}" destId="{CB3763A5-0B91-4261-8758-0C018B680DC2}" srcOrd="0" destOrd="0" presId="urn:microsoft.com/office/officeart/2005/8/layout/list1"/>
    <dgm:cxn modelId="{4C32A851-E9C0-4FC4-B902-81EF8A06C158}" type="presOf" srcId="{FFEE8C25-11EB-407E-B20F-AB5C15F66936}" destId="{D1A35642-BF92-4DFA-927C-98C3F76C904E}" srcOrd="0" destOrd="0" presId="urn:microsoft.com/office/officeart/2005/8/layout/list1"/>
    <dgm:cxn modelId="{215A61B7-CCB2-4791-9B28-63210DC17BD8}" type="presOf" srcId="{CF17916C-3BF5-4AE3-8C63-CDB58B659757}" destId="{06753435-C4A1-479F-B4FB-04808822016F}" srcOrd="1" destOrd="0" presId="urn:microsoft.com/office/officeart/2005/8/layout/list1"/>
    <dgm:cxn modelId="{C670E8C4-3E02-42F2-AB0E-0243B786C37C}" type="presOf" srcId="{7840E23A-2976-4D45-9358-659D53372450}" destId="{DB546ECA-884A-4112-9E77-59891191925A}" srcOrd="0" destOrd="0" presId="urn:microsoft.com/office/officeart/2005/8/layout/list1"/>
    <dgm:cxn modelId="{61275EC8-5928-405B-A26A-095129A500BE}" type="presOf" srcId="{7840E23A-2976-4D45-9358-659D53372450}" destId="{36DB627F-1A8F-4B5D-BA33-865575EB3153}" srcOrd="1" destOrd="0" presId="urn:microsoft.com/office/officeart/2005/8/layout/list1"/>
    <dgm:cxn modelId="{15FB0ACB-7ED6-47A9-8DC7-8F10657F60A5}" type="presOf" srcId="{CF17916C-3BF5-4AE3-8C63-CDB58B659757}" destId="{E5E52F58-C73E-43F1-AE66-C4F777E7093A}" srcOrd="0" destOrd="0" presId="urn:microsoft.com/office/officeart/2005/8/layout/list1"/>
    <dgm:cxn modelId="{C47A03D0-376B-47C7-B378-69167D295B2E}" srcId="{FFEE8C25-11EB-407E-B20F-AB5C15F66936}" destId="{7840E23A-2976-4D45-9358-659D53372450}" srcOrd="0" destOrd="0" parTransId="{A494363E-2833-4FED-8BB1-2800428E53A4}" sibTransId="{2BCE79C1-BACA-4EE3-B38F-589DBE4973CE}"/>
    <dgm:cxn modelId="{946A5BCD-D6F9-4BA7-A96D-34CFF2C4BA28}" type="presParOf" srcId="{D1A35642-BF92-4DFA-927C-98C3F76C904E}" destId="{E1FFA8DF-5685-4212-A8DF-F9CE5FA28DF7}" srcOrd="0" destOrd="0" presId="urn:microsoft.com/office/officeart/2005/8/layout/list1"/>
    <dgm:cxn modelId="{8D0EF994-AF48-4C38-8F6E-54B740C74AAE}" type="presParOf" srcId="{E1FFA8DF-5685-4212-A8DF-F9CE5FA28DF7}" destId="{DB546ECA-884A-4112-9E77-59891191925A}" srcOrd="0" destOrd="0" presId="urn:microsoft.com/office/officeart/2005/8/layout/list1"/>
    <dgm:cxn modelId="{C34095B0-544B-41C8-B071-6D19D00E8E40}" type="presParOf" srcId="{E1FFA8DF-5685-4212-A8DF-F9CE5FA28DF7}" destId="{36DB627F-1A8F-4B5D-BA33-865575EB3153}" srcOrd="1" destOrd="0" presId="urn:microsoft.com/office/officeart/2005/8/layout/list1"/>
    <dgm:cxn modelId="{F5B34F23-1E31-4A16-81F8-F2F89F353350}" type="presParOf" srcId="{D1A35642-BF92-4DFA-927C-98C3F76C904E}" destId="{3F413F7D-AF57-45A2-A541-4721CD9FDEEC}" srcOrd="1" destOrd="0" presId="urn:microsoft.com/office/officeart/2005/8/layout/list1"/>
    <dgm:cxn modelId="{C2C90CA1-64A2-4757-BBE1-12E0B75EF6DE}" type="presParOf" srcId="{D1A35642-BF92-4DFA-927C-98C3F76C904E}" destId="{CAD58419-7755-4E76-BC4F-68E9E04DC7F9}" srcOrd="2" destOrd="0" presId="urn:microsoft.com/office/officeart/2005/8/layout/list1"/>
    <dgm:cxn modelId="{56536F6F-FA6D-47B7-BBA7-DA2D2355EA45}" type="presParOf" srcId="{D1A35642-BF92-4DFA-927C-98C3F76C904E}" destId="{0982AD4A-0D72-4E6D-8A2A-95C7F3E24267}" srcOrd="3" destOrd="0" presId="urn:microsoft.com/office/officeart/2005/8/layout/list1"/>
    <dgm:cxn modelId="{ED17DB45-4D0B-491C-B3DA-D1CBD445CA78}" type="presParOf" srcId="{D1A35642-BF92-4DFA-927C-98C3F76C904E}" destId="{8E9310C5-4148-47D7-9712-C74F07B47F95}" srcOrd="4" destOrd="0" presId="urn:microsoft.com/office/officeart/2005/8/layout/list1"/>
    <dgm:cxn modelId="{B88032A6-C602-4C55-8541-D8BB4E6C1559}" type="presParOf" srcId="{8E9310C5-4148-47D7-9712-C74F07B47F95}" destId="{E5E52F58-C73E-43F1-AE66-C4F777E7093A}" srcOrd="0" destOrd="0" presId="urn:microsoft.com/office/officeart/2005/8/layout/list1"/>
    <dgm:cxn modelId="{76A9206B-D56D-4DEB-90F0-CD8F1197AF29}" type="presParOf" srcId="{8E9310C5-4148-47D7-9712-C74F07B47F95}" destId="{06753435-C4A1-479F-B4FB-04808822016F}" srcOrd="1" destOrd="0" presId="urn:microsoft.com/office/officeart/2005/8/layout/list1"/>
    <dgm:cxn modelId="{BC7DE065-27DF-4E12-A33C-ACF1B4C71028}" type="presParOf" srcId="{D1A35642-BF92-4DFA-927C-98C3F76C904E}" destId="{F1DE7EBB-6256-4E8E-B12C-608791402D86}" srcOrd="5" destOrd="0" presId="urn:microsoft.com/office/officeart/2005/8/layout/list1"/>
    <dgm:cxn modelId="{21524059-9F52-4903-AF41-E88A5A94716C}" type="presParOf" srcId="{D1A35642-BF92-4DFA-927C-98C3F76C904E}" destId="{CB3763A5-0B91-4261-8758-0C018B680DC2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1A7BE6-7921-42B9-96D8-EAC753C83181}">
      <dsp:nvSpPr>
        <dsp:cNvPr id="0" name=""/>
        <dsp:cNvSpPr/>
      </dsp:nvSpPr>
      <dsp:spPr>
        <a:xfrm>
          <a:off x="0" y="636"/>
          <a:ext cx="11940277" cy="149032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E0EDD3-9537-4259-AD63-80712873065E}">
      <dsp:nvSpPr>
        <dsp:cNvPr id="0" name=""/>
        <dsp:cNvSpPr/>
      </dsp:nvSpPr>
      <dsp:spPr>
        <a:xfrm>
          <a:off x="450824" y="335960"/>
          <a:ext cx="819680" cy="81968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C677B2-E843-4AB0-8BF8-1B66BEEC3024}">
      <dsp:nvSpPr>
        <dsp:cNvPr id="0" name=""/>
        <dsp:cNvSpPr/>
      </dsp:nvSpPr>
      <dsp:spPr>
        <a:xfrm>
          <a:off x="1721329" y="636"/>
          <a:ext cx="10218947" cy="14903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7726" tIns="157726" rIns="157726" bIns="157726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/>
            <a:t>Koncept = myšlenky, principy</a:t>
          </a:r>
          <a:endParaRPr lang="en-US" sz="1800" kern="1200"/>
        </a:p>
      </dsp:txBody>
      <dsp:txXfrm>
        <a:off x="1721329" y="636"/>
        <a:ext cx="10218947" cy="1490328"/>
      </dsp:txXfrm>
    </dsp:sp>
    <dsp:sp modelId="{EBEFC834-B94F-4E0D-BF9B-552942AD46F5}">
      <dsp:nvSpPr>
        <dsp:cNvPr id="0" name=""/>
        <dsp:cNvSpPr/>
      </dsp:nvSpPr>
      <dsp:spPr>
        <a:xfrm>
          <a:off x="0" y="1863547"/>
          <a:ext cx="11940277" cy="149032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7F71C3-EDAA-4906-87A0-4F017B856DF4}">
      <dsp:nvSpPr>
        <dsp:cNvPr id="0" name=""/>
        <dsp:cNvSpPr/>
      </dsp:nvSpPr>
      <dsp:spPr>
        <a:xfrm>
          <a:off x="450824" y="2198871"/>
          <a:ext cx="819680" cy="81968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438108-3733-48B2-A168-F41A20091F60}">
      <dsp:nvSpPr>
        <dsp:cNvPr id="0" name=""/>
        <dsp:cNvSpPr/>
      </dsp:nvSpPr>
      <dsp:spPr>
        <a:xfrm>
          <a:off x="1721329" y="1863547"/>
          <a:ext cx="10218947" cy="14903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7726" tIns="157726" rIns="157726" bIns="157726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/>
            <a:t>BK je perspektivní, interdisciplinární, problémy řešící přístup k hodnocení, léčbě &amp; individuálnímu vedení pacienta s omezenou schopností plně </a:t>
          </a:r>
          <a:r>
            <a:rPr lang="cs-CZ" sz="1800" b="1" kern="1200"/>
            <a:t>PARTICIPOVAT </a:t>
          </a:r>
          <a:r>
            <a:rPr lang="cs-CZ" sz="1800" kern="1200"/>
            <a:t>na </a:t>
          </a:r>
          <a:r>
            <a:rPr lang="cs-CZ" sz="1800" kern="1200">
              <a:latin typeface="Neue Haas Grotesk Text Pro"/>
            </a:rPr>
            <a:t>každodenním</a:t>
          </a:r>
          <a:r>
            <a:rPr lang="cs-CZ" sz="1800" kern="1200"/>
            <a:t> životě díky poruše motorických, senzorických, percepčních &amp; kognitivních funkcí, vyplývající z poruchy CNS. </a:t>
          </a:r>
          <a:endParaRPr lang="en-US" sz="1800" kern="1200"/>
        </a:p>
      </dsp:txBody>
      <dsp:txXfrm>
        <a:off x="1721329" y="1863547"/>
        <a:ext cx="10218947" cy="1490328"/>
      </dsp:txXfrm>
    </dsp:sp>
    <dsp:sp modelId="{917C1A34-F593-456A-88A2-842B737375DC}">
      <dsp:nvSpPr>
        <dsp:cNvPr id="0" name=""/>
        <dsp:cNvSpPr/>
      </dsp:nvSpPr>
      <dsp:spPr>
        <a:xfrm>
          <a:off x="0" y="3726457"/>
          <a:ext cx="11940277" cy="149032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75FA2D-6573-4CFE-9C4E-523FF527BD6D}">
      <dsp:nvSpPr>
        <dsp:cNvPr id="0" name=""/>
        <dsp:cNvSpPr/>
      </dsp:nvSpPr>
      <dsp:spPr>
        <a:xfrm>
          <a:off x="450824" y="4061781"/>
          <a:ext cx="819680" cy="819680"/>
        </a:xfrm>
        <a:prstGeom prst="rect">
          <a:avLst/>
        </a:prstGeom>
        <a:solidFill>
          <a:schemeClr val="bg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4E21DA-3515-454C-9038-86481E03FCA3}">
      <dsp:nvSpPr>
        <dsp:cNvPr id="0" name=""/>
        <dsp:cNvSpPr/>
      </dsp:nvSpPr>
      <dsp:spPr>
        <a:xfrm>
          <a:off x="1721329" y="3726457"/>
          <a:ext cx="10218947" cy="14903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7726" tIns="157726" rIns="157726" bIns="157726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Motorické chování člověka: vykonání určitého úkolu - CÍLE, NE jednotlivých komponent.</a:t>
          </a:r>
        </a:p>
      </dsp:txBody>
      <dsp:txXfrm>
        <a:off x="1721329" y="3726457"/>
        <a:ext cx="10218947" cy="14903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CC1F38-A6DC-4287-B976-3ED1E389E698}">
      <dsp:nvSpPr>
        <dsp:cNvPr id="0" name=""/>
        <dsp:cNvSpPr/>
      </dsp:nvSpPr>
      <dsp:spPr>
        <a:xfrm>
          <a:off x="0" y="0"/>
          <a:ext cx="8461501" cy="88826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/>
            <a:t>NDT = Neurodevelopmental treatment</a:t>
          </a:r>
          <a:endParaRPr lang="en-US" sz="2300" kern="1200"/>
        </a:p>
      </dsp:txBody>
      <dsp:txXfrm>
        <a:off x="26016" y="26016"/>
        <a:ext cx="7399070" cy="836231"/>
      </dsp:txXfrm>
    </dsp:sp>
    <dsp:sp modelId="{4DDC3BFC-6977-4A50-96E6-771FB74DC97D}">
      <dsp:nvSpPr>
        <dsp:cNvPr id="0" name=""/>
        <dsp:cNvSpPr/>
      </dsp:nvSpPr>
      <dsp:spPr>
        <a:xfrm>
          <a:off x="631865" y="1011633"/>
          <a:ext cx="8461501" cy="888263"/>
        </a:xfrm>
        <a:prstGeom prst="roundRect">
          <a:avLst>
            <a:gd name="adj" fmla="val 10000"/>
          </a:avLst>
        </a:prstGeom>
        <a:solidFill>
          <a:schemeClr val="accent2">
            <a:hueOff val="383112"/>
            <a:satOff val="-1566"/>
            <a:lumOff val="3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/>
            <a:t>Založen Bertou a Karlem Bobathovými ve 40. letech 20. století</a:t>
          </a:r>
          <a:endParaRPr lang="en-US" sz="2300" kern="1200"/>
        </a:p>
      </dsp:txBody>
      <dsp:txXfrm>
        <a:off x="657881" y="1037649"/>
        <a:ext cx="7200233" cy="836231"/>
      </dsp:txXfrm>
    </dsp:sp>
    <dsp:sp modelId="{C5BD7ADD-ED3E-423E-8C2F-F8C122678AB7}">
      <dsp:nvSpPr>
        <dsp:cNvPr id="0" name=""/>
        <dsp:cNvSpPr/>
      </dsp:nvSpPr>
      <dsp:spPr>
        <a:xfrm>
          <a:off x="1263730" y="2023266"/>
          <a:ext cx="8461501" cy="888263"/>
        </a:xfrm>
        <a:prstGeom prst="roundRect">
          <a:avLst>
            <a:gd name="adj" fmla="val 10000"/>
          </a:avLst>
        </a:prstGeom>
        <a:solidFill>
          <a:schemeClr val="accent2">
            <a:hueOff val="766223"/>
            <a:satOff val="-3132"/>
            <a:lumOff val="68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/>
            <a:t>Neustále se vyvíjející koncept</a:t>
          </a:r>
          <a:endParaRPr lang="en-US" sz="2300" kern="1200"/>
        </a:p>
      </dsp:txBody>
      <dsp:txXfrm>
        <a:off x="1289746" y="2049282"/>
        <a:ext cx="7200233" cy="836231"/>
      </dsp:txXfrm>
    </dsp:sp>
    <dsp:sp modelId="{3E411296-E5EA-4B08-97FA-3E6681657F26}">
      <dsp:nvSpPr>
        <dsp:cNvPr id="0" name=""/>
        <dsp:cNvSpPr/>
      </dsp:nvSpPr>
      <dsp:spPr>
        <a:xfrm>
          <a:off x="1895596" y="3034899"/>
          <a:ext cx="8461501" cy="888263"/>
        </a:xfrm>
        <a:prstGeom prst="roundRect">
          <a:avLst>
            <a:gd name="adj" fmla="val 10000"/>
          </a:avLst>
        </a:prstGeom>
        <a:solidFill>
          <a:schemeClr val="accent2">
            <a:hueOff val="1149335"/>
            <a:satOff val="-4698"/>
            <a:lumOff val="103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 dirty="0">
              <a:latin typeface="Neue Haas Grotesk Text Pro"/>
            </a:rPr>
            <a:t>Účelově orientovaný přístup, tzv. Task Oriented Approach</a:t>
          </a:r>
        </a:p>
      </dsp:txBody>
      <dsp:txXfrm>
        <a:off x="1921612" y="3060915"/>
        <a:ext cx="7200233" cy="836231"/>
      </dsp:txXfrm>
    </dsp:sp>
    <dsp:sp modelId="{2B935C9D-480C-433C-B07B-7095659B754B}">
      <dsp:nvSpPr>
        <dsp:cNvPr id="0" name=""/>
        <dsp:cNvSpPr/>
      </dsp:nvSpPr>
      <dsp:spPr>
        <a:xfrm>
          <a:off x="2527461" y="4046532"/>
          <a:ext cx="8461501" cy="888263"/>
        </a:xfrm>
        <a:prstGeom prst="roundRect">
          <a:avLst>
            <a:gd name="adj" fmla="val 10000"/>
          </a:avLst>
        </a:prstGeom>
        <a:solidFill>
          <a:schemeClr val="accent2">
            <a:hueOff val="1532446"/>
            <a:satOff val="-6264"/>
            <a:lumOff val="137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 dirty="0">
              <a:latin typeface="Neue Haas Grotesk Text Pro"/>
            </a:rPr>
            <a:t>Přístup motorické kontroly či motorického učení</a:t>
          </a:r>
        </a:p>
      </dsp:txBody>
      <dsp:txXfrm>
        <a:off x="2553477" y="4072548"/>
        <a:ext cx="7200233" cy="836231"/>
      </dsp:txXfrm>
    </dsp:sp>
    <dsp:sp modelId="{1D3778A0-A759-4205-8F05-B2A3CB64A884}">
      <dsp:nvSpPr>
        <dsp:cNvPr id="0" name=""/>
        <dsp:cNvSpPr/>
      </dsp:nvSpPr>
      <dsp:spPr>
        <a:xfrm>
          <a:off x="7884130" y="648925"/>
          <a:ext cx="577371" cy="57737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>
        <a:off x="8014038" y="648925"/>
        <a:ext cx="317555" cy="434472"/>
      </dsp:txXfrm>
    </dsp:sp>
    <dsp:sp modelId="{1B85B607-A430-4C3B-A8C1-842D0C9957C5}">
      <dsp:nvSpPr>
        <dsp:cNvPr id="0" name=""/>
        <dsp:cNvSpPr/>
      </dsp:nvSpPr>
      <dsp:spPr>
        <a:xfrm>
          <a:off x="8515995" y="1660558"/>
          <a:ext cx="577371" cy="57737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481843"/>
            <a:satOff val="-1481"/>
            <a:lumOff val="26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481843"/>
              <a:satOff val="-1481"/>
              <a:lumOff val="2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>
        <a:off x="8645903" y="1660558"/>
        <a:ext cx="317555" cy="434472"/>
      </dsp:txXfrm>
    </dsp:sp>
    <dsp:sp modelId="{47125B97-F518-4103-B044-000E4F41959E}">
      <dsp:nvSpPr>
        <dsp:cNvPr id="0" name=""/>
        <dsp:cNvSpPr/>
      </dsp:nvSpPr>
      <dsp:spPr>
        <a:xfrm>
          <a:off x="9147861" y="2657387"/>
          <a:ext cx="577371" cy="57737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963687"/>
            <a:satOff val="-2963"/>
            <a:lumOff val="52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963687"/>
              <a:satOff val="-2963"/>
              <a:lumOff val="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>
        <a:off x="9277769" y="2657387"/>
        <a:ext cx="317555" cy="434472"/>
      </dsp:txXfrm>
    </dsp:sp>
    <dsp:sp modelId="{6FA68741-C74B-4107-A216-60655553FAED}">
      <dsp:nvSpPr>
        <dsp:cNvPr id="0" name=""/>
        <dsp:cNvSpPr/>
      </dsp:nvSpPr>
      <dsp:spPr>
        <a:xfrm>
          <a:off x="9779726" y="3678890"/>
          <a:ext cx="577371" cy="57737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1445530"/>
            <a:satOff val="-4444"/>
            <a:lumOff val="78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1445530"/>
              <a:satOff val="-4444"/>
              <a:lumOff val="7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600" kern="1200"/>
        </a:p>
      </dsp:txBody>
      <dsp:txXfrm>
        <a:off x="9909634" y="3678890"/>
        <a:ext cx="317555" cy="43447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3F009A-25B7-4090-BEB5-3CE1C988838F}">
      <dsp:nvSpPr>
        <dsp:cNvPr id="0" name=""/>
        <dsp:cNvSpPr/>
      </dsp:nvSpPr>
      <dsp:spPr>
        <a:xfrm>
          <a:off x="1283" y="510443"/>
          <a:ext cx="4505585" cy="28610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7FD266-4A29-4F5C-9EF8-8BC365BBCD42}">
      <dsp:nvSpPr>
        <dsp:cNvPr id="0" name=""/>
        <dsp:cNvSpPr/>
      </dsp:nvSpPr>
      <dsp:spPr>
        <a:xfrm>
          <a:off x="501904" y="986033"/>
          <a:ext cx="4505585" cy="28610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/>
            <a:t>Mechanismus centrální posturální kontroly: = řada dynamických posturálních reakcí sledující společný cíl - udržet rovnováhu a přizpůsobit posturu před pohybem, během pohybu &amp; po jeho dokončení.</a:t>
          </a:r>
          <a:endParaRPr lang="en-US" sz="2200" kern="1200"/>
        </a:p>
      </dsp:txBody>
      <dsp:txXfrm>
        <a:off x="585701" y="1069830"/>
        <a:ext cx="4337991" cy="2693452"/>
      </dsp:txXfrm>
    </dsp:sp>
    <dsp:sp modelId="{A0D4EAEB-35AD-44AA-9BFF-F71FA1A7DB03}">
      <dsp:nvSpPr>
        <dsp:cNvPr id="0" name=""/>
        <dsp:cNvSpPr/>
      </dsp:nvSpPr>
      <dsp:spPr>
        <a:xfrm>
          <a:off x="5508110" y="510443"/>
          <a:ext cx="4505585" cy="28610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7EC3C9-262E-4775-A214-8B2AFF88D458}">
      <dsp:nvSpPr>
        <dsp:cNvPr id="0" name=""/>
        <dsp:cNvSpPr/>
      </dsp:nvSpPr>
      <dsp:spPr>
        <a:xfrm>
          <a:off x="6008730" y="986033"/>
          <a:ext cx="4505585" cy="28610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/>
            <a:t>Automatické reakce: vzpřimovací, rovnovážné, obranné. U dítěte se postupně vyvíjejí - postupná kontrola postury ve vztahu k okolí (prostoru, gravitaci, povrchu...) </a:t>
          </a:r>
          <a:endParaRPr lang="en-US" sz="2200" kern="1200"/>
        </a:p>
      </dsp:txBody>
      <dsp:txXfrm>
        <a:off x="6092527" y="1069830"/>
        <a:ext cx="4337991" cy="269345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AF6A59-4711-432F-B91E-A282FCAA5993}">
      <dsp:nvSpPr>
        <dsp:cNvPr id="0" name=""/>
        <dsp:cNvSpPr/>
      </dsp:nvSpPr>
      <dsp:spPr>
        <a:xfrm>
          <a:off x="0" y="175192"/>
          <a:ext cx="3784022" cy="227041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Předpoklad: centrálně podmíněné poruchy motoriky se projeví těmito patologickými známkami:</a:t>
          </a:r>
          <a:endParaRPr lang="en-US" sz="2400" kern="1200"/>
        </a:p>
      </dsp:txBody>
      <dsp:txXfrm>
        <a:off x="0" y="175192"/>
        <a:ext cx="3784022" cy="2270413"/>
      </dsp:txXfrm>
    </dsp:sp>
    <dsp:sp modelId="{C47D987D-5D7C-4339-86FF-8342EECB5B60}">
      <dsp:nvSpPr>
        <dsp:cNvPr id="0" name=""/>
        <dsp:cNvSpPr/>
      </dsp:nvSpPr>
      <dsp:spPr>
        <a:xfrm>
          <a:off x="4162424" y="175192"/>
          <a:ext cx="3784022" cy="227041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Abnormální svalový tonus: zvýšený či snížený, může kolísat</a:t>
          </a:r>
          <a:endParaRPr lang="en-US" sz="2400" kern="1200"/>
        </a:p>
      </dsp:txBody>
      <dsp:txXfrm>
        <a:off x="4162424" y="175192"/>
        <a:ext cx="3784022" cy="2270413"/>
      </dsp:txXfrm>
    </dsp:sp>
    <dsp:sp modelId="{77B2D29E-47BC-497B-8C06-EB8C71745703}">
      <dsp:nvSpPr>
        <dsp:cNvPr id="0" name=""/>
        <dsp:cNvSpPr/>
      </dsp:nvSpPr>
      <dsp:spPr>
        <a:xfrm>
          <a:off x="8324849" y="175192"/>
          <a:ext cx="3784022" cy="227041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Přítomnost vývojově nižších tonických reflexů + s tím spojených patologických pohybových vzorců</a:t>
          </a:r>
          <a:endParaRPr lang="en-US" sz="2400" kern="1200"/>
        </a:p>
      </dsp:txBody>
      <dsp:txXfrm>
        <a:off x="8324849" y="175192"/>
        <a:ext cx="3784022" cy="2270413"/>
      </dsp:txXfrm>
    </dsp:sp>
    <dsp:sp modelId="{8C7EE350-D76E-46ED-998A-9ADAA9E3A899}">
      <dsp:nvSpPr>
        <dsp:cNvPr id="0" name=""/>
        <dsp:cNvSpPr/>
      </dsp:nvSpPr>
      <dsp:spPr>
        <a:xfrm>
          <a:off x="2081212" y="2824008"/>
          <a:ext cx="3784022" cy="227041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Poruchy reciproční inervace: hypertonické pchch – kokontrakce, hypotonické pchch – athetosa</a:t>
          </a:r>
          <a:endParaRPr lang="en-US" sz="2400" kern="1200"/>
        </a:p>
      </dsp:txBody>
      <dsp:txXfrm>
        <a:off x="2081212" y="2824008"/>
        <a:ext cx="3784022" cy="2270413"/>
      </dsp:txXfrm>
    </dsp:sp>
    <dsp:sp modelId="{4929B0D9-B8BA-499B-8EDF-E5A8D35CF963}">
      <dsp:nvSpPr>
        <dsp:cNvPr id="0" name=""/>
        <dsp:cNvSpPr/>
      </dsp:nvSpPr>
      <dsp:spPr>
        <a:xfrm>
          <a:off x="6243637" y="2824008"/>
          <a:ext cx="3784022" cy="227041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Výskyt asociovaných reakcí při volních pohybech ve smyslu nežádoucích synchronních pohybů i ve vzdálenějších oblastech</a:t>
          </a:r>
          <a:endParaRPr lang="en-US" sz="2400" kern="1200"/>
        </a:p>
      </dsp:txBody>
      <dsp:txXfrm>
        <a:off x="6243637" y="2824008"/>
        <a:ext cx="3784022" cy="227041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568236-4EF0-44E6-8EF6-3D0432BA7CD2}">
      <dsp:nvSpPr>
        <dsp:cNvPr id="0" name=""/>
        <dsp:cNvSpPr/>
      </dsp:nvSpPr>
      <dsp:spPr>
        <a:xfrm>
          <a:off x="0" y="55329"/>
          <a:ext cx="6364224" cy="212574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800" kern="1200"/>
            <a:t>Centrální poruchy hybnosti u dětí </a:t>
          </a:r>
          <a:endParaRPr lang="en-US" sz="3800" kern="1200"/>
        </a:p>
      </dsp:txBody>
      <dsp:txXfrm>
        <a:off x="103770" y="159099"/>
        <a:ext cx="6156684" cy="1918203"/>
      </dsp:txXfrm>
    </dsp:sp>
    <dsp:sp modelId="{10D9A1A3-5F20-44A5-BD44-7FC28F259542}">
      <dsp:nvSpPr>
        <dsp:cNvPr id="0" name=""/>
        <dsp:cNvSpPr/>
      </dsp:nvSpPr>
      <dsp:spPr>
        <a:xfrm>
          <a:off x="0" y="2290513"/>
          <a:ext cx="6364224" cy="2125743"/>
        </a:xfrm>
        <a:prstGeom prst="roundRect">
          <a:avLst/>
        </a:prstGeom>
        <a:solidFill>
          <a:schemeClr val="accent2">
            <a:hueOff val="1532446"/>
            <a:satOff val="-6264"/>
            <a:lumOff val="137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800" kern="1200"/>
            <a:t>Poruchy centrálního motoneuronu u dospělých: </a:t>
          </a:r>
          <a:endParaRPr lang="en-US" sz="3800" kern="1200"/>
        </a:p>
      </dsp:txBody>
      <dsp:txXfrm>
        <a:off x="103770" y="2394283"/>
        <a:ext cx="6156684" cy="1918203"/>
      </dsp:txXfrm>
    </dsp:sp>
    <dsp:sp modelId="{7F2AEC69-087C-4193-92AC-AA22547B53B0}">
      <dsp:nvSpPr>
        <dsp:cNvPr id="0" name=""/>
        <dsp:cNvSpPr/>
      </dsp:nvSpPr>
      <dsp:spPr>
        <a:xfrm>
          <a:off x="0" y="4416257"/>
          <a:ext cx="6364224" cy="10422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2064" tIns="48260" rIns="270256" bIns="4826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3000" kern="1200"/>
            <a:t>Hemiplegie (CMP)</a:t>
          </a:r>
          <a:endParaRPr lang="en-US" sz="3000" kern="120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3000" kern="1200"/>
            <a:t>Sclerosis multiplex</a:t>
          </a:r>
          <a:endParaRPr lang="en-US" sz="3000" kern="1200"/>
        </a:p>
      </dsp:txBody>
      <dsp:txXfrm>
        <a:off x="0" y="4416257"/>
        <a:ext cx="6364224" cy="104224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D58419-7755-4E76-BC4F-68E9E04DC7F9}">
      <dsp:nvSpPr>
        <dsp:cNvPr id="0" name=""/>
        <dsp:cNvSpPr/>
      </dsp:nvSpPr>
      <dsp:spPr>
        <a:xfrm>
          <a:off x="0" y="563166"/>
          <a:ext cx="6364224" cy="1417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3934" tIns="520700" rIns="493934" bIns="17780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500" kern="1200"/>
            <a:t>Prevence vzniku abnormálních pohybových vzorců a deformit</a:t>
          </a:r>
          <a:endParaRPr lang="en-US" sz="2500" kern="1200"/>
        </a:p>
      </dsp:txBody>
      <dsp:txXfrm>
        <a:off x="0" y="563166"/>
        <a:ext cx="6364224" cy="1417500"/>
      </dsp:txXfrm>
    </dsp:sp>
    <dsp:sp modelId="{36DB627F-1A8F-4B5D-BA33-865575EB3153}">
      <dsp:nvSpPr>
        <dsp:cNvPr id="0" name=""/>
        <dsp:cNvSpPr/>
      </dsp:nvSpPr>
      <dsp:spPr>
        <a:xfrm>
          <a:off x="318211" y="194166"/>
          <a:ext cx="4454956" cy="7380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8387" tIns="0" rIns="168387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/>
            <a:t>VÝHODY: </a:t>
          </a:r>
          <a:endParaRPr lang="en-US" sz="2500" kern="1200"/>
        </a:p>
      </dsp:txBody>
      <dsp:txXfrm>
        <a:off x="354237" y="230192"/>
        <a:ext cx="4382904" cy="665948"/>
      </dsp:txXfrm>
    </dsp:sp>
    <dsp:sp modelId="{CB3763A5-0B91-4261-8758-0C018B680DC2}">
      <dsp:nvSpPr>
        <dsp:cNvPr id="0" name=""/>
        <dsp:cNvSpPr/>
      </dsp:nvSpPr>
      <dsp:spPr>
        <a:xfrm>
          <a:off x="0" y="2484666"/>
          <a:ext cx="6364224" cy="2835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3934" tIns="520700" rIns="493934" bIns="17780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500" kern="1200"/>
            <a:t>Nutno správně provést + dostatečná intenzita + spolupráce týmu + nutnost speciálního výcviku u většiny technik + praxe + riziko zvýšené pacientovy frustrace (návrat funkce trvá dlouho)</a:t>
          </a:r>
          <a:endParaRPr lang="en-US" sz="2500" kern="1200"/>
        </a:p>
      </dsp:txBody>
      <dsp:txXfrm>
        <a:off x="0" y="2484666"/>
        <a:ext cx="6364224" cy="2835000"/>
      </dsp:txXfrm>
    </dsp:sp>
    <dsp:sp modelId="{06753435-C4A1-479F-B4FB-04808822016F}">
      <dsp:nvSpPr>
        <dsp:cNvPr id="0" name=""/>
        <dsp:cNvSpPr/>
      </dsp:nvSpPr>
      <dsp:spPr>
        <a:xfrm>
          <a:off x="318211" y="2115666"/>
          <a:ext cx="4454956" cy="7380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8387" tIns="0" rIns="168387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/>
            <a:t>NEVÝHODY: </a:t>
          </a:r>
          <a:endParaRPr lang="en-US" sz="2500" kern="1200"/>
        </a:p>
      </dsp:txBody>
      <dsp:txXfrm>
        <a:off x="354237" y="2151692"/>
        <a:ext cx="4382904" cy="6659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B0F7D69-D93C-4C38-A23D-76E000D691CD}"/>
              </a:ext>
            </a:extLst>
          </p:cNvPr>
          <p:cNvSpPr/>
          <p:nvPr/>
        </p:nvSpPr>
        <p:spPr>
          <a:xfrm>
            <a:off x="0" y="0"/>
            <a:ext cx="3496422" cy="6858000"/>
          </a:xfrm>
          <a:custGeom>
            <a:avLst/>
            <a:gdLst>
              <a:gd name="connsiteX0" fmla="*/ 0 w 3496422"/>
              <a:gd name="connsiteY0" fmla="*/ 0 h 6858000"/>
              <a:gd name="connsiteX1" fmla="*/ 1873399 w 3496422"/>
              <a:gd name="connsiteY1" fmla="*/ 0 h 6858000"/>
              <a:gd name="connsiteX2" fmla="*/ 1895523 w 3496422"/>
              <a:gd name="connsiteY2" fmla="*/ 14997 h 6858000"/>
              <a:gd name="connsiteX3" fmla="*/ 3496422 w 3496422"/>
              <a:gd name="connsiteY3" fmla="*/ 3621656 h 6858000"/>
              <a:gd name="connsiteX4" fmla="*/ 1622072 w 3496422"/>
              <a:gd name="connsiteY4" fmla="*/ 6374814 h 6858000"/>
              <a:gd name="connsiteX5" fmla="*/ 1105424 w 3496422"/>
              <a:gd name="connsiteY5" fmla="*/ 6780599 h 6858000"/>
              <a:gd name="connsiteX6" fmla="*/ 993668 w 3496422"/>
              <a:gd name="connsiteY6" fmla="*/ 6858000 h 6858000"/>
              <a:gd name="connsiteX7" fmla="*/ 0 w 349642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4295" y="1346268"/>
            <a:ext cx="7060135" cy="3285207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5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2312" y="4631475"/>
            <a:ext cx="7052117" cy="1150200"/>
          </a:xfrm>
        </p:spPr>
        <p:txBody>
          <a:bodyPr lIns="109728" tIns="109728" rIns="109728" bIns="91440"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123E5C65-E22A-4865-9449-10140D62B6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54295" y="617415"/>
            <a:ext cx="7123723" cy="457200"/>
          </a:xfrm>
        </p:spPr>
        <p:txBody>
          <a:bodyPr/>
          <a:lstStyle>
            <a:lvl1pPr algn="l">
              <a:defRPr/>
            </a:lvl1pPr>
          </a:lstStyle>
          <a:p>
            <a:fld id="{12241623-A064-4BED-B073-BA4D61433402}" type="datetime1">
              <a:rPr lang="en-US" smtClean="0"/>
              <a:t>1/23/2022</a:t>
            </a:fld>
            <a:endParaRPr lang="en-US" dirty="0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EF9C3DE0-E7F5-4B4D-B5AF-CDE724CE7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5" y="6170490"/>
            <a:ext cx="5588349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48C1E146-840A-4217-B63E-62E5CF890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0" y="6170490"/>
            <a:ext cx="1198829" cy="457200"/>
          </a:xfrm>
        </p:spPr>
        <p:txBody>
          <a:bodyPr/>
          <a:lstStyle>
            <a:lvl1pPr algn="r">
              <a:defRPr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8CD419D4-EA9D-42D9-BF62-B07F0B7B672B}"/>
              </a:ext>
            </a:extLst>
          </p:cNvPr>
          <p:cNvSpPr/>
          <p:nvPr/>
        </p:nvSpPr>
        <p:spPr>
          <a:xfrm>
            <a:off x="1375409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C6FEC9B-9608-4181-A9E5-A1B80E72021C}"/>
              </a:ext>
            </a:extLst>
          </p:cNvPr>
          <p:cNvSpPr/>
          <p:nvPr/>
        </p:nvSpPr>
        <p:spPr>
          <a:xfrm>
            <a:off x="1155402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B1564ED-F26F-451D-97D6-A6EC3E83FD55}"/>
              </a:ext>
            </a:extLst>
          </p:cNvPr>
          <p:cNvSpPr/>
          <p:nvPr/>
        </p:nvSpPr>
        <p:spPr>
          <a:xfrm>
            <a:off x="924161" y="0"/>
            <a:ext cx="2261351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1484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397E4A-EB6A-4FA6-AA4F-69EA0C70F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6ED0C-1DA7-41F0-94CF-6218B1FEDFF1}" type="datetime1">
              <a:rPr lang="en-US" smtClean="0"/>
              <a:t>1/23/2022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1A2F5D-7AC4-4F91-965A-7B6A45D6F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6E8B86-CDB8-482F-9D9F-1BFDA3638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167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EECF02AB-6034-4B88-BC5A-7C17CB0EF809}" type="datetime1">
              <a:rPr lang="en-US" smtClean="0"/>
              <a:t>1/23/2022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 title="Rule Line">
            <a:extLst>
              <a:ext uri="{FF2B5EF4-FFF2-40B4-BE49-F238E27FC236}">
                <a16:creationId xmlns:a16="http://schemas.microsoft.com/office/drawing/2014/main" id="{A1005B08-D2D4-455C-AA62-1200E43E7AF9}"/>
              </a:ext>
            </a:extLst>
          </p:cNvPr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21445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1/23/2022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24795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5099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3355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7925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2827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9382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0003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1/23/2022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487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6923EF53-7767-4C94-BEF6-D45292794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E5F3-28EE-488F-BD53-B744C06C3DEC}" type="datetime1">
              <a:rPr lang="en-US" smtClean="0"/>
              <a:t>1/23/2022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ACF12700-F905-4CFA-970C-C81E05A64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DA1B1EE2-BCA3-432B-A32D-B04C7F1DD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070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6080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7645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354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84A89F5-6982-40AE-8108-88B93E85C8FF}"/>
              </a:ext>
            </a:extLst>
          </p:cNvPr>
          <p:cNvGrpSpPr/>
          <p:nvPr/>
        </p:nvGrpSpPr>
        <p:grpSpPr>
          <a:xfrm>
            <a:off x="3124577" y="0"/>
            <a:ext cx="4389519" cy="2916937"/>
            <a:chOff x="3124577" y="0"/>
            <a:chExt cx="4389519" cy="2916937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80BED93-E30B-4492-A268-84C33CA4F067}"/>
                </a:ext>
              </a:extLst>
            </p:cNvPr>
            <p:cNvSpPr/>
            <p:nvPr/>
          </p:nvSpPr>
          <p:spPr>
            <a:xfrm>
              <a:off x="3320637" y="0"/>
              <a:ext cx="4013331" cy="2742133"/>
            </a:xfrm>
            <a:custGeom>
              <a:avLst/>
              <a:gdLst>
                <a:gd name="connsiteX0" fmla="*/ 294151 w 4013331"/>
                <a:gd name="connsiteY0" fmla="*/ 0 h 2742133"/>
                <a:gd name="connsiteX1" fmla="*/ 3844057 w 4013331"/>
                <a:gd name="connsiteY1" fmla="*/ 0 h 2742133"/>
                <a:gd name="connsiteX2" fmla="*/ 3892490 w 4013331"/>
                <a:gd name="connsiteY2" fmla="*/ 131440 h 2742133"/>
                <a:gd name="connsiteX3" fmla="*/ 4013331 w 4013331"/>
                <a:gd name="connsiteY3" fmla="*/ 941251 h 2742133"/>
                <a:gd name="connsiteX4" fmla="*/ 3804827 w 4013331"/>
                <a:gd name="connsiteY4" fmla="*/ 1540292 h 2742133"/>
                <a:gd name="connsiteX5" fmla="*/ 3187498 w 4013331"/>
                <a:gd name="connsiteY5" fmla="*/ 2098087 h 2742133"/>
                <a:gd name="connsiteX6" fmla="*/ 3051769 w 4013331"/>
                <a:gd name="connsiteY6" fmla="*/ 2204787 h 2742133"/>
                <a:gd name="connsiteX7" fmla="*/ 1936476 w 4013331"/>
                <a:gd name="connsiteY7" fmla="*/ 2742133 h 2742133"/>
                <a:gd name="connsiteX8" fmla="*/ 467303 w 4013331"/>
                <a:gd name="connsiteY8" fmla="*/ 1868695 h 2742133"/>
                <a:gd name="connsiteX9" fmla="*/ 310732 w 4013331"/>
                <a:gd name="connsiteY9" fmla="*/ 1645244 h 2742133"/>
                <a:gd name="connsiteX10" fmla="*/ 0 w 4013331"/>
                <a:gd name="connsiteY10" fmla="*/ 941251 h 2742133"/>
                <a:gd name="connsiteX11" fmla="*/ 187749 w 4013331"/>
                <a:gd name="connsiteY11" fmla="*/ 183076 h 2742133"/>
                <a:gd name="connsiteX12" fmla="*/ 288888 w 4013331"/>
                <a:gd name="connsiteY12" fmla="*/ 7329 h 2742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13331" h="2742133">
                  <a:moveTo>
                    <a:pt x="294151" y="0"/>
                  </a:moveTo>
                  <a:lnTo>
                    <a:pt x="3844057" y="0"/>
                  </a:lnTo>
                  <a:lnTo>
                    <a:pt x="3892490" y="131440"/>
                  </a:lnTo>
                  <a:cubicBezTo>
                    <a:pt x="3971777" y="378867"/>
                    <a:pt x="4013331" y="652783"/>
                    <a:pt x="4013331" y="941251"/>
                  </a:cubicBezTo>
                  <a:cubicBezTo>
                    <a:pt x="4013331" y="1171430"/>
                    <a:pt x="3948997" y="1356167"/>
                    <a:pt x="3804827" y="1540292"/>
                  </a:cubicBezTo>
                  <a:cubicBezTo>
                    <a:pt x="3654026" y="1732895"/>
                    <a:pt x="3427436" y="1910292"/>
                    <a:pt x="3187498" y="2098087"/>
                  </a:cubicBezTo>
                  <a:cubicBezTo>
                    <a:pt x="3143231" y="2132693"/>
                    <a:pt x="3097499" y="2168522"/>
                    <a:pt x="3051769" y="2204787"/>
                  </a:cubicBezTo>
                  <a:cubicBezTo>
                    <a:pt x="2642425" y="2529345"/>
                    <a:pt x="2343664" y="2742133"/>
                    <a:pt x="1936476" y="2742133"/>
                  </a:cubicBezTo>
                  <a:cubicBezTo>
                    <a:pt x="1316045" y="2742133"/>
                    <a:pt x="876647" y="2480932"/>
                    <a:pt x="467303" y="1868695"/>
                  </a:cubicBezTo>
                  <a:cubicBezTo>
                    <a:pt x="413736" y="1788559"/>
                    <a:pt x="361372" y="1715679"/>
                    <a:pt x="310732" y="1645244"/>
                  </a:cubicBezTo>
                  <a:cubicBezTo>
                    <a:pt x="100850" y="1353195"/>
                    <a:pt x="0" y="1201315"/>
                    <a:pt x="0" y="941251"/>
                  </a:cubicBezTo>
                  <a:cubicBezTo>
                    <a:pt x="0" y="683021"/>
                    <a:pt x="63214" y="427935"/>
                    <a:pt x="187749" y="183076"/>
                  </a:cubicBezTo>
                  <a:cubicBezTo>
                    <a:pt x="218215" y="123194"/>
                    <a:pt x="251953" y="64578"/>
                    <a:pt x="288888" y="7329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965F60C1-CD8B-4326-9B24-3D197CF382A6}"/>
                </a:ext>
              </a:extLst>
            </p:cNvPr>
            <p:cNvSpPr/>
            <p:nvPr/>
          </p:nvSpPr>
          <p:spPr>
            <a:xfrm>
              <a:off x="3566319" y="0"/>
              <a:ext cx="3401415" cy="2440484"/>
            </a:xfrm>
            <a:custGeom>
              <a:avLst/>
              <a:gdLst>
                <a:gd name="connsiteX0" fmla="*/ 332917 w 3401415"/>
                <a:gd name="connsiteY0" fmla="*/ 0 h 2440484"/>
                <a:gd name="connsiteX1" fmla="*/ 3207137 w 3401415"/>
                <a:gd name="connsiteY1" fmla="*/ 0 h 2440484"/>
                <a:gd name="connsiteX2" fmla="*/ 3242654 w 3401415"/>
                <a:gd name="connsiteY2" fmla="*/ 74937 h 2440484"/>
                <a:gd name="connsiteX3" fmla="*/ 3401415 w 3401415"/>
                <a:gd name="connsiteY3" fmla="*/ 914184 h 2440484"/>
                <a:gd name="connsiteX4" fmla="*/ 3224702 w 3401415"/>
                <a:gd name="connsiteY4" fmla="*/ 1421888 h 2440484"/>
                <a:gd name="connsiteX5" fmla="*/ 2701498 w 3401415"/>
                <a:gd name="connsiteY5" fmla="*/ 1894635 h 2440484"/>
                <a:gd name="connsiteX6" fmla="*/ 2586463 w 3401415"/>
                <a:gd name="connsiteY6" fmla="*/ 1985068 h 2440484"/>
                <a:gd name="connsiteX7" fmla="*/ 1641219 w 3401415"/>
                <a:gd name="connsiteY7" fmla="*/ 2440484 h 2440484"/>
                <a:gd name="connsiteX8" fmla="*/ 396053 w 3401415"/>
                <a:gd name="connsiteY8" fmla="*/ 1700219 h 2440484"/>
                <a:gd name="connsiteX9" fmla="*/ 263354 w 3401415"/>
                <a:gd name="connsiteY9" fmla="*/ 1510839 h 2440484"/>
                <a:gd name="connsiteX10" fmla="*/ 0 w 3401415"/>
                <a:gd name="connsiteY10" fmla="*/ 914184 h 2440484"/>
                <a:gd name="connsiteX11" fmla="*/ 159122 w 3401415"/>
                <a:gd name="connsiteY11" fmla="*/ 271610 h 2440484"/>
                <a:gd name="connsiteX12" fmla="*/ 244841 w 3401415"/>
                <a:gd name="connsiteY12" fmla="*/ 122658 h 2440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01415" h="2440484">
                  <a:moveTo>
                    <a:pt x="332917" y="0"/>
                  </a:moveTo>
                  <a:lnTo>
                    <a:pt x="3207137" y="0"/>
                  </a:lnTo>
                  <a:lnTo>
                    <a:pt x="3242654" y="74937"/>
                  </a:lnTo>
                  <a:cubicBezTo>
                    <a:pt x="3346386" y="322243"/>
                    <a:pt x="3401415" y="608579"/>
                    <a:pt x="3401415" y="914184"/>
                  </a:cubicBezTo>
                  <a:cubicBezTo>
                    <a:pt x="3401415" y="1109268"/>
                    <a:pt x="3346890" y="1265837"/>
                    <a:pt x="3224702" y="1421888"/>
                  </a:cubicBezTo>
                  <a:cubicBezTo>
                    <a:pt x="3096894" y="1585125"/>
                    <a:pt x="2904852" y="1735475"/>
                    <a:pt x="2701498" y="1894635"/>
                  </a:cubicBezTo>
                  <a:cubicBezTo>
                    <a:pt x="2663980" y="1923966"/>
                    <a:pt x="2625221" y="1954332"/>
                    <a:pt x="2586463" y="1985068"/>
                  </a:cubicBezTo>
                  <a:cubicBezTo>
                    <a:pt x="2239532" y="2260140"/>
                    <a:pt x="1986324" y="2440484"/>
                    <a:pt x="1641219" y="2440484"/>
                  </a:cubicBezTo>
                  <a:cubicBezTo>
                    <a:pt x="1115386" y="2440484"/>
                    <a:pt x="742984" y="2219109"/>
                    <a:pt x="396053" y="1700219"/>
                  </a:cubicBezTo>
                  <a:cubicBezTo>
                    <a:pt x="350653" y="1632303"/>
                    <a:pt x="306273" y="1570535"/>
                    <a:pt x="263354" y="1510839"/>
                  </a:cubicBezTo>
                  <a:cubicBezTo>
                    <a:pt x="85473" y="1263318"/>
                    <a:pt x="0" y="1134597"/>
                    <a:pt x="0" y="914184"/>
                  </a:cubicBezTo>
                  <a:cubicBezTo>
                    <a:pt x="0" y="695327"/>
                    <a:pt x="53576" y="479135"/>
                    <a:pt x="159122" y="271610"/>
                  </a:cubicBezTo>
                  <a:cubicBezTo>
                    <a:pt x="184943" y="220858"/>
                    <a:pt x="213538" y="171179"/>
                    <a:pt x="244841" y="122658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9511D06-104E-440E-8049-4CDCE4B87E96}"/>
                </a:ext>
              </a:extLst>
            </p:cNvPr>
            <p:cNvSpPr/>
            <p:nvPr/>
          </p:nvSpPr>
          <p:spPr>
            <a:xfrm>
              <a:off x="3232490" y="0"/>
              <a:ext cx="4164597" cy="2817185"/>
            </a:xfrm>
            <a:custGeom>
              <a:avLst/>
              <a:gdLst>
                <a:gd name="connsiteX0" fmla="*/ 237339 w 4130517"/>
                <a:gd name="connsiteY0" fmla="*/ 0 h 2806419"/>
                <a:gd name="connsiteX1" fmla="*/ 3997489 w 4130517"/>
                <a:gd name="connsiteY1" fmla="*/ 0 h 2806419"/>
                <a:gd name="connsiteX2" fmla="*/ 4006148 w 4130517"/>
                <a:gd name="connsiteY2" fmla="*/ 24333 h 2806419"/>
                <a:gd name="connsiteX3" fmla="*/ 4130517 w 4130517"/>
                <a:gd name="connsiteY3" fmla="*/ 887307 h 2806419"/>
                <a:gd name="connsiteX4" fmla="*/ 3915925 w 4130517"/>
                <a:gd name="connsiteY4" fmla="*/ 1525677 h 2806419"/>
                <a:gd name="connsiteX5" fmla="*/ 3280571 w 4130517"/>
                <a:gd name="connsiteY5" fmla="*/ 2120090 h 2806419"/>
                <a:gd name="connsiteX6" fmla="*/ 3140878 w 4130517"/>
                <a:gd name="connsiteY6" fmla="*/ 2233796 h 2806419"/>
                <a:gd name="connsiteX7" fmla="*/ 1993019 w 4130517"/>
                <a:gd name="connsiteY7" fmla="*/ 2806419 h 2806419"/>
                <a:gd name="connsiteX8" fmla="*/ 480948 w 4130517"/>
                <a:gd name="connsiteY8" fmla="*/ 1875638 h 2806419"/>
                <a:gd name="connsiteX9" fmla="*/ 319805 w 4130517"/>
                <a:gd name="connsiteY9" fmla="*/ 1637519 h 2806419"/>
                <a:gd name="connsiteX10" fmla="*/ 0 w 4130517"/>
                <a:gd name="connsiteY10" fmla="*/ 887307 h 2806419"/>
                <a:gd name="connsiteX11" fmla="*/ 193231 w 4130517"/>
                <a:gd name="connsiteY11" fmla="*/ 79360 h 2806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30517" h="2806419">
                  <a:moveTo>
                    <a:pt x="237339" y="0"/>
                  </a:moveTo>
                  <a:lnTo>
                    <a:pt x="3997489" y="0"/>
                  </a:lnTo>
                  <a:lnTo>
                    <a:pt x="4006148" y="24333"/>
                  </a:lnTo>
                  <a:cubicBezTo>
                    <a:pt x="4087750" y="288004"/>
                    <a:pt x="4130517" y="579903"/>
                    <a:pt x="4130517" y="887307"/>
                  </a:cubicBezTo>
                  <a:cubicBezTo>
                    <a:pt x="4130517" y="1132599"/>
                    <a:pt x="4064304" y="1329464"/>
                    <a:pt x="3915925" y="1525677"/>
                  </a:cubicBezTo>
                  <a:cubicBezTo>
                    <a:pt x="3760721" y="1730924"/>
                    <a:pt x="3527514" y="1919967"/>
                    <a:pt x="3280571" y="2120090"/>
                  </a:cubicBezTo>
                  <a:cubicBezTo>
                    <a:pt x="3235011" y="2156968"/>
                    <a:pt x="3187944" y="2195151"/>
                    <a:pt x="3140878" y="2233796"/>
                  </a:cubicBezTo>
                  <a:cubicBezTo>
                    <a:pt x="2719582" y="2579662"/>
                    <a:pt x="2412097" y="2806419"/>
                    <a:pt x="1993019" y="2806419"/>
                  </a:cubicBezTo>
                  <a:cubicBezTo>
                    <a:pt x="1354472" y="2806419"/>
                    <a:pt x="902244" y="2528070"/>
                    <a:pt x="480948" y="1875638"/>
                  </a:cubicBezTo>
                  <a:cubicBezTo>
                    <a:pt x="425816" y="1790244"/>
                    <a:pt x="371924" y="1712578"/>
                    <a:pt x="319805" y="1637519"/>
                  </a:cubicBezTo>
                  <a:cubicBezTo>
                    <a:pt x="103795" y="1326296"/>
                    <a:pt x="0" y="1164446"/>
                    <a:pt x="0" y="887307"/>
                  </a:cubicBezTo>
                  <a:cubicBezTo>
                    <a:pt x="0" y="612125"/>
                    <a:pt x="65060" y="340293"/>
                    <a:pt x="193231" y="79360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164F6B39-7B0A-4839-9F52-1FFA2044F248}"/>
                </a:ext>
              </a:extLst>
            </p:cNvPr>
            <p:cNvSpPr/>
            <p:nvPr/>
          </p:nvSpPr>
          <p:spPr>
            <a:xfrm>
              <a:off x="3124577" y="0"/>
              <a:ext cx="4389519" cy="2916937"/>
            </a:xfrm>
            <a:custGeom>
              <a:avLst/>
              <a:gdLst>
                <a:gd name="connsiteX0" fmla="*/ 208215 w 4389519"/>
                <a:gd name="connsiteY0" fmla="*/ 0 h 2916937"/>
                <a:gd name="connsiteX1" fmla="*/ 4284014 w 4389519"/>
                <a:gd name="connsiteY1" fmla="*/ 0 h 2916937"/>
                <a:gd name="connsiteX2" fmla="*/ 4335794 w 4389519"/>
                <a:gd name="connsiteY2" fmla="*/ 207911 h 2916937"/>
                <a:gd name="connsiteX3" fmla="*/ 4376420 w 4389519"/>
                <a:gd name="connsiteY3" fmla="*/ 1078865 h 2916937"/>
                <a:gd name="connsiteX4" fmla="*/ 4090147 w 4389519"/>
                <a:gd name="connsiteY4" fmla="*/ 1734728 h 2916937"/>
                <a:gd name="connsiteX5" fmla="*/ 3362552 w 4389519"/>
                <a:gd name="connsiteY5" fmla="*/ 2305097 h 2916937"/>
                <a:gd name="connsiteX6" fmla="*/ 3204152 w 4389519"/>
                <a:gd name="connsiteY6" fmla="*/ 2412521 h 2916937"/>
                <a:gd name="connsiteX7" fmla="*/ 1936072 w 4389519"/>
                <a:gd name="connsiteY7" fmla="*/ 2912360 h 2916937"/>
                <a:gd name="connsiteX8" fmla="*/ 421690 w 4389519"/>
                <a:gd name="connsiteY8" fmla="*/ 1787063 h 2916937"/>
                <a:gd name="connsiteX9" fmla="*/ 273167 w 4389519"/>
                <a:gd name="connsiteY9" fmla="*/ 1520080 h 2916937"/>
                <a:gd name="connsiteX10" fmla="*/ 4118 w 4389519"/>
                <a:gd name="connsiteY10" fmla="*/ 696338 h 2916937"/>
                <a:gd name="connsiteX11" fmla="*/ 175984 w 4389519"/>
                <a:gd name="connsiteY11" fmla="*/ 60381 h 2916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89519" h="2916937">
                  <a:moveTo>
                    <a:pt x="208215" y="0"/>
                  </a:moveTo>
                  <a:lnTo>
                    <a:pt x="4284014" y="0"/>
                  </a:lnTo>
                  <a:lnTo>
                    <a:pt x="4335794" y="207911"/>
                  </a:lnTo>
                  <a:cubicBezTo>
                    <a:pt x="4388748" y="479686"/>
                    <a:pt x="4403109" y="773803"/>
                    <a:pt x="4376420" y="1078865"/>
                  </a:cubicBezTo>
                  <a:cubicBezTo>
                    <a:pt x="4353703" y="1338514"/>
                    <a:pt x="4265383" y="1540772"/>
                    <a:pt x="4090147" y="1734728"/>
                  </a:cubicBezTo>
                  <a:cubicBezTo>
                    <a:pt x="3906850" y="1937616"/>
                    <a:pt x="3642485" y="2116128"/>
                    <a:pt x="3362552" y="2305097"/>
                  </a:cubicBezTo>
                  <a:cubicBezTo>
                    <a:pt x="3310910" y="2339914"/>
                    <a:pt x="3257553" y="2375972"/>
                    <a:pt x="3204152" y="2412521"/>
                  </a:cubicBezTo>
                  <a:cubicBezTo>
                    <a:pt x="2726165" y="2739616"/>
                    <a:pt x="2379682" y="2951171"/>
                    <a:pt x="1936072" y="2912360"/>
                  </a:cubicBezTo>
                  <a:cubicBezTo>
                    <a:pt x="1260148" y="2853224"/>
                    <a:pt x="807225" y="2516700"/>
                    <a:pt x="421690" y="1787063"/>
                  </a:cubicBezTo>
                  <a:cubicBezTo>
                    <a:pt x="371240" y="1691563"/>
                    <a:pt x="321385" y="1604361"/>
                    <a:pt x="273167" y="1520080"/>
                  </a:cubicBezTo>
                  <a:cubicBezTo>
                    <a:pt x="73334" y="1170636"/>
                    <a:pt x="-21548" y="989700"/>
                    <a:pt x="4118" y="696338"/>
                  </a:cubicBezTo>
                  <a:cubicBezTo>
                    <a:pt x="23232" y="477870"/>
                    <a:pt x="80908" y="264786"/>
                    <a:pt x="175984" y="60381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3099122-D80B-4389-A1CF-52C635217F4B}"/>
              </a:ext>
            </a:extLst>
          </p:cNvPr>
          <p:cNvGrpSpPr/>
          <p:nvPr/>
        </p:nvGrpSpPr>
        <p:grpSpPr>
          <a:xfrm>
            <a:off x="8122942" y="0"/>
            <a:ext cx="4069058" cy="3547008"/>
            <a:chOff x="8122942" y="0"/>
            <a:chExt cx="4069058" cy="3547008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CA535D59-CDAA-4AA9-84AC-A6142E857FE2}"/>
                </a:ext>
              </a:extLst>
            </p:cNvPr>
            <p:cNvSpPr/>
            <p:nvPr/>
          </p:nvSpPr>
          <p:spPr>
            <a:xfrm>
              <a:off x="8122942" y="0"/>
              <a:ext cx="4069058" cy="3547008"/>
            </a:xfrm>
            <a:custGeom>
              <a:avLst/>
              <a:gdLst>
                <a:gd name="connsiteX0" fmla="*/ 305212 w 4069058"/>
                <a:gd name="connsiteY0" fmla="*/ 0 h 3547008"/>
                <a:gd name="connsiteX1" fmla="*/ 4069058 w 4069058"/>
                <a:gd name="connsiteY1" fmla="*/ 0 h 3547008"/>
                <a:gd name="connsiteX2" fmla="*/ 4069058 w 4069058"/>
                <a:gd name="connsiteY2" fmla="*/ 2865785 h 3547008"/>
                <a:gd name="connsiteX3" fmla="*/ 3996814 w 4069058"/>
                <a:gd name="connsiteY3" fmla="*/ 2947457 h 3547008"/>
                <a:gd name="connsiteX4" fmla="*/ 2732780 w 4069058"/>
                <a:gd name="connsiteY4" fmla="*/ 3541640 h 3547008"/>
                <a:gd name="connsiteX5" fmla="*/ 1317550 w 4069058"/>
                <a:gd name="connsiteY5" fmla="*/ 3015110 h 3547008"/>
                <a:gd name="connsiteX6" fmla="*/ 1140977 w 4069058"/>
                <a:gd name="connsiteY6" fmla="*/ 2901419 h 3547008"/>
                <a:gd name="connsiteX7" fmla="*/ 330269 w 4069058"/>
                <a:gd name="connsiteY7" fmla="*/ 2297252 h 3547008"/>
                <a:gd name="connsiteX8" fmla="*/ 13299 w 4069058"/>
                <a:gd name="connsiteY8" fmla="*/ 1599966 h 3547008"/>
                <a:gd name="connsiteX9" fmla="*/ 217457 w 4069058"/>
                <a:gd name="connsiteY9" fmla="*/ 178659 h 3547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69058" h="3547008">
                  <a:moveTo>
                    <a:pt x="305212" y="0"/>
                  </a:moveTo>
                  <a:lnTo>
                    <a:pt x="4069058" y="0"/>
                  </a:lnTo>
                  <a:lnTo>
                    <a:pt x="4069058" y="2865785"/>
                  </a:lnTo>
                  <a:lnTo>
                    <a:pt x="3996814" y="2947457"/>
                  </a:lnTo>
                  <a:cubicBezTo>
                    <a:pt x="3654887" y="3311545"/>
                    <a:pt x="3252443" y="3496175"/>
                    <a:pt x="2732780" y="3541640"/>
                  </a:cubicBezTo>
                  <a:cubicBezTo>
                    <a:pt x="2236701" y="3585041"/>
                    <a:pt x="1850359" y="3361306"/>
                    <a:pt x="1317550" y="3015110"/>
                  </a:cubicBezTo>
                  <a:cubicBezTo>
                    <a:pt x="1258026" y="2976425"/>
                    <a:pt x="1198546" y="2938265"/>
                    <a:pt x="1140977" y="2901419"/>
                  </a:cubicBezTo>
                  <a:cubicBezTo>
                    <a:pt x="828927" y="2701433"/>
                    <a:pt x="534230" y="2512513"/>
                    <a:pt x="330269" y="2297252"/>
                  </a:cubicBezTo>
                  <a:cubicBezTo>
                    <a:pt x="135278" y="2091465"/>
                    <a:pt x="37487" y="1876435"/>
                    <a:pt x="13299" y="1599966"/>
                  </a:cubicBezTo>
                  <a:cubicBezTo>
                    <a:pt x="-32170" y="1080250"/>
                    <a:pt x="39709" y="589889"/>
                    <a:pt x="217457" y="178659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D6948CC-6D51-4092-887C-B0664DC102C7}"/>
                </a:ext>
              </a:extLst>
            </p:cNvPr>
            <p:cNvSpPr/>
            <p:nvPr/>
          </p:nvSpPr>
          <p:spPr>
            <a:xfrm flipH="1">
              <a:off x="8319994" y="0"/>
              <a:ext cx="3872006" cy="3321595"/>
            </a:xfrm>
            <a:custGeom>
              <a:avLst/>
              <a:gdLst>
                <a:gd name="connsiteX0" fmla="*/ 3466434 w 3872006"/>
                <a:gd name="connsiteY0" fmla="*/ 0 h 3321595"/>
                <a:gd name="connsiteX1" fmla="*/ 65800 w 3872006"/>
                <a:gd name="connsiteY1" fmla="*/ 0 h 3321595"/>
                <a:gd name="connsiteX2" fmla="*/ 0 w 3872006"/>
                <a:gd name="connsiteY2" fmla="*/ 59511 h 3321595"/>
                <a:gd name="connsiteX3" fmla="*/ 0 w 3872006"/>
                <a:gd name="connsiteY3" fmla="*/ 2518435 h 3321595"/>
                <a:gd name="connsiteX4" fmla="*/ 80122 w 3872006"/>
                <a:gd name="connsiteY4" fmla="*/ 2618704 h 3321595"/>
                <a:gd name="connsiteX5" fmla="*/ 1549501 w 3872006"/>
                <a:gd name="connsiteY5" fmla="*/ 3321595 h 3321595"/>
                <a:gd name="connsiteX6" fmla="*/ 2796711 w 3872006"/>
                <a:gd name="connsiteY6" fmla="*/ 2749441 h 3321595"/>
                <a:gd name="connsiteX7" fmla="*/ 2948494 w 3872006"/>
                <a:gd name="connsiteY7" fmla="*/ 2635829 h 3321595"/>
                <a:gd name="connsiteX8" fmla="*/ 3638840 w 3872006"/>
                <a:gd name="connsiteY8" fmla="*/ 2041901 h 3321595"/>
                <a:gd name="connsiteX9" fmla="*/ 3872006 w 3872006"/>
                <a:gd name="connsiteY9" fmla="*/ 1404055 h 3321595"/>
                <a:gd name="connsiteX10" fmla="*/ 3467973 w 3872006"/>
                <a:gd name="connsiteY10" fmla="*/ 1974 h 3321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72006" h="3321595">
                  <a:moveTo>
                    <a:pt x="3466434" y="0"/>
                  </a:moveTo>
                  <a:lnTo>
                    <a:pt x="65800" y="0"/>
                  </a:lnTo>
                  <a:lnTo>
                    <a:pt x="0" y="59511"/>
                  </a:lnTo>
                  <a:lnTo>
                    <a:pt x="0" y="2518435"/>
                  </a:lnTo>
                  <a:lnTo>
                    <a:pt x="80122" y="2618704"/>
                  </a:lnTo>
                  <a:cubicBezTo>
                    <a:pt x="490323" y="3108658"/>
                    <a:pt x="942414" y="3321595"/>
                    <a:pt x="1549501" y="3321595"/>
                  </a:cubicBezTo>
                  <a:cubicBezTo>
                    <a:pt x="2004852" y="3321595"/>
                    <a:pt x="2338950" y="3095023"/>
                    <a:pt x="2796711" y="2749441"/>
                  </a:cubicBezTo>
                  <a:cubicBezTo>
                    <a:pt x="2847850" y="2710827"/>
                    <a:pt x="2898991" y="2672676"/>
                    <a:pt x="2948494" y="2635829"/>
                  </a:cubicBezTo>
                  <a:cubicBezTo>
                    <a:pt x="3216812" y="2435869"/>
                    <a:pt x="3470203" y="2246981"/>
                    <a:pt x="3638840" y="2041901"/>
                  </a:cubicBezTo>
                  <a:cubicBezTo>
                    <a:pt x="3800062" y="1845849"/>
                    <a:pt x="3872006" y="1649145"/>
                    <a:pt x="3872006" y="1404055"/>
                  </a:cubicBezTo>
                  <a:cubicBezTo>
                    <a:pt x="3872006" y="866538"/>
                    <a:pt x="3729694" y="376466"/>
                    <a:pt x="3467973" y="1974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5F9FD94-99CC-42AD-8E66-CF99E8FD5A94}"/>
                </a:ext>
              </a:extLst>
            </p:cNvPr>
            <p:cNvSpPr/>
            <p:nvPr/>
          </p:nvSpPr>
          <p:spPr>
            <a:xfrm flipH="1">
              <a:off x="8729240" y="9274"/>
              <a:ext cx="3462454" cy="3010961"/>
            </a:xfrm>
            <a:custGeom>
              <a:avLst/>
              <a:gdLst>
                <a:gd name="connsiteX0" fmla="*/ 2953507 w 3462454"/>
                <a:gd name="connsiteY0" fmla="*/ 0 h 3010961"/>
                <a:gd name="connsiteX1" fmla="*/ 477652 w 3462454"/>
                <a:gd name="connsiteY1" fmla="*/ 0 h 3010961"/>
                <a:gd name="connsiteX2" fmla="*/ 327396 w 3462454"/>
                <a:gd name="connsiteY2" fmla="*/ 113681 h 3010961"/>
                <a:gd name="connsiteX3" fmla="*/ 46554 w 3462454"/>
                <a:gd name="connsiteY3" fmla="*/ 391785 h 3010961"/>
                <a:gd name="connsiteX4" fmla="*/ 0 w 3462454"/>
                <a:gd name="connsiteY4" fmla="*/ 453516 h 3010961"/>
                <a:gd name="connsiteX5" fmla="*/ 0 w 3462454"/>
                <a:gd name="connsiteY5" fmla="*/ 2083461 h 3010961"/>
                <a:gd name="connsiteX6" fmla="*/ 26382 w 3462454"/>
                <a:gd name="connsiteY6" fmla="*/ 2118637 h 3010961"/>
                <a:gd name="connsiteX7" fmla="*/ 101620 w 3462454"/>
                <a:gd name="connsiteY7" fmla="*/ 2222744 h 3010961"/>
                <a:gd name="connsiteX8" fmla="*/ 1494064 w 3462454"/>
                <a:gd name="connsiteY8" fmla="*/ 3010961 h 3010961"/>
                <a:gd name="connsiteX9" fmla="*/ 2551110 w 3462454"/>
                <a:gd name="connsiteY9" fmla="*/ 2526044 h 3010961"/>
                <a:gd name="connsiteX10" fmla="*/ 2679751 w 3462454"/>
                <a:gd name="connsiteY10" fmla="*/ 2429754 h 3010961"/>
                <a:gd name="connsiteX11" fmla="*/ 3264840 w 3462454"/>
                <a:gd name="connsiteY11" fmla="*/ 1926383 h 3010961"/>
                <a:gd name="connsiteX12" fmla="*/ 3462454 w 3462454"/>
                <a:gd name="connsiteY12" fmla="*/ 1385790 h 3010961"/>
                <a:gd name="connsiteX13" fmla="*/ 3018820 w 3462454"/>
                <a:gd name="connsiteY13" fmla="*/ 67626 h 3010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62454" h="3010961">
                  <a:moveTo>
                    <a:pt x="2953507" y="0"/>
                  </a:moveTo>
                  <a:lnTo>
                    <a:pt x="477652" y="0"/>
                  </a:lnTo>
                  <a:lnTo>
                    <a:pt x="327396" y="113681"/>
                  </a:lnTo>
                  <a:cubicBezTo>
                    <a:pt x="222344" y="200626"/>
                    <a:pt x="128536" y="293564"/>
                    <a:pt x="46554" y="391785"/>
                  </a:cubicBezTo>
                  <a:lnTo>
                    <a:pt x="0" y="453516"/>
                  </a:lnTo>
                  <a:lnTo>
                    <a:pt x="0" y="2083461"/>
                  </a:lnTo>
                  <a:lnTo>
                    <a:pt x="26382" y="2118637"/>
                  </a:lnTo>
                  <a:cubicBezTo>
                    <a:pt x="51135" y="2152065"/>
                    <a:pt x="76235" y="2186586"/>
                    <a:pt x="101620" y="2222744"/>
                  </a:cubicBezTo>
                  <a:cubicBezTo>
                    <a:pt x="489585" y="2775245"/>
                    <a:pt x="906035" y="3010961"/>
                    <a:pt x="1494064" y="3010961"/>
                  </a:cubicBezTo>
                  <a:cubicBezTo>
                    <a:pt x="1879987" y="3010961"/>
                    <a:pt x="2163144" y="2818935"/>
                    <a:pt x="2551110" y="2526044"/>
                  </a:cubicBezTo>
                  <a:cubicBezTo>
                    <a:pt x="2594452" y="2493317"/>
                    <a:pt x="2637795" y="2460984"/>
                    <a:pt x="2679751" y="2429754"/>
                  </a:cubicBezTo>
                  <a:cubicBezTo>
                    <a:pt x="2907158" y="2260282"/>
                    <a:pt x="3121914" y="2100194"/>
                    <a:pt x="3264840" y="1926383"/>
                  </a:cubicBezTo>
                  <a:cubicBezTo>
                    <a:pt x="3401480" y="1760224"/>
                    <a:pt x="3462454" y="1593511"/>
                    <a:pt x="3462454" y="1385790"/>
                  </a:cubicBezTo>
                  <a:cubicBezTo>
                    <a:pt x="3462454" y="865148"/>
                    <a:pt x="3304918" y="397028"/>
                    <a:pt x="3018820" y="67626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F47D3E70-A759-410D-B5DB-855218E138C3}"/>
                </a:ext>
              </a:extLst>
            </p:cNvPr>
            <p:cNvSpPr/>
            <p:nvPr/>
          </p:nvSpPr>
          <p:spPr>
            <a:xfrm flipH="1">
              <a:off x="8243247" y="9274"/>
              <a:ext cx="3948447" cy="3411460"/>
            </a:xfrm>
            <a:custGeom>
              <a:avLst/>
              <a:gdLst>
                <a:gd name="connsiteX0" fmla="*/ 3564894 w 3904481"/>
                <a:gd name="connsiteY0" fmla="*/ 0 h 3411460"/>
                <a:gd name="connsiteX1" fmla="*/ 0 w 3904481"/>
                <a:gd name="connsiteY1" fmla="*/ 0 h 3411460"/>
                <a:gd name="connsiteX2" fmla="*/ 0 w 3904481"/>
                <a:gd name="connsiteY2" fmla="*/ 2659993 h 3411460"/>
                <a:gd name="connsiteX3" fmla="*/ 1876 w 3904481"/>
                <a:gd name="connsiteY3" fmla="*/ 2662425 h 3411460"/>
                <a:gd name="connsiteX4" fmla="*/ 1514161 w 3904481"/>
                <a:gd name="connsiteY4" fmla="*/ 3411460 h 3411460"/>
                <a:gd name="connsiteX5" fmla="*/ 2797788 w 3904481"/>
                <a:gd name="connsiteY5" fmla="*/ 2801744 h 3411460"/>
                <a:gd name="connsiteX6" fmla="*/ 2954004 w 3904481"/>
                <a:gd name="connsiteY6" fmla="*/ 2680673 h 3411460"/>
                <a:gd name="connsiteX7" fmla="*/ 3664508 w 3904481"/>
                <a:gd name="connsiteY7" fmla="*/ 2047754 h 3411460"/>
                <a:gd name="connsiteX8" fmla="*/ 3904481 w 3904481"/>
                <a:gd name="connsiteY8" fmla="*/ 1368033 h 3411460"/>
                <a:gd name="connsiteX9" fmla="*/ 3596499 w 3904481"/>
                <a:gd name="connsiteY9" fmla="*/ 52268 h 341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04481" h="3411460">
                  <a:moveTo>
                    <a:pt x="3564894" y="0"/>
                  </a:moveTo>
                  <a:lnTo>
                    <a:pt x="0" y="0"/>
                  </a:lnTo>
                  <a:lnTo>
                    <a:pt x="0" y="2659993"/>
                  </a:lnTo>
                  <a:lnTo>
                    <a:pt x="1876" y="2662425"/>
                  </a:lnTo>
                  <a:cubicBezTo>
                    <a:pt x="424055" y="3184544"/>
                    <a:pt x="889346" y="3411460"/>
                    <a:pt x="1514161" y="3411460"/>
                  </a:cubicBezTo>
                  <a:cubicBezTo>
                    <a:pt x="1982808" y="3411460"/>
                    <a:pt x="2326661" y="3170014"/>
                    <a:pt x="2797788" y="2801744"/>
                  </a:cubicBezTo>
                  <a:cubicBezTo>
                    <a:pt x="2850420" y="2760595"/>
                    <a:pt x="2903054" y="2719940"/>
                    <a:pt x="2954004" y="2680673"/>
                  </a:cubicBezTo>
                  <a:cubicBezTo>
                    <a:pt x="3230156" y="2467586"/>
                    <a:pt x="3490946" y="2266297"/>
                    <a:pt x="3664508" y="2047754"/>
                  </a:cubicBezTo>
                  <a:cubicBezTo>
                    <a:pt x="3830437" y="1838832"/>
                    <a:pt x="3904481" y="1629214"/>
                    <a:pt x="3904481" y="1368033"/>
                  </a:cubicBezTo>
                  <a:cubicBezTo>
                    <a:pt x="3904481" y="877057"/>
                    <a:pt x="3796872" y="423228"/>
                    <a:pt x="3596499" y="52268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0302A25-2D4F-4AD5-B0E9-C12184C3599E}"/>
              </a:ext>
            </a:extLst>
          </p:cNvPr>
          <p:cNvGrpSpPr/>
          <p:nvPr/>
        </p:nvGrpSpPr>
        <p:grpSpPr>
          <a:xfrm>
            <a:off x="-1" y="1355238"/>
            <a:ext cx="4381339" cy="5510713"/>
            <a:chOff x="0" y="1347287"/>
            <a:chExt cx="4259808" cy="5510713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E227AF03-773A-4B1E-8FED-67198038E60D}"/>
                </a:ext>
              </a:extLst>
            </p:cNvPr>
            <p:cNvSpPr/>
            <p:nvPr/>
          </p:nvSpPr>
          <p:spPr>
            <a:xfrm>
              <a:off x="0" y="1676545"/>
              <a:ext cx="4174269" cy="5181455"/>
            </a:xfrm>
            <a:custGeom>
              <a:avLst/>
              <a:gdLst>
                <a:gd name="connsiteX0" fmla="*/ 1155130 w 4174269"/>
                <a:gd name="connsiteY0" fmla="*/ 990 h 5181455"/>
                <a:gd name="connsiteX1" fmla="*/ 2396955 w 4174269"/>
                <a:gd name="connsiteY1" fmla="*/ 367328 h 5181455"/>
                <a:gd name="connsiteX2" fmla="*/ 3827960 w 4174269"/>
                <a:gd name="connsiteY2" fmla="*/ 4749328 h 5181455"/>
                <a:gd name="connsiteX3" fmla="*/ 3561502 w 4174269"/>
                <a:gd name="connsiteY3" fmla="*/ 5090948 h 5181455"/>
                <a:gd name="connsiteX4" fmla="*/ 3452726 w 4174269"/>
                <a:gd name="connsiteY4" fmla="*/ 5181455 h 5181455"/>
                <a:gd name="connsiteX5" fmla="*/ 0 w 4174269"/>
                <a:gd name="connsiteY5" fmla="*/ 5181455 h 5181455"/>
                <a:gd name="connsiteX6" fmla="*/ 0 w 4174269"/>
                <a:gd name="connsiteY6" fmla="*/ 251605 h 5181455"/>
                <a:gd name="connsiteX7" fmla="*/ 157396 w 4174269"/>
                <a:gd name="connsiteY7" fmla="*/ 182600 h 5181455"/>
                <a:gd name="connsiteX8" fmla="*/ 1155130 w 4174269"/>
                <a:gd name="connsiteY8" fmla="*/ 990 h 518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74269" h="5181455">
                  <a:moveTo>
                    <a:pt x="1155130" y="990"/>
                  </a:moveTo>
                  <a:cubicBezTo>
                    <a:pt x="1564667" y="12730"/>
                    <a:pt x="1984593" y="129250"/>
                    <a:pt x="2396955" y="367328"/>
                  </a:cubicBezTo>
                  <a:cubicBezTo>
                    <a:pt x="3871760" y="1218807"/>
                    <a:pt x="4678347" y="3276416"/>
                    <a:pt x="3827960" y="4749328"/>
                  </a:cubicBezTo>
                  <a:cubicBezTo>
                    <a:pt x="3748235" y="4887417"/>
                    <a:pt x="3658928" y="4998272"/>
                    <a:pt x="3561502" y="5090948"/>
                  </a:cubicBezTo>
                  <a:lnTo>
                    <a:pt x="3452726" y="5181455"/>
                  </a:lnTo>
                  <a:lnTo>
                    <a:pt x="0" y="5181455"/>
                  </a:lnTo>
                  <a:lnTo>
                    <a:pt x="0" y="251605"/>
                  </a:lnTo>
                  <a:lnTo>
                    <a:pt x="157396" y="182600"/>
                  </a:lnTo>
                  <a:cubicBezTo>
                    <a:pt x="475610" y="54980"/>
                    <a:pt x="811718" y="-8854"/>
                    <a:pt x="1155130" y="990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D6FE8FAD-8A4A-49E1-AFAF-A074482295A9}"/>
                </a:ext>
              </a:extLst>
            </p:cNvPr>
            <p:cNvSpPr/>
            <p:nvPr/>
          </p:nvSpPr>
          <p:spPr>
            <a:xfrm>
              <a:off x="0" y="1347287"/>
              <a:ext cx="4259808" cy="5510713"/>
            </a:xfrm>
            <a:custGeom>
              <a:avLst/>
              <a:gdLst>
                <a:gd name="connsiteX0" fmla="*/ 948905 w 4259808"/>
                <a:gd name="connsiteY0" fmla="*/ 1556 h 5510713"/>
                <a:gd name="connsiteX1" fmla="*/ 2304106 w 4259808"/>
                <a:gd name="connsiteY1" fmla="*/ 405867 h 5510713"/>
                <a:gd name="connsiteX2" fmla="*/ 3890982 w 4259808"/>
                <a:gd name="connsiteY2" fmla="*/ 5156588 h 5510713"/>
                <a:gd name="connsiteX3" fmla="*/ 3680329 w 4259808"/>
                <a:gd name="connsiteY3" fmla="*/ 5445948 h 5510713"/>
                <a:gd name="connsiteX4" fmla="*/ 3616504 w 4259808"/>
                <a:gd name="connsiteY4" fmla="*/ 5510713 h 5510713"/>
                <a:gd name="connsiteX5" fmla="*/ 0 w 4259808"/>
                <a:gd name="connsiteY5" fmla="*/ 5510713 h 5510713"/>
                <a:gd name="connsiteX6" fmla="*/ 0 w 4259808"/>
                <a:gd name="connsiteY6" fmla="*/ 144797 h 5510713"/>
                <a:gd name="connsiteX7" fmla="*/ 164164 w 4259808"/>
                <a:gd name="connsiteY7" fmla="*/ 92266 h 5510713"/>
                <a:gd name="connsiteX8" fmla="*/ 948905 w 4259808"/>
                <a:gd name="connsiteY8" fmla="*/ 1556 h 5510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59808" h="5510713">
                  <a:moveTo>
                    <a:pt x="948905" y="1556"/>
                  </a:moveTo>
                  <a:cubicBezTo>
                    <a:pt x="1395136" y="16867"/>
                    <a:pt x="1853354" y="145625"/>
                    <a:pt x="2304106" y="405867"/>
                  </a:cubicBezTo>
                  <a:cubicBezTo>
                    <a:pt x="3916211" y="1336616"/>
                    <a:pt x="4808028" y="3568218"/>
                    <a:pt x="3890982" y="5156588"/>
                  </a:cubicBezTo>
                  <a:cubicBezTo>
                    <a:pt x="3826502" y="5268272"/>
                    <a:pt x="3756052" y="5363347"/>
                    <a:pt x="3680329" y="5445948"/>
                  </a:cubicBezTo>
                  <a:lnTo>
                    <a:pt x="3616504" y="5510713"/>
                  </a:lnTo>
                  <a:lnTo>
                    <a:pt x="0" y="5510713"/>
                  </a:lnTo>
                  <a:lnTo>
                    <a:pt x="0" y="144797"/>
                  </a:lnTo>
                  <a:lnTo>
                    <a:pt x="164164" y="92266"/>
                  </a:lnTo>
                  <a:cubicBezTo>
                    <a:pt x="418657" y="23914"/>
                    <a:pt x="681631" y="-7614"/>
                    <a:pt x="948905" y="1556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0A7C4DFB-FDFD-4F28-8B00-287EB75C79EB}"/>
                </a:ext>
              </a:extLst>
            </p:cNvPr>
            <p:cNvSpPr/>
            <p:nvPr/>
          </p:nvSpPr>
          <p:spPr>
            <a:xfrm>
              <a:off x="0" y="1592806"/>
              <a:ext cx="4029221" cy="5265194"/>
            </a:xfrm>
            <a:custGeom>
              <a:avLst/>
              <a:gdLst>
                <a:gd name="connsiteX0" fmla="*/ 812878 w 4029221"/>
                <a:gd name="connsiteY0" fmla="*/ 840 h 5265194"/>
                <a:gd name="connsiteX1" fmla="*/ 960980 w 4029221"/>
                <a:gd name="connsiteY1" fmla="*/ 1442 h 5265194"/>
                <a:gd name="connsiteX2" fmla="*/ 2216856 w 4029221"/>
                <a:gd name="connsiteY2" fmla="*/ 376120 h 5265194"/>
                <a:gd name="connsiteX3" fmla="*/ 3687427 w 4029221"/>
                <a:gd name="connsiteY3" fmla="*/ 4778650 h 5265194"/>
                <a:gd name="connsiteX4" fmla="*/ 3267677 w 4029221"/>
                <a:gd name="connsiteY4" fmla="*/ 5245601 h 5265194"/>
                <a:gd name="connsiteX5" fmla="*/ 3237167 w 4029221"/>
                <a:gd name="connsiteY5" fmla="*/ 5265194 h 5265194"/>
                <a:gd name="connsiteX6" fmla="*/ 0 w 4029221"/>
                <a:gd name="connsiteY6" fmla="*/ 5265194 h 5265194"/>
                <a:gd name="connsiteX7" fmla="*/ 0 w 4029221"/>
                <a:gd name="connsiteY7" fmla="*/ 162790 h 5265194"/>
                <a:gd name="connsiteX8" fmla="*/ 58408 w 4029221"/>
                <a:gd name="connsiteY8" fmla="*/ 139352 h 5265194"/>
                <a:gd name="connsiteX9" fmla="*/ 812878 w 4029221"/>
                <a:gd name="connsiteY9" fmla="*/ 840 h 5265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29221" h="5265194">
                  <a:moveTo>
                    <a:pt x="812878" y="840"/>
                  </a:moveTo>
                  <a:cubicBezTo>
                    <a:pt x="862065" y="-449"/>
                    <a:pt x="911443" y="-258"/>
                    <a:pt x="960980" y="1442"/>
                  </a:cubicBezTo>
                  <a:cubicBezTo>
                    <a:pt x="1374507" y="15631"/>
                    <a:pt x="1799140" y="134952"/>
                    <a:pt x="2216856" y="376120"/>
                  </a:cubicBezTo>
                  <a:cubicBezTo>
                    <a:pt x="3710806" y="1238652"/>
                    <a:pt x="4537261" y="3306696"/>
                    <a:pt x="3687427" y="4778650"/>
                  </a:cubicBezTo>
                  <a:cubicBezTo>
                    <a:pt x="3567917" y="4985647"/>
                    <a:pt x="3426282" y="5131074"/>
                    <a:pt x="3267677" y="5245601"/>
                  </a:cubicBezTo>
                  <a:lnTo>
                    <a:pt x="3237167" y="5265194"/>
                  </a:lnTo>
                  <a:lnTo>
                    <a:pt x="0" y="5265194"/>
                  </a:lnTo>
                  <a:lnTo>
                    <a:pt x="0" y="162790"/>
                  </a:lnTo>
                  <a:lnTo>
                    <a:pt x="58408" y="139352"/>
                  </a:lnTo>
                  <a:cubicBezTo>
                    <a:pt x="301661" y="55163"/>
                    <a:pt x="554646" y="7607"/>
                    <a:pt x="812878" y="840"/>
                  </a:cubicBezTo>
                  <a:close/>
                </a:path>
              </a:pathLst>
            </a:custGeom>
            <a:noFill/>
            <a:ln w="190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B6E867DF-0B62-429A-A554-CBE585048439}"/>
                </a:ext>
              </a:extLst>
            </p:cNvPr>
            <p:cNvSpPr/>
            <p:nvPr/>
          </p:nvSpPr>
          <p:spPr>
            <a:xfrm>
              <a:off x="0" y="2147333"/>
              <a:ext cx="3702048" cy="4710667"/>
            </a:xfrm>
            <a:custGeom>
              <a:avLst/>
              <a:gdLst>
                <a:gd name="connsiteX0" fmla="*/ 1057511 w 3702048"/>
                <a:gd name="connsiteY0" fmla="*/ 1243 h 4710667"/>
                <a:gd name="connsiteX1" fmla="*/ 2139959 w 3702048"/>
                <a:gd name="connsiteY1" fmla="*/ 324180 h 4710667"/>
                <a:gd name="connsiteX2" fmla="*/ 3407455 w 3702048"/>
                <a:gd name="connsiteY2" fmla="*/ 4118750 h 4710667"/>
                <a:gd name="connsiteX3" fmla="*/ 2754080 w 3702048"/>
                <a:gd name="connsiteY3" fmla="*/ 4690965 h 4710667"/>
                <a:gd name="connsiteX4" fmla="*/ 2711405 w 3702048"/>
                <a:gd name="connsiteY4" fmla="*/ 4710667 h 4710667"/>
                <a:gd name="connsiteX5" fmla="*/ 0 w 3702048"/>
                <a:gd name="connsiteY5" fmla="*/ 4710667 h 4710667"/>
                <a:gd name="connsiteX6" fmla="*/ 0 w 3702048"/>
                <a:gd name="connsiteY6" fmla="*/ 239601 h 4710667"/>
                <a:gd name="connsiteX7" fmla="*/ 72857 w 3702048"/>
                <a:gd name="connsiteY7" fmla="*/ 203063 h 4710667"/>
                <a:gd name="connsiteX8" fmla="*/ 1057511 w 3702048"/>
                <a:gd name="connsiteY8" fmla="*/ 1243 h 4710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02048" h="4710667">
                  <a:moveTo>
                    <a:pt x="1057511" y="1243"/>
                  </a:moveTo>
                  <a:cubicBezTo>
                    <a:pt x="1413932" y="13473"/>
                    <a:pt x="1779927" y="116316"/>
                    <a:pt x="2139959" y="324180"/>
                  </a:cubicBezTo>
                  <a:cubicBezTo>
                    <a:pt x="3427605" y="1067603"/>
                    <a:pt x="4139931" y="2850064"/>
                    <a:pt x="3407455" y="4118750"/>
                  </a:cubicBezTo>
                  <a:cubicBezTo>
                    <a:pt x="3235777" y="4416105"/>
                    <a:pt x="3011128" y="4566048"/>
                    <a:pt x="2754080" y="4690965"/>
                  </a:cubicBezTo>
                  <a:lnTo>
                    <a:pt x="2711405" y="4710667"/>
                  </a:lnTo>
                  <a:lnTo>
                    <a:pt x="0" y="4710667"/>
                  </a:lnTo>
                  <a:lnTo>
                    <a:pt x="0" y="239601"/>
                  </a:lnTo>
                  <a:lnTo>
                    <a:pt x="72857" y="203063"/>
                  </a:lnTo>
                  <a:cubicBezTo>
                    <a:pt x="383165" y="61024"/>
                    <a:pt x="715942" y="-10476"/>
                    <a:pt x="1057511" y="1243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4296" y="3420734"/>
            <a:ext cx="6665976" cy="2129674"/>
          </a:xfrm>
        </p:spPr>
        <p:txBody>
          <a:bodyPr anchor="b">
            <a:noAutofit/>
          </a:bodyPr>
          <a:lstStyle>
            <a:lvl1pPr algn="l">
              <a:lnSpc>
                <a:spcPct val="110000"/>
              </a:lnSpc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Footer Placeholder 22">
            <a:extLst>
              <a:ext uri="{FF2B5EF4-FFF2-40B4-BE49-F238E27FC236}">
                <a16:creationId xmlns:a16="http://schemas.microsoft.com/office/drawing/2014/main" id="{E197B67B-BA44-4D2A-B31D-35A89323C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6" y="6170490"/>
            <a:ext cx="5713314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1D718595-24D3-4517-A62E-C1F493407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54295" y="5550408"/>
            <a:ext cx="6665975" cy="512064"/>
          </a:xfrm>
        </p:spPr>
        <p:txBody>
          <a:bodyPr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3C6217BB-A228-414D-92D9-E1D1EFEB8B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0080" y="6170491"/>
            <a:ext cx="2840083" cy="457200"/>
          </a:xfrm>
        </p:spPr>
        <p:txBody>
          <a:bodyPr/>
          <a:lstStyle>
            <a:lvl1pPr algn="l">
              <a:defRPr/>
            </a:lvl1pPr>
          </a:lstStyle>
          <a:p>
            <a:fld id="{E72EB70D-CD01-44DA-83B3-8FEB3383D307}" type="datetime1">
              <a:rPr lang="en-US" smtClean="0"/>
              <a:t>1/23/2022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158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2024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3029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C1D6427-F07F-4D50-B151-455100AF7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58CFD-9357-46BE-A189-D637A67C8730}" type="datetime1">
              <a:rPr lang="en-US" smtClean="0"/>
              <a:t>1/23/2022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79EFBB2-C5E0-4D57-AB1D-3AA907ECF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AE6B7E1-F60B-4D08-9052-423D6FBFA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09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1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130000"/>
              </a:lnSpc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2024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30290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lang="en-US" sz="1800" b="1" kern="1200" cap="all" spc="15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30290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3771BF97-4D2A-43A4-8CDC-2250017EB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742EE-B331-4632-BD10-A82FED6B6FC0}" type="datetime1">
              <a:rPr lang="en-US" smtClean="0"/>
              <a:t>1/23/2022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6020661A-DA07-4679-9226-945B5DD24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EFCE38B-E087-4988-BC3A-FE3B55E70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D3BC439C-E995-4E1F-8DE9-75C32785E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76269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F30096C-3491-4EF2-ABB2-D57F3F4B5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BA835-D13F-49F4-8F11-5D576AC65FAD}" type="datetime1">
              <a:rPr lang="en-US" smtClean="0"/>
              <a:t>1/23/2022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9DA3A85-7147-4F32-944A-B079AF514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EDDF50D-95C0-4DA2-BBC6-41774FAC1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558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9BEFCA-6D6F-4F26-823F-C86CA694B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D1799-ACB5-4CB2-86A2-5C574F1C8706}" type="datetime1">
              <a:rPr lang="en-US" smtClean="0"/>
              <a:t>1/23/2022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2EE2C9-E87D-4495-9EDA-6BC0EDC27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5557A9-903F-4B36-8B06-D9EADF230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356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640080"/>
            <a:ext cx="3227715" cy="2551751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0160" y="640080"/>
            <a:ext cx="6949440" cy="545591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B904BE8-2080-4FFA-9239-A8929E28FA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ED5DD0D6-7A82-473E-879B-C6ECD6CCCFEC}" type="datetime1">
              <a:rPr lang="en-US" smtClean="0"/>
              <a:t>1/23/2022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D5580C6-5CD7-4CDD-977D-0533C84F2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94944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18D0320-9B66-443F-8E28-8BCF07E08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805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  <a:solidFill>
            <a:schemeClr val="bg2">
              <a:lumMod val="9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41C2A9DB-B176-4069-8734-5B4ED352BA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D4605E03-BC17-41A7-854C-DFAB672737DC}" type="datetime1">
              <a:rPr lang="en-US" smtClean="0"/>
              <a:t>1/23/2022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430F9A2F-C2C4-4E1C-B4B3-07ED84F28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464410" cy="45720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F9BFA0A0-2117-4A10-9DAA-080C21559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594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20240" y="442220"/>
            <a:ext cx="8770571" cy="1345269"/>
          </a:xfrm>
          <a:prstGeom prst="rect">
            <a:avLst/>
          </a:prstGeom>
        </p:spPr>
        <p:txBody>
          <a:bodyPr vert="horz" lIns="109728" tIns="109728" rIns="109728" bIns="9144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0" y="2312276"/>
            <a:ext cx="8770571" cy="3651504"/>
          </a:xfrm>
          <a:prstGeom prst="rect">
            <a:avLst/>
          </a:prstGeom>
        </p:spPr>
        <p:txBody>
          <a:bodyPr vert="horz" lIns="109728" tIns="109728" rIns="109728" bIns="9144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0727" y="6170491"/>
            <a:ext cx="2840083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r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C4408324-A84C-4A45-93B6-78D079CCE772}" type="datetime1">
              <a:rPr lang="en-US" smtClean="0"/>
              <a:t>1/23/2022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20240" y="6170490"/>
            <a:ext cx="5667375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3744" y="6170490"/>
            <a:ext cx="1188720" cy="457200"/>
          </a:xfrm>
          <a:prstGeom prst="rect">
            <a:avLst/>
          </a:prstGeom>
        </p:spPr>
        <p:txBody>
          <a:bodyPr vert="horz" lIns="109728" tIns="109728" rIns="109728" bIns="91440" rtlCol="0" anchor="b"/>
          <a:lstStyle>
            <a:lvl1pPr algn="r">
              <a:defRPr sz="1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cxnSp>
        <p:nvCxnSpPr>
          <p:cNvPr id="9" name="Straight Connector 8" title="Rule Line">
            <a:extLst>
              <a:ext uri="{FF2B5EF4-FFF2-40B4-BE49-F238E27FC236}">
                <a16:creationId xmlns:a16="http://schemas.microsoft.com/office/drawing/2014/main" id="{430127AE-B29E-4FDF-99D2-A2F1E7003F74}"/>
              </a:ext>
            </a:extLst>
          </p:cNvPr>
          <p:cNvCxnSpPr/>
          <p:nvPr/>
        </p:nvCxnSpPr>
        <p:spPr>
          <a:xfrm>
            <a:off x="1920240" y="2176009"/>
            <a:ext cx="8770571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714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01" r:id="rId4"/>
    <p:sldLayoutId id="2147483702" r:id="rId5"/>
    <p:sldLayoutId id="2147483707" r:id="rId6"/>
    <p:sldLayoutId id="2147483703" r:id="rId7"/>
    <p:sldLayoutId id="2147483704" r:id="rId8"/>
    <p:sldLayoutId id="2147483705" r:id="rId9"/>
    <p:sldLayoutId id="2147483706" r:id="rId10"/>
    <p:sldLayoutId id="2147483708" r:id="rId11"/>
  </p:sldLayoutIdLst>
  <p:hf sldNum="0" hdr="0" ftr="0" dt="0"/>
  <p:txStyles>
    <p:titleStyle>
      <a:lvl1pPr algn="l" defTabSz="914400" rtl="0" eaLnBrk="1" latinLnBrk="0" hangingPunct="1">
        <a:lnSpc>
          <a:spcPct val="130000"/>
        </a:lnSpc>
        <a:spcBef>
          <a:spcPct val="0"/>
        </a:spcBef>
        <a:buNone/>
        <a:defRPr sz="3200" b="1" kern="1200" spc="1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800" b="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6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018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66" r:id="rId6"/>
    <p:sldLayoutId id="2147483662" r:id="rId7"/>
    <p:sldLayoutId id="2147483663" r:id="rId8"/>
    <p:sldLayoutId id="2147483664" r:id="rId9"/>
    <p:sldLayoutId id="2147483665" r:id="rId10"/>
    <p:sldLayoutId id="21474836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slideslive.com/38896046/ndt-bobath-koncept-v-pediatricke-praxi" TargetMode="Externa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DBF1ABE-8590-450D-BB49-BDDCCF3EE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8A7FA5-71BD-4BCF-9F8A-DA3A8A65A6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582" r="6" b="6"/>
          <a:stretch/>
        </p:blipFill>
        <p:spPr>
          <a:xfrm>
            <a:off x="1524" y="10"/>
            <a:ext cx="12188952" cy="685799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91F8D69-709A-4575-A393-B4C26481A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66083" y="0"/>
            <a:ext cx="9841377" cy="6858000"/>
          </a:xfrm>
          <a:custGeom>
            <a:avLst/>
            <a:gdLst>
              <a:gd name="connsiteX0" fmla="*/ 8218354 w 9841377"/>
              <a:gd name="connsiteY0" fmla="*/ 0 h 6858000"/>
              <a:gd name="connsiteX1" fmla="*/ 5551962 w 9841377"/>
              <a:gd name="connsiteY1" fmla="*/ 0 h 6858000"/>
              <a:gd name="connsiteX2" fmla="*/ 5482342 w 9841377"/>
              <a:gd name="connsiteY2" fmla="*/ 0 h 6858000"/>
              <a:gd name="connsiteX3" fmla="*/ 4359035 w 9841377"/>
              <a:gd name="connsiteY3" fmla="*/ 0 h 6858000"/>
              <a:gd name="connsiteX4" fmla="*/ 4289415 w 9841377"/>
              <a:gd name="connsiteY4" fmla="*/ 0 h 6858000"/>
              <a:gd name="connsiteX5" fmla="*/ 1623023 w 9841377"/>
              <a:gd name="connsiteY5" fmla="*/ 0 h 6858000"/>
              <a:gd name="connsiteX6" fmla="*/ 1600899 w 9841377"/>
              <a:gd name="connsiteY6" fmla="*/ 14997 h 6858000"/>
              <a:gd name="connsiteX7" fmla="*/ 0 w 9841377"/>
              <a:gd name="connsiteY7" fmla="*/ 3621656 h 6858000"/>
              <a:gd name="connsiteX8" fmla="*/ 1874350 w 9841377"/>
              <a:gd name="connsiteY8" fmla="*/ 6374814 h 6858000"/>
              <a:gd name="connsiteX9" fmla="*/ 2390998 w 9841377"/>
              <a:gd name="connsiteY9" fmla="*/ 6780599 h 6858000"/>
              <a:gd name="connsiteX10" fmla="*/ 2502754 w 9841377"/>
              <a:gd name="connsiteY10" fmla="*/ 6858000 h 6858000"/>
              <a:gd name="connsiteX11" fmla="*/ 4289415 w 9841377"/>
              <a:gd name="connsiteY11" fmla="*/ 6858000 h 6858000"/>
              <a:gd name="connsiteX12" fmla="*/ 4359035 w 9841377"/>
              <a:gd name="connsiteY12" fmla="*/ 6858000 h 6858000"/>
              <a:gd name="connsiteX13" fmla="*/ 5482342 w 9841377"/>
              <a:gd name="connsiteY13" fmla="*/ 6858000 h 6858000"/>
              <a:gd name="connsiteX14" fmla="*/ 5551962 w 9841377"/>
              <a:gd name="connsiteY14" fmla="*/ 6858000 h 6858000"/>
              <a:gd name="connsiteX15" fmla="*/ 7338623 w 9841377"/>
              <a:gd name="connsiteY15" fmla="*/ 6858000 h 6858000"/>
              <a:gd name="connsiteX16" fmla="*/ 7450379 w 9841377"/>
              <a:gd name="connsiteY16" fmla="*/ 6780599 h 6858000"/>
              <a:gd name="connsiteX17" fmla="*/ 7967027 w 9841377"/>
              <a:gd name="connsiteY17" fmla="*/ 6374814 h 6858000"/>
              <a:gd name="connsiteX18" fmla="*/ 9841377 w 9841377"/>
              <a:gd name="connsiteY18" fmla="*/ 3621656 h 6858000"/>
              <a:gd name="connsiteX19" fmla="*/ 8240478 w 9841377"/>
              <a:gd name="connsiteY19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841377" h="6858000">
                <a:moveTo>
                  <a:pt x="8218354" y="0"/>
                </a:moveTo>
                <a:lnTo>
                  <a:pt x="5551962" y="0"/>
                </a:lnTo>
                <a:lnTo>
                  <a:pt x="5482342" y="0"/>
                </a:lnTo>
                <a:lnTo>
                  <a:pt x="4359035" y="0"/>
                </a:lnTo>
                <a:lnTo>
                  <a:pt x="4289415" y="0"/>
                </a:lnTo>
                <a:lnTo>
                  <a:pt x="1623023" y="0"/>
                </a:lnTo>
                <a:lnTo>
                  <a:pt x="1600899" y="14997"/>
                </a:lnTo>
                <a:cubicBezTo>
                  <a:pt x="573736" y="754641"/>
                  <a:pt x="0" y="2093192"/>
                  <a:pt x="0" y="3621656"/>
                </a:cubicBezTo>
                <a:cubicBezTo>
                  <a:pt x="0" y="4969131"/>
                  <a:pt x="928725" y="5602839"/>
                  <a:pt x="1874350" y="6374814"/>
                </a:cubicBezTo>
                <a:cubicBezTo>
                  <a:pt x="2046553" y="6515397"/>
                  <a:pt x="2217180" y="6653108"/>
                  <a:pt x="2390998" y="6780599"/>
                </a:cubicBezTo>
                <a:lnTo>
                  <a:pt x="2502754" y="6858000"/>
                </a:lnTo>
                <a:lnTo>
                  <a:pt x="4289415" y="6858000"/>
                </a:lnTo>
                <a:lnTo>
                  <a:pt x="4359035" y="6858000"/>
                </a:lnTo>
                <a:lnTo>
                  <a:pt x="5482342" y="6858000"/>
                </a:lnTo>
                <a:lnTo>
                  <a:pt x="5551962" y="6858000"/>
                </a:lnTo>
                <a:lnTo>
                  <a:pt x="7338623" y="6858000"/>
                </a:lnTo>
                <a:lnTo>
                  <a:pt x="7450379" y="6780599"/>
                </a:lnTo>
                <a:cubicBezTo>
                  <a:pt x="7624197" y="6653108"/>
                  <a:pt x="7794824" y="6515397"/>
                  <a:pt x="7967027" y="6374814"/>
                </a:cubicBezTo>
                <a:cubicBezTo>
                  <a:pt x="8912652" y="5602839"/>
                  <a:pt x="9841377" y="4969131"/>
                  <a:pt x="9841377" y="3621656"/>
                </a:cubicBezTo>
                <a:cubicBezTo>
                  <a:pt x="9841377" y="2093192"/>
                  <a:pt x="9267641" y="754641"/>
                  <a:pt x="8240478" y="14997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87A50C4-1191-461A-9E09-C8057F2AF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3035" y="0"/>
            <a:ext cx="2265453" cy="6858000"/>
          </a:xfrm>
          <a:custGeom>
            <a:avLst/>
            <a:gdLst>
              <a:gd name="connsiteX0" fmla="*/ 1117108 w 2265453"/>
              <a:gd name="connsiteY0" fmla="*/ 0 h 6858000"/>
              <a:gd name="connsiteX1" fmla="*/ 1099628 w 2265453"/>
              <a:gd name="connsiteY1" fmla="*/ 0 h 6858000"/>
              <a:gd name="connsiteX2" fmla="*/ 1175238 w 2265453"/>
              <a:gd name="connsiteY2" fmla="*/ 82371 h 6858000"/>
              <a:gd name="connsiteX3" fmla="*/ 2240276 w 2265453"/>
              <a:gd name="connsiteY3" fmla="*/ 3734791 h 6858000"/>
              <a:gd name="connsiteX4" fmla="*/ 274951 w 2265453"/>
              <a:gd name="connsiteY4" fmla="*/ 6634678 h 6858000"/>
              <a:gd name="connsiteX5" fmla="*/ 12802 w 2265453"/>
              <a:gd name="connsiteY5" fmla="*/ 6848127 h 6858000"/>
              <a:gd name="connsiteX6" fmla="*/ 0 w 2265453"/>
              <a:gd name="connsiteY6" fmla="*/ 6858000 h 6858000"/>
              <a:gd name="connsiteX7" fmla="*/ 19410 w 2265453"/>
              <a:gd name="connsiteY7" fmla="*/ 6858000 h 6858000"/>
              <a:gd name="connsiteX8" fmla="*/ 31082 w 2265453"/>
              <a:gd name="connsiteY8" fmla="*/ 6848998 h 6858000"/>
              <a:gd name="connsiteX9" fmla="*/ 293230 w 2265453"/>
              <a:gd name="connsiteY9" fmla="*/ 6635549 h 6858000"/>
              <a:gd name="connsiteX10" fmla="*/ 2258555 w 2265453"/>
              <a:gd name="connsiteY10" fmla="*/ 3735662 h 6858000"/>
              <a:gd name="connsiteX11" fmla="*/ 1193518 w 2265453"/>
              <a:gd name="connsiteY11" fmla="*/ 8324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65453" h="6858000">
                <a:moveTo>
                  <a:pt x="1117108" y="0"/>
                </a:moveTo>
                <a:lnTo>
                  <a:pt x="1099628" y="0"/>
                </a:lnTo>
                <a:lnTo>
                  <a:pt x="1175238" y="82371"/>
                </a:lnTo>
                <a:cubicBezTo>
                  <a:pt x="1926546" y="957940"/>
                  <a:pt x="2303836" y="2277119"/>
                  <a:pt x="2240276" y="3734791"/>
                </a:cubicBezTo>
                <a:cubicBezTo>
                  <a:pt x="2176522" y="5196911"/>
                  <a:pt x="1237280" y="5841173"/>
                  <a:pt x="274951" y="6634678"/>
                </a:cubicBezTo>
                <a:cubicBezTo>
                  <a:pt x="187328" y="6706930"/>
                  <a:pt x="100126" y="6778421"/>
                  <a:pt x="12802" y="6848127"/>
                </a:cubicBezTo>
                <a:lnTo>
                  <a:pt x="0" y="6858000"/>
                </a:lnTo>
                <a:lnTo>
                  <a:pt x="19410" y="6858000"/>
                </a:lnTo>
                <a:lnTo>
                  <a:pt x="31082" y="6848998"/>
                </a:lnTo>
                <a:cubicBezTo>
                  <a:pt x="118405" y="6779292"/>
                  <a:pt x="205608" y="6707801"/>
                  <a:pt x="293230" y="6635549"/>
                </a:cubicBezTo>
                <a:cubicBezTo>
                  <a:pt x="1255560" y="5842045"/>
                  <a:pt x="2194802" y="5197782"/>
                  <a:pt x="2258555" y="3735662"/>
                </a:cubicBezTo>
                <a:cubicBezTo>
                  <a:pt x="2322115" y="2277991"/>
                  <a:pt x="1944825" y="958811"/>
                  <a:pt x="1193518" y="8324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BC87DA9F-8DB2-4D48-8716-A928FBB8A5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033" y="0"/>
            <a:ext cx="2486322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195EA065-AC5D-431D-927E-87FF05884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96194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6934B3C-D73F-4CD0-95B1-0244D662D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23292" y="0"/>
            <a:ext cx="2486322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190750" y="1346268"/>
            <a:ext cx="7810500" cy="3125338"/>
          </a:xfrm>
        </p:spPr>
        <p:txBody>
          <a:bodyPr anchor="b">
            <a:normAutofit/>
          </a:bodyPr>
          <a:lstStyle/>
          <a:p>
            <a:pPr algn="ctr"/>
            <a:r>
              <a:rPr lang="cs-CZ" sz="7200" dirty="0">
                <a:ea typeface="Meiryo"/>
              </a:rPr>
              <a:t>BOBATH KONCEPT</a:t>
            </a:r>
            <a:endParaRPr lang="cs-CZ" sz="72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619375" y="4471607"/>
            <a:ext cx="6953250" cy="862394"/>
          </a:xfrm>
        </p:spPr>
        <p:txBody>
          <a:bodyPr anchor="t">
            <a:normAutofit/>
          </a:bodyPr>
          <a:lstStyle/>
          <a:p>
            <a:pPr algn="ctr"/>
            <a:r>
              <a:rPr lang="cs-CZ" dirty="0">
                <a:ea typeface="Meiryo"/>
              </a:rPr>
              <a:t>Mgr. Marie Krejčová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99523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380AD67-C5CA-4918-B4BB-C359BB03EE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831A17E-5D32-46E0-8ACB-8DE10F1CF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216" y="1076324"/>
            <a:ext cx="6884693" cy="842325"/>
          </a:xfrm>
        </p:spPr>
        <p:txBody>
          <a:bodyPr anchor="b">
            <a:normAutofit fontScale="90000"/>
          </a:bodyPr>
          <a:lstStyle/>
          <a:p>
            <a:r>
              <a:rPr lang="cs-CZ" sz="3300" dirty="0">
                <a:ea typeface="+mj-lt"/>
                <a:cs typeface="+mj-lt"/>
              </a:rPr>
              <a:t>VYŠETŘENÍ &amp; TERAPIE U BOBATH KONCEPTU 1</a:t>
            </a:r>
            <a:endParaRPr lang="cs-CZ" sz="3300" b="0" dirty="0">
              <a:ea typeface="+mj-lt"/>
              <a:cs typeface="+mj-lt"/>
            </a:endParaRPr>
          </a:p>
          <a:p>
            <a:endParaRPr lang="cs-CZ" sz="3300"/>
          </a:p>
        </p:txBody>
      </p:sp>
      <p:pic>
        <p:nvPicPr>
          <p:cNvPr id="4" name="Obrázek 4" descr="Obsah obrázku osoba&#10;&#10;Popis se vygeneroval automaticky.">
            <a:extLst>
              <a:ext uri="{FF2B5EF4-FFF2-40B4-BE49-F238E27FC236}">
                <a16:creationId xmlns:a16="http://schemas.microsoft.com/office/drawing/2014/main" id="{747E175B-2D60-4F18-BD7C-08D0E43FE3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075" r="13073" b="-1"/>
          <a:stretch/>
        </p:blipFill>
        <p:spPr>
          <a:xfrm>
            <a:off x="20" y="10"/>
            <a:ext cx="4505305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ABAD4DA-87BA-4F70-9EF0-45C6BCF17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17960" y="363389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15128D9-2797-47FA-B6FE-EC24E6B843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9266" y="2935541"/>
            <a:ext cx="621792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C888C10-CE84-44AB-B0A6-5283E1C1DB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216" y="1804186"/>
            <a:ext cx="6826965" cy="4903866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cs-CZ" sz="1800"/>
              <a:t>Při vyšetření je u dětí důležité </a:t>
            </a:r>
            <a:r>
              <a:rPr lang="cs-CZ" sz="1800" b="1">
                <a:highlight>
                  <a:srgbClr val="00FFFF"/>
                </a:highlight>
              </a:rPr>
              <a:t>navázání kontaktu. Hravost</a:t>
            </a:r>
            <a:r>
              <a:rPr lang="cs-CZ" sz="1800" dirty="0"/>
              <a:t> </a:t>
            </a:r>
            <a:r>
              <a:rPr lang="cs-CZ" sz="1800"/>
              <a:t>na prvním místě!</a:t>
            </a:r>
          </a:p>
          <a:p>
            <a:pPr>
              <a:lnSpc>
                <a:spcPct val="100000"/>
              </a:lnSpc>
            </a:pPr>
            <a:endParaRPr lang="cs-CZ" sz="1800" b="1" dirty="0"/>
          </a:p>
          <a:p>
            <a:pPr>
              <a:lnSpc>
                <a:spcPct val="100000"/>
              </a:lnSpc>
            </a:pPr>
            <a:r>
              <a:rPr lang="cs-CZ" sz="1800" b="1"/>
              <a:t>MOTORICKÝ PROJEV PACIENTA:</a:t>
            </a:r>
            <a:r>
              <a:rPr lang="cs-CZ" sz="1800"/>
              <a:t> Sledovat způsob pohybu - plynulost, bezpečnost?</a:t>
            </a:r>
            <a:endParaRPr lang="cs-CZ"/>
          </a:p>
          <a:p>
            <a:pPr>
              <a:lnSpc>
                <a:spcPct val="100000"/>
              </a:lnSpc>
            </a:pPr>
            <a:r>
              <a:rPr lang="cs-CZ" sz="1800" b="1"/>
              <a:t>PACIENT, CO BY CHTĚL ZLEPŠIT?</a:t>
            </a:r>
          </a:p>
          <a:p>
            <a:pPr>
              <a:lnSpc>
                <a:spcPct val="100000"/>
              </a:lnSpc>
            </a:pPr>
            <a:r>
              <a:rPr lang="cs-CZ" sz="1800" b="1"/>
              <a:t>VYŠETŘENÁ FUNKCE V CO NEJREALISTIČTĚJŠÍCH PODMÍNKÁCH:</a:t>
            </a:r>
            <a:r>
              <a:rPr lang="cs-CZ" sz="1800" dirty="0"/>
              <a:t> </a:t>
            </a:r>
            <a:r>
              <a:rPr lang="cs-CZ" sz="1800" b="1">
                <a:highlight>
                  <a:srgbClr val="00FFFF"/>
                </a:highlight>
              </a:rPr>
              <a:t>Co dítě naopak neumí a proč, co chybí, je nedostatečné, je potřebné, jak dítě kompenzuje?</a:t>
            </a:r>
          </a:p>
          <a:p>
            <a:pPr>
              <a:lnSpc>
                <a:spcPct val="100000"/>
              </a:lnSpc>
            </a:pPr>
            <a:endParaRPr lang="cs-CZ" sz="1800" dirty="0"/>
          </a:p>
          <a:p>
            <a:pPr>
              <a:lnSpc>
                <a:spcPct val="100000"/>
              </a:lnSpc>
            </a:pPr>
            <a:r>
              <a:rPr lang="cs-CZ" sz="1800"/>
              <a:t>Vyšetření </a:t>
            </a:r>
            <a:r>
              <a:rPr lang="cs-CZ" sz="1800" b="1"/>
              <a:t>povrchového a hlubokého čití</a:t>
            </a:r>
            <a:endParaRPr lang="cs-CZ"/>
          </a:p>
          <a:p>
            <a:pPr>
              <a:lnSpc>
                <a:spcPct val="100000"/>
              </a:lnSpc>
            </a:pPr>
            <a:endParaRPr lang="cs-CZ" sz="1800" dirty="0"/>
          </a:p>
          <a:p>
            <a:pPr>
              <a:lnSpc>
                <a:spcPct val="100000"/>
              </a:lnSpc>
            </a:pPr>
            <a:r>
              <a:rPr lang="cs-CZ" sz="1800"/>
              <a:t>Všímat si </a:t>
            </a:r>
            <a:r>
              <a:rPr lang="cs-CZ" sz="1800" b="1"/>
              <a:t>kognitivních schopností dítěte</a:t>
            </a:r>
            <a:r>
              <a:rPr lang="cs-CZ" sz="1800"/>
              <a:t> (adaptace vůči okolí, porozumění zadaným úkolům, koncentrace, schopnost zodpovědět otázku...)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86214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B3F59054-3394-4D87-8BD0-A28DCD47F1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5" descr="Obsah obrázku osoba, interiér, zeď, mladý&#10;&#10;Popis se vygeneroval automaticky.">
            <a:extLst>
              <a:ext uri="{FF2B5EF4-FFF2-40B4-BE49-F238E27FC236}">
                <a16:creationId xmlns:a16="http://schemas.microsoft.com/office/drawing/2014/main" id="{E5108BC9-82E5-468E-8AFD-0BACA8685F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016" r="-1" b="6789"/>
          <a:stretch/>
        </p:blipFill>
        <p:spPr>
          <a:xfrm>
            <a:off x="7381653" y="10"/>
            <a:ext cx="4810347" cy="6857990"/>
          </a:xfrm>
          <a:custGeom>
            <a:avLst/>
            <a:gdLst/>
            <a:ahLst/>
            <a:cxnLst/>
            <a:rect l="l" t="t" r="r" b="b"/>
            <a:pathLst>
              <a:path w="4817171" h="6858000">
                <a:moveTo>
                  <a:pt x="22751" y="0"/>
                </a:moveTo>
                <a:lnTo>
                  <a:pt x="4817171" y="0"/>
                </a:lnTo>
                <a:lnTo>
                  <a:pt x="4817171" y="6858000"/>
                </a:lnTo>
                <a:lnTo>
                  <a:pt x="0" y="6858000"/>
                </a:lnTo>
                <a:lnTo>
                  <a:pt x="6679" y="6845555"/>
                </a:lnTo>
                <a:cubicBezTo>
                  <a:pt x="496584" y="5886487"/>
                  <a:pt x="786702" y="4695963"/>
                  <a:pt x="786702" y="3406233"/>
                </a:cubicBezTo>
                <a:cubicBezTo>
                  <a:pt x="786702" y="2215714"/>
                  <a:pt x="539501" y="1109724"/>
                  <a:pt x="116147" y="192283"/>
                </a:cubicBezTo>
                <a:close/>
              </a:path>
            </a:pathLst>
          </a:custGeom>
        </p:spPr>
      </p:pic>
      <p:pic>
        <p:nvPicPr>
          <p:cNvPr id="6" name="Obrázek 6" descr="Obsah obrázku zeď, patro, osoba, interiér&#10;&#10;Popis se vygeneroval automaticky.">
            <a:extLst>
              <a:ext uri="{FF2B5EF4-FFF2-40B4-BE49-F238E27FC236}">
                <a16:creationId xmlns:a16="http://schemas.microsoft.com/office/drawing/2014/main" id="{9C36A35C-1E3F-400A-9FA7-A66442A25E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34" r="623" b="1"/>
          <a:stretch/>
        </p:blipFill>
        <p:spPr>
          <a:xfrm>
            <a:off x="3136389" y="10"/>
            <a:ext cx="4979304" cy="3401558"/>
          </a:xfrm>
          <a:custGeom>
            <a:avLst/>
            <a:gdLst/>
            <a:ahLst/>
            <a:cxnLst/>
            <a:rect l="l" t="t" r="r" b="b"/>
            <a:pathLst>
              <a:path w="4979304" h="3364992">
                <a:moveTo>
                  <a:pt x="0" y="0"/>
                </a:moveTo>
                <a:lnTo>
                  <a:pt x="4211250" y="0"/>
                </a:lnTo>
                <a:lnTo>
                  <a:pt x="4309461" y="192282"/>
                </a:lnTo>
                <a:cubicBezTo>
                  <a:pt x="4697535" y="1033269"/>
                  <a:pt x="4937593" y="2032690"/>
                  <a:pt x="4974907" y="3110424"/>
                </a:cubicBezTo>
                <a:lnTo>
                  <a:pt x="4979304" y="3364992"/>
                </a:lnTo>
                <a:lnTo>
                  <a:pt x="800592" y="3364992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</p:spPr>
      </p:pic>
      <p:pic>
        <p:nvPicPr>
          <p:cNvPr id="4" name="Obrázek 4" descr="Obsah obrázku osoba, interiér, dítě, chlapec&#10;&#10;Popis se vygeneroval automaticky.">
            <a:extLst>
              <a:ext uri="{FF2B5EF4-FFF2-40B4-BE49-F238E27FC236}">
                <a16:creationId xmlns:a16="http://schemas.microsoft.com/office/drawing/2014/main" id="{7FB037E1-14E3-4EA0-AC2B-58846F119CE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" b="1695"/>
          <a:stretch/>
        </p:blipFill>
        <p:spPr>
          <a:xfrm>
            <a:off x="3189428" y="3456432"/>
            <a:ext cx="4925479" cy="3401568"/>
          </a:xfrm>
          <a:custGeom>
            <a:avLst/>
            <a:gdLst/>
            <a:ahLst/>
            <a:cxnLst/>
            <a:rect l="l" t="t" r="r" b="b"/>
            <a:pathLst>
              <a:path w="4925479" h="3364992">
                <a:moveTo>
                  <a:pt x="749362" y="0"/>
                </a:moveTo>
                <a:lnTo>
                  <a:pt x="4925479" y="0"/>
                </a:lnTo>
                <a:lnTo>
                  <a:pt x="4921868" y="209033"/>
                </a:lnTo>
                <a:cubicBezTo>
                  <a:pt x="4884554" y="1286766"/>
                  <a:pt x="4644496" y="2286187"/>
                  <a:pt x="4256422" y="3127175"/>
                </a:cubicBezTo>
                <a:lnTo>
                  <a:pt x="4134952" y="3364992"/>
                </a:lnTo>
                <a:lnTo>
                  <a:pt x="0" y="3364992"/>
                </a:lnTo>
                <a:lnTo>
                  <a:pt x="79008" y="3202330"/>
                </a:lnTo>
                <a:cubicBezTo>
                  <a:pt x="467082" y="2361343"/>
                  <a:pt x="707140" y="1361922"/>
                  <a:pt x="744454" y="284189"/>
                </a:cubicBezTo>
                <a:close/>
              </a:path>
            </a:pathLst>
          </a:custGeom>
        </p:spPr>
      </p:pic>
      <p:sp useBgFill="1">
        <p:nvSpPr>
          <p:cNvPr id="24" name="Freeform: Shape 23">
            <a:extLst>
              <a:ext uri="{FF2B5EF4-FFF2-40B4-BE49-F238E27FC236}">
                <a16:creationId xmlns:a16="http://schemas.microsoft.com/office/drawing/2014/main" id="{2FE0ABA9-CAF1-4816-837D-5F28AAA08E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45815" cy="6858000"/>
          </a:xfrm>
          <a:custGeom>
            <a:avLst/>
            <a:gdLst>
              <a:gd name="connsiteX0" fmla="*/ 0 w 3945815"/>
              <a:gd name="connsiteY0" fmla="*/ 0 h 6858000"/>
              <a:gd name="connsiteX1" fmla="*/ 3138662 w 3945815"/>
              <a:gd name="connsiteY1" fmla="*/ 0 h 6858000"/>
              <a:gd name="connsiteX2" fmla="*/ 3275260 w 3945815"/>
              <a:gd name="connsiteY2" fmla="*/ 267438 h 6858000"/>
              <a:gd name="connsiteX3" fmla="*/ 3945815 w 3945815"/>
              <a:gd name="connsiteY3" fmla="*/ 3481388 h 6858000"/>
              <a:gd name="connsiteX4" fmla="*/ 3275260 w 3945815"/>
              <a:gd name="connsiteY4" fmla="*/ 6695338 h 6858000"/>
              <a:gd name="connsiteX5" fmla="*/ 3192177 w 3945815"/>
              <a:gd name="connsiteY5" fmla="*/ 6858000 h 6858000"/>
              <a:gd name="connsiteX6" fmla="*/ 0 w 394581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5815" h="6858000">
                <a:moveTo>
                  <a:pt x="0" y="0"/>
                </a:moveTo>
                <a:lnTo>
                  <a:pt x="3138662" y="0"/>
                </a:lnTo>
                <a:lnTo>
                  <a:pt x="3275260" y="267438"/>
                </a:lnTo>
                <a:cubicBezTo>
                  <a:pt x="3698614" y="1184879"/>
                  <a:pt x="3945815" y="2290869"/>
                  <a:pt x="3945815" y="3481388"/>
                </a:cubicBezTo>
                <a:cubicBezTo>
                  <a:pt x="3945815" y="4671908"/>
                  <a:pt x="3698614" y="5777898"/>
                  <a:pt x="3275260" y="6695338"/>
                </a:cubicBezTo>
                <a:lnTo>
                  <a:pt x="319217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6" name="Freeform: Shape 25">
            <a:extLst>
              <a:ext uri="{FF2B5EF4-FFF2-40B4-BE49-F238E27FC236}">
                <a16:creationId xmlns:a16="http://schemas.microsoft.com/office/drawing/2014/main" id="{BC8B9C14-70F0-4F42-85FF-0DD3D5A585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36670" cy="6858000"/>
          </a:xfrm>
          <a:custGeom>
            <a:avLst/>
            <a:gdLst>
              <a:gd name="connsiteX0" fmla="*/ 0 w 3936670"/>
              <a:gd name="connsiteY0" fmla="*/ 0 h 6858000"/>
              <a:gd name="connsiteX1" fmla="*/ 3129517 w 3936670"/>
              <a:gd name="connsiteY1" fmla="*/ 0 h 6858000"/>
              <a:gd name="connsiteX2" fmla="*/ 3266115 w 3936670"/>
              <a:gd name="connsiteY2" fmla="*/ 267438 h 6858000"/>
              <a:gd name="connsiteX3" fmla="*/ 3936670 w 3936670"/>
              <a:gd name="connsiteY3" fmla="*/ 3481388 h 6858000"/>
              <a:gd name="connsiteX4" fmla="*/ 3266115 w 3936670"/>
              <a:gd name="connsiteY4" fmla="*/ 6695338 h 6858000"/>
              <a:gd name="connsiteX5" fmla="*/ 3183032 w 3936670"/>
              <a:gd name="connsiteY5" fmla="*/ 6858000 h 6858000"/>
              <a:gd name="connsiteX6" fmla="*/ 0 w 39366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6670" h="6858000">
                <a:moveTo>
                  <a:pt x="0" y="0"/>
                </a:moveTo>
                <a:lnTo>
                  <a:pt x="3129517" y="0"/>
                </a:lnTo>
                <a:lnTo>
                  <a:pt x="3266115" y="267438"/>
                </a:lnTo>
                <a:cubicBezTo>
                  <a:pt x="3689469" y="1184879"/>
                  <a:pt x="3936670" y="2290869"/>
                  <a:pt x="3936670" y="3481388"/>
                </a:cubicBezTo>
                <a:cubicBezTo>
                  <a:pt x="3936670" y="4671908"/>
                  <a:pt x="3689469" y="5777898"/>
                  <a:pt x="3266115" y="6695338"/>
                </a:cubicBezTo>
                <a:lnTo>
                  <a:pt x="3183032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0F73B07-D720-4871-8B79-F3390BBFD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685800"/>
            <a:ext cx="2807208" cy="1325563"/>
          </a:xfrm>
        </p:spPr>
        <p:txBody>
          <a:bodyPr>
            <a:normAutofit/>
          </a:bodyPr>
          <a:lstStyle/>
          <a:p>
            <a:r>
              <a:rPr lang="cs-CZ" sz="2200"/>
              <a:t>VYŠETŘENÍ &amp; TERAPIE BOBATH KONCEPTU 2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8DE6C44-43F8-4DE4-AB81-66853FFEA0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06856"/>
            <a:ext cx="128016" cy="6539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409529B-9B56-4F10-BE4D-F934DB89E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2089941"/>
            <a:ext cx="283464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D038D3F-BE44-45CB-A811-A86340614A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2258568"/>
            <a:ext cx="2807208" cy="392277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cs-CZ" sz="1600"/>
              <a:t>Stanovení hlavního problému</a:t>
            </a:r>
          </a:p>
          <a:p>
            <a:r>
              <a:rPr lang="cs-CZ" sz="1600"/>
              <a:t>Stanovení cíle: </a:t>
            </a:r>
            <a:r>
              <a:rPr lang="cs-CZ" sz="1600" b="1">
                <a:highlight>
                  <a:srgbClr val="00FF00"/>
                </a:highlight>
              </a:rPr>
              <a:t>S.M.A.R.T.</a:t>
            </a:r>
            <a:r>
              <a:rPr lang="cs-CZ" sz="1600"/>
              <a:t> ve spolupráci s klientem a jeho rodinou</a:t>
            </a:r>
          </a:p>
          <a:p>
            <a:pPr lvl="1"/>
            <a:r>
              <a:rPr lang="cs-CZ" sz="1600" b="1">
                <a:highlight>
                  <a:srgbClr val="00FF00"/>
                </a:highlight>
              </a:rPr>
              <a:t>Specifický, měřitelný, dosažitelný, realistický, časově ohraničený</a:t>
            </a:r>
          </a:p>
          <a:p>
            <a:r>
              <a:rPr lang="cs-CZ" sz="1600"/>
              <a:t>Zhodnocení a vyhodnocování efektu terapie</a:t>
            </a:r>
          </a:p>
        </p:txBody>
      </p:sp>
    </p:spTree>
    <p:extLst>
      <p:ext uri="{BB962C8B-B14F-4D97-AF65-F5344CB8AC3E}">
        <p14:creationId xmlns:p14="http://schemas.microsoft.com/office/powerpoint/2010/main" val="21659498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3F59054-3394-4D87-8BD0-A28DCD47F1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5" descr="Obsah obrázku interiér, patro, dítě, dívka&#10;&#10;Popis se vygeneroval automaticky.">
            <a:extLst>
              <a:ext uri="{FF2B5EF4-FFF2-40B4-BE49-F238E27FC236}">
                <a16:creationId xmlns:a16="http://schemas.microsoft.com/office/drawing/2014/main" id="{89EF88CD-70BC-41A6-9BBE-D6E3EABBCC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193"/>
          <a:stretch/>
        </p:blipFill>
        <p:spPr>
          <a:xfrm>
            <a:off x="7381653" y="10"/>
            <a:ext cx="4810347" cy="6857990"/>
          </a:xfrm>
          <a:custGeom>
            <a:avLst/>
            <a:gdLst/>
            <a:ahLst/>
            <a:cxnLst/>
            <a:rect l="l" t="t" r="r" b="b"/>
            <a:pathLst>
              <a:path w="4817171" h="6858000">
                <a:moveTo>
                  <a:pt x="22751" y="0"/>
                </a:moveTo>
                <a:lnTo>
                  <a:pt x="4817171" y="0"/>
                </a:lnTo>
                <a:lnTo>
                  <a:pt x="4817171" y="6858000"/>
                </a:lnTo>
                <a:lnTo>
                  <a:pt x="0" y="6858000"/>
                </a:lnTo>
                <a:lnTo>
                  <a:pt x="6679" y="6845555"/>
                </a:lnTo>
                <a:cubicBezTo>
                  <a:pt x="496584" y="5886487"/>
                  <a:pt x="786702" y="4695963"/>
                  <a:pt x="786702" y="3406233"/>
                </a:cubicBezTo>
                <a:cubicBezTo>
                  <a:pt x="786702" y="2215714"/>
                  <a:pt x="539501" y="1109724"/>
                  <a:pt x="116147" y="192283"/>
                </a:cubicBezTo>
                <a:close/>
              </a:path>
            </a:pathLst>
          </a:custGeom>
        </p:spPr>
      </p:pic>
      <p:pic>
        <p:nvPicPr>
          <p:cNvPr id="6" name="Obrázek 6" descr="Obsah obrázku osoba, vsedě, interiér&#10;&#10;Popis se vygeneroval automaticky.">
            <a:extLst>
              <a:ext uri="{FF2B5EF4-FFF2-40B4-BE49-F238E27FC236}">
                <a16:creationId xmlns:a16="http://schemas.microsoft.com/office/drawing/2014/main" id="{C9540F0E-C663-427F-ACAC-F5D4659D7FE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413" b="1"/>
          <a:stretch/>
        </p:blipFill>
        <p:spPr>
          <a:xfrm>
            <a:off x="3136389" y="10"/>
            <a:ext cx="4979304" cy="3401558"/>
          </a:xfrm>
          <a:custGeom>
            <a:avLst/>
            <a:gdLst/>
            <a:ahLst/>
            <a:cxnLst/>
            <a:rect l="l" t="t" r="r" b="b"/>
            <a:pathLst>
              <a:path w="4979304" h="3364992">
                <a:moveTo>
                  <a:pt x="0" y="0"/>
                </a:moveTo>
                <a:lnTo>
                  <a:pt x="4211250" y="0"/>
                </a:lnTo>
                <a:lnTo>
                  <a:pt x="4309461" y="192282"/>
                </a:lnTo>
                <a:cubicBezTo>
                  <a:pt x="4697535" y="1033269"/>
                  <a:pt x="4937593" y="2032690"/>
                  <a:pt x="4974907" y="3110424"/>
                </a:cubicBezTo>
                <a:lnTo>
                  <a:pt x="4979304" y="3364992"/>
                </a:lnTo>
                <a:lnTo>
                  <a:pt x="800592" y="3364992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</p:spPr>
      </p:pic>
      <p:pic>
        <p:nvPicPr>
          <p:cNvPr id="4" name="Obrázek 4" descr="Obsah obrázku interiér, osoba, zeď&#10;&#10;Popis se vygeneroval automaticky.">
            <a:extLst>
              <a:ext uri="{FF2B5EF4-FFF2-40B4-BE49-F238E27FC236}">
                <a16:creationId xmlns:a16="http://schemas.microsoft.com/office/drawing/2014/main" id="{70518EA0-61FF-40C7-A164-ACFEEE076FB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3674" r="2" b="2"/>
          <a:stretch/>
        </p:blipFill>
        <p:spPr>
          <a:xfrm>
            <a:off x="3189428" y="3456432"/>
            <a:ext cx="4925479" cy="3401568"/>
          </a:xfrm>
          <a:custGeom>
            <a:avLst/>
            <a:gdLst/>
            <a:ahLst/>
            <a:cxnLst/>
            <a:rect l="l" t="t" r="r" b="b"/>
            <a:pathLst>
              <a:path w="4925479" h="3364992">
                <a:moveTo>
                  <a:pt x="749362" y="0"/>
                </a:moveTo>
                <a:lnTo>
                  <a:pt x="4925479" y="0"/>
                </a:lnTo>
                <a:lnTo>
                  <a:pt x="4921868" y="209033"/>
                </a:lnTo>
                <a:cubicBezTo>
                  <a:pt x="4884554" y="1286766"/>
                  <a:pt x="4644496" y="2286187"/>
                  <a:pt x="4256422" y="3127175"/>
                </a:cubicBezTo>
                <a:lnTo>
                  <a:pt x="4134952" y="3364992"/>
                </a:lnTo>
                <a:lnTo>
                  <a:pt x="0" y="3364992"/>
                </a:lnTo>
                <a:lnTo>
                  <a:pt x="79008" y="3202330"/>
                </a:lnTo>
                <a:cubicBezTo>
                  <a:pt x="467082" y="2361343"/>
                  <a:pt x="707140" y="1361922"/>
                  <a:pt x="744454" y="284189"/>
                </a:cubicBezTo>
                <a:close/>
              </a:path>
            </a:pathLst>
          </a:custGeom>
        </p:spPr>
      </p:pic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2FE0ABA9-CAF1-4816-837D-5F28AAA08E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45815" cy="6858000"/>
          </a:xfrm>
          <a:custGeom>
            <a:avLst/>
            <a:gdLst>
              <a:gd name="connsiteX0" fmla="*/ 0 w 3945815"/>
              <a:gd name="connsiteY0" fmla="*/ 0 h 6858000"/>
              <a:gd name="connsiteX1" fmla="*/ 3138662 w 3945815"/>
              <a:gd name="connsiteY1" fmla="*/ 0 h 6858000"/>
              <a:gd name="connsiteX2" fmla="*/ 3275260 w 3945815"/>
              <a:gd name="connsiteY2" fmla="*/ 267438 h 6858000"/>
              <a:gd name="connsiteX3" fmla="*/ 3945815 w 3945815"/>
              <a:gd name="connsiteY3" fmla="*/ 3481388 h 6858000"/>
              <a:gd name="connsiteX4" fmla="*/ 3275260 w 3945815"/>
              <a:gd name="connsiteY4" fmla="*/ 6695338 h 6858000"/>
              <a:gd name="connsiteX5" fmla="*/ 3192177 w 3945815"/>
              <a:gd name="connsiteY5" fmla="*/ 6858000 h 6858000"/>
              <a:gd name="connsiteX6" fmla="*/ 0 w 394581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5815" h="6858000">
                <a:moveTo>
                  <a:pt x="0" y="0"/>
                </a:moveTo>
                <a:lnTo>
                  <a:pt x="3138662" y="0"/>
                </a:lnTo>
                <a:lnTo>
                  <a:pt x="3275260" y="267438"/>
                </a:lnTo>
                <a:cubicBezTo>
                  <a:pt x="3698614" y="1184879"/>
                  <a:pt x="3945815" y="2290869"/>
                  <a:pt x="3945815" y="3481388"/>
                </a:cubicBezTo>
                <a:cubicBezTo>
                  <a:pt x="3945815" y="4671908"/>
                  <a:pt x="3698614" y="5777898"/>
                  <a:pt x="3275260" y="6695338"/>
                </a:cubicBezTo>
                <a:lnTo>
                  <a:pt x="319217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BC8B9C14-70F0-4F42-85FF-0DD3D5A585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36670" cy="6858000"/>
          </a:xfrm>
          <a:custGeom>
            <a:avLst/>
            <a:gdLst>
              <a:gd name="connsiteX0" fmla="*/ 0 w 3936670"/>
              <a:gd name="connsiteY0" fmla="*/ 0 h 6858000"/>
              <a:gd name="connsiteX1" fmla="*/ 3129517 w 3936670"/>
              <a:gd name="connsiteY1" fmla="*/ 0 h 6858000"/>
              <a:gd name="connsiteX2" fmla="*/ 3266115 w 3936670"/>
              <a:gd name="connsiteY2" fmla="*/ 267438 h 6858000"/>
              <a:gd name="connsiteX3" fmla="*/ 3936670 w 3936670"/>
              <a:gd name="connsiteY3" fmla="*/ 3481388 h 6858000"/>
              <a:gd name="connsiteX4" fmla="*/ 3266115 w 3936670"/>
              <a:gd name="connsiteY4" fmla="*/ 6695338 h 6858000"/>
              <a:gd name="connsiteX5" fmla="*/ 3183032 w 3936670"/>
              <a:gd name="connsiteY5" fmla="*/ 6858000 h 6858000"/>
              <a:gd name="connsiteX6" fmla="*/ 0 w 39366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6670" h="6858000">
                <a:moveTo>
                  <a:pt x="0" y="0"/>
                </a:moveTo>
                <a:lnTo>
                  <a:pt x="3129517" y="0"/>
                </a:lnTo>
                <a:lnTo>
                  <a:pt x="3266115" y="267438"/>
                </a:lnTo>
                <a:cubicBezTo>
                  <a:pt x="3689469" y="1184879"/>
                  <a:pt x="3936670" y="2290869"/>
                  <a:pt x="3936670" y="3481388"/>
                </a:cubicBezTo>
                <a:cubicBezTo>
                  <a:pt x="3936670" y="4671908"/>
                  <a:pt x="3689469" y="5777898"/>
                  <a:pt x="3266115" y="6695338"/>
                </a:cubicBezTo>
                <a:lnTo>
                  <a:pt x="3183032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46A7DAB-66B0-4BA6-95AE-E78CA6BA0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602" y="581891"/>
            <a:ext cx="2807208" cy="1325563"/>
          </a:xfrm>
        </p:spPr>
        <p:txBody>
          <a:bodyPr>
            <a:normAutofit/>
          </a:bodyPr>
          <a:lstStyle/>
          <a:p>
            <a:r>
              <a:rPr lang="cs-CZ" sz="2800"/>
              <a:t>CÍLE BOBATH TERAPIE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8DE6C44-43F8-4DE4-AB81-66853FFEA0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06856"/>
            <a:ext cx="128016" cy="6539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409529B-9B56-4F10-BE4D-F934DB89E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2089941"/>
            <a:ext cx="283464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7F7A070-CD55-4989-9CBC-18153424A8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29" y="2708840"/>
            <a:ext cx="3650025" cy="400359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z="2000"/>
              <a:t>Obnova, příp. zachování funkčních schopností a dovedností pacienta</a:t>
            </a:r>
          </a:p>
          <a:p>
            <a:endParaRPr lang="cs-CZ" sz="2000" dirty="0"/>
          </a:p>
          <a:p>
            <a:r>
              <a:rPr lang="cs-CZ" sz="2000"/>
              <a:t>Snaha maximálního využití potenciálu daného konkrétního jedince (BB: snaha o obnovu "normálního" pohybu)</a:t>
            </a:r>
          </a:p>
        </p:txBody>
      </p:sp>
    </p:spTree>
    <p:extLst>
      <p:ext uri="{BB962C8B-B14F-4D97-AF65-F5344CB8AC3E}">
        <p14:creationId xmlns:p14="http://schemas.microsoft.com/office/powerpoint/2010/main" val="10738158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F6F848-66D8-492E-84DB-7830DDF29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ÚČINEK TERAPIE U NDT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4A93AF5-9635-4395-8DF0-1FA935598F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pPr algn="just"/>
            <a:r>
              <a:rPr lang="cs-CZ" b="1" dirty="0">
                <a:highlight>
                  <a:srgbClr val="00FFFF"/>
                </a:highlight>
              </a:rPr>
              <a:t>Optimalizace svalového tonu</a:t>
            </a:r>
          </a:p>
          <a:p>
            <a:pPr lvl="1" algn="just"/>
            <a:r>
              <a:rPr lang="cs-CZ" dirty="0">
                <a:ea typeface="+mn-lt"/>
                <a:cs typeface="+mn-lt"/>
              </a:rPr>
              <a:t>Stimulace ke zlepšení vnímání polohy, žádoucího zvýšení svalového tonu: klíčové body kontroly = segmenty, z kterých může terapeut ovlivňovat svalový tonus: hlava-šíje, pletenec pažní, pletenec pánevní</a:t>
            </a:r>
          </a:p>
          <a:p>
            <a:pPr algn="just"/>
            <a:r>
              <a:rPr lang="cs-CZ" b="1" dirty="0">
                <a:highlight>
                  <a:srgbClr val="00FFFF"/>
                </a:highlight>
              </a:rPr>
              <a:t>Zefektivnění kompenzačních strategií k provedení funkčních aktivit</a:t>
            </a:r>
            <a:r>
              <a:rPr lang="cs-CZ" dirty="0"/>
              <a:t> (v mnoha variantách)</a:t>
            </a:r>
          </a:p>
          <a:p>
            <a:pPr algn="just"/>
            <a:r>
              <a:rPr lang="cs-CZ" b="1" dirty="0">
                <a:highlight>
                  <a:srgbClr val="00FFFF"/>
                </a:highlight>
              </a:rPr>
              <a:t>Automatické balanční reakce</a:t>
            </a:r>
          </a:p>
          <a:p>
            <a:pPr algn="just"/>
            <a:r>
              <a:rPr lang="cs-CZ" b="1" dirty="0">
                <a:highlight>
                  <a:srgbClr val="00FFFF"/>
                </a:highlight>
              </a:rPr>
              <a:t>Využití principů motorického učení</a:t>
            </a:r>
            <a:r>
              <a:rPr lang="cs-CZ" dirty="0"/>
              <a:t> (princip variability </a:t>
            </a:r>
            <a:r>
              <a:rPr lang="cs-CZ" dirty="0">
                <a:ea typeface="+mn-lt"/>
                <a:cs typeface="+mn-lt"/>
              </a:rPr>
              <a:t>&amp; adaptability)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589240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7F72BCA-EE24-40BE-9ECA-E10C9BA55F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D8915A4-38CB-47A8-812C-0836A5A56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275" y="650435"/>
            <a:ext cx="10948738" cy="699471"/>
          </a:xfrm>
        </p:spPr>
        <p:txBody>
          <a:bodyPr anchor="b">
            <a:normAutofit fontScale="90000"/>
          </a:bodyPr>
          <a:lstStyle/>
          <a:p>
            <a:r>
              <a:rPr lang="cs-CZ" sz="3600" dirty="0"/>
              <a:t>VYUŽÍVANÉ TERAPEUTICKÉ PRVKY &amp; TECHNIKY 1</a:t>
            </a:r>
          </a:p>
        </p:txBody>
      </p:sp>
      <p:pic>
        <p:nvPicPr>
          <p:cNvPr id="4" name="Obrázek 4" descr="Obsah obrázku osoba, žena&#10;&#10;Popis se vygeneroval automaticky.">
            <a:extLst>
              <a:ext uri="{FF2B5EF4-FFF2-40B4-BE49-F238E27FC236}">
                <a16:creationId xmlns:a16="http://schemas.microsoft.com/office/drawing/2014/main" id="{1C8159CF-C0BC-4F08-A1D7-6468D68939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730" r="9624" b="1"/>
          <a:stretch/>
        </p:blipFill>
        <p:spPr>
          <a:xfrm>
            <a:off x="838199" y="1987018"/>
            <a:ext cx="3286853" cy="3334052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93F1318-79A9-4CF5-8285-68A45A17B9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1941" y="1599379"/>
            <a:ext cx="7573817" cy="4261380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>
              <a:lnSpc>
                <a:spcPct val="100000"/>
              </a:lnSpc>
            </a:pPr>
            <a:r>
              <a:rPr lang="cs-CZ" sz="2000" b="1" u="sng" dirty="0"/>
              <a:t>PLACING:</a:t>
            </a:r>
            <a:r>
              <a:rPr lang="cs-CZ" sz="2000" dirty="0"/>
              <a:t> = je </a:t>
            </a:r>
            <a:r>
              <a:rPr lang="cs-CZ" sz="2000" dirty="0">
                <a:highlight>
                  <a:srgbClr val="00FFFF"/>
                </a:highlight>
              </a:rPr>
              <a:t>automatická schopnost pacienta sledovat a udržovat pohyb,</a:t>
            </a:r>
            <a:r>
              <a:rPr lang="cs-CZ" sz="2000" dirty="0"/>
              <a:t> který provádí terapeut s končetinou či trupem (+ vyšetření a terapie posturálních reakcí: míra antigravitační kontroly? Míra svalového napětí?)</a:t>
            </a:r>
          </a:p>
          <a:p>
            <a:pPr algn="just">
              <a:lnSpc>
                <a:spcPct val="100000"/>
              </a:lnSpc>
            </a:pPr>
            <a:r>
              <a:rPr lang="cs-CZ" sz="2000" b="1" u="sng" dirty="0">
                <a:ea typeface="+mn-lt"/>
                <a:cs typeface="+mn-lt"/>
              </a:rPr>
              <a:t>HOLDING:</a:t>
            </a:r>
            <a:r>
              <a:rPr lang="cs-CZ" sz="2000" dirty="0">
                <a:ea typeface="+mn-lt"/>
                <a:cs typeface="+mn-lt"/>
              </a:rPr>
              <a:t> = </a:t>
            </a:r>
            <a:r>
              <a:rPr lang="cs-CZ" sz="2000" dirty="0">
                <a:highlight>
                  <a:srgbClr val="00FFFF"/>
                </a:highlight>
                <a:ea typeface="+mn-lt"/>
                <a:cs typeface="+mn-lt"/>
              </a:rPr>
              <a:t>zastavení pohybu</a:t>
            </a:r>
            <a:r>
              <a:rPr lang="cs-CZ" sz="2000" dirty="0">
                <a:ea typeface="+mn-lt"/>
                <a:cs typeface="+mn-lt"/>
              </a:rPr>
              <a:t> v určitém okamžiku</a:t>
            </a:r>
            <a:endParaRPr lang="cs-CZ" sz="2000" dirty="0"/>
          </a:p>
          <a:p>
            <a:pPr algn="just">
              <a:lnSpc>
                <a:spcPct val="100000"/>
              </a:lnSpc>
            </a:pPr>
            <a:r>
              <a:rPr lang="cs-CZ" sz="2000" b="1" u="sng" dirty="0"/>
              <a:t>GUIDING:</a:t>
            </a:r>
            <a:r>
              <a:rPr lang="cs-CZ" sz="2000" dirty="0"/>
              <a:t> = </a:t>
            </a:r>
            <a:r>
              <a:rPr lang="cs-CZ" sz="2000" dirty="0">
                <a:highlight>
                  <a:srgbClr val="00FFFF"/>
                </a:highlight>
              </a:rPr>
              <a:t>vedení pacienta normálním pohybem</a:t>
            </a:r>
            <a:r>
              <a:rPr lang="cs-CZ" sz="2000" dirty="0"/>
              <a:t> </a:t>
            </a:r>
            <a:r>
              <a:rPr lang="cs-CZ" sz="2000" dirty="0">
                <a:ea typeface="+mn-lt"/>
                <a:cs typeface="+mn-lt"/>
              </a:rPr>
              <a:t>dávající pacientovi </a:t>
            </a:r>
            <a:r>
              <a:rPr lang="cs-CZ" sz="2000" dirty="0">
                <a:highlight>
                  <a:srgbClr val="00FFFF"/>
                </a:highlight>
                <a:ea typeface="+mn-lt"/>
                <a:cs typeface="+mn-lt"/>
              </a:rPr>
              <a:t>vjem normálního pohybu</a:t>
            </a:r>
            <a:r>
              <a:rPr lang="cs-CZ" sz="2000" dirty="0">
                <a:highlight>
                  <a:srgbClr val="00FFFF"/>
                </a:highlight>
              </a:rPr>
              <a:t>, způsob aktivního učení</a:t>
            </a:r>
            <a:r>
              <a:rPr lang="cs-CZ" sz="2000" dirty="0"/>
              <a:t>  </a:t>
            </a:r>
            <a:r>
              <a:rPr lang="cs-CZ" sz="2000" b="1" u="sng" dirty="0">
                <a:ea typeface="+mn-lt"/>
                <a:cs typeface="+mn-lt"/>
              </a:rPr>
              <a:t>&amp; HANDLING:</a:t>
            </a:r>
            <a:r>
              <a:rPr lang="cs-CZ" sz="2000" dirty="0">
                <a:ea typeface="+mn-lt"/>
                <a:cs typeface="+mn-lt"/>
              </a:rPr>
              <a:t> = způsob držení, využití terapeutových rukou – tzv. </a:t>
            </a:r>
            <a:r>
              <a:rPr lang="cs-CZ" sz="2000" dirty="0" err="1">
                <a:highlight>
                  <a:srgbClr val="00FFFF"/>
                </a:highlight>
                <a:ea typeface="+mn-lt"/>
                <a:cs typeface="+mn-lt"/>
              </a:rPr>
              <a:t>alignment</a:t>
            </a:r>
            <a:r>
              <a:rPr lang="cs-CZ" sz="2000" dirty="0">
                <a:highlight>
                  <a:srgbClr val="00FFFF"/>
                </a:highlight>
                <a:ea typeface="+mn-lt"/>
                <a:cs typeface="+mn-lt"/>
              </a:rPr>
              <a:t>: </a:t>
            </a:r>
            <a:r>
              <a:rPr lang="cs-CZ" sz="2000" dirty="0">
                <a:ea typeface="+mn-lt"/>
                <a:cs typeface="+mn-lt"/>
              </a:rPr>
              <a:t>seřazení segmentů vůči sobě: </a:t>
            </a:r>
            <a:r>
              <a:rPr lang="cs-CZ" sz="2000" dirty="0">
                <a:highlight>
                  <a:srgbClr val="00FFFF"/>
                </a:highlight>
                <a:ea typeface="+mn-lt"/>
                <a:cs typeface="+mn-lt"/>
              </a:rPr>
              <a:t>vždy </a:t>
            </a:r>
            <a:r>
              <a:rPr lang="cs-CZ" sz="2000" dirty="0" err="1">
                <a:highlight>
                  <a:srgbClr val="00FFFF"/>
                </a:highlight>
                <a:ea typeface="+mn-lt"/>
                <a:cs typeface="+mn-lt"/>
              </a:rPr>
              <a:t>facilitovat</a:t>
            </a:r>
            <a:r>
              <a:rPr lang="cs-CZ" sz="2000" dirty="0">
                <a:highlight>
                  <a:srgbClr val="00FFFF"/>
                </a:highlight>
                <a:ea typeface="+mn-lt"/>
                <a:cs typeface="+mn-lt"/>
              </a:rPr>
              <a:t> tam, kde má pacient největší problém </a:t>
            </a:r>
          </a:p>
          <a:p>
            <a:pPr algn="just">
              <a:lnSpc>
                <a:spcPct val="100000"/>
              </a:lnSpc>
            </a:pPr>
            <a:r>
              <a:rPr lang="cs-CZ" sz="2000" b="1" u="sng" dirty="0"/>
              <a:t>ZEVNÍ OPORA:</a:t>
            </a:r>
            <a:r>
              <a:rPr lang="cs-CZ" sz="2000" dirty="0"/>
              <a:t> = </a:t>
            </a:r>
            <a:r>
              <a:rPr lang="cs-CZ" sz="2000" dirty="0">
                <a:highlight>
                  <a:srgbClr val="00FFFF"/>
                </a:highlight>
              </a:rPr>
              <a:t>pasivní opora usnadňující pohyb</a:t>
            </a:r>
            <a:r>
              <a:rPr lang="cs-CZ" sz="2000" dirty="0"/>
              <a:t>, kupř. ortéza, opora o stůl, či aktivní opora, kupř. tělo terapeuta jako opora (pacientovi umožní provést pohyb ekonomičtěji)</a:t>
            </a:r>
          </a:p>
          <a:p>
            <a:pPr lvl="1" algn="just">
              <a:lnSpc>
                <a:spcPct val="100000"/>
              </a:lnSpc>
            </a:pPr>
            <a:r>
              <a:rPr lang="cs-CZ" sz="1600" dirty="0"/>
              <a:t>Podpůrné pomůcky pro rozvoj pohybové koordinace: klíny, válce, gymnastické míče, různé labilní plochy, podpůrné funkční dlahy, lokomoční pomůcky...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B3C4597-DD46-4BFC-B999-C52879B95B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6112341"/>
            <a:ext cx="1050645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32B59AC-0160-4F1D-934F-B7D8B6AE44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9034272" y="3817404"/>
            <a:ext cx="54864" cy="45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5923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47781C-23EC-4656-BA52-429BE5077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588" y="941185"/>
            <a:ext cx="11851891" cy="772336"/>
          </a:xfrm>
        </p:spPr>
        <p:txBody>
          <a:bodyPr>
            <a:normAutofit fontScale="90000"/>
          </a:bodyPr>
          <a:lstStyle/>
          <a:p>
            <a:r>
              <a:rPr lang="cs-CZ" dirty="0">
                <a:ea typeface="+mj-lt"/>
                <a:cs typeface="+mj-lt"/>
              </a:rPr>
              <a:t>VYUŽÍVANÉ TERAPEUTICKÉ PRVKY &amp; TECHNIKY 2</a:t>
            </a:r>
            <a:endParaRPr lang="cs-CZ" b="0" dirty="0">
              <a:ea typeface="+mj-lt"/>
              <a:cs typeface="+mj-lt"/>
            </a:endParaRPr>
          </a:p>
          <a:p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707BC6F-8374-4B8C-8EFB-1FC69BD7E7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9932" y="1831479"/>
            <a:ext cx="11022491" cy="5021902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 algn="just">
              <a:buNone/>
            </a:pPr>
            <a:endParaRPr lang="cs-CZ" dirty="0"/>
          </a:p>
          <a:p>
            <a:pPr algn="just">
              <a:lnSpc>
                <a:spcPct val="100000"/>
              </a:lnSpc>
            </a:pPr>
            <a:r>
              <a:rPr lang="cs-CZ" b="1" u="sng" dirty="0">
                <a:ea typeface="+mn-lt"/>
                <a:cs typeface="+mn-lt"/>
              </a:rPr>
              <a:t>STUPNĚ VOLNOSTI:</a:t>
            </a:r>
            <a:r>
              <a:rPr lang="cs-CZ" dirty="0">
                <a:ea typeface="+mn-lt"/>
                <a:cs typeface="+mn-lt"/>
              </a:rPr>
              <a:t> snížit či zvýšit dle schopností pacienta</a:t>
            </a:r>
            <a:endParaRPr lang="en-US" dirty="0">
              <a:ea typeface="+mn-lt"/>
              <a:cs typeface="+mn-lt"/>
            </a:endParaRPr>
          </a:p>
          <a:p>
            <a:pPr algn="just">
              <a:lnSpc>
                <a:spcPct val="100000"/>
              </a:lnSpc>
            </a:pPr>
            <a:r>
              <a:rPr lang="cs-CZ" b="1" u="sng" dirty="0">
                <a:ea typeface="+mn-lt"/>
                <a:cs typeface="+mn-lt"/>
              </a:rPr>
              <a:t>DYNAMICKÁ STABILITA &amp; APROXIMACE:</a:t>
            </a:r>
            <a:r>
              <a:rPr lang="cs-CZ" dirty="0">
                <a:ea typeface="+mn-lt"/>
                <a:cs typeface="+mn-lt"/>
              </a:rPr>
              <a:t> = tlak do kloubu spojený s pohybem = zlepšení </a:t>
            </a:r>
            <a:r>
              <a:rPr lang="cs-CZ" dirty="0" err="1">
                <a:ea typeface="+mn-lt"/>
                <a:cs typeface="+mn-lt"/>
              </a:rPr>
              <a:t>propriocepce</a:t>
            </a:r>
            <a:r>
              <a:rPr lang="cs-CZ" dirty="0">
                <a:ea typeface="+mn-lt"/>
                <a:cs typeface="+mn-lt"/>
              </a:rPr>
              <a:t> i tonu</a:t>
            </a:r>
          </a:p>
          <a:p>
            <a:pPr algn="just"/>
            <a:r>
              <a:rPr lang="cs-CZ" b="1" u="sng" dirty="0">
                <a:ea typeface="+mn-lt"/>
                <a:cs typeface="+mn-lt"/>
              </a:rPr>
              <a:t>STIMULACE SOMATOSENZORICKÝCH VSTUPŮ:</a:t>
            </a:r>
            <a:endParaRPr lang="en-US" dirty="0">
              <a:ea typeface="+mn-lt"/>
              <a:cs typeface="+mn-lt"/>
            </a:endParaRPr>
          </a:p>
          <a:p>
            <a:pPr lvl="1" algn="just"/>
            <a:r>
              <a:rPr lang="cs-CZ" dirty="0">
                <a:highlight>
                  <a:srgbClr val="00FFFF"/>
                </a:highlight>
                <a:ea typeface="+mn-lt"/>
                <a:cs typeface="+mn-lt"/>
              </a:rPr>
              <a:t>Aproximace: </a:t>
            </a:r>
            <a:r>
              <a:rPr lang="cs-CZ" dirty="0">
                <a:ea typeface="+mn-lt"/>
                <a:cs typeface="+mn-lt"/>
              </a:rPr>
              <a:t>= optimalizace svalového tonu, </a:t>
            </a:r>
            <a:r>
              <a:rPr lang="cs-CZ" dirty="0" err="1">
                <a:ea typeface="+mn-lt"/>
                <a:cs typeface="+mn-lt"/>
              </a:rPr>
              <a:t>propriocepce</a:t>
            </a:r>
          </a:p>
          <a:p>
            <a:pPr lvl="1" algn="just"/>
            <a:r>
              <a:rPr lang="cs-CZ" dirty="0">
                <a:highlight>
                  <a:srgbClr val="00FFFF"/>
                </a:highlight>
                <a:ea typeface="+mn-lt"/>
                <a:cs typeface="+mn-lt"/>
              </a:rPr>
              <a:t>Trakce: </a:t>
            </a:r>
            <a:r>
              <a:rPr lang="cs-CZ" dirty="0">
                <a:ea typeface="+mn-lt"/>
                <a:cs typeface="+mn-lt"/>
              </a:rPr>
              <a:t>= většinou </a:t>
            </a:r>
            <a:r>
              <a:rPr lang="cs-CZ" dirty="0" err="1">
                <a:ea typeface="+mn-lt"/>
                <a:cs typeface="+mn-lt"/>
              </a:rPr>
              <a:t>facilituje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dirty="0" err="1">
                <a:ea typeface="+mn-lt"/>
                <a:cs typeface="+mn-lt"/>
              </a:rPr>
              <a:t>Flx-ory</a:t>
            </a:r>
            <a:r>
              <a:rPr lang="cs-CZ" dirty="0">
                <a:ea typeface="+mn-lt"/>
                <a:cs typeface="+mn-lt"/>
              </a:rPr>
              <a:t>, proto spíše sporadicky</a:t>
            </a:r>
          </a:p>
          <a:p>
            <a:pPr lvl="1" algn="just"/>
            <a:r>
              <a:rPr lang="cs-CZ" dirty="0" err="1">
                <a:highlight>
                  <a:srgbClr val="00FFFF"/>
                </a:highlight>
                <a:ea typeface="+mn-lt"/>
                <a:cs typeface="+mn-lt"/>
              </a:rPr>
              <a:t>Tapping</a:t>
            </a:r>
            <a:r>
              <a:rPr lang="cs-CZ" dirty="0">
                <a:highlight>
                  <a:srgbClr val="00FFFF"/>
                </a:highlight>
                <a:ea typeface="+mn-lt"/>
                <a:cs typeface="+mn-lt"/>
              </a:rPr>
              <a:t>:</a:t>
            </a:r>
            <a:r>
              <a:rPr lang="cs-CZ" dirty="0">
                <a:ea typeface="+mn-lt"/>
                <a:cs typeface="+mn-lt"/>
              </a:rPr>
              <a:t> = krátké rychlé tahy nad svalem, který je oslabený</a:t>
            </a:r>
          </a:p>
          <a:p>
            <a:pPr algn="just"/>
            <a:r>
              <a:rPr lang="cs-CZ" b="1" u="sng" dirty="0"/>
              <a:t>KLÍČOVÉ BODY KONTROLY:</a:t>
            </a:r>
            <a:r>
              <a:rPr lang="cs-CZ" dirty="0"/>
              <a:t> místa na těle pacienta či jednotlivé tělesné segmenty, z nichž můžeme normalizovat svalový tonus a provedení normálního pohybu (nastavovat zejm. proximální segmenty: RAK, KYK, hlava..., později </a:t>
            </a:r>
            <a:r>
              <a:rPr lang="cs-CZ" dirty="0" err="1"/>
              <a:t>akrum</a:t>
            </a:r>
            <a:r>
              <a:rPr lang="cs-CZ" dirty="0"/>
              <a:t>)</a:t>
            </a:r>
          </a:p>
          <a:p>
            <a:pPr algn="just"/>
            <a:r>
              <a:rPr lang="cs-CZ" b="1" u="sng" dirty="0"/>
              <a:t>VYUŽITÍ CKC:</a:t>
            </a:r>
            <a:r>
              <a:rPr lang="cs-CZ" dirty="0">
                <a:highlight>
                  <a:srgbClr val="00FFFF"/>
                </a:highlight>
              </a:rPr>
              <a:t> jednodušší (než OKC) z hlediska kontroly pohybu.</a:t>
            </a:r>
            <a:r>
              <a:rPr lang="cs-CZ" dirty="0"/>
              <a:t> U OKC nutná kvalitní kontrola dynamické stability proximálních částí</a:t>
            </a:r>
          </a:p>
        </p:txBody>
      </p:sp>
    </p:spTree>
    <p:extLst>
      <p:ext uri="{BB962C8B-B14F-4D97-AF65-F5344CB8AC3E}">
        <p14:creationId xmlns:p14="http://schemas.microsoft.com/office/powerpoint/2010/main" val="20784327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B90EDA9-2517-46EC-B6D4-3918D04786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EC16B0D-7E77-4DA2-9B4E-17CAB33DD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674902"/>
            <a:ext cx="6838511" cy="1605464"/>
          </a:xfrm>
        </p:spPr>
        <p:txBody>
          <a:bodyPr anchor="b">
            <a:normAutofit/>
          </a:bodyPr>
          <a:lstStyle/>
          <a:p>
            <a:pPr algn="ctr"/>
            <a:r>
              <a:rPr lang="cs-CZ" sz="3300" dirty="0"/>
              <a:t>BOBATH KONCEPT U CENTRÁLNÍCH HEMIPARÉZ DOSPĚLÝCH - KLINIKA</a:t>
            </a:r>
            <a:endParaRPr lang="cs-CZ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449B1F2-532C-44C7-8AC7-28EA15EE02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0392" y="363389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Obrázek 5" descr="Obsah obrázku osoba, interiér, muž&#10;&#10;Popis se vygeneroval automaticky.">
            <a:extLst>
              <a:ext uri="{FF2B5EF4-FFF2-40B4-BE49-F238E27FC236}">
                <a16:creationId xmlns:a16="http://schemas.microsoft.com/office/drawing/2014/main" id="{5F6E56C9-7468-4F29-8A63-0962416492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76" r="2" b="2"/>
          <a:stretch/>
        </p:blipFill>
        <p:spPr>
          <a:xfrm>
            <a:off x="7684008" y="10"/>
            <a:ext cx="4507992" cy="293457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E7D3784-5CF9-4282-9B1C-523957852B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1792" y="2935541"/>
            <a:ext cx="621792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5AEFF06-D710-44E8-933A-ADDCEEC89A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2616939"/>
            <a:ext cx="6965511" cy="386458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cs-CZ" sz="1600"/>
              <a:t>Maximální snaha o </a:t>
            </a:r>
            <a:r>
              <a:rPr lang="cs-CZ" sz="1600" b="1">
                <a:highlight>
                  <a:srgbClr val="00FFFF"/>
                </a:highlight>
              </a:rPr>
              <a:t>systematické zlepšování funkce paretické</a:t>
            </a:r>
            <a:r>
              <a:rPr lang="cs-CZ" sz="1600" dirty="0"/>
              <a:t> </a:t>
            </a:r>
            <a:r>
              <a:rPr lang="cs-CZ" sz="1600"/>
              <a:t>strany: vše umístěno na straně paretické</a:t>
            </a:r>
            <a:endParaRPr lang="cs-CZ"/>
          </a:p>
          <a:p>
            <a:pPr algn="just">
              <a:lnSpc>
                <a:spcPct val="100000"/>
              </a:lnSpc>
            </a:pPr>
            <a:r>
              <a:rPr lang="cs-CZ" sz="1600"/>
              <a:t>Maximální eliminace kompenzace ztracené hybné funkce pomocí zdravé strany</a:t>
            </a:r>
          </a:p>
          <a:p>
            <a:pPr algn="just">
              <a:lnSpc>
                <a:spcPct val="100000"/>
              </a:lnSpc>
            </a:pPr>
            <a:r>
              <a:rPr lang="cs-CZ" sz="1600">
                <a:highlight>
                  <a:srgbClr val="00FFFF"/>
                </a:highlight>
              </a:rPr>
              <a:t>Činnosti schopen či neschopen vykonávat, nalézt kompenzaci jen v menší míře či vhodnějším způsobem?</a:t>
            </a:r>
          </a:p>
          <a:p>
            <a:pPr algn="just">
              <a:lnSpc>
                <a:spcPct val="100000"/>
              </a:lnSpc>
            </a:pPr>
            <a:r>
              <a:rPr lang="cs-CZ" sz="1600"/>
              <a:t>Často nutné odstranit spasticitu (brání normálním účelným pohybům), lépe prevence masových pohybových reakcí a nežádoucích asociovaných pohybů (obojí přispívá k rozvoji spasticity)</a:t>
            </a:r>
          </a:p>
          <a:p>
            <a:pPr algn="just">
              <a:lnSpc>
                <a:spcPct val="100000"/>
              </a:lnSpc>
            </a:pPr>
            <a:r>
              <a:rPr lang="cs-CZ" sz="1600"/>
              <a:t>Důležitým aspektem </a:t>
            </a:r>
            <a:r>
              <a:rPr lang="cs-CZ" sz="1600" b="1">
                <a:highlight>
                  <a:srgbClr val="00FFFF"/>
                </a:highlight>
              </a:rPr>
              <a:t>ROVNOVÁŽNÉ REAKCE (= tzv. oporové reakce paže a ruky)</a:t>
            </a:r>
            <a:r>
              <a:rPr lang="cs-CZ" sz="1600"/>
              <a:t>: stimulace a facilitace přenosem váhy a některých pohybových činností na postiženou stranu, tedy utváření úplného a správného tělesného schématu paretické strany</a:t>
            </a:r>
          </a:p>
        </p:txBody>
      </p:sp>
      <p:pic>
        <p:nvPicPr>
          <p:cNvPr id="4" name="Obrázek 4" descr="Obsah obrázku osoba, zeď, patro, interiér&#10;&#10;Popis se vygeneroval automaticky.">
            <a:extLst>
              <a:ext uri="{FF2B5EF4-FFF2-40B4-BE49-F238E27FC236}">
                <a16:creationId xmlns:a16="http://schemas.microsoft.com/office/drawing/2014/main" id="{3D62B293-C48B-492F-B151-36FDB512D20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043" r="1206" b="-2"/>
          <a:stretch/>
        </p:blipFill>
        <p:spPr>
          <a:xfrm>
            <a:off x="7684008" y="3172968"/>
            <a:ext cx="4507992" cy="3685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9424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7517A47C-B2E5-4B79-8061-D74B1311A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2" name="Freeform: Shape 21">
            <a:extLst>
              <a:ext uri="{FF2B5EF4-FFF2-40B4-BE49-F238E27FC236}">
                <a16:creationId xmlns:a16="http://schemas.microsoft.com/office/drawing/2014/main" id="{C505E780-2083-4CB5-A42A-5E0E2908E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4" name="Freeform: Shape 23">
            <a:extLst>
              <a:ext uri="{FF2B5EF4-FFF2-40B4-BE49-F238E27FC236}">
                <a16:creationId xmlns:a16="http://schemas.microsoft.com/office/drawing/2014/main" id="{D2C0AE1C-0118-41AE-8A10-7CDCBF10E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A32CA51-E8A4-484F-88AF-5D3EBC096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1161288"/>
            <a:ext cx="3602736" cy="4526280"/>
          </a:xfrm>
        </p:spPr>
        <p:txBody>
          <a:bodyPr>
            <a:normAutofit/>
          </a:bodyPr>
          <a:lstStyle/>
          <a:p>
            <a:r>
              <a:rPr lang="cs-CZ" dirty="0"/>
              <a:t>INDIKACE BOBATH KONCEPTU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081528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6" name="Zástupný obsah 2">
            <a:extLst>
              <a:ext uri="{FF2B5EF4-FFF2-40B4-BE49-F238E27FC236}">
                <a16:creationId xmlns:a16="http://schemas.microsoft.com/office/drawing/2014/main" id="{22359566-7139-4EF0-8CFF-9FC3FDEC952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1064328"/>
              </p:ext>
            </p:extLst>
          </p:nvPr>
        </p:nvGraphicFramePr>
        <p:xfrm>
          <a:off x="5303520" y="676656"/>
          <a:ext cx="6364224" cy="5513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098070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517A47C-B2E5-4B79-8061-D74B1311A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C505E780-2083-4CB5-A42A-5E0E2908E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D2C0AE1C-0118-41AE-8A10-7CDCBF10E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4A57790-B179-4E69-9B6B-81404AE59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1161288"/>
            <a:ext cx="3602736" cy="4526280"/>
          </a:xfrm>
        </p:spPr>
        <p:txBody>
          <a:bodyPr>
            <a:normAutofit/>
          </a:bodyPr>
          <a:lstStyle/>
          <a:p>
            <a:r>
              <a:rPr lang="cs-CZ"/>
              <a:t>NDT VÝHODY &amp; NEVÝHODY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081528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8C62131A-5BA3-4661-A6F9-DBEA9E4ABD6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4883991"/>
              </p:ext>
            </p:extLst>
          </p:nvPr>
        </p:nvGraphicFramePr>
        <p:xfrm>
          <a:off x="5303520" y="676656"/>
          <a:ext cx="6364224" cy="5513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215848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FEDAB3-FD36-43BA-9981-1DC61D9B1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LITERATURA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B813772-AC77-47F7-81D4-C64EF1F165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cs-CZ">
                <a:ea typeface="+mn-lt"/>
                <a:cs typeface="+mn-lt"/>
              </a:rPr>
              <a:t>Dvořák, R. (2003). </a:t>
            </a:r>
            <a:r>
              <a:rPr lang="cs-CZ" i="1">
                <a:ea typeface="+mn-lt"/>
                <a:cs typeface="+mn-lt"/>
              </a:rPr>
              <a:t>Základy kinezioterapie. </a:t>
            </a:r>
            <a:r>
              <a:rPr lang="cs-CZ">
                <a:ea typeface="+mn-lt"/>
                <a:cs typeface="+mn-lt"/>
              </a:rPr>
              <a:t>FTK UP, Olomouc.</a:t>
            </a:r>
          </a:p>
          <a:p>
            <a:r>
              <a:rPr lang="cs-CZ">
                <a:ea typeface="+mn-lt"/>
                <a:cs typeface="+mn-lt"/>
              </a:rPr>
              <a:t>Kolář et. Al., (2010). </a:t>
            </a:r>
            <a:r>
              <a:rPr lang="cs-CZ" i="1">
                <a:ea typeface="+mn-lt"/>
                <a:cs typeface="+mn-lt"/>
              </a:rPr>
              <a:t>Rehabilitace v klinické praxi. Praha: Galén.</a:t>
            </a:r>
            <a:endParaRPr lang="cs-CZ">
              <a:ea typeface="+mn-lt"/>
              <a:cs typeface="+mn-lt"/>
            </a:endParaRPr>
          </a:p>
          <a:p>
            <a:r>
              <a:rPr lang="cs-CZ">
                <a:ea typeface="+mn-lt"/>
                <a:cs typeface="+mn-lt"/>
              </a:rPr>
              <a:t>Kristková, V. (2016). </a:t>
            </a:r>
            <a:r>
              <a:rPr lang="cs-CZ" i="1">
                <a:ea typeface="+mn-lt"/>
                <a:cs typeface="+mn-lt"/>
              </a:rPr>
              <a:t>NDT - Bobath koncept v pediatrické praxi.</a:t>
            </a:r>
            <a:r>
              <a:rPr lang="cs-CZ">
                <a:ea typeface="+mn-lt"/>
                <a:cs typeface="+mn-lt"/>
              </a:rPr>
              <a:t> Přednáška, dostupná na: </a:t>
            </a:r>
            <a:r>
              <a:rPr lang="cs-CZ" dirty="0">
                <a:ea typeface="+mn-lt"/>
                <a:cs typeface="+mn-lt"/>
                <a:hlinkClick r:id="rId2"/>
              </a:rPr>
              <a:t>https://slideslive.com/38896046/ndt-bobath-koncept-v-pediatricke-praxi</a:t>
            </a:r>
            <a:endParaRPr lang="cs-CZ" dirty="0">
              <a:ea typeface="+mn-lt"/>
              <a:cs typeface="+mn-lt"/>
            </a:endParaRPr>
          </a:p>
          <a:p>
            <a:pPr>
              <a:lnSpc>
                <a:spcPct val="90000"/>
              </a:lnSpc>
            </a:pPr>
            <a:r>
              <a:rPr lang="cs-CZ">
                <a:ea typeface="+mn-lt"/>
                <a:cs typeface="+mn-lt"/>
              </a:rPr>
              <a:t>Krivošíková, M. (2011). </a:t>
            </a:r>
            <a:r>
              <a:rPr lang="cs-CZ" i="1">
                <a:ea typeface="+mn-lt"/>
                <a:cs typeface="+mn-lt"/>
              </a:rPr>
              <a:t>Úvod do ergoterapie</a:t>
            </a:r>
            <a:r>
              <a:rPr lang="cs-CZ">
                <a:ea typeface="+mn-lt"/>
                <a:cs typeface="+mn-lt"/>
              </a:rPr>
              <a:t>. Praha, Czech Republic: Grada a.s.</a:t>
            </a:r>
            <a:endParaRPr lang="en-US">
              <a:ea typeface="+mn-lt"/>
              <a:cs typeface="+mn-lt"/>
            </a:endParaRPr>
          </a:p>
          <a:p>
            <a:pPr>
              <a:lnSpc>
                <a:spcPct val="90000"/>
              </a:lnSpc>
            </a:pPr>
            <a:r>
              <a:rPr lang="cs-CZ">
                <a:ea typeface="+mn-lt"/>
                <a:cs typeface="+mn-lt"/>
              </a:rPr>
              <a:t>Švestková, O., Svěcená, K. (2013). </a:t>
            </a:r>
            <a:r>
              <a:rPr lang="cs-CZ" i="1">
                <a:ea typeface="+mn-lt"/>
                <a:cs typeface="+mn-lt"/>
              </a:rPr>
              <a:t>Ergoterapie.</a:t>
            </a:r>
            <a:r>
              <a:rPr lang="cs-CZ">
                <a:ea typeface="+mn-lt"/>
                <a:cs typeface="+mn-lt"/>
              </a:rPr>
              <a:t> Praha, FTVS UK</a:t>
            </a:r>
            <a:endParaRPr lang="en-US">
              <a:ea typeface="+mn-lt"/>
              <a:cs typeface="+mn-lt"/>
            </a:endParaRPr>
          </a:p>
          <a:p>
            <a:pPr marL="0" indent="0">
              <a:lnSpc>
                <a:spcPct val="90000"/>
              </a:lnSpc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86756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E40201-E3EE-4638-B60B-33192FB77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3823" y="124720"/>
            <a:ext cx="8770571" cy="1345269"/>
          </a:xfrm>
        </p:spPr>
        <p:txBody>
          <a:bodyPr anchor="ctr">
            <a:normAutofit/>
          </a:bodyPr>
          <a:lstStyle/>
          <a:p>
            <a:pPr algn="ctr"/>
            <a:r>
              <a:rPr lang="cs-CZ" dirty="0">
                <a:ea typeface="Meiryo"/>
              </a:rPr>
              <a:t>OSNOVA PREZENTACE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351E22F-7E6B-4D85-95BB-D88E538E60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56740" y="3062816"/>
            <a:ext cx="4160520" cy="3657601"/>
          </a:xfrm>
        </p:spPr>
        <p:txBody>
          <a:bodyPr anchor="ctr">
            <a:normAutofit lnSpcReduction="10000"/>
          </a:bodyPr>
          <a:lstStyle/>
          <a:p>
            <a:pPr marL="285750" indent="-285750">
              <a:buFont typeface="Arial" panose="020B0503020204020204" pitchFamily="34" charset="0"/>
              <a:buChar char="•"/>
            </a:pPr>
            <a:r>
              <a:rPr lang="cs-CZ" b="1" dirty="0">
                <a:ea typeface="Meiryo"/>
              </a:rPr>
              <a:t>Koncept dle </a:t>
            </a:r>
            <a:r>
              <a:rPr lang="cs-CZ" b="1" dirty="0" err="1">
                <a:ea typeface="Meiryo"/>
              </a:rPr>
              <a:t>Bobatha</a:t>
            </a:r>
            <a:r>
              <a:rPr lang="cs-CZ" b="1" dirty="0">
                <a:ea typeface="Meiryo"/>
              </a:rPr>
              <a:t> úvod</a:t>
            </a:r>
            <a:endParaRPr lang="cs-CZ" b="1">
              <a:ea typeface="Meiryo"/>
            </a:endParaRPr>
          </a:p>
          <a:p>
            <a:pPr marL="285750" indent="-285750">
              <a:buFont typeface="Arial" panose="020B0503020204020204" pitchFamily="34" charset="0"/>
              <a:buChar char="•"/>
            </a:pPr>
            <a:r>
              <a:rPr lang="cs-CZ" b="1" dirty="0">
                <a:ea typeface="Meiryo"/>
              </a:rPr>
              <a:t>Postuláty </a:t>
            </a:r>
            <a:r>
              <a:rPr lang="cs-CZ" b="1" dirty="0" err="1">
                <a:ea typeface="Meiryo"/>
              </a:rPr>
              <a:t>Bobath</a:t>
            </a:r>
            <a:r>
              <a:rPr lang="cs-CZ" b="1" dirty="0">
                <a:ea typeface="Meiryo"/>
              </a:rPr>
              <a:t> konceptu</a:t>
            </a:r>
          </a:p>
          <a:p>
            <a:pPr marL="285750" indent="-285750">
              <a:buFont typeface="Arial" panose="020B0503020204020204" pitchFamily="34" charset="0"/>
              <a:buChar char="•"/>
            </a:pPr>
            <a:r>
              <a:rPr lang="cs-CZ" b="1" dirty="0">
                <a:ea typeface="Meiryo"/>
              </a:rPr>
              <a:t>Projevy poruchy centrální posturální kontroly</a:t>
            </a:r>
          </a:p>
          <a:p>
            <a:pPr marL="285750" indent="-285750">
              <a:buFont typeface="Arial" panose="020B0503020204020204" pitchFamily="34" charset="0"/>
              <a:buChar char="•"/>
            </a:pPr>
            <a:r>
              <a:rPr lang="cs-CZ" b="1" dirty="0">
                <a:ea typeface="Meiryo"/>
              </a:rPr>
              <a:t>Základní principy NDT</a:t>
            </a:r>
          </a:p>
          <a:p>
            <a:pPr marL="285750" indent="-285750">
              <a:buFont typeface="Arial" panose="020B0503020204020204" pitchFamily="34" charset="0"/>
              <a:buChar char="•"/>
            </a:pPr>
            <a:r>
              <a:rPr lang="cs-CZ" b="1" dirty="0">
                <a:ea typeface="Meiryo"/>
              </a:rPr>
              <a:t>Vyšetření &amp; terapie u NDT</a:t>
            </a:r>
          </a:p>
          <a:p>
            <a:pPr marL="285750" indent="-285750">
              <a:buFont typeface="Arial" panose="020B0503020204020204" pitchFamily="34" charset="0"/>
              <a:buChar char="•"/>
            </a:pPr>
            <a:r>
              <a:rPr lang="cs-CZ" b="1" dirty="0">
                <a:ea typeface="Meiryo"/>
              </a:rPr>
              <a:t>Cíle </a:t>
            </a:r>
            <a:r>
              <a:rPr lang="cs-CZ" b="1" dirty="0" err="1">
                <a:ea typeface="Meiryo"/>
              </a:rPr>
              <a:t>Bobath</a:t>
            </a:r>
            <a:r>
              <a:rPr lang="cs-CZ" b="1" dirty="0">
                <a:ea typeface="Meiryo"/>
              </a:rPr>
              <a:t> terapie</a:t>
            </a:r>
          </a:p>
          <a:p>
            <a:endParaRPr lang="cs-CZ" b="1" dirty="0">
              <a:ea typeface="Meiryo"/>
            </a:endParaRP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933D6A1-28AA-4C93-A9CC-7721C374D8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30290" y="2777065"/>
            <a:ext cx="4668519" cy="3657601"/>
          </a:xfrm>
        </p:spPr>
        <p:txBody>
          <a:bodyPr vert="horz" lIns="109728" tIns="109728" rIns="109728" bIns="91440" rtlCol="0" anchor="t">
            <a:normAutofit lnSpcReduction="10000"/>
          </a:bodyPr>
          <a:lstStyle/>
          <a:p>
            <a:pPr marL="285750" indent="-285750">
              <a:buFont typeface="Arial" panose="020B0503020204020204" pitchFamily="34" charset="0"/>
              <a:buChar char="•"/>
            </a:pPr>
            <a:r>
              <a:rPr lang="cs-CZ" b="1" dirty="0">
                <a:ea typeface="Meiryo"/>
              </a:rPr>
              <a:t>Účinek terapie u NDT</a:t>
            </a:r>
            <a:endParaRPr lang="cs-CZ" b="1">
              <a:ea typeface="Meiryo"/>
            </a:endParaRPr>
          </a:p>
          <a:p>
            <a:pPr marL="285750" indent="-285750">
              <a:buFont typeface="Arial" panose="020B0503020204020204" pitchFamily="34" charset="0"/>
              <a:buChar char="•"/>
            </a:pPr>
            <a:r>
              <a:rPr lang="cs-CZ" b="1" dirty="0">
                <a:ea typeface="Meiryo"/>
              </a:rPr>
              <a:t>Využívané terapeutické prvky </a:t>
            </a:r>
            <a:r>
              <a:rPr lang="cs-CZ" b="1" dirty="0">
                <a:ea typeface="+mn-lt"/>
                <a:cs typeface="+mn-lt"/>
              </a:rPr>
              <a:t>&amp; techniky</a:t>
            </a:r>
          </a:p>
          <a:p>
            <a:pPr marL="285750" indent="-285750">
              <a:buFont typeface="Arial" panose="020B0503020204020204" pitchFamily="34" charset="0"/>
              <a:buChar char="•"/>
            </a:pPr>
            <a:r>
              <a:rPr lang="cs-CZ" b="1" dirty="0" err="1">
                <a:ea typeface="Meiryo"/>
              </a:rPr>
              <a:t>Bobath</a:t>
            </a:r>
            <a:r>
              <a:rPr lang="cs-CZ" b="1" dirty="0">
                <a:ea typeface="Meiryo"/>
              </a:rPr>
              <a:t> koncept u centrálních hemiparéz dospělých - klinika</a:t>
            </a:r>
          </a:p>
          <a:p>
            <a:pPr marL="285750" indent="-285750">
              <a:buFont typeface="Arial" panose="020B0503020204020204" pitchFamily="34" charset="0"/>
              <a:buChar char="•"/>
            </a:pPr>
            <a:r>
              <a:rPr lang="cs-CZ" b="1" dirty="0">
                <a:ea typeface="Meiryo"/>
              </a:rPr>
              <a:t>Indikace </a:t>
            </a:r>
            <a:r>
              <a:rPr lang="cs-CZ" b="1" dirty="0" err="1">
                <a:ea typeface="Meiryo"/>
              </a:rPr>
              <a:t>Bobath</a:t>
            </a:r>
            <a:r>
              <a:rPr lang="cs-CZ" b="1" dirty="0">
                <a:ea typeface="Meiryo"/>
              </a:rPr>
              <a:t> konceptu</a:t>
            </a:r>
          </a:p>
          <a:p>
            <a:pPr marL="285750" indent="-285750">
              <a:buFont typeface="Arial" panose="020B0503020204020204" pitchFamily="34" charset="0"/>
              <a:buChar char="•"/>
            </a:pPr>
            <a:r>
              <a:rPr lang="cs-CZ" b="1" dirty="0">
                <a:ea typeface="Meiryo"/>
              </a:rPr>
              <a:t>NDT výhody </a:t>
            </a:r>
            <a:r>
              <a:rPr lang="cs-CZ" b="1" dirty="0">
                <a:ea typeface="+mn-lt"/>
                <a:cs typeface="+mn-lt"/>
              </a:rPr>
              <a:t>&amp; nevýhody</a:t>
            </a:r>
          </a:p>
        </p:txBody>
      </p:sp>
      <p:pic>
        <p:nvPicPr>
          <p:cNvPr id="5" name="Obrázek 5" descr="Osikový les na podzim">
            <a:extLst>
              <a:ext uri="{FF2B5EF4-FFF2-40B4-BE49-F238E27FC236}">
                <a16:creationId xmlns:a16="http://schemas.microsoft.com/office/drawing/2014/main" id="{0D36614A-7F9B-493C-BBB7-58A4AEF6D4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6317" y="1353971"/>
            <a:ext cx="9262533" cy="1387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7397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68AF5748-FED8-45BA-8631-26D1D10F32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332BB7B-2BC5-492D-A1ED-3442E6D06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100"/>
              <a:t>DĚKUJI ZA POZORNOST!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Obrázek 4" descr="Obsah obrázku květina, růžová, barevné, fialová&#10;&#10;Popis se vygeneroval automaticky.">
            <a:extLst>
              <a:ext uri="{FF2B5EF4-FFF2-40B4-BE49-F238E27FC236}">
                <a16:creationId xmlns:a16="http://schemas.microsoft.com/office/drawing/2014/main" id="{7C4C1AAC-AD16-4794-9E64-9B80EB5706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731" r="19586" b="1"/>
          <a:stretch/>
        </p:blipFill>
        <p:spPr>
          <a:xfrm>
            <a:off x="4864608" y="729279"/>
            <a:ext cx="6846363" cy="5248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583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4DC64BD-8898-4D2B-A705-AE3C86E88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6032"/>
            <a:ext cx="10506456" cy="1014984"/>
          </a:xfrm>
        </p:spPr>
        <p:txBody>
          <a:bodyPr anchor="b">
            <a:normAutofit/>
          </a:bodyPr>
          <a:lstStyle/>
          <a:p>
            <a:r>
              <a:rPr lang="cs-CZ" dirty="0"/>
              <a:t>BOBATH KONCEPT ÚVOD 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1634502"/>
            <a:ext cx="10451592" cy="9144"/>
          </a:xfrm>
          <a:prstGeom prst="rect">
            <a:avLst/>
          </a:prstGeom>
          <a:solidFill>
            <a:schemeClr val="tx1">
              <a:lumMod val="65000"/>
              <a:lumOff val="35000"/>
              <a:alpha val="30000"/>
            </a:schemeClr>
          </a:solidFill>
          <a:ln w="9525">
            <a:solidFill>
              <a:schemeClr val="tx1">
                <a:lumMod val="65000"/>
                <a:lumOff val="35000"/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1538176"/>
            <a:ext cx="1873457" cy="1098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BB52CCB9-40D6-42C1-AECF-8C5084F7E1C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2849380"/>
              </p:ext>
            </p:extLst>
          </p:nvPr>
        </p:nvGraphicFramePr>
        <p:xfrm>
          <a:off x="121749" y="1591447"/>
          <a:ext cx="11940277" cy="52174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628793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178EC6A-9E86-436E-94F1-330DAC727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6032"/>
            <a:ext cx="10506456" cy="1014984"/>
          </a:xfrm>
        </p:spPr>
        <p:txBody>
          <a:bodyPr anchor="b">
            <a:normAutofit/>
          </a:bodyPr>
          <a:lstStyle/>
          <a:p>
            <a:r>
              <a:rPr lang="cs-CZ" dirty="0"/>
              <a:t>KONCEPT DLE BOBATHA ÚVOD 2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1634502"/>
            <a:ext cx="10451592" cy="9144"/>
          </a:xfrm>
          <a:prstGeom prst="rect">
            <a:avLst/>
          </a:prstGeom>
          <a:solidFill>
            <a:schemeClr val="tx1">
              <a:lumMod val="65000"/>
              <a:lumOff val="35000"/>
              <a:alpha val="30000"/>
            </a:schemeClr>
          </a:solidFill>
          <a:ln w="9525">
            <a:solidFill>
              <a:schemeClr val="tx1">
                <a:lumMod val="65000"/>
                <a:lumOff val="35000"/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1538176"/>
            <a:ext cx="1873457" cy="1098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06B1B88D-7855-422A-80C9-0C326D6D7D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8824640"/>
              </p:ext>
            </p:extLst>
          </p:nvPr>
        </p:nvGraphicFramePr>
        <p:xfrm>
          <a:off x="838200" y="1926266"/>
          <a:ext cx="10988963" cy="49347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74892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15538A3-B599-412D-A524-A6EF75BB1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6032"/>
            <a:ext cx="10506456" cy="1014984"/>
          </a:xfrm>
        </p:spPr>
        <p:txBody>
          <a:bodyPr anchor="b">
            <a:normAutofit/>
          </a:bodyPr>
          <a:lstStyle/>
          <a:p>
            <a:pPr algn="ctr"/>
            <a:r>
              <a:rPr lang="cs-CZ" dirty="0"/>
              <a:t>POSTULÁTY BOBATH KONCEPTU 1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1634502"/>
            <a:ext cx="10451592" cy="9144"/>
          </a:xfrm>
          <a:prstGeom prst="rect">
            <a:avLst/>
          </a:prstGeom>
          <a:solidFill>
            <a:schemeClr val="tx1">
              <a:lumMod val="65000"/>
              <a:lumOff val="35000"/>
              <a:alpha val="30000"/>
            </a:schemeClr>
          </a:solidFill>
          <a:ln w="9525">
            <a:solidFill>
              <a:schemeClr val="tx1">
                <a:lumMod val="65000"/>
                <a:lumOff val="35000"/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1538176"/>
            <a:ext cx="1873457" cy="1098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90E185A9-6CDF-4713-BB0E-8221E91FF42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0798666"/>
              </p:ext>
            </p:extLst>
          </p:nvPr>
        </p:nvGraphicFramePr>
        <p:xfrm>
          <a:off x="838200" y="1926266"/>
          <a:ext cx="10515600" cy="4357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991485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11319B6-8FD3-45B5-85D0-569ACD3CE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6032"/>
            <a:ext cx="10506456" cy="1014984"/>
          </a:xfrm>
        </p:spPr>
        <p:txBody>
          <a:bodyPr anchor="b">
            <a:normAutofit/>
          </a:bodyPr>
          <a:lstStyle/>
          <a:p>
            <a:r>
              <a:rPr lang="cs-CZ" dirty="0"/>
              <a:t>POSTULÁTY BOBATH KONCEPTU 2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1634502"/>
            <a:ext cx="10451592" cy="9144"/>
          </a:xfrm>
          <a:prstGeom prst="rect">
            <a:avLst/>
          </a:prstGeom>
          <a:solidFill>
            <a:schemeClr val="tx1">
              <a:lumMod val="65000"/>
              <a:lumOff val="35000"/>
              <a:alpha val="30000"/>
            </a:schemeClr>
          </a:solidFill>
          <a:ln w="9525">
            <a:solidFill>
              <a:schemeClr val="tx1">
                <a:lumMod val="65000"/>
                <a:lumOff val="35000"/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1538176"/>
            <a:ext cx="1873457" cy="1098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CE92B403-62B8-4E12-9251-E0AE667BB50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1209234"/>
              </p:ext>
            </p:extLst>
          </p:nvPr>
        </p:nvGraphicFramePr>
        <p:xfrm>
          <a:off x="6928" y="1591448"/>
          <a:ext cx="12108872" cy="52696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867689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C799903-48D5-4A31-A1A2-541072D97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8EFFF109-FC58-4FD3-BE05-9775A1310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E1B96AD6-92A9-4273-A62B-96A1C3E0B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D36AD02-0960-447B-901B-7D116A04B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1161288"/>
            <a:ext cx="3602736" cy="4526280"/>
          </a:xfrm>
        </p:spPr>
        <p:txBody>
          <a:bodyPr>
            <a:normAutofit/>
          </a:bodyPr>
          <a:lstStyle/>
          <a:p>
            <a:r>
              <a:rPr lang="cs-CZ"/>
              <a:t>PROJEVY PORUCHY CENTRÁLNÍ POSTURÁLNÍ KONTROLY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102049"/>
            <a:ext cx="128016" cy="6539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0B48613-6F53-49C3-9A8A-8305B9F944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3240" y="932688"/>
            <a:ext cx="6667057" cy="560453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cs-CZ" sz="2000" b="1"/>
              <a:t>Abnormální svalový tonus:</a:t>
            </a:r>
            <a:r>
              <a:rPr lang="cs-CZ" sz="2000"/>
              <a:t> spasticita, hypotonie, kolísající tonus</a:t>
            </a:r>
            <a:endParaRPr lang="cs-CZ"/>
          </a:p>
          <a:p>
            <a:pPr algn="just">
              <a:lnSpc>
                <a:spcPct val="100000"/>
              </a:lnSpc>
            </a:pPr>
            <a:r>
              <a:rPr lang="cs-CZ" sz="2000" b="1"/>
              <a:t>Abnormální reciproční interakce svalů:</a:t>
            </a:r>
            <a:r>
              <a:rPr lang="cs-CZ" sz="2000" dirty="0"/>
              <a:t> </a:t>
            </a:r>
            <a:r>
              <a:rPr lang="cs-CZ" sz="2000">
                <a:highlight>
                  <a:srgbClr val="00FFFF"/>
                </a:highlight>
              </a:rPr>
              <a:t>nezajištění automatické adaptace svalů během posturálních změn plynulou kontrolou</a:t>
            </a:r>
            <a:r>
              <a:rPr lang="cs-CZ" sz="2000"/>
              <a:t> agonistů a antagonistů k provedení plynulého, správně načasovaného a nasměrovaného pohybu</a:t>
            </a:r>
            <a:endParaRPr lang="cs-CZ" sz="2000" b="1"/>
          </a:p>
          <a:p>
            <a:pPr algn="just">
              <a:lnSpc>
                <a:spcPct val="100000"/>
              </a:lnSpc>
            </a:pPr>
            <a:r>
              <a:rPr lang="cs-CZ" sz="2000" b="1"/>
              <a:t>Snížená různorodost posturálních a pohybových vzorů:</a:t>
            </a:r>
            <a:r>
              <a:rPr lang="cs-CZ" sz="2000"/>
              <a:t> redukovaná pohybová selektivita</a:t>
            </a:r>
            <a:endParaRPr lang="cs-CZ" sz="2000" b="1"/>
          </a:p>
          <a:p>
            <a:pPr algn="just">
              <a:lnSpc>
                <a:spcPct val="100000"/>
              </a:lnSpc>
            </a:pPr>
            <a:r>
              <a:rPr lang="cs-CZ" sz="2000" b="1"/>
              <a:t>Přítomnost asociovaných reakcí:</a:t>
            </a:r>
            <a:r>
              <a:rPr lang="cs-CZ" sz="2000" dirty="0"/>
              <a:t> </a:t>
            </a:r>
            <a:r>
              <a:rPr lang="cs-CZ" sz="2000">
                <a:highlight>
                  <a:srgbClr val="00FFFF"/>
                </a:highlight>
              </a:rPr>
              <a:t>nežádoucí synchronní pohyby</a:t>
            </a:r>
            <a:r>
              <a:rPr lang="cs-CZ" sz="2000"/>
              <a:t> i ve vzdálenějších oblastech</a:t>
            </a:r>
            <a:endParaRPr lang="cs-CZ" sz="2000" b="1"/>
          </a:p>
        </p:txBody>
      </p:sp>
    </p:spTree>
    <p:extLst>
      <p:ext uri="{BB962C8B-B14F-4D97-AF65-F5344CB8AC3E}">
        <p14:creationId xmlns:p14="http://schemas.microsoft.com/office/powerpoint/2010/main" val="8197405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Barevné pastelové křídy">
            <a:extLst>
              <a:ext uri="{FF2B5EF4-FFF2-40B4-BE49-F238E27FC236}">
                <a16:creationId xmlns:a16="http://schemas.microsoft.com/office/drawing/2014/main" id="{0BBFEB49-4253-4A1B-8542-2D73A308A0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732" b="18268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8E11B7E-69B9-423D-92A4-C625A4DA7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553" y="3091928"/>
            <a:ext cx="9078562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/>
              <a:t>ZÁKLADNÍ PRINCIPY BOBATH KONCEPTU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6061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6D4B0F-E561-40B5-8A93-9AAFE8FD9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86822"/>
            <a:ext cx="10168128" cy="902486"/>
          </a:xfrm>
        </p:spPr>
        <p:txBody>
          <a:bodyPr/>
          <a:lstStyle/>
          <a:p>
            <a:r>
              <a:rPr lang="cs-CZ" dirty="0"/>
              <a:t>BOBATH KONCEPT PRINCIP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5CDE066-D891-4DB9-9F4E-AFD22905DB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68" y="988661"/>
            <a:ext cx="11276491" cy="6153356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cs-CZ" b="1">
                <a:highlight>
                  <a:srgbClr val="00FF00"/>
                </a:highlight>
              </a:rPr>
              <a:t>24 hodinový přístup</a:t>
            </a:r>
            <a:r>
              <a:rPr lang="cs-CZ"/>
              <a:t> vyžadující spolupráci interprofesionálního týmu</a:t>
            </a:r>
          </a:p>
          <a:p>
            <a:r>
              <a:rPr lang="cs-CZ"/>
              <a:t>Důležitý je </a:t>
            </a:r>
            <a:r>
              <a:rPr lang="cs-CZ" b="1">
                <a:highlight>
                  <a:srgbClr val="00FF00"/>
                </a:highlight>
              </a:rPr>
              <a:t>FEEDFORWARD</a:t>
            </a:r>
            <a:endParaRPr lang="cs-CZ">
              <a:highlight>
                <a:srgbClr val="00FF00"/>
              </a:highlight>
            </a:endParaRPr>
          </a:p>
          <a:p>
            <a:r>
              <a:rPr lang="cs-CZ"/>
              <a:t>Využívá polohování, zatěžování, inhibici reflexů &amp; senzorické facilitace</a:t>
            </a:r>
          </a:p>
          <a:p>
            <a:r>
              <a:rPr lang="cs-CZ"/>
              <a:t>Vyhýbá se patologickým vzorcům:</a:t>
            </a:r>
            <a:endParaRPr lang="cs-CZ" dirty="0"/>
          </a:p>
          <a:p>
            <a:pPr lvl="1"/>
            <a:r>
              <a:rPr lang="cs-CZ"/>
              <a:t>Flekčním na HKK</a:t>
            </a:r>
          </a:p>
          <a:p>
            <a:pPr lvl="1"/>
            <a:r>
              <a:rPr lang="cs-CZ"/>
              <a:t>Extenčním na DKK</a:t>
            </a:r>
          </a:p>
          <a:p>
            <a:r>
              <a:rPr lang="cs-CZ"/>
              <a:t>Snaha o co </a:t>
            </a:r>
            <a:r>
              <a:rPr lang="cs-CZ" b="1">
                <a:highlight>
                  <a:srgbClr val="00FF00"/>
                </a:highlight>
              </a:rPr>
              <a:t>největší stimulaci CNS k rozvíjení tvorby</a:t>
            </a:r>
            <a:r>
              <a:rPr lang="cs-CZ"/>
              <a:t> nových neuronových sítí a náhradních center v mozku +</a:t>
            </a:r>
            <a:r>
              <a:rPr lang="cs-CZ" b="1">
                <a:highlight>
                  <a:srgbClr val="00FF00"/>
                </a:highlight>
              </a:rPr>
              <a:t> využití plasticity</a:t>
            </a:r>
            <a:r>
              <a:rPr lang="cs-CZ"/>
              <a:t> mozku</a:t>
            </a:r>
          </a:p>
          <a:p>
            <a:r>
              <a:rPr lang="cs-CZ" b="1">
                <a:highlight>
                  <a:srgbClr val="00FFFF"/>
                </a:highlight>
              </a:rPr>
              <a:t>Cílem konceptu je obnova či zachování funkčních schopností &amp; dovedností pacienta (normální pohyb a tím i normální funkce).</a:t>
            </a:r>
          </a:p>
          <a:p>
            <a:r>
              <a:rPr lang="cs-CZ"/>
              <a:t>Normální pohyb je interakce mnoha procesů (motorické, percepční, kognitivní) mezi individuem, úkolem &amp; prostředím. Úkol, který nemotivuje = odlišný výstup (prostředí omezující </a:t>
            </a:r>
            <a:r>
              <a:rPr lang="cs-CZ">
                <a:ea typeface="+mn-lt"/>
                <a:cs typeface="+mn-lt"/>
              </a:rPr>
              <a:t>&amp; facilitující)</a:t>
            </a:r>
            <a:endParaRPr lang="cs-CZ" dirty="0">
              <a:ea typeface="+mn-lt"/>
              <a:cs typeface="+mn-lt"/>
            </a:endParaRPr>
          </a:p>
          <a:p>
            <a:r>
              <a:rPr lang="cs-CZ"/>
              <a:t>ALE! Snaha </a:t>
            </a:r>
            <a:r>
              <a:rPr lang="cs-CZ" b="1">
                <a:highlight>
                  <a:srgbClr val="00FF00"/>
                </a:highlight>
              </a:rPr>
              <a:t>maximálně využít potenciálu</a:t>
            </a:r>
            <a:r>
              <a:rPr lang="cs-CZ"/>
              <a:t> daného konkrétního jedince (nikdy ne kvalita nad funkcí!)</a:t>
            </a:r>
            <a:endParaRPr lang="cs-CZ" dirty="0"/>
          </a:p>
          <a:p>
            <a:r>
              <a:rPr lang="cs-CZ"/>
              <a:t>Cílem terapie je </a:t>
            </a:r>
            <a:r>
              <a:rPr lang="cs-CZ" b="1">
                <a:highlight>
                  <a:srgbClr val="00FFFF"/>
                </a:highlight>
              </a:rPr>
              <a:t>optimalizace funkce zlepšením posturální kontroly a selektivního pohybu</a:t>
            </a:r>
            <a:r>
              <a:rPr lang="cs-CZ"/>
              <a:t> s využitím facilitace, tedy zefektivnění kompenzačních strategií k provedení funkčních aktivit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35568638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LinesVTI">
  <a:themeElements>
    <a:clrScheme name="AnalogousFromDarkSeedLeftStep">
      <a:dk1>
        <a:srgbClr val="000000"/>
      </a:dk1>
      <a:lt1>
        <a:srgbClr val="FFFFFF"/>
      </a:lt1>
      <a:dk2>
        <a:srgbClr val="1B2F30"/>
      </a:dk2>
      <a:lt2>
        <a:srgbClr val="F2F3F0"/>
      </a:lt2>
      <a:accent1>
        <a:srgbClr val="6D4DC3"/>
      </a:accent1>
      <a:accent2>
        <a:srgbClr val="3F50B3"/>
      </a:accent2>
      <a:accent3>
        <a:srgbClr val="4D8FC3"/>
      </a:accent3>
      <a:accent4>
        <a:srgbClr val="3BAFB1"/>
      </a:accent4>
      <a:accent5>
        <a:srgbClr val="4CC293"/>
      </a:accent5>
      <a:accent6>
        <a:srgbClr val="3BB151"/>
      </a:accent6>
      <a:hlink>
        <a:srgbClr val="349C84"/>
      </a:hlink>
      <a:folHlink>
        <a:srgbClr val="7F7F7F"/>
      </a:folHlink>
    </a:clrScheme>
    <a:fontScheme name="Custom 7">
      <a:majorFont>
        <a:latin typeface="Meiryo"/>
        <a:ea typeface=""/>
        <a:cs typeface=""/>
      </a:majorFont>
      <a:minorFont>
        <a:latin typeface="Meiryo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LinesVTI" id="{8C0B0F05-C8D0-4078-9615-83E590287484}" vid="{43A7BC57-C1E3-4EE6-BDBC-5422DD574AF2}"/>
    </a:ext>
  </a:extLst>
</a:theme>
</file>

<file path=ppt/theme/theme2.xml><?xml version="1.0" encoding="utf-8"?>
<a:theme xmlns:a="http://schemas.openxmlformats.org/drawingml/2006/main" name="AccentBoxVTI">
  <a:themeElements>
    <a:clrScheme name="AnalogousFromLightSeedRightStep">
      <a:dk1>
        <a:srgbClr val="000000"/>
      </a:dk1>
      <a:lt1>
        <a:srgbClr val="FFFFFF"/>
      </a:lt1>
      <a:dk2>
        <a:srgbClr val="203929"/>
      </a:dk2>
      <a:lt2>
        <a:srgbClr val="E6E2E8"/>
      </a:lt2>
      <a:accent1>
        <a:srgbClr val="7DAC6B"/>
      </a:accent1>
      <a:accent2>
        <a:srgbClr val="5DB369"/>
      </a:accent2>
      <a:accent3>
        <a:srgbClr val="69AE90"/>
      </a:accent3>
      <a:accent4>
        <a:srgbClr val="5AADAB"/>
      </a:accent4>
      <a:accent5>
        <a:srgbClr val="6CA7CE"/>
      </a:accent5>
      <a:accent6>
        <a:srgbClr val="6B7DCE"/>
      </a:accent6>
      <a:hlink>
        <a:srgbClr val="9C69AE"/>
      </a:hlink>
      <a:folHlink>
        <a:srgbClr val="7F7F7F"/>
      </a:folHlink>
    </a:clrScheme>
    <a:fontScheme name="Avenir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Širokoúhlá obrazovka</PresentationFormat>
  <Paragraphs>0</Paragraphs>
  <Slides>20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20</vt:i4>
      </vt:variant>
    </vt:vector>
  </HeadingPairs>
  <TitlesOfParts>
    <vt:vector size="22" baseType="lpstr">
      <vt:lpstr>SketchLinesVTI</vt:lpstr>
      <vt:lpstr>AccentBoxVTI</vt:lpstr>
      <vt:lpstr>BOBATH KONCEPT</vt:lpstr>
      <vt:lpstr>OSNOVA PREZENTACE</vt:lpstr>
      <vt:lpstr>BOBATH KONCEPT ÚVOD 1</vt:lpstr>
      <vt:lpstr>KONCEPT DLE BOBATHA ÚVOD 2</vt:lpstr>
      <vt:lpstr>POSTULÁTY BOBATH KONCEPTU 1</vt:lpstr>
      <vt:lpstr>POSTULÁTY BOBATH KONCEPTU 2</vt:lpstr>
      <vt:lpstr>PROJEVY PORUCHY CENTRÁLNÍ POSTURÁLNÍ KONTROLY</vt:lpstr>
      <vt:lpstr>ZÁKLADNÍ PRINCIPY BOBATH KONCEPTU</vt:lpstr>
      <vt:lpstr>BOBATH KONCEPT PRINCIP</vt:lpstr>
      <vt:lpstr>VYŠETŘENÍ &amp; TERAPIE U BOBATH KONCEPTU 1 </vt:lpstr>
      <vt:lpstr>VYŠETŘENÍ &amp; TERAPIE BOBATH KONCEPTU 2</vt:lpstr>
      <vt:lpstr>CÍLE BOBATH TERAPIE</vt:lpstr>
      <vt:lpstr>ÚČINEK TERAPIE U NDT</vt:lpstr>
      <vt:lpstr>VYUŽÍVANÉ TERAPEUTICKÉ PRVKY &amp; TECHNIKY 1</vt:lpstr>
      <vt:lpstr>VYUŽÍVANÉ TERAPEUTICKÉ PRVKY &amp; TECHNIKY 2 </vt:lpstr>
      <vt:lpstr>BOBATH KONCEPT U CENTRÁLNÍCH HEMIPARÉZ DOSPĚLÝCH - KLINIKA</vt:lpstr>
      <vt:lpstr>INDIKACE BOBATH KONCEPTU</vt:lpstr>
      <vt:lpstr>NDT VÝHODY &amp; NEVÝHODY</vt:lpstr>
      <vt:lpstr>LITERATURA</vt:lpstr>
      <vt:lpstr>DĚKUJI ZA POZORNOST!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/>
  <cp:lastModifiedBy/>
  <cp:revision>722</cp:revision>
  <dcterms:created xsi:type="dcterms:W3CDTF">2021-02-21T06:17:56Z</dcterms:created>
  <dcterms:modified xsi:type="dcterms:W3CDTF">2022-01-23T12:13:32Z</dcterms:modified>
</cp:coreProperties>
</file>