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84" r:id="rId3"/>
    <p:sldId id="269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3" r:id="rId25"/>
    <p:sldId id="274" r:id="rId26"/>
    <p:sldId id="275" r:id="rId27"/>
    <p:sldId id="276" r:id="rId28"/>
    <p:sldId id="267" r:id="rId29"/>
    <p:sldId id="268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AD7A9-259B-5A7E-44C2-048482D64C72}" v="99" dt="2021-04-06T10:53:51.888"/>
    <p1510:client id="{2E3EBF93-D56B-17A8-8030-BBC4D8ACC626}" v="1144" dt="2021-04-06T10:39:45.186"/>
    <p1510:client id="{469E55D4-A8E9-0F00-1406-31E7469B25E7}" v="6633" dt="2021-04-06T17:11:19.193"/>
    <p1510:client id="{7A7C1BE0-0904-470D-89C7-44EE7330AD05}" v="1945" dt="2021-04-06T07:33:19.892"/>
    <p1510:client id="{F589A6DD-3C7A-02BB-F592-E12A54F4FEBF}" v="14" dt="2021-05-16T10:27:22.774"/>
    <p1510:client id="{FC79814C-BD6F-F5FB-504A-B4C9F1779FF8}" v="298" dt="2022-01-23T10:18:50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C115B-8339-41F4-845D-CD7D36205F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88D764-6755-4E3E-B009-D9ED0F1874D9}">
      <dgm:prSet/>
      <dgm:spPr/>
      <dgm:t>
        <a:bodyPr/>
        <a:lstStyle/>
        <a:p>
          <a:r>
            <a:rPr lang="cs-CZ"/>
            <a:t>Direktivní tchch = terapeuticky zasahují v oblasti patologické restriktivní bariéry</a:t>
          </a:r>
          <a:endParaRPr lang="en-US"/>
        </a:p>
      </dgm:t>
    </dgm:pt>
    <dgm:pt modelId="{D6EA1563-5388-4140-A01A-E4F26A1D4BF7}" type="parTrans" cxnId="{F0C596C6-F3B1-4A75-9658-A6B0307EAB94}">
      <dgm:prSet/>
      <dgm:spPr/>
      <dgm:t>
        <a:bodyPr/>
        <a:lstStyle/>
        <a:p>
          <a:endParaRPr lang="en-US"/>
        </a:p>
      </dgm:t>
    </dgm:pt>
    <dgm:pt modelId="{7D369AED-08E1-437E-99A3-307EBEC03808}" type="sibTrans" cxnId="{F0C596C6-F3B1-4A75-9658-A6B0307EAB94}">
      <dgm:prSet/>
      <dgm:spPr/>
      <dgm:t>
        <a:bodyPr/>
        <a:lstStyle/>
        <a:p>
          <a:endParaRPr lang="en-US"/>
        </a:p>
      </dgm:t>
    </dgm:pt>
    <dgm:pt modelId="{C43F60C6-9D47-4045-8AF2-E2394DA3D3EC}">
      <dgm:prSet/>
      <dgm:spPr/>
      <dgm:t>
        <a:bodyPr/>
        <a:lstStyle/>
        <a:p>
          <a:r>
            <a:rPr lang="cs-CZ"/>
            <a:t>Indirektivní tchch = nepracují v patologické restriktivní bariéře, ale snaží se najít místo MAXIMÁLNÍ VOLNOSTI v oblasti somatické dysfunkce.</a:t>
          </a:r>
          <a:endParaRPr lang="en-US"/>
        </a:p>
      </dgm:t>
    </dgm:pt>
    <dgm:pt modelId="{6370E147-5780-4057-A227-51C0DBA9B8FA}" type="parTrans" cxnId="{96DA33DE-810D-4931-91D5-2558D17E3085}">
      <dgm:prSet/>
      <dgm:spPr/>
      <dgm:t>
        <a:bodyPr/>
        <a:lstStyle/>
        <a:p>
          <a:endParaRPr lang="en-US"/>
        </a:p>
      </dgm:t>
    </dgm:pt>
    <dgm:pt modelId="{5AAD175A-5BCF-4FAB-B9AB-303A35CB2E75}" type="sibTrans" cxnId="{96DA33DE-810D-4931-91D5-2558D17E3085}">
      <dgm:prSet/>
      <dgm:spPr/>
      <dgm:t>
        <a:bodyPr/>
        <a:lstStyle/>
        <a:p>
          <a:endParaRPr lang="en-US"/>
        </a:p>
      </dgm:t>
    </dgm:pt>
    <dgm:pt modelId="{9959627E-D163-438E-8AB3-DADD3D95F2B3}" type="pres">
      <dgm:prSet presAssocID="{44BC115B-8339-41F4-845D-CD7D36205F6F}" presName="linear" presStyleCnt="0">
        <dgm:presLayoutVars>
          <dgm:animLvl val="lvl"/>
          <dgm:resizeHandles val="exact"/>
        </dgm:presLayoutVars>
      </dgm:prSet>
      <dgm:spPr/>
    </dgm:pt>
    <dgm:pt modelId="{8B392B06-5ADC-443E-9EBC-DD104649BD0F}" type="pres">
      <dgm:prSet presAssocID="{6488D764-6755-4E3E-B009-D9ED0F1874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0AA6A9-C7CC-4AAD-B09A-5C2C57E1772F}" type="pres">
      <dgm:prSet presAssocID="{7D369AED-08E1-437E-99A3-307EBEC03808}" presName="spacer" presStyleCnt="0"/>
      <dgm:spPr/>
    </dgm:pt>
    <dgm:pt modelId="{FDB44311-92C9-47E8-B53B-4BD7B21547F2}" type="pres">
      <dgm:prSet presAssocID="{C43F60C6-9D47-4045-8AF2-E2394DA3D3E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C92825-B8C7-413B-A5FD-9BC95520AE67}" type="presOf" srcId="{C43F60C6-9D47-4045-8AF2-E2394DA3D3EC}" destId="{FDB44311-92C9-47E8-B53B-4BD7B21547F2}" srcOrd="0" destOrd="0" presId="urn:microsoft.com/office/officeart/2005/8/layout/vList2"/>
    <dgm:cxn modelId="{BF7CE151-E38E-49A5-A308-7B8147C80B15}" type="presOf" srcId="{6488D764-6755-4E3E-B009-D9ED0F1874D9}" destId="{8B392B06-5ADC-443E-9EBC-DD104649BD0F}" srcOrd="0" destOrd="0" presId="urn:microsoft.com/office/officeart/2005/8/layout/vList2"/>
    <dgm:cxn modelId="{F0C596C6-F3B1-4A75-9658-A6B0307EAB94}" srcId="{44BC115B-8339-41F4-845D-CD7D36205F6F}" destId="{6488D764-6755-4E3E-B009-D9ED0F1874D9}" srcOrd="0" destOrd="0" parTransId="{D6EA1563-5388-4140-A01A-E4F26A1D4BF7}" sibTransId="{7D369AED-08E1-437E-99A3-307EBEC03808}"/>
    <dgm:cxn modelId="{96DA33DE-810D-4931-91D5-2558D17E3085}" srcId="{44BC115B-8339-41F4-845D-CD7D36205F6F}" destId="{C43F60C6-9D47-4045-8AF2-E2394DA3D3EC}" srcOrd="1" destOrd="0" parTransId="{6370E147-5780-4057-A227-51C0DBA9B8FA}" sibTransId="{5AAD175A-5BCF-4FAB-B9AB-303A35CB2E75}"/>
    <dgm:cxn modelId="{14F91EFA-9E05-4789-BC49-82B8C6AF6D7D}" type="presOf" srcId="{44BC115B-8339-41F4-845D-CD7D36205F6F}" destId="{9959627E-D163-438E-8AB3-DADD3D95F2B3}" srcOrd="0" destOrd="0" presId="urn:microsoft.com/office/officeart/2005/8/layout/vList2"/>
    <dgm:cxn modelId="{0E3FFCA5-A8D2-4616-9AE9-5E18A4CB6E84}" type="presParOf" srcId="{9959627E-D163-438E-8AB3-DADD3D95F2B3}" destId="{8B392B06-5ADC-443E-9EBC-DD104649BD0F}" srcOrd="0" destOrd="0" presId="urn:microsoft.com/office/officeart/2005/8/layout/vList2"/>
    <dgm:cxn modelId="{770BDD2C-9A00-44F7-AC72-B1763D804BC9}" type="presParOf" srcId="{9959627E-D163-438E-8AB3-DADD3D95F2B3}" destId="{BF0AA6A9-C7CC-4AAD-B09A-5C2C57E1772F}" srcOrd="1" destOrd="0" presId="urn:microsoft.com/office/officeart/2005/8/layout/vList2"/>
    <dgm:cxn modelId="{62C39BC8-BB8E-4CC6-8722-F85718F94CAB}" type="presParOf" srcId="{9959627E-D163-438E-8AB3-DADD3D95F2B3}" destId="{FDB44311-92C9-47E8-B53B-4BD7B21547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F8C9C-BC5D-4B6A-AE25-3589D089C972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86A19E-2666-4DA8-A0C6-2A58C888E568}">
      <dgm:prSet/>
      <dgm:spPr/>
      <dgm:t>
        <a:bodyPr/>
        <a:lstStyle/>
        <a:p>
          <a:r>
            <a:rPr lang="cs-CZ"/>
            <a:t>Techniky manuální medicíny</a:t>
          </a:r>
          <a:endParaRPr lang="en-US"/>
        </a:p>
      </dgm:t>
    </dgm:pt>
    <dgm:pt modelId="{08FACA59-7DE3-4A3D-8AF5-E23A2DA1B00F}" type="parTrans" cxnId="{0B789838-81F6-4755-8CED-6FB4AFD1E6CA}">
      <dgm:prSet/>
      <dgm:spPr/>
      <dgm:t>
        <a:bodyPr/>
        <a:lstStyle/>
        <a:p>
          <a:endParaRPr lang="en-US"/>
        </a:p>
      </dgm:t>
    </dgm:pt>
    <dgm:pt modelId="{4B87F9BC-5CD7-46B4-83C1-62468A05DD5F}" type="sibTrans" cxnId="{0B789838-81F6-4755-8CED-6FB4AFD1E6CA}">
      <dgm:prSet/>
      <dgm:spPr/>
      <dgm:t>
        <a:bodyPr/>
        <a:lstStyle/>
        <a:p>
          <a:endParaRPr lang="en-US"/>
        </a:p>
      </dgm:t>
    </dgm:pt>
    <dgm:pt modelId="{13AD15B6-FB9B-42CE-978B-BFB124AE62AE}">
      <dgm:prSet/>
      <dgm:spPr/>
      <dgm:t>
        <a:bodyPr/>
        <a:lstStyle/>
        <a:p>
          <a:r>
            <a:rPr lang="cs-CZ"/>
            <a:t>Je nutná KVALITNÍ PALPACE</a:t>
          </a:r>
          <a:endParaRPr lang="en-US"/>
        </a:p>
      </dgm:t>
    </dgm:pt>
    <dgm:pt modelId="{AB2372D2-8FD7-4E1D-896B-4A310E6C1212}" type="parTrans" cxnId="{0AAA2C03-C7CF-4366-AEBE-B4A3D8C45181}">
      <dgm:prSet/>
      <dgm:spPr/>
      <dgm:t>
        <a:bodyPr/>
        <a:lstStyle/>
        <a:p>
          <a:endParaRPr lang="en-US"/>
        </a:p>
      </dgm:t>
    </dgm:pt>
    <dgm:pt modelId="{FC3D49C6-3008-45F3-B502-7E0408986E33}" type="sibTrans" cxnId="{0AAA2C03-C7CF-4366-AEBE-B4A3D8C45181}">
      <dgm:prSet/>
      <dgm:spPr/>
      <dgm:t>
        <a:bodyPr/>
        <a:lstStyle/>
        <a:p>
          <a:endParaRPr lang="en-US"/>
        </a:p>
      </dgm:t>
    </dgm:pt>
    <dgm:pt modelId="{CFEA6BA8-A780-4DB7-86DE-A347A87B342B}">
      <dgm:prSet/>
      <dgm:spPr/>
      <dgm:t>
        <a:bodyPr/>
        <a:lstStyle/>
        <a:p>
          <a:r>
            <a:rPr lang="cs-CZ"/>
            <a:t>Vznik v 50. letech 20. století</a:t>
          </a:r>
          <a:endParaRPr lang="en-US"/>
        </a:p>
      </dgm:t>
    </dgm:pt>
    <dgm:pt modelId="{AEE08C72-39BA-4E4B-A076-8F09BF2F14BF}" type="parTrans" cxnId="{669A500E-9C02-40DE-87BC-DA9E447DBD46}">
      <dgm:prSet/>
      <dgm:spPr/>
      <dgm:t>
        <a:bodyPr/>
        <a:lstStyle/>
        <a:p>
          <a:endParaRPr lang="en-US"/>
        </a:p>
      </dgm:t>
    </dgm:pt>
    <dgm:pt modelId="{CC9073D9-78BA-4CD0-8C44-A46F7AD809A1}" type="sibTrans" cxnId="{669A500E-9C02-40DE-87BC-DA9E447DBD46}">
      <dgm:prSet/>
      <dgm:spPr/>
      <dgm:t>
        <a:bodyPr/>
        <a:lstStyle/>
        <a:p>
          <a:endParaRPr lang="en-US"/>
        </a:p>
      </dgm:t>
    </dgm:pt>
    <dgm:pt modelId="{E1ABF364-0762-484A-B0D9-58F3C9103496}">
      <dgm:prSet/>
      <dgm:spPr/>
      <dgm:t>
        <a:bodyPr/>
        <a:lstStyle/>
        <a:p>
          <a:r>
            <a:rPr lang="cs-CZ"/>
            <a:t>2 skupiny osteopatů: dr. Hoover &amp; dr. Laughlin</a:t>
          </a:r>
          <a:endParaRPr lang="en-US"/>
        </a:p>
      </dgm:t>
    </dgm:pt>
    <dgm:pt modelId="{EEDD6D49-64D7-4BDC-ACFD-609E52B41ACC}" type="parTrans" cxnId="{E3111CA0-73A0-42B5-B91E-6C7E43EDD0D0}">
      <dgm:prSet/>
      <dgm:spPr/>
      <dgm:t>
        <a:bodyPr/>
        <a:lstStyle/>
        <a:p>
          <a:endParaRPr lang="en-US"/>
        </a:p>
      </dgm:t>
    </dgm:pt>
    <dgm:pt modelId="{F40E2355-A8DB-43BE-9E5B-8996DC64619E}" type="sibTrans" cxnId="{E3111CA0-73A0-42B5-B91E-6C7E43EDD0D0}">
      <dgm:prSet/>
      <dgm:spPr/>
      <dgm:t>
        <a:bodyPr/>
        <a:lstStyle/>
        <a:p>
          <a:endParaRPr lang="en-US"/>
        </a:p>
      </dgm:t>
    </dgm:pt>
    <dgm:pt modelId="{30E974B8-B4EF-4126-852A-DA9BCA959620}" type="pres">
      <dgm:prSet presAssocID="{BCDF8C9C-BC5D-4B6A-AE25-3589D089C972}" presName="matrix" presStyleCnt="0">
        <dgm:presLayoutVars>
          <dgm:chMax val="1"/>
          <dgm:dir/>
          <dgm:resizeHandles val="exact"/>
        </dgm:presLayoutVars>
      </dgm:prSet>
      <dgm:spPr/>
    </dgm:pt>
    <dgm:pt modelId="{996BE409-A5BC-4FD4-A59B-FAD281A7F574}" type="pres">
      <dgm:prSet presAssocID="{BCDF8C9C-BC5D-4B6A-AE25-3589D089C972}" presName="diamond" presStyleLbl="bgShp" presStyleIdx="0" presStyleCnt="1"/>
      <dgm:spPr/>
    </dgm:pt>
    <dgm:pt modelId="{BD6F98C3-3637-4F92-9371-E333FD7AAD57}" type="pres">
      <dgm:prSet presAssocID="{BCDF8C9C-BC5D-4B6A-AE25-3589D089C97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D6A979-7B14-42A3-9429-B7AF192497EB}" type="pres">
      <dgm:prSet presAssocID="{BCDF8C9C-BC5D-4B6A-AE25-3589D089C97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2F00D4-1012-4FFE-8BEF-C2D0F635309B}" type="pres">
      <dgm:prSet presAssocID="{BCDF8C9C-BC5D-4B6A-AE25-3589D089C97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BD36F9-0A5B-42BD-866C-C4DEF6F6451B}" type="pres">
      <dgm:prSet presAssocID="{BCDF8C9C-BC5D-4B6A-AE25-3589D089C97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AAA2C03-C7CF-4366-AEBE-B4A3D8C45181}" srcId="{BCDF8C9C-BC5D-4B6A-AE25-3589D089C972}" destId="{13AD15B6-FB9B-42CE-978B-BFB124AE62AE}" srcOrd="1" destOrd="0" parTransId="{AB2372D2-8FD7-4E1D-896B-4A310E6C1212}" sibTransId="{FC3D49C6-3008-45F3-B502-7E0408986E33}"/>
    <dgm:cxn modelId="{669A500E-9C02-40DE-87BC-DA9E447DBD46}" srcId="{BCDF8C9C-BC5D-4B6A-AE25-3589D089C972}" destId="{CFEA6BA8-A780-4DB7-86DE-A347A87B342B}" srcOrd="2" destOrd="0" parTransId="{AEE08C72-39BA-4E4B-A076-8F09BF2F14BF}" sibTransId="{CC9073D9-78BA-4CD0-8C44-A46F7AD809A1}"/>
    <dgm:cxn modelId="{AF454E12-96C9-4A1C-99F2-1BD03B6AD551}" type="presOf" srcId="{13AD15B6-FB9B-42CE-978B-BFB124AE62AE}" destId="{FBD6A979-7B14-42A3-9429-B7AF192497EB}" srcOrd="0" destOrd="0" presId="urn:microsoft.com/office/officeart/2005/8/layout/matrix3"/>
    <dgm:cxn modelId="{EF260F38-8A20-4768-BAFA-8C14B0FC3F2A}" type="presOf" srcId="{CFEA6BA8-A780-4DB7-86DE-A347A87B342B}" destId="{8D2F00D4-1012-4FFE-8BEF-C2D0F635309B}" srcOrd="0" destOrd="0" presId="urn:microsoft.com/office/officeart/2005/8/layout/matrix3"/>
    <dgm:cxn modelId="{0B789838-81F6-4755-8CED-6FB4AFD1E6CA}" srcId="{BCDF8C9C-BC5D-4B6A-AE25-3589D089C972}" destId="{EE86A19E-2666-4DA8-A0C6-2A58C888E568}" srcOrd="0" destOrd="0" parTransId="{08FACA59-7DE3-4A3D-8AF5-E23A2DA1B00F}" sibTransId="{4B87F9BC-5CD7-46B4-83C1-62468A05DD5F}"/>
    <dgm:cxn modelId="{B7ACE846-3DE2-46DD-B938-007FACE96540}" type="presOf" srcId="{E1ABF364-0762-484A-B0D9-58F3C9103496}" destId="{37BD36F9-0A5B-42BD-866C-C4DEF6F6451B}" srcOrd="0" destOrd="0" presId="urn:microsoft.com/office/officeart/2005/8/layout/matrix3"/>
    <dgm:cxn modelId="{B4CBAB7F-436F-4544-AF90-CC8FF5B488D5}" type="presOf" srcId="{BCDF8C9C-BC5D-4B6A-AE25-3589D089C972}" destId="{30E974B8-B4EF-4126-852A-DA9BCA959620}" srcOrd="0" destOrd="0" presId="urn:microsoft.com/office/officeart/2005/8/layout/matrix3"/>
    <dgm:cxn modelId="{E3111CA0-73A0-42B5-B91E-6C7E43EDD0D0}" srcId="{BCDF8C9C-BC5D-4B6A-AE25-3589D089C972}" destId="{E1ABF364-0762-484A-B0D9-58F3C9103496}" srcOrd="3" destOrd="0" parTransId="{EEDD6D49-64D7-4BDC-ACFD-609E52B41ACC}" sibTransId="{F40E2355-A8DB-43BE-9E5B-8996DC64619E}"/>
    <dgm:cxn modelId="{0906ADE1-49F0-4DD2-9419-36FF95596D1A}" type="presOf" srcId="{EE86A19E-2666-4DA8-A0C6-2A58C888E568}" destId="{BD6F98C3-3637-4F92-9371-E333FD7AAD57}" srcOrd="0" destOrd="0" presId="urn:microsoft.com/office/officeart/2005/8/layout/matrix3"/>
    <dgm:cxn modelId="{3156D647-5438-47BC-B9A4-23B7F0C1CE47}" type="presParOf" srcId="{30E974B8-B4EF-4126-852A-DA9BCA959620}" destId="{996BE409-A5BC-4FD4-A59B-FAD281A7F574}" srcOrd="0" destOrd="0" presId="urn:microsoft.com/office/officeart/2005/8/layout/matrix3"/>
    <dgm:cxn modelId="{0B5FBEFD-4C4F-41E4-8A8A-7A1D7359E004}" type="presParOf" srcId="{30E974B8-B4EF-4126-852A-DA9BCA959620}" destId="{BD6F98C3-3637-4F92-9371-E333FD7AAD57}" srcOrd="1" destOrd="0" presId="urn:microsoft.com/office/officeart/2005/8/layout/matrix3"/>
    <dgm:cxn modelId="{560B7AA4-256D-449B-96E8-B1AD2F37C7D1}" type="presParOf" srcId="{30E974B8-B4EF-4126-852A-DA9BCA959620}" destId="{FBD6A979-7B14-42A3-9429-B7AF192497EB}" srcOrd="2" destOrd="0" presId="urn:microsoft.com/office/officeart/2005/8/layout/matrix3"/>
    <dgm:cxn modelId="{3EBB3D76-A097-4847-A7A8-A0A8C977226F}" type="presParOf" srcId="{30E974B8-B4EF-4126-852A-DA9BCA959620}" destId="{8D2F00D4-1012-4FFE-8BEF-C2D0F635309B}" srcOrd="3" destOrd="0" presId="urn:microsoft.com/office/officeart/2005/8/layout/matrix3"/>
    <dgm:cxn modelId="{85EA43D4-F081-4070-8826-15D07FC08443}" type="presParOf" srcId="{30E974B8-B4EF-4126-852A-DA9BCA959620}" destId="{37BD36F9-0A5B-42BD-866C-C4DEF6F645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3633D0-F501-40FD-9373-C19367B5E410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EECDDF-2824-4CDD-A6F9-5323DB2628B3}">
      <dgm:prSet/>
      <dgm:spPr/>
      <dgm:t>
        <a:bodyPr/>
        <a:lstStyle/>
        <a:p>
          <a:pPr rtl="0"/>
          <a:r>
            <a:rPr lang="cs-CZ" dirty="0"/>
            <a:t>Vzájemný vztah struktury &amp; funkce v lidském organismu:</a:t>
          </a:r>
          <a:r>
            <a:rPr lang="cs-CZ" dirty="0">
              <a:latin typeface="Avenir Next LT Pro"/>
            </a:rPr>
            <a:t> </a:t>
          </a:r>
          <a:endParaRPr lang="en-US"/>
        </a:p>
      </dgm:t>
    </dgm:pt>
    <dgm:pt modelId="{F7E12D5A-B1AA-43A0-B359-9BE2D227EE45}" type="parTrans" cxnId="{20DA7B2D-DF67-40C1-9553-FFD719C7738D}">
      <dgm:prSet/>
      <dgm:spPr/>
      <dgm:t>
        <a:bodyPr/>
        <a:lstStyle/>
        <a:p>
          <a:endParaRPr lang="en-US"/>
        </a:p>
      </dgm:t>
    </dgm:pt>
    <dgm:pt modelId="{1757F096-16B2-4AFE-A4E7-02E996A4C84A}" type="sibTrans" cxnId="{20DA7B2D-DF67-40C1-9553-FFD719C7738D}">
      <dgm:prSet/>
      <dgm:spPr/>
      <dgm:t>
        <a:bodyPr/>
        <a:lstStyle/>
        <a:p>
          <a:endParaRPr lang="en-US"/>
        </a:p>
      </dgm:t>
    </dgm:pt>
    <dgm:pt modelId="{DDADBF3A-5024-4202-A273-DAD03CCA7F2E}">
      <dgm:prSet/>
      <dgm:spPr/>
      <dgm:t>
        <a:bodyPr/>
        <a:lstStyle/>
        <a:p>
          <a:r>
            <a:rPr lang="cs-CZ" dirty="0"/>
            <a:t>paměť na ten tvar umožní obnovit funkci </a:t>
          </a:r>
          <a:r>
            <a:rPr lang="cs-CZ" b="1" dirty="0"/>
            <a:t>→ </a:t>
          </a:r>
          <a:r>
            <a:rPr lang="cs-CZ" dirty="0"/>
            <a:t>snažíme se znovu nastavit systém v předchozích - fyziologických podmínkách</a:t>
          </a:r>
          <a:endParaRPr lang="en-US" dirty="0"/>
        </a:p>
      </dgm:t>
    </dgm:pt>
    <dgm:pt modelId="{0955A386-ED4D-4081-8AED-F6642C243810}" type="parTrans" cxnId="{83CA5CD2-6F2E-4599-9CED-9EEE68039C26}">
      <dgm:prSet/>
      <dgm:spPr/>
      <dgm:t>
        <a:bodyPr/>
        <a:lstStyle/>
        <a:p>
          <a:endParaRPr lang="en-US"/>
        </a:p>
      </dgm:t>
    </dgm:pt>
    <dgm:pt modelId="{E818B6AA-B7C7-434C-B346-A8C23AEF379D}" type="sibTrans" cxnId="{83CA5CD2-6F2E-4599-9CED-9EEE68039C26}">
      <dgm:prSet/>
      <dgm:spPr/>
      <dgm:t>
        <a:bodyPr/>
        <a:lstStyle/>
        <a:p>
          <a:endParaRPr lang="en-US"/>
        </a:p>
      </dgm:t>
    </dgm:pt>
    <dgm:pt modelId="{ABD1F4E1-C7B1-4A52-94C4-EDDA3D68B719}">
      <dgm:prSet/>
      <dgm:spPr/>
      <dgm:t>
        <a:bodyPr/>
        <a:lstStyle/>
        <a:p>
          <a:pPr rtl="0"/>
          <a:r>
            <a:rPr lang="cs-CZ" dirty="0" err="1"/>
            <a:t>Autoreparabilní</a:t>
          </a:r>
          <a:r>
            <a:rPr lang="cs-CZ" dirty="0"/>
            <a:t> &amp; autoregulační schopnosti organismu:</a:t>
          </a:r>
          <a:r>
            <a:rPr lang="cs-CZ" dirty="0">
              <a:latin typeface="Avenir Next LT Pro"/>
            </a:rPr>
            <a:t> </a:t>
          </a:r>
          <a:endParaRPr lang="en-US"/>
        </a:p>
      </dgm:t>
    </dgm:pt>
    <dgm:pt modelId="{B5644408-7CEB-4EA8-A207-D520A866F095}" type="parTrans" cxnId="{18D9EC3A-2F36-4F13-9331-F1548F9088B1}">
      <dgm:prSet/>
      <dgm:spPr/>
      <dgm:t>
        <a:bodyPr/>
        <a:lstStyle/>
        <a:p>
          <a:endParaRPr lang="en-US"/>
        </a:p>
      </dgm:t>
    </dgm:pt>
    <dgm:pt modelId="{477C6F59-6902-4635-98E7-E89FEECB8AA9}" type="sibTrans" cxnId="{18D9EC3A-2F36-4F13-9331-F1548F9088B1}">
      <dgm:prSet/>
      <dgm:spPr/>
      <dgm:t>
        <a:bodyPr/>
        <a:lstStyle/>
        <a:p>
          <a:endParaRPr lang="en-US"/>
        </a:p>
      </dgm:t>
    </dgm:pt>
    <dgm:pt modelId="{3035E637-9A53-4A2D-8AE4-D4A0B47842C4}">
      <dgm:prSet/>
      <dgm:spPr/>
      <dgm:t>
        <a:bodyPr/>
        <a:lstStyle/>
        <a:p>
          <a:r>
            <a:rPr lang="cs-CZ" dirty="0"/>
            <a:t>tyto schopnosti organismu </a:t>
          </a:r>
          <a:r>
            <a:rPr lang="cs-CZ" dirty="0" err="1"/>
            <a:t>indirektivní</a:t>
          </a:r>
          <a:r>
            <a:rPr lang="cs-CZ" dirty="0"/>
            <a:t> </a:t>
          </a:r>
          <a:r>
            <a:rPr lang="cs-CZ" dirty="0" err="1"/>
            <a:t>tchch</a:t>
          </a:r>
          <a:r>
            <a:rPr lang="cs-CZ" dirty="0"/>
            <a:t> využívají</a:t>
          </a:r>
          <a:endParaRPr lang="en-US" dirty="0"/>
        </a:p>
      </dgm:t>
    </dgm:pt>
    <dgm:pt modelId="{53ACA1C7-D67E-48CC-BE47-DF85604B3545}" type="parTrans" cxnId="{09A3A618-BC61-48BE-BDDB-2001FC42BFB8}">
      <dgm:prSet/>
      <dgm:spPr/>
      <dgm:t>
        <a:bodyPr/>
        <a:lstStyle/>
        <a:p>
          <a:endParaRPr lang="en-US"/>
        </a:p>
      </dgm:t>
    </dgm:pt>
    <dgm:pt modelId="{0C9EA25A-6ECA-47E3-946C-B6AFC47157C1}" type="sibTrans" cxnId="{09A3A618-BC61-48BE-BDDB-2001FC42BFB8}">
      <dgm:prSet/>
      <dgm:spPr/>
      <dgm:t>
        <a:bodyPr/>
        <a:lstStyle/>
        <a:p>
          <a:endParaRPr lang="en-US"/>
        </a:p>
      </dgm:t>
    </dgm:pt>
    <dgm:pt modelId="{8892BD68-B7A2-4C27-B5C7-8599EF6A2F74}">
      <dgm:prSet/>
      <dgm:spPr/>
      <dgm:t>
        <a:bodyPr/>
        <a:lstStyle/>
        <a:p>
          <a:pPr rtl="0"/>
          <a:r>
            <a:rPr lang="cs-CZ" dirty="0"/>
            <a:t>dochází pak k obnově normální </a:t>
          </a:r>
          <a:r>
            <a:rPr lang="cs-CZ" dirty="0">
              <a:latin typeface="Avenir Next LT Pro"/>
            </a:rPr>
            <a:t>(fyziologické) afferentní</a:t>
          </a:r>
          <a:r>
            <a:rPr lang="cs-CZ" dirty="0"/>
            <a:t> &amp; efferentní informace</a:t>
          </a:r>
          <a:endParaRPr lang="en-US" dirty="0"/>
        </a:p>
      </dgm:t>
    </dgm:pt>
    <dgm:pt modelId="{4F2C8F0B-F2DD-491E-A274-26D310A19E1B}" type="parTrans" cxnId="{9FD75288-143A-4418-8363-888747EE5737}">
      <dgm:prSet/>
      <dgm:spPr/>
      <dgm:t>
        <a:bodyPr/>
        <a:lstStyle/>
        <a:p>
          <a:endParaRPr lang="en-US"/>
        </a:p>
      </dgm:t>
    </dgm:pt>
    <dgm:pt modelId="{1A159F6A-7B1D-4C92-A82A-19FE54BCDDE0}" type="sibTrans" cxnId="{9FD75288-143A-4418-8363-888747EE5737}">
      <dgm:prSet/>
      <dgm:spPr/>
      <dgm:t>
        <a:bodyPr/>
        <a:lstStyle/>
        <a:p>
          <a:endParaRPr lang="en-US"/>
        </a:p>
      </dgm:t>
    </dgm:pt>
    <dgm:pt modelId="{53F4F67B-08DB-4154-8E02-F887FA45AB1D}" type="pres">
      <dgm:prSet presAssocID="{6B3633D0-F501-40FD-9373-C19367B5E410}" presName="Name0" presStyleCnt="0">
        <dgm:presLayoutVars>
          <dgm:dir/>
          <dgm:animLvl val="lvl"/>
          <dgm:resizeHandles val="exact"/>
        </dgm:presLayoutVars>
      </dgm:prSet>
      <dgm:spPr/>
    </dgm:pt>
    <dgm:pt modelId="{C6AB94A7-ADCF-4C8B-954B-25FDE8E78B32}" type="pres">
      <dgm:prSet presAssocID="{ABD1F4E1-C7B1-4A52-94C4-EDDA3D68B719}" presName="boxAndChildren" presStyleCnt="0"/>
      <dgm:spPr/>
    </dgm:pt>
    <dgm:pt modelId="{05625D73-48DE-4844-9FD6-FAADF4290635}" type="pres">
      <dgm:prSet presAssocID="{ABD1F4E1-C7B1-4A52-94C4-EDDA3D68B719}" presName="parentTextBox" presStyleLbl="node1" presStyleIdx="0" presStyleCnt="2"/>
      <dgm:spPr/>
    </dgm:pt>
    <dgm:pt modelId="{92F59D57-8187-42E3-99B1-EC875EF06B3C}" type="pres">
      <dgm:prSet presAssocID="{ABD1F4E1-C7B1-4A52-94C4-EDDA3D68B719}" presName="entireBox" presStyleLbl="node1" presStyleIdx="0" presStyleCnt="2"/>
      <dgm:spPr/>
    </dgm:pt>
    <dgm:pt modelId="{DFCE8D87-E148-4306-8359-1097117D4C22}" type="pres">
      <dgm:prSet presAssocID="{ABD1F4E1-C7B1-4A52-94C4-EDDA3D68B719}" presName="descendantBox" presStyleCnt="0"/>
      <dgm:spPr/>
    </dgm:pt>
    <dgm:pt modelId="{C52B6D9B-62A3-49CB-9151-24B9B7B01FAF}" type="pres">
      <dgm:prSet presAssocID="{3035E637-9A53-4A2D-8AE4-D4A0B47842C4}" presName="childTextBox" presStyleLbl="fgAccFollowNode1" presStyleIdx="0" presStyleCnt="3">
        <dgm:presLayoutVars>
          <dgm:bulletEnabled val="1"/>
        </dgm:presLayoutVars>
      </dgm:prSet>
      <dgm:spPr/>
    </dgm:pt>
    <dgm:pt modelId="{BB3F856E-A83F-4FF8-BE16-E76033B6EC2A}" type="pres">
      <dgm:prSet presAssocID="{8892BD68-B7A2-4C27-B5C7-8599EF6A2F74}" presName="childTextBox" presStyleLbl="fgAccFollowNode1" presStyleIdx="1" presStyleCnt="3">
        <dgm:presLayoutVars>
          <dgm:bulletEnabled val="1"/>
        </dgm:presLayoutVars>
      </dgm:prSet>
      <dgm:spPr/>
    </dgm:pt>
    <dgm:pt modelId="{5D4C1136-2C99-4CF8-BFF7-01A23F6E29A0}" type="pres">
      <dgm:prSet presAssocID="{1757F096-16B2-4AFE-A4E7-02E996A4C84A}" presName="sp" presStyleCnt="0"/>
      <dgm:spPr/>
    </dgm:pt>
    <dgm:pt modelId="{8B0C884D-F8B3-4E88-B888-2AE24FF942D4}" type="pres">
      <dgm:prSet presAssocID="{04EECDDF-2824-4CDD-A6F9-5323DB2628B3}" presName="arrowAndChildren" presStyleCnt="0"/>
      <dgm:spPr/>
    </dgm:pt>
    <dgm:pt modelId="{AAC7C032-35AC-4BEF-8E64-66569A81C537}" type="pres">
      <dgm:prSet presAssocID="{04EECDDF-2824-4CDD-A6F9-5323DB2628B3}" presName="parentTextArrow" presStyleLbl="node1" presStyleIdx="0" presStyleCnt="2"/>
      <dgm:spPr/>
    </dgm:pt>
    <dgm:pt modelId="{919155DF-6920-47C0-9A9F-882EFB6F673A}" type="pres">
      <dgm:prSet presAssocID="{04EECDDF-2824-4CDD-A6F9-5323DB2628B3}" presName="arrow" presStyleLbl="node1" presStyleIdx="1" presStyleCnt="2"/>
      <dgm:spPr/>
    </dgm:pt>
    <dgm:pt modelId="{F152D432-CA75-4BFC-B95E-BC056B244E85}" type="pres">
      <dgm:prSet presAssocID="{04EECDDF-2824-4CDD-A6F9-5323DB2628B3}" presName="descendantArrow" presStyleCnt="0"/>
      <dgm:spPr/>
    </dgm:pt>
    <dgm:pt modelId="{FCBCBFF4-CDB8-4A94-B106-8B9C109FB0C4}" type="pres">
      <dgm:prSet presAssocID="{DDADBF3A-5024-4202-A273-DAD03CCA7F2E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09A3A618-BC61-48BE-BDDB-2001FC42BFB8}" srcId="{ABD1F4E1-C7B1-4A52-94C4-EDDA3D68B719}" destId="{3035E637-9A53-4A2D-8AE4-D4A0B47842C4}" srcOrd="0" destOrd="0" parTransId="{53ACA1C7-D67E-48CC-BE47-DF85604B3545}" sibTransId="{0C9EA25A-6ECA-47E3-946C-B6AFC47157C1}"/>
    <dgm:cxn modelId="{20DA7B2D-DF67-40C1-9553-FFD719C7738D}" srcId="{6B3633D0-F501-40FD-9373-C19367B5E410}" destId="{04EECDDF-2824-4CDD-A6F9-5323DB2628B3}" srcOrd="0" destOrd="0" parTransId="{F7E12D5A-B1AA-43A0-B359-9BE2D227EE45}" sibTransId="{1757F096-16B2-4AFE-A4E7-02E996A4C84A}"/>
    <dgm:cxn modelId="{54E00F36-5C50-4EC3-AEC5-65F01C7AC6C0}" type="presOf" srcId="{3035E637-9A53-4A2D-8AE4-D4A0B47842C4}" destId="{C52B6D9B-62A3-49CB-9151-24B9B7B01FAF}" srcOrd="0" destOrd="0" presId="urn:microsoft.com/office/officeart/2005/8/layout/process4"/>
    <dgm:cxn modelId="{18D9EC3A-2F36-4F13-9331-F1548F9088B1}" srcId="{6B3633D0-F501-40FD-9373-C19367B5E410}" destId="{ABD1F4E1-C7B1-4A52-94C4-EDDA3D68B719}" srcOrd="1" destOrd="0" parTransId="{B5644408-7CEB-4EA8-A207-D520A866F095}" sibTransId="{477C6F59-6902-4635-98E7-E89FEECB8AA9}"/>
    <dgm:cxn modelId="{B251714F-3977-4327-B844-3E31C9E0B395}" type="presOf" srcId="{6B3633D0-F501-40FD-9373-C19367B5E410}" destId="{53F4F67B-08DB-4154-8E02-F887FA45AB1D}" srcOrd="0" destOrd="0" presId="urn:microsoft.com/office/officeart/2005/8/layout/process4"/>
    <dgm:cxn modelId="{9FD75288-143A-4418-8363-888747EE5737}" srcId="{ABD1F4E1-C7B1-4A52-94C4-EDDA3D68B719}" destId="{8892BD68-B7A2-4C27-B5C7-8599EF6A2F74}" srcOrd="1" destOrd="0" parTransId="{4F2C8F0B-F2DD-491E-A274-26D310A19E1B}" sibTransId="{1A159F6A-7B1D-4C92-A82A-19FE54BCDDE0}"/>
    <dgm:cxn modelId="{619F328B-CFA2-48B6-824D-12A255618E30}" type="presOf" srcId="{8892BD68-B7A2-4C27-B5C7-8599EF6A2F74}" destId="{BB3F856E-A83F-4FF8-BE16-E76033B6EC2A}" srcOrd="0" destOrd="0" presId="urn:microsoft.com/office/officeart/2005/8/layout/process4"/>
    <dgm:cxn modelId="{83CA5CD2-6F2E-4599-9CED-9EEE68039C26}" srcId="{04EECDDF-2824-4CDD-A6F9-5323DB2628B3}" destId="{DDADBF3A-5024-4202-A273-DAD03CCA7F2E}" srcOrd="0" destOrd="0" parTransId="{0955A386-ED4D-4081-8AED-F6642C243810}" sibTransId="{E818B6AA-B7C7-434C-B346-A8C23AEF379D}"/>
    <dgm:cxn modelId="{FC6FE0D9-2790-4E87-870C-E6973B7DEB0A}" type="presOf" srcId="{DDADBF3A-5024-4202-A273-DAD03CCA7F2E}" destId="{FCBCBFF4-CDB8-4A94-B106-8B9C109FB0C4}" srcOrd="0" destOrd="0" presId="urn:microsoft.com/office/officeart/2005/8/layout/process4"/>
    <dgm:cxn modelId="{B325FADA-0243-44C5-9BC5-A37C4CE54CF7}" type="presOf" srcId="{ABD1F4E1-C7B1-4A52-94C4-EDDA3D68B719}" destId="{05625D73-48DE-4844-9FD6-FAADF4290635}" srcOrd="0" destOrd="0" presId="urn:microsoft.com/office/officeart/2005/8/layout/process4"/>
    <dgm:cxn modelId="{FD7798E9-682B-4C9B-A833-48594DFA545F}" type="presOf" srcId="{04EECDDF-2824-4CDD-A6F9-5323DB2628B3}" destId="{AAC7C032-35AC-4BEF-8E64-66569A81C537}" srcOrd="0" destOrd="0" presId="urn:microsoft.com/office/officeart/2005/8/layout/process4"/>
    <dgm:cxn modelId="{1FA511EB-2FC9-4414-8C57-4A3E926248C6}" type="presOf" srcId="{ABD1F4E1-C7B1-4A52-94C4-EDDA3D68B719}" destId="{92F59D57-8187-42E3-99B1-EC875EF06B3C}" srcOrd="1" destOrd="0" presId="urn:microsoft.com/office/officeart/2005/8/layout/process4"/>
    <dgm:cxn modelId="{98104FF7-0142-4A53-87A7-D2BB5222F59F}" type="presOf" srcId="{04EECDDF-2824-4CDD-A6F9-5323DB2628B3}" destId="{919155DF-6920-47C0-9A9F-882EFB6F673A}" srcOrd="1" destOrd="0" presId="urn:microsoft.com/office/officeart/2005/8/layout/process4"/>
    <dgm:cxn modelId="{D07DBBFE-8300-45B7-B42E-7050D14B82A8}" type="presParOf" srcId="{53F4F67B-08DB-4154-8E02-F887FA45AB1D}" destId="{C6AB94A7-ADCF-4C8B-954B-25FDE8E78B32}" srcOrd="0" destOrd="0" presId="urn:microsoft.com/office/officeart/2005/8/layout/process4"/>
    <dgm:cxn modelId="{53EE167D-5206-4241-8A58-82265634E7EF}" type="presParOf" srcId="{C6AB94A7-ADCF-4C8B-954B-25FDE8E78B32}" destId="{05625D73-48DE-4844-9FD6-FAADF4290635}" srcOrd="0" destOrd="0" presId="urn:microsoft.com/office/officeart/2005/8/layout/process4"/>
    <dgm:cxn modelId="{6A03D20C-C318-48CC-BADF-BB4632BC44CE}" type="presParOf" srcId="{C6AB94A7-ADCF-4C8B-954B-25FDE8E78B32}" destId="{92F59D57-8187-42E3-99B1-EC875EF06B3C}" srcOrd="1" destOrd="0" presId="urn:microsoft.com/office/officeart/2005/8/layout/process4"/>
    <dgm:cxn modelId="{A6192B8E-6597-4D4B-B3F3-7653E4C6EE51}" type="presParOf" srcId="{C6AB94A7-ADCF-4C8B-954B-25FDE8E78B32}" destId="{DFCE8D87-E148-4306-8359-1097117D4C22}" srcOrd="2" destOrd="0" presId="urn:microsoft.com/office/officeart/2005/8/layout/process4"/>
    <dgm:cxn modelId="{856D24CF-C19B-4A6F-8D31-2DE2B9425A09}" type="presParOf" srcId="{DFCE8D87-E148-4306-8359-1097117D4C22}" destId="{C52B6D9B-62A3-49CB-9151-24B9B7B01FAF}" srcOrd="0" destOrd="0" presId="urn:microsoft.com/office/officeart/2005/8/layout/process4"/>
    <dgm:cxn modelId="{6F7AF1B5-032A-4CDB-AD80-C5AC6437A416}" type="presParOf" srcId="{DFCE8D87-E148-4306-8359-1097117D4C22}" destId="{BB3F856E-A83F-4FF8-BE16-E76033B6EC2A}" srcOrd="1" destOrd="0" presId="urn:microsoft.com/office/officeart/2005/8/layout/process4"/>
    <dgm:cxn modelId="{22EF38CB-AA02-47A0-8029-2A0166142547}" type="presParOf" srcId="{53F4F67B-08DB-4154-8E02-F887FA45AB1D}" destId="{5D4C1136-2C99-4CF8-BFF7-01A23F6E29A0}" srcOrd="1" destOrd="0" presId="urn:microsoft.com/office/officeart/2005/8/layout/process4"/>
    <dgm:cxn modelId="{0AC1EB3A-3DDB-4DEB-B7F6-1B06A120531E}" type="presParOf" srcId="{53F4F67B-08DB-4154-8E02-F887FA45AB1D}" destId="{8B0C884D-F8B3-4E88-B888-2AE24FF942D4}" srcOrd="2" destOrd="0" presId="urn:microsoft.com/office/officeart/2005/8/layout/process4"/>
    <dgm:cxn modelId="{063D1DBE-FDB9-405A-B752-3D565123BB7B}" type="presParOf" srcId="{8B0C884D-F8B3-4E88-B888-2AE24FF942D4}" destId="{AAC7C032-35AC-4BEF-8E64-66569A81C537}" srcOrd="0" destOrd="0" presId="urn:microsoft.com/office/officeart/2005/8/layout/process4"/>
    <dgm:cxn modelId="{E53AFD74-8722-4BC9-AB33-4648964AFA3D}" type="presParOf" srcId="{8B0C884D-F8B3-4E88-B888-2AE24FF942D4}" destId="{919155DF-6920-47C0-9A9F-882EFB6F673A}" srcOrd="1" destOrd="0" presId="urn:microsoft.com/office/officeart/2005/8/layout/process4"/>
    <dgm:cxn modelId="{E05A8BBA-5C72-44FC-B792-19A2B949B8F3}" type="presParOf" srcId="{8B0C884D-F8B3-4E88-B888-2AE24FF942D4}" destId="{F152D432-CA75-4BFC-B95E-BC056B244E85}" srcOrd="2" destOrd="0" presId="urn:microsoft.com/office/officeart/2005/8/layout/process4"/>
    <dgm:cxn modelId="{C568138D-1A78-4840-B6AE-2F1F3337A323}" type="presParOf" srcId="{F152D432-CA75-4BFC-B95E-BC056B244E85}" destId="{FCBCBFF4-CDB8-4A94-B106-8B9C109FB0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67516-9DD1-4C98-B85F-A346E2E3282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632472B-C77F-4F98-9C23-D8663822C64F}">
      <dgm:prSet/>
      <dgm:spPr/>
      <dgm:t>
        <a:bodyPr/>
        <a:lstStyle/>
        <a:p>
          <a:r>
            <a:rPr lang="cs-CZ"/>
            <a:t>Stálé hledání bodu maximální volnosti:</a:t>
          </a:r>
          <a:endParaRPr lang="en-US"/>
        </a:p>
      </dgm:t>
    </dgm:pt>
    <dgm:pt modelId="{DCE97766-0A65-49DC-AEBF-32C442040863}" type="parTrans" cxnId="{BBEC39EF-9457-4B1D-9AB1-A6A3398C3B72}">
      <dgm:prSet/>
      <dgm:spPr/>
      <dgm:t>
        <a:bodyPr/>
        <a:lstStyle/>
        <a:p>
          <a:endParaRPr lang="en-US"/>
        </a:p>
      </dgm:t>
    </dgm:pt>
    <dgm:pt modelId="{E51D1500-C408-46C1-984F-36555579F76A}" type="sibTrans" cxnId="{BBEC39EF-9457-4B1D-9AB1-A6A3398C3B72}">
      <dgm:prSet/>
      <dgm:spPr/>
      <dgm:t>
        <a:bodyPr/>
        <a:lstStyle/>
        <a:p>
          <a:endParaRPr lang="en-US"/>
        </a:p>
      </dgm:t>
    </dgm:pt>
    <dgm:pt modelId="{90C27472-6DFB-499B-BE61-1C658D2CB18F}">
      <dgm:prSet/>
      <dgm:spPr/>
      <dgm:t>
        <a:bodyPr/>
        <a:lstStyle/>
        <a:p>
          <a:r>
            <a:rPr lang="cs-CZ"/>
            <a:t>hledáme palpací zvýšené napětí pomocí dynamického pohybu ve všech směrech</a:t>
          </a:r>
          <a:endParaRPr lang="en-US"/>
        </a:p>
      </dgm:t>
    </dgm:pt>
    <dgm:pt modelId="{7A2F4A3F-52E4-48E4-916A-BE6245D3F41A}" type="parTrans" cxnId="{2F7A16AC-315C-4C7B-90B2-7E234404174B}">
      <dgm:prSet/>
      <dgm:spPr/>
      <dgm:t>
        <a:bodyPr/>
        <a:lstStyle/>
        <a:p>
          <a:endParaRPr lang="en-US"/>
        </a:p>
      </dgm:t>
    </dgm:pt>
    <dgm:pt modelId="{F0C9853E-D08C-48C7-8EE4-4843318489FE}" type="sibTrans" cxnId="{2F7A16AC-315C-4C7B-90B2-7E234404174B}">
      <dgm:prSet/>
      <dgm:spPr/>
      <dgm:t>
        <a:bodyPr/>
        <a:lstStyle/>
        <a:p>
          <a:endParaRPr lang="en-US"/>
        </a:p>
      </dgm:t>
    </dgm:pt>
    <dgm:pt modelId="{D52C0FBF-D7FE-4128-99B0-E1A690AEDF3F}">
      <dgm:prSet/>
      <dgm:spPr/>
      <dgm:t>
        <a:bodyPr/>
        <a:lstStyle/>
        <a:p>
          <a:r>
            <a:rPr lang="cs-CZ"/>
            <a:t>zjistíme rozdíl tenze v 1 směru, provádíme tedy ve směru, ve kterém se tenze upravuje</a:t>
          </a:r>
          <a:endParaRPr lang="en-US"/>
        </a:p>
      </dgm:t>
    </dgm:pt>
    <dgm:pt modelId="{5E3394CE-FD93-4143-B7CC-C151334DD593}" type="parTrans" cxnId="{A332734B-B6D2-42D5-8775-E15132BF2343}">
      <dgm:prSet/>
      <dgm:spPr/>
      <dgm:t>
        <a:bodyPr/>
        <a:lstStyle/>
        <a:p>
          <a:endParaRPr lang="en-US"/>
        </a:p>
      </dgm:t>
    </dgm:pt>
    <dgm:pt modelId="{0396EA7C-6B0B-41E2-9CD0-5983C968A7EB}" type="sibTrans" cxnId="{A332734B-B6D2-42D5-8775-E15132BF2343}">
      <dgm:prSet/>
      <dgm:spPr/>
      <dgm:t>
        <a:bodyPr/>
        <a:lstStyle/>
        <a:p>
          <a:endParaRPr lang="en-US"/>
        </a:p>
      </dgm:t>
    </dgm:pt>
    <dgm:pt modelId="{65435CC1-26E2-439F-A303-1B398A9709BF}">
      <dgm:prSet/>
      <dgm:spPr/>
      <dgm:t>
        <a:bodyPr/>
        <a:lstStyle/>
        <a:p>
          <a:r>
            <a:rPr lang="cs-CZ"/>
            <a:t>v úlevovém postavení tedy vyčkáme za dobré opory daného segmentu na co největší relaxaci </a:t>
          </a:r>
          <a:endParaRPr lang="en-US"/>
        </a:p>
      </dgm:t>
    </dgm:pt>
    <dgm:pt modelId="{CCFE9DDC-F91A-4FBE-A51D-455240262B75}" type="parTrans" cxnId="{218F3C10-63C9-4A8F-B59C-4710CF1F22BB}">
      <dgm:prSet/>
      <dgm:spPr/>
      <dgm:t>
        <a:bodyPr/>
        <a:lstStyle/>
        <a:p>
          <a:endParaRPr lang="en-US"/>
        </a:p>
      </dgm:t>
    </dgm:pt>
    <dgm:pt modelId="{52ABECDA-81BA-40FA-8E8A-82F2E5907C90}" type="sibTrans" cxnId="{218F3C10-63C9-4A8F-B59C-4710CF1F22BB}">
      <dgm:prSet/>
      <dgm:spPr/>
      <dgm:t>
        <a:bodyPr/>
        <a:lstStyle/>
        <a:p>
          <a:endParaRPr lang="en-US"/>
        </a:p>
      </dgm:t>
    </dgm:pt>
    <dgm:pt modelId="{F0D7F26C-24C7-4ADE-8CE0-94769A6404B2}">
      <dgm:prSet/>
      <dgm:spPr/>
      <dgm:t>
        <a:bodyPr/>
        <a:lstStyle/>
        <a:p>
          <a:r>
            <a:rPr lang="cs-CZ"/>
            <a:t>Minimální pohyby kolem tohoto bodu: </a:t>
          </a:r>
          <a:endParaRPr lang="en-US"/>
        </a:p>
      </dgm:t>
    </dgm:pt>
    <dgm:pt modelId="{B8980AA5-64BF-41E9-AD3F-4C2FA1C2BC62}" type="parTrans" cxnId="{6BD91A2B-8FC7-4583-BD31-C657B2D43FB1}">
      <dgm:prSet/>
      <dgm:spPr/>
      <dgm:t>
        <a:bodyPr/>
        <a:lstStyle/>
        <a:p>
          <a:endParaRPr lang="en-US"/>
        </a:p>
      </dgm:t>
    </dgm:pt>
    <dgm:pt modelId="{5E3885FC-2603-4214-AF4D-405EE3608E71}" type="sibTrans" cxnId="{6BD91A2B-8FC7-4583-BD31-C657B2D43FB1}">
      <dgm:prSet/>
      <dgm:spPr/>
      <dgm:t>
        <a:bodyPr/>
        <a:lstStyle/>
        <a:p>
          <a:endParaRPr lang="en-US"/>
        </a:p>
      </dgm:t>
    </dgm:pt>
    <dgm:pt modelId="{C794924F-962C-4D97-93E1-B9FECEA9AF92}">
      <dgm:prSet/>
      <dgm:spPr/>
      <dgm:t>
        <a:bodyPr/>
        <a:lstStyle/>
        <a:p>
          <a:r>
            <a:rPr lang="cs-CZ"/>
            <a:t>po uvolnění vedeme pohyb k opačné straně a vyhledáváme opět vektor, aby nedocházelo znovu k napětí </a:t>
          </a:r>
          <a:endParaRPr lang="en-US"/>
        </a:p>
      </dgm:t>
    </dgm:pt>
    <dgm:pt modelId="{8F7C0863-5334-4597-BDDC-2A3E9EDAB5CB}" type="parTrans" cxnId="{71B2F0C7-5594-463C-800A-165052B7F28C}">
      <dgm:prSet/>
      <dgm:spPr/>
      <dgm:t>
        <a:bodyPr/>
        <a:lstStyle/>
        <a:p>
          <a:endParaRPr lang="en-US"/>
        </a:p>
      </dgm:t>
    </dgm:pt>
    <dgm:pt modelId="{C55A9B0F-FCCD-4F5F-8473-EF9D2DEEE9E2}" type="sibTrans" cxnId="{71B2F0C7-5594-463C-800A-165052B7F28C}">
      <dgm:prSet/>
      <dgm:spPr/>
      <dgm:t>
        <a:bodyPr/>
        <a:lstStyle/>
        <a:p>
          <a:endParaRPr lang="en-US"/>
        </a:p>
      </dgm:t>
    </dgm:pt>
    <dgm:pt modelId="{6F8555E6-8B46-4912-AE19-CA09BC07C512}">
      <dgm:prSet/>
      <dgm:spPr/>
      <dgm:t>
        <a:bodyPr/>
        <a:lstStyle/>
        <a:p>
          <a:r>
            <a:rPr lang="cs-CZ"/>
            <a:t>Kombinace s hlubokým dýcháním</a:t>
          </a:r>
          <a:endParaRPr lang="en-US"/>
        </a:p>
      </dgm:t>
    </dgm:pt>
    <dgm:pt modelId="{2E2BB5D5-99E0-4EF1-8371-1F7554DC16FA}" type="parTrans" cxnId="{6BEEDAB3-D16B-4329-AE51-77DE2E0926B6}">
      <dgm:prSet/>
      <dgm:spPr/>
      <dgm:t>
        <a:bodyPr/>
        <a:lstStyle/>
        <a:p>
          <a:endParaRPr lang="en-US"/>
        </a:p>
      </dgm:t>
    </dgm:pt>
    <dgm:pt modelId="{33C6EB23-EA9A-4717-81F1-27A496026698}" type="sibTrans" cxnId="{6BEEDAB3-D16B-4329-AE51-77DE2E0926B6}">
      <dgm:prSet/>
      <dgm:spPr/>
      <dgm:t>
        <a:bodyPr/>
        <a:lstStyle/>
        <a:p>
          <a:endParaRPr lang="en-US"/>
        </a:p>
      </dgm:t>
    </dgm:pt>
    <dgm:pt modelId="{3A616240-E2D8-4A06-BB5B-9D3E07E04E16}" type="pres">
      <dgm:prSet presAssocID="{82167516-9DD1-4C98-B85F-A346E2E32824}" presName="linear" presStyleCnt="0">
        <dgm:presLayoutVars>
          <dgm:dir/>
          <dgm:animLvl val="lvl"/>
          <dgm:resizeHandles val="exact"/>
        </dgm:presLayoutVars>
      </dgm:prSet>
      <dgm:spPr/>
    </dgm:pt>
    <dgm:pt modelId="{5547D946-2259-459F-BC29-9B2010AB7551}" type="pres">
      <dgm:prSet presAssocID="{9632472B-C77F-4F98-9C23-D8663822C64F}" presName="parentLin" presStyleCnt="0"/>
      <dgm:spPr/>
    </dgm:pt>
    <dgm:pt modelId="{4D03B203-1A3F-47B0-84A0-714771438AF6}" type="pres">
      <dgm:prSet presAssocID="{9632472B-C77F-4F98-9C23-D8663822C64F}" presName="parentLeftMargin" presStyleLbl="node1" presStyleIdx="0" presStyleCnt="3"/>
      <dgm:spPr/>
    </dgm:pt>
    <dgm:pt modelId="{A16E1B7B-FCDF-4AA7-8A45-933037CB48D2}" type="pres">
      <dgm:prSet presAssocID="{9632472B-C77F-4F98-9C23-D8663822C6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BE3137-1334-47D5-98CE-215BE7E1FCBA}" type="pres">
      <dgm:prSet presAssocID="{9632472B-C77F-4F98-9C23-D8663822C64F}" presName="negativeSpace" presStyleCnt="0"/>
      <dgm:spPr/>
    </dgm:pt>
    <dgm:pt modelId="{20246DF1-51E1-48DB-B3E2-45AC6CF7D9CD}" type="pres">
      <dgm:prSet presAssocID="{9632472B-C77F-4F98-9C23-D8663822C64F}" presName="childText" presStyleLbl="conFgAcc1" presStyleIdx="0" presStyleCnt="3">
        <dgm:presLayoutVars>
          <dgm:bulletEnabled val="1"/>
        </dgm:presLayoutVars>
      </dgm:prSet>
      <dgm:spPr/>
    </dgm:pt>
    <dgm:pt modelId="{8A1F4E45-F310-484E-99B4-610CF6098AD8}" type="pres">
      <dgm:prSet presAssocID="{E51D1500-C408-46C1-984F-36555579F76A}" presName="spaceBetweenRectangles" presStyleCnt="0"/>
      <dgm:spPr/>
    </dgm:pt>
    <dgm:pt modelId="{24671B8B-C45C-4A4F-9A75-38793ED2C82C}" type="pres">
      <dgm:prSet presAssocID="{F0D7F26C-24C7-4ADE-8CE0-94769A6404B2}" presName="parentLin" presStyleCnt="0"/>
      <dgm:spPr/>
    </dgm:pt>
    <dgm:pt modelId="{8247EA78-6DEA-4595-AE5B-B6AB64F6AAB8}" type="pres">
      <dgm:prSet presAssocID="{F0D7F26C-24C7-4ADE-8CE0-94769A6404B2}" presName="parentLeftMargin" presStyleLbl="node1" presStyleIdx="0" presStyleCnt="3"/>
      <dgm:spPr/>
    </dgm:pt>
    <dgm:pt modelId="{8CEE1300-0990-4FDF-8BE0-4DBE1526AB06}" type="pres">
      <dgm:prSet presAssocID="{F0D7F26C-24C7-4ADE-8CE0-94769A6404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35C7B3-4B7E-4F8A-9B49-BF0DBB76BF8F}" type="pres">
      <dgm:prSet presAssocID="{F0D7F26C-24C7-4ADE-8CE0-94769A6404B2}" presName="negativeSpace" presStyleCnt="0"/>
      <dgm:spPr/>
    </dgm:pt>
    <dgm:pt modelId="{46946DBD-BA8E-4B86-A039-696FC77229AD}" type="pres">
      <dgm:prSet presAssocID="{F0D7F26C-24C7-4ADE-8CE0-94769A6404B2}" presName="childText" presStyleLbl="conFgAcc1" presStyleIdx="1" presStyleCnt="3">
        <dgm:presLayoutVars>
          <dgm:bulletEnabled val="1"/>
        </dgm:presLayoutVars>
      </dgm:prSet>
      <dgm:spPr/>
    </dgm:pt>
    <dgm:pt modelId="{B003F5E3-1615-40C9-8790-ECC93A588AE2}" type="pres">
      <dgm:prSet presAssocID="{5E3885FC-2603-4214-AF4D-405EE3608E71}" presName="spaceBetweenRectangles" presStyleCnt="0"/>
      <dgm:spPr/>
    </dgm:pt>
    <dgm:pt modelId="{C9994D43-6703-415A-919B-1D34CF9DE5D2}" type="pres">
      <dgm:prSet presAssocID="{6F8555E6-8B46-4912-AE19-CA09BC07C512}" presName="parentLin" presStyleCnt="0"/>
      <dgm:spPr/>
    </dgm:pt>
    <dgm:pt modelId="{089B0ACB-C014-4650-9D8B-464CF982950F}" type="pres">
      <dgm:prSet presAssocID="{6F8555E6-8B46-4912-AE19-CA09BC07C512}" presName="parentLeftMargin" presStyleLbl="node1" presStyleIdx="1" presStyleCnt="3"/>
      <dgm:spPr/>
    </dgm:pt>
    <dgm:pt modelId="{D3FCC19C-67C9-4DB4-A070-350EA7583CF4}" type="pres">
      <dgm:prSet presAssocID="{6F8555E6-8B46-4912-AE19-CA09BC07C5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BB6A94-AF53-4641-A5FF-54FB269B1AC4}" type="pres">
      <dgm:prSet presAssocID="{6F8555E6-8B46-4912-AE19-CA09BC07C512}" presName="negativeSpace" presStyleCnt="0"/>
      <dgm:spPr/>
    </dgm:pt>
    <dgm:pt modelId="{8EEB59E9-D97E-43AC-BCFB-8A674D1B2C81}" type="pres">
      <dgm:prSet presAssocID="{6F8555E6-8B46-4912-AE19-CA09BC07C5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8F3C10-63C9-4A8F-B59C-4710CF1F22BB}" srcId="{9632472B-C77F-4F98-9C23-D8663822C64F}" destId="{65435CC1-26E2-439F-A303-1B398A9709BF}" srcOrd="2" destOrd="0" parTransId="{CCFE9DDC-F91A-4FBE-A51D-455240262B75}" sibTransId="{52ABECDA-81BA-40FA-8E8A-82F2E5907C90}"/>
    <dgm:cxn modelId="{0C729D13-01E4-4F9D-A5C3-A1BB29316B94}" type="presOf" srcId="{F0D7F26C-24C7-4ADE-8CE0-94769A6404B2}" destId="{8CEE1300-0990-4FDF-8BE0-4DBE1526AB06}" srcOrd="1" destOrd="0" presId="urn:microsoft.com/office/officeart/2005/8/layout/list1"/>
    <dgm:cxn modelId="{216C182B-590B-4FD8-AA5A-3586B2227A75}" type="presOf" srcId="{D52C0FBF-D7FE-4128-99B0-E1A690AEDF3F}" destId="{20246DF1-51E1-48DB-B3E2-45AC6CF7D9CD}" srcOrd="0" destOrd="1" presId="urn:microsoft.com/office/officeart/2005/8/layout/list1"/>
    <dgm:cxn modelId="{6BD91A2B-8FC7-4583-BD31-C657B2D43FB1}" srcId="{82167516-9DD1-4C98-B85F-A346E2E32824}" destId="{F0D7F26C-24C7-4ADE-8CE0-94769A6404B2}" srcOrd="1" destOrd="0" parTransId="{B8980AA5-64BF-41E9-AD3F-4C2FA1C2BC62}" sibTransId="{5E3885FC-2603-4214-AF4D-405EE3608E71}"/>
    <dgm:cxn modelId="{A332734B-B6D2-42D5-8775-E15132BF2343}" srcId="{9632472B-C77F-4F98-9C23-D8663822C64F}" destId="{D52C0FBF-D7FE-4128-99B0-E1A690AEDF3F}" srcOrd="1" destOrd="0" parTransId="{5E3394CE-FD93-4143-B7CC-C151334DD593}" sibTransId="{0396EA7C-6B0B-41E2-9CD0-5983C968A7EB}"/>
    <dgm:cxn modelId="{54C79E6E-5FE3-4108-92F5-BB1E12B728CC}" type="presOf" srcId="{9632472B-C77F-4F98-9C23-D8663822C64F}" destId="{4D03B203-1A3F-47B0-84A0-714771438AF6}" srcOrd="0" destOrd="0" presId="urn:microsoft.com/office/officeart/2005/8/layout/list1"/>
    <dgm:cxn modelId="{1629D373-E3B6-4B99-BC0D-AD9AEE83C016}" type="presOf" srcId="{90C27472-6DFB-499B-BE61-1C658D2CB18F}" destId="{20246DF1-51E1-48DB-B3E2-45AC6CF7D9CD}" srcOrd="0" destOrd="0" presId="urn:microsoft.com/office/officeart/2005/8/layout/list1"/>
    <dgm:cxn modelId="{76524494-DBD2-4852-86ED-808B2606D80A}" type="presOf" srcId="{9632472B-C77F-4F98-9C23-D8663822C64F}" destId="{A16E1B7B-FCDF-4AA7-8A45-933037CB48D2}" srcOrd="1" destOrd="0" presId="urn:microsoft.com/office/officeart/2005/8/layout/list1"/>
    <dgm:cxn modelId="{2F7A16AC-315C-4C7B-90B2-7E234404174B}" srcId="{9632472B-C77F-4F98-9C23-D8663822C64F}" destId="{90C27472-6DFB-499B-BE61-1C658D2CB18F}" srcOrd="0" destOrd="0" parTransId="{7A2F4A3F-52E4-48E4-916A-BE6245D3F41A}" sibTransId="{F0C9853E-D08C-48C7-8EE4-4843318489FE}"/>
    <dgm:cxn modelId="{688E08B2-1B5A-4052-B2A3-997B2D3E82FB}" type="presOf" srcId="{6F8555E6-8B46-4912-AE19-CA09BC07C512}" destId="{089B0ACB-C014-4650-9D8B-464CF982950F}" srcOrd="0" destOrd="0" presId="urn:microsoft.com/office/officeart/2005/8/layout/list1"/>
    <dgm:cxn modelId="{6BEEDAB3-D16B-4329-AE51-77DE2E0926B6}" srcId="{82167516-9DD1-4C98-B85F-A346E2E32824}" destId="{6F8555E6-8B46-4912-AE19-CA09BC07C512}" srcOrd="2" destOrd="0" parTransId="{2E2BB5D5-99E0-4EF1-8371-1F7554DC16FA}" sibTransId="{33C6EB23-EA9A-4717-81F1-27A496026698}"/>
    <dgm:cxn modelId="{39612CB6-046C-4743-9317-A9178CAA3219}" type="presOf" srcId="{F0D7F26C-24C7-4ADE-8CE0-94769A6404B2}" destId="{8247EA78-6DEA-4595-AE5B-B6AB64F6AAB8}" srcOrd="0" destOrd="0" presId="urn:microsoft.com/office/officeart/2005/8/layout/list1"/>
    <dgm:cxn modelId="{24418CBE-28F2-4762-876D-FCADED521E1C}" type="presOf" srcId="{82167516-9DD1-4C98-B85F-A346E2E32824}" destId="{3A616240-E2D8-4A06-BB5B-9D3E07E04E16}" srcOrd="0" destOrd="0" presId="urn:microsoft.com/office/officeart/2005/8/layout/list1"/>
    <dgm:cxn modelId="{71B2F0C7-5594-463C-800A-165052B7F28C}" srcId="{F0D7F26C-24C7-4ADE-8CE0-94769A6404B2}" destId="{C794924F-962C-4D97-93E1-B9FECEA9AF92}" srcOrd="0" destOrd="0" parTransId="{8F7C0863-5334-4597-BDDC-2A3E9EDAB5CB}" sibTransId="{C55A9B0F-FCCD-4F5F-8473-EF9D2DEEE9E2}"/>
    <dgm:cxn modelId="{AEA95FC8-8D46-4102-B130-AF514490EDB1}" type="presOf" srcId="{6F8555E6-8B46-4912-AE19-CA09BC07C512}" destId="{D3FCC19C-67C9-4DB4-A070-350EA7583CF4}" srcOrd="1" destOrd="0" presId="urn:microsoft.com/office/officeart/2005/8/layout/list1"/>
    <dgm:cxn modelId="{A98BBFD3-85B9-4190-A459-AC8611E3E440}" type="presOf" srcId="{C794924F-962C-4D97-93E1-B9FECEA9AF92}" destId="{46946DBD-BA8E-4B86-A039-696FC77229AD}" srcOrd="0" destOrd="0" presId="urn:microsoft.com/office/officeart/2005/8/layout/list1"/>
    <dgm:cxn modelId="{E82442D9-92E6-4F09-B7CC-7E8C3534BE53}" type="presOf" srcId="{65435CC1-26E2-439F-A303-1B398A9709BF}" destId="{20246DF1-51E1-48DB-B3E2-45AC6CF7D9CD}" srcOrd="0" destOrd="2" presId="urn:microsoft.com/office/officeart/2005/8/layout/list1"/>
    <dgm:cxn modelId="{BBEC39EF-9457-4B1D-9AB1-A6A3398C3B72}" srcId="{82167516-9DD1-4C98-B85F-A346E2E32824}" destId="{9632472B-C77F-4F98-9C23-D8663822C64F}" srcOrd="0" destOrd="0" parTransId="{DCE97766-0A65-49DC-AEBF-32C442040863}" sibTransId="{E51D1500-C408-46C1-984F-36555579F76A}"/>
    <dgm:cxn modelId="{6583B8AB-F54F-4118-AD3B-851F919BA65F}" type="presParOf" srcId="{3A616240-E2D8-4A06-BB5B-9D3E07E04E16}" destId="{5547D946-2259-459F-BC29-9B2010AB7551}" srcOrd="0" destOrd="0" presId="urn:microsoft.com/office/officeart/2005/8/layout/list1"/>
    <dgm:cxn modelId="{9BB78F07-429D-4AB9-99C9-EBDFE367DA7F}" type="presParOf" srcId="{5547D946-2259-459F-BC29-9B2010AB7551}" destId="{4D03B203-1A3F-47B0-84A0-714771438AF6}" srcOrd="0" destOrd="0" presId="urn:microsoft.com/office/officeart/2005/8/layout/list1"/>
    <dgm:cxn modelId="{C22213FB-C46A-43FD-AD8D-6C8AD1D93A48}" type="presParOf" srcId="{5547D946-2259-459F-BC29-9B2010AB7551}" destId="{A16E1B7B-FCDF-4AA7-8A45-933037CB48D2}" srcOrd="1" destOrd="0" presId="urn:microsoft.com/office/officeart/2005/8/layout/list1"/>
    <dgm:cxn modelId="{C6582C2D-E4AB-488D-8BBF-30374CA75FC3}" type="presParOf" srcId="{3A616240-E2D8-4A06-BB5B-9D3E07E04E16}" destId="{E9BE3137-1334-47D5-98CE-215BE7E1FCBA}" srcOrd="1" destOrd="0" presId="urn:microsoft.com/office/officeart/2005/8/layout/list1"/>
    <dgm:cxn modelId="{5E01F699-85E1-4AE3-9486-2D849CA0AFA8}" type="presParOf" srcId="{3A616240-E2D8-4A06-BB5B-9D3E07E04E16}" destId="{20246DF1-51E1-48DB-B3E2-45AC6CF7D9CD}" srcOrd="2" destOrd="0" presId="urn:microsoft.com/office/officeart/2005/8/layout/list1"/>
    <dgm:cxn modelId="{98D3AEAC-097A-40F5-9E7E-1512C297EC57}" type="presParOf" srcId="{3A616240-E2D8-4A06-BB5B-9D3E07E04E16}" destId="{8A1F4E45-F310-484E-99B4-610CF6098AD8}" srcOrd="3" destOrd="0" presId="urn:microsoft.com/office/officeart/2005/8/layout/list1"/>
    <dgm:cxn modelId="{CC4DF2EF-C772-4FEE-A5C1-1A5ADFF47D04}" type="presParOf" srcId="{3A616240-E2D8-4A06-BB5B-9D3E07E04E16}" destId="{24671B8B-C45C-4A4F-9A75-38793ED2C82C}" srcOrd="4" destOrd="0" presId="urn:microsoft.com/office/officeart/2005/8/layout/list1"/>
    <dgm:cxn modelId="{E87F9897-2A42-4EC8-BA5E-2D497C2F84B9}" type="presParOf" srcId="{24671B8B-C45C-4A4F-9A75-38793ED2C82C}" destId="{8247EA78-6DEA-4595-AE5B-B6AB64F6AAB8}" srcOrd="0" destOrd="0" presId="urn:microsoft.com/office/officeart/2005/8/layout/list1"/>
    <dgm:cxn modelId="{AECD10CA-1894-48F5-B9F6-81B555AECDB7}" type="presParOf" srcId="{24671B8B-C45C-4A4F-9A75-38793ED2C82C}" destId="{8CEE1300-0990-4FDF-8BE0-4DBE1526AB06}" srcOrd="1" destOrd="0" presId="urn:microsoft.com/office/officeart/2005/8/layout/list1"/>
    <dgm:cxn modelId="{E8253AB2-74CB-4818-AF20-D428AD20730D}" type="presParOf" srcId="{3A616240-E2D8-4A06-BB5B-9D3E07E04E16}" destId="{0535C7B3-4B7E-4F8A-9B49-BF0DBB76BF8F}" srcOrd="5" destOrd="0" presId="urn:microsoft.com/office/officeart/2005/8/layout/list1"/>
    <dgm:cxn modelId="{F31C5C34-E16C-46AD-8B0F-A6A384E1C08E}" type="presParOf" srcId="{3A616240-E2D8-4A06-BB5B-9D3E07E04E16}" destId="{46946DBD-BA8E-4B86-A039-696FC77229AD}" srcOrd="6" destOrd="0" presId="urn:microsoft.com/office/officeart/2005/8/layout/list1"/>
    <dgm:cxn modelId="{A52ABFEF-87CD-4EE2-8315-D04D95E67BBC}" type="presParOf" srcId="{3A616240-E2D8-4A06-BB5B-9D3E07E04E16}" destId="{B003F5E3-1615-40C9-8790-ECC93A588AE2}" srcOrd="7" destOrd="0" presId="urn:microsoft.com/office/officeart/2005/8/layout/list1"/>
    <dgm:cxn modelId="{0E89B8EE-1397-46ED-B775-A2505D4B4676}" type="presParOf" srcId="{3A616240-E2D8-4A06-BB5B-9D3E07E04E16}" destId="{C9994D43-6703-415A-919B-1D34CF9DE5D2}" srcOrd="8" destOrd="0" presId="urn:microsoft.com/office/officeart/2005/8/layout/list1"/>
    <dgm:cxn modelId="{2E91D4EC-BCFF-45D5-B27B-6C464424B9A3}" type="presParOf" srcId="{C9994D43-6703-415A-919B-1D34CF9DE5D2}" destId="{089B0ACB-C014-4650-9D8B-464CF982950F}" srcOrd="0" destOrd="0" presId="urn:microsoft.com/office/officeart/2005/8/layout/list1"/>
    <dgm:cxn modelId="{4018D5B1-C4A6-4C25-8DB9-7E38C9987B25}" type="presParOf" srcId="{C9994D43-6703-415A-919B-1D34CF9DE5D2}" destId="{D3FCC19C-67C9-4DB4-A070-350EA7583CF4}" srcOrd="1" destOrd="0" presId="urn:microsoft.com/office/officeart/2005/8/layout/list1"/>
    <dgm:cxn modelId="{1E7A9D9F-7F83-419E-BA74-6C9E6D563238}" type="presParOf" srcId="{3A616240-E2D8-4A06-BB5B-9D3E07E04E16}" destId="{F5BB6A94-AF53-4641-A5FF-54FB269B1AC4}" srcOrd="9" destOrd="0" presId="urn:microsoft.com/office/officeart/2005/8/layout/list1"/>
    <dgm:cxn modelId="{F80A74ED-516E-48A2-A10D-82F1860D05FA}" type="presParOf" srcId="{3A616240-E2D8-4A06-BB5B-9D3E07E04E16}" destId="{8EEB59E9-D97E-43AC-BCFB-8A674D1B2C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05D277-017F-4CD9-8A0F-81E6782E622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6A4BFF-B8AA-479C-92CD-DD82FA8F6A08}">
      <dgm:prSet/>
      <dgm:spPr/>
      <dgm:t>
        <a:bodyPr/>
        <a:lstStyle/>
        <a:p>
          <a:r>
            <a:rPr lang="cs-CZ"/>
            <a:t>Hledáme oblast MAXIMÁLNÍ VOLNOSTI v 6 různých směrech:</a:t>
          </a:r>
          <a:endParaRPr lang="en-US"/>
        </a:p>
      </dgm:t>
    </dgm:pt>
    <dgm:pt modelId="{2C566ABD-576D-4829-B91C-A40853B6B92F}" type="parTrans" cxnId="{38D22D98-3C36-42B3-A4B3-856E8E2A89A2}">
      <dgm:prSet/>
      <dgm:spPr/>
      <dgm:t>
        <a:bodyPr/>
        <a:lstStyle/>
        <a:p>
          <a:endParaRPr lang="en-US"/>
        </a:p>
      </dgm:t>
    </dgm:pt>
    <dgm:pt modelId="{CB15F6E2-190D-4A54-BCCE-009B42A8AA32}" type="sibTrans" cxnId="{38D22D98-3C36-42B3-A4B3-856E8E2A89A2}">
      <dgm:prSet/>
      <dgm:spPr/>
      <dgm:t>
        <a:bodyPr/>
        <a:lstStyle/>
        <a:p>
          <a:endParaRPr lang="en-US"/>
        </a:p>
      </dgm:t>
    </dgm:pt>
    <dgm:pt modelId="{FAE60C51-98CE-481E-B258-1A1F659BF41C}">
      <dgm:prSet/>
      <dgm:spPr/>
      <dgm:t>
        <a:bodyPr/>
        <a:lstStyle/>
        <a:p>
          <a:r>
            <a:rPr lang="cs-CZ"/>
            <a:t>Předklon-záklon</a:t>
          </a:r>
          <a:endParaRPr lang="en-US"/>
        </a:p>
      </dgm:t>
    </dgm:pt>
    <dgm:pt modelId="{5B897A24-9D8A-4D58-ACA7-555A5284F019}" type="parTrans" cxnId="{240AEE7F-0215-4847-9E00-32F6B262D46E}">
      <dgm:prSet/>
      <dgm:spPr/>
      <dgm:t>
        <a:bodyPr/>
        <a:lstStyle/>
        <a:p>
          <a:endParaRPr lang="en-US"/>
        </a:p>
      </dgm:t>
    </dgm:pt>
    <dgm:pt modelId="{2DC2BBE3-BF45-41AB-9C22-791F7B051C69}" type="sibTrans" cxnId="{240AEE7F-0215-4847-9E00-32F6B262D46E}">
      <dgm:prSet/>
      <dgm:spPr/>
      <dgm:t>
        <a:bodyPr/>
        <a:lstStyle/>
        <a:p>
          <a:endParaRPr lang="en-US"/>
        </a:p>
      </dgm:t>
    </dgm:pt>
    <dgm:pt modelId="{4491B840-A860-4903-A8E6-12F4801C648D}">
      <dgm:prSet/>
      <dgm:spPr/>
      <dgm:t>
        <a:bodyPr/>
        <a:lstStyle/>
        <a:p>
          <a:r>
            <a:rPr lang="cs-CZ"/>
            <a:t>Úklony vpravo &amp; vlevo </a:t>
          </a:r>
          <a:endParaRPr lang="en-US"/>
        </a:p>
      </dgm:t>
    </dgm:pt>
    <dgm:pt modelId="{A18DFE94-B5FC-4EB2-BFDC-4A39A863863D}" type="parTrans" cxnId="{C4E01965-0985-4CD2-A9D1-08F3BAC89128}">
      <dgm:prSet/>
      <dgm:spPr/>
      <dgm:t>
        <a:bodyPr/>
        <a:lstStyle/>
        <a:p>
          <a:endParaRPr lang="en-US"/>
        </a:p>
      </dgm:t>
    </dgm:pt>
    <dgm:pt modelId="{0A7BEBAD-004A-4B85-A2C1-A34BCE6FF824}" type="sibTrans" cxnId="{C4E01965-0985-4CD2-A9D1-08F3BAC89128}">
      <dgm:prSet/>
      <dgm:spPr/>
      <dgm:t>
        <a:bodyPr/>
        <a:lstStyle/>
        <a:p>
          <a:endParaRPr lang="en-US"/>
        </a:p>
      </dgm:t>
    </dgm:pt>
    <dgm:pt modelId="{635D998F-62C2-4CFF-9186-F65C2F9B939E}">
      <dgm:prSet/>
      <dgm:spPr/>
      <dgm:t>
        <a:bodyPr/>
        <a:lstStyle/>
        <a:p>
          <a:r>
            <a:rPr lang="cs-CZ"/>
            <a:t>Rotace vpravo &amp; vlevo </a:t>
          </a:r>
          <a:endParaRPr lang="en-US"/>
        </a:p>
      </dgm:t>
    </dgm:pt>
    <dgm:pt modelId="{5C3551A2-E5D8-4C21-B1BE-D7F9A171FF3F}" type="parTrans" cxnId="{649EBA7C-E719-4338-B5AF-B827AEB1A17A}">
      <dgm:prSet/>
      <dgm:spPr/>
      <dgm:t>
        <a:bodyPr/>
        <a:lstStyle/>
        <a:p>
          <a:endParaRPr lang="en-US"/>
        </a:p>
      </dgm:t>
    </dgm:pt>
    <dgm:pt modelId="{0DC0CD23-A26A-4623-B10F-C6B250F98665}" type="sibTrans" cxnId="{649EBA7C-E719-4338-B5AF-B827AEB1A17A}">
      <dgm:prSet/>
      <dgm:spPr/>
      <dgm:t>
        <a:bodyPr/>
        <a:lstStyle/>
        <a:p>
          <a:endParaRPr lang="en-US"/>
        </a:p>
      </dgm:t>
    </dgm:pt>
    <dgm:pt modelId="{8302715D-35C3-49B6-894B-DBC716CEEEDD}">
      <dgm:prSet/>
      <dgm:spPr/>
      <dgm:t>
        <a:bodyPr/>
        <a:lstStyle/>
        <a:p>
          <a:r>
            <a:rPr lang="cs-CZ"/>
            <a:t>Translační anteroposteriorní pohyb</a:t>
          </a:r>
          <a:endParaRPr lang="en-US"/>
        </a:p>
      </dgm:t>
    </dgm:pt>
    <dgm:pt modelId="{5A45FE0F-1B7E-43B3-B6BA-BC3BB276691D}" type="parTrans" cxnId="{F17338F5-A453-4FFE-B3A1-EF7BEDC8FD19}">
      <dgm:prSet/>
      <dgm:spPr/>
      <dgm:t>
        <a:bodyPr/>
        <a:lstStyle/>
        <a:p>
          <a:endParaRPr lang="en-US"/>
        </a:p>
      </dgm:t>
    </dgm:pt>
    <dgm:pt modelId="{37509E04-A479-4A42-AB41-481CDE87CC31}" type="sibTrans" cxnId="{F17338F5-A453-4FFE-B3A1-EF7BEDC8FD19}">
      <dgm:prSet/>
      <dgm:spPr/>
      <dgm:t>
        <a:bodyPr/>
        <a:lstStyle/>
        <a:p>
          <a:endParaRPr lang="en-US"/>
        </a:p>
      </dgm:t>
    </dgm:pt>
    <dgm:pt modelId="{7B803F7B-BD17-4B69-B97B-83594C940F39}">
      <dgm:prSet/>
      <dgm:spPr/>
      <dgm:t>
        <a:bodyPr/>
        <a:lstStyle/>
        <a:p>
          <a:r>
            <a:rPr lang="cs-CZ"/>
            <a:t>Translační laterolaterální pohyb</a:t>
          </a:r>
          <a:endParaRPr lang="en-US"/>
        </a:p>
      </dgm:t>
    </dgm:pt>
    <dgm:pt modelId="{E6DDA7AE-4C53-4F62-BC4C-00DFDF8F328D}" type="parTrans" cxnId="{8714E326-BB01-4A0F-B555-AD17C6D56986}">
      <dgm:prSet/>
      <dgm:spPr/>
      <dgm:t>
        <a:bodyPr/>
        <a:lstStyle/>
        <a:p>
          <a:endParaRPr lang="en-US"/>
        </a:p>
      </dgm:t>
    </dgm:pt>
    <dgm:pt modelId="{105E3F34-8FCD-404D-8A6E-42D2364B6881}" type="sibTrans" cxnId="{8714E326-BB01-4A0F-B555-AD17C6D56986}">
      <dgm:prSet/>
      <dgm:spPr/>
      <dgm:t>
        <a:bodyPr/>
        <a:lstStyle/>
        <a:p>
          <a:endParaRPr lang="en-US"/>
        </a:p>
      </dgm:t>
    </dgm:pt>
    <dgm:pt modelId="{01D59FA6-9467-4523-BF09-B46629F0DAEE}">
      <dgm:prSet/>
      <dgm:spPr/>
      <dgm:t>
        <a:bodyPr/>
        <a:lstStyle/>
        <a:p>
          <a:r>
            <a:rPr lang="cs-CZ"/>
            <a:t>Translační kraniokaudální pohyb</a:t>
          </a:r>
          <a:endParaRPr lang="en-US"/>
        </a:p>
      </dgm:t>
    </dgm:pt>
    <dgm:pt modelId="{727A455A-D3C9-4598-B21B-85AC2BA6315F}" type="parTrans" cxnId="{6E9475F7-DCCB-41C4-9D0C-D5CE2434993F}">
      <dgm:prSet/>
      <dgm:spPr/>
      <dgm:t>
        <a:bodyPr/>
        <a:lstStyle/>
        <a:p>
          <a:endParaRPr lang="en-US"/>
        </a:p>
      </dgm:t>
    </dgm:pt>
    <dgm:pt modelId="{7218BCA6-1327-4596-BFD9-FA3178EDC15D}" type="sibTrans" cxnId="{6E9475F7-DCCB-41C4-9D0C-D5CE2434993F}">
      <dgm:prSet/>
      <dgm:spPr/>
      <dgm:t>
        <a:bodyPr/>
        <a:lstStyle/>
        <a:p>
          <a:endParaRPr lang="en-US"/>
        </a:p>
      </dgm:t>
    </dgm:pt>
    <dgm:pt modelId="{F98A1BFA-2F86-4435-90D8-7AAE214AE496}">
      <dgm:prSet/>
      <dgm:spPr/>
      <dgm:t>
        <a:bodyPr/>
        <a:lstStyle/>
        <a:p>
          <a:r>
            <a:rPr lang="cs-CZ"/>
            <a:t>v bodu maximální volnosti necháme pacienta zhluboka nadechnout a vydechnout</a:t>
          </a:r>
          <a:endParaRPr lang="en-US"/>
        </a:p>
      </dgm:t>
    </dgm:pt>
    <dgm:pt modelId="{C61AECB4-688D-4B88-B91E-F497A9B9BD79}" type="parTrans" cxnId="{A33D6A69-6126-4872-BFBB-C12B3B9CA005}">
      <dgm:prSet/>
      <dgm:spPr/>
      <dgm:t>
        <a:bodyPr/>
        <a:lstStyle/>
        <a:p>
          <a:endParaRPr lang="en-US"/>
        </a:p>
      </dgm:t>
    </dgm:pt>
    <dgm:pt modelId="{A5191B49-A7F4-47CF-A05D-46C0BB3B5DEA}" type="sibTrans" cxnId="{A33D6A69-6126-4872-BFBB-C12B3B9CA005}">
      <dgm:prSet/>
      <dgm:spPr/>
      <dgm:t>
        <a:bodyPr/>
        <a:lstStyle/>
        <a:p>
          <a:endParaRPr lang="en-US"/>
        </a:p>
      </dgm:t>
    </dgm:pt>
    <dgm:pt modelId="{44D0668D-6290-4D8A-930C-30F7E61D9743}">
      <dgm:prSet/>
      <dgm:spPr/>
      <dgm:t>
        <a:bodyPr/>
        <a:lstStyle/>
        <a:p>
          <a:r>
            <a:rPr lang="cs-CZ"/>
            <a:t>zůstáváme v této oblasti několik sekund (dokud je to pacientovi příjemné) a zároveň pacient provádí hluboké dýchání</a:t>
          </a:r>
          <a:endParaRPr lang="en-US"/>
        </a:p>
      </dgm:t>
    </dgm:pt>
    <dgm:pt modelId="{31DBB3C0-49C2-4EBA-BC09-6EA8A3E67455}" type="parTrans" cxnId="{3CE60D44-315E-4E51-A30D-11D35958FFEE}">
      <dgm:prSet/>
      <dgm:spPr/>
      <dgm:t>
        <a:bodyPr/>
        <a:lstStyle/>
        <a:p>
          <a:endParaRPr lang="en-US"/>
        </a:p>
      </dgm:t>
    </dgm:pt>
    <dgm:pt modelId="{0750EF67-147A-4639-B264-525F7572AD84}" type="sibTrans" cxnId="{3CE60D44-315E-4E51-A30D-11D35958FFEE}">
      <dgm:prSet/>
      <dgm:spPr/>
      <dgm:t>
        <a:bodyPr/>
        <a:lstStyle/>
        <a:p>
          <a:endParaRPr lang="en-US"/>
        </a:p>
      </dgm:t>
    </dgm:pt>
    <dgm:pt modelId="{80FA6439-5285-410F-950C-12346907E5D6}">
      <dgm:prSet/>
      <dgm:spPr/>
      <dgm:t>
        <a:bodyPr/>
        <a:lstStyle/>
        <a:p>
          <a:r>
            <a:rPr lang="cs-CZ"/>
            <a:t>opět vše opakujeme a provádíme tak dlouho, dokud se ROM stále zvětšuje</a:t>
          </a:r>
          <a:endParaRPr lang="en-US"/>
        </a:p>
      </dgm:t>
    </dgm:pt>
    <dgm:pt modelId="{EF8EF58D-89D8-49DB-9443-39AE2C002EBE}" type="parTrans" cxnId="{5FB9E917-1226-484D-8486-697224A04613}">
      <dgm:prSet/>
      <dgm:spPr/>
      <dgm:t>
        <a:bodyPr/>
        <a:lstStyle/>
        <a:p>
          <a:endParaRPr lang="en-US"/>
        </a:p>
      </dgm:t>
    </dgm:pt>
    <dgm:pt modelId="{234CEC4B-E1B3-44B2-AA5C-B28B30A61968}" type="sibTrans" cxnId="{5FB9E917-1226-484D-8486-697224A04613}">
      <dgm:prSet/>
      <dgm:spPr/>
      <dgm:t>
        <a:bodyPr/>
        <a:lstStyle/>
        <a:p>
          <a:endParaRPr lang="en-US"/>
        </a:p>
      </dgm:t>
    </dgm:pt>
    <dgm:pt modelId="{55BA60C2-4741-4867-BA8B-233096089178}" type="pres">
      <dgm:prSet presAssocID="{0F05D277-017F-4CD9-8A0F-81E6782E6229}" presName="Name0" presStyleCnt="0">
        <dgm:presLayoutVars>
          <dgm:dir/>
          <dgm:animLvl val="lvl"/>
          <dgm:resizeHandles val="exact"/>
        </dgm:presLayoutVars>
      </dgm:prSet>
      <dgm:spPr/>
    </dgm:pt>
    <dgm:pt modelId="{35CBFD14-752E-4451-9FEC-CD6ABECE1456}" type="pres">
      <dgm:prSet presAssocID="{80FA6439-5285-410F-950C-12346907E5D6}" presName="boxAndChildren" presStyleCnt="0"/>
      <dgm:spPr/>
    </dgm:pt>
    <dgm:pt modelId="{215C2C66-A6F8-4F54-A28D-58F9E45D96E1}" type="pres">
      <dgm:prSet presAssocID="{80FA6439-5285-410F-950C-12346907E5D6}" presName="parentTextBox" presStyleLbl="node1" presStyleIdx="0" presStyleCnt="4"/>
      <dgm:spPr/>
    </dgm:pt>
    <dgm:pt modelId="{D3356DFA-16B8-4481-9E43-4090501E7D8C}" type="pres">
      <dgm:prSet presAssocID="{0750EF67-147A-4639-B264-525F7572AD84}" presName="sp" presStyleCnt="0"/>
      <dgm:spPr/>
    </dgm:pt>
    <dgm:pt modelId="{8639DF93-2B63-4487-B661-51E9F35834E6}" type="pres">
      <dgm:prSet presAssocID="{44D0668D-6290-4D8A-930C-30F7E61D9743}" presName="arrowAndChildren" presStyleCnt="0"/>
      <dgm:spPr/>
    </dgm:pt>
    <dgm:pt modelId="{206A2578-5B56-4E8C-908D-6F2C3E0F1623}" type="pres">
      <dgm:prSet presAssocID="{44D0668D-6290-4D8A-930C-30F7E61D9743}" presName="parentTextArrow" presStyleLbl="node1" presStyleIdx="1" presStyleCnt="4"/>
      <dgm:spPr/>
    </dgm:pt>
    <dgm:pt modelId="{53A2BA17-1968-4C33-9656-C4B23B07C5E3}" type="pres">
      <dgm:prSet presAssocID="{A5191B49-A7F4-47CF-A05D-46C0BB3B5DEA}" presName="sp" presStyleCnt="0"/>
      <dgm:spPr/>
    </dgm:pt>
    <dgm:pt modelId="{86BB4EAD-209D-43B4-9281-4EE8315C8282}" type="pres">
      <dgm:prSet presAssocID="{F98A1BFA-2F86-4435-90D8-7AAE214AE496}" presName="arrowAndChildren" presStyleCnt="0"/>
      <dgm:spPr/>
    </dgm:pt>
    <dgm:pt modelId="{3CAC6917-3466-47A1-A909-103BD2141018}" type="pres">
      <dgm:prSet presAssocID="{F98A1BFA-2F86-4435-90D8-7AAE214AE496}" presName="parentTextArrow" presStyleLbl="node1" presStyleIdx="2" presStyleCnt="4"/>
      <dgm:spPr/>
    </dgm:pt>
    <dgm:pt modelId="{B1C245AE-5841-4648-9688-36EA87699234}" type="pres">
      <dgm:prSet presAssocID="{CB15F6E2-190D-4A54-BCCE-009B42A8AA32}" presName="sp" presStyleCnt="0"/>
      <dgm:spPr/>
    </dgm:pt>
    <dgm:pt modelId="{AB57BB3A-D0D8-4873-BAF4-D798841F9149}" type="pres">
      <dgm:prSet presAssocID="{8E6A4BFF-B8AA-479C-92CD-DD82FA8F6A08}" presName="arrowAndChildren" presStyleCnt="0"/>
      <dgm:spPr/>
    </dgm:pt>
    <dgm:pt modelId="{3314569F-7B47-4AE2-99CF-E1DE5E20CC45}" type="pres">
      <dgm:prSet presAssocID="{8E6A4BFF-B8AA-479C-92CD-DD82FA8F6A08}" presName="parentTextArrow" presStyleLbl="node1" presStyleIdx="2" presStyleCnt="4"/>
      <dgm:spPr/>
    </dgm:pt>
    <dgm:pt modelId="{BC12CBC8-CFE4-4BE0-AF4A-C54B897C4D39}" type="pres">
      <dgm:prSet presAssocID="{8E6A4BFF-B8AA-479C-92CD-DD82FA8F6A08}" presName="arrow" presStyleLbl="node1" presStyleIdx="3" presStyleCnt="4"/>
      <dgm:spPr/>
    </dgm:pt>
    <dgm:pt modelId="{B2363BBE-2D4E-43B1-9A56-8CFCACFC2606}" type="pres">
      <dgm:prSet presAssocID="{8E6A4BFF-B8AA-479C-92CD-DD82FA8F6A08}" presName="descendantArrow" presStyleCnt="0"/>
      <dgm:spPr/>
    </dgm:pt>
    <dgm:pt modelId="{443F8239-FBA9-436C-9BB7-1F452BB1D846}" type="pres">
      <dgm:prSet presAssocID="{FAE60C51-98CE-481E-B258-1A1F659BF41C}" presName="childTextArrow" presStyleLbl="fgAccFollowNode1" presStyleIdx="0" presStyleCnt="6">
        <dgm:presLayoutVars>
          <dgm:bulletEnabled val="1"/>
        </dgm:presLayoutVars>
      </dgm:prSet>
      <dgm:spPr/>
    </dgm:pt>
    <dgm:pt modelId="{F70E854E-D7B9-4DC9-9824-0B560B643BDD}" type="pres">
      <dgm:prSet presAssocID="{4491B840-A860-4903-A8E6-12F4801C648D}" presName="childTextArrow" presStyleLbl="fgAccFollowNode1" presStyleIdx="1" presStyleCnt="6">
        <dgm:presLayoutVars>
          <dgm:bulletEnabled val="1"/>
        </dgm:presLayoutVars>
      </dgm:prSet>
      <dgm:spPr/>
    </dgm:pt>
    <dgm:pt modelId="{1C0079E7-4CF9-4EF9-81CB-85CF5CA7479A}" type="pres">
      <dgm:prSet presAssocID="{635D998F-62C2-4CFF-9186-F65C2F9B939E}" presName="childTextArrow" presStyleLbl="fgAccFollowNode1" presStyleIdx="2" presStyleCnt="6">
        <dgm:presLayoutVars>
          <dgm:bulletEnabled val="1"/>
        </dgm:presLayoutVars>
      </dgm:prSet>
      <dgm:spPr/>
    </dgm:pt>
    <dgm:pt modelId="{B08B4E02-0BAD-4130-9F35-9FA51A59DBF1}" type="pres">
      <dgm:prSet presAssocID="{8302715D-35C3-49B6-894B-DBC716CEEEDD}" presName="childTextArrow" presStyleLbl="fgAccFollowNode1" presStyleIdx="3" presStyleCnt="6">
        <dgm:presLayoutVars>
          <dgm:bulletEnabled val="1"/>
        </dgm:presLayoutVars>
      </dgm:prSet>
      <dgm:spPr/>
    </dgm:pt>
    <dgm:pt modelId="{DEFAEE20-57F9-414F-B16B-0592BEEA20B9}" type="pres">
      <dgm:prSet presAssocID="{7B803F7B-BD17-4B69-B97B-83594C940F39}" presName="childTextArrow" presStyleLbl="fgAccFollowNode1" presStyleIdx="4" presStyleCnt="6">
        <dgm:presLayoutVars>
          <dgm:bulletEnabled val="1"/>
        </dgm:presLayoutVars>
      </dgm:prSet>
      <dgm:spPr/>
    </dgm:pt>
    <dgm:pt modelId="{B443316B-E65E-4FB0-95DC-4344737DD4AB}" type="pres">
      <dgm:prSet presAssocID="{01D59FA6-9467-4523-BF09-B46629F0DAE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63A66C03-ECF9-4088-A217-A3954AEFF04E}" type="presOf" srcId="{8E6A4BFF-B8AA-479C-92CD-DD82FA8F6A08}" destId="{3314569F-7B47-4AE2-99CF-E1DE5E20CC45}" srcOrd="0" destOrd="0" presId="urn:microsoft.com/office/officeart/2005/8/layout/process4"/>
    <dgm:cxn modelId="{469F7A05-06B3-4218-8091-0D274E43499F}" type="presOf" srcId="{01D59FA6-9467-4523-BF09-B46629F0DAEE}" destId="{B443316B-E65E-4FB0-95DC-4344737DD4AB}" srcOrd="0" destOrd="0" presId="urn:microsoft.com/office/officeart/2005/8/layout/process4"/>
    <dgm:cxn modelId="{5FB9E917-1226-484D-8486-697224A04613}" srcId="{0F05D277-017F-4CD9-8A0F-81E6782E6229}" destId="{80FA6439-5285-410F-950C-12346907E5D6}" srcOrd="3" destOrd="0" parTransId="{EF8EF58D-89D8-49DB-9443-39AE2C002EBE}" sibTransId="{234CEC4B-E1B3-44B2-AA5C-B28B30A61968}"/>
    <dgm:cxn modelId="{8714E326-BB01-4A0F-B555-AD17C6D56986}" srcId="{8E6A4BFF-B8AA-479C-92CD-DD82FA8F6A08}" destId="{7B803F7B-BD17-4B69-B97B-83594C940F39}" srcOrd="4" destOrd="0" parTransId="{E6DDA7AE-4C53-4F62-BC4C-00DFDF8F328D}" sibTransId="{105E3F34-8FCD-404D-8A6E-42D2364B6881}"/>
    <dgm:cxn modelId="{3CE60D44-315E-4E51-A30D-11D35958FFEE}" srcId="{0F05D277-017F-4CD9-8A0F-81E6782E6229}" destId="{44D0668D-6290-4D8A-930C-30F7E61D9743}" srcOrd="2" destOrd="0" parTransId="{31DBB3C0-49C2-4EBA-BC09-6EA8A3E67455}" sibTransId="{0750EF67-147A-4639-B264-525F7572AD84}"/>
    <dgm:cxn modelId="{C4E01965-0985-4CD2-A9D1-08F3BAC89128}" srcId="{8E6A4BFF-B8AA-479C-92CD-DD82FA8F6A08}" destId="{4491B840-A860-4903-A8E6-12F4801C648D}" srcOrd="1" destOrd="0" parTransId="{A18DFE94-B5FC-4EB2-BFDC-4A39A863863D}" sibTransId="{0A7BEBAD-004A-4B85-A2C1-A34BCE6FF824}"/>
    <dgm:cxn modelId="{A33D6A69-6126-4872-BFBB-C12B3B9CA005}" srcId="{0F05D277-017F-4CD9-8A0F-81E6782E6229}" destId="{F98A1BFA-2F86-4435-90D8-7AAE214AE496}" srcOrd="1" destOrd="0" parTransId="{C61AECB4-688D-4B88-B91E-F497A9B9BD79}" sibTransId="{A5191B49-A7F4-47CF-A05D-46C0BB3B5DEA}"/>
    <dgm:cxn modelId="{57AF3A72-0353-4D58-9163-9AA64B97C798}" type="presOf" srcId="{635D998F-62C2-4CFF-9186-F65C2F9B939E}" destId="{1C0079E7-4CF9-4EF9-81CB-85CF5CA7479A}" srcOrd="0" destOrd="0" presId="urn:microsoft.com/office/officeart/2005/8/layout/process4"/>
    <dgm:cxn modelId="{649EBA7C-E719-4338-B5AF-B827AEB1A17A}" srcId="{8E6A4BFF-B8AA-479C-92CD-DD82FA8F6A08}" destId="{635D998F-62C2-4CFF-9186-F65C2F9B939E}" srcOrd="2" destOrd="0" parTransId="{5C3551A2-E5D8-4C21-B1BE-D7F9A171FF3F}" sibTransId="{0DC0CD23-A26A-4623-B10F-C6B250F98665}"/>
    <dgm:cxn modelId="{240AEE7F-0215-4847-9E00-32F6B262D46E}" srcId="{8E6A4BFF-B8AA-479C-92CD-DD82FA8F6A08}" destId="{FAE60C51-98CE-481E-B258-1A1F659BF41C}" srcOrd="0" destOrd="0" parTransId="{5B897A24-9D8A-4D58-ACA7-555A5284F019}" sibTransId="{2DC2BBE3-BF45-41AB-9C22-791F7B051C69}"/>
    <dgm:cxn modelId="{B77EDB81-0031-4155-BF81-D19FED079BB7}" type="presOf" srcId="{8302715D-35C3-49B6-894B-DBC716CEEEDD}" destId="{B08B4E02-0BAD-4130-9F35-9FA51A59DBF1}" srcOrd="0" destOrd="0" presId="urn:microsoft.com/office/officeart/2005/8/layout/process4"/>
    <dgm:cxn modelId="{8C445D83-E926-4679-8268-84CF982FD4BC}" type="presOf" srcId="{8E6A4BFF-B8AA-479C-92CD-DD82FA8F6A08}" destId="{BC12CBC8-CFE4-4BE0-AF4A-C54B897C4D39}" srcOrd="1" destOrd="0" presId="urn:microsoft.com/office/officeart/2005/8/layout/process4"/>
    <dgm:cxn modelId="{D21EDB93-51D9-4F5A-87BE-933CE7880595}" type="presOf" srcId="{0F05D277-017F-4CD9-8A0F-81E6782E6229}" destId="{55BA60C2-4741-4867-BA8B-233096089178}" srcOrd="0" destOrd="0" presId="urn:microsoft.com/office/officeart/2005/8/layout/process4"/>
    <dgm:cxn modelId="{8E237794-DD23-487B-BFD6-5D53D01440B3}" type="presOf" srcId="{44D0668D-6290-4D8A-930C-30F7E61D9743}" destId="{206A2578-5B56-4E8C-908D-6F2C3E0F1623}" srcOrd="0" destOrd="0" presId="urn:microsoft.com/office/officeart/2005/8/layout/process4"/>
    <dgm:cxn modelId="{38D22D98-3C36-42B3-A4B3-856E8E2A89A2}" srcId="{0F05D277-017F-4CD9-8A0F-81E6782E6229}" destId="{8E6A4BFF-B8AA-479C-92CD-DD82FA8F6A08}" srcOrd="0" destOrd="0" parTransId="{2C566ABD-576D-4829-B91C-A40853B6B92F}" sibTransId="{CB15F6E2-190D-4A54-BCCE-009B42A8AA32}"/>
    <dgm:cxn modelId="{BACDAFC6-EDFB-4E3D-9C84-67BA46E6B3B6}" type="presOf" srcId="{80FA6439-5285-410F-950C-12346907E5D6}" destId="{215C2C66-A6F8-4F54-A28D-58F9E45D96E1}" srcOrd="0" destOrd="0" presId="urn:microsoft.com/office/officeart/2005/8/layout/process4"/>
    <dgm:cxn modelId="{10A70ECC-DFE2-4279-835B-90BD5C208229}" type="presOf" srcId="{7B803F7B-BD17-4B69-B97B-83594C940F39}" destId="{DEFAEE20-57F9-414F-B16B-0592BEEA20B9}" srcOrd="0" destOrd="0" presId="urn:microsoft.com/office/officeart/2005/8/layout/process4"/>
    <dgm:cxn modelId="{05D645D0-4F9F-472B-A502-BB8B81876EE7}" type="presOf" srcId="{FAE60C51-98CE-481E-B258-1A1F659BF41C}" destId="{443F8239-FBA9-436C-9BB7-1F452BB1D846}" srcOrd="0" destOrd="0" presId="urn:microsoft.com/office/officeart/2005/8/layout/process4"/>
    <dgm:cxn modelId="{FE5AF1E2-0065-4B8D-998F-7AA4A76A7758}" type="presOf" srcId="{F98A1BFA-2F86-4435-90D8-7AAE214AE496}" destId="{3CAC6917-3466-47A1-A909-103BD2141018}" srcOrd="0" destOrd="0" presId="urn:microsoft.com/office/officeart/2005/8/layout/process4"/>
    <dgm:cxn modelId="{F17338F5-A453-4FFE-B3A1-EF7BEDC8FD19}" srcId="{8E6A4BFF-B8AA-479C-92CD-DD82FA8F6A08}" destId="{8302715D-35C3-49B6-894B-DBC716CEEEDD}" srcOrd="3" destOrd="0" parTransId="{5A45FE0F-1B7E-43B3-B6BA-BC3BB276691D}" sibTransId="{37509E04-A479-4A42-AB41-481CDE87CC31}"/>
    <dgm:cxn modelId="{6E9475F7-DCCB-41C4-9D0C-D5CE2434993F}" srcId="{8E6A4BFF-B8AA-479C-92CD-DD82FA8F6A08}" destId="{01D59FA6-9467-4523-BF09-B46629F0DAEE}" srcOrd="5" destOrd="0" parTransId="{727A455A-D3C9-4598-B21B-85AC2BA6315F}" sibTransId="{7218BCA6-1327-4596-BFD9-FA3178EDC15D}"/>
    <dgm:cxn modelId="{97E576FC-AFA6-4CF6-B994-BAA3952CFC55}" type="presOf" srcId="{4491B840-A860-4903-A8E6-12F4801C648D}" destId="{F70E854E-D7B9-4DC9-9824-0B560B643BDD}" srcOrd="0" destOrd="0" presId="urn:microsoft.com/office/officeart/2005/8/layout/process4"/>
    <dgm:cxn modelId="{96067624-940F-4FE4-979A-3CFB0972DC69}" type="presParOf" srcId="{55BA60C2-4741-4867-BA8B-233096089178}" destId="{35CBFD14-752E-4451-9FEC-CD6ABECE1456}" srcOrd="0" destOrd="0" presId="urn:microsoft.com/office/officeart/2005/8/layout/process4"/>
    <dgm:cxn modelId="{8AF5D364-E62A-44F9-A2E9-B0B063172C0A}" type="presParOf" srcId="{35CBFD14-752E-4451-9FEC-CD6ABECE1456}" destId="{215C2C66-A6F8-4F54-A28D-58F9E45D96E1}" srcOrd="0" destOrd="0" presId="urn:microsoft.com/office/officeart/2005/8/layout/process4"/>
    <dgm:cxn modelId="{F2468058-7CBD-4AC8-AFCF-CEA49F864D3E}" type="presParOf" srcId="{55BA60C2-4741-4867-BA8B-233096089178}" destId="{D3356DFA-16B8-4481-9E43-4090501E7D8C}" srcOrd="1" destOrd="0" presId="urn:microsoft.com/office/officeart/2005/8/layout/process4"/>
    <dgm:cxn modelId="{63F6D9B9-DC8A-4FAF-A93C-5992C7D7C91D}" type="presParOf" srcId="{55BA60C2-4741-4867-BA8B-233096089178}" destId="{8639DF93-2B63-4487-B661-51E9F35834E6}" srcOrd="2" destOrd="0" presId="urn:microsoft.com/office/officeart/2005/8/layout/process4"/>
    <dgm:cxn modelId="{DD004279-315B-49C2-8C39-5221920AD149}" type="presParOf" srcId="{8639DF93-2B63-4487-B661-51E9F35834E6}" destId="{206A2578-5B56-4E8C-908D-6F2C3E0F1623}" srcOrd="0" destOrd="0" presId="urn:microsoft.com/office/officeart/2005/8/layout/process4"/>
    <dgm:cxn modelId="{04F472FA-6478-4C16-94A0-D9854DACB346}" type="presParOf" srcId="{55BA60C2-4741-4867-BA8B-233096089178}" destId="{53A2BA17-1968-4C33-9656-C4B23B07C5E3}" srcOrd="3" destOrd="0" presId="urn:microsoft.com/office/officeart/2005/8/layout/process4"/>
    <dgm:cxn modelId="{4BBED020-DA23-4502-B34B-A0C3955A897D}" type="presParOf" srcId="{55BA60C2-4741-4867-BA8B-233096089178}" destId="{86BB4EAD-209D-43B4-9281-4EE8315C8282}" srcOrd="4" destOrd="0" presId="urn:microsoft.com/office/officeart/2005/8/layout/process4"/>
    <dgm:cxn modelId="{9E069A0C-613D-41CB-A662-BB9C560830E5}" type="presParOf" srcId="{86BB4EAD-209D-43B4-9281-4EE8315C8282}" destId="{3CAC6917-3466-47A1-A909-103BD2141018}" srcOrd="0" destOrd="0" presId="urn:microsoft.com/office/officeart/2005/8/layout/process4"/>
    <dgm:cxn modelId="{928D2401-7572-4E73-B2DD-D16AC4E5DC89}" type="presParOf" srcId="{55BA60C2-4741-4867-BA8B-233096089178}" destId="{B1C245AE-5841-4648-9688-36EA87699234}" srcOrd="5" destOrd="0" presId="urn:microsoft.com/office/officeart/2005/8/layout/process4"/>
    <dgm:cxn modelId="{C02DBF45-04EF-4860-8BD0-E6D772F52DF3}" type="presParOf" srcId="{55BA60C2-4741-4867-BA8B-233096089178}" destId="{AB57BB3A-D0D8-4873-BAF4-D798841F9149}" srcOrd="6" destOrd="0" presId="urn:microsoft.com/office/officeart/2005/8/layout/process4"/>
    <dgm:cxn modelId="{97DE1682-B0DB-4754-8EC6-A109BE74BE85}" type="presParOf" srcId="{AB57BB3A-D0D8-4873-BAF4-D798841F9149}" destId="{3314569F-7B47-4AE2-99CF-E1DE5E20CC45}" srcOrd="0" destOrd="0" presId="urn:microsoft.com/office/officeart/2005/8/layout/process4"/>
    <dgm:cxn modelId="{12C15568-A42A-47FE-8E5A-8D4FE3F4EE6B}" type="presParOf" srcId="{AB57BB3A-D0D8-4873-BAF4-D798841F9149}" destId="{BC12CBC8-CFE4-4BE0-AF4A-C54B897C4D39}" srcOrd="1" destOrd="0" presId="urn:microsoft.com/office/officeart/2005/8/layout/process4"/>
    <dgm:cxn modelId="{3075E6EC-1022-4119-A5AB-85AFA3F44173}" type="presParOf" srcId="{AB57BB3A-D0D8-4873-BAF4-D798841F9149}" destId="{B2363BBE-2D4E-43B1-9A56-8CFCACFC2606}" srcOrd="2" destOrd="0" presId="urn:microsoft.com/office/officeart/2005/8/layout/process4"/>
    <dgm:cxn modelId="{F0D0B01A-1914-47C1-8517-3E8642930658}" type="presParOf" srcId="{B2363BBE-2D4E-43B1-9A56-8CFCACFC2606}" destId="{443F8239-FBA9-436C-9BB7-1F452BB1D846}" srcOrd="0" destOrd="0" presId="urn:microsoft.com/office/officeart/2005/8/layout/process4"/>
    <dgm:cxn modelId="{D925FF64-2C7C-45AB-BF6A-8C8A4D64CDAA}" type="presParOf" srcId="{B2363BBE-2D4E-43B1-9A56-8CFCACFC2606}" destId="{F70E854E-D7B9-4DC9-9824-0B560B643BDD}" srcOrd="1" destOrd="0" presId="urn:microsoft.com/office/officeart/2005/8/layout/process4"/>
    <dgm:cxn modelId="{602E2D6A-C681-49B6-885B-AA911A0FF646}" type="presParOf" srcId="{B2363BBE-2D4E-43B1-9A56-8CFCACFC2606}" destId="{1C0079E7-4CF9-4EF9-81CB-85CF5CA7479A}" srcOrd="2" destOrd="0" presId="urn:microsoft.com/office/officeart/2005/8/layout/process4"/>
    <dgm:cxn modelId="{B796A28B-6FFC-4644-B730-1B5DC6976BA1}" type="presParOf" srcId="{B2363BBE-2D4E-43B1-9A56-8CFCACFC2606}" destId="{B08B4E02-0BAD-4130-9F35-9FA51A59DBF1}" srcOrd="3" destOrd="0" presId="urn:microsoft.com/office/officeart/2005/8/layout/process4"/>
    <dgm:cxn modelId="{E20F6209-A5D5-45CC-9479-5A19F3744C63}" type="presParOf" srcId="{B2363BBE-2D4E-43B1-9A56-8CFCACFC2606}" destId="{DEFAEE20-57F9-414F-B16B-0592BEEA20B9}" srcOrd="4" destOrd="0" presId="urn:microsoft.com/office/officeart/2005/8/layout/process4"/>
    <dgm:cxn modelId="{E8D3E0A1-DF7D-4E53-B623-13410EE5C07E}" type="presParOf" srcId="{B2363BBE-2D4E-43B1-9A56-8CFCACFC2606}" destId="{B443316B-E65E-4FB0-95DC-4344737DD4AB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587C3E-5F23-4CEB-AD5A-7B538FB86C1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5BEC9B7-52C0-4927-A68C-7AC6EF1AC612}">
      <dgm:prSet/>
      <dgm:spPr/>
      <dgm:t>
        <a:bodyPr/>
        <a:lstStyle/>
        <a:p>
          <a:r>
            <a:rPr lang="cs-CZ"/>
            <a:t>Posturální syndrom</a:t>
          </a:r>
          <a:endParaRPr lang="en-US"/>
        </a:p>
      </dgm:t>
    </dgm:pt>
    <dgm:pt modelId="{6332A308-9CA3-497E-9EF5-86EB008267DD}" type="parTrans" cxnId="{E1178666-56FD-4C6A-B8CF-418AE12AE9BA}">
      <dgm:prSet/>
      <dgm:spPr/>
      <dgm:t>
        <a:bodyPr/>
        <a:lstStyle/>
        <a:p>
          <a:endParaRPr lang="en-US"/>
        </a:p>
      </dgm:t>
    </dgm:pt>
    <dgm:pt modelId="{F3E6E95F-0D63-4C9F-85C6-C51689C763CB}" type="sibTrans" cxnId="{E1178666-56FD-4C6A-B8CF-418AE12AE9BA}">
      <dgm:prSet/>
      <dgm:spPr/>
      <dgm:t>
        <a:bodyPr/>
        <a:lstStyle/>
        <a:p>
          <a:endParaRPr lang="en-US"/>
        </a:p>
      </dgm:t>
    </dgm:pt>
    <dgm:pt modelId="{EDE4B20E-339B-452A-BE2E-0F971D1CB458}">
      <dgm:prSet/>
      <dgm:spPr/>
      <dgm:t>
        <a:bodyPr/>
        <a:lstStyle/>
        <a:p>
          <a:r>
            <a:rPr lang="cs-CZ"/>
            <a:t>Dysfunkční syndrom</a:t>
          </a:r>
          <a:endParaRPr lang="en-US"/>
        </a:p>
      </dgm:t>
    </dgm:pt>
    <dgm:pt modelId="{1CA54ABE-F24B-43F0-B9DF-4F5BDC48BB31}" type="parTrans" cxnId="{3401D5A3-D0C8-4879-BE56-FFDB76CB6932}">
      <dgm:prSet/>
      <dgm:spPr/>
      <dgm:t>
        <a:bodyPr/>
        <a:lstStyle/>
        <a:p>
          <a:endParaRPr lang="en-US"/>
        </a:p>
      </dgm:t>
    </dgm:pt>
    <dgm:pt modelId="{53883491-A4CE-457E-864C-B0071B6A61E1}" type="sibTrans" cxnId="{3401D5A3-D0C8-4879-BE56-FFDB76CB6932}">
      <dgm:prSet/>
      <dgm:spPr/>
      <dgm:t>
        <a:bodyPr/>
        <a:lstStyle/>
        <a:p>
          <a:endParaRPr lang="en-US"/>
        </a:p>
      </dgm:t>
    </dgm:pt>
    <dgm:pt modelId="{FA7ACA5D-7A93-435D-A21A-DDFA39BB6CE8}">
      <dgm:prSet/>
      <dgm:spPr/>
      <dgm:t>
        <a:bodyPr/>
        <a:lstStyle/>
        <a:p>
          <a:r>
            <a:rPr lang="cs-CZ"/>
            <a:t>Poruchový syndrom (tzv. Derangement)</a:t>
          </a:r>
          <a:endParaRPr lang="en-US"/>
        </a:p>
      </dgm:t>
    </dgm:pt>
    <dgm:pt modelId="{F50A1514-A7D3-4025-B601-3B6B9890F327}" type="parTrans" cxnId="{CAC0D0D6-A73E-4194-B025-39C47965C553}">
      <dgm:prSet/>
      <dgm:spPr/>
      <dgm:t>
        <a:bodyPr/>
        <a:lstStyle/>
        <a:p>
          <a:endParaRPr lang="en-US"/>
        </a:p>
      </dgm:t>
    </dgm:pt>
    <dgm:pt modelId="{7DAA882B-0968-4542-9844-799683DB330B}" type="sibTrans" cxnId="{CAC0D0D6-A73E-4194-B025-39C47965C553}">
      <dgm:prSet/>
      <dgm:spPr/>
      <dgm:t>
        <a:bodyPr/>
        <a:lstStyle/>
        <a:p>
          <a:endParaRPr lang="en-US"/>
        </a:p>
      </dgm:t>
    </dgm:pt>
    <dgm:pt modelId="{DA47864C-B255-4B49-81AD-ADD57F7A70C7}">
      <dgm:prSet/>
      <dgm:spPr/>
      <dgm:t>
        <a:bodyPr/>
        <a:lstStyle/>
        <a:p>
          <a:r>
            <a:rPr lang="cs-CZ"/>
            <a:t>Ostatní: jiný typ terapie (pacient nereaguje na mechanickou léčbu dobře)</a:t>
          </a:r>
          <a:endParaRPr lang="en-US"/>
        </a:p>
      </dgm:t>
    </dgm:pt>
    <dgm:pt modelId="{D8587B06-3F8E-49F4-8A6C-9BCB13D11669}" type="parTrans" cxnId="{11E42E09-2A7E-4314-9F14-ADABD7DF20B1}">
      <dgm:prSet/>
      <dgm:spPr/>
      <dgm:t>
        <a:bodyPr/>
        <a:lstStyle/>
        <a:p>
          <a:endParaRPr lang="en-US"/>
        </a:p>
      </dgm:t>
    </dgm:pt>
    <dgm:pt modelId="{403D2ADE-8F17-49F2-AB97-164FD49F97A7}" type="sibTrans" cxnId="{11E42E09-2A7E-4314-9F14-ADABD7DF20B1}">
      <dgm:prSet/>
      <dgm:spPr/>
      <dgm:t>
        <a:bodyPr/>
        <a:lstStyle/>
        <a:p>
          <a:endParaRPr lang="en-US"/>
        </a:p>
      </dgm:t>
    </dgm:pt>
    <dgm:pt modelId="{E2160C68-2FAB-4105-9623-F97B8C48BD2C}" type="pres">
      <dgm:prSet presAssocID="{4D587C3E-5F23-4CEB-AD5A-7B538FB86C1B}" presName="linear" presStyleCnt="0">
        <dgm:presLayoutVars>
          <dgm:animLvl val="lvl"/>
          <dgm:resizeHandles val="exact"/>
        </dgm:presLayoutVars>
      </dgm:prSet>
      <dgm:spPr/>
    </dgm:pt>
    <dgm:pt modelId="{EC99989B-1320-41B0-8CEF-58C6C0B41EB2}" type="pres">
      <dgm:prSet presAssocID="{85BEC9B7-52C0-4927-A68C-7AC6EF1AC6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9533BE-9B84-40D1-9BCF-976EF9462305}" type="pres">
      <dgm:prSet presAssocID="{F3E6E95F-0D63-4C9F-85C6-C51689C763CB}" presName="spacer" presStyleCnt="0"/>
      <dgm:spPr/>
    </dgm:pt>
    <dgm:pt modelId="{E64193A4-AC9E-4396-A74D-1A6F01245F46}" type="pres">
      <dgm:prSet presAssocID="{EDE4B20E-339B-452A-BE2E-0F971D1CB4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9833EA-0F1C-46BC-9C06-3272DF681231}" type="pres">
      <dgm:prSet presAssocID="{53883491-A4CE-457E-864C-B0071B6A61E1}" presName="spacer" presStyleCnt="0"/>
      <dgm:spPr/>
    </dgm:pt>
    <dgm:pt modelId="{29D0C079-7FD3-4647-B7EF-A911CB531FD3}" type="pres">
      <dgm:prSet presAssocID="{FA7ACA5D-7A93-435D-A21A-DDFA39BB6C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570F9F-C31C-4F4E-9D31-F58E31587366}" type="pres">
      <dgm:prSet presAssocID="{7DAA882B-0968-4542-9844-799683DB330B}" presName="spacer" presStyleCnt="0"/>
      <dgm:spPr/>
    </dgm:pt>
    <dgm:pt modelId="{AD159FD5-BDC3-449F-8C3B-8EEC8F3FBE58}" type="pres">
      <dgm:prSet presAssocID="{DA47864C-B255-4B49-81AD-ADD57F7A70C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E42E09-2A7E-4314-9F14-ADABD7DF20B1}" srcId="{4D587C3E-5F23-4CEB-AD5A-7B538FB86C1B}" destId="{DA47864C-B255-4B49-81AD-ADD57F7A70C7}" srcOrd="3" destOrd="0" parTransId="{D8587B06-3F8E-49F4-8A6C-9BCB13D11669}" sibTransId="{403D2ADE-8F17-49F2-AB97-164FD49F97A7}"/>
    <dgm:cxn modelId="{A371B33C-1BBE-44F8-B441-C913ECD0D88E}" type="presOf" srcId="{FA7ACA5D-7A93-435D-A21A-DDFA39BB6CE8}" destId="{29D0C079-7FD3-4647-B7EF-A911CB531FD3}" srcOrd="0" destOrd="0" presId="urn:microsoft.com/office/officeart/2005/8/layout/vList2"/>
    <dgm:cxn modelId="{CAE7F55D-08D1-4D75-A57D-D1D282C5E01D}" type="presOf" srcId="{4D587C3E-5F23-4CEB-AD5A-7B538FB86C1B}" destId="{E2160C68-2FAB-4105-9623-F97B8C48BD2C}" srcOrd="0" destOrd="0" presId="urn:microsoft.com/office/officeart/2005/8/layout/vList2"/>
    <dgm:cxn modelId="{E1178666-56FD-4C6A-B8CF-418AE12AE9BA}" srcId="{4D587C3E-5F23-4CEB-AD5A-7B538FB86C1B}" destId="{85BEC9B7-52C0-4927-A68C-7AC6EF1AC612}" srcOrd="0" destOrd="0" parTransId="{6332A308-9CA3-497E-9EF5-86EB008267DD}" sibTransId="{F3E6E95F-0D63-4C9F-85C6-C51689C763CB}"/>
    <dgm:cxn modelId="{B493C350-6211-4862-BBE4-70B4D2305076}" type="presOf" srcId="{EDE4B20E-339B-452A-BE2E-0F971D1CB458}" destId="{E64193A4-AC9E-4396-A74D-1A6F01245F46}" srcOrd="0" destOrd="0" presId="urn:microsoft.com/office/officeart/2005/8/layout/vList2"/>
    <dgm:cxn modelId="{6B6B6EA1-27AD-49D2-B4BF-912B4510399B}" type="presOf" srcId="{85BEC9B7-52C0-4927-A68C-7AC6EF1AC612}" destId="{EC99989B-1320-41B0-8CEF-58C6C0B41EB2}" srcOrd="0" destOrd="0" presId="urn:microsoft.com/office/officeart/2005/8/layout/vList2"/>
    <dgm:cxn modelId="{3401D5A3-D0C8-4879-BE56-FFDB76CB6932}" srcId="{4D587C3E-5F23-4CEB-AD5A-7B538FB86C1B}" destId="{EDE4B20E-339B-452A-BE2E-0F971D1CB458}" srcOrd="1" destOrd="0" parTransId="{1CA54ABE-F24B-43F0-B9DF-4F5BDC48BB31}" sibTransId="{53883491-A4CE-457E-864C-B0071B6A61E1}"/>
    <dgm:cxn modelId="{CAC0D0D6-A73E-4194-B025-39C47965C553}" srcId="{4D587C3E-5F23-4CEB-AD5A-7B538FB86C1B}" destId="{FA7ACA5D-7A93-435D-A21A-DDFA39BB6CE8}" srcOrd="2" destOrd="0" parTransId="{F50A1514-A7D3-4025-B601-3B6B9890F327}" sibTransId="{7DAA882B-0968-4542-9844-799683DB330B}"/>
    <dgm:cxn modelId="{07E2E9FA-FCD1-4ACF-8AB4-CFBDFC57B660}" type="presOf" srcId="{DA47864C-B255-4B49-81AD-ADD57F7A70C7}" destId="{AD159FD5-BDC3-449F-8C3B-8EEC8F3FBE58}" srcOrd="0" destOrd="0" presId="urn:microsoft.com/office/officeart/2005/8/layout/vList2"/>
    <dgm:cxn modelId="{741171E8-9F59-4E56-8B2F-1761B85DF840}" type="presParOf" srcId="{E2160C68-2FAB-4105-9623-F97B8C48BD2C}" destId="{EC99989B-1320-41B0-8CEF-58C6C0B41EB2}" srcOrd="0" destOrd="0" presId="urn:microsoft.com/office/officeart/2005/8/layout/vList2"/>
    <dgm:cxn modelId="{9957145F-FD31-4574-A858-659A5F0E9769}" type="presParOf" srcId="{E2160C68-2FAB-4105-9623-F97B8C48BD2C}" destId="{7B9533BE-9B84-40D1-9BCF-976EF9462305}" srcOrd="1" destOrd="0" presId="urn:microsoft.com/office/officeart/2005/8/layout/vList2"/>
    <dgm:cxn modelId="{3A1BB138-B2D5-4473-9C35-39E76F2DB16E}" type="presParOf" srcId="{E2160C68-2FAB-4105-9623-F97B8C48BD2C}" destId="{E64193A4-AC9E-4396-A74D-1A6F01245F46}" srcOrd="2" destOrd="0" presId="urn:microsoft.com/office/officeart/2005/8/layout/vList2"/>
    <dgm:cxn modelId="{ABE3E9C8-E449-4E22-8CC7-C7DBD2CD7C84}" type="presParOf" srcId="{E2160C68-2FAB-4105-9623-F97B8C48BD2C}" destId="{A09833EA-0F1C-46BC-9C06-3272DF681231}" srcOrd="3" destOrd="0" presId="urn:microsoft.com/office/officeart/2005/8/layout/vList2"/>
    <dgm:cxn modelId="{84FB8ADB-A6A9-4E0C-87C9-D60BAF89BFF4}" type="presParOf" srcId="{E2160C68-2FAB-4105-9623-F97B8C48BD2C}" destId="{29D0C079-7FD3-4647-B7EF-A911CB531FD3}" srcOrd="4" destOrd="0" presId="urn:microsoft.com/office/officeart/2005/8/layout/vList2"/>
    <dgm:cxn modelId="{A0650C73-CCD8-435F-BDA2-BDA29A3A76A7}" type="presParOf" srcId="{E2160C68-2FAB-4105-9623-F97B8C48BD2C}" destId="{E1570F9F-C31C-4F4E-9D31-F58E31587366}" srcOrd="5" destOrd="0" presId="urn:microsoft.com/office/officeart/2005/8/layout/vList2"/>
    <dgm:cxn modelId="{54511192-A7C7-4EF1-9186-2ACD15558743}" type="presParOf" srcId="{E2160C68-2FAB-4105-9623-F97B8C48BD2C}" destId="{AD159FD5-BDC3-449F-8C3B-8EEC8F3FBE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2B06-5ADC-443E-9EBC-DD104649BD0F}">
      <dsp:nvSpPr>
        <dsp:cNvPr id="0" name=""/>
        <dsp:cNvSpPr/>
      </dsp:nvSpPr>
      <dsp:spPr>
        <a:xfrm>
          <a:off x="0" y="69262"/>
          <a:ext cx="6571413" cy="2749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Direktivní tchch = terapeuticky zasahují v oblasti patologické restriktivní bariéry</a:t>
          </a:r>
          <a:endParaRPr lang="en-US" sz="3200" kern="1200"/>
        </a:p>
      </dsp:txBody>
      <dsp:txXfrm>
        <a:off x="134220" y="203482"/>
        <a:ext cx="6302973" cy="2481060"/>
      </dsp:txXfrm>
    </dsp:sp>
    <dsp:sp modelId="{FDB44311-92C9-47E8-B53B-4BD7B21547F2}">
      <dsp:nvSpPr>
        <dsp:cNvPr id="0" name=""/>
        <dsp:cNvSpPr/>
      </dsp:nvSpPr>
      <dsp:spPr>
        <a:xfrm>
          <a:off x="0" y="2910923"/>
          <a:ext cx="6571413" cy="2749500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Indirektivní tchch = nepracují v patologické restriktivní bariéře, ale snaží se najít místo MAXIMÁLNÍ VOLNOSTI v oblasti somatické dysfunkce.</a:t>
          </a:r>
          <a:endParaRPr lang="en-US" sz="3200" kern="1200"/>
        </a:p>
      </dsp:txBody>
      <dsp:txXfrm>
        <a:off x="134220" y="3045143"/>
        <a:ext cx="6302973" cy="2481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E409-A5BC-4FD4-A59B-FAD281A7F574}">
      <dsp:nvSpPr>
        <dsp:cNvPr id="0" name=""/>
        <dsp:cNvSpPr/>
      </dsp:nvSpPr>
      <dsp:spPr>
        <a:xfrm>
          <a:off x="420863" y="0"/>
          <a:ext cx="5729686" cy="572968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F98C3-3637-4F92-9371-E333FD7AAD57}">
      <dsp:nvSpPr>
        <dsp:cNvPr id="0" name=""/>
        <dsp:cNvSpPr/>
      </dsp:nvSpPr>
      <dsp:spPr>
        <a:xfrm>
          <a:off x="965183" y="544320"/>
          <a:ext cx="2234577" cy="22345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Techniky manuální medicíny</a:t>
          </a:r>
          <a:endParaRPr lang="en-US" sz="2600" kern="1200"/>
        </a:p>
      </dsp:txBody>
      <dsp:txXfrm>
        <a:off x="1074266" y="653403"/>
        <a:ext cx="2016411" cy="2016411"/>
      </dsp:txXfrm>
    </dsp:sp>
    <dsp:sp modelId="{FBD6A979-7B14-42A3-9429-B7AF192497EB}">
      <dsp:nvSpPr>
        <dsp:cNvPr id="0" name=""/>
        <dsp:cNvSpPr/>
      </dsp:nvSpPr>
      <dsp:spPr>
        <a:xfrm>
          <a:off x="3371651" y="544320"/>
          <a:ext cx="2234577" cy="2234577"/>
        </a:xfrm>
        <a:prstGeom prst="roundRect">
          <a:avLst/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Je nutná KVALITNÍ PALPACE</a:t>
          </a:r>
          <a:endParaRPr lang="en-US" sz="2600" kern="1200"/>
        </a:p>
      </dsp:txBody>
      <dsp:txXfrm>
        <a:off x="3480734" y="653403"/>
        <a:ext cx="2016411" cy="2016411"/>
      </dsp:txXfrm>
    </dsp:sp>
    <dsp:sp modelId="{8D2F00D4-1012-4FFE-8BEF-C2D0F635309B}">
      <dsp:nvSpPr>
        <dsp:cNvPr id="0" name=""/>
        <dsp:cNvSpPr/>
      </dsp:nvSpPr>
      <dsp:spPr>
        <a:xfrm>
          <a:off x="965183" y="2950788"/>
          <a:ext cx="2234577" cy="2234577"/>
        </a:xfrm>
        <a:prstGeom prst="roundRect">
          <a:avLst/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Vznik v 50. letech 20. století</a:t>
          </a:r>
          <a:endParaRPr lang="en-US" sz="2600" kern="1200"/>
        </a:p>
      </dsp:txBody>
      <dsp:txXfrm>
        <a:off x="1074266" y="3059871"/>
        <a:ext cx="2016411" cy="2016411"/>
      </dsp:txXfrm>
    </dsp:sp>
    <dsp:sp modelId="{37BD36F9-0A5B-42BD-866C-C4DEF6F6451B}">
      <dsp:nvSpPr>
        <dsp:cNvPr id="0" name=""/>
        <dsp:cNvSpPr/>
      </dsp:nvSpPr>
      <dsp:spPr>
        <a:xfrm>
          <a:off x="3371651" y="2950788"/>
          <a:ext cx="2234577" cy="2234577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2 skupiny osteopatů: dr. Hoover &amp; dr. Laughlin</a:t>
          </a:r>
          <a:endParaRPr lang="en-US" sz="2600" kern="1200"/>
        </a:p>
      </dsp:txBody>
      <dsp:txXfrm>
        <a:off x="3480734" y="3059871"/>
        <a:ext cx="2016411" cy="2016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59D57-8187-42E3-99B1-EC875EF06B3C}">
      <dsp:nvSpPr>
        <dsp:cNvPr id="0" name=""/>
        <dsp:cNvSpPr/>
      </dsp:nvSpPr>
      <dsp:spPr>
        <a:xfrm>
          <a:off x="0" y="3458169"/>
          <a:ext cx="6571413" cy="2268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Autoreparabilní</a:t>
          </a:r>
          <a:r>
            <a:rPr lang="cs-CZ" sz="2900" kern="1200" dirty="0"/>
            <a:t> &amp; autoregulační schopnosti organismu:</a:t>
          </a:r>
          <a:r>
            <a:rPr lang="cs-CZ" sz="2900" kern="1200" dirty="0">
              <a:latin typeface="Avenir Next LT Pro"/>
            </a:rPr>
            <a:t> </a:t>
          </a:r>
          <a:endParaRPr lang="en-US" sz="2900" kern="1200"/>
        </a:p>
      </dsp:txBody>
      <dsp:txXfrm>
        <a:off x="0" y="3458169"/>
        <a:ext cx="6571413" cy="1225223"/>
      </dsp:txXfrm>
    </dsp:sp>
    <dsp:sp modelId="{C52B6D9B-62A3-49CB-9151-24B9B7B01FAF}">
      <dsp:nvSpPr>
        <dsp:cNvPr id="0" name=""/>
        <dsp:cNvSpPr/>
      </dsp:nvSpPr>
      <dsp:spPr>
        <a:xfrm>
          <a:off x="0" y="4638014"/>
          <a:ext cx="3285706" cy="10437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tyto schopnosti organismu </a:t>
          </a:r>
          <a:r>
            <a:rPr lang="cs-CZ" sz="1800" kern="1200" dirty="0" err="1"/>
            <a:t>indirektivní</a:t>
          </a:r>
          <a:r>
            <a:rPr lang="cs-CZ" sz="1800" kern="1200" dirty="0"/>
            <a:t> </a:t>
          </a:r>
          <a:r>
            <a:rPr lang="cs-CZ" sz="1800" kern="1200" dirty="0" err="1"/>
            <a:t>tchch</a:t>
          </a:r>
          <a:r>
            <a:rPr lang="cs-CZ" sz="1800" kern="1200" dirty="0"/>
            <a:t> využívají</a:t>
          </a:r>
          <a:endParaRPr lang="en-US" sz="1800" kern="1200" dirty="0"/>
        </a:p>
      </dsp:txBody>
      <dsp:txXfrm>
        <a:off x="0" y="4638014"/>
        <a:ext cx="3285706" cy="1043709"/>
      </dsp:txXfrm>
    </dsp:sp>
    <dsp:sp modelId="{BB3F856E-A83F-4FF8-BE16-E76033B6EC2A}">
      <dsp:nvSpPr>
        <dsp:cNvPr id="0" name=""/>
        <dsp:cNvSpPr/>
      </dsp:nvSpPr>
      <dsp:spPr>
        <a:xfrm>
          <a:off x="3285706" y="4638014"/>
          <a:ext cx="3285706" cy="10437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dochází pak k obnově normální </a:t>
          </a:r>
          <a:r>
            <a:rPr lang="cs-CZ" sz="1800" kern="1200" dirty="0">
              <a:latin typeface="Avenir Next LT Pro"/>
            </a:rPr>
            <a:t>(fyziologické) afferentní</a:t>
          </a:r>
          <a:r>
            <a:rPr lang="cs-CZ" sz="1800" kern="1200" dirty="0"/>
            <a:t> &amp; efferentní informace</a:t>
          </a:r>
          <a:endParaRPr lang="en-US" sz="1800" kern="1200" dirty="0"/>
        </a:p>
      </dsp:txBody>
      <dsp:txXfrm>
        <a:off x="3285706" y="4638014"/>
        <a:ext cx="3285706" cy="1043709"/>
      </dsp:txXfrm>
    </dsp:sp>
    <dsp:sp modelId="{919155DF-6920-47C0-9A9F-882EFB6F673A}">
      <dsp:nvSpPr>
        <dsp:cNvPr id="0" name=""/>
        <dsp:cNvSpPr/>
      </dsp:nvSpPr>
      <dsp:spPr>
        <a:xfrm rot="10800000">
          <a:off x="0" y="2583"/>
          <a:ext cx="6571413" cy="3489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Vzájemný vztah struktury &amp; funkce v lidském organismu:</a:t>
          </a:r>
          <a:r>
            <a:rPr lang="cs-CZ" sz="2900" kern="1200" dirty="0">
              <a:latin typeface="Avenir Next LT Pro"/>
            </a:rPr>
            <a:t> </a:t>
          </a:r>
          <a:endParaRPr lang="en-US" sz="2900" kern="1200"/>
        </a:p>
      </dsp:txBody>
      <dsp:txXfrm rot="-10800000">
        <a:off x="0" y="2583"/>
        <a:ext cx="6571413" cy="1224856"/>
      </dsp:txXfrm>
    </dsp:sp>
    <dsp:sp modelId="{FCBCBFF4-CDB8-4A94-B106-8B9C109FB0C4}">
      <dsp:nvSpPr>
        <dsp:cNvPr id="0" name=""/>
        <dsp:cNvSpPr/>
      </dsp:nvSpPr>
      <dsp:spPr>
        <a:xfrm>
          <a:off x="0" y="1227440"/>
          <a:ext cx="6571413" cy="10433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paměť na ten tvar umožní obnovit funkci </a:t>
          </a:r>
          <a:r>
            <a:rPr lang="cs-CZ" sz="1800" b="1" kern="1200" dirty="0"/>
            <a:t>→ </a:t>
          </a:r>
          <a:r>
            <a:rPr lang="cs-CZ" sz="1800" kern="1200" dirty="0"/>
            <a:t>snažíme se znovu nastavit systém v předchozích - fyziologických podmínkách</a:t>
          </a:r>
          <a:endParaRPr lang="en-US" sz="1800" kern="1200" dirty="0"/>
        </a:p>
      </dsp:txBody>
      <dsp:txXfrm>
        <a:off x="0" y="1227440"/>
        <a:ext cx="6571413" cy="1043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46DF1-51E1-48DB-B3E2-45AC6CF7D9CD}">
      <dsp:nvSpPr>
        <dsp:cNvPr id="0" name=""/>
        <dsp:cNvSpPr/>
      </dsp:nvSpPr>
      <dsp:spPr>
        <a:xfrm>
          <a:off x="0" y="721177"/>
          <a:ext cx="6571413" cy="2097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15" tIns="374904" rIns="5100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hledáme palpací zvýšené napětí pomocí dynamického pohybu ve všech směrech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zjistíme rozdíl tenze v 1 směru, provádíme tedy ve směru, ve kterém se tenze upravuje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v úlevovém postavení tedy vyčkáme za dobré opory daného segmentu na co největší relaxaci </a:t>
          </a:r>
          <a:endParaRPr lang="en-US" sz="1800" kern="1200"/>
        </a:p>
      </dsp:txBody>
      <dsp:txXfrm>
        <a:off x="0" y="721177"/>
        <a:ext cx="6571413" cy="2097900"/>
      </dsp:txXfrm>
    </dsp:sp>
    <dsp:sp modelId="{A16E1B7B-FCDF-4AA7-8A45-933037CB48D2}">
      <dsp:nvSpPr>
        <dsp:cNvPr id="0" name=""/>
        <dsp:cNvSpPr/>
      </dsp:nvSpPr>
      <dsp:spPr>
        <a:xfrm>
          <a:off x="328570" y="455497"/>
          <a:ext cx="4599989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69" tIns="0" rIns="1738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Stálé hledání bodu maximální volnosti:</a:t>
          </a:r>
          <a:endParaRPr lang="en-US" sz="1800" kern="1200"/>
        </a:p>
      </dsp:txBody>
      <dsp:txXfrm>
        <a:off x="354509" y="481436"/>
        <a:ext cx="4548111" cy="479482"/>
      </dsp:txXfrm>
    </dsp:sp>
    <dsp:sp modelId="{46946DBD-BA8E-4B86-A039-696FC77229AD}">
      <dsp:nvSpPr>
        <dsp:cNvPr id="0" name=""/>
        <dsp:cNvSpPr/>
      </dsp:nvSpPr>
      <dsp:spPr>
        <a:xfrm>
          <a:off x="0" y="3181958"/>
          <a:ext cx="6571413" cy="1275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15" tIns="374904" rIns="5100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po uvolnění vedeme pohyb k opačné straně a vyhledáváme opět vektor, aby nedocházelo znovu k napětí </a:t>
          </a:r>
          <a:endParaRPr lang="en-US" sz="1800" kern="1200"/>
        </a:p>
      </dsp:txBody>
      <dsp:txXfrm>
        <a:off x="0" y="3181958"/>
        <a:ext cx="6571413" cy="1275750"/>
      </dsp:txXfrm>
    </dsp:sp>
    <dsp:sp modelId="{8CEE1300-0990-4FDF-8BE0-4DBE1526AB06}">
      <dsp:nvSpPr>
        <dsp:cNvPr id="0" name=""/>
        <dsp:cNvSpPr/>
      </dsp:nvSpPr>
      <dsp:spPr>
        <a:xfrm>
          <a:off x="328570" y="2916277"/>
          <a:ext cx="4599989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69" tIns="0" rIns="1738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Minimální pohyby kolem tohoto bodu: </a:t>
          </a:r>
          <a:endParaRPr lang="en-US" sz="1800" kern="1200"/>
        </a:p>
      </dsp:txBody>
      <dsp:txXfrm>
        <a:off x="354509" y="2942216"/>
        <a:ext cx="4548111" cy="479482"/>
      </dsp:txXfrm>
    </dsp:sp>
    <dsp:sp modelId="{8EEB59E9-D97E-43AC-BCFB-8A674D1B2C81}">
      <dsp:nvSpPr>
        <dsp:cNvPr id="0" name=""/>
        <dsp:cNvSpPr/>
      </dsp:nvSpPr>
      <dsp:spPr>
        <a:xfrm>
          <a:off x="0" y="4820588"/>
          <a:ext cx="657141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C19C-67C9-4DB4-A070-350EA7583CF4}">
      <dsp:nvSpPr>
        <dsp:cNvPr id="0" name=""/>
        <dsp:cNvSpPr/>
      </dsp:nvSpPr>
      <dsp:spPr>
        <a:xfrm>
          <a:off x="328570" y="4554908"/>
          <a:ext cx="4599989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69" tIns="0" rIns="1738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Kombinace s hlubokým dýcháním</a:t>
          </a:r>
          <a:endParaRPr lang="en-US" sz="1800" kern="1200"/>
        </a:p>
      </dsp:txBody>
      <dsp:txXfrm>
        <a:off x="354509" y="4580847"/>
        <a:ext cx="454811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C2C66-A6F8-4F54-A28D-58F9E45D96E1}">
      <dsp:nvSpPr>
        <dsp:cNvPr id="0" name=""/>
        <dsp:cNvSpPr/>
      </dsp:nvSpPr>
      <dsp:spPr>
        <a:xfrm>
          <a:off x="0" y="4699583"/>
          <a:ext cx="6571413" cy="10281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opět vše opakujeme a provádíme tak dlouho, dokud se ROM stále zvětšuje</a:t>
          </a:r>
          <a:endParaRPr lang="en-US" sz="1700" kern="1200"/>
        </a:p>
      </dsp:txBody>
      <dsp:txXfrm>
        <a:off x="0" y="4699583"/>
        <a:ext cx="6571413" cy="1028154"/>
      </dsp:txXfrm>
    </dsp:sp>
    <dsp:sp modelId="{206A2578-5B56-4E8C-908D-6F2C3E0F1623}">
      <dsp:nvSpPr>
        <dsp:cNvPr id="0" name=""/>
        <dsp:cNvSpPr/>
      </dsp:nvSpPr>
      <dsp:spPr>
        <a:xfrm rot="10800000">
          <a:off x="0" y="3133705"/>
          <a:ext cx="6571413" cy="1581301"/>
        </a:xfrm>
        <a:prstGeom prst="upArrowCallout">
          <a:avLst/>
        </a:prstGeom>
        <a:solidFill>
          <a:schemeClr val="accent2">
            <a:hueOff val="-827590"/>
            <a:satOff val="-1310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zůstáváme v této oblasti několik sekund (dokud je to pacientovi příjemné) a zároveň pacient provádí hluboké dýchání</a:t>
          </a:r>
          <a:endParaRPr lang="en-US" sz="1700" kern="1200"/>
        </a:p>
      </dsp:txBody>
      <dsp:txXfrm rot="10800000">
        <a:off x="0" y="3133705"/>
        <a:ext cx="6571413" cy="1027482"/>
      </dsp:txXfrm>
    </dsp:sp>
    <dsp:sp modelId="{3CAC6917-3466-47A1-A909-103BD2141018}">
      <dsp:nvSpPr>
        <dsp:cNvPr id="0" name=""/>
        <dsp:cNvSpPr/>
      </dsp:nvSpPr>
      <dsp:spPr>
        <a:xfrm rot="10800000">
          <a:off x="0" y="1567826"/>
          <a:ext cx="6571413" cy="1581301"/>
        </a:xfrm>
        <a:prstGeom prst="upArrowCallout">
          <a:avLst/>
        </a:prstGeom>
        <a:solidFill>
          <a:schemeClr val="accent2">
            <a:hueOff val="-1655181"/>
            <a:satOff val="-2619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 bodu maximální volnosti necháme pacienta zhluboka nadechnout a vydechnout</a:t>
          </a:r>
          <a:endParaRPr lang="en-US" sz="1700" kern="1200"/>
        </a:p>
      </dsp:txBody>
      <dsp:txXfrm rot="10800000">
        <a:off x="0" y="1567826"/>
        <a:ext cx="6571413" cy="1027482"/>
      </dsp:txXfrm>
    </dsp:sp>
    <dsp:sp modelId="{BC12CBC8-CFE4-4BE0-AF4A-C54B897C4D39}">
      <dsp:nvSpPr>
        <dsp:cNvPr id="0" name=""/>
        <dsp:cNvSpPr/>
      </dsp:nvSpPr>
      <dsp:spPr>
        <a:xfrm rot="10800000">
          <a:off x="0" y="1947"/>
          <a:ext cx="6571413" cy="1581301"/>
        </a:xfrm>
        <a:prstGeom prst="upArrowCallou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Hledáme oblast MAXIMÁLNÍ VOLNOSTI v 6 různých směrech:</a:t>
          </a:r>
          <a:endParaRPr lang="en-US" sz="1700" kern="1200"/>
        </a:p>
      </dsp:txBody>
      <dsp:txXfrm rot="-10800000">
        <a:off x="0" y="1947"/>
        <a:ext cx="6571413" cy="555036"/>
      </dsp:txXfrm>
    </dsp:sp>
    <dsp:sp modelId="{443F8239-FBA9-436C-9BB7-1F452BB1D846}">
      <dsp:nvSpPr>
        <dsp:cNvPr id="0" name=""/>
        <dsp:cNvSpPr/>
      </dsp:nvSpPr>
      <dsp:spPr>
        <a:xfrm>
          <a:off x="3208" y="556984"/>
          <a:ext cx="1094165" cy="4728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Předklon-záklon</a:t>
          </a:r>
          <a:endParaRPr lang="en-US" sz="900" kern="1200"/>
        </a:p>
      </dsp:txBody>
      <dsp:txXfrm>
        <a:off x="3208" y="556984"/>
        <a:ext cx="1094165" cy="472809"/>
      </dsp:txXfrm>
    </dsp:sp>
    <dsp:sp modelId="{F70E854E-D7B9-4DC9-9824-0B560B643BDD}">
      <dsp:nvSpPr>
        <dsp:cNvPr id="0" name=""/>
        <dsp:cNvSpPr/>
      </dsp:nvSpPr>
      <dsp:spPr>
        <a:xfrm>
          <a:off x="1097374" y="556984"/>
          <a:ext cx="1094165" cy="472809"/>
        </a:xfrm>
        <a:prstGeom prst="rect">
          <a:avLst/>
        </a:prstGeom>
        <a:solidFill>
          <a:schemeClr val="accent2">
            <a:tint val="40000"/>
            <a:alpha val="90000"/>
            <a:hueOff val="-704838"/>
            <a:satOff val="-2095"/>
            <a:lumOff val="-18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04838"/>
              <a:satOff val="-2095"/>
              <a:lumOff val="-1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Úklony vpravo &amp; vlevo </a:t>
          </a:r>
          <a:endParaRPr lang="en-US" sz="900" kern="1200"/>
        </a:p>
      </dsp:txBody>
      <dsp:txXfrm>
        <a:off x="1097374" y="556984"/>
        <a:ext cx="1094165" cy="472809"/>
      </dsp:txXfrm>
    </dsp:sp>
    <dsp:sp modelId="{1C0079E7-4CF9-4EF9-81CB-85CF5CA7479A}">
      <dsp:nvSpPr>
        <dsp:cNvPr id="0" name=""/>
        <dsp:cNvSpPr/>
      </dsp:nvSpPr>
      <dsp:spPr>
        <a:xfrm>
          <a:off x="2191540" y="556984"/>
          <a:ext cx="1094165" cy="472809"/>
        </a:xfrm>
        <a:prstGeom prst="rect">
          <a:avLst/>
        </a:prstGeom>
        <a:solidFill>
          <a:schemeClr val="accent2">
            <a:tint val="40000"/>
            <a:alpha val="90000"/>
            <a:hueOff val="-1409676"/>
            <a:satOff val="-4189"/>
            <a:lumOff val="-37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09676"/>
              <a:satOff val="-4189"/>
              <a:lumOff val="-3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Rotace vpravo &amp; vlevo </a:t>
          </a:r>
          <a:endParaRPr lang="en-US" sz="900" kern="1200"/>
        </a:p>
      </dsp:txBody>
      <dsp:txXfrm>
        <a:off x="2191540" y="556984"/>
        <a:ext cx="1094165" cy="472809"/>
      </dsp:txXfrm>
    </dsp:sp>
    <dsp:sp modelId="{B08B4E02-0BAD-4130-9F35-9FA51A59DBF1}">
      <dsp:nvSpPr>
        <dsp:cNvPr id="0" name=""/>
        <dsp:cNvSpPr/>
      </dsp:nvSpPr>
      <dsp:spPr>
        <a:xfrm>
          <a:off x="3285706" y="556984"/>
          <a:ext cx="1094165" cy="472809"/>
        </a:xfrm>
        <a:prstGeom prst="rect">
          <a:avLst/>
        </a:prstGeom>
        <a:solidFill>
          <a:schemeClr val="accent2">
            <a:tint val="40000"/>
            <a:alpha val="90000"/>
            <a:hueOff val="-2114514"/>
            <a:satOff val="-6284"/>
            <a:lumOff val="-5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14514"/>
              <a:satOff val="-6284"/>
              <a:lumOff val="-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Translační anteroposteriorní pohyb</a:t>
          </a:r>
          <a:endParaRPr lang="en-US" sz="900" kern="1200"/>
        </a:p>
      </dsp:txBody>
      <dsp:txXfrm>
        <a:off x="3285706" y="556984"/>
        <a:ext cx="1094165" cy="472809"/>
      </dsp:txXfrm>
    </dsp:sp>
    <dsp:sp modelId="{DEFAEE20-57F9-414F-B16B-0592BEEA20B9}">
      <dsp:nvSpPr>
        <dsp:cNvPr id="0" name=""/>
        <dsp:cNvSpPr/>
      </dsp:nvSpPr>
      <dsp:spPr>
        <a:xfrm>
          <a:off x="4379872" y="556984"/>
          <a:ext cx="1094165" cy="472809"/>
        </a:xfrm>
        <a:prstGeom prst="rect">
          <a:avLst/>
        </a:prstGeom>
        <a:solidFill>
          <a:schemeClr val="accent2">
            <a:tint val="40000"/>
            <a:alpha val="90000"/>
            <a:hueOff val="-2819352"/>
            <a:satOff val="-8378"/>
            <a:lumOff val="-75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19352"/>
              <a:satOff val="-8378"/>
              <a:lumOff val="-7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Translační laterolaterální pohyb</a:t>
          </a:r>
          <a:endParaRPr lang="en-US" sz="900" kern="1200"/>
        </a:p>
      </dsp:txBody>
      <dsp:txXfrm>
        <a:off x="4379872" y="556984"/>
        <a:ext cx="1094165" cy="472809"/>
      </dsp:txXfrm>
    </dsp:sp>
    <dsp:sp modelId="{B443316B-E65E-4FB0-95DC-4344737DD4AB}">
      <dsp:nvSpPr>
        <dsp:cNvPr id="0" name=""/>
        <dsp:cNvSpPr/>
      </dsp:nvSpPr>
      <dsp:spPr>
        <a:xfrm>
          <a:off x="5474038" y="556984"/>
          <a:ext cx="1094165" cy="472809"/>
        </a:xfrm>
        <a:prstGeom prst="rect">
          <a:avLst/>
        </a:prstGeom>
        <a:solidFill>
          <a:schemeClr val="accent2">
            <a:tint val="40000"/>
            <a:alpha val="90000"/>
            <a:hueOff val="-3524190"/>
            <a:satOff val="-10473"/>
            <a:lumOff val="-9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24190"/>
              <a:satOff val="-10473"/>
              <a:lumOff val="-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Translační kraniokaudální pohyb</a:t>
          </a:r>
          <a:endParaRPr lang="en-US" sz="900" kern="1200"/>
        </a:p>
      </dsp:txBody>
      <dsp:txXfrm>
        <a:off x="5474038" y="556984"/>
        <a:ext cx="1094165" cy="472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9989B-1320-41B0-8CEF-58C6C0B41EB2}">
      <dsp:nvSpPr>
        <dsp:cNvPr id="0" name=""/>
        <dsp:cNvSpPr/>
      </dsp:nvSpPr>
      <dsp:spPr>
        <a:xfrm>
          <a:off x="0" y="686814"/>
          <a:ext cx="6571413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Posturální syndrom</a:t>
          </a:r>
          <a:endParaRPr lang="en-US" sz="2600" kern="1200"/>
        </a:p>
      </dsp:txBody>
      <dsp:txXfrm>
        <a:off x="50420" y="737234"/>
        <a:ext cx="6470573" cy="932014"/>
      </dsp:txXfrm>
    </dsp:sp>
    <dsp:sp modelId="{E64193A4-AC9E-4396-A74D-1A6F01245F46}">
      <dsp:nvSpPr>
        <dsp:cNvPr id="0" name=""/>
        <dsp:cNvSpPr/>
      </dsp:nvSpPr>
      <dsp:spPr>
        <a:xfrm>
          <a:off x="0" y="1794548"/>
          <a:ext cx="6571413" cy="1032854"/>
        </a:xfrm>
        <a:prstGeom prst="roundRect">
          <a:avLst/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Dysfunkční syndrom</a:t>
          </a:r>
          <a:endParaRPr lang="en-US" sz="2600" kern="1200"/>
        </a:p>
      </dsp:txBody>
      <dsp:txXfrm>
        <a:off x="50420" y="1844968"/>
        <a:ext cx="6470573" cy="932014"/>
      </dsp:txXfrm>
    </dsp:sp>
    <dsp:sp modelId="{29D0C079-7FD3-4647-B7EF-A911CB531FD3}">
      <dsp:nvSpPr>
        <dsp:cNvPr id="0" name=""/>
        <dsp:cNvSpPr/>
      </dsp:nvSpPr>
      <dsp:spPr>
        <a:xfrm>
          <a:off x="0" y="2902283"/>
          <a:ext cx="6571413" cy="1032854"/>
        </a:xfrm>
        <a:prstGeom prst="roundRect">
          <a:avLst/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Poruchový syndrom (tzv. Derangement)</a:t>
          </a:r>
          <a:endParaRPr lang="en-US" sz="2600" kern="1200"/>
        </a:p>
      </dsp:txBody>
      <dsp:txXfrm>
        <a:off x="50420" y="2952703"/>
        <a:ext cx="6470573" cy="932014"/>
      </dsp:txXfrm>
    </dsp:sp>
    <dsp:sp modelId="{AD159FD5-BDC3-449F-8C3B-8EEC8F3FBE58}">
      <dsp:nvSpPr>
        <dsp:cNvPr id="0" name=""/>
        <dsp:cNvSpPr/>
      </dsp:nvSpPr>
      <dsp:spPr>
        <a:xfrm>
          <a:off x="0" y="4010017"/>
          <a:ext cx="6571413" cy="1032854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Ostatní: jiný typ terapie (pacient nereaguje na mechanickou léčbu dobře)</a:t>
          </a:r>
          <a:endParaRPr lang="en-US" sz="2600" kern="1200"/>
        </a:p>
      </dsp:txBody>
      <dsp:txXfrm>
        <a:off x="50420" y="4060437"/>
        <a:ext cx="6470573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6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9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1bDTKOEEWo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jhetkdMG10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kXdB2Uyhe0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vDlffKxpk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1bDTKOEEWo" TargetMode="External"/><Relationship Id="rId2" Type="http://schemas.openxmlformats.org/officeDocument/2006/relationships/hyperlink" Target="https://www.fyziodomu.cz/mckenzie-metod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WvDlffKxpk" TargetMode="External"/><Relationship Id="rId5" Type="http://schemas.openxmlformats.org/officeDocument/2006/relationships/hyperlink" Target="https://www.youtube.com/watch?v=ckXdB2Uyhe0" TargetMode="External"/><Relationship Id="rId4" Type="http://schemas.openxmlformats.org/officeDocument/2006/relationships/hyperlink" Target="https://www.youtube.com/watch?v=8jhetkdMG10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B987A8-3C5A-4495-85A2-B7BBC3EA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2CDD2-9715-425B-9CCC-CF8CE92B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B013C47-A4B4-4108-87AF-82C5CD7DF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BC8E4194-D60D-466F-B2E4-E0A0C145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765" y="1017432"/>
            <a:ext cx="6418471" cy="317057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 SemiBold"/>
              </a:rPr>
              <a:t>TERAPIE U AKUTNÍCH PACIENTŮ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86765" y="4280080"/>
            <a:ext cx="6418471" cy="1560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Mgr. Marie krejčová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1751" y="57831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D18F05-CC78-4714-A06D-320C0236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700" b="1"/>
              <a:t>DYNAMICKÁ FUNKČNÍ TECHNIKA</a:t>
            </a:r>
            <a:endParaRPr lang="cs-CZ" sz="37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73396CED-F841-4A14-997E-C3646B4CB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8435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56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40">
            <a:extLst>
              <a:ext uri="{FF2B5EF4-FFF2-40B4-BE49-F238E27FC236}">
                <a16:creationId xmlns:a16="http://schemas.microsoft.com/office/drawing/2014/main" id="{C1D72A4A-771D-4FE0-A07E-D0DAF4D6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448" y="447277"/>
            <a:ext cx="3294813" cy="591148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42">
            <a:extLst>
              <a:ext uri="{FF2B5EF4-FFF2-40B4-BE49-F238E27FC236}">
                <a16:creationId xmlns:a16="http://schemas.microsoft.com/office/drawing/2014/main" id="{05BB7246-8AFD-47FC-A1F4-491E0167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940" y="438890"/>
            <a:ext cx="3294813" cy="59114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44">
            <a:extLst>
              <a:ext uri="{FF2B5EF4-FFF2-40B4-BE49-F238E27FC236}">
                <a16:creationId xmlns:a16="http://schemas.microsoft.com/office/drawing/2014/main" id="{0A6DF2E7-0906-4F1E-9B28-48B1A4D8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308343"/>
            <a:ext cx="3294813" cy="59114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raphic 212">
            <a:extLst>
              <a:ext uri="{FF2B5EF4-FFF2-40B4-BE49-F238E27FC236}">
                <a16:creationId xmlns:a16="http://schemas.microsoft.com/office/drawing/2014/main" id="{684FEC42-F70A-4505-A5DF-EC67268F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Graphic 212">
            <a:extLst>
              <a:ext uri="{FF2B5EF4-FFF2-40B4-BE49-F238E27FC236}">
                <a16:creationId xmlns:a16="http://schemas.microsoft.com/office/drawing/2014/main" id="{7D10AF26-17A2-4FA8-824A-F78507AF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2DAA8-57B4-4116-B3E0-EFD67D29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105985" cy="42381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/>
              <a:t>BALANCE &amp; HOLD</a:t>
            </a:r>
            <a:endParaRPr lang="cs-CZ"/>
          </a:p>
        </p:txBody>
      </p:sp>
      <p:graphicFrame>
        <p:nvGraphicFramePr>
          <p:cNvPr id="44" name="Zástupný obsah 2">
            <a:extLst>
              <a:ext uri="{FF2B5EF4-FFF2-40B4-BE49-F238E27FC236}">
                <a16:creationId xmlns:a16="http://schemas.microsoft.com/office/drawing/2014/main" id="{ABA60B33-55F1-482C-B872-461D17A27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645013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93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5FA0E-F13C-411E-8F00-1E37A37180C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RELEASE BY POSITIONING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E02642-2540-4218-9353-510E796F8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= odpovídá hledání úlevové polohy</a:t>
            </a:r>
            <a:endParaRPr lang="cs-CZ"/>
          </a:p>
          <a:p>
            <a:r>
              <a:rPr lang="cs-CZ" dirty="0"/>
              <a:t>Výhodná u akutních bolestivých stavů</a:t>
            </a:r>
          </a:p>
          <a:p>
            <a:r>
              <a:rPr lang="cs-CZ"/>
              <a:t>Autorem metody je L. H. Jones</a:t>
            </a:r>
            <a:endParaRPr lang="cs-CZ" dirty="0"/>
          </a:p>
          <a:p>
            <a:r>
              <a:rPr lang="cs-CZ"/>
              <a:t>Postup: </a:t>
            </a:r>
            <a:endParaRPr lang="cs-CZ" dirty="0"/>
          </a:p>
          <a:p>
            <a:pPr lvl="1"/>
            <a:r>
              <a:rPr lang="cs-CZ" dirty="0"/>
              <a:t>U bolestivých bodů se hledá úlevová pozice</a:t>
            </a:r>
          </a:p>
          <a:p>
            <a:pPr lvl="1"/>
            <a:r>
              <a:rPr lang="cs-CZ" dirty="0"/>
              <a:t>Pokud pacient tolerujeme, můžeme tuto polohu ve výdechu ještě "dotáhnout"</a:t>
            </a:r>
          </a:p>
          <a:p>
            <a:pPr lvl="1"/>
            <a:r>
              <a:rPr lang="cs-CZ" dirty="0"/>
              <a:t>Poloha poté držena po dobu 90 s</a:t>
            </a:r>
          </a:p>
          <a:p>
            <a:pPr lvl="1"/>
            <a:r>
              <a:rPr lang="cs-CZ" dirty="0"/>
              <a:t>Poté pomalý a plynulý návrat do neutrální polohy</a:t>
            </a:r>
          </a:p>
        </p:txBody>
      </p:sp>
    </p:spTree>
    <p:extLst>
      <p:ext uri="{BB962C8B-B14F-4D97-AF65-F5344CB8AC3E}">
        <p14:creationId xmlns:p14="http://schemas.microsoft.com/office/powerpoint/2010/main" val="238908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1E21D5-0018-493F-A490-AD6E02D4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610112"/>
            <a:ext cx="6418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 dirty="0">
                <a:ea typeface="Source Sans Pro SemiBold"/>
              </a:rPr>
              <a:t>MCKENZIE KONCEPT</a:t>
            </a:r>
            <a:endParaRPr lang="en-US" sz="6000" b="1" kern="1200" cap="all" spc="1500" baseline="0" dirty="0">
              <a:solidFill>
                <a:schemeClr val="tx1"/>
              </a:solidFill>
              <a:latin typeface="+mj-lt"/>
              <a:ea typeface="Source Sans Pro SemiBold" panose="020B0603030403020204" pitchFamily="34" charset="0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E8A2566-F83F-4EC9-83A9-338A70FB6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F360028-588C-4E99-9E6F-5DE59080E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22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Obrázek 4" descr="Obsah obrázku muž, osoba, oblek&#10;&#10;Popis se vygeneroval automaticky.">
            <a:extLst>
              <a:ext uri="{FF2B5EF4-FFF2-40B4-BE49-F238E27FC236}">
                <a16:creationId xmlns:a16="http://schemas.microsoft.com/office/drawing/2014/main" id="{8790447A-DC7A-439A-A1F1-C865CCCC8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3937"/>
          <a:stretch/>
        </p:blipFill>
        <p:spPr>
          <a:xfrm>
            <a:off x="3102823" y="289870"/>
            <a:ext cx="2665189" cy="2665189"/>
          </a:xfrm>
          <a:custGeom>
            <a:avLst/>
            <a:gdLst/>
            <a:ahLst/>
            <a:cxnLst/>
            <a:rect l="l" t="t" r="r" b="b"/>
            <a:pathLst>
              <a:path w="2255084" h="2255084">
                <a:moveTo>
                  <a:pt x="1127542" y="0"/>
                </a:moveTo>
                <a:cubicBezTo>
                  <a:pt x="1750266" y="0"/>
                  <a:pt x="2255084" y="504818"/>
                  <a:pt x="2255084" y="1127542"/>
                </a:cubicBezTo>
                <a:cubicBezTo>
                  <a:pt x="2255084" y="1750266"/>
                  <a:pt x="1750266" y="2255084"/>
                  <a:pt x="1127542" y="2255084"/>
                </a:cubicBezTo>
                <a:cubicBezTo>
                  <a:pt x="504818" y="2255084"/>
                  <a:pt x="0" y="1750266"/>
                  <a:pt x="0" y="1127542"/>
                </a:cubicBezTo>
                <a:cubicBezTo>
                  <a:pt x="0" y="504818"/>
                  <a:pt x="504818" y="0"/>
                  <a:pt x="1127542" y="0"/>
                </a:cubicBezTo>
                <a:close/>
              </a:path>
            </a:pathLst>
          </a:cu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EEB3127-4A39-4F76-935D-6AC8D51AC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8562" y="2003061"/>
            <a:ext cx="4288094" cy="4288094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8F2E216-6526-433B-8072-DEE222DC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929" y="2003061"/>
            <a:ext cx="4288094" cy="4288094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Oval 41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1925092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aphic 4">
            <a:extLst>
              <a:ext uri="{FF2B5EF4-FFF2-40B4-BE49-F238E27FC236}">
                <a16:creationId xmlns:a16="http://schemas.microsoft.com/office/drawing/2014/main" id="{0AD1D347-1879-4D73-8825-EB52119D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1D1C6D-7D18-44AC-80B7-823AD45FD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70CF9AD-9B31-49A2-8AF5-69B249840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9D0A03-A290-4C8D-8498-85F0E5B1A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F4661E7-465D-4874-BC3A-E55093CD3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79F073-B639-485B-93F6-958951EF3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153A942-5C48-4EF4-AA18-82AC90C55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EA4BCEE-B2B4-4870-B921-B3C0D7297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1271C20-03BB-47FA-A17B-09825E723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2C689A3-3820-4AFE-950D-CDA05D968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EB9DAC1-A980-4285-9059-16D6B748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286A4C-6E67-462D-8807-EEF90F4C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7CABE22-D7D1-4970-BE8D-8E7B26FAA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A59EB07-44AA-4839-A550-764F0C1C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07BD093-A681-4C0E-89E1-28B79FDC5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54D3B41-D31B-418C-98E8-3DA9F7BE0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C9153D-F851-40ED-A291-F586E67A8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14F8536-E81B-4336-9991-6F1B3447E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BCE3D87-8E1E-4E3C-B336-E161FE142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57FCB1-61DD-4742-9F4E-0622EE262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AC07452-C190-4DFF-9A85-7E0494E63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DC1E49D-0160-40EF-B62C-3682A0113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FF01E4E-41B3-4E3A-9069-2C00F199A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C155535-D387-426C-8835-08EA1625D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0D8708-8C20-411A-99F6-39B7A15D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2CE489-867A-498C-85D0-99ED8A50D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3A369D6-BC7C-46B6-9802-41F7FE32F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735936F-8515-4CF4-A1E4-7466BFAD3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52E14F4-2A50-4876-A835-D7B7B7F05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D1B584-BCD9-47C1-BF94-A9B03E0A5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78B189-4AAE-4308-BE2A-561CE6E2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34F693D-9FD0-4BF4-9BCA-CAA391EE7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C8A20BE-5976-437A-94F2-7869D1D4C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2797F1A-9D8B-4AC7-8A7E-C088A7B61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8BB9ED-3A10-495E-A450-4573A83A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4AAD79-9D91-4601-AE6B-E3CC0AC23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6966F3D-45BD-4D12-8447-B9669E9AD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9B4C07-AFE8-42F6-8060-AB4FD27F8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CBEC46-CA76-424D-AE21-335765D37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2244D96-1DD8-4D90-B4DA-58056941D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FFC670-5D4A-4609-979B-30BE38D30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A6EA23-F2B4-49FA-86BB-40794E01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9E16F95-4ED7-4D4A-A1FB-A9FFE338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6602585-A0C4-419E-9F64-E17CC300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80EC182-6DF1-4FF2-9C46-E24857CE3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1D4C4B-3242-45D7-BBC6-3168AF117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43A586-0AEE-4520-8AE3-78557E8D5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881E1E2-63F4-44A6-8FD4-E0031DDB0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209E85B-A99A-4679-B958-DFD6FAC39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AD3B901-0837-4EB4-B0BD-B5317762B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07F6141-18B7-42F5-AB8A-095FA602A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85154CE-9C1F-421D-A58A-D337E3179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59AAA97-B6F9-4CB6-B294-955DE265B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96AC66-45F9-4D0A-978B-EBAFCBA8B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8064064-C0D3-4A54-9D36-EB2759F07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96DAF67-B510-431C-81CE-598A220ED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DFF3B41-BD0E-4E80-BE32-AAB566084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E1C296D-C2BB-405E-A9E1-CD0C777E6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E012E94-1E82-4743-9646-D27796E3D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506F7E7-8613-4F49-9B22-E8B9A8F8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67EFAB5-5519-4B20-B488-61E36535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A46CD3C-8282-430D-84A6-66859463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F667CC-51FA-4373-BF89-FDA9E6F57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2824720-77CA-4EFE-9B9B-F3C5DA5E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AD48D1-498E-407D-8773-B32DA5177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3761232-AC0F-4415-8849-2CE14A66E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9671C34-F1B1-4964-861B-05E12FC14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6D215CD-DE5C-4A36-8294-B856C4DFF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F60611-ACD0-4AE1-9FF4-655DEF77E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4878BD8-4838-4CE8-8CED-48C75E453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D34C671-92D6-4570-BDA7-7047026CD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4ADB496-4E8C-4F69-A20E-AC11036CB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05521A6-994C-4653-BE99-FCE71F6D1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0F93860-B875-4D68-ACE0-2F8F7CAAD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4CF85EE-C965-4602-9DB3-B22125155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AC91C65-14F2-4458-A79D-647B28E04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1958A69-ABD1-441F-817D-8868D3E79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5B41124-1179-4F9F-8B23-B94A98BA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44F475B-8586-4535-86BE-7FB5F76C6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85243B3-5329-4312-9C9F-FBC77AF48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78038-CD15-4BEE-8688-B22F822C6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1EB7F4-2569-4602-A5DC-ECF750A64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5AFCDCE-A4B9-4DFD-A39D-6C4513C47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869FF3F-68C9-4316-AF81-44CCC551B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AD11538-8098-4355-8DDD-D681DFAC3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3F997E-AED9-480A-A0E8-2593AF3C1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621AF23-CD1C-4A82-934F-1C051FE78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F7C8D23-402E-4902-9877-2933C68B3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66214BF-105C-4C50-A658-BB800D624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B657FB8-0889-47B9-9F7A-35C6F5E43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02347C2-D097-4E47-9E71-D0AC7E0B2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F0D715C-2DC6-4444-95E7-C9E31D654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E98A78E-FE40-406F-BB29-CE723A4A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5623FBB-A3DE-4893-B1E4-09BFE6EB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8BD75D0-FB16-44AA-8F4B-9319502DD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5B25A8E-2993-4CE5-A81A-932105A4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D8D167B-C705-4729-899E-AC9AE463C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70FBA7C-F842-4775-B83D-AEC5F14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C68FA78-D012-4A89-8B7E-3CF189316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F14C2D5-2A65-48C1-AC1C-D4C29BBA9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2D4725A-DD05-406E-84D7-50DAC6BFB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F292F3E-E6A6-41E9-9AF9-DF240E914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52F5E4F-6F5D-4FF5-AADC-77BF4906C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EA96C5C-38D5-4D0F-9A75-F1C485604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213E386-079B-4951-BD48-B86432246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9C52A50-FC6F-4CF8-96ED-B16AC428B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AD79090-842D-4363-9CDB-03CA19DB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B923BC0-6A72-4261-907F-568CEF3D9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82D956C-7F2C-45F4-8EB5-B9637909A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AF71042-41A5-405B-A14C-9E194529D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C068DA5-7174-4664-9C13-4F7ABAFC1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0525F2C-C937-4BE3-AF79-3540A6E1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CA46F03-C9C9-4425-82A8-2110001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D21589A-A316-4E71-B638-D33C4141B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0B918FA-95C1-4373-B66D-56936BB7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BF04F9E-EC09-43BE-A049-082DE1531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5A8838D-5812-49CE-80E4-E0CE11424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79B4036-BE45-42C0-929B-42932369A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0E913D5-5568-4901-883B-8C42A8F3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1B52038-9622-4802-81BA-ACC19847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0DEAC10-5A6B-47AD-A728-CE2C8CF13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1B38B28-66AD-4A02-AE15-F762137B2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BAF1CE8-3AF3-4FF2-8F0B-3BC7A4740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D9937F5-39C5-49BB-A3F1-21D0730B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48A61DC-ED1D-4B72-828E-9FD85AF26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A89B28D-13E0-46C3-AB20-6DBEDB61D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17F470D-67A6-475E-9F1C-9D1FCD4DF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C116B5B-C2BF-4A29-920C-0E6D2A86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7DFF22-98A9-4A00-B45B-BA0024E4B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33D6D17-E307-4F26-9F91-607B2D1B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044F5F0-FB5F-4364-A17D-B476349E1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51E13B0-54FA-4C07-A08D-0035E29D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23AA2A7-69AA-4892-8D19-6786784B8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22409CA-4103-489E-9A88-9E822AC42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941B7FE-F0B4-4717-BE8E-31EE09F5C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A36A1CD-E7E3-400D-BBA9-1B8363460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2D8F4BE-D92B-483E-8049-5FDA3FD40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77725CAB-E398-42F8-A5E5-8ACED1B61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82EF470-319A-4DCA-AB6F-B4441DD59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CBF0AE1-7C37-4F3E-B37A-44CAD6900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7EE399C-60A0-43AB-AD85-CAEDD25A8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DEF9E1C-0288-422F-9D39-B2B97B0B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9FD4213-CE93-46E6-A356-5C9B681A6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2AF21C6-5C6A-4ADC-98CE-0C897306F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7C50FF0-A4F6-4B10-91CC-CC456891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F34FC9E-632A-4B97-AB95-812ABD859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943D9D5-E01E-4A32-A5D1-AD61A32EC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F93C502-F4AC-4D2C-A43D-85093C59A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FCADD6C-627D-43CE-9413-A793AAA08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7838A6E-823E-4306-9088-5AFE0912E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F20A74B-CE15-4678-8E60-8983D4B53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B4409F0-44F9-411F-8711-53B028783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4A642A9-686F-402A-920C-EDB02B2FE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2B4D5D4-0C5C-4D98-9738-D245840A7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70D7430-18D9-4B8F-9F7A-308C70193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764FC2A4-5817-4FA0-A4A7-6653D1DA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4DCF9E7-E283-43A0-9C25-F7001626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24478FE-2D73-495D-A2CE-6D1D87C2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24EF5F2-46E7-4950-93D0-371415B78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1E76799-6B37-47A7-B311-D4AD1BB56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8E48635-AD82-4B9C-BD64-E19D0DCD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FE8012D-8F5A-48C7-A667-EF1782E17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4D6A3A1-CDCE-458B-B3ED-792E80025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D8FB40D-7336-4F24-9F28-25EC9AE6C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75683C3C-C038-49EA-9635-AC7B82AF2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286FF4B-0471-47B5-AA6C-8BA5CC04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CEB73580-6577-4A7A-A7EA-E79093D9D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E97866D-632F-4778-992C-F2750D608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A7AC897-3ADD-4A69-A122-EA6F8EFD2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6C3FE79-4EEC-4CF3-92A0-F6BC9F8B4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E51D960-FBF2-4F0E-813B-6FCF1282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67199"/>
            <a:ext cx="4031808" cy="30530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/>
              <a:t>Terapie </a:t>
            </a:r>
            <a:r>
              <a:rPr lang="cs-CZ" dirty="0" err="1"/>
              <a:t>McKenzie</a:t>
            </a:r>
            <a:endParaRPr lang="cs-CZ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53282-C389-4295-B86A-7146673B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200" dirty="0"/>
              <a:t>Metodika s hlavním zaměřením pro pacienty s </a:t>
            </a:r>
            <a:r>
              <a:rPr lang="cs-CZ" sz="2200" dirty="0" err="1"/>
              <a:t>vertebrogenními</a:t>
            </a:r>
            <a:r>
              <a:rPr lang="cs-CZ" sz="2200" dirty="0"/>
              <a:t> potížemi</a:t>
            </a:r>
            <a:endParaRPr lang="cs-CZ" dirty="0"/>
          </a:p>
          <a:p>
            <a:pPr algn="ctr">
              <a:lnSpc>
                <a:spcPct val="100000"/>
              </a:lnSpc>
            </a:pPr>
            <a:r>
              <a:rPr lang="cs-CZ" sz="2200" dirty="0"/>
              <a:t>Zakladatelem Robin A. </a:t>
            </a:r>
            <a:r>
              <a:rPr lang="cs-CZ" sz="2200" dirty="0" err="1"/>
              <a:t>McKenzie</a:t>
            </a:r>
            <a:endParaRPr lang="cs-CZ" sz="2200" dirty="0"/>
          </a:p>
          <a:p>
            <a:pPr algn="ctr">
              <a:lnSpc>
                <a:spcPct val="100000"/>
              </a:lnSpc>
            </a:pPr>
            <a:r>
              <a:rPr lang="cs-CZ" sz="2200" dirty="0"/>
              <a:t>Teze: základní příčina bolesti páteře má mechanickou podstatu </a:t>
            </a:r>
            <a:r>
              <a:rPr lang="cs-CZ" sz="2200" b="1" dirty="0">
                <a:ea typeface="+mn-lt"/>
                <a:cs typeface="+mn-lt"/>
              </a:rPr>
              <a:t>→ </a:t>
            </a:r>
            <a:r>
              <a:rPr lang="cs-CZ" sz="2200" dirty="0">
                <a:ea typeface="+mn-lt"/>
                <a:cs typeface="+mn-lt"/>
              </a:rPr>
              <a:t>lze ji řešit mechanicky</a:t>
            </a:r>
          </a:p>
          <a:p>
            <a:pPr algn="ctr">
              <a:lnSpc>
                <a:spcPct val="100000"/>
              </a:lnSpc>
            </a:pPr>
            <a:r>
              <a:rPr lang="cs-CZ" sz="2200" dirty="0"/>
              <a:t>Pacient je aktivním účastníkem léčby, je veden k </a:t>
            </a:r>
            <a:r>
              <a:rPr lang="cs-CZ" sz="2200" dirty="0" err="1"/>
              <a:t>sebeodpovědnosti</a:t>
            </a:r>
            <a:r>
              <a:rPr lang="cs-CZ" sz="2200" dirty="0"/>
              <a:t> a vlastnímu podílu na léčbě</a:t>
            </a:r>
          </a:p>
          <a:p>
            <a:pPr algn="ctr">
              <a:lnSpc>
                <a:spcPct val="100000"/>
              </a:lnSpc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79642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855C7-8A9A-4636-A1CD-794E0421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KONCEPT DIAGNOSTIKY DLE MCKENZIEHO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913F9-45D8-4311-B011-F4813E7909B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dirty="0"/>
              <a:t>Založen na opakovaných testech pohybů</a:t>
            </a:r>
            <a:endParaRPr lang="cs-CZ"/>
          </a:p>
          <a:p>
            <a:r>
              <a:rPr lang="cs-CZ" dirty="0"/>
              <a:t>Vyšetření a terapie se odvíjí od subjektivních pocitů pacienta &amp; terapeutova objektivního zhodnocení</a:t>
            </a:r>
          </a:p>
          <a:p>
            <a:r>
              <a:rPr lang="cs-CZ" dirty="0"/>
              <a:t>Pacient si během vyšetřování i vlastní terapie uvědomuje, který pohyb jeho příznaky zhoršuje či zlepšuje</a:t>
            </a:r>
          </a:p>
          <a:p>
            <a:r>
              <a:rPr lang="cs-CZ" dirty="0"/>
              <a:t>Terapie se provádí pouze tak dlouho, dokud se neodstraní bolestivé příznaky </a:t>
            </a:r>
            <a:r>
              <a:rPr lang="cs-CZ" dirty="0">
                <a:ea typeface="+mn-lt"/>
                <a:cs typeface="+mn-lt"/>
              </a:rPr>
              <a:t>&amp; omezený ROM.</a:t>
            </a:r>
          </a:p>
          <a:p>
            <a:r>
              <a:rPr lang="cs-CZ" dirty="0">
                <a:ea typeface="+mn-lt"/>
                <a:cs typeface="+mn-lt"/>
              </a:rPr>
              <a:t>Pacient je navíc edukován o ADL, pohybových stereotypech apod.</a:t>
            </a:r>
          </a:p>
        </p:txBody>
      </p:sp>
    </p:spTree>
    <p:extLst>
      <p:ext uri="{BB962C8B-B14F-4D97-AF65-F5344CB8AC3E}">
        <p14:creationId xmlns:p14="http://schemas.microsoft.com/office/powerpoint/2010/main" val="181673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CC8CA7-28E9-487F-9F51-E3E543BF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1713817"/>
            <a:ext cx="5251861" cy="36108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/>
              <a:t>POJEM CENTRALIZACE </a:t>
            </a:r>
            <a:r>
              <a:rPr lang="cs-CZ" b="1" dirty="0">
                <a:ea typeface="+mn-lt"/>
                <a:cs typeface="+mn-lt"/>
              </a:rPr>
              <a:t>&amp; PERIFERIZACE</a:t>
            </a:r>
            <a:endParaRPr lang="cs-CZ" b="1" dirty="0"/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49310-16EE-413B-B022-A1A0823B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cs-CZ" b="1" u="sng" dirty="0"/>
              <a:t>Centralizace:</a:t>
            </a:r>
            <a:endParaRPr lang="cs-CZ"/>
          </a:p>
          <a:p>
            <a:pPr algn="ctr"/>
            <a:r>
              <a:rPr lang="cs-CZ" dirty="0"/>
              <a:t>= posun příznaků z periferie k centru</a:t>
            </a:r>
          </a:p>
          <a:p>
            <a:pPr algn="ctr"/>
            <a:r>
              <a:rPr lang="cs-CZ" dirty="0"/>
              <a:t>Ubývání bolesti v důsledku opakovaného provádění pohybu</a:t>
            </a:r>
          </a:p>
          <a:p>
            <a:pPr algn="ctr"/>
            <a:r>
              <a:rPr lang="cs-CZ" dirty="0"/>
              <a:t>Dobrá prognóza</a:t>
            </a:r>
          </a:p>
          <a:p>
            <a:pPr algn="ctr"/>
            <a:r>
              <a:rPr lang="cs-CZ" dirty="0"/>
              <a:t>Fenomén pouze u </a:t>
            </a:r>
            <a:r>
              <a:rPr lang="cs-CZ" dirty="0" err="1"/>
              <a:t>Derangement</a:t>
            </a:r>
            <a:r>
              <a:rPr lang="cs-CZ" dirty="0"/>
              <a:t> syndromu (viz dále)</a:t>
            </a:r>
          </a:p>
          <a:p>
            <a:pPr algn="ctr"/>
            <a:r>
              <a:rPr lang="cs-CZ" b="1" u="sng" dirty="0" err="1"/>
              <a:t>Periferizace</a:t>
            </a:r>
            <a:r>
              <a:rPr lang="cs-CZ" b="1" u="sng" dirty="0"/>
              <a:t>:</a:t>
            </a:r>
          </a:p>
          <a:p>
            <a:pPr algn="ctr"/>
            <a:r>
              <a:rPr lang="cs-CZ" dirty="0"/>
              <a:t>= opak centralizace</a:t>
            </a:r>
          </a:p>
          <a:p>
            <a:pPr algn="ctr"/>
            <a:r>
              <a:rPr lang="cs-CZ" dirty="0"/>
              <a:t>U zhoršování potíží nutno provést znovu vyšetření a změnit terapii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3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7A8485-9A71-4AD7-8395-54BB8D04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pPr algn="ctr"/>
            <a:r>
              <a:rPr lang="cs-CZ" sz="3400" b="1"/>
              <a:t>DRUHY SYNDROMŮ DLE MCKENZIEHO</a:t>
            </a:r>
            <a:endParaRPr lang="cs-CZ"/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8119743-68C1-4A7E-89D6-9AC821E9E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569800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96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7D8B2A-7D66-49FD-B076-9A383502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Terapie dle </a:t>
            </a:r>
            <a:r>
              <a:rPr lang="cs-CZ" b="1" err="1"/>
              <a:t>McKenzieho</a:t>
            </a:r>
            <a:endParaRPr lang="cs-CZ" b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42EB00-A2F5-4A53-A181-6B7E6FDF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217173" cy="41319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cs-CZ" dirty="0"/>
              <a:t>Vychází z aktivního cvičení pohybů, které odstraňují bolest a upravují funkci pohybu.</a:t>
            </a:r>
            <a:endParaRPr lang="cs-CZ"/>
          </a:p>
          <a:p>
            <a:pPr algn="ctr"/>
            <a:r>
              <a:rPr lang="cs-CZ" dirty="0"/>
              <a:t>Počet cvičení dle reakcí pacienta na vyšetřované pohyby a nejčastěji se stanoví dle směrových preferencí</a:t>
            </a:r>
          </a:p>
          <a:p>
            <a:pPr algn="ctr"/>
            <a:r>
              <a:rPr lang="cs-CZ" dirty="0"/>
              <a:t>Terapie vždy dle vyšetření</a:t>
            </a:r>
          </a:p>
          <a:p>
            <a:pPr algn="ctr"/>
            <a:r>
              <a:rPr lang="cs-CZ" dirty="0"/>
              <a:t>Pokud pacient nereaguje na mechanickou terapii, sám </a:t>
            </a:r>
            <a:r>
              <a:rPr lang="cs-CZ" dirty="0" err="1"/>
              <a:t>McKenzie</a:t>
            </a:r>
            <a:r>
              <a:rPr lang="cs-CZ" dirty="0"/>
              <a:t> uvádí, že "jestliže žádným pohybem nebo pozicí nelze centralizovat či redukovat bolest pacienta, pak tento pacient není vhodný pro mechanickou terapii."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299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E3AFA32-ADF6-45F1-8453-38620393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74771" cy="40421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/>
              <a:t>POSTURÁLNÍ SYNDROM</a:t>
            </a:r>
            <a:br>
              <a:rPr lang="cs-CZ" dirty="0"/>
            </a:br>
            <a:endParaRPr lang="cs-CZ" dirty="0"/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11833-04B9-4D30-B988-A00E9D36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934573"/>
            <a:ext cx="5332680" cy="565597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 u="sng" dirty="0"/>
              <a:t>CHARAKTERISTIKA:</a:t>
            </a:r>
          </a:p>
          <a:p>
            <a:pPr lvl="1"/>
            <a:r>
              <a:rPr lang="cs-CZ" dirty="0"/>
              <a:t>abnormální tlak na normální tkáň</a:t>
            </a:r>
            <a:endParaRPr lang="cs-CZ" b="1" u="sng" dirty="0"/>
          </a:p>
          <a:p>
            <a:r>
              <a:rPr lang="cs-CZ" b="1" u="sng" dirty="0"/>
              <a:t>KLINIKA:</a:t>
            </a:r>
            <a:endParaRPr lang="cs-CZ"/>
          </a:p>
          <a:p>
            <a:pPr lvl="1"/>
            <a:r>
              <a:rPr lang="cs-CZ" dirty="0"/>
              <a:t>= špatné držení těla v určité poloze</a:t>
            </a:r>
          </a:p>
          <a:p>
            <a:pPr lvl="1"/>
            <a:r>
              <a:rPr lang="cs-CZ" dirty="0"/>
              <a:t>chabé držení těla</a:t>
            </a:r>
          </a:p>
          <a:p>
            <a:pPr lvl="1"/>
            <a:r>
              <a:rPr lang="cs-CZ" dirty="0"/>
              <a:t>rozsah pohybu bez výrazného omezení</a:t>
            </a:r>
          </a:p>
          <a:p>
            <a:pPr lvl="1"/>
            <a:r>
              <a:rPr lang="cs-CZ" dirty="0"/>
              <a:t>intermitentní bolest pouze v páteři, tato bolest se při pohybu zlepšuje</a:t>
            </a:r>
          </a:p>
          <a:p>
            <a:pPr lvl="1"/>
            <a:r>
              <a:rPr lang="cs-CZ" dirty="0"/>
              <a:t>věk do 30 let</a:t>
            </a:r>
          </a:p>
          <a:p>
            <a:r>
              <a:rPr lang="cs-CZ" b="1" u="sng" dirty="0"/>
              <a:t>TEST:</a:t>
            </a:r>
            <a:endParaRPr lang="cs-CZ" dirty="0"/>
          </a:p>
          <a:p>
            <a:pPr lvl="1"/>
            <a:r>
              <a:rPr lang="cs-CZ" dirty="0"/>
              <a:t>opakované testy pohybů nezhorší </a:t>
            </a:r>
            <a:r>
              <a:rPr lang="cs-CZ" dirty="0" err="1"/>
              <a:t>sy</a:t>
            </a:r>
            <a:endParaRPr lang="cs-CZ" dirty="0"/>
          </a:p>
          <a:p>
            <a:pPr lvl="1"/>
            <a:r>
              <a:rPr lang="cs-CZ" dirty="0"/>
              <a:t>bolest pouze v ochablém držení</a:t>
            </a:r>
          </a:p>
          <a:p>
            <a:pPr lvl="1"/>
            <a:r>
              <a:rPr lang="cs-CZ" dirty="0"/>
              <a:t>není progresivní zhoršení, ale ani zlepšení potíží</a:t>
            </a:r>
          </a:p>
          <a:p>
            <a:r>
              <a:rPr lang="cs-CZ" b="1" u="sng" dirty="0"/>
              <a:t>PŘÍČINA:</a:t>
            </a:r>
          </a:p>
          <a:p>
            <a:pPr lvl="1"/>
            <a:r>
              <a:rPr lang="cs-CZ" dirty="0"/>
              <a:t>mechanický problém je díky statickému přetížení</a:t>
            </a:r>
            <a:endParaRPr lang="cs-CZ" b="1" u="sng" dirty="0"/>
          </a:p>
          <a:p>
            <a:r>
              <a:rPr lang="cs-CZ" b="1" u="sng" dirty="0"/>
              <a:t>TERAPIE:</a:t>
            </a:r>
          </a:p>
          <a:p>
            <a:pPr lvl="1"/>
            <a:r>
              <a:rPr lang="cs-CZ" dirty="0"/>
              <a:t>edukace správného držení těla a pohybových stereotypů při ADL</a:t>
            </a:r>
            <a:endParaRPr lang="cs-CZ" b="1" u="sng"/>
          </a:p>
          <a:p>
            <a:pPr lvl="1"/>
            <a:r>
              <a:rPr lang="cs-CZ" dirty="0"/>
              <a:t>rekreační sport alespoň 2x týdně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08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A10BF-10F8-4B66-9C4E-BB8F3304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OSNOVA PREZENTACE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54467B-BD8B-4926-91A7-E54B69AC3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C20FA-8680-48F9-8807-E60409A882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dirty="0"/>
              <a:t>Reakce na dráždění</a:t>
            </a:r>
          </a:p>
          <a:p>
            <a:r>
              <a:rPr lang="cs-CZ" b="1" dirty="0" err="1"/>
              <a:t>Indirektivní</a:t>
            </a:r>
            <a:r>
              <a:rPr lang="cs-CZ" b="1" dirty="0"/>
              <a:t> techniky</a:t>
            </a:r>
          </a:p>
          <a:p>
            <a:r>
              <a:rPr lang="cs-CZ" b="1" dirty="0"/>
              <a:t>Funkční </a:t>
            </a:r>
            <a:r>
              <a:rPr lang="cs-CZ" b="1" dirty="0" err="1"/>
              <a:t>indirektivní</a:t>
            </a:r>
            <a:r>
              <a:rPr lang="cs-CZ" b="1" dirty="0"/>
              <a:t> techniky</a:t>
            </a:r>
          </a:p>
          <a:p>
            <a:r>
              <a:rPr lang="cs-CZ" b="1" dirty="0"/>
              <a:t>Charakteristika </a:t>
            </a:r>
            <a:r>
              <a:rPr lang="cs-CZ" b="1" dirty="0" err="1"/>
              <a:t>indirektivních</a:t>
            </a:r>
            <a:r>
              <a:rPr lang="cs-CZ" b="1" dirty="0"/>
              <a:t> </a:t>
            </a:r>
            <a:r>
              <a:rPr lang="cs-CZ" b="1" dirty="0" err="1"/>
              <a:t>tchch</a:t>
            </a:r>
          </a:p>
          <a:p>
            <a:r>
              <a:rPr lang="cs-CZ" b="1" dirty="0"/>
              <a:t>Princip </a:t>
            </a:r>
            <a:r>
              <a:rPr lang="cs-CZ" b="1" dirty="0" err="1"/>
              <a:t>indirektivních</a:t>
            </a:r>
            <a:r>
              <a:rPr lang="cs-CZ" b="1" dirty="0"/>
              <a:t> </a:t>
            </a:r>
            <a:r>
              <a:rPr lang="cs-CZ" b="1" dirty="0" err="1"/>
              <a:t>tchch</a:t>
            </a:r>
          </a:p>
          <a:p>
            <a:r>
              <a:rPr lang="cs-CZ" b="1" dirty="0"/>
              <a:t>Indikace </a:t>
            </a:r>
            <a:r>
              <a:rPr lang="cs-CZ" b="1" dirty="0" err="1"/>
              <a:t>indirektivních</a:t>
            </a:r>
            <a:r>
              <a:rPr lang="cs-CZ" b="1" dirty="0"/>
              <a:t> </a:t>
            </a:r>
            <a:r>
              <a:rPr lang="cs-CZ" b="1" dirty="0" err="1"/>
              <a:t>tchch</a:t>
            </a:r>
          </a:p>
          <a:p>
            <a:r>
              <a:rPr lang="cs-CZ" b="1" dirty="0"/>
              <a:t>Metody </a:t>
            </a:r>
            <a:r>
              <a:rPr lang="cs-CZ" b="1" dirty="0" err="1"/>
              <a:t>indirektivních</a:t>
            </a:r>
            <a:r>
              <a:rPr lang="cs-CZ" b="1" dirty="0"/>
              <a:t> </a:t>
            </a:r>
            <a:r>
              <a:rPr lang="cs-CZ" b="1" dirty="0" err="1"/>
              <a:t>tchch</a:t>
            </a:r>
          </a:p>
          <a:p>
            <a:r>
              <a:rPr lang="cs-CZ" b="1" dirty="0"/>
              <a:t>Dynamická funkční </a:t>
            </a:r>
            <a:r>
              <a:rPr lang="cs-CZ" b="1" dirty="0" err="1"/>
              <a:t>tch</a:t>
            </a:r>
            <a:r>
              <a:rPr lang="cs-CZ" b="1" dirty="0"/>
              <a:t>, Balance &amp; hold, </a:t>
            </a:r>
            <a:r>
              <a:rPr lang="cs-CZ" b="1" dirty="0" err="1"/>
              <a:t>Release</a:t>
            </a:r>
            <a:r>
              <a:rPr lang="cs-CZ" b="1" dirty="0"/>
              <a:t> by positioning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ABBE7D1-B5FA-4E08-96EA-F920026A5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50D9D6A-1832-436A-98B1-1FD8664810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dirty="0" err="1"/>
              <a:t>McKenzie</a:t>
            </a:r>
            <a:r>
              <a:rPr lang="cs-CZ" b="1" dirty="0"/>
              <a:t> koncept</a:t>
            </a:r>
          </a:p>
          <a:p>
            <a:r>
              <a:rPr lang="cs-CZ" b="1" dirty="0"/>
              <a:t>Koncept diagnostiky dle </a:t>
            </a:r>
            <a:r>
              <a:rPr lang="cs-CZ" b="1" dirty="0" err="1"/>
              <a:t>McKenzieho</a:t>
            </a:r>
          </a:p>
          <a:p>
            <a:r>
              <a:rPr lang="cs-CZ" b="1" dirty="0"/>
              <a:t>Pojem centralizace </a:t>
            </a:r>
            <a:r>
              <a:rPr lang="cs-CZ" b="1" dirty="0">
                <a:ea typeface="+mn-lt"/>
                <a:cs typeface="+mn-lt"/>
              </a:rPr>
              <a:t>&amp; </a:t>
            </a:r>
            <a:r>
              <a:rPr lang="cs-CZ" b="1" dirty="0" err="1">
                <a:ea typeface="+mn-lt"/>
                <a:cs typeface="+mn-lt"/>
              </a:rPr>
              <a:t>periferizace</a:t>
            </a:r>
          </a:p>
          <a:p>
            <a:r>
              <a:rPr lang="cs-CZ" b="1" dirty="0">
                <a:ea typeface="+mn-lt"/>
                <a:cs typeface="+mn-lt"/>
              </a:rPr>
              <a:t>Druhy syndromů dle </a:t>
            </a:r>
            <a:r>
              <a:rPr lang="cs-CZ" b="1" dirty="0" err="1">
                <a:ea typeface="+mn-lt"/>
                <a:cs typeface="+mn-lt"/>
              </a:rPr>
              <a:t>McKenzieho</a:t>
            </a:r>
          </a:p>
          <a:p>
            <a:r>
              <a:rPr lang="cs-CZ" b="1" dirty="0">
                <a:ea typeface="+mn-lt"/>
                <a:cs typeface="+mn-lt"/>
              </a:rPr>
              <a:t>Terapie dle </a:t>
            </a:r>
            <a:r>
              <a:rPr lang="cs-CZ" b="1" dirty="0" err="1">
                <a:ea typeface="+mn-lt"/>
                <a:cs typeface="+mn-lt"/>
              </a:rPr>
              <a:t>McKenzieho</a:t>
            </a:r>
          </a:p>
          <a:p>
            <a:r>
              <a:rPr lang="cs-CZ" b="1" dirty="0">
                <a:ea typeface="+mn-lt"/>
                <a:cs typeface="+mn-lt"/>
              </a:rPr>
              <a:t>Posturální </a:t>
            </a:r>
            <a:r>
              <a:rPr lang="cs-CZ" b="1" dirty="0" err="1">
                <a:ea typeface="+mn-lt"/>
                <a:cs typeface="+mn-lt"/>
              </a:rPr>
              <a:t>sy</a:t>
            </a:r>
            <a:r>
              <a:rPr lang="cs-CZ" b="1" dirty="0">
                <a:ea typeface="+mn-lt"/>
                <a:cs typeface="+mn-lt"/>
              </a:rPr>
              <a:t>, Dysfunkční </a:t>
            </a:r>
            <a:r>
              <a:rPr lang="cs-CZ" b="1" dirty="0" err="1">
                <a:ea typeface="+mn-lt"/>
                <a:cs typeface="+mn-lt"/>
              </a:rPr>
              <a:t>sy</a:t>
            </a:r>
            <a:r>
              <a:rPr lang="cs-CZ" b="1" dirty="0">
                <a:ea typeface="+mn-lt"/>
                <a:cs typeface="+mn-lt"/>
              </a:rPr>
              <a:t>, Poruchový </a:t>
            </a:r>
            <a:r>
              <a:rPr lang="cs-CZ" b="1" dirty="0" err="1">
                <a:ea typeface="+mn-lt"/>
                <a:cs typeface="+mn-lt"/>
              </a:rPr>
              <a:t>sy</a:t>
            </a:r>
          </a:p>
          <a:p>
            <a:r>
              <a:rPr lang="cs-CZ" b="1" dirty="0">
                <a:ea typeface="+mn-lt"/>
                <a:cs typeface="+mn-lt"/>
              </a:rPr>
              <a:t>Kontraindikace </a:t>
            </a:r>
            <a:r>
              <a:rPr lang="cs-CZ" b="1" dirty="0" err="1">
                <a:ea typeface="+mn-lt"/>
                <a:cs typeface="+mn-lt"/>
              </a:rPr>
              <a:t>McKenzieho</a:t>
            </a:r>
            <a:r>
              <a:rPr lang="cs-CZ" b="1" dirty="0">
                <a:ea typeface="+mn-lt"/>
                <a:cs typeface="+mn-lt"/>
              </a:rPr>
              <a:t> metody</a:t>
            </a:r>
          </a:p>
          <a:p>
            <a:r>
              <a:rPr lang="cs-CZ" b="1" dirty="0">
                <a:ea typeface="+mn-lt"/>
                <a:cs typeface="+mn-lt"/>
              </a:rPr>
              <a:t>Příklady &amp; ukázky cvičení (videa)</a:t>
            </a:r>
          </a:p>
        </p:txBody>
      </p:sp>
      <p:pic>
        <p:nvPicPr>
          <p:cNvPr id="7" name="Obrázek 7" descr="Různé barevné prášky">
            <a:extLst>
              <a:ext uri="{FF2B5EF4-FFF2-40B4-BE49-F238E27FC236}">
                <a16:creationId xmlns:a16="http://schemas.microsoft.com/office/drawing/2014/main" id="{D5F17AD9-19CB-4AC0-AE19-8CB7D42D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17" y="1693598"/>
            <a:ext cx="10511366" cy="11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9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DCF99C-5961-4540-812B-68E8A6B2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/>
              <a:t>DYSFUNKČNÍ SYNDROM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EA7BF-5626-4330-A915-81EEBCB74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64937"/>
            <a:ext cx="5632809" cy="630251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cs-CZ" b="1" u="sng" dirty="0">
                <a:ea typeface="+mn-lt"/>
                <a:cs typeface="+mn-lt"/>
              </a:rPr>
              <a:t>CHARAKTERISTIKA: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normální tlak na abnormální tkáň</a:t>
            </a:r>
          </a:p>
          <a:p>
            <a:r>
              <a:rPr lang="cs-CZ" b="1" u="sng" dirty="0">
                <a:ea typeface="+mn-lt"/>
                <a:cs typeface="+mn-lt"/>
              </a:rPr>
              <a:t>KLINIKA: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věk nad 30 let, po traumatu či nevyřešeném </a:t>
            </a:r>
            <a:r>
              <a:rPr lang="cs-CZ" dirty="0" err="1">
                <a:ea typeface="+mn-lt"/>
                <a:cs typeface="+mn-lt"/>
              </a:rPr>
              <a:t>derangmentu</a:t>
            </a:r>
            <a:endParaRPr lang="cs-CZ" b="1" u="sng" dirty="0" err="1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chabé držení těla</a:t>
            </a:r>
          </a:p>
          <a:p>
            <a:pPr lvl="1"/>
            <a:r>
              <a:rPr lang="cs-CZ" dirty="0">
                <a:ea typeface="+mn-lt"/>
                <a:cs typeface="+mn-lt"/>
              </a:rPr>
              <a:t>vždy ztráta ROM či funkce</a:t>
            </a:r>
          </a:p>
          <a:p>
            <a:pPr lvl="1"/>
            <a:r>
              <a:rPr lang="cs-CZ" dirty="0">
                <a:ea typeface="+mn-lt"/>
                <a:cs typeface="+mn-lt"/>
              </a:rPr>
              <a:t>intermitentní bolest provokující se na KONCI určitého pohybu</a:t>
            </a:r>
          </a:p>
          <a:p>
            <a:pPr lvl="1"/>
            <a:r>
              <a:rPr lang="cs-CZ" dirty="0">
                <a:ea typeface="+mn-lt"/>
                <a:cs typeface="+mn-lt"/>
              </a:rPr>
              <a:t>žádná bolest během dalších pohybů, žádná iritace</a:t>
            </a:r>
          </a:p>
          <a:p>
            <a:r>
              <a:rPr lang="cs-CZ" b="1" u="sng" dirty="0">
                <a:ea typeface="+mn-lt"/>
                <a:cs typeface="+mn-lt"/>
              </a:rPr>
              <a:t>TEST: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opakované testy pohybů produkují B na konci ROM, ale bolest NENÍ NIKDY HORŠÍ po terapii (do daného pohybu)</a:t>
            </a:r>
          </a:p>
          <a:p>
            <a:pPr lvl="1"/>
            <a:r>
              <a:rPr lang="cs-CZ" dirty="0">
                <a:ea typeface="+mn-lt"/>
                <a:cs typeface="+mn-lt"/>
              </a:rPr>
              <a:t>žádné progresivní zhoršení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žádné rychlé změny v příznacích</a:t>
            </a:r>
          </a:p>
          <a:p>
            <a:r>
              <a:rPr lang="cs-CZ" b="1" u="sng" dirty="0">
                <a:ea typeface="+mn-lt"/>
                <a:cs typeface="+mn-lt"/>
              </a:rPr>
              <a:t>TYP POHYBU PROVOKUJÍCÍ BOLEST:</a:t>
            </a:r>
          </a:p>
          <a:p>
            <a:pPr lvl="1"/>
            <a:r>
              <a:rPr lang="cs-CZ" dirty="0">
                <a:ea typeface="+mn-lt"/>
                <a:cs typeface="+mn-lt"/>
              </a:rPr>
              <a:t>flekční = flekční dysfunkční syndrom</a:t>
            </a:r>
            <a:endParaRPr lang="cs-CZ" b="1" u="sng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extenční = extenční dysfunkční syndrom</a:t>
            </a:r>
          </a:p>
          <a:p>
            <a:pPr lvl="1"/>
            <a:r>
              <a:rPr lang="cs-CZ" dirty="0" err="1">
                <a:ea typeface="+mn-lt"/>
                <a:cs typeface="+mn-lt"/>
              </a:rPr>
              <a:t>lateroflexe</a:t>
            </a:r>
            <a:r>
              <a:rPr lang="cs-CZ" dirty="0">
                <a:ea typeface="+mn-lt"/>
                <a:cs typeface="+mn-lt"/>
              </a:rPr>
              <a:t> = laterální dysfunkční syndrom</a:t>
            </a:r>
          </a:p>
          <a:p>
            <a:pPr lvl="1"/>
            <a:r>
              <a:rPr lang="cs-CZ" dirty="0">
                <a:ea typeface="+mn-lt"/>
                <a:cs typeface="+mn-lt"/>
              </a:rPr>
              <a:t>případně dysfunkce více směry</a:t>
            </a:r>
          </a:p>
          <a:p>
            <a:r>
              <a:rPr lang="cs-CZ" b="1" u="sng" dirty="0">
                <a:ea typeface="+mn-lt"/>
                <a:cs typeface="+mn-lt"/>
              </a:rPr>
              <a:t>TERAPIE: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do omezeného ROM = Protažení zkrácené tkáně</a:t>
            </a:r>
            <a:endParaRPr lang="cs-CZ" b="1" u="sng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nutná velká motivace, </a:t>
            </a:r>
            <a:r>
              <a:rPr lang="cs-CZ" dirty="0" err="1">
                <a:ea typeface="+mn-lt"/>
                <a:cs typeface="+mn-lt"/>
              </a:rPr>
              <a:t>ptž</a:t>
            </a:r>
            <a:r>
              <a:rPr lang="cs-CZ" dirty="0">
                <a:ea typeface="+mn-lt"/>
                <a:cs typeface="+mn-lt"/>
              </a:rPr>
              <a:t> výsledek se dostavuje pomalu (k </a:t>
            </a:r>
            <a:r>
              <a:rPr lang="cs-CZ" dirty="0" err="1">
                <a:ea typeface="+mn-lt"/>
                <a:cs typeface="+mn-lt"/>
              </a:rPr>
              <a:t>remodelaci</a:t>
            </a:r>
            <a:r>
              <a:rPr lang="cs-CZ" dirty="0">
                <a:ea typeface="+mn-lt"/>
                <a:cs typeface="+mn-lt"/>
              </a:rPr>
              <a:t> tkáně dochází nejdříve po 3 týdnech!)</a:t>
            </a:r>
          </a:p>
          <a:p>
            <a:pPr lvl="1"/>
            <a:r>
              <a:rPr lang="cs-CZ" dirty="0">
                <a:ea typeface="+mn-lt"/>
                <a:cs typeface="+mn-lt"/>
              </a:rPr>
              <a:t>vše je doplněno posturální korekcí</a:t>
            </a:r>
          </a:p>
          <a:p>
            <a:endParaRPr lang="en-US">
              <a:ea typeface="+mn-lt"/>
              <a:cs typeface="+mn-lt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5750136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172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FB04B-E7DF-418F-B3E9-7F592B69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82910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/>
              <a:t>PORUCHOVÝ SYNDROM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81F64-0B45-418E-AA75-6299BFEE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15"/>
            <a:ext cx="11219872" cy="535579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r>
              <a:rPr lang="cs-CZ" b="1" u="sng" dirty="0">
                <a:ea typeface="+mn-lt"/>
                <a:cs typeface="+mn-lt"/>
              </a:rPr>
              <a:t>CHARAKTERISTIKA:</a:t>
            </a:r>
            <a:endParaRPr lang="cs-CZ" dirty="0">
              <a:ea typeface="+mn-lt"/>
              <a:cs typeface="+mn-lt"/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7 kategorií dle symptomatologie (</a:t>
            </a:r>
            <a:r>
              <a:rPr lang="cs-CZ" dirty="0" err="1">
                <a:ea typeface="+mn-lt"/>
                <a:cs typeface="+mn-lt"/>
              </a:rPr>
              <a:t>Derangement</a:t>
            </a:r>
            <a:r>
              <a:rPr lang="cs-CZ" dirty="0">
                <a:ea typeface="+mn-lt"/>
                <a:cs typeface="+mn-lt"/>
              </a:rPr>
              <a:t> číslo 1-7)</a:t>
            </a:r>
          </a:p>
          <a:p>
            <a:pPr algn="just"/>
            <a:r>
              <a:rPr lang="cs-CZ" b="1" u="sng" dirty="0">
                <a:ea typeface="+mn-lt"/>
                <a:cs typeface="+mn-lt"/>
              </a:rPr>
              <a:t>KLINIKA:</a:t>
            </a:r>
            <a:r>
              <a:rPr lang="cs-CZ" dirty="0">
                <a:ea typeface="+mn-lt"/>
                <a:cs typeface="+mn-lt"/>
              </a:rPr>
              <a:t> liší se dle: </a:t>
            </a:r>
            <a:endParaRPr lang="cs-CZ" b="1" u="sng" dirty="0">
              <a:ea typeface="+mn-lt"/>
              <a:cs typeface="+mn-lt"/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lokalizace, typu a průběhu B</a:t>
            </a:r>
          </a:p>
          <a:p>
            <a:pPr lvl="1" algn="just"/>
            <a:r>
              <a:rPr lang="cs-CZ" dirty="0">
                <a:ea typeface="+mn-lt"/>
                <a:cs typeface="+mn-lt"/>
              </a:rPr>
              <a:t>dle omezeného ROM</a:t>
            </a:r>
          </a:p>
          <a:p>
            <a:pPr lvl="1" algn="just"/>
            <a:r>
              <a:rPr lang="cs-CZ" dirty="0">
                <a:ea typeface="+mn-lt"/>
                <a:cs typeface="+mn-lt"/>
              </a:rPr>
              <a:t>dle posunu </a:t>
            </a:r>
            <a:r>
              <a:rPr lang="cs-CZ" dirty="0" err="1">
                <a:ea typeface="+mn-lt"/>
                <a:cs typeface="+mn-lt"/>
              </a:rPr>
              <a:t>nucleus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pulposus</a:t>
            </a:r>
            <a:r>
              <a:rPr lang="cs-CZ" dirty="0">
                <a:ea typeface="+mn-lt"/>
                <a:cs typeface="+mn-lt"/>
              </a:rPr>
              <a:t> uvnitř ploténky</a:t>
            </a:r>
          </a:p>
          <a:p>
            <a:pPr algn="just"/>
            <a:r>
              <a:rPr lang="cs-CZ" b="1" u="sng" dirty="0">
                <a:ea typeface="+mn-lt"/>
                <a:cs typeface="+mn-lt"/>
              </a:rPr>
              <a:t>TEST:</a:t>
            </a:r>
            <a:endParaRPr lang="cs-CZ" dirty="0">
              <a:ea typeface="+mn-lt"/>
              <a:cs typeface="+mn-lt"/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Opakovaná flexe obyčejně zhoršuje B (všechny </a:t>
            </a:r>
            <a:r>
              <a:rPr lang="cs-CZ" dirty="0" err="1">
                <a:ea typeface="+mn-lt"/>
                <a:cs typeface="+mn-lt"/>
              </a:rPr>
              <a:t>derangementy</a:t>
            </a:r>
            <a:r>
              <a:rPr lang="cs-CZ" dirty="0">
                <a:ea typeface="+mn-lt"/>
                <a:cs typeface="+mn-lt"/>
              </a:rPr>
              <a:t> kromě čísla 7)</a:t>
            </a:r>
            <a:endParaRPr lang="en-US" dirty="0">
              <a:ea typeface="+mn-lt"/>
              <a:cs typeface="+mn-lt"/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B zůstává horší na konci cvičení po opakovaných flexích (všechny </a:t>
            </a:r>
            <a:r>
              <a:rPr lang="cs-CZ" dirty="0" err="1">
                <a:ea typeface="+mn-lt"/>
                <a:cs typeface="+mn-lt"/>
              </a:rPr>
              <a:t>derangementy</a:t>
            </a:r>
            <a:r>
              <a:rPr lang="cs-CZ" dirty="0">
                <a:ea typeface="+mn-lt"/>
                <a:cs typeface="+mn-lt"/>
              </a:rPr>
              <a:t> kromě čísla 7)</a:t>
            </a:r>
          </a:p>
          <a:p>
            <a:pPr lvl="1" algn="just"/>
            <a:r>
              <a:rPr lang="cs-CZ" dirty="0">
                <a:ea typeface="+mn-lt"/>
                <a:cs typeface="+mn-lt"/>
              </a:rPr>
              <a:t>Opakovaná extenze obyčejně redukuje, centralizuje a odstraňuje B (platí u většiny </a:t>
            </a:r>
            <a:r>
              <a:rPr lang="cs-CZ" dirty="0" err="1">
                <a:ea typeface="+mn-lt"/>
                <a:cs typeface="+mn-lt"/>
              </a:rPr>
              <a:t>deragementů</a:t>
            </a:r>
            <a:r>
              <a:rPr lang="cs-CZ" dirty="0">
                <a:ea typeface="+mn-lt"/>
                <a:cs typeface="+mn-lt"/>
              </a:rPr>
              <a:t>). Pokud neplatí: dle nálezu nutno nejdříve odstranit kyfotické držení, zkorigovat laterální posun.</a:t>
            </a:r>
          </a:p>
          <a:p>
            <a:pPr algn="just"/>
            <a:r>
              <a:rPr lang="cs-CZ" b="1" u="sng" dirty="0">
                <a:ea typeface="+mn-lt"/>
                <a:cs typeface="+mn-lt"/>
              </a:rPr>
              <a:t>TERAPIE:</a:t>
            </a:r>
            <a:endParaRPr lang="en-US" dirty="0">
              <a:ea typeface="+mn-lt"/>
              <a:cs typeface="+mn-lt"/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Dle reakce na B a fenoménu centralizace (+ nutno si uvědomit, že pro </a:t>
            </a:r>
            <a:r>
              <a:rPr lang="cs-CZ" dirty="0" err="1">
                <a:ea typeface="+mn-lt"/>
                <a:cs typeface="+mn-lt"/>
              </a:rPr>
              <a:t>Cp</a:t>
            </a:r>
            <a:r>
              <a:rPr lang="cs-CZ" dirty="0">
                <a:ea typeface="+mn-lt"/>
                <a:cs typeface="+mn-lt"/>
              </a:rPr>
              <a:t> je situace ještě o dost komplikovanější než pro </a:t>
            </a:r>
            <a:r>
              <a:rPr lang="cs-CZ" dirty="0" err="1">
                <a:ea typeface="+mn-lt"/>
                <a:cs typeface="+mn-lt"/>
              </a:rPr>
              <a:t>Lp</a:t>
            </a:r>
            <a:r>
              <a:rPr lang="cs-CZ" dirty="0">
                <a:ea typeface="+mn-lt"/>
                <a:cs typeface="+mn-lt"/>
              </a:rPr>
              <a:t>) </a:t>
            </a:r>
            <a:r>
              <a:rPr lang="cs-CZ" b="1" dirty="0">
                <a:ea typeface="+mn-lt"/>
                <a:cs typeface="+mn-lt"/>
              </a:rPr>
              <a:t>→ užití pohybu, který působí CENTRALIZACI příznaků → cvičení do extenze 10x každou hodinu během dne</a:t>
            </a:r>
            <a:endParaRPr lang="cs-CZ" dirty="0">
              <a:ea typeface="+mn-lt"/>
              <a:cs typeface="+mn-lt"/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Pokud je přítomno kyfotické (= flekční) držení </a:t>
            </a:r>
            <a:r>
              <a:rPr lang="cs-CZ" b="1" dirty="0">
                <a:ea typeface="+mn-lt"/>
                <a:cs typeface="+mn-lt"/>
              </a:rPr>
              <a:t>→ </a:t>
            </a:r>
            <a:r>
              <a:rPr lang="cs-CZ" dirty="0">
                <a:ea typeface="+mn-lt"/>
                <a:cs typeface="+mn-lt"/>
              </a:rPr>
              <a:t>nejdříve nutná redukce tohoto držení, tedy: LB ve flekční pozici, postupně zvyšujeme do neutrální až mírně extenční pozice dle tolerance pacienta </a:t>
            </a:r>
            <a:r>
              <a:rPr lang="cs-CZ" b="1" dirty="0">
                <a:ea typeface="+mn-lt"/>
                <a:cs typeface="+mn-lt"/>
              </a:rPr>
              <a:t>→ poté cvičení do extenze 10x každou hodinu během dne </a:t>
            </a:r>
          </a:p>
          <a:p>
            <a:pPr lvl="1" algn="just"/>
            <a:r>
              <a:rPr lang="cs-CZ" dirty="0">
                <a:ea typeface="+mn-lt"/>
                <a:cs typeface="+mn-lt"/>
              </a:rPr>
              <a:t>Pokud je přítomen laterální posun </a:t>
            </a:r>
            <a:r>
              <a:rPr lang="cs-CZ" b="1" dirty="0">
                <a:ea typeface="+mn-lt"/>
                <a:cs typeface="+mn-lt"/>
              </a:rPr>
              <a:t>→ </a:t>
            </a:r>
            <a:r>
              <a:rPr lang="cs-CZ" dirty="0">
                <a:ea typeface="+mn-lt"/>
                <a:cs typeface="+mn-lt"/>
              </a:rPr>
              <a:t>nejdříve cvičení do </a:t>
            </a:r>
            <a:r>
              <a:rPr lang="cs-CZ" dirty="0" err="1">
                <a:ea typeface="+mn-lt"/>
                <a:cs typeface="+mn-lt"/>
              </a:rPr>
              <a:t>lateroflexe</a:t>
            </a:r>
            <a:r>
              <a:rPr lang="cs-CZ" dirty="0">
                <a:ea typeface="+mn-lt"/>
                <a:cs typeface="+mn-lt"/>
              </a:rPr>
              <a:t> pro korekci laterálního posunu </a:t>
            </a:r>
            <a:r>
              <a:rPr lang="cs-CZ" b="1" dirty="0">
                <a:ea typeface="+mn-lt"/>
                <a:cs typeface="+mn-lt"/>
              </a:rPr>
              <a:t>→ poté cvičení do extenze 10x každou hodinu během dne</a:t>
            </a:r>
          </a:p>
          <a:p>
            <a:pPr lvl="1" algn="just"/>
            <a:r>
              <a:rPr lang="cs-CZ" b="1" dirty="0" err="1">
                <a:ea typeface="+mn-lt"/>
                <a:cs typeface="+mn-lt"/>
              </a:rPr>
              <a:t>Derangement</a:t>
            </a:r>
            <a:r>
              <a:rPr lang="cs-CZ" b="1" dirty="0">
                <a:ea typeface="+mn-lt"/>
                <a:cs typeface="+mn-lt"/>
              </a:rPr>
              <a:t> číslo 7: </a:t>
            </a:r>
            <a:r>
              <a:rPr lang="cs-CZ" dirty="0">
                <a:ea typeface="+mn-lt"/>
                <a:cs typeface="+mn-lt"/>
              </a:rPr>
              <a:t>zde je centralizace při flexi, provádí se tedy cvičení do flexe 10x každou 2. hodinu během dne</a:t>
            </a:r>
            <a:endParaRPr lang="cs-CZ" b="1" dirty="0">
              <a:ea typeface="+mn-lt"/>
              <a:cs typeface="+mn-lt"/>
            </a:endParaRPr>
          </a:p>
          <a:p>
            <a:pPr lvl="1" algn="just"/>
            <a:r>
              <a:rPr lang="cs-CZ" dirty="0">
                <a:ea typeface="+mn-lt"/>
                <a:cs typeface="+mn-lt"/>
              </a:rPr>
              <a:t>vše je doplněno posturální korekcí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846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71" name="Rectangle 370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5" name="Rectangle 374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7BC184-193E-422A-A9FD-B7D27756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49" y="1253256"/>
            <a:ext cx="4310844" cy="430793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400" b="1"/>
              <a:t>KONTRAINDIKACE MCKENZIEHO METODY</a:t>
            </a:r>
          </a:p>
        </p:txBody>
      </p:sp>
      <p:sp>
        <p:nvSpPr>
          <p:cNvPr id="377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9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A3343-E7D2-49C0-939C-DDCEC64D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345827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Metastáze</a:t>
            </a:r>
          </a:p>
          <a:p>
            <a:r>
              <a:rPr lang="cs-CZ" b="1"/>
              <a:t>Nemechanické obtíže</a:t>
            </a:r>
          </a:p>
          <a:p>
            <a:r>
              <a:rPr lang="cs-CZ" b="1"/>
              <a:t>Anomálie kostních struktur</a:t>
            </a:r>
          </a:p>
          <a:p>
            <a:r>
              <a:rPr lang="cs-CZ" b="1"/>
              <a:t>Akutní zánětlivé stavy</a:t>
            </a:r>
          </a:p>
          <a:p>
            <a:r>
              <a:rPr lang="cs-CZ" b="1"/>
              <a:t>Periferizace příznaků během léčby</a:t>
            </a:r>
          </a:p>
          <a:p>
            <a:r>
              <a:rPr lang="cs-CZ" b="1"/>
              <a:t>Těžký neurologický deficit</a:t>
            </a:r>
          </a:p>
          <a:p>
            <a:endParaRPr lang="cs-CZ" dirty="0"/>
          </a:p>
        </p:txBody>
      </p:sp>
      <p:grpSp>
        <p:nvGrpSpPr>
          <p:cNvPr id="38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9273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44968-7007-4678-857F-80A4A0A6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296" y="2789"/>
            <a:ext cx="6149459" cy="7927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cs-CZ" b="1"/>
              <a:t>PŘÍKLAD CVIČENÍ</a:t>
            </a:r>
            <a:endParaRPr lang="cs-CZ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C40CBC-6B78-49DD-8AF4-520CBE97C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256633" cy="6036681"/>
            <a:chOff x="1674895" y="1345036"/>
            <a:chExt cx="5428610" cy="42109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5FA8D5-B7AD-453C-8175-AABE4CB2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1A8362-AB1A-4062-9FF5-0E157F910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42A737-2CE4-44D9-92BA-E9CDFA22B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256633" cy="60366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hmyz, sekačka na trávu&#10;&#10;Popis se vygeneroval automaticky.">
            <a:extLst>
              <a:ext uri="{FF2B5EF4-FFF2-40B4-BE49-F238E27FC236}">
                <a16:creationId xmlns:a16="http://schemas.microsoft.com/office/drawing/2014/main" id="{F680C7DD-9F4F-4A13-8EE2-DD6211A9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6" y="4242258"/>
            <a:ext cx="3005837" cy="1742367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08532FB3-51E3-4204-85D3-EACCCE53A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7" y="2353947"/>
            <a:ext cx="3462817" cy="1742367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6FCBA97F-7CC9-42CB-A18B-E30538C2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99" y="594936"/>
            <a:ext cx="3822860" cy="15530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43D15-D918-4E20-BBCF-4630F54C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862" y="862836"/>
            <a:ext cx="6144893" cy="5909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b="1"/>
              <a:t>LEH NA BŘIŠE: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ea typeface="+mn-lt"/>
                <a:cs typeface="+mn-lt"/>
              </a:rPr>
              <a:t>VP: Položíme se na břicho, DKK natažené (špičky k sobě, paty od sebe – tím dosáhneme relaxovaných DKK a hýždí), paže podél těla, hlava opřena o tvář. </a:t>
            </a:r>
            <a:endParaRPr lang="cs-CZ" sz="1600" b="1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1600">
                <a:ea typeface="+mn-lt"/>
                <a:cs typeface="+mn-lt"/>
              </a:rPr>
              <a:t>Provedení: Pokusíme se úplně uvolnit, dýcháme volně a pravidelně. Zůstaneme v této pozici 3 minuty.</a:t>
            </a:r>
          </a:p>
          <a:p>
            <a:pPr>
              <a:lnSpc>
                <a:spcPct val="100000"/>
              </a:lnSpc>
            </a:pPr>
            <a:r>
              <a:rPr lang="cs-CZ" sz="1600" b="1"/>
              <a:t>OPŘENÍ O PŘEDLOKTÍ:</a:t>
            </a:r>
          </a:p>
          <a:p>
            <a:pPr>
              <a:lnSpc>
                <a:spcPct val="100000"/>
              </a:lnSpc>
            </a:pPr>
            <a:r>
              <a:rPr lang="cs-CZ" sz="1600">
                <a:ea typeface="+mn-lt"/>
                <a:cs typeface="+mn-lt"/>
              </a:rPr>
              <a:t>VP: Položíme se na břicho, DKK natažené (špičky k sobě, paty od sebe). Ruce opřeme o předloktí, tak aby lokty byly pod rameny a prsty směřovaly dopředu (sfinga). </a:t>
            </a:r>
            <a:endParaRPr lang="cs-CZ" sz="1600" b="1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1600">
                <a:ea typeface="+mn-lt"/>
                <a:cs typeface="+mn-lt"/>
              </a:rPr>
              <a:t>Provedení: díváme se před sebe, uvolníme se a volně dýcháme. V pozici setrváme 3 minuty.</a:t>
            </a:r>
          </a:p>
          <a:p>
            <a:pPr>
              <a:lnSpc>
                <a:spcPct val="100000"/>
              </a:lnSpc>
            </a:pPr>
            <a:r>
              <a:rPr lang="cs-CZ" sz="1600" b="1"/>
              <a:t>ZÁKLON:</a:t>
            </a:r>
          </a:p>
          <a:p>
            <a:pPr>
              <a:lnSpc>
                <a:spcPct val="100000"/>
              </a:lnSpc>
            </a:pPr>
            <a:r>
              <a:rPr lang="cs-CZ" sz="1600">
                <a:ea typeface="+mn-lt"/>
                <a:cs typeface="+mn-lt"/>
              </a:rPr>
              <a:t>VP: viz výše</a:t>
            </a:r>
            <a:endParaRPr lang="cs-CZ" sz="1600" b="1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sz="1600">
                <a:ea typeface="+mn-lt"/>
                <a:cs typeface="+mn-lt"/>
              </a:rPr>
              <a:t>Provedení: pomalu se zvedáme do záklonu na natažené paže. Nohy by měly zůstat uvolněné, hlava v prodloužení páteře. Cvik provádíme  v akutní fázi 10x každou hodinu během dne do ústupu bolestí.</a:t>
            </a:r>
            <a:endParaRPr lang="cs-CZ" sz="1600" b="1"/>
          </a:p>
        </p:txBody>
      </p:sp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374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59B7E-4B59-4F40-B86E-12B9D755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err="1"/>
              <a:t>McKenzie</a:t>
            </a:r>
            <a:r>
              <a:rPr lang="cs-CZ" b="1"/>
              <a:t> ukázka cvičení do extenze video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98B64AE7-822C-4D48-B2A4-797066F23C2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824976"/>
            <a:ext cx="6199909" cy="4525818"/>
          </a:xfrm>
        </p:spPr>
      </p:pic>
    </p:spTree>
    <p:extLst>
      <p:ext uri="{BB962C8B-B14F-4D97-AF65-F5344CB8AC3E}">
        <p14:creationId xmlns:p14="http://schemas.microsoft.com/office/powerpoint/2010/main" val="15727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17F0D-E1D5-4123-96B8-A64474B4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342034"/>
            <a:ext cx="12004963" cy="1648835"/>
          </a:xfrm>
        </p:spPr>
        <p:txBody>
          <a:bodyPr/>
          <a:lstStyle/>
          <a:p>
            <a:pPr algn="ctr"/>
            <a:r>
              <a:rPr lang="cs-CZ" b="1" err="1">
                <a:ea typeface="+mj-lt"/>
                <a:cs typeface="+mj-lt"/>
              </a:rPr>
              <a:t>McKenzie</a:t>
            </a:r>
            <a:r>
              <a:rPr lang="cs-CZ" b="1" dirty="0">
                <a:ea typeface="+mj-lt"/>
                <a:cs typeface="+mj-lt"/>
              </a:rPr>
              <a:t> ukázka cvičení do extenze ve </a:t>
            </a:r>
            <a:r>
              <a:rPr lang="cs-CZ" b="1">
                <a:ea typeface="+mj-lt"/>
                <a:cs typeface="+mj-lt"/>
              </a:rPr>
              <a:t>stoji video</a:t>
            </a:r>
            <a:endParaRPr lang="cs-CZ" b="1" dirty="0">
              <a:ea typeface="+mj-lt"/>
              <a:cs typeface="+mj-lt"/>
            </a:endParaRPr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84112127-7A4A-465E-904C-ADAC0B3F22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13364" y="2263703"/>
            <a:ext cx="5218545" cy="4271817"/>
          </a:xfrm>
        </p:spPr>
      </p:pic>
    </p:spTree>
    <p:extLst>
      <p:ext uri="{BB962C8B-B14F-4D97-AF65-F5344CB8AC3E}">
        <p14:creationId xmlns:p14="http://schemas.microsoft.com/office/powerpoint/2010/main" val="4111512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13B38-C054-4C21-92A3-50EA8D8F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/>
              <a:t>Extenze bederní páteře při výhřezu </a:t>
            </a:r>
            <a:r>
              <a:rPr lang="cs-CZ" b="1" dirty="0"/>
              <a:t>meziobratlové ploténky s dopomocí druhé osoby video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672B18E9-CD62-43AA-A10F-5EF9738DAD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52092" y="2229067"/>
            <a:ext cx="5276272" cy="4248727"/>
          </a:xfrm>
        </p:spPr>
      </p:pic>
    </p:spTree>
    <p:extLst>
      <p:ext uri="{BB962C8B-B14F-4D97-AF65-F5344CB8AC3E}">
        <p14:creationId xmlns:p14="http://schemas.microsoft.com/office/powerpoint/2010/main" val="257392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3E27A-8B67-42E1-A30C-076E897A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618" y="284307"/>
            <a:ext cx="13067144" cy="1637290"/>
          </a:xfrm>
        </p:spPr>
        <p:txBody>
          <a:bodyPr/>
          <a:lstStyle/>
          <a:p>
            <a:pPr algn="ctr"/>
            <a:r>
              <a:rPr lang="cs-CZ" b="1" dirty="0"/>
              <a:t>Korekce </a:t>
            </a:r>
            <a:r>
              <a:rPr lang="cs-CZ" b="1" err="1"/>
              <a:t>lateroflexe</a:t>
            </a:r>
            <a:r>
              <a:rPr lang="cs-CZ" b="1" dirty="0"/>
              <a:t> při výhřezu ploténky video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01A30E9C-887E-453A-B1CF-DEAF1773DE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36637" y="2067431"/>
            <a:ext cx="5668817" cy="4237181"/>
          </a:xfrm>
        </p:spPr>
      </p:pic>
    </p:spTree>
    <p:extLst>
      <p:ext uri="{BB962C8B-B14F-4D97-AF65-F5344CB8AC3E}">
        <p14:creationId xmlns:p14="http://schemas.microsoft.com/office/powerpoint/2010/main" val="52385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2A30A-A32A-4130-99EC-17BD84BB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6297D-FD2C-4245-A266-8D2341AD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sk">
                <a:ea typeface="+mn-lt"/>
                <a:cs typeface="+mn-lt"/>
              </a:rPr>
              <a:t>Dvořák, M., Horný,V., Matúšová,I., et al. (?). Neoperačná liečba diskopatií v lumbálnej oblasti. Bratislava, Petrus, s.325, ISBN 80-88939-40-2.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  <a:p>
            <a:r>
              <a:rPr lang="cs-CZ">
                <a:ea typeface="+mn-lt"/>
                <a:cs typeface="+mn-lt"/>
              </a:rPr>
              <a:t>Lewit, K. (1970). Bolesti v zádech - rady nemocným.</a:t>
            </a:r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Lewit, K. (2003). Manipulační léčba.</a:t>
            </a:r>
            <a:endParaRPr lang="cs-CZ" dirty="0">
              <a:ea typeface="+mn-lt"/>
              <a:cs typeface="+mn-lt"/>
            </a:endParaRPr>
          </a:p>
          <a:p>
            <a:r>
              <a:rPr lang="sk">
                <a:ea typeface="+mn-lt"/>
                <a:cs typeface="+mn-lt"/>
              </a:rPr>
              <a:t>McKenzie, R. (2005). Léčíme si záda sami, ISBN 80-239-4861-X.</a:t>
            </a:r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Smékal, D. (2010). Funkční indirektivní techniky. FTK UP Olomouc, přednáška.</a:t>
            </a:r>
            <a:endParaRPr lang="sk">
              <a:ea typeface="+mn-lt"/>
              <a:cs typeface="+mn-lt"/>
            </a:endParaRPr>
          </a:p>
          <a:p>
            <a:r>
              <a:rPr lang="sk">
                <a:ea typeface="+mn-lt"/>
                <a:cs typeface="+mn-lt"/>
              </a:rPr>
              <a:t>The  McKenzie  Institute  International. (2010). Centrum pro postgraduální studium mechanické terapie pohybového aparátu Část A Bederní páteř.</a:t>
            </a:r>
            <a:endParaRPr lang="cs-CZ"/>
          </a:p>
          <a:p>
            <a:r>
              <a:rPr lang="sk"/>
              <a:t>Cviky: </a:t>
            </a:r>
            <a:r>
              <a:rPr lang="sk" dirty="0">
                <a:ea typeface="+mn-lt"/>
                <a:cs typeface="+mn-lt"/>
                <a:hlinkClick r:id="rId2"/>
              </a:rPr>
              <a:t>https://www.fyziodomu.cz/mckenzie-metoda/</a:t>
            </a:r>
            <a:r>
              <a:rPr lang="sk" dirty="0">
                <a:ea typeface="+mn-lt"/>
                <a:cs typeface="+mn-lt"/>
              </a:rPr>
              <a:t> </a:t>
            </a:r>
            <a:endParaRPr lang="sk" dirty="0"/>
          </a:p>
          <a:p>
            <a:r>
              <a:rPr lang="cs-CZ" dirty="0"/>
              <a:t>Videa:</a:t>
            </a:r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https://www.youtube.com/watch?v=l1bDTKOEEWo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4"/>
              </a:rPr>
              <a:t>https://www.youtube.com/watch?v=8jhetkdMG10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5"/>
              </a:rPr>
              <a:t>https://www.youtube.com/watch?v=ckXdB2Uyhe0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  <a:hlinkClick r:id="rId6"/>
              </a:rPr>
              <a:t>https://www.youtube.com/watch?v=eWvDlffKxpk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081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Obrázek 4" descr="Obsah obrázku text, budova, exteriér, ulice&#10;&#10;Popis se vygeneroval automaticky.">
            <a:extLst>
              <a:ext uri="{FF2B5EF4-FFF2-40B4-BE49-F238E27FC236}">
                <a16:creationId xmlns:a16="http://schemas.microsoft.com/office/drawing/2014/main" id="{B73C34A6-611C-4E45-ABFF-F5D9E6D68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0" b="149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7FA6E3-5183-4E37-B15B-91038FE1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9" name="Oval 28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4B0B5AF-9157-42F2-87D6-051B1A60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17" y="3433374"/>
            <a:ext cx="3940883" cy="98698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b="1" cap="all" spc="150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rPr>
              <a:t>DĚKUJI ZA POZORNOST!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B92380-E9AD-4474-9467-4DCB8EB50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12" y="5203828"/>
            <a:ext cx="1861463" cy="1253072"/>
            <a:chOff x="9731112" y="5203828"/>
            <a:chExt cx="1861463" cy="1253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47C9FB7-B02A-4183-8E0B-5BBFE38E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92" y="1202026"/>
            <a:ext cx="4030132" cy="440650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/>
              <a:t>REAKCE NA DRÁŽDĚNÍ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E2E08-510A-4026-A1E0-52000E91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43" y="986168"/>
            <a:ext cx="5634707" cy="5760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1800" dirty="0">
                <a:ea typeface="+mn-lt"/>
                <a:cs typeface="+mn-lt"/>
              </a:rPr>
              <a:t>Především bolestivé (typicky defense </a:t>
            </a:r>
            <a:r>
              <a:rPr lang="cs-CZ" sz="1800" dirty="0" err="1">
                <a:ea typeface="+mn-lt"/>
                <a:cs typeface="+mn-lt"/>
              </a:rPr>
              <a:t>musculaire</a:t>
            </a:r>
            <a:r>
              <a:rPr lang="cs-CZ" sz="1800" dirty="0">
                <a:ea typeface="+mn-lt"/>
                <a:cs typeface="+mn-lt"/>
              </a:rPr>
              <a:t>)</a:t>
            </a:r>
            <a:endParaRPr lang="cs-CZ" sz="1800" dirty="0"/>
          </a:p>
          <a:p>
            <a:pPr algn="ctr">
              <a:lnSpc>
                <a:spcPct val="100000"/>
              </a:lnSpc>
            </a:pPr>
            <a:r>
              <a:rPr lang="cs-CZ" sz="1800" dirty="0" err="1">
                <a:ea typeface="+mn-lt"/>
                <a:cs typeface="+mn-lt"/>
              </a:rPr>
              <a:t>Antalgická</a:t>
            </a:r>
            <a:r>
              <a:rPr lang="cs-CZ" sz="1800" dirty="0">
                <a:ea typeface="+mn-lt"/>
                <a:cs typeface="+mn-lt"/>
              </a:rPr>
              <a:t> skolióza, akutní úrazy</a:t>
            </a:r>
            <a:endParaRPr lang="cs-CZ" sz="1800" dirty="0"/>
          </a:p>
          <a:p>
            <a:pPr algn="ctr">
              <a:lnSpc>
                <a:spcPct val="100000"/>
              </a:lnSpc>
            </a:pPr>
            <a:r>
              <a:rPr lang="cs-CZ" sz="1800" dirty="0">
                <a:ea typeface="+mn-lt"/>
                <a:cs typeface="+mn-lt"/>
              </a:rPr>
              <a:t>Dříve se předpokládal ochranný charakter (imobilizace), nyní spíše: uvedení segmentu do nebolestivé či minimálně bolestivé polohy</a:t>
            </a:r>
            <a:endParaRPr lang="cs-CZ" sz="1800" dirty="0"/>
          </a:p>
          <a:p>
            <a:pPr algn="ctr">
              <a:lnSpc>
                <a:spcPct val="100000"/>
              </a:lnSpc>
            </a:pPr>
            <a:r>
              <a:rPr lang="cs-CZ" sz="1800" dirty="0">
                <a:ea typeface="+mn-lt"/>
                <a:cs typeface="+mn-lt"/>
              </a:rPr>
              <a:t>Akutní dráždění: přítomna klidová aktivita EMG (dráždění buněk PRM)</a:t>
            </a:r>
            <a:endParaRPr lang="cs-CZ" sz="1800" dirty="0"/>
          </a:p>
          <a:p>
            <a:pPr algn="ctr">
              <a:lnSpc>
                <a:spcPct val="100000"/>
              </a:lnSpc>
            </a:pPr>
            <a:r>
              <a:rPr lang="cs-CZ" sz="1800" b="1" dirty="0">
                <a:highlight>
                  <a:srgbClr val="FF0000"/>
                </a:highlight>
                <a:ea typeface="+mn-lt"/>
                <a:cs typeface="+mn-lt"/>
              </a:rPr>
              <a:t>Chronické dráždění: již vyčerpání buněk PRM, dochází pak k degeneraci (atrofie mm. </a:t>
            </a:r>
            <a:r>
              <a:rPr lang="cs-CZ" sz="1800" b="1" dirty="0" err="1">
                <a:highlight>
                  <a:srgbClr val="FF0000"/>
                </a:highlight>
                <a:ea typeface="+mn-lt"/>
                <a:cs typeface="+mn-lt"/>
              </a:rPr>
              <a:t>multifidi</a:t>
            </a:r>
            <a:r>
              <a:rPr lang="cs-CZ" sz="1800" b="1" dirty="0">
                <a:highlight>
                  <a:srgbClr val="FF0000"/>
                </a:highlight>
                <a:ea typeface="+mn-lt"/>
                <a:cs typeface="+mn-lt"/>
              </a:rPr>
              <a:t> při akutním lumbagu do 1 týdne).</a:t>
            </a:r>
            <a:endParaRPr lang="cs-CZ" sz="1800" b="1">
              <a:highlight>
                <a:srgbClr val="FF0000"/>
              </a:highlight>
            </a:endParaRPr>
          </a:p>
          <a:p>
            <a:pPr algn="ctr">
              <a:lnSpc>
                <a:spcPct val="100000"/>
              </a:lnSpc>
            </a:pPr>
            <a:r>
              <a:rPr lang="cs-CZ" sz="1800" u="sng" dirty="0">
                <a:highlight>
                  <a:srgbClr val="00FF00"/>
                </a:highlight>
                <a:ea typeface="+mn-lt"/>
                <a:cs typeface="+mn-lt"/>
              </a:rPr>
              <a:t>Užití FT:</a:t>
            </a:r>
            <a:endParaRPr lang="cs-CZ" sz="1800" u="sng">
              <a:highlight>
                <a:srgbClr val="00FF00"/>
              </a:highlight>
            </a:endParaRPr>
          </a:p>
          <a:p>
            <a:pPr algn="ctr"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NE imobilizace!</a:t>
            </a:r>
            <a:endParaRPr lang="cs-CZ" sz="1800" b="1" dirty="0"/>
          </a:p>
          <a:p>
            <a:pPr algn="ctr">
              <a:lnSpc>
                <a:spcPct val="100000"/>
              </a:lnSpc>
            </a:pPr>
            <a:r>
              <a:rPr lang="cs-CZ" sz="1800" dirty="0">
                <a:ea typeface="+mn-lt"/>
                <a:cs typeface="+mn-lt"/>
              </a:rPr>
              <a:t>Pomalý, </a:t>
            </a:r>
            <a:r>
              <a:rPr lang="cs-CZ" sz="1800" dirty="0" err="1">
                <a:ea typeface="+mn-lt"/>
                <a:cs typeface="+mn-lt"/>
              </a:rPr>
              <a:t>dózovaný</a:t>
            </a:r>
            <a:r>
              <a:rPr lang="cs-CZ" sz="1800" dirty="0">
                <a:ea typeface="+mn-lt"/>
                <a:cs typeface="+mn-lt"/>
              </a:rPr>
              <a:t>, pasivní pohyb od samého začátku dráždění (MET, v oblasti končetinových kloubů: </a:t>
            </a:r>
            <a:r>
              <a:rPr lang="cs-CZ" sz="1800" dirty="0" err="1">
                <a:ea typeface="+mn-lt"/>
                <a:cs typeface="+mn-lt"/>
              </a:rPr>
              <a:t>motodlahy</a:t>
            </a:r>
            <a:r>
              <a:rPr lang="cs-CZ" sz="1800" dirty="0">
                <a:ea typeface="+mn-lt"/>
                <a:cs typeface="+mn-lt"/>
              </a:rPr>
              <a:t>)</a:t>
            </a:r>
            <a:endParaRPr lang="cs-CZ" sz="1800" dirty="0"/>
          </a:p>
          <a:p>
            <a:pPr algn="ctr"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4931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1D72A4A-771D-4FE0-A07E-D0DAF4D6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448" y="447277"/>
            <a:ext cx="3294813" cy="591148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5BB7246-8AFD-47FC-A1F4-491E0167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940" y="438890"/>
            <a:ext cx="3294813" cy="59114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A6DF2E7-0906-4F1E-9B28-48B1A4D8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308343"/>
            <a:ext cx="3294813" cy="59114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Graphic 212">
            <a:extLst>
              <a:ext uri="{FF2B5EF4-FFF2-40B4-BE49-F238E27FC236}">
                <a16:creationId xmlns:a16="http://schemas.microsoft.com/office/drawing/2014/main" id="{684FEC42-F70A-4505-A5DF-EC67268F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3" name="Graphic 212">
            <a:extLst>
              <a:ext uri="{FF2B5EF4-FFF2-40B4-BE49-F238E27FC236}">
                <a16:creationId xmlns:a16="http://schemas.microsoft.com/office/drawing/2014/main" id="{7D10AF26-17A2-4FA8-824A-F78507AF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6075DA-0CB1-401C-9869-8143265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105985" cy="4238118"/>
          </a:xfrm>
        </p:spPr>
        <p:txBody>
          <a:bodyPr>
            <a:normAutofit/>
          </a:bodyPr>
          <a:lstStyle/>
          <a:p>
            <a:r>
              <a:rPr lang="cs-CZ" sz="3400"/>
              <a:t>INDIREKTIVNÍ TECHNIKY</a:t>
            </a:r>
          </a:p>
        </p:txBody>
      </p:sp>
      <p:graphicFrame>
        <p:nvGraphicFramePr>
          <p:cNvPr id="362" name="Zástupný obsah 2">
            <a:extLst>
              <a:ext uri="{FF2B5EF4-FFF2-40B4-BE49-F238E27FC236}">
                <a16:creationId xmlns:a16="http://schemas.microsoft.com/office/drawing/2014/main" id="{31D80A85-9A49-4F55-BCF5-59002256F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812132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05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FE915F-C743-4706-B880-46378ACB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7602"/>
            <a:ext cx="3784947" cy="3010319"/>
          </a:xfrm>
        </p:spPr>
        <p:txBody>
          <a:bodyPr>
            <a:normAutofit/>
          </a:bodyPr>
          <a:lstStyle/>
          <a:p>
            <a:r>
              <a:rPr lang="cs-CZ" sz="3600" b="1" dirty="0"/>
              <a:t>FUNKČNÍ INDIREKTIVNÍ </a:t>
            </a:r>
            <a:br>
              <a:rPr lang="cs-CZ" sz="3600" b="1" dirty="0"/>
            </a:br>
            <a:r>
              <a:rPr lang="cs-CZ" sz="3600" b="1" dirty="0"/>
              <a:t>TECHNIKY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DFD62093-E937-4B9A-89DF-30191DC20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861250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79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2FB897-5790-4BAB-B1A0-FFE1337D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16" y="1887930"/>
            <a:ext cx="4458104" cy="322581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/>
              <a:t>Charakteristika </a:t>
            </a:r>
            <a:r>
              <a:rPr lang="cs-CZ" b="1" dirty="0" err="1"/>
              <a:t>indirektivních</a:t>
            </a:r>
            <a:r>
              <a:rPr lang="cs-CZ" b="1" dirty="0"/>
              <a:t> technik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86003-F371-443D-8676-0D8C49D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096210"/>
            <a:ext cx="5217173" cy="512488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cs-CZ" dirty="0"/>
              <a:t>Obnovují funkci v oblasti somatické dysfunkce</a:t>
            </a:r>
            <a:endParaRPr lang="cs-CZ"/>
          </a:p>
          <a:p>
            <a:pPr algn="ctr"/>
            <a:r>
              <a:rPr lang="cs-CZ" dirty="0"/>
              <a:t>Sledujeme spíše KVALITU pohybu, než jeho kvantitu (ne ROM, ale rychlost nárůstu odporu, jak se chovají segmenty vůči sobě apod.)</a:t>
            </a:r>
          </a:p>
          <a:p>
            <a:pPr algn="ctr"/>
            <a:r>
              <a:rPr lang="cs-CZ" dirty="0"/>
              <a:t>Pozorujeme funkční chování dysfunkčního segmentu při pohybu</a:t>
            </a:r>
          </a:p>
          <a:p>
            <a:pPr algn="ctr"/>
            <a:r>
              <a:rPr lang="cs-CZ" dirty="0"/>
              <a:t>Naším úkolem je najít úlevovou polohu, ve které se upravuje patologické napětí a tím dochází k ústupu bolesti.</a:t>
            </a:r>
          </a:p>
          <a:p>
            <a:pPr algn="ctr"/>
            <a:r>
              <a:rPr lang="cs-CZ" dirty="0"/>
              <a:t>Maximální volnost </a:t>
            </a:r>
            <a:r>
              <a:rPr lang="cs-CZ" b="1" dirty="0">
                <a:ea typeface="+mn-lt"/>
                <a:cs typeface="+mn-lt"/>
              </a:rPr>
              <a:t>→ </a:t>
            </a:r>
            <a:r>
              <a:rPr lang="cs-CZ" dirty="0">
                <a:ea typeface="+mn-lt"/>
                <a:cs typeface="+mn-lt"/>
              </a:rPr>
              <a:t>postupná úprava napětí</a:t>
            </a:r>
            <a:r>
              <a:rPr lang="cs-CZ" dirty="0"/>
              <a:t> ve všech postaveních a polohách </a:t>
            </a:r>
            <a:r>
              <a:rPr lang="cs-CZ" b="1" dirty="0">
                <a:ea typeface="+mn-lt"/>
                <a:cs typeface="+mn-lt"/>
              </a:rPr>
              <a:t>→ </a:t>
            </a:r>
            <a:r>
              <a:rPr lang="cs-CZ" dirty="0">
                <a:ea typeface="+mn-lt"/>
                <a:cs typeface="+mn-lt"/>
              </a:rPr>
              <a:t>tenze se upravuje</a:t>
            </a:r>
            <a:r>
              <a:rPr lang="cs-CZ" dirty="0"/>
              <a:t> 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5750136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15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F89EE0D-0D54-4B3C-AD66-F75F69BC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700"/>
              <a:t>Princip </a:t>
            </a:r>
            <a:r>
              <a:rPr lang="cs-CZ" sz="3700" err="1"/>
              <a:t>indirektivních</a:t>
            </a:r>
            <a:r>
              <a:rPr lang="cs-CZ" sz="3700"/>
              <a:t> technik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28E294DB-51A6-49A1-A79C-49B22567D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062275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77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CD2C3A-3560-47D0-A6F4-EC84AC18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" y="3306515"/>
            <a:ext cx="4890997" cy="321537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INDIKACE INDIREKTIVNÍCH TECHNIK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DF7AD-1A5E-42F2-8C6F-C14AD441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843474" cy="52699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/>
            <a:r>
              <a:rPr lang="cs-CZ" b="1" dirty="0"/>
              <a:t>Akutní pacienti</a:t>
            </a:r>
            <a:endParaRPr lang="cs-CZ"/>
          </a:p>
          <a:p>
            <a:pPr algn="ctr"/>
            <a:r>
              <a:rPr lang="cs-CZ" b="1" dirty="0"/>
              <a:t>Fragilní pacienti: staří, </a:t>
            </a:r>
            <a:r>
              <a:rPr lang="cs-CZ" b="1" dirty="0" err="1"/>
              <a:t>osteoporotičtí</a:t>
            </a:r>
            <a:r>
              <a:rPr lang="cs-CZ" b="1" dirty="0"/>
              <a:t>, pacienti po frakturách</a:t>
            </a:r>
          </a:p>
          <a:p>
            <a:pPr algn="ctr"/>
            <a:r>
              <a:rPr lang="cs-CZ" b="1" dirty="0"/>
              <a:t>Ženy v těhotenství</a:t>
            </a:r>
          </a:p>
          <a:p>
            <a:pPr algn="ctr"/>
            <a:r>
              <a:rPr lang="cs-CZ" b="1" dirty="0"/>
              <a:t>Děti: např. akutní krční ústřel, hypermobilita</a:t>
            </a:r>
          </a:p>
          <a:p>
            <a:pPr algn="ctr"/>
            <a:r>
              <a:rPr lang="cs-CZ" b="1" dirty="0"/>
              <a:t>Pacienti se značně omezeným ROM (kupř. adhezivní </a:t>
            </a:r>
            <a:r>
              <a:rPr lang="cs-CZ" b="1" dirty="0" err="1"/>
              <a:t>kapsulitida</a:t>
            </a:r>
            <a:r>
              <a:rPr lang="cs-CZ" b="1" dirty="0"/>
              <a:t>)</a:t>
            </a:r>
          </a:p>
          <a:p>
            <a:pPr algn="ctr"/>
            <a:r>
              <a:rPr lang="cs-CZ" b="1" dirty="0" err="1"/>
              <a:t>Hypermobilní</a:t>
            </a:r>
            <a:r>
              <a:rPr lang="cs-CZ" b="1" dirty="0"/>
              <a:t> pacienti</a:t>
            </a:r>
          </a:p>
          <a:p>
            <a:pPr algn="ctr"/>
            <a:r>
              <a:rPr lang="cs-CZ" b="1" dirty="0"/>
              <a:t>Zvýšení efektivity terapie v kombinaci s direktivními technikami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28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2A6BC66-91D1-47CB-A08D-6626CF01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74771" cy="404219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/>
              <a:t>METODY INDIREKTIVNÍCH TECHNIK</a:t>
            </a:r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38EA7-9441-405A-9023-4CD0ABD7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2049421"/>
            <a:ext cx="4974771" cy="3432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b="1" dirty="0"/>
              <a:t>Dynamická funkční technika</a:t>
            </a:r>
            <a:endParaRPr lang="cs-CZ"/>
          </a:p>
          <a:p>
            <a:pPr algn="ctr"/>
            <a:r>
              <a:rPr lang="cs-CZ" b="1" dirty="0"/>
              <a:t>Balance and hold</a:t>
            </a:r>
          </a:p>
          <a:p>
            <a:pPr algn="ctr"/>
            <a:r>
              <a:rPr lang="cs-CZ" b="1" dirty="0" err="1"/>
              <a:t>Release</a:t>
            </a:r>
            <a:r>
              <a:rPr lang="cs-CZ" b="1" dirty="0"/>
              <a:t> by positioning (=</a:t>
            </a:r>
            <a:r>
              <a:rPr lang="cs-CZ" b="1" dirty="0" err="1"/>
              <a:t>strain</a:t>
            </a:r>
            <a:r>
              <a:rPr lang="cs-CZ" b="1" dirty="0"/>
              <a:t> and </a:t>
            </a:r>
            <a:r>
              <a:rPr lang="cs-CZ" b="1" dirty="0" err="1"/>
              <a:t>counterstrain</a:t>
            </a:r>
            <a:r>
              <a:rPr lang="cs-CZ" b="1" dirty="0"/>
              <a:t>)</a:t>
            </a:r>
          </a:p>
          <a:p>
            <a:pPr algn="ctr"/>
            <a:r>
              <a:rPr lang="cs-CZ" b="1" dirty="0" err="1"/>
              <a:t>Kraniosakrální</a:t>
            </a:r>
            <a:r>
              <a:rPr lang="cs-CZ" b="1" dirty="0"/>
              <a:t> terapie </a:t>
            </a:r>
          </a:p>
        </p:txBody>
      </p:sp>
    </p:spTree>
    <p:extLst>
      <p:ext uri="{BB962C8B-B14F-4D97-AF65-F5344CB8AC3E}">
        <p14:creationId xmlns:p14="http://schemas.microsoft.com/office/powerpoint/2010/main" val="2790804991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FunkyShapesVTI</vt:lpstr>
      <vt:lpstr>TERAPIE U AKUTNÍCH PACIENTŮ</vt:lpstr>
      <vt:lpstr>OSNOVA PREZENTACE</vt:lpstr>
      <vt:lpstr>REAKCE NA DRÁŽDĚNÍ</vt:lpstr>
      <vt:lpstr>INDIREKTIVNÍ TECHNIKY</vt:lpstr>
      <vt:lpstr>FUNKČNÍ INDIREKTIVNÍ  TECHNIKY</vt:lpstr>
      <vt:lpstr>Charakteristika indirektivních technik</vt:lpstr>
      <vt:lpstr>Princip indirektivních technik</vt:lpstr>
      <vt:lpstr>INDIKACE INDIREKTIVNÍCH TECHNIK</vt:lpstr>
      <vt:lpstr>METODY INDIREKTIVNÍCH TECHNIK</vt:lpstr>
      <vt:lpstr>DYNAMICKÁ FUNKČNÍ TECHNIKA</vt:lpstr>
      <vt:lpstr>BALANCE &amp; HOLD</vt:lpstr>
      <vt:lpstr>RELEASE BY POSITIONING</vt:lpstr>
      <vt:lpstr>MCKENZIE KONCEPT</vt:lpstr>
      <vt:lpstr>Terapie McKenzie</vt:lpstr>
      <vt:lpstr>KONCEPT DIAGNOSTIKY DLE MCKENZIEHO</vt:lpstr>
      <vt:lpstr>POJEM CENTRALIZACE &amp; PERIFERIZACE</vt:lpstr>
      <vt:lpstr>DRUHY SYNDROMŮ DLE MCKENZIEHO</vt:lpstr>
      <vt:lpstr>Terapie dle McKenzieho</vt:lpstr>
      <vt:lpstr>POSTURÁLNÍ SYNDROM </vt:lpstr>
      <vt:lpstr>DYSFUNKČNÍ SYNDROM</vt:lpstr>
      <vt:lpstr>PORUCHOVÝ SYNDROM</vt:lpstr>
      <vt:lpstr>KONTRAINDIKACE MCKENZIEHO METODY</vt:lpstr>
      <vt:lpstr>PŘÍKLAD CVIČENÍ</vt:lpstr>
      <vt:lpstr>McKenzie ukázka cvičení do extenze video</vt:lpstr>
      <vt:lpstr>McKenzie ukázka cvičení do extenze ve stoji video</vt:lpstr>
      <vt:lpstr>Extenze bederní páteře při výhřezu meziobratlové ploténky s dopomocí druhé osoby video</vt:lpstr>
      <vt:lpstr>Korekce lateroflexe při výhřezu ploténky video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997</cp:revision>
  <dcterms:created xsi:type="dcterms:W3CDTF">2021-04-06T06:45:38Z</dcterms:created>
  <dcterms:modified xsi:type="dcterms:W3CDTF">2022-01-23T10:23:12Z</dcterms:modified>
</cp:coreProperties>
</file>