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80" r:id="rId4"/>
    <p:sldId id="281" r:id="rId5"/>
    <p:sldId id="262" r:id="rId6"/>
    <p:sldId id="276" r:id="rId7"/>
    <p:sldId id="282" r:id="rId8"/>
    <p:sldId id="266" r:id="rId9"/>
    <p:sldId id="267" r:id="rId10"/>
    <p:sldId id="277" r:id="rId11"/>
    <p:sldId id="283" r:id="rId12"/>
    <p:sldId id="284" r:id="rId13"/>
    <p:sldId id="285" r:id="rId14"/>
    <p:sldId id="264" r:id="rId15"/>
    <p:sldId id="258" r:id="rId16"/>
    <p:sldId id="287" r:id="rId17"/>
    <p:sldId id="286" r:id="rId18"/>
    <p:sldId id="259" r:id="rId19"/>
    <p:sldId id="293" r:id="rId20"/>
    <p:sldId id="268" r:id="rId21"/>
    <p:sldId id="270" r:id="rId22"/>
    <p:sldId id="288" r:id="rId23"/>
    <p:sldId id="291" r:id="rId24"/>
    <p:sldId id="294" r:id="rId25"/>
    <p:sldId id="261" r:id="rId26"/>
    <p:sldId id="269" r:id="rId27"/>
    <p:sldId id="271" r:id="rId28"/>
    <p:sldId id="272" r:id="rId29"/>
    <p:sldId id="273" r:id="rId30"/>
    <p:sldId id="274" r:id="rId31"/>
    <p:sldId id="275" r:id="rId32"/>
    <p:sldId id="292" r:id="rId33"/>
    <p:sldId id="29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cs-CZ"/>
              <a:t>Kliknutím lze upravit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5/2/2022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5/2/2022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cs-CZ"/>
              <a:t>Kliknutím lze upravit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5/2/2022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5/2/2022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5/2/2022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5/2/2022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5/2/2022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cs-CZ"/>
              <a:t>Kliknutím lze upravit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8" name="Date Placeholder 7"/>
          <p:cNvSpPr>
            <a:spLocks noGrp="1"/>
          </p:cNvSpPr>
          <p:nvPr>
            <p:ph type="dt" sz="half" idx="10"/>
          </p:nvPr>
        </p:nvSpPr>
        <p:spPr/>
        <p:txBody>
          <a:bodyPr/>
          <a:lstStyle/>
          <a:p>
            <a:fld id="{FD0B8D63-E026-4E54-B301-C824E1BD14F3}" type="datetimeFigureOut">
              <a:rPr lang="en-US" dirty="0"/>
              <a:t>5/2/2022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5/2/2022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5/2/2022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theses.cz/id/cyh0t5/Krutakova_Petra_Vojtova_metoda.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F8A33-9FFA-4516-A177-CD16CA5BDAC9}"/>
              </a:ext>
            </a:extLst>
          </p:cNvPr>
          <p:cNvSpPr>
            <a:spLocks noGrp="1"/>
          </p:cNvSpPr>
          <p:nvPr>
            <p:ph type="ctrTitle"/>
          </p:nvPr>
        </p:nvSpPr>
        <p:spPr/>
        <p:txBody>
          <a:bodyPr/>
          <a:lstStyle/>
          <a:p>
            <a:r>
              <a:rPr lang="cs-CZ" dirty="0"/>
              <a:t>Vojtova reflexní lokomoce</a:t>
            </a:r>
          </a:p>
        </p:txBody>
      </p:sp>
      <p:sp>
        <p:nvSpPr>
          <p:cNvPr id="3" name="Podnadpis 2">
            <a:extLst>
              <a:ext uri="{FF2B5EF4-FFF2-40B4-BE49-F238E27FC236}">
                <a16:creationId xmlns:a16="http://schemas.microsoft.com/office/drawing/2014/main" id="{7F7388E4-D842-4847-8E64-FC029730575A}"/>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72276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E81AA2-DEC5-4FB9-86FC-FDEE2215689B}"/>
              </a:ext>
            </a:extLst>
          </p:cNvPr>
          <p:cNvSpPr>
            <a:spLocks noGrp="1"/>
          </p:cNvSpPr>
          <p:nvPr>
            <p:ph type="title"/>
          </p:nvPr>
        </p:nvSpPr>
        <p:spPr/>
        <p:txBody>
          <a:bodyPr/>
          <a:lstStyle/>
          <a:p>
            <a:r>
              <a:rPr lang="cs-CZ" dirty="0"/>
              <a:t>3)Polohové testy</a:t>
            </a:r>
          </a:p>
        </p:txBody>
      </p:sp>
      <p:sp>
        <p:nvSpPr>
          <p:cNvPr id="3" name="Zástupný obsah 2">
            <a:extLst>
              <a:ext uri="{FF2B5EF4-FFF2-40B4-BE49-F238E27FC236}">
                <a16:creationId xmlns:a16="http://schemas.microsoft.com/office/drawing/2014/main" id="{DAEB7C5F-D619-49A9-ACFB-BA262B450F07}"/>
              </a:ext>
            </a:extLst>
          </p:cNvPr>
          <p:cNvSpPr>
            <a:spLocks noGrp="1"/>
          </p:cNvSpPr>
          <p:nvPr>
            <p:ph idx="1"/>
          </p:nvPr>
        </p:nvSpPr>
        <p:spPr/>
        <p:txBody>
          <a:bodyPr>
            <a:normAutofit fontScale="92500" lnSpcReduction="20000"/>
          </a:bodyPr>
          <a:lstStyle/>
          <a:p>
            <a:r>
              <a:rPr lang="cs-CZ" dirty="0"/>
              <a:t>V 1. roce života při neurologickém vyšetření -&gt; rychlý úsudek o přístupu k vrozeným hybným programům.</a:t>
            </a:r>
          </a:p>
          <a:p>
            <a:r>
              <a:rPr lang="cs-CZ" dirty="0"/>
              <a:t>Lze provést už u novorozence.</a:t>
            </a:r>
          </a:p>
          <a:p>
            <a:r>
              <a:rPr lang="cs-CZ" dirty="0"/>
              <a:t>Vyvolané motorické vzorce ukazují dosaženou vývojovou úroveň dítěte</a:t>
            </a:r>
          </a:p>
          <a:p>
            <a:r>
              <a:rPr lang="cs-CZ" dirty="0"/>
              <a:t>Výhoda - není nutné čekat, až dítě spontánně ukáže všechny hybné vzorce, které má k dispozici. </a:t>
            </a:r>
          </a:p>
          <a:p>
            <a:r>
              <a:rPr lang="cs-CZ" dirty="0"/>
              <a:t>Nutné provést všech 7 polohových reakcí</a:t>
            </a:r>
          </a:p>
          <a:p>
            <a:r>
              <a:rPr lang="cs-CZ" dirty="0"/>
              <a:t>Budou-li u polohových reakcí odchylky od normálu ve vzorci držení a hybném vzorci, výsledek bude poukazovat na CKP. </a:t>
            </a:r>
          </a:p>
          <a:p>
            <a:r>
              <a:rPr lang="cs-CZ" dirty="0"/>
              <a:t>Abnormální reakce=neodpovídají danému standardu.</a:t>
            </a:r>
          </a:p>
          <a:p>
            <a:r>
              <a:rPr lang="cs-CZ" sz="1600" dirty="0"/>
              <a:t>CKP je odstupňovaná do čtyř forem :</a:t>
            </a:r>
          </a:p>
          <a:p>
            <a:r>
              <a:rPr lang="cs-CZ" sz="1600" dirty="0"/>
              <a:t>1. Nejlehčí CKP: 1–3 abnormální polohové reakce.</a:t>
            </a:r>
          </a:p>
          <a:p>
            <a:r>
              <a:rPr lang="cs-CZ" sz="1600" dirty="0"/>
              <a:t>2. Lehká CKP: 4–5 abnormálních polohových reakcí.</a:t>
            </a:r>
          </a:p>
          <a:p>
            <a:r>
              <a:rPr lang="cs-CZ" sz="1600" dirty="0"/>
              <a:t>3. Středně těžká CKP: 6–7 abnormálních polohových reakcí.</a:t>
            </a:r>
          </a:p>
          <a:p>
            <a:r>
              <a:rPr lang="cs-CZ" sz="1600" dirty="0"/>
              <a:t>4. Těžká CKP: 7 abnormálních polohových reakcí s těžkou poruchou tonusu.</a:t>
            </a:r>
          </a:p>
        </p:txBody>
      </p:sp>
    </p:spTree>
    <p:extLst>
      <p:ext uri="{BB962C8B-B14F-4D97-AF65-F5344CB8AC3E}">
        <p14:creationId xmlns:p14="http://schemas.microsoft.com/office/powerpoint/2010/main" val="2278764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2C3A4D-52A6-4F7C-8300-61A9DE36608C}"/>
              </a:ext>
            </a:extLst>
          </p:cNvPr>
          <p:cNvSpPr>
            <a:spLocks noGrp="1"/>
          </p:cNvSpPr>
          <p:nvPr>
            <p:ph type="title"/>
          </p:nvPr>
        </p:nvSpPr>
        <p:spPr/>
        <p:txBody>
          <a:bodyPr/>
          <a:lstStyle/>
          <a:p>
            <a:r>
              <a:rPr lang="cs-CZ" dirty="0"/>
              <a:t>Terapie</a:t>
            </a:r>
          </a:p>
        </p:txBody>
      </p:sp>
      <p:sp>
        <p:nvSpPr>
          <p:cNvPr id="3" name="Zástupný obsah 2">
            <a:extLst>
              <a:ext uri="{FF2B5EF4-FFF2-40B4-BE49-F238E27FC236}">
                <a16:creationId xmlns:a16="http://schemas.microsoft.com/office/drawing/2014/main" id="{25661F90-6DAB-48E1-84BC-814EDEA9A261}"/>
              </a:ext>
            </a:extLst>
          </p:cNvPr>
          <p:cNvSpPr>
            <a:spLocks noGrp="1"/>
          </p:cNvSpPr>
          <p:nvPr>
            <p:ph idx="1"/>
          </p:nvPr>
        </p:nvSpPr>
        <p:spPr/>
        <p:txBody>
          <a:bodyPr>
            <a:normAutofit fontScale="85000" lnSpcReduction="10000"/>
          </a:bodyPr>
          <a:lstStyle/>
          <a:p>
            <a:r>
              <a:rPr lang="cs-CZ" dirty="0"/>
              <a:t>Rodičům často nebývá hned jasná souvislost mezi aktivovanými hybnými vzorci v terapii a spontánními pohyby jejich dítěte. Jsou pak však překvapeni, když má jejich dítě po léčbě reflexní lokomocí výrazně lepší držení trupu a hlavy, i lepší držení, když ho vezmou do náruče.“ </a:t>
            </a:r>
          </a:p>
          <a:p>
            <a:r>
              <a:rPr lang="cs-CZ" dirty="0"/>
              <a:t>Rodiče potřebují určitou dobu k tomu, aby rozeznali rozmanité možnosti působení pomocí terapie. Důsledná aplikace terapie doma nebývá samozřejmostí, „Chodí se přece k terapeutce, aby bylo dítě cvičeno kompetentně.“ Je třeba rodiče instruovat, proč je důležité terapii dávkovat. Pomocí Vojtovy terapie lze aktivovat vrozené hybné programy. Tyto hybné programy jsou sestaveny z různých typů pohybu. Z mnoha možností jejich spojení vyplývá nevyčerpatelné množství variací. Rozdílné funkční jednotky mezi kosterním a svalovým systémem jakož i </a:t>
            </a:r>
            <a:r>
              <a:rPr lang="cs-CZ" dirty="0" err="1"/>
              <a:t>senzomotorikou</a:t>
            </a:r>
            <a:r>
              <a:rPr lang="cs-CZ" dirty="0"/>
              <a:t> jsou shrnuty v pojmu hybné vzorce. O vzorcích se mluví proto, že cílený pohyb je možný teprve díky uspořádané souhře svalů a kloubů a také díky příslušnému nervovému vybavení. Souhrn kontrakcí svalů se stává cíleným pohybem teprve, když se všechny svaly řádně doplňují.</a:t>
            </a:r>
          </a:p>
          <a:p>
            <a:r>
              <a:rPr lang="cs-CZ" dirty="0"/>
              <a:t> Centrální nervový systém (CNS) zajišťuje tento řád, přičemž koordinuje pohyb. Dítěti s centrální koordinační poruchou je zamezen normální přístup k vrozeným hybným programům, popř. ke spojům potřebným pro přenos informací v CNS. Dítě proto nemůže dostatečně využívat svou motoriku. Následkem jsou pak výrazně omezené a částečně se od normy odchylující hybné vzorce. Používáním těchto nevhodných hybných vzorců většinou vznikají sekundární škody. Tento vliv je na vývoj dítěte obzvláště závažný v prvním roce života, protože je tím ohrožen počátek tělesného a duševního vývoje dítěte, který bez odpovídající motoriky stagnuje. Již v prvních třech měsících se mohou projevit dopady dalekosáhlého významu</a:t>
            </a:r>
          </a:p>
        </p:txBody>
      </p:sp>
    </p:spTree>
    <p:extLst>
      <p:ext uri="{BB962C8B-B14F-4D97-AF65-F5344CB8AC3E}">
        <p14:creationId xmlns:p14="http://schemas.microsoft.com/office/powerpoint/2010/main" val="77858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FAC3E6-4965-4F6F-AB4F-14D9095C136A}"/>
              </a:ext>
            </a:extLst>
          </p:cNvPr>
          <p:cNvSpPr>
            <a:spLocks noGrp="1"/>
          </p:cNvSpPr>
          <p:nvPr>
            <p:ph type="title"/>
          </p:nvPr>
        </p:nvSpPr>
        <p:spPr/>
        <p:txBody>
          <a:bodyPr/>
          <a:lstStyle/>
          <a:p>
            <a:r>
              <a:rPr lang="cs-CZ" dirty="0"/>
              <a:t>Cíl terapie</a:t>
            </a:r>
          </a:p>
        </p:txBody>
      </p:sp>
      <p:sp>
        <p:nvSpPr>
          <p:cNvPr id="3" name="Zástupný obsah 2">
            <a:extLst>
              <a:ext uri="{FF2B5EF4-FFF2-40B4-BE49-F238E27FC236}">
                <a16:creationId xmlns:a16="http://schemas.microsoft.com/office/drawing/2014/main" id="{ED859DE6-1AC6-444F-ACF3-2D462B3069D4}"/>
              </a:ext>
            </a:extLst>
          </p:cNvPr>
          <p:cNvSpPr>
            <a:spLocks noGrp="1"/>
          </p:cNvSpPr>
          <p:nvPr>
            <p:ph idx="1"/>
          </p:nvPr>
        </p:nvSpPr>
        <p:spPr/>
        <p:txBody>
          <a:bodyPr>
            <a:normAutofit fontScale="92500" lnSpcReduction="10000"/>
          </a:bodyPr>
          <a:lstStyle/>
          <a:p>
            <a:r>
              <a:rPr lang="cs-CZ" dirty="0"/>
              <a:t>aktivovat a podporovat rehabilitační proces</a:t>
            </a:r>
          </a:p>
          <a:p>
            <a:r>
              <a:rPr lang="cs-CZ" dirty="0"/>
              <a:t>umožnit přístup k vrozeným hybným programům, které dítě nemá k dispozici, a tím umožnit použití hybných vzorců ke vzpřímení, pohybu vpřed a k cílenému pohybu</a:t>
            </a:r>
          </a:p>
          <a:p>
            <a:r>
              <a:rPr lang="cs-CZ" dirty="0"/>
              <a:t>dosáhnout co největší možné samostatnosti dítěte a lepší kvality jeho života</a:t>
            </a:r>
          </a:p>
          <a:p>
            <a:pPr marL="0" indent="0">
              <a:buNone/>
            </a:pPr>
            <a:r>
              <a:rPr lang="cs-CZ" b="1" dirty="0"/>
              <a:t>Nejdůležitější atributy terapie jsou: </a:t>
            </a:r>
          </a:p>
          <a:p>
            <a:r>
              <a:rPr lang="cs-CZ" dirty="0"/>
              <a:t>Aktivace charakteristických hybných vzorců, které umožňují zajištění držení těla a cílené pohyby</a:t>
            </a:r>
          </a:p>
          <a:p>
            <a:r>
              <a:rPr lang="cs-CZ" dirty="0"/>
              <a:t>Definované výchozí polohy a definované spouštěcí zóny</a:t>
            </a:r>
          </a:p>
          <a:p>
            <a:r>
              <a:rPr lang="cs-CZ" dirty="0"/>
              <a:t>Použití terapie už od narození</a:t>
            </a:r>
          </a:p>
          <a:p>
            <a:r>
              <a:rPr lang="cs-CZ" dirty="0"/>
              <a:t>Aplikace terapie nezávisle na věku a obrazu nemoci</a:t>
            </a:r>
          </a:p>
          <a:p>
            <a:r>
              <a:rPr lang="cs-CZ" dirty="0"/>
              <a:t>Pravidelně opakovaný průběh rytmických pohybů, které jsou typické pro pohyb vpřed (lokomoci)</a:t>
            </a:r>
          </a:p>
          <a:p>
            <a:r>
              <a:rPr lang="cs-CZ" dirty="0"/>
              <a:t>Reprodukovatelnost vzorců pro osvědčenou, spolehlivou aplikaci</a:t>
            </a:r>
          </a:p>
        </p:txBody>
      </p:sp>
    </p:spTree>
    <p:extLst>
      <p:ext uri="{BB962C8B-B14F-4D97-AF65-F5344CB8AC3E}">
        <p14:creationId xmlns:p14="http://schemas.microsoft.com/office/powerpoint/2010/main" val="1507433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E87D6D-CCF2-4260-85F5-C86944D4F791}"/>
              </a:ext>
            </a:extLst>
          </p:cNvPr>
          <p:cNvSpPr>
            <a:spLocks noGrp="1"/>
          </p:cNvSpPr>
          <p:nvPr>
            <p:ph type="title"/>
          </p:nvPr>
        </p:nvSpPr>
        <p:spPr/>
        <p:txBody>
          <a:bodyPr/>
          <a:lstStyle/>
          <a:p>
            <a:r>
              <a:rPr lang="cs-CZ" dirty="0"/>
              <a:t>Reflexní lokomoce</a:t>
            </a:r>
          </a:p>
        </p:txBody>
      </p:sp>
      <p:sp>
        <p:nvSpPr>
          <p:cNvPr id="3" name="Zástupný obsah 2">
            <a:extLst>
              <a:ext uri="{FF2B5EF4-FFF2-40B4-BE49-F238E27FC236}">
                <a16:creationId xmlns:a16="http://schemas.microsoft.com/office/drawing/2014/main" id="{A2D55915-1647-49CA-B827-EFB82C9A94EC}"/>
              </a:ext>
            </a:extLst>
          </p:cNvPr>
          <p:cNvSpPr>
            <a:spLocks noGrp="1"/>
          </p:cNvSpPr>
          <p:nvPr>
            <p:ph idx="1"/>
          </p:nvPr>
        </p:nvSpPr>
        <p:spPr/>
        <p:txBody>
          <a:bodyPr>
            <a:normAutofit fontScale="85000" lnSpcReduction="10000"/>
          </a:bodyPr>
          <a:lstStyle/>
          <a:p>
            <a:r>
              <a:rPr lang="cs-CZ" b="1" dirty="0"/>
              <a:t>Reflex</a:t>
            </a:r>
            <a:r>
              <a:rPr lang="cs-CZ" dirty="0"/>
              <a:t> - stále stejně probíhající reakce na specifický podnět. Při reflexní lokomoci dochází ke stále vzrůstající a stupňující se svalové kontrakci, kdy se tělo snaží dosáhnout vrcholu vzpřímení a pohybu vpřed. </a:t>
            </a:r>
          </a:p>
          <a:p>
            <a:r>
              <a:rPr lang="cs-CZ" b="1" dirty="0"/>
              <a:t>Lokomoce </a:t>
            </a:r>
            <a:r>
              <a:rPr lang="cs-CZ" dirty="0"/>
              <a:t>-  pohyb vpřed všech </a:t>
            </a:r>
            <a:r>
              <a:rPr lang="cs-CZ" dirty="0" err="1"/>
              <a:t>pohybuschopných</a:t>
            </a:r>
            <a:r>
              <a:rPr lang="cs-CZ" dirty="0"/>
              <a:t> organizmů. Předpoklady lokomoce jsou geneticky dané. Polohu těla a pohybu aktivujeme reflexním způsobem (bez vědomé účasti na pohybu).</a:t>
            </a:r>
          </a:p>
          <a:p>
            <a:pPr marL="0" indent="0">
              <a:buNone/>
            </a:pPr>
            <a:r>
              <a:rPr lang="cs-CZ" b="1" dirty="0"/>
              <a:t>Systém zahrnuje tři základní modely:</a:t>
            </a:r>
          </a:p>
          <a:p>
            <a:pPr>
              <a:buFont typeface="Arial" panose="020B0604020202020204" pitchFamily="34" charset="0"/>
              <a:buChar char="•"/>
            </a:pPr>
            <a:r>
              <a:rPr lang="cs-CZ" dirty="0"/>
              <a:t>model, který se aktivuje na břiše, se nazývá reflexní plazení</a:t>
            </a:r>
          </a:p>
          <a:p>
            <a:pPr>
              <a:buFont typeface="Arial" panose="020B0604020202020204" pitchFamily="34" charset="0"/>
              <a:buChar char="•"/>
            </a:pPr>
            <a:r>
              <a:rPr lang="cs-CZ" dirty="0"/>
              <a:t>model aktivovaný z polohy na zádech se nazývá reflexní otáčení </a:t>
            </a:r>
          </a:p>
          <a:p>
            <a:pPr>
              <a:buFont typeface="Arial" panose="020B0604020202020204" pitchFamily="34" charset="0"/>
              <a:buChar char="•"/>
            </a:pPr>
            <a:r>
              <a:rPr lang="cs-CZ" dirty="0"/>
              <a:t>model, aktivovaný z polohy na obou kolenou se nazývá 1. Pozice</a:t>
            </a:r>
          </a:p>
          <a:p>
            <a:endParaRPr lang="cs-CZ" dirty="0"/>
          </a:p>
          <a:p>
            <a:pPr marL="0" indent="0">
              <a:buNone/>
            </a:pPr>
            <a:r>
              <a:rPr lang="cs-CZ" b="1" dirty="0"/>
              <a:t>Tyto modely jsou uměle vytvořené a vychází jen z určité polohy těla a pouze při určité stimulaci. Neexistují ale jako spontánní komplexy pohybu. V globálních modelech, pohybu člověka se nevyskytují, přesto jsou uloženy v CNS a jsou vrozené. Aktivací těchto globálních vzorů neučíme pacienta plazit nebo otáčet, ale jednotlivé aktivované modely představují stavební kameny pro </a:t>
            </a:r>
            <a:r>
              <a:rPr lang="cs-CZ" b="1" dirty="0" err="1"/>
              <a:t>bipedální</a:t>
            </a:r>
            <a:r>
              <a:rPr lang="cs-CZ" b="1" dirty="0"/>
              <a:t> lokomoci. Dílčí modely reflexního plazení, reflexního otáčení nebo 1. pozice vidíme v ontogenezi již od narození a jejich přítomnost vede ke zrealizování sociální </a:t>
            </a:r>
            <a:r>
              <a:rPr lang="cs-CZ" b="1" dirty="0" err="1"/>
              <a:t>bipedální</a:t>
            </a:r>
            <a:r>
              <a:rPr lang="cs-CZ" b="1" dirty="0"/>
              <a:t> lokomoce.</a:t>
            </a:r>
          </a:p>
          <a:p>
            <a:endParaRPr lang="cs-CZ" b="1" dirty="0"/>
          </a:p>
        </p:txBody>
      </p:sp>
    </p:spTree>
    <p:extLst>
      <p:ext uri="{BB962C8B-B14F-4D97-AF65-F5344CB8AC3E}">
        <p14:creationId xmlns:p14="http://schemas.microsoft.com/office/powerpoint/2010/main" val="563995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7BEB9C-7063-48DB-B259-BB61A8A7571A}"/>
              </a:ext>
            </a:extLst>
          </p:cNvPr>
          <p:cNvSpPr>
            <a:spLocks noGrp="1"/>
          </p:cNvSpPr>
          <p:nvPr>
            <p:ph type="title"/>
          </p:nvPr>
        </p:nvSpPr>
        <p:spPr/>
        <p:txBody>
          <a:bodyPr/>
          <a:lstStyle/>
          <a:p>
            <a:r>
              <a:rPr lang="cs-CZ" dirty="0"/>
              <a:t>Reflexní lokomoce</a:t>
            </a:r>
          </a:p>
        </p:txBody>
      </p:sp>
      <p:sp>
        <p:nvSpPr>
          <p:cNvPr id="3" name="Zástupný obsah 2">
            <a:extLst>
              <a:ext uri="{FF2B5EF4-FFF2-40B4-BE49-F238E27FC236}">
                <a16:creationId xmlns:a16="http://schemas.microsoft.com/office/drawing/2014/main" id="{8BE67A07-2F0A-4535-8EF8-49A29729C4FE}"/>
              </a:ext>
            </a:extLst>
          </p:cNvPr>
          <p:cNvSpPr>
            <a:spLocks noGrp="1"/>
          </p:cNvSpPr>
          <p:nvPr>
            <p:ph idx="1"/>
          </p:nvPr>
        </p:nvSpPr>
        <p:spPr/>
        <p:txBody>
          <a:bodyPr/>
          <a:lstStyle/>
          <a:p>
            <a:r>
              <a:rPr lang="cs-CZ" sz="1800" dirty="0">
                <a:effectLst/>
                <a:ea typeface="Times New Roman" panose="02020603050405020304" pitchFamily="18" charset="0"/>
              </a:rPr>
              <a:t>Prostřednictvím výchozí polohy a kombinací aktivačních zón budíme na spinální úrovni motorické generátory (</a:t>
            </a:r>
            <a:r>
              <a:rPr lang="cs-CZ" sz="1800" dirty="0" err="1">
                <a:effectLst/>
                <a:ea typeface="Times New Roman" panose="02020603050405020304" pitchFamily="18" charset="0"/>
              </a:rPr>
              <a:t>central</a:t>
            </a:r>
            <a:r>
              <a:rPr lang="cs-CZ" sz="1800" dirty="0">
                <a:effectLst/>
                <a:ea typeface="Times New Roman" panose="02020603050405020304" pitchFamily="18" charset="0"/>
              </a:rPr>
              <a:t> </a:t>
            </a:r>
            <a:r>
              <a:rPr lang="cs-CZ" sz="1800" dirty="0" err="1">
                <a:effectLst/>
                <a:ea typeface="Times New Roman" panose="02020603050405020304" pitchFamily="18" charset="0"/>
              </a:rPr>
              <a:t>pattern</a:t>
            </a:r>
            <a:r>
              <a:rPr lang="cs-CZ" sz="1800" dirty="0">
                <a:effectLst/>
                <a:ea typeface="Times New Roman" panose="02020603050405020304" pitchFamily="18" charset="0"/>
              </a:rPr>
              <a:t> </a:t>
            </a:r>
            <a:r>
              <a:rPr lang="cs-CZ" sz="1800" dirty="0" err="1">
                <a:effectLst/>
                <a:ea typeface="Times New Roman" panose="02020603050405020304" pitchFamily="18" charset="0"/>
              </a:rPr>
              <a:t>generators</a:t>
            </a:r>
            <a:r>
              <a:rPr lang="cs-CZ" sz="1800" dirty="0">
                <a:effectLst/>
                <a:ea typeface="Times New Roman" panose="02020603050405020304" pitchFamily="18" charset="0"/>
              </a:rPr>
              <a:t>), které podléhají vyšším </a:t>
            </a:r>
            <a:r>
              <a:rPr lang="cs-CZ" sz="1800" dirty="0" err="1">
                <a:effectLst/>
                <a:ea typeface="Times New Roman" panose="02020603050405020304" pitchFamily="18" charset="0"/>
              </a:rPr>
              <a:t>etážním</a:t>
            </a:r>
            <a:r>
              <a:rPr lang="cs-CZ" sz="1800" dirty="0">
                <a:effectLst/>
                <a:ea typeface="Times New Roman" panose="02020603050405020304" pitchFamily="18" charset="0"/>
              </a:rPr>
              <a:t> vlivům, až na nejvyšší úrovni kůry mozkové. Zde se vytvořený model pak ve spontánní hybnosti v případě potřeby částečně nebo globálně zapne - neboli použije.</a:t>
            </a:r>
          </a:p>
          <a:p>
            <a:r>
              <a:rPr lang="cs-CZ" sz="1800" dirty="0">
                <a:effectLst/>
                <a:ea typeface="Times New Roman" panose="02020603050405020304" pitchFamily="18" charset="0"/>
              </a:rPr>
              <a:t>Protože se jedná o základní motorický program (ukončené vertikálním držení těla a sociální </a:t>
            </a:r>
            <a:r>
              <a:rPr lang="cs-CZ" sz="1800" dirty="0" err="1">
                <a:effectLst/>
                <a:ea typeface="Times New Roman" panose="02020603050405020304" pitchFamily="18" charset="0"/>
              </a:rPr>
              <a:t>bipedální</a:t>
            </a:r>
            <a:r>
              <a:rPr lang="cs-CZ" sz="1800" dirty="0">
                <a:effectLst/>
                <a:ea typeface="Times New Roman" panose="02020603050405020304" pitchFamily="18" charset="0"/>
              </a:rPr>
              <a:t> lokomocí), je možné říci, že Vojtova metoda poskytuje mot. postiženému jedinci základní motorický program, bez kterého není možné rozvinout funkce další, tzv. nástavbové motorické funkce, které se tvoří procesem učení (řeč, psaní, sportovní úkon apod.). To vše nezávisle na vůli pacienta a vědomě chtěném pohybu.</a:t>
            </a:r>
          </a:p>
          <a:p>
            <a:endParaRPr lang="cs-CZ" sz="1800" dirty="0">
              <a:effectLst/>
              <a:ea typeface="Times New Roman" panose="02020603050405020304" pitchFamily="18" charset="0"/>
            </a:endParaRPr>
          </a:p>
          <a:p>
            <a:endParaRPr lang="cs-CZ" dirty="0"/>
          </a:p>
        </p:txBody>
      </p:sp>
    </p:spTree>
    <p:extLst>
      <p:ext uri="{BB962C8B-B14F-4D97-AF65-F5344CB8AC3E}">
        <p14:creationId xmlns:p14="http://schemas.microsoft.com/office/powerpoint/2010/main" val="3460597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A12DDB-EBC1-40EB-96E4-4CE46632F2B2}"/>
              </a:ext>
            </a:extLst>
          </p:cNvPr>
          <p:cNvSpPr>
            <a:spLocks noGrp="1"/>
          </p:cNvSpPr>
          <p:nvPr>
            <p:ph type="title"/>
          </p:nvPr>
        </p:nvSpPr>
        <p:spPr/>
        <p:txBody>
          <a:bodyPr>
            <a:normAutofit/>
          </a:bodyPr>
          <a:lstStyle/>
          <a:p>
            <a:r>
              <a:rPr lang="cs-CZ" dirty="0"/>
              <a:t>Aktivace reflexní lokomoce</a:t>
            </a:r>
          </a:p>
        </p:txBody>
      </p:sp>
      <p:sp>
        <p:nvSpPr>
          <p:cNvPr id="3" name="Zástupný obsah 2">
            <a:extLst>
              <a:ext uri="{FF2B5EF4-FFF2-40B4-BE49-F238E27FC236}">
                <a16:creationId xmlns:a16="http://schemas.microsoft.com/office/drawing/2014/main" id="{72C73C2C-8F4A-4ED3-BDEC-9079BD0EA0B3}"/>
              </a:ext>
            </a:extLst>
          </p:cNvPr>
          <p:cNvSpPr>
            <a:spLocks noGrp="1"/>
          </p:cNvSpPr>
          <p:nvPr>
            <p:ph idx="1"/>
          </p:nvPr>
        </p:nvSpPr>
        <p:spPr/>
        <p:txBody>
          <a:bodyPr/>
          <a:lstStyle/>
          <a:p>
            <a:r>
              <a:rPr lang="cs-CZ" dirty="0"/>
              <a:t>ZÁKLAD METODY TVOŘÍ TŘI POHYBOVÉ KOMPLEXY:</a:t>
            </a:r>
          </a:p>
          <a:p>
            <a:r>
              <a:rPr lang="cs-CZ" dirty="0"/>
              <a:t>1) REFLEXNÍ PLAZENÍ</a:t>
            </a:r>
          </a:p>
          <a:p>
            <a:r>
              <a:rPr lang="cs-CZ" dirty="0"/>
              <a:t>2) REFLEXNÍ OTÁČENÍ</a:t>
            </a:r>
          </a:p>
          <a:p>
            <a:r>
              <a:rPr lang="cs-CZ" dirty="0"/>
              <a:t>3)PROCES VZPŘIMOVÁNÍ (vertikalizace 1.-6.pozice)</a:t>
            </a:r>
          </a:p>
          <a:p>
            <a:r>
              <a:rPr lang="cs-CZ" dirty="0"/>
              <a:t>Tyto pohybové vzory obsahují základní prvky každého pohybu vpřed:</a:t>
            </a:r>
          </a:p>
          <a:p>
            <a:pPr lvl="1"/>
            <a:r>
              <a:rPr lang="cs-CZ" sz="1800" dirty="0"/>
              <a:t>Automatické řízení rovnováhy při pohybu</a:t>
            </a:r>
          </a:p>
          <a:p>
            <a:pPr lvl="1"/>
            <a:r>
              <a:rPr lang="cs-CZ" sz="1800" dirty="0"/>
              <a:t>Vzpřimování těla</a:t>
            </a:r>
          </a:p>
          <a:p>
            <a:pPr lvl="1"/>
            <a:r>
              <a:rPr lang="cs-CZ" sz="1800" dirty="0"/>
              <a:t>Cílené úchopové a krokové pohyby končetin(= </a:t>
            </a:r>
            <a:r>
              <a:rPr lang="cs-CZ" sz="1800" dirty="0" err="1"/>
              <a:t>fázická</a:t>
            </a:r>
            <a:r>
              <a:rPr lang="cs-CZ" sz="1800" dirty="0"/>
              <a:t> hybnost)</a:t>
            </a:r>
          </a:p>
          <a:p>
            <a:pPr marL="274320" lvl="1" indent="0">
              <a:buNone/>
            </a:pPr>
            <a:endParaRPr lang="cs-CZ" dirty="0"/>
          </a:p>
          <a:p>
            <a:pPr marL="274320" lvl="1" indent="0">
              <a:buNone/>
            </a:pPr>
            <a:r>
              <a:rPr lang="cs-CZ" sz="1800" dirty="0"/>
              <a:t>K provokací používá </a:t>
            </a:r>
            <a:r>
              <a:rPr lang="cs-CZ" sz="1800" b="1" dirty="0"/>
              <a:t>přesné úhlové nastavení</a:t>
            </a:r>
            <a:r>
              <a:rPr lang="cs-CZ" sz="1800" dirty="0"/>
              <a:t> trupu a končetin, statický a dynamický </a:t>
            </a:r>
            <a:r>
              <a:rPr lang="cs-CZ" sz="1800" b="1" dirty="0"/>
              <a:t>tah a tlak v kloubu, aktivační spoušťové zóny </a:t>
            </a:r>
            <a:r>
              <a:rPr lang="cs-CZ" sz="1800" dirty="0"/>
              <a:t>a </a:t>
            </a:r>
            <a:r>
              <a:rPr lang="cs-CZ" sz="1800" b="1" dirty="0"/>
              <a:t>odpor </a:t>
            </a:r>
            <a:r>
              <a:rPr lang="cs-CZ" sz="1800" dirty="0"/>
              <a:t>kladený</a:t>
            </a:r>
            <a:r>
              <a:rPr lang="cs-CZ" sz="1800" b="1" dirty="0"/>
              <a:t> </a:t>
            </a:r>
            <a:r>
              <a:rPr lang="cs-CZ" sz="1800" dirty="0"/>
              <a:t>proti vznikajícím pohybům.</a:t>
            </a:r>
          </a:p>
          <a:p>
            <a:pPr marL="274320" lvl="1" indent="0">
              <a:buNone/>
            </a:pPr>
            <a:endParaRPr lang="cs-CZ" dirty="0"/>
          </a:p>
          <a:p>
            <a:pPr marL="274320" lvl="1" indent="0">
              <a:buNone/>
            </a:pPr>
            <a:endParaRPr lang="cs-CZ" dirty="0"/>
          </a:p>
          <a:p>
            <a:pPr lvl="1"/>
            <a:endParaRPr lang="cs-CZ" dirty="0"/>
          </a:p>
        </p:txBody>
      </p:sp>
    </p:spTree>
    <p:extLst>
      <p:ext uri="{BB962C8B-B14F-4D97-AF65-F5344CB8AC3E}">
        <p14:creationId xmlns:p14="http://schemas.microsoft.com/office/powerpoint/2010/main" val="276289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0105F2-B2DA-42CE-8D28-1AE3961CD33F}"/>
              </a:ext>
            </a:extLst>
          </p:cNvPr>
          <p:cNvSpPr>
            <a:spLocks noGrp="1"/>
          </p:cNvSpPr>
          <p:nvPr>
            <p:ph type="title"/>
          </p:nvPr>
        </p:nvSpPr>
        <p:spPr/>
        <p:txBody>
          <a:bodyPr/>
          <a:lstStyle/>
          <a:p>
            <a:r>
              <a:rPr lang="cs-CZ" dirty="0"/>
              <a:t>Spoušťové zóny</a:t>
            </a:r>
          </a:p>
        </p:txBody>
      </p:sp>
      <p:sp>
        <p:nvSpPr>
          <p:cNvPr id="3" name="Zástupný obsah 2">
            <a:extLst>
              <a:ext uri="{FF2B5EF4-FFF2-40B4-BE49-F238E27FC236}">
                <a16:creationId xmlns:a16="http://schemas.microsoft.com/office/drawing/2014/main" id="{A026FB89-2C42-499C-B7B9-1C2D21F4F186}"/>
              </a:ext>
            </a:extLst>
          </p:cNvPr>
          <p:cNvSpPr>
            <a:spLocks noGrp="1"/>
          </p:cNvSpPr>
          <p:nvPr>
            <p:ph idx="1"/>
          </p:nvPr>
        </p:nvSpPr>
        <p:spPr/>
        <p:txBody>
          <a:bodyPr>
            <a:normAutofit/>
          </a:bodyPr>
          <a:lstStyle/>
          <a:p>
            <a:pPr marL="0" indent="0">
              <a:buNone/>
            </a:pPr>
            <a:r>
              <a:rPr lang="cs-CZ" b="1" dirty="0"/>
              <a:t>Spoušťová zóna</a:t>
            </a:r>
          </a:p>
          <a:p>
            <a:r>
              <a:rPr lang="cs-CZ" dirty="0"/>
              <a:t>Spouštění zón je cílená stimulace </a:t>
            </a:r>
            <a:r>
              <a:rPr lang="cs-CZ" dirty="0" err="1"/>
              <a:t>neuronální</a:t>
            </a:r>
            <a:r>
              <a:rPr lang="cs-CZ" dirty="0"/>
              <a:t> struktury. To se děje přes tlakové podněty, extenční podněty, i změnu postavení kloubů. Spoušťový tlak by měl směřovat cíleným směrem v určité intenzitě dané individuálně dle pacienta.</a:t>
            </a:r>
          </a:p>
          <a:p>
            <a:pPr marL="0" indent="0">
              <a:buNone/>
            </a:pPr>
            <a:r>
              <a:rPr lang="cs-CZ" b="1" dirty="0"/>
              <a:t>Směr spoušťového tlaku (vektor)</a:t>
            </a:r>
          </a:p>
          <a:p>
            <a:r>
              <a:rPr lang="cs-CZ" dirty="0"/>
              <a:t>Spoušťový tlak se vyvíjí kolmo k povrchu kůže do hloubky. </a:t>
            </a:r>
          </a:p>
          <a:p>
            <a:r>
              <a:rPr lang="cs-CZ" dirty="0"/>
              <a:t>Aktivuje se nejprve směrem ke kloubu, který leží nejblíže dané zóně. Nakonec má za cíl nejblíže ležící ramenní nebo pánevní kloub nebo páteř. Intenzita a směr tlaku se mohou během aktivace měnit. Stimulace spoušťových zón způsobuje motorické odpovědi jak v oblasti zóny samostatné, tak i ve vzdálených oblastech těla. Je-li stimulovaná spoušťová zóna na patě, lze čekat hybnou odpověď v noze, v pánvi, popř. v protilehlé horní končetině. </a:t>
            </a:r>
          </a:p>
        </p:txBody>
      </p:sp>
    </p:spTree>
    <p:extLst>
      <p:ext uri="{BB962C8B-B14F-4D97-AF65-F5344CB8AC3E}">
        <p14:creationId xmlns:p14="http://schemas.microsoft.com/office/powerpoint/2010/main" val="1884220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AD945D-461B-4521-AD99-DA3B858BDB37}"/>
              </a:ext>
            </a:extLst>
          </p:cNvPr>
          <p:cNvSpPr>
            <a:spLocks noGrp="1"/>
          </p:cNvSpPr>
          <p:nvPr>
            <p:ph type="title"/>
          </p:nvPr>
        </p:nvSpPr>
        <p:spPr/>
        <p:txBody>
          <a:bodyPr/>
          <a:lstStyle/>
          <a:p>
            <a:r>
              <a:rPr lang="cs-CZ" dirty="0"/>
              <a:t>Frekvence terapie</a:t>
            </a:r>
          </a:p>
        </p:txBody>
      </p:sp>
      <p:sp>
        <p:nvSpPr>
          <p:cNvPr id="3" name="Zástupný obsah 2">
            <a:extLst>
              <a:ext uri="{FF2B5EF4-FFF2-40B4-BE49-F238E27FC236}">
                <a16:creationId xmlns:a16="http://schemas.microsoft.com/office/drawing/2014/main" id="{2C2D52F1-17E4-4AB1-A080-70605A31CD18}"/>
              </a:ext>
            </a:extLst>
          </p:cNvPr>
          <p:cNvSpPr>
            <a:spLocks noGrp="1"/>
          </p:cNvSpPr>
          <p:nvPr>
            <p:ph idx="1"/>
          </p:nvPr>
        </p:nvSpPr>
        <p:spPr/>
        <p:txBody>
          <a:bodyPr/>
          <a:lstStyle/>
          <a:p>
            <a:r>
              <a:rPr lang="cs-CZ" dirty="0"/>
              <a:t>Dávkování terapie je důležitým rozhodujícím faktorem pro stabilizaci spojení v CNS. </a:t>
            </a:r>
          </a:p>
          <a:p>
            <a:r>
              <a:rPr lang="cs-CZ" dirty="0"/>
              <a:t>U kojenců i batolat jsou nutné 4 terapeutické jednotky denně. Je důležité poskytovat terapii pravidelně každý den a včas ji rozdělit rovnoměrně na celý den. Odstupy mezi jednotlivými terapeutickými jednotkami by měli být nejméně 2 hodiny. </a:t>
            </a:r>
          </a:p>
          <a:p>
            <a:r>
              <a:rPr lang="cs-CZ" dirty="0"/>
              <a:t>Při terapii by neměly být překročeny níže uvedené doby:</a:t>
            </a:r>
          </a:p>
          <a:p>
            <a:r>
              <a:rPr lang="cs-CZ" dirty="0"/>
              <a:t>	 Novorozenci a předčasně narozené děti: 1–2 minuty.</a:t>
            </a:r>
          </a:p>
          <a:p>
            <a:r>
              <a:rPr lang="cs-CZ" dirty="0"/>
              <a:t>	 Kojenec (3 měsíce): 5–10 minut.</a:t>
            </a:r>
          </a:p>
          <a:p>
            <a:r>
              <a:rPr lang="cs-CZ" dirty="0"/>
              <a:t>	 Kojenec (6 měsíců): 10–15 minut.</a:t>
            </a:r>
          </a:p>
          <a:p>
            <a:r>
              <a:rPr lang="cs-CZ" dirty="0"/>
              <a:t>	 Kojenec (9 měsíců): 15–20 minut.</a:t>
            </a:r>
          </a:p>
          <a:p>
            <a:r>
              <a:rPr lang="cs-CZ" dirty="0"/>
              <a:t>	 Děti, mladiství a dospělé osoby: 20 minut.</a:t>
            </a:r>
          </a:p>
        </p:txBody>
      </p:sp>
    </p:spTree>
    <p:extLst>
      <p:ext uri="{BB962C8B-B14F-4D97-AF65-F5344CB8AC3E}">
        <p14:creationId xmlns:p14="http://schemas.microsoft.com/office/powerpoint/2010/main" val="4031231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6A95B2-5FE8-4185-B8C7-A387FD2BAAD0}"/>
              </a:ext>
            </a:extLst>
          </p:cNvPr>
          <p:cNvSpPr>
            <a:spLocks noGrp="1"/>
          </p:cNvSpPr>
          <p:nvPr>
            <p:ph type="title"/>
          </p:nvPr>
        </p:nvSpPr>
        <p:spPr/>
        <p:txBody>
          <a:bodyPr/>
          <a:lstStyle/>
          <a:p>
            <a:r>
              <a:rPr lang="cs-CZ" dirty="0"/>
              <a:t>Reflexní plazení</a:t>
            </a:r>
          </a:p>
        </p:txBody>
      </p:sp>
      <p:pic>
        <p:nvPicPr>
          <p:cNvPr id="5" name="Zástupný obsah 4">
            <a:extLst>
              <a:ext uri="{FF2B5EF4-FFF2-40B4-BE49-F238E27FC236}">
                <a16:creationId xmlns:a16="http://schemas.microsoft.com/office/drawing/2014/main" id="{69426C2D-8740-4BD6-AA1B-37F351575931}"/>
              </a:ext>
            </a:extLst>
          </p:cNvPr>
          <p:cNvPicPr>
            <a:picLocks noGrp="1" noChangeAspect="1"/>
          </p:cNvPicPr>
          <p:nvPr>
            <p:ph idx="1"/>
          </p:nvPr>
        </p:nvPicPr>
        <p:blipFill rotWithShape="1">
          <a:blip r:embed="rId2"/>
          <a:srcRect l="18388" t="24021" r="31742" b="30682"/>
          <a:stretch/>
        </p:blipFill>
        <p:spPr>
          <a:xfrm>
            <a:off x="828676" y="1928469"/>
            <a:ext cx="5705956" cy="2915338"/>
          </a:xfrm>
        </p:spPr>
      </p:pic>
      <p:pic>
        <p:nvPicPr>
          <p:cNvPr id="4" name="Picture 2" descr="Základní informace">
            <a:extLst>
              <a:ext uri="{FF2B5EF4-FFF2-40B4-BE49-F238E27FC236}">
                <a16:creationId xmlns:a16="http://schemas.microsoft.com/office/drawing/2014/main" id="{B0301619-072C-407C-B3D6-DFCE67FA0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700" y="3300069"/>
            <a:ext cx="5491849" cy="301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252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5E9B6F-13FC-4153-831E-5716C9A516F0}"/>
              </a:ext>
            </a:extLst>
          </p:cNvPr>
          <p:cNvSpPr>
            <a:spLocks noGrp="1"/>
          </p:cNvSpPr>
          <p:nvPr>
            <p:ph type="title"/>
          </p:nvPr>
        </p:nvSpPr>
        <p:spPr/>
        <p:txBody>
          <a:bodyPr/>
          <a:lstStyle/>
          <a:p>
            <a:r>
              <a:rPr lang="cs-CZ" dirty="0"/>
              <a:t>Plánovaná hybnost RP</a:t>
            </a:r>
          </a:p>
        </p:txBody>
      </p:sp>
      <p:pic>
        <p:nvPicPr>
          <p:cNvPr id="6146" name="Picture 2" descr="Vojtova metoda Diagnostika a terapie. - ppt stáhnout">
            <a:extLst>
              <a:ext uri="{FF2B5EF4-FFF2-40B4-BE49-F238E27FC236}">
                <a16:creationId xmlns:a16="http://schemas.microsoft.com/office/drawing/2014/main" id="{1363F8CC-6D69-4BDF-833F-9A178A4F51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4509" y="2103438"/>
            <a:ext cx="5242982" cy="393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14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5E2754-6E7D-49A1-B6AA-C915B9D410D5}"/>
              </a:ext>
            </a:extLst>
          </p:cNvPr>
          <p:cNvSpPr>
            <a:spLocks noGrp="1"/>
          </p:cNvSpPr>
          <p:nvPr>
            <p:ph type="title"/>
          </p:nvPr>
        </p:nvSpPr>
        <p:spPr/>
        <p:txBody>
          <a:bodyPr/>
          <a:lstStyle/>
          <a:p>
            <a:r>
              <a:rPr lang="cs-CZ" dirty="0"/>
              <a:t>VRL</a:t>
            </a:r>
          </a:p>
        </p:txBody>
      </p:sp>
      <p:sp>
        <p:nvSpPr>
          <p:cNvPr id="3" name="Zástupný obsah 2">
            <a:extLst>
              <a:ext uri="{FF2B5EF4-FFF2-40B4-BE49-F238E27FC236}">
                <a16:creationId xmlns:a16="http://schemas.microsoft.com/office/drawing/2014/main" id="{267845C5-4F6A-485B-938A-3DCAEC44538A}"/>
              </a:ext>
            </a:extLst>
          </p:cNvPr>
          <p:cNvSpPr>
            <a:spLocks noGrp="1"/>
          </p:cNvSpPr>
          <p:nvPr>
            <p:ph idx="1"/>
          </p:nvPr>
        </p:nvSpPr>
        <p:spPr/>
        <p:txBody>
          <a:bodyPr/>
          <a:lstStyle/>
          <a:p>
            <a:r>
              <a:rPr lang="cs-CZ" dirty="0"/>
              <a:t>Zakladatel – Václav Vojta – neurolog – v 50. letech 20. století </a:t>
            </a:r>
          </a:p>
          <a:p>
            <a:pPr lvl="1"/>
            <a:r>
              <a:rPr lang="cs-CZ" dirty="0"/>
              <a:t>Položil základy metody – resp. Diagnostického a terapeutického principu</a:t>
            </a:r>
          </a:p>
          <a:p>
            <a:pPr lvl="1"/>
            <a:r>
              <a:rPr lang="cs-CZ" dirty="0"/>
              <a:t>Během práce s dětmi s cerebrální parézou objevil reflexní lokomoci – (tj. pohyb vpřed)</a:t>
            </a:r>
          </a:p>
          <a:p>
            <a:pPr lvl="1"/>
            <a:r>
              <a:rPr lang="cs-CZ" dirty="0"/>
              <a:t>Vycházel z představy, že základní hybné vzory jsou programovaný geneticky v CNS každého jedince -&gt; pokud porucha CNS a pohybové soustavy-&gt; spontánní zapojení těchto hybných vzorů je omezeno-&gt; VRL má možnost aktivovat CNS, probudit jej z narušené situace s cílem znovuobnovit vrozené fyziologické vzory</a:t>
            </a:r>
          </a:p>
          <a:p>
            <a:pPr lvl="1"/>
            <a:r>
              <a:rPr lang="cs-CZ" dirty="0"/>
              <a:t>Podle Vojty lze do programu vstoupit přesným zásahem do periferie (</a:t>
            </a:r>
            <a:r>
              <a:rPr lang="cs-CZ" dirty="0" err="1"/>
              <a:t>aferentace</a:t>
            </a:r>
            <a:r>
              <a:rPr lang="cs-CZ" dirty="0"/>
              <a:t>) je vyvolána přesná motorická odpověď (</a:t>
            </a:r>
            <a:r>
              <a:rPr lang="cs-CZ" dirty="0" err="1"/>
              <a:t>eferantace</a:t>
            </a:r>
            <a:r>
              <a:rPr lang="cs-CZ" dirty="0"/>
              <a:t>)</a:t>
            </a:r>
          </a:p>
          <a:p>
            <a:pPr lvl="1"/>
            <a:r>
              <a:rPr lang="cs-CZ" dirty="0"/>
              <a:t>Ve výchozích polohách se přesně vymezených částech těla provádí manuální aplikace tlaku, tzv spoušťové zóny k vyvolání automatických lokomočních pohybů (reflexní plazení a reflexní otáčení).</a:t>
            </a:r>
          </a:p>
          <a:p>
            <a:pPr lvl="1"/>
            <a:r>
              <a:rPr lang="cs-CZ" dirty="0"/>
              <a:t>SUMACÍ těchto spoušťových zón lze vyvolat po různé době působení komplexní motorické reakce</a:t>
            </a:r>
          </a:p>
          <a:p>
            <a:pPr lvl="1"/>
            <a:endParaRPr lang="cs-CZ" dirty="0"/>
          </a:p>
          <a:p>
            <a:pPr lvl="1"/>
            <a:endParaRPr lang="cs-CZ" dirty="0"/>
          </a:p>
          <a:p>
            <a:pPr lvl="1"/>
            <a:endParaRPr lang="cs-CZ" dirty="0"/>
          </a:p>
        </p:txBody>
      </p:sp>
    </p:spTree>
    <p:extLst>
      <p:ext uri="{BB962C8B-B14F-4D97-AF65-F5344CB8AC3E}">
        <p14:creationId xmlns:p14="http://schemas.microsoft.com/office/powerpoint/2010/main" val="1834713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3CA1FE-340C-4817-ACEF-10B5AE420D51}"/>
              </a:ext>
            </a:extLst>
          </p:cNvPr>
          <p:cNvSpPr>
            <a:spLocks noGrp="1"/>
          </p:cNvSpPr>
          <p:nvPr>
            <p:ph type="title"/>
          </p:nvPr>
        </p:nvSpPr>
        <p:spPr/>
        <p:txBody>
          <a:bodyPr>
            <a:normAutofit/>
          </a:bodyPr>
          <a:lstStyle/>
          <a:p>
            <a:r>
              <a:rPr kumimoji="0" lang="cs-CZ" altLang="cs-CZ" sz="4800" b="0" i="0" strike="noStrike" cap="none" normalizeH="0" baseline="0" dirty="0">
                <a:ln>
                  <a:noFill/>
                </a:ln>
                <a:solidFill>
                  <a:schemeClr val="tx1"/>
                </a:solidFill>
                <a:effectLst/>
                <a:ea typeface="Times New Roman" panose="02020603050405020304" pitchFamily="18" charset="0"/>
              </a:rPr>
              <a:t>Spoušťové zóny reflexivního plazení</a:t>
            </a:r>
            <a:endParaRPr lang="cs-CZ" dirty="0"/>
          </a:p>
        </p:txBody>
      </p:sp>
      <p:sp>
        <p:nvSpPr>
          <p:cNvPr id="5" name="Rectangle 2">
            <a:extLst>
              <a:ext uri="{FF2B5EF4-FFF2-40B4-BE49-F238E27FC236}">
                <a16:creationId xmlns:a16="http://schemas.microsoft.com/office/drawing/2014/main" id="{37F9E86D-25C5-45CA-B5E2-F33FF34FAA74}"/>
              </a:ext>
            </a:extLst>
          </p:cNvPr>
          <p:cNvSpPr>
            <a:spLocks noGrp="1" noChangeArrowheads="1"/>
          </p:cNvSpPr>
          <p:nvPr>
            <p:ph idx="1"/>
          </p:nvPr>
        </p:nvSpPr>
        <p:spPr bwMode="auto">
          <a:xfrm>
            <a:off x="923925" y="2383595"/>
            <a:ext cx="991552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chemeClr val="tx1"/>
                </a:solidFill>
                <a:effectLst/>
                <a:latin typeface="+mn-lt"/>
                <a:ea typeface="Times New Roman" panose="02020603050405020304" pitchFamily="18" charset="0"/>
              </a:rPr>
              <a:t>Spoušťové zóny: hlavní a zóny vedlejší.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chemeClr val="tx1"/>
                </a:solidFill>
                <a:effectLst/>
                <a:latin typeface="+mn-lt"/>
                <a:ea typeface="Times New Roman" panose="02020603050405020304" pitchFamily="18" charset="0"/>
              </a:rPr>
              <a:t>Žádná ze zón však nemá větší důležitost, protože z každé zóny lze provokovat lokomoční komplex reflexního plazení.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6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600" b="0" i="1" u="none" strike="noStrike" cap="none" normalizeH="0" baseline="0" dirty="0">
                <a:ln>
                  <a:noFill/>
                </a:ln>
                <a:solidFill>
                  <a:schemeClr val="tx1"/>
                </a:solidFill>
                <a:effectLst/>
                <a:latin typeface="+mn-lt"/>
                <a:ea typeface="Times New Roman" panose="02020603050405020304" pitchFamily="18" charset="0"/>
              </a:rPr>
              <a:t>Mediální epikondyl humeru</a:t>
            </a:r>
            <a:r>
              <a:rPr kumimoji="0" lang="cs-CZ" altLang="cs-CZ" sz="1600" b="0" i="0" u="none" strike="noStrike" cap="none" normalizeH="0" baseline="0" dirty="0">
                <a:ln>
                  <a:noFill/>
                </a:ln>
                <a:solidFill>
                  <a:schemeClr val="tx1"/>
                </a:solidFill>
                <a:effectLst/>
                <a:latin typeface="+mn-lt"/>
                <a:ea typeface="Times New Roman" panose="02020603050405020304" pitchFamily="18" charset="0"/>
              </a:rPr>
              <a:t> – ČHK, směr tlaku je do ramenního kloubu.</a:t>
            </a:r>
            <a:endParaRPr kumimoji="0" lang="cs-CZ" altLang="cs-CZ"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600" b="0" i="1" u="none" strike="noStrike" cap="none" normalizeH="0" baseline="0" dirty="0">
                <a:ln>
                  <a:noFill/>
                </a:ln>
                <a:solidFill>
                  <a:schemeClr val="tx1"/>
                </a:solidFill>
                <a:effectLst/>
                <a:latin typeface="+mn-lt"/>
                <a:ea typeface="Times New Roman" panose="02020603050405020304" pitchFamily="18" charset="0"/>
              </a:rPr>
              <a:t>Mediální hrana lopatky</a:t>
            </a:r>
            <a:r>
              <a:rPr kumimoji="0" lang="cs-CZ" altLang="cs-CZ" sz="1600" b="0" i="0" u="none" strike="noStrike" cap="none" normalizeH="0" baseline="0" dirty="0">
                <a:ln>
                  <a:noFill/>
                </a:ln>
                <a:solidFill>
                  <a:schemeClr val="tx1"/>
                </a:solidFill>
                <a:effectLst/>
                <a:latin typeface="+mn-lt"/>
                <a:ea typeface="Times New Roman" panose="02020603050405020304" pitchFamily="18" charset="0"/>
              </a:rPr>
              <a:t> – ČHK, rozhraní mezi střední a spodní třetinou. Směr tlaku je do LOK.</a:t>
            </a:r>
            <a:endParaRPr kumimoji="0" lang="cs-CZ" altLang="cs-CZ"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600" b="0" i="1" u="none" strike="noStrike" cap="none" normalizeH="0" baseline="0" dirty="0">
                <a:ln>
                  <a:noFill/>
                </a:ln>
                <a:solidFill>
                  <a:schemeClr val="tx1"/>
                </a:solidFill>
                <a:effectLst/>
                <a:latin typeface="+mn-lt"/>
                <a:ea typeface="Times New Roman" panose="02020603050405020304" pitchFamily="18" charset="0"/>
              </a:rPr>
              <a:t>Akromion</a:t>
            </a:r>
            <a:r>
              <a:rPr kumimoji="0" lang="cs-CZ" altLang="cs-CZ" sz="1600" b="0" i="0" u="none" strike="noStrike" cap="none" normalizeH="0" baseline="0" dirty="0">
                <a:ln>
                  <a:noFill/>
                </a:ln>
                <a:solidFill>
                  <a:schemeClr val="tx1"/>
                </a:solidFill>
                <a:effectLst/>
                <a:latin typeface="+mn-lt"/>
                <a:ea typeface="Times New Roman" panose="02020603050405020304" pitchFamily="18" charset="0"/>
              </a:rPr>
              <a:t> – ZHK, směr tlaku je mezi lopatky, asi do výše Th4.</a:t>
            </a:r>
            <a:endParaRPr kumimoji="0" lang="cs-CZ" altLang="cs-CZ"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600" b="0" i="1" u="none" strike="noStrike" cap="none" normalizeH="0" baseline="0" dirty="0" err="1">
                <a:ln>
                  <a:noFill/>
                </a:ln>
                <a:solidFill>
                  <a:schemeClr val="tx1"/>
                </a:solidFill>
                <a:effectLst/>
                <a:latin typeface="+mn-lt"/>
                <a:ea typeface="Times New Roman" panose="02020603050405020304" pitchFamily="18" charset="0"/>
              </a:rPr>
              <a:t>Procesus</a:t>
            </a:r>
            <a:r>
              <a:rPr kumimoji="0" lang="cs-CZ" altLang="cs-CZ" sz="1600" b="0" i="1" u="none" strike="noStrike" cap="none" normalizeH="0" baseline="0" dirty="0">
                <a:ln>
                  <a:noFill/>
                </a:ln>
                <a:solidFill>
                  <a:schemeClr val="tx1"/>
                </a:solidFill>
                <a:effectLst/>
                <a:latin typeface="+mn-lt"/>
                <a:ea typeface="Times New Roman" panose="02020603050405020304" pitchFamily="18" charset="0"/>
              </a:rPr>
              <a:t> </a:t>
            </a:r>
            <a:r>
              <a:rPr kumimoji="0" lang="cs-CZ" altLang="cs-CZ" sz="1600" b="0" i="1" u="none" strike="noStrike" cap="none" normalizeH="0" baseline="0" dirty="0" err="1">
                <a:ln>
                  <a:noFill/>
                </a:ln>
                <a:solidFill>
                  <a:schemeClr val="tx1"/>
                </a:solidFill>
                <a:effectLst/>
                <a:latin typeface="+mn-lt"/>
                <a:ea typeface="Times New Roman" panose="02020603050405020304" pitchFamily="18" charset="0"/>
              </a:rPr>
              <a:t>styloides</a:t>
            </a:r>
            <a:r>
              <a:rPr kumimoji="0" lang="cs-CZ" altLang="cs-CZ" sz="1600" b="0" i="1" u="none" strike="noStrike" cap="none" normalizeH="0" baseline="0" dirty="0">
                <a:ln>
                  <a:noFill/>
                </a:ln>
                <a:solidFill>
                  <a:schemeClr val="tx1"/>
                </a:solidFill>
                <a:effectLst/>
                <a:latin typeface="+mn-lt"/>
                <a:ea typeface="Times New Roman" panose="02020603050405020304" pitchFamily="18" charset="0"/>
              </a:rPr>
              <a:t> radii, asi 1 cm kraniálně</a:t>
            </a:r>
            <a:r>
              <a:rPr kumimoji="0" lang="cs-CZ" altLang="cs-CZ" sz="1600" b="0" i="0" u="none" strike="noStrike" cap="none" normalizeH="0" baseline="0" dirty="0">
                <a:ln>
                  <a:noFill/>
                </a:ln>
                <a:solidFill>
                  <a:schemeClr val="tx1"/>
                </a:solidFill>
                <a:effectLst/>
                <a:latin typeface="+mn-lt"/>
                <a:ea typeface="Times New Roman" panose="02020603050405020304" pitchFamily="18" charset="0"/>
              </a:rPr>
              <a:t> - ZHK, směr tlaku je do lokte</a:t>
            </a:r>
            <a:endParaRPr kumimoji="0" lang="cs-CZ" altLang="cs-CZ"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600" b="0" i="1" u="none" strike="noStrike" cap="none" normalizeH="0" baseline="0" dirty="0">
                <a:ln>
                  <a:noFill/>
                </a:ln>
                <a:solidFill>
                  <a:schemeClr val="tx1"/>
                </a:solidFill>
                <a:effectLst/>
                <a:latin typeface="+mn-lt"/>
                <a:ea typeface="Times New Roman" panose="02020603050405020304" pitchFamily="18" charset="0"/>
              </a:rPr>
              <a:t>Mediální kondyl femuru</a:t>
            </a:r>
            <a:r>
              <a:rPr kumimoji="0" lang="cs-CZ" altLang="cs-CZ" sz="1600" b="0" i="0" u="none" strike="noStrike" cap="none" normalizeH="0" baseline="0" dirty="0">
                <a:ln>
                  <a:noFill/>
                </a:ln>
                <a:solidFill>
                  <a:schemeClr val="tx1"/>
                </a:solidFill>
                <a:effectLst/>
                <a:latin typeface="+mn-lt"/>
                <a:ea typeface="Times New Roman" panose="02020603050405020304" pitchFamily="18" charset="0"/>
              </a:rPr>
              <a:t> – ČDK, směr tlaku je do kyčelního kloubu.</a:t>
            </a:r>
            <a:endParaRPr kumimoji="0" lang="cs-CZ" altLang="cs-CZ"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600" b="0" i="1" u="none" strike="noStrike" cap="none" normalizeH="0" baseline="0" dirty="0">
                <a:ln>
                  <a:noFill/>
                </a:ln>
                <a:solidFill>
                  <a:schemeClr val="tx1"/>
                </a:solidFill>
                <a:effectLst/>
                <a:latin typeface="+mn-lt"/>
                <a:ea typeface="Times New Roman" panose="02020603050405020304" pitchFamily="18" charset="0"/>
              </a:rPr>
              <a:t>Spina </a:t>
            </a:r>
            <a:r>
              <a:rPr kumimoji="0" lang="cs-CZ" altLang="cs-CZ" sz="1600" b="0" i="1" u="none" strike="noStrike" cap="none" normalizeH="0" baseline="0" dirty="0" err="1">
                <a:ln>
                  <a:noFill/>
                </a:ln>
                <a:solidFill>
                  <a:schemeClr val="tx1"/>
                </a:solidFill>
                <a:effectLst/>
                <a:latin typeface="+mn-lt"/>
                <a:ea typeface="Times New Roman" panose="02020603050405020304" pitchFamily="18" charset="0"/>
              </a:rPr>
              <a:t>iliaca</a:t>
            </a:r>
            <a:r>
              <a:rPr kumimoji="0" lang="cs-CZ" altLang="cs-CZ" sz="1600" b="0" i="1" u="none" strike="noStrike" cap="none" normalizeH="0" baseline="0" dirty="0">
                <a:ln>
                  <a:noFill/>
                </a:ln>
                <a:solidFill>
                  <a:schemeClr val="tx1"/>
                </a:solidFill>
                <a:effectLst/>
                <a:latin typeface="+mn-lt"/>
                <a:ea typeface="Times New Roman" panose="02020603050405020304" pitchFamily="18" charset="0"/>
              </a:rPr>
              <a:t> </a:t>
            </a:r>
            <a:r>
              <a:rPr kumimoji="0" lang="cs-CZ" altLang="cs-CZ" sz="1600" b="0" i="1" u="none" strike="noStrike" cap="none" normalizeH="0" baseline="0" dirty="0" err="1">
                <a:ln>
                  <a:noFill/>
                </a:ln>
                <a:solidFill>
                  <a:schemeClr val="tx1"/>
                </a:solidFill>
                <a:effectLst/>
                <a:latin typeface="+mn-lt"/>
                <a:ea typeface="Times New Roman" panose="02020603050405020304" pitchFamily="18" charset="0"/>
              </a:rPr>
              <a:t>anterior</a:t>
            </a:r>
            <a:r>
              <a:rPr kumimoji="0" lang="cs-CZ" altLang="cs-CZ" sz="1600" b="0" i="1" u="none" strike="noStrike" cap="none" normalizeH="0" baseline="0" dirty="0">
                <a:ln>
                  <a:noFill/>
                </a:ln>
                <a:solidFill>
                  <a:schemeClr val="tx1"/>
                </a:solidFill>
                <a:effectLst/>
                <a:latin typeface="+mn-lt"/>
                <a:ea typeface="Times New Roman" panose="02020603050405020304" pitchFamily="18" charset="0"/>
              </a:rPr>
              <a:t> superior</a:t>
            </a:r>
            <a:r>
              <a:rPr kumimoji="0" lang="cs-CZ" altLang="cs-CZ" sz="1600" b="0" i="0" u="none" strike="noStrike" cap="none" normalizeH="0" baseline="0" dirty="0">
                <a:ln>
                  <a:noFill/>
                </a:ln>
                <a:solidFill>
                  <a:schemeClr val="tx1"/>
                </a:solidFill>
                <a:effectLst/>
                <a:latin typeface="+mn-lt"/>
                <a:ea typeface="Times New Roman" panose="02020603050405020304" pitchFamily="18" charset="0"/>
              </a:rPr>
              <a:t> - ČDK, směr tlaku do kyčle opačné strany.</a:t>
            </a:r>
            <a:endParaRPr kumimoji="0" lang="cs-CZ" altLang="cs-CZ"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600" b="0" i="1" u="none" strike="noStrike" cap="none" normalizeH="0" baseline="0" dirty="0">
                <a:ln>
                  <a:noFill/>
                </a:ln>
                <a:solidFill>
                  <a:schemeClr val="tx1"/>
                </a:solidFill>
                <a:effectLst/>
                <a:latin typeface="+mn-lt"/>
                <a:ea typeface="Times New Roman" panose="02020603050405020304" pitchFamily="18" charset="0"/>
              </a:rPr>
              <a:t>Tuber </a:t>
            </a:r>
            <a:r>
              <a:rPr kumimoji="0" lang="cs-CZ" altLang="cs-CZ" sz="1600" b="0" i="1" u="none" strike="noStrike" cap="none" normalizeH="0" baseline="0" dirty="0" err="1">
                <a:ln>
                  <a:noFill/>
                </a:ln>
                <a:solidFill>
                  <a:schemeClr val="tx1"/>
                </a:solidFill>
                <a:effectLst/>
                <a:latin typeface="+mn-lt"/>
                <a:ea typeface="Times New Roman" panose="02020603050405020304" pitchFamily="18" charset="0"/>
              </a:rPr>
              <a:t>calcanei</a:t>
            </a:r>
            <a:r>
              <a:rPr kumimoji="0" lang="cs-CZ" altLang="cs-CZ" sz="1600" b="0" i="1" u="none" strike="noStrike" cap="none" normalizeH="0" baseline="0" dirty="0">
                <a:ln>
                  <a:noFill/>
                </a:ln>
                <a:solidFill>
                  <a:schemeClr val="tx1"/>
                </a:solidFill>
                <a:effectLst/>
                <a:latin typeface="+mn-lt"/>
                <a:ea typeface="Times New Roman" panose="02020603050405020304" pitchFamily="18" charset="0"/>
              </a:rPr>
              <a:t> </a:t>
            </a:r>
            <a:r>
              <a:rPr kumimoji="0" lang="cs-CZ" altLang="cs-CZ" sz="1600" b="0" i="0" u="none" strike="noStrike" cap="none" normalizeH="0" baseline="0" dirty="0">
                <a:ln>
                  <a:noFill/>
                </a:ln>
                <a:solidFill>
                  <a:schemeClr val="tx1"/>
                </a:solidFill>
                <a:effectLst/>
                <a:latin typeface="+mn-lt"/>
                <a:ea typeface="Times New Roman" panose="02020603050405020304" pitchFamily="18" charset="0"/>
              </a:rPr>
              <a:t>– ZDK, směr tlaku do kolena záhlavní strany.</a:t>
            </a:r>
            <a:endParaRPr kumimoji="0" lang="cs-CZ" altLang="cs-CZ"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600" b="0" i="1" u="none" strike="noStrike" cap="none" normalizeH="0" baseline="0" dirty="0">
                <a:ln>
                  <a:noFill/>
                </a:ln>
                <a:solidFill>
                  <a:schemeClr val="tx1"/>
                </a:solidFill>
                <a:effectLst/>
                <a:latin typeface="+mn-lt"/>
                <a:ea typeface="Times New Roman" panose="02020603050405020304" pitchFamily="18" charset="0"/>
              </a:rPr>
              <a:t>Rozhraní fascie </a:t>
            </a:r>
            <a:r>
              <a:rPr kumimoji="0" lang="cs-CZ" altLang="cs-CZ" sz="1600" b="0" i="1" u="none" strike="noStrike" cap="none" normalizeH="0" baseline="0" dirty="0" err="1">
                <a:ln>
                  <a:noFill/>
                </a:ln>
                <a:solidFill>
                  <a:schemeClr val="tx1"/>
                </a:solidFill>
                <a:effectLst/>
                <a:latin typeface="+mn-lt"/>
                <a:ea typeface="Times New Roman" panose="02020603050405020304" pitchFamily="18" charset="0"/>
              </a:rPr>
              <a:t>m.glutaeus</a:t>
            </a:r>
            <a:r>
              <a:rPr kumimoji="0" lang="cs-CZ" altLang="cs-CZ" sz="1600" b="0" i="1" u="none" strike="noStrike" cap="none" normalizeH="0" baseline="0" dirty="0">
                <a:ln>
                  <a:noFill/>
                </a:ln>
                <a:solidFill>
                  <a:schemeClr val="tx1"/>
                </a:solidFill>
                <a:effectLst/>
                <a:latin typeface="+mn-lt"/>
                <a:ea typeface="Times New Roman" panose="02020603050405020304" pitchFamily="18" charset="0"/>
              </a:rPr>
              <a:t> med. a </a:t>
            </a:r>
            <a:r>
              <a:rPr kumimoji="0" lang="cs-CZ" altLang="cs-CZ" sz="1600" b="0" i="1" u="none" strike="noStrike" cap="none" normalizeH="0" baseline="0" dirty="0" err="1">
                <a:ln>
                  <a:noFill/>
                </a:ln>
                <a:solidFill>
                  <a:schemeClr val="tx1"/>
                </a:solidFill>
                <a:effectLst/>
                <a:latin typeface="+mn-lt"/>
                <a:ea typeface="Times New Roman" panose="02020603050405020304" pitchFamily="18" charset="0"/>
              </a:rPr>
              <a:t>m.glutaeus</a:t>
            </a:r>
            <a:r>
              <a:rPr kumimoji="0" lang="cs-CZ" altLang="cs-CZ" sz="1600" b="0" i="1" u="none" strike="noStrike" cap="none" normalizeH="0" baseline="0" dirty="0">
                <a:ln>
                  <a:noFill/>
                </a:ln>
                <a:solidFill>
                  <a:schemeClr val="tx1"/>
                </a:solidFill>
                <a:effectLst/>
                <a:latin typeface="+mn-lt"/>
                <a:ea typeface="Times New Roman" panose="02020603050405020304" pitchFamily="18" charset="0"/>
              </a:rPr>
              <a:t> max. </a:t>
            </a:r>
            <a:r>
              <a:rPr kumimoji="0" lang="cs-CZ" altLang="cs-CZ" sz="1600" b="0" i="0" u="none" strike="noStrike" cap="none" normalizeH="0" baseline="0" dirty="0">
                <a:ln>
                  <a:noFill/>
                </a:ln>
                <a:solidFill>
                  <a:schemeClr val="tx1"/>
                </a:solidFill>
                <a:effectLst/>
                <a:latin typeface="+mn-lt"/>
                <a:ea typeface="Times New Roman" panose="02020603050405020304" pitchFamily="18" charset="0"/>
              </a:rPr>
              <a:t>– ZDK, směr tlaku míří do kolene na čelistní straně.</a:t>
            </a:r>
            <a:endParaRPr kumimoji="0" lang="cs-CZ" altLang="cs-CZ"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600" b="0" i="1" u="none" strike="noStrike" cap="none" normalizeH="0" baseline="0" dirty="0">
                <a:ln>
                  <a:noFill/>
                </a:ln>
                <a:solidFill>
                  <a:schemeClr val="tx1"/>
                </a:solidFill>
                <a:effectLst/>
                <a:latin typeface="+mn-lt"/>
                <a:ea typeface="Times New Roman" panose="02020603050405020304" pitchFamily="18" charset="0"/>
              </a:rPr>
              <a:t>Trupová zóna</a:t>
            </a:r>
            <a:r>
              <a:rPr kumimoji="0" lang="cs-CZ" altLang="cs-CZ" sz="1600" b="1" i="0" u="none" strike="noStrike" cap="none" normalizeH="0" baseline="0" dirty="0">
                <a:ln>
                  <a:noFill/>
                </a:ln>
                <a:solidFill>
                  <a:schemeClr val="tx1"/>
                </a:solidFill>
                <a:effectLst/>
                <a:latin typeface="+mn-lt"/>
                <a:ea typeface="Times New Roman" panose="02020603050405020304" pitchFamily="18" charset="0"/>
              </a:rPr>
              <a:t> - </a:t>
            </a:r>
            <a:r>
              <a:rPr kumimoji="0" lang="cs-CZ" altLang="cs-CZ" sz="1600" b="0" i="0" u="none" strike="noStrike" cap="none" normalizeH="0" baseline="0" dirty="0">
                <a:ln>
                  <a:noFill/>
                </a:ln>
                <a:solidFill>
                  <a:schemeClr val="tx1"/>
                </a:solidFill>
                <a:effectLst/>
                <a:latin typeface="+mn-lt"/>
                <a:ea typeface="Times New Roman" panose="02020603050405020304" pitchFamily="18" charset="0"/>
              </a:rPr>
              <a:t>je uložena na straně záhlavní ve výši kaudálního úhlu lopatky před m. </a:t>
            </a:r>
            <a:r>
              <a:rPr kumimoji="0" lang="cs-CZ" altLang="cs-CZ" sz="1600" b="0" i="0" u="none" strike="noStrike" cap="none" normalizeH="0" baseline="0" dirty="0" err="1">
                <a:ln>
                  <a:noFill/>
                </a:ln>
                <a:solidFill>
                  <a:schemeClr val="tx1"/>
                </a:solidFill>
                <a:effectLst/>
                <a:latin typeface="+mn-lt"/>
                <a:ea typeface="Times New Roman" panose="02020603050405020304" pitchFamily="18" charset="0"/>
              </a:rPr>
              <a:t>errector</a:t>
            </a:r>
            <a:r>
              <a:rPr kumimoji="0" lang="cs-CZ" altLang="cs-CZ" sz="1600" b="0" i="0" u="none" strike="noStrike" cap="none" normalizeH="0" baseline="0" dirty="0">
                <a:ln>
                  <a:noFill/>
                </a:ln>
                <a:solidFill>
                  <a:schemeClr val="tx1"/>
                </a:solidFill>
                <a:effectLst/>
                <a:latin typeface="+mn-lt"/>
                <a:ea typeface="Times New Roman" panose="02020603050405020304" pitchFamily="18" charset="0"/>
              </a:rPr>
              <a:t> </a:t>
            </a:r>
            <a:r>
              <a:rPr kumimoji="0" lang="cs-CZ" altLang="cs-CZ" sz="1600" b="0" i="0" u="none" strike="noStrike" cap="none" normalizeH="0" baseline="0" dirty="0" err="1">
                <a:ln>
                  <a:noFill/>
                </a:ln>
                <a:solidFill>
                  <a:schemeClr val="tx1"/>
                </a:solidFill>
                <a:effectLst/>
                <a:latin typeface="+mn-lt"/>
                <a:ea typeface="Times New Roman" panose="02020603050405020304" pitchFamily="18" charset="0"/>
              </a:rPr>
              <a:t>spinae</a:t>
            </a:r>
            <a:r>
              <a:rPr kumimoji="0" lang="cs-CZ" altLang="cs-CZ" sz="1600" b="0" i="0" u="none" strike="noStrike" cap="none" normalizeH="0" baseline="0" dirty="0">
                <a:ln>
                  <a:noFill/>
                </a:ln>
                <a:solidFill>
                  <a:schemeClr val="tx1"/>
                </a:solidFill>
                <a:effectLst/>
                <a:latin typeface="+mn-lt"/>
                <a:ea typeface="Times New Roman" panose="02020603050405020304" pitchFamily="18" charset="0"/>
              </a:rPr>
              <a:t>, laterálně od mediální roviny, ve výši trnových výběžků obratlů Th5 a Th6.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altLang="cs-CZ" sz="1600" b="0" i="0" u="none" strike="noStrike" cap="none" normalizeH="0" baseline="0" dirty="0">
                <a:ln>
                  <a:noFill/>
                </a:ln>
                <a:solidFill>
                  <a:schemeClr val="tx1"/>
                </a:solidFill>
                <a:effectLst/>
                <a:latin typeface="+mn-lt"/>
                <a:ea typeface="Times New Roman" panose="02020603050405020304" pitchFamily="18" charset="0"/>
              </a:rPr>
              <a:t>Směr tlaku je mediální, ventrální a kaudální. Výslednice směřuje do ramene.</a:t>
            </a:r>
            <a:endParaRPr kumimoji="0" lang="cs-CZ" altLang="cs-CZ" sz="16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766475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EC707F-BBBD-4444-81AC-0DD8E8433325}"/>
              </a:ext>
            </a:extLst>
          </p:cNvPr>
          <p:cNvSpPr>
            <a:spLocks noGrp="1"/>
          </p:cNvSpPr>
          <p:nvPr>
            <p:ph type="title"/>
          </p:nvPr>
        </p:nvSpPr>
        <p:spPr/>
        <p:txBody>
          <a:bodyPr/>
          <a:lstStyle/>
          <a:p>
            <a:r>
              <a:rPr lang="cs-CZ" dirty="0"/>
              <a:t>Reflexní plazení – výchozí poloha</a:t>
            </a:r>
          </a:p>
        </p:txBody>
      </p:sp>
      <p:sp>
        <p:nvSpPr>
          <p:cNvPr id="3" name="Zástupný obsah 2">
            <a:extLst>
              <a:ext uri="{FF2B5EF4-FFF2-40B4-BE49-F238E27FC236}">
                <a16:creationId xmlns:a16="http://schemas.microsoft.com/office/drawing/2014/main" id="{8DEE7F90-9099-4172-A748-3F0F5AD76A5A}"/>
              </a:ext>
            </a:extLst>
          </p:cNvPr>
          <p:cNvSpPr>
            <a:spLocks noGrp="1"/>
          </p:cNvSpPr>
          <p:nvPr>
            <p:ph idx="1"/>
          </p:nvPr>
        </p:nvSpPr>
        <p:spPr>
          <a:xfrm>
            <a:off x="933450" y="1771650"/>
            <a:ext cx="10191750" cy="4762500"/>
          </a:xfrm>
        </p:spPr>
        <p:txBody>
          <a:bodyPr>
            <a:noAutofit/>
          </a:bodyPr>
          <a:lstStyle/>
          <a:p>
            <a:r>
              <a:rPr lang="cs-CZ" dirty="0">
                <a:effectLst/>
                <a:ea typeface="Times New Roman" panose="02020603050405020304" pitchFamily="18" charset="0"/>
              </a:rPr>
              <a:t>definována v poloze na břiše. Hlava je otočena k jedné straně a názvy končetin jsou stanoveny podle postavení hlavy. Podle otočení hlavy jsme ve výchozí poloze rozdělili končetiny na čelistní a záhlavní.</a:t>
            </a:r>
          </a:p>
          <a:p>
            <a:r>
              <a:rPr lang="cs-CZ" dirty="0">
                <a:effectLst/>
                <a:ea typeface="Times New Roman" panose="02020603050405020304" pitchFamily="18" charset="0"/>
              </a:rPr>
              <a:t>Čelistní horní končetina je ve výchozím postavení vzoru reflexního plazení v takovém postavení, že umožní vstup do lokomočního cyklu v opěrné fázi, ze které dále vzniká odraz.</a:t>
            </a:r>
          </a:p>
          <a:p>
            <a:r>
              <a:rPr lang="cs-CZ" dirty="0">
                <a:effectLst/>
                <a:ea typeface="Times New Roman" panose="02020603050405020304" pitchFamily="18" charset="0"/>
              </a:rPr>
              <a:t>Záhlavní dolní končetina je ve výchozím postavení vzoru reflexního plazení v takovém postavení, které umožní vstup do lokomočního cyklu ve fázi opěrné, ze které může vzniknout fáze odrazová.</a:t>
            </a:r>
          </a:p>
          <a:p>
            <a:r>
              <a:rPr lang="cs-CZ" dirty="0">
                <a:effectLst/>
                <a:ea typeface="Times New Roman" panose="02020603050405020304" pitchFamily="18" charset="0"/>
              </a:rPr>
              <a:t>Záhlavní horní končetina je ve výchozím postavení vzoru reflexního plazení v takovém postavení, že vznikající aktivitou se uskuteční fáze flekční, ze které bude vznikat fáze relaxační.</a:t>
            </a:r>
          </a:p>
          <a:p>
            <a:r>
              <a:rPr lang="cs-CZ" dirty="0">
                <a:effectLst/>
                <a:ea typeface="Times New Roman" panose="02020603050405020304" pitchFamily="18" charset="0"/>
              </a:rPr>
              <a:t>Čelistní dolní končetina je ve svém výchozím postavení uložena tak, že vznikající aktivitou vstoupí do lokomočního cyklu fází flekční. Z této fáze může vzniknout fáze relaxační a dále opora na koleni.</a:t>
            </a:r>
          </a:p>
          <a:p>
            <a:endParaRPr lang="cs-CZ" dirty="0"/>
          </a:p>
        </p:txBody>
      </p:sp>
    </p:spTree>
    <p:extLst>
      <p:ext uri="{BB962C8B-B14F-4D97-AF65-F5344CB8AC3E}">
        <p14:creationId xmlns:p14="http://schemas.microsoft.com/office/powerpoint/2010/main" val="297916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D19722-1893-4011-BCC3-D1EEA84F263E}"/>
              </a:ext>
            </a:extLst>
          </p:cNvPr>
          <p:cNvSpPr>
            <a:spLocks noGrp="1"/>
          </p:cNvSpPr>
          <p:nvPr>
            <p:ph type="title"/>
          </p:nvPr>
        </p:nvSpPr>
        <p:spPr/>
        <p:txBody>
          <a:bodyPr/>
          <a:lstStyle/>
          <a:p>
            <a:r>
              <a:rPr lang="cs-CZ" dirty="0"/>
              <a:t>Reflexní plazení – výchozí poloha</a:t>
            </a:r>
          </a:p>
        </p:txBody>
      </p:sp>
      <p:sp>
        <p:nvSpPr>
          <p:cNvPr id="3" name="Zástupný obsah 2">
            <a:extLst>
              <a:ext uri="{FF2B5EF4-FFF2-40B4-BE49-F238E27FC236}">
                <a16:creationId xmlns:a16="http://schemas.microsoft.com/office/drawing/2014/main" id="{183D14FD-46EA-4E88-964D-3BDFE5782E4C}"/>
              </a:ext>
            </a:extLst>
          </p:cNvPr>
          <p:cNvSpPr>
            <a:spLocks noGrp="1"/>
          </p:cNvSpPr>
          <p:nvPr>
            <p:ph idx="1"/>
          </p:nvPr>
        </p:nvSpPr>
        <p:spPr/>
        <p:txBody>
          <a:bodyPr>
            <a:normAutofit fontScale="92500" lnSpcReduction="10000"/>
          </a:bodyPr>
          <a:lstStyle/>
          <a:p>
            <a:r>
              <a:rPr lang="cs-CZ" sz="1800" dirty="0">
                <a:effectLst/>
                <a:ea typeface="Times New Roman" panose="02020603050405020304" pitchFamily="18" charset="0"/>
              </a:rPr>
              <a:t>Osový orgán je v podélné ose hlavy, která je rotována k jedné straně 30°. Tuber frontale záhlavní strany naléhá na podložku. Hlava je rotována, není ukloněná ani zakloněná. Osa ramen se svažuje ke straně záhlavní, osa pánevní se svažuje ke straně čelistní. Tento rozdílný směr obou os v rovině transverzální má nesmírně důležitý význam pro aktivaci modelu reflexního plazení.</a:t>
            </a:r>
          </a:p>
          <a:p>
            <a:r>
              <a:rPr lang="cs-CZ" sz="1800" dirty="0">
                <a:effectLst/>
                <a:ea typeface="Times New Roman" panose="02020603050405020304" pitchFamily="18" charset="0"/>
              </a:rPr>
              <a:t>Čelistní horní končetina je nastavená ve vyvážené zevní a vnitřní rotaci, velikost flexe je 125° - 135°, abdukce je asi 30°. Předloktí leží na podložce v pronaci a zápěstí leží na spojnici s ramenním a kyčelním kloubem strany čelistní. Velikost flexe v lokti je asi 45°. Prodloužíme-li osu humeru, pak se dostaneme do výše Th12.</a:t>
            </a:r>
          </a:p>
          <a:p>
            <a:r>
              <a:rPr lang="cs-CZ" sz="1800" dirty="0">
                <a:effectLst/>
                <a:ea typeface="Times New Roman" panose="02020603050405020304" pitchFamily="18" charset="0"/>
              </a:rPr>
              <a:t>Záhlavní dolní končetina má rovněž vyváženou zevní a vnitřní rotaci, abdukce je asi 30°, flexe je asi 30°. Nejlépe najdeme výchozí postavení kyčle tak, když osu stehna srovnáme s osou paže. Obě osy jsou paralelní. Velikost flexe v koleni najdeme tak, když nastavíme patu do sagitální roviny, která prochází hrbolem kosti sedací (tuber </a:t>
            </a:r>
            <a:r>
              <a:rPr lang="cs-CZ" sz="1800" dirty="0" err="1">
                <a:effectLst/>
                <a:ea typeface="Times New Roman" panose="02020603050405020304" pitchFamily="18" charset="0"/>
              </a:rPr>
              <a:t>ossis</a:t>
            </a:r>
            <a:r>
              <a:rPr lang="cs-CZ" sz="1800" dirty="0">
                <a:effectLst/>
                <a:ea typeface="Times New Roman" panose="02020603050405020304" pitchFamily="18" charset="0"/>
              </a:rPr>
              <a:t> </a:t>
            </a:r>
            <a:r>
              <a:rPr lang="cs-CZ" sz="1800" dirty="0" err="1">
                <a:effectLst/>
                <a:ea typeface="Times New Roman" panose="02020603050405020304" pitchFamily="18" charset="0"/>
              </a:rPr>
              <a:t>ischii</a:t>
            </a:r>
            <a:r>
              <a:rPr lang="cs-CZ" sz="1800" dirty="0">
                <a:effectLst/>
                <a:ea typeface="Times New Roman" panose="02020603050405020304" pitchFamily="18" charset="0"/>
              </a:rPr>
              <a:t>). Tato je paralelní s podélnou osou těla. Záhlavní horní končetina je volně uložena podle těla ve vnitřní rotaci. Čelistní dolní končetina leží volně na podložce.</a:t>
            </a:r>
          </a:p>
          <a:p>
            <a:r>
              <a:rPr lang="cs-CZ" sz="1800" b="1" dirty="0">
                <a:effectLst/>
                <a:ea typeface="Times New Roman" panose="02020603050405020304" pitchFamily="18" charset="0"/>
              </a:rPr>
              <a:t>Vyvolané pohyby: hlava ve středním postavení, rotace pletence pažního k záhlavní straně, napřímení pánve, rotace pánve k záhlavní straně, flexe kyčelních a kolenních kloubů do 90°, dorzální flexe a pronace nohou.</a:t>
            </a:r>
          </a:p>
          <a:p>
            <a:endParaRPr lang="cs-CZ" dirty="0"/>
          </a:p>
        </p:txBody>
      </p:sp>
    </p:spTree>
    <p:extLst>
      <p:ext uri="{BB962C8B-B14F-4D97-AF65-F5344CB8AC3E}">
        <p14:creationId xmlns:p14="http://schemas.microsoft.com/office/powerpoint/2010/main" val="465163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85BF96-6331-482D-9F4B-1873F6CB3BCA}"/>
              </a:ext>
            </a:extLst>
          </p:cNvPr>
          <p:cNvSpPr>
            <a:spLocks noGrp="1"/>
          </p:cNvSpPr>
          <p:nvPr>
            <p:ph type="title"/>
          </p:nvPr>
        </p:nvSpPr>
        <p:spPr/>
        <p:txBody>
          <a:bodyPr/>
          <a:lstStyle/>
          <a:p>
            <a:r>
              <a:rPr lang="cs-CZ" dirty="0"/>
              <a:t>Reflexní otáčení</a:t>
            </a:r>
          </a:p>
        </p:txBody>
      </p:sp>
      <p:pic>
        <p:nvPicPr>
          <p:cNvPr id="1026" name="Picture 2" descr="Základní informace">
            <a:extLst>
              <a:ext uri="{FF2B5EF4-FFF2-40B4-BE49-F238E27FC236}">
                <a16:creationId xmlns:a16="http://schemas.microsoft.com/office/drawing/2014/main" id="{DAE3F744-A112-445F-A350-303BF9E208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00749" y="2405407"/>
            <a:ext cx="5171676"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948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9420A1-731E-45F5-B30B-E157FF394898}"/>
              </a:ext>
            </a:extLst>
          </p:cNvPr>
          <p:cNvSpPr>
            <a:spLocks noGrp="1"/>
          </p:cNvSpPr>
          <p:nvPr>
            <p:ph type="title"/>
          </p:nvPr>
        </p:nvSpPr>
        <p:spPr/>
        <p:txBody>
          <a:bodyPr/>
          <a:lstStyle/>
          <a:p>
            <a:r>
              <a:rPr lang="cs-CZ" dirty="0"/>
              <a:t>Plánovaná hybnost - RO</a:t>
            </a:r>
          </a:p>
        </p:txBody>
      </p:sp>
      <p:pic>
        <p:nvPicPr>
          <p:cNvPr id="9218" name="Picture 2" descr="Vojtova metoda Diagnostika a terapie. - ppt stáhnout">
            <a:extLst>
              <a:ext uri="{FF2B5EF4-FFF2-40B4-BE49-F238E27FC236}">
                <a16:creationId xmlns:a16="http://schemas.microsoft.com/office/drawing/2014/main" id="{EB3EDB42-7387-4CBE-BAAD-9B4CAFB9A4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07833" y="1874838"/>
            <a:ext cx="5879041" cy="440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672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E696D9-014B-4D47-AB64-B56B68CB26AA}"/>
              </a:ext>
            </a:extLst>
          </p:cNvPr>
          <p:cNvSpPr>
            <a:spLocks noGrp="1"/>
          </p:cNvSpPr>
          <p:nvPr>
            <p:ph type="title"/>
          </p:nvPr>
        </p:nvSpPr>
        <p:spPr/>
        <p:txBody>
          <a:bodyPr>
            <a:normAutofit fontScale="90000"/>
          </a:bodyPr>
          <a:lstStyle/>
          <a:p>
            <a:r>
              <a:rPr lang="cs-CZ" dirty="0"/>
              <a:t>Reflexní otáčení </a:t>
            </a:r>
            <a:r>
              <a:rPr lang="cs-CZ"/>
              <a:t>– zóny </a:t>
            </a:r>
            <a:r>
              <a:rPr lang="cs-CZ" dirty="0"/>
              <a:t>na zadní straně trupu</a:t>
            </a:r>
          </a:p>
        </p:txBody>
      </p:sp>
      <p:pic>
        <p:nvPicPr>
          <p:cNvPr id="5" name="Zástupný obsah 4">
            <a:extLst>
              <a:ext uri="{FF2B5EF4-FFF2-40B4-BE49-F238E27FC236}">
                <a16:creationId xmlns:a16="http://schemas.microsoft.com/office/drawing/2014/main" id="{D0E0AA62-8D5A-4DE5-B75E-5DD5EB79FB24}"/>
              </a:ext>
            </a:extLst>
          </p:cNvPr>
          <p:cNvPicPr>
            <a:picLocks noGrp="1" noChangeAspect="1"/>
          </p:cNvPicPr>
          <p:nvPr>
            <p:ph idx="1"/>
          </p:nvPr>
        </p:nvPicPr>
        <p:blipFill rotWithShape="1">
          <a:blip r:embed="rId2"/>
          <a:srcRect l="20978" t="33710" r="33377" b="28295"/>
          <a:stretch/>
        </p:blipFill>
        <p:spPr>
          <a:xfrm>
            <a:off x="2029403" y="2105026"/>
            <a:ext cx="7445375" cy="3486149"/>
          </a:xfrm>
        </p:spPr>
      </p:pic>
    </p:spTree>
    <p:extLst>
      <p:ext uri="{BB962C8B-B14F-4D97-AF65-F5344CB8AC3E}">
        <p14:creationId xmlns:p14="http://schemas.microsoft.com/office/powerpoint/2010/main" val="2508624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E51E08-5979-4F11-A3D1-1DBE0E8C0CF5}"/>
              </a:ext>
            </a:extLst>
          </p:cNvPr>
          <p:cNvSpPr>
            <a:spLocks noGrp="1"/>
          </p:cNvSpPr>
          <p:nvPr>
            <p:ph type="title"/>
          </p:nvPr>
        </p:nvSpPr>
        <p:spPr/>
        <p:txBody>
          <a:bodyPr>
            <a:normAutofit/>
          </a:bodyPr>
          <a:lstStyle/>
          <a:p>
            <a:r>
              <a:rPr lang="cs-CZ" sz="4800" dirty="0">
                <a:effectLst/>
                <a:latin typeface="Times New Roman" panose="02020603050405020304" pitchFamily="18" charset="0"/>
                <a:ea typeface="Times New Roman" panose="02020603050405020304" pitchFamily="18" charset="0"/>
              </a:rPr>
              <a:t>Reflexní otáčení - RO</a:t>
            </a:r>
            <a:endParaRPr lang="cs-CZ" dirty="0"/>
          </a:p>
        </p:txBody>
      </p:sp>
      <p:sp>
        <p:nvSpPr>
          <p:cNvPr id="3" name="Zástupný obsah 2">
            <a:extLst>
              <a:ext uri="{FF2B5EF4-FFF2-40B4-BE49-F238E27FC236}">
                <a16:creationId xmlns:a16="http://schemas.microsoft.com/office/drawing/2014/main" id="{8CAB07B4-7D6D-401F-9764-15D10D62E32E}"/>
              </a:ext>
            </a:extLst>
          </p:cNvPr>
          <p:cNvSpPr>
            <a:spLocks noGrp="1"/>
          </p:cNvSpPr>
          <p:nvPr>
            <p:ph idx="1"/>
          </p:nvPr>
        </p:nvSpPr>
        <p:spPr/>
        <p:txBody>
          <a:bodyPr/>
          <a:lstStyle/>
          <a:p>
            <a:r>
              <a:rPr lang="cs-CZ" sz="1800" dirty="0">
                <a:effectLst/>
                <a:latin typeface="Times New Roman" panose="02020603050405020304" pitchFamily="18" charset="0"/>
                <a:ea typeface="Times New Roman" panose="02020603050405020304" pitchFamily="18" charset="0"/>
              </a:rPr>
              <a:t>RO je terapeutický vzor z terapeutického systému Vojtovy metody, je to model, jehož analogii vidíme ve spontánní motorice. Rozdíly mezi reflexním otáčením a spontánním otočením.</a:t>
            </a:r>
          </a:p>
          <a:p>
            <a:r>
              <a:rPr lang="cs-CZ" sz="1800" dirty="0">
                <a:effectLst/>
                <a:latin typeface="Times New Roman" panose="02020603050405020304" pitchFamily="18" charset="0"/>
                <a:ea typeface="Times New Roman" panose="02020603050405020304" pitchFamily="18" charset="0"/>
              </a:rPr>
              <a:t>1. RO jsme schopni vybavit celé najednou, tzn., i když se ve spontánním pohybu tento komplex nevyskytuje, ať již z důvodu věku (pod 6 měsíců) nebo z důvodu blokády motorického vývoje (CP) </a:t>
            </a:r>
          </a:p>
          <a:p>
            <a:r>
              <a:rPr lang="cs-CZ" sz="1800" dirty="0">
                <a:effectLst/>
                <a:latin typeface="Times New Roman" panose="02020603050405020304" pitchFamily="18" charset="0"/>
                <a:ea typeface="Times New Roman" panose="02020603050405020304" pitchFamily="18" charset="0"/>
              </a:rPr>
              <a:t>2. RO začíná na konci kaudálním (osa pánevní), spontánní otáčení na konci kraniálním (osa ramen) </a:t>
            </a:r>
          </a:p>
          <a:p>
            <a:r>
              <a:rPr lang="cs-CZ" sz="1800" dirty="0">
                <a:effectLst/>
                <a:latin typeface="Times New Roman" panose="02020603050405020304" pitchFamily="18" charset="0"/>
                <a:ea typeface="Times New Roman" panose="02020603050405020304" pitchFamily="18" charset="0"/>
              </a:rPr>
              <a:t>3. RO končí v poloze na čtyřech, spontánní otáčení končí v poloze na loktech a symfýze.</a:t>
            </a:r>
          </a:p>
          <a:p>
            <a:endParaRPr lang="cs-CZ" dirty="0"/>
          </a:p>
        </p:txBody>
      </p:sp>
    </p:spTree>
    <p:extLst>
      <p:ext uri="{BB962C8B-B14F-4D97-AF65-F5344CB8AC3E}">
        <p14:creationId xmlns:p14="http://schemas.microsoft.com/office/powerpoint/2010/main" val="3258196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8A2601-31F2-45FE-9014-E1D21ED65B16}"/>
              </a:ext>
            </a:extLst>
          </p:cNvPr>
          <p:cNvSpPr>
            <a:spLocks noGrp="1"/>
          </p:cNvSpPr>
          <p:nvPr>
            <p:ph type="title"/>
          </p:nvPr>
        </p:nvSpPr>
        <p:spPr/>
        <p:txBody>
          <a:bodyPr/>
          <a:lstStyle/>
          <a:p>
            <a:r>
              <a:rPr lang="cs-CZ" dirty="0"/>
              <a:t>1. Fáze RO -  výchozí poloha</a:t>
            </a:r>
          </a:p>
        </p:txBody>
      </p:sp>
      <p:sp>
        <p:nvSpPr>
          <p:cNvPr id="5" name="Rectangle 2">
            <a:extLst>
              <a:ext uri="{FF2B5EF4-FFF2-40B4-BE49-F238E27FC236}">
                <a16:creationId xmlns:a16="http://schemas.microsoft.com/office/drawing/2014/main" id="{AEBD195E-A24F-4F40-928C-88B84EBC6298}"/>
              </a:ext>
            </a:extLst>
          </p:cNvPr>
          <p:cNvSpPr>
            <a:spLocks noGrp="1" noChangeArrowheads="1"/>
          </p:cNvSpPr>
          <p:nvPr>
            <p:ph idx="1"/>
          </p:nvPr>
        </p:nvSpPr>
        <p:spPr bwMode="auto">
          <a:xfrm>
            <a:off x="1066800" y="1820794"/>
            <a:ext cx="982980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cs-CZ" altLang="cs-CZ" sz="1600" dirty="0">
                <a:ea typeface="Times New Roman" panose="02020603050405020304" pitchFamily="18" charset="0"/>
              </a:rPr>
              <a:t>H</a:t>
            </a:r>
            <a:r>
              <a:rPr kumimoji="0" lang="cs-CZ" altLang="cs-CZ" sz="1600" b="0" i="0" u="none" strike="noStrike" cap="none" normalizeH="0" baseline="0" dirty="0">
                <a:ln>
                  <a:noFill/>
                </a:ln>
                <a:solidFill>
                  <a:schemeClr val="tx1"/>
                </a:solidFill>
                <a:effectLst/>
                <a:ea typeface="Times New Roman" panose="02020603050405020304" pitchFamily="18" charset="0"/>
              </a:rPr>
              <a:t>lava je otočena 30° k jedné str. (rozlišení končetin na čelistní a záhlavní), podélná osa těla ve </a:t>
            </a:r>
            <a:r>
              <a:rPr kumimoji="0" lang="cs-CZ" altLang="cs-CZ" sz="1600" b="0" i="0" u="none" strike="noStrike" cap="none" normalizeH="0" baseline="0" dirty="0" err="1">
                <a:ln>
                  <a:noFill/>
                </a:ln>
                <a:solidFill>
                  <a:schemeClr val="tx1"/>
                </a:solidFill>
                <a:effectLst/>
                <a:ea typeface="Times New Roman" panose="02020603050405020304" pitchFamily="18" charset="0"/>
              </a:rPr>
              <a:t>stř</a:t>
            </a:r>
            <a:r>
              <a:rPr kumimoji="0" lang="cs-CZ" altLang="cs-CZ" sz="1600" b="0" i="0" u="none" strike="noStrike" cap="none" normalizeH="0" baseline="0" dirty="0">
                <a:ln>
                  <a:noFill/>
                </a:ln>
                <a:solidFill>
                  <a:schemeClr val="tx1"/>
                </a:solidFill>
                <a:effectLst/>
                <a:ea typeface="Times New Roman" panose="02020603050405020304" pitchFamily="18" charset="0"/>
              </a:rPr>
              <a:t>. postavení v rovině frontální, </a:t>
            </a:r>
          </a:p>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chemeClr val="tx1"/>
                </a:solidFill>
                <a:effectLst/>
                <a:ea typeface="Times New Roman" panose="02020603050405020304" pitchFamily="18" charset="0"/>
              </a:rPr>
              <a:t>osy ramen a pánve jsou kolmo na podélnou osu těla, končetiny volně na podložce.</a:t>
            </a:r>
            <a:endParaRPr kumimoji="0" lang="cs-CZ" altLang="cs-CZ" sz="1600" b="0" i="0" u="none" strike="noStrike" cap="none" normalizeH="0" baseline="0" dirty="0">
              <a:ln>
                <a:noFill/>
              </a:ln>
              <a:solidFill>
                <a:schemeClr val="tx1"/>
              </a:solidFill>
              <a:effectLst/>
            </a:endParaRPr>
          </a:p>
          <a:p>
            <a:pPr eaLnBrk="0" fontAlgn="base" hangingPunct="0">
              <a:spcBef>
                <a:spcPct val="0"/>
              </a:spcBef>
              <a:spcAft>
                <a:spcPct val="0"/>
              </a:spcAft>
              <a:buClrTx/>
            </a:pPr>
            <a:r>
              <a:rPr kumimoji="0" lang="cs-CZ" altLang="cs-CZ" sz="1600" b="0" i="0" u="none" strike="noStrike" cap="none" normalizeH="0" baseline="0" dirty="0">
                <a:ln>
                  <a:noFill/>
                </a:ln>
                <a:solidFill>
                  <a:schemeClr val="tx1"/>
                </a:solidFill>
                <a:effectLst/>
                <a:ea typeface="Times New Roman" panose="02020603050405020304" pitchFamily="18" charset="0"/>
              </a:rPr>
              <a:t>Aktivační zóna: hrudní zóna</a:t>
            </a:r>
            <a:endParaRPr kumimoji="0" lang="cs-CZ" altLang="cs-CZ" sz="16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chemeClr val="tx1"/>
                </a:solidFill>
                <a:effectLst/>
                <a:ea typeface="Times New Roman" panose="02020603050405020304" pitchFamily="18" charset="0"/>
              </a:rPr>
              <a:t>	lokalizace: průsečík mamilární linie a bráničního úponu (výše 6 žebra, mezi 5. - 6. žebrem nebo 6. a 7. žebrem), </a:t>
            </a:r>
          </a:p>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chemeClr val="tx1"/>
                </a:solidFill>
                <a:effectLst/>
                <a:ea typeface="Times New Roman" panose="02020603050405020304" pitchFamily="18" charset="0"/>
              </a:rPr>
              <a:t>	směr: dorzálně, mediálně, kraniálně (možnost přidání aktivačních bodů - linea </a:t>
            </a:r>
            <a:r>
              <a:rPr kumimoji="0" lang="cs-CZ" altLang="cs-CZ" sz="1600" b="0" i="0" u="none" strike="noStrike" cap="none" normalizeH="0" baseline="0" dirty="0" err="1">
                <a:ln>
                  <a:noFill/>
                </a:ln>
                <a:solidFill>
                  <a:schemeClr val="tx1"/>
                </a:solidFill>
                <a:effectLst/>
                <a:ea typeface="Times New Roman" panose="02020603050405020304" pitchFamily="18" charset="0"/>
              </a:rPr>
              <a:t>nuchae</a:t>
            </a:r>
            <a:r>
              <a:rPr kumimoji="0" lang="cs-CZ" altLang="cs-CZ" sz="1600" b="0" i="0" u="none" strike="noStrike" cap="none" normalizeH="0" baseline="0" dirty="0">
                <a:ln>
                  <a:noFill/>
                </a:ln>
                <a:solidFill>
                  <a:schemeClr val="tx1"/>
                </a:solidFill>
                <a:effectLst/>
                <a:ea typeface="Times New Roman" panose="02020603050405020304" pitchFamily="18" charset="0"/>
              </a:rPr>
              <a:t>, spodina ústní, okraj protilehlé očnice) </a:t>
            </a:r>
            <a:endParaRPr kumimoji="0" lang="cs-CZ" altLang="cs-CZ" sz="1600" b="0" i="0" u="none" strike="noStrike" cap="none" normalizeH="0" baseline="0" dirty="0">
              <a:ln>
                <a:noFill/>
              </a:ln>
              <a:solidFill>
                <a:schemeClr val="tx1"/>
              </a:solidFill>
              <a:effectLst/>
            </a:endParaRPr>
          </a:p>
          <a:p>
            <a:pPr eaLnBrk="0" fontAlgn="base" hangingPunct="0">
              <a:spcBef>
                <a:spcPct val="0"/>
              </a:spcBef>
              <a:spcAft>
                <a:spcPct val="0"/>
              </a:spcAft>
              <a:buClrTx/>
            </a:pPr>
            <a:r>
              <a:rPr kumimoji="0" lang="cs-CZ" altLang="cs-CZ" sz="1600" b="0" i="0" u="none" strike="noStrike" cap="none" normalizeH="0" baseline="0" dirty="0">
                <a:ln>
                  <a:noFill/>
                </a:ln>
                <a:solidFill>
                  <a:schemeClr val="tx1"/>
                </a:solidFill>
                <a:effectLst/>
                <a:ea typeface="Times New Roman" panose="02020603050405020304" pitchFamily="18" charset="0"/>
              </a:rPr>
              <a:t>Očekávaná (plánovaná) hybnost hlava: rotuje se - směr strana záhlavní, neuklání se trup - rozvinutí hrudníku, nádech do hrudníku, </a:t>
            </a:r>
          </a:p>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chemeClr val="tx1"/>
                </a:solidFill>
                <a:effectLst/>
                <a:ea typeface="Times New Roman" panose="02020603050405020304" pitchFamily="18" charset="0"/>
              </a:rPr>
              <a:t>zatažení žeberních oblouků, pánev - střední postavení, koncentrické stažení břicha, </a:t>
            </a:r>
          </a:p>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chemeClr val="tx1"/>
                </a:solidFill>
                <a:effectLst/>
                <a:ea typeface="Times New Roman" panose="02020603050405020304" pitchFamily="18" charset="0"/>
              </a:rPr>
              <a:t>rotace směr záhlavní strana, kraniálně na ČS, páteř - rotace, neuklání se, nemá lordózu ani kyfózu – napřímení, zevní rotace všech klíčových kloubů,</a:t>
            </a:r>
          </a:p>
          <a:p>
            <a:pPr eaLnBrk="0" fontAlgn="base" hangingPunct="0">
              <a:spcBef>
                <a:spcPct val="0"/>
              </a:spcBef>
              <a:spcAft>
                <a:spcPct val="0"/>
              </a:spcAft>
              <a:buClrTx/>
            </a:pPr>
            <a:r>
              <a:rPr kumimoji="0" lang="cs-CZ" altLang="cs-CZ" sz="1600" b="0" i="0" u="none" strike="noStrike" cap="none" normalizeH="0" baseline="0" dirty="0">
                <a:ln>
                  <a:noFill/>
                </a:ln>
                <a:solidFill>
                  <a:schemeClr val="tx1"/>
                </a:solidFill>
                <a:effectLst/>
                <a:ea typeface="Times New Roman" panose="02020603050405020304" pitchFamily="18" charset="0"/>
              </a:rPr>
              <a:t>ČHK: - ZR, lehká abdukce, flexe v rameni, </a:t>
            </a:r>
            <a:r>
              <a:rPr kumimoji="0" lang="cs-CZ" altLang="cs-CZ" sz="1600" b="0" i="0" u="none" strike="noStrike" cap="none" normalizeH="0" baseline="0" dirty="0" err="1">
                <a:ln>
                  <a:noFill/>
                </a:ln>
                <a:solidFill>
                  <a:schemeClr val="tx1"/>
                </a:solidFill>
                <a:effectLst/>
                <a:ea typeface="Times New Roman" panose="02020603050405020304" pitchFamily="18" charset="0"/>
              </a:rPr>
              <a:t>semiflexe</a:t>
            </a:r>
            <a:r>
              <a:rPr kumimoji="0" lang="cs-CZ" altLang="cs-CZ" sz="1600" b="0" i="0" u="none" strike="noStrike" cap="none" normalizeH="0" baseline="0" dirty="0">
                <a:ln>
                  <a:noFill/>
                </a:ln>
                <a:solidFill>
                  <a:schemeClr val="tx1"/>
                </a:solidFill>
                <a:effectLst/>
                <a:ea typeface="Times New Roman" panose="02020603050405020304" pitchFamily="18" charset="0"/>
              </a:rPr>
              <a:t> v lokti, střední postavení předloktí, dorzální a radiální flexe, palec více do abdukce, abdukce metakarpů, </a:t>
            </a:r>
          </a:p>
          <a:p>
            <a:pPr eaLnBrk="0" fontAlgn="base" hangingPunct="0">
              <a:spcBef>
                <a:spcPct val="0"/>
              </a:spcBef>
              <a:spcAft>
                <a:spcPct val="0"/>
              </a:spcAft>
              <a:buClrTx/>
            </a:pPr>
            <a:r>
              <a:rPr kumimoji="0" lang="cs-CZ" altLang="cs-CZ" sz="1600" b="0" i="0" u="none" strike="noStrike" cap="none" normalizeH="0" baseline="0" dirty="0">
                <a:ln>
                  <a:noFill/>
                </a:ln>
                <a:solidFill>
                  <a:schemeClr val="tx1"/>
                </a:solidFill>
                <a:effectLst/>
                <a:ea typeface="Times New Roman" panose="02020603050405020304" pitchFamily="18" charset="0"/>
              </a:rPr>
              <a:t>ZHK: - ZR, abdukce do 90°, flexe v lokti méně než 90°, střední postavení předloktí, rozvinutí </a:t>
            </a:r>
            <a:r>
              <a:rPr kumimoji="0" lang="cs-CZ" altLang="cs-CZ" sz="1600" b="0" i="0" u="none" strike="noStrike" cap="none" normalizeH="0" baseline="0" dirty="0" err="1">
                <a:ln>
                  <a:noFill/>
                </a:ln>
                <a:solidFill>
                  <a:schemeClr val="tx1"/>
                </a:solidFill>
                <a:effectLst/>
                <a:ea typeface="Times New Roman" panose="02020603050405020304" pitchFamily="18" charset="0"/>
              </a:rPr>
              <a:t>akra</a:t>
            </a:r>
            <a:r>
              <a:rPr kumimoji="0" lang="cs-CZ" altLang="cs-CZ" sz="1600" b="0" i="0" u="none" strike="noStrike" cap="none" normalizeH="0" baseline="0" dirty="0">
                <a:ln>
                  <a:noFill/>
                </a:ln>
                <a:solidFill>
                  <a:schemeClr val="tx1"/>
                </a:solidFill>
                <a:effectLst/>
                <a:ea typeface="Times New Roman" panose="02020603050405020304" pitchFamily="18" charset="0"/>
              </a:rPr>
              <a:t> lehce,</a:t>
            </a:r>
          </a:p>
          <a:p>
            <a:pPr eaLnBrk="0" fontAlgn="base" hangingPunct="0">
              <a:spcBef>
                <a:spcPct val="0"/>
              </a:spcBef>
              <a:spcAft>
                <a:spcPct val="0"/>
              </a:spcAft>
              <a:buClrTx/>
            </a:pPr>
            <a:r>
              <a:rPr kumimoji="0" lang="cs-CZ" altLang="cs-CZ" sz="1600" b="0" i="0" u="none" strike="noStrike" cap="none" normalizeH="0" baseline="0" dirty="0">
                <a:ln>
                  <a:noFill/>
                </a:ln>
                <a:solidFill>
                  <a:schemeClr val="tx1"/>
                </a:solidFill>
                <a:effectLst/>
                <a:ea typeface="Times New Roman" panose="02020603050405020304" pitchFamily="18" charset="0"/>
              </a:rPr>
              <a:t>obě DKK: zevní rotace vyváženě s VR - střed, lehká abdukce, flexe do 90°, koleno flexe do 90°, hlezenní kloub nulové postavení ve středním postavení (není supinace ani pronace) </a:t>
            </a:r>
            <a:endParaRPr kumimoji="0" lang="cs-CZ" altLang="cs-CZ"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707269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EE6822-7073-4084-BDAF-ED334F51BD68}"/>
              </a:ext>
            </a:extLst>
          </p:cNvPr>
          <p:cNvSpPr>
            <a:spLocks noGrp="1"/>
          </p:cNvSpPr>
          <p:nvPr>
            <p:ph type="title"/>
          </p:nvPr>
        </p:nvSpPr>
        <p:spPr/>
        <p:txBody>
          <a:bodyPr/>
          <a:lstStyle/>
          <a:p>
            <a:r>
              <a:rPr lang="cs-CZ" dirty="0"/>
              <a:t>2. Fáze RO -  výchozí poloha</a:t>
            </a:r>
          </a:p>
        </p:txBody>
      </p:sp>
      <p:sp>
        <p:nvSpPr>
          <p:cNvPr id="3" name="Zástupný obsah 2">
            <a:extLst>
              <a:ext uri="{FF2B5EF4-FFF2-40B4-BE49-F238E27FC236}">
                <a16:creationId xmlns:a16="http://schemas.microsoft.com/office/drawing/2014/main" id="{179E2615-8FB8-44F3-9447-072A8386DB44}"/>
              </a:ext>
            </a:extLst>
          </p:cNvPr>
          <p:cNvSpPr>
            <a:spLocks noGrp="1"/>
          </p:cNvSpPr>
          <p:nvPr>
            <p:ph idx="1"/>
          </p:nvPr>
        </p:nvSpPr>
        <p:spPr/>
        <p:txBody>
          <a:bodyPr/>
          <a:lstStyle/>
          <a:p>
            <a:r>
              <a:rPr lang="cs-CZ" sz="1800" dirty="0">
                <a:effectLst/>
                <a:ea typeface="Times New Roman" panose="02020603050405020304" pitchFamily="18" charset="0"/>
              </a:rPr>
              <a:t>Výchozí poloha: na boku, opřen o hlavici humeru, laterální stranu hrudníku a kyčelní kloub spodní strany, </a:t>
            </a:r>
          </a:p>
          <a:p>
            <a:r>
              <a:rPr lang="cs-CZ" sz="1800" dirty="0">
                <a:effectLst/>
                <a:ea typeface="Times New Roman" panose="02020603050405020304" pitchFamily="18" charset="0"/>
              </a:rPr>
              <a:t>hlava a horní končetiny = stejně jako ve fázi třetí, </a:t>
            </a:r>
          </a:p>
          <a:p>
            <a:r>
              <a:rPr lang="cs-CZ" sz="1800" dirty="0">
                <a:effectLst/>
                <a:ea typeface="Times New Roman" panose="02020603050405020304" pitchFamily="18" charset="0"/>
              </a:rPr>
              <a:t>spodní dolní končetina je ve flexi v kyčelním kloubu asi 30°, pata je v linii s tuber </a:t>
            </a:r>
            <a:r>
              <a:rPr lang="cs-CZ" sz="1800" dirty="0" err="1">
                <a:effectLst/>
                <a:ea typeface="Times New Roman" panose="02020603050405020304" pitchFamily="18" charset="0"/>
              </a:rPr>
              <a:t>ossis</a:t>
            </a:r>
            <a:r>
              <a:rPr lang="cs-CZ" sz="1800" dirty="0">
                <a:effectLst/>
                <a:ea typeface="Times New Roman" panose="02020603050405020304" pitchFamily="18" charset="0"/>
              </a:rPr>
              <a:t> </a:t>
            </a:r>
            <a:r>
              <a:rPr lang="cs-CZ" sz="1800" dirty="0" err="1">
                <a:effectLst/>
                <a:ea typeface="Times New Roman" panose="02020603050405020304" pitchFamily="18" charset="0"/>
              </a:rPr>
              <a:t>ischii</a:t>
            </a:r>
            <a:r>
              <a:rPr lang="cs-CZ" sz="1800" dirty="0">
                <a:effectLst/>
                <a:ea typeface="Times New Roman" panose="02020603050405020304" pitchFamily="18" charset="0"/>
              </a:rPr>
              <a:t>,</a:t>
            </a:r>
          </a:p>
          <a:p>
            <a:r>
              <a:rPr lang="cs-CZ" sz="1800" dirty="0">
                <a:effectLst/>
                <a:ea typeface="Times New Roman" panose="02020603050405020304" pitchFamily="18" charset="0"/>
              </a:rPr>
              <a:t> svrchní dolní končetina je ve </a:t>
            </a:r>
            <a:r>
              <a:rPr lang="cs-CZ" sz="1800" dirty="0" err="1">
                <a:effectLst/>
                <a:ea typeface="Times New Roman" panose="02020603050405020304" pitchFamily="18" charset="0"/>
              </a:rPr>
              <a:t>fl</a:t>
            </a:r>
            <a:r>
              <a:rPr lang="cs-CZ" sz="1800" dirty="0">
                <a:effectLst/>
                <a:ea typeface="Times New Roman" panose="02020603050405020304" pitchFamily="18" charset="0"/>
              </a:rPr>
              <a:t>. a v koleni v úhlu 90° a leží na podložce (tahem a pak aktivací se zvedá od podložky), hlezna jsou v nulovém postavení. </a:t>
            </a:r>
          </a:p>
          <a:p>
            <a:r>
              <a:rPr lang="cs-CZ" sz="1800" dirty="0">
                <a:effectLst/>
                <a:ea typeface="Times New Roman" panose="02020603050405020304" pitchFamily="18" charset="0"/>
              </a:rPr>
              <a:t>Aktivační body: lopatka - jako ve fázi třetí + spina </a:t>
            </a:r>
            <a:r>
              <a:rPr lang="cs-CZ" sz="1800" dirty="0" err="1">
                <a:effectLst/>
                <a:ea typeface="Times New Roman" panose="02020603050405020304" pitchFamily="18" charset="0"/>
              </a:rPr>
              <a:t>iliaca</a:t>
            </a:r>
            <a:r>
              <a:rPr lang="cs-CZ" sz="1800" dirty="0">
                <a:effectLst/>
                <a:ea typeface="Times New Roman" panose="02020603050405020304" pitchFamily="18" charset="0"/>
              </a:rPr>
              <a:t> </a:t>
            </a:r>
            <a:r>
              <a:rPr lang="cs-CZ" sz="1800" dirty="0" err="1">
                <a:effectLst/>
                <a:ea typeface="Times New Roman" panose="02020603050405020304" pitchFamily="18" charset="0"/>
              </a:rPr>
              <a:t>anterior</a:t>
            </a:r>
            <a:r>
              <a:rPr lang="cs-CZ" sz="1800" dirty="0">
                <a:effectLst/>
                <a:ea typeface="Times New Roman" panose="02020603050405020304" pitchFamily="18" charset="0"/>
              </a:rPr>
              <a:t> superior (směr tlaku - proti kyčli, na spodní straně) </a:t>
            </a:r>
          </a:p>
          <a:p>
            <a:endParaRPr lang="cs-CZ" dirty="0"/>
          </a:p>
        </p:txBody>
      </p:sp>
    </p:spTree>
    <p:extLst>
      <p:ext uri="{BB962C8B-B14F-4D97-AF65-F5344CB8AC3E}">
        <p14:creationId xmlns:p14="http://schemas.microsoft.com/office/powerpoint/2010/main" val="1597366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F8B9DD-E0DE-49B6-AC88-D101A8547EA7}"/>
              </a:ext>
            </a:extLst>
          </p:cNvPr>
          <p:cNvSpPr>
            <a:spLocks noGrp="1"/>
          </p:cNvSpPr>
          <p:nvPr>
            <p:ph type="title"/>
          </p:nvPr>
        </p:nvSpPr>
        <p:spPr/>
        <p:txBody>
          <a:bodyPr/>
          <a:lstStyle/>
          <a:p>
            <a:r>
              <a:rPr lang="cs-CZ" dirty="0"/>
              <a:t>3. Fáze RO -  výchozí poloha</a:t>
            </a:r>
          </a:p>
        </p:txBody>
      </p:sp>
      <p:sp>
        <p:nvSpPr>
          <p:cNvPr id="3" name="Zástupný obsah 2">
            <a:extLst>
              <a:ext uri="{FF2B5EF4-FFF2-40B4-BE49-F238E27FC236}">
                <a16:creationId xmlns:a16="http://schemas.microsoft.com/office/drawing/2014/main" id="{AE4E1204-AE34-4D37-93D2-12D3C89288B4}"/>
              </a:ext>
            </a:extLst>
          </p:cNvPr>
          <p:cNvSpPr>
            <a:spLocks noGrp="1"/>
          </p:cNvSpPr>
          <p:nvPr>
            <p:ph idx="1"/>
          </p:nvPr>
        </p:nvSpPr>
        <p:spPr/>
        <p:txBody>
          <a:bodyPr/>
          <a:lstStyle/>
          <a:p>
            <a:r>
              <a:rPr lang="cs-CZ" sz="1800" dirty="0">
                <a:effectLst/>
                <a:ea typeface="Times New Roman" panose="02020603050405020304" pitchFamily="18" charset="0"/>
              </a:rPr>
              <a:t>Výchozí poloha: na boku, opření o hlavici humeru + lopata kosti kyčelní, hlava je v prodloužení těla, podélná osa těla (páteř) je rotována, protože dolní končetiny jsou nad podložkou, dolní končetiny v 90° flekčním postavení v kyčli a v koleni ve vyvážené zevní a vnitřní rotaci, jsou uleženy na sobě (</a:t>
            </a:r>
            <a:r>
              <a:rPr lang="cs-CZ" sz="1800" dirty="0" err="1">
                <a:effectLst/>
                <a:ea typeface="Times New Roman" panose="02020603050405020304" pitchFamily="18" charset="0"/>
              </a:rPr>
              <a:t>add</a:t>
            </a:r>
            <a:r>
              <a:rPr lang="cs-CZ" sz="1800" dirty="0">
                <a:effectLst/>
                <a:ea typeface="Times New Roman" panose="02020603050405020304" pitchFamily="18" charset="0"/>
              </a:rPr>
              <a:t>), </a:t>
            </a:r>
          </a:p>
          <a:p>
            <a:r>
              <a:rPr lang="cs-CZ" sz="1800" dirty="0">
                <a:effectLst/>
                <a:ea typeface="Times New Roman" panose="02020603050405020304" pitchFamily="18" charset="0"/>
              </a:rPr>
              <a:t>spodní horní končetina - flexe 90° k trupu, svrchní horní končetina - uložena na laterální straně hrudníku </a:t>
            </a:r>
          </a:p>
          <a:p>
            <a:r>
              <a:rPr lang="cs-CZ" sz="1800" dirty="0">
                <a:effectLst/>
                <a:ea typeface="Times New Roman" panose="02020603050405020304" pitchFamily="18" charset="0"/>
              </a:rPr>
              <a:t>Aktivační zóna: hrudní zóna - používá se málo, trupová zóna</a:t>
            </a:r>
            <a:r>
              <a:rPr lang="cs-CZ" sz="1800">
                <a:effectLst/>
                <a:ea typeface="Times New Roman" panose="02020603050405020304" pitchFamily="18" charset="0"/>
              </a:rPr>
              <a:t>. </a:t>
            </a:r>
          </a:p>
          <a:p>
            <a:r>
              <a:rPr lang="cs-CZ" sz="1800">
                <a:effectLst/>
                <a:ea typeface="Times New Roman" panose="02020603050405020304" pitchFamily="18" charset="0"/>
              </a:rPr>
              <a:t>Aktivační </a:t>
            </a:r>
            <a:r>
              <a:rPr lang="cs-CZ" sz="1800" dirty="0">
                <a:effectLst/>
                <a:ea typeface="Times New Roman" panose="02020603050405020304" pitchFamily="18" charset="0"/>
              </a:rPr>
              <a:t>body: zevní kondyl femuru (směr do kyčle) + rozhraní mezi střední a dolní třetinou mediální hrany lopatky (směr proti rameni až lokti)</a:t>
            </a:r>
          </a:p>
          <a:p>
            <a:endParaRPr lang="cs-CZ" dirty="0"/>
          </a:p>
        </p:txBody>
      </p:sp>
    </p:spTree>
    <p:extLst>
      <p:ext uri="{BB962C8B-B14F-4D97-AF65-F5344CB8AC3E}">
        <p14:creationId xmlns:p14="http://schemas.microsoft.com/office/powerpoint/2010/main" val="3195902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D08E0B-3369-4C24-B87A-905A15F4D0E4}"/>
              </a:ext>
            </a:extLst>
          </p:cNvPr>
          <p:cNvSpPr>
            <a:spLocks noGrp="1"/>
          </p:cNvSpPr>
          <p:nvPr>
            <p:ph type="title"/>
          </p:nvPr>
        </p:nvSpPr>
        <p:spPr/>
        <p:txBody>
          <a:bodyPr/>
          <a:lstStyle/>
          <a:p>
            <a:r>
              <a:rPr lang="cs-CZ" dirty="0"/>
              <a:t>Indikace – kojenecký věk</a:t>
            </a:r>
          </a:p>
        </p:txBody>
      </p:sp>
      <p:sp>
        <p:nvSpPr>
          <p:cNvPr id="3" name="Zástupný obsah 2">
            <a:extLst>
              <a:ext uri="{FF2B5EF4-FFF2-40B4-BE49-F238E27FC236}">
                <a16:creationId xmlns:a16="http://schemas.microsoft.com/office/drawing/2014/main" id="{1CB034C1-6EDE-4A73-8ED1-6EDEC958C85B}"/>
              </a:ext>
            </a:extLst>
          </p:cNvPr>
          <p:cNvSpPr>
            <a:spLocks noGrp="1"/>
          </p:cNvSpPr>
          <p:nvPr>
            <p:ph idx="1"/>
          </p:nvPr>
        </p:nvSpPr>
        <p:spPr>
          <a:xfrm>
            <a:off x="1066800" y="2103120"/>
            <a:ext cx="10058400" cy="4240530"/>
          </a:xfrm>
        </p:spPr>
        <p:txBody>
          <a:bodyPr numCol="2">
            <a:normAutofit/>
          </a:bodyPr>
          <a:lstStyle/>
          <a:p>
            <a:r>
              <a:rPr lang="cs-CZ" dirty="0"/>
              <a:t>Lehké asymetrické CKP, z nichž se případně může vyvinout cerebrální paréza.</a:t>
            </a:r>
          </a:p>
          <a:p>
            <a:r>
              <a:rPr lang="cs-CZ" dirty="0"/>
              <a:t>Středně těžké a těžké centrální koordinační poruchy (CKP).</a:t>
            </a:r>
          </a:p>
          <a:p>
            <a:r>
              <a:rPr lang="cs-CZ" dirty="0"/>
              <a:t>Vrozené vývojové anomálie, např. </a:t>
            </a:r>
            <a:r>
              <a:rPr lang="cs-CZ" dirty="0" err="1"/>
              <a:t>artrogrypóza</a:t>
            </a:r>
            <a:r>
              <a:rPr lang="cs-CZ" dirty="0"/>
              <a:t>, kostní skoliózy, svalové aplazie.</a:t>
            </a:r>
          </a:p>
          <a:p>
            <a:r>
              <a:rPr lang="cs-CZ" dirty="0"/>
              <a:t>Periferní parézy, např. porodně-traumatická paréza brachiálního plexu (Erb–</a:t>
            </a:r>
            <a:r>
              <a:rPr lang="cs-CZ" dirty="0" err="1"/>
              <a:t>Klumpke</a:t>
            </a:r>
            <a:r>
              <a:rPr lang="cs-CZ" dirty="0"/>
              <a:t>).</a:t>
            </a:r>
          </a:p>
          <a:p>
            <a:r>
              <a:rPr lang="cs-CZ" dirty="0"/>
              <a:t>Spina </a:t>
            </a:r>
            <a:r>
              <a:rPr lang="cs-CZ" dirty="0" err="1"/>
              <a:t>bifida</a:t>
            </a:r>
            <a:r>
              <a:rPr lang="cs-CZ" dirty="0"/>
              <a:t> a hydrocefalus.</a:t>
            </a:r>
          </a:p>
          <a:p>
            <a:r>
              <a:rPr lang="cs-CZ" dirty="0"/>
              <a:t>Vrozené myopatie</a:t>
            </a:r>
          </a:p>
          <a:p>
            <a:r>
              <a:rPr lang="cs-CZ" dirty="0"/>
              <a:t>Hypotonické syndromy různých etiologií, např. </a:t>
            </a:r>
            <a:r>
              <a:rPr lang="cs-CZ" dirty="0" err="1"/>
              <a:t>trisomie</a:t>
            </a:r>
            <a:r>
              <a:rPr lang="cs-CZ" dirty="0"/>
              <a:t> 21 (Downův syndrom).</a:t>
            </a:r>
          </a:p>
          <a:p>
            <a:r>
              <a:rPr lang="cs-CZ" dirty="0"/>
              <a:t>Muskulární a neurogenní tortikolis.•</a:t>
            </a:r>
          </a:p>
          <a:p>
            <a:r>
              <a:rPr lang="cs-CZ" dirty="0"/>
              <a:t>Motorická retardace.</a:t>
            </a:r>
          </a:p>
          <a:p>
            <a:r>
              <a:rPr lang="cs-CZ" dirty="0" err="1"/>
              <a:t>Dysplázie</a:t>
            </a:r>
            <a:r>
              <a:rPr lang="cs-CZ" dirty="0"/>
              <a:t> kyčlí.</a:t>
            </a:r>
          </a:p>
          <a:p>
            <a:r>
              <a:rPr lang="cs-CZ" dirty="0"/>
              <a:t>Chybná postavení nohy, např. pes </a:t>
            </a:r>
            <a:r>
              <a:rPr lang="cs-CZ" dirty="0" err="1"/>
              <a:t>varus</a:t>
            </a:r>
            <a:r>
              <a:rPr lang="cs-CZ" dirty="0"/>
              <a:t> a pes </a:t>
            </a:r>
            <a:r>
              <a:rPr lang="cs-CZ" dirty="0" err="1"/>
              <a:t>adductus</a:t>
            </a:r>
            <a:r>
              <a:rPr lang="cs-CZ" dirty="0"/>
              <a:t>.</a:t>
            </a:r>
          </a:p>
          <a:p>
            <a:r>
              <a:rPr lang="cs-CZ" dirty="0"/>
              <a:t>Poruchy držení a chyby ve vzpřimování, např. C-skolióza, lordóza.</a:t>
            </a:r>
          </a:p>
          <a:p>
            <a:r>
              <a:rPr lang="cs-CZ" dirty="0"/>
              <a:t>Paraplegie.</a:t>
            </a:r>
          </a:p>
          <a:p>
            <a:r>
              <a:rPr lang="cs-CZ" dirty="0" err="1"/>
              <a:t>Mozko</a:t>
            </a:r>
            <a:r>
              <a:rPr lang="cs-CZ" dirty="0"/>
              <a:t>-lebeční traumata.</a:t>
            </a:r>
          </a:p>
        </p:txBody>
      </p:sp>
    </p:spTree>
    <p:extLst>
      <p:ext uri="{BB962C8B-B14F-4D97-AF65-F5344CB8AC3E}">
        <p14:creationId xmlns:p14="http://schemas.microsoft.com/office/powerpoint/2010/main" val="1226975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C82678-D884-4540-B140-A924D2ED9624}"/>
              </a:ext>
            </a:extLst>
          </p:cNvPr>
          <p:cNvSpPr>
            <a:spLocks noGrp="1"/>
          </p:cNvSpPr>
          <p:nvPr>
            <p:ph type="title"/>
          </p:nvPr>
        </p:nvSpPr>
        <p:spPr/>
        <p:txBody>
          <a:bodyPr/>
          <a:lstStyle/>
          <a:p>
            <a:r>
              <a:rPr lang="cs-CZ" dirty="0"/>
              <a:t>4. Fáze RO -  výchozí poloha</a:t>
            </a:r>
          </a:p>
        </p:txBody>
      </p:sp>
      <p:sp>
        <p:nvSpPr>
          <p:cNvPr id="4" name="Rectangle 1">
            <a:extLst>
              <a:ext uri="{FF2B5EF4-FFF2-40B4-BE49-F238E27FC236}">
                <a16:creationId xmlns:a16="http://schemas.microsoft.com/office/drawing/2014/main" id="{F807FF2B-AD5F-4A60-9B90-617D7E4307A5}"/>
              </a:ext>
            </a:extLst>
          </p:cNvPr>
          <p:cNvSpPr>
            <a:spLocks noGrp="1" noChangeArrowheads="1"/>
          </p:cNvSpPr>
          <p:nvPr>
            <p:ph idx="1"/>
          </p:nvPr>
        </p:nvSpPr>
        <p:spPr bwMode="auto">
          <a:xfrm>
            <a:off x="1066800" y="2109479"/>
            <a:ext cx="1079182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1600" b="1" i="0" u="none" strike="noStrike" cap="none" normalizeH="0" baseline="0" dirty="0">
                <a:ln>
                  <a:noFill/>
                </a:ln>
                <a:solidFill>
                  <a:schemeClr val="tx1"/>
                </a:solidFill>
                <a:effectLst/>
                <a:ea typeface="Times New Roman" panose="02020603050405020304" pitchFamily="18" charset="0"/>
              </a:rPr>
              <a:t>Výchozí poloha: Horní pol. těla je stejná jako ve 3. a 2. fázi, dolní polovina těla rozlišená podle a) a b) fáze.</a:t>
            </a:r>
          </a:p>
          <a:p>
            <a:pPr marL="0" marR="0" lvl="0" indent="0" defTabSz="914400" rtl="0" eaLnBrk="0" fontAlgn="base" latinLnBrk="0" hangingPunct="0">
              <a:lnSpc>
                <a:spcPct val="100000"/>
              </a:lnSpc>
              <a:spcBef>
                <a:spcPct val="0"/>
              </a:spcBef>
              <a:spcAft>
                <a:spcPct val="0"/>
              </a:spcAft>
              <a:buClrTx/>
              <a:buSzTx/>
              <a:buFontTx/>
              <a:buNone/>
              <a:tabLst/>
            </a:pPr>
            <a:endParaRPr kumimoji="0" lang="cs-CZ" altLang="cs-CZ" sz="16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a:ln>
                  <a:noFill/>
                </a:ln>
                <a:solidFill>
                  <a:schemeClr val="tx1"/>
                </a:solidFill>
                <a:effectLst/>
                <a:ea typeface="Times New Roman" panose="02020603050405020304" pitchFamily="18" charset="0"/>
              </a:rPr>
              <a:t>4a. fáze</a:t>
            </a:r>
            <a:endParaRPr kumimoji="0" lang="cs-CZ" altLang="cs-CZ" sz="16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chemeClr val="tx1"/>
                </a:solidFill>
                <a:effectLst/>
                <a:ea typeface="Times New Roman" panose="02020603050405020304" pitchFamily="18" charset="0"/>
              </a:rPr>
              <a:t>Spodní dolní končetina stejné výchozí postavení jako v 2. fázi na spodní dolní končetině. </a:t>
            </a:r>
          </a:p>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chemeClr val="tx1"/>
                </a:solidFill>
                <a:effectLst/>
                <a:ea typeface="Times New Roman" panose="02020603050405020304" pitchFamily="18" charset="0"/>
              </a:rPr>
              <a:t>Svrchní dolní končetina flexe v kyčli a koleni do 90°, lehká abdukce a zevní rotace (jako při ukončené 2. fázi), která zajistí centraci kyčle, hlezno v nulovém a středním postavení. </a:t>
            </a:r>
          </a:p>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chemeClr val="tx1"/>
                </a:solidFill>
                <a:effectLst/>
                <a:ea typeface="Times New Roman" panose="02020603050405020304" pitchFamily="18" charset="0"/>
              </a:rPr>
              <a:t>Aktivační bod: Pro horní polovinu těla platí totéž co pro 3. a 2. fázi (lopatka) + mediální kondyl femuru svrchní dolní končetiny, směr tlaku do kyčle svrchní strany (zesílení 1. řetězce břicha)</a:t>
            </a:r>
          </a:p>
          <a:p>
            <a:pPr marL="0" marR="0" lvl="0" indent="0" defTabSz="914400" rtl="0" eaLnBrk="0" fontAlgn="base" latinLnBrk="0" hangingPunct="0">
              <a:lnSpc>
                <a:spcPct val="100000"/>
              </a:lnSpc>
              <a:spcBef>
                <a:spcPct val="0"/>
              </a:spcBef>
              <a:spcAft>
                <a:spcPct val="0"/>
              </a:spcAft>
              <a:buClrTx/>
              <a:buSzTx/>
              <a:buFontTx/>
              <a:buNone/>
              <a:tabLst/>
            </a:pPr>
            <a:endParaRPr kumimoji="0" lang="cs-CZ" altLang="cs-CZ" sz="16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1600" b="0" i="1" u="none" strike="noStrike" cap="none" normalizeH="0" baseline="0" dirty="0">
                <a:ln>
                  <a:noFill/>
                </a:ln>
                <a:solidFill>
                  <a:schemeClr val="tx1"/>
                </a:solidFill>
                <a:effectLst/>
                <a:ea typeface="Times New Roman" panose="02020603050405020304" pitchFamily="18" charset="0"/>
              </a:rPr>
              <a:t>4b. fáze</a:t>
            </a:r>
            <a:endParaRPr kumimoji="0" lang="cs-CZ" altLang="cs-CZ" sz="16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chemeClr val="tx1"/>
                </a:solidFill>
                <a:effectLst/>
                <a:ea typeface="Times New Roman" panose="02020603050405020304" pitchFamily="18" charset="0"/>
              </a:rPr>
              <a:t>Spodní dolní končetina v 90° flexi v kyčli, v koleni 90°, velikost flexe v kyčli se může změnit podle postavení </a:t>
            </a:r>
            <a:r>
              <a:rPr kumimoji="0" lang="cs-CZ" altLang="cs-CZ" sz="1600" b="0" i="0" u="none" strike="noStrike" cap="none" normalizeH="0" baseline="0" dirty="0" err="1">
                <a:ln>
                  <a:noFill/>
                </a:ln>
                <a:solidFill>
                  <a:schemeClr val="tx1"/>
                </a:solidFill>
                <a:effectLst/>
                <a:ea typeface="Times New Roman" panose="02020603050405020304" pitchFamily="18" charset="0"/>
              </a:rPr>
              <a:t>thorakolumbálního</a:t>
            </a:r>
            <a:r>
              <a:rPr kumimoji="0" lang="cs-CZ" altLang="cs-CZ" sz="1600" b="0" i="0" u="none" strike="noStrike" cap="none" normalizeH="0" baseline="0" dirty="0">
                <a:ln>
                  <a:noFill/>
                </a:ln>
                <a:solidFill>
                  <a:schemeClr val="tx1"/>
                </a:solidFill>
                <a:effectLst/>
                <a:ea typeface="Times New Roman" panose="02020603050405020304" pitchFamily="18" charset="0"/>
              </a:rPr>
              <a:t> přechodu. Svrchní dolní končetina volně natažená v extenzi.</a:t>
            </a:r>
          </a:p>
          <a:p>
            <a:pPr marL="0" marR="0" lvl="0" indent="0" defTabSz="914400" rtl="0" eaLnBrk="0" fontAlgn="base" latinLnBrk="0" hangingPunct="0">
              <a:lnSpc>
                <a:spcPct val="100000"/>
              </a:lnSpc>
              <a:spcBef>
                <a:spcPct val="0"/>
              </a:spcBef>
              <a:spcAft>
                <a:spcPct val="0"/>
              </a:spcAft>
              <a:buClrTx/>
              <a:buSzTx/>
              <a:buFontTx/>
              <a:buNone/>
              <a:tabLst/>
            </a:pPr>
            <a:r>
              <a:rPr kumimoji="0" lang="cs-CZ" altLang="cs-CZ" sz="1600" b="0" i="0" u="none" strike="noStrike" cap="none" normalizeH="0" baseline="0" dirty="0">
                <a:ln>
                  <a:noFill/>
                </a:ln>
                <a:solidFill>
                  <a:schemeClr val="tx1"/>
                </a:solidFill>
                <a:effectLst/>
                <a:ea typeface="Times New Roman" panose="02020603050405020304" pitchFamily="18" charset="0"/>
              </a:rPr>
              <a:t> Aktivační bod: Svrchní polovina těla stejná jako v 4a. fáze (lopatka) + laterální kondyl femuru spodní dolní končetiny, směr tlaku do kyčle spodní strany </a:t>
            </a:r>
            <a:endParaRPr kumimoji="0" lang="cs-CZ" altLang="cs-CZ"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390917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780041-BEE3-40DC-AA7F-E8D7404752BD}"/>
              </a:ext>
            </a:extLst>
          </p:cNvPr>
          <p:cNvSpPr>
            <a:spLocks noGrp="1"/>
          </p:cNvSpPr>
          <p:nvPr>
            <p:ph type="title"/>
          </p:nvPr>
        </p:nvSpPr>
        <p:spPr/>
        <p:txBody>
          <a:bodyPr/>
          <a:lstStyle/>
          <a:p>
            <a:r>
              <a:rPr lang="cs-CZ" dirty="0"/>
              <a:t>Plánovaná hybnost</a:t>
            </a:r>
          </a:p>
        </p:txBody>
      </p:sp>
      <p:pic>
        <p:nvPicPr>
          <p:cNvPr id="4" name="Zástupný obsah 3" descr="C:\Users\User\Pictures\2009-02-12 RP\RP 002.jpg">
            <a:extLst>
              <a:ext uri="{FF2B5EF4-FFF2-40B4-BE49-F238E27FC236}">
                <a16:creationId xmlns:a16="http://schemas.microsoft.com/office/drawing/2014/main" id="{260BBE2A-985A-4A59-8F81-E22BAC4F7E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1694" y="2014194"/>
            <a:ext cx="4346611"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439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A4244C-F458-4957-B9B5-3F469AEB6365}"/>
              </a:ext>
            </a:extLst>
          </p:cNvPr>
          <p:cNvSpPr>
            <a:spLocks noGrp="1"/>
          </p:cNvSpPr>
          <p:nvPr>
            <p:ph type="title"/>
          </p:nvPr>
        </p:nvSpPr>
        <p:spPr/>
        <p:txBody>
          <a:bodyPr/>
          <a:lstStyle/>
          <a:p>
            <a:r>
              <a:rPr lang="cs-CZ" dirty="0"/>
              <a:t>Literatura</a:t>
            </a:r>
          </a:p>
        </p:txBody>
      </p:sp>
      <p:sp>
        <p:nvSpPr>
          <p:cNvPr id="3" name="Zástupný obsah 2">
            <a:extLst>
              <a:ext uri="{FF2B5EF4-FFF2-40B4-BE49-F238E27FC236}">
                <a16:creationId xmlns:a16="http://schemas.microsoft.com/office/drawing/2014/main" id="{E9837961-27E1-4AF1-BBC9-C95361AA2CFC}"/>
              </a:ext>
            </a:extLst>
          </p:cNvPr>
          <p:cNvSpPr>
            <a:spLocks noGrp="1"/>
          </p:cNvSpPr>
          <p:nvPr>
            <p:ph idx="1"/>
          </p:nvPr>
        </p:nvSpPr>
        <p:spPr/>
        <p:txBody>
          <a:bodyPr/>
          <a:lstStyle/>
          <a:p>
            <a:r>
              <a:rPr lang="cs-CZ" dirty="0"/>
              <a:t>Kolář, Pavel et al. Rehabilitace v klinické praxi. </a:t>
            </a:r>
            <a:r>
              <a:rPr lang="cs-CZ" dirty="0" err="1"/>
              <a:t>Galén</a:t>
            </a:r>
            <a:r>
              <a:rPr lang="cs-CZ" dirty="0"/>
              <a:t>, 2020.</a:t>
            </a:r>
          </a:p>
          <a:p>
            <a:r>
              <a:rPr lang="cs-CZ" dirty="0"/>
              <a:t>Vojta, V., </a:t>
            </a:r>
            <a:r>
              <a:rPr lang="cs-CZ" dirty="0" err="1"/>
              <a:t>Peters</a:t>
            </a:r>
            <a:r>
              <a:rPr lang="cs-CZ" dirty="0"/>
              <a:t>, A. (1995). Vojtův princip. Svalové souhry v reflexní lokomoci a motorická ontogeneze. Grada.</a:t>
            </a:r>
          </a:p>
          <a:p>
            <a:r>
              <a:rPr lang="cs-CZ" dirty="0"/>
              <a:t>Pavlů, D. (2003). Speciální fyzioterapeutické koncepty a metody.  Nakladatelství </a:t>
            </a:r>
            <a:r>
              <a:rPr lang="cs-CZ" dirty="0" err="1"/>
              <a:t>Cerm</a:t>
            </a:r>
            <a:r>
              <a:rPr lang="cs-CZ" dirty="0"/>
              <a:t>.</a:t>
            </a:r>
          </a:p>
          <a:p>
            <a:r>
              <a:rPr lang="cs-CZ" dirty="0" err="1"/>
              <a:t>Krutáková</a:t>
            </a:r>
            <a:r>
              <a:rPr lang="cs-CZ" dirty="0"/>
              <a:t>, P. (2011). Vojtova metoda. Bakalářská práce. Univerzita Palackého v Olomouci. </a:t>
            </a:r>
            <a:r>
              <a:rPr lang="cs-CZ" dirty="0">
                <a:hlinkClick r:id="rId2"/>
              </a:rPr>
              <a:t>https://theses.cz/id/cyh0t5/Krutakova_Petra_Vojtova_metoda.pdf</a:t>
            </a:r>
            <a:endParaRPr lang="cs-CZ" dirty="0"/>
          </a:p>
          <a:p>
            <a:endParaRPr lang="cs-CZ" dirty="0"/>
          </a:p>
        </p:txBody>
      </p:sp>
    </p:spTree>
    <p:extLst>
      <p:ext uri="{BB962C8B-B14F-4D97-AF65-F5344CB8AC3E}">
        <p14:creationId xmlns:p14="http://schemas.microsoft.com/office/powerpoint/2010/main" val="2920300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0F8E4F-2F43-4ACA-B6CF-62833A8BC078}"/>
              </a:ext>
            </a:extLst>
          </p:cNvPr>
          <p:cNvSpPr>
            <a:spLocks noGrp="1"/>
          </p:cNvSpPr>
          <p:nvPr>
            <p:ph type="title"/>
          </p:nvPr>
        </p:nvSpPr>
        <p:spPr/>
        <p:txBody>
          <a:bodyPr/>
          <a:lstStyle/>
          <a:p>
            <a:endParaRPr lang="cs-CZ"/>
          </a:p>
        </p:txBody>
      </p:sp>
      <p:sp>
        <p:nvSpPr>
          <p:cNvPr id="4" name="Zástupný obsah 3">
            <a:extLst>
              <a:ext uri="{FF2B5EF4-FFF2-40B4-BE49-F238E27FC236}">
                <a16:creationId xmlns:a16="http://schemas.microsoft.com/office/drawing/2014/main" id="{98705D0D-E835-48C2-885F-0984DB99B75D}"/>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45829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0A1D13-EFA3-436E-B47C-8709AD9D0D46}"/>
              </a:ext>
            </a:extLst>
          </p:cNvPr>
          <p:cNvSpPr>
            <a:spLocks noGrp="1"/>
          </p:cNvSpPr>
          <p:nvPr>
            <p:ph type="title"/>
          </p:nvPr>
        </p:nvSpPr>
        <p:spPr/>
        <p:txBody>
          <a:bodyPr/>
          <a:lstStyle/>
          <a:p>
            <a:r>
              <a:rPr lang="cs-CZ" dirty="0"/>
              <a:t>Indikace – starší děti a dospělí</a:t>
            </a:r>
          </a:p>
        </p:txBody>
      </p:sp>
      <p:sp>
        <p:nvSpPr>
          <p:cNvPr id="3" name="Zástupný obsah 2">
            <a:extLst>
              <a:ext uri="{FF2B5EF4-FFF2-40B4-BE49-F238E27FC236}">
                <a16:creationId xmlns:a16="http://schemas.microsoft.com/office/drawing/2014/main" id="{71E6C504-CF74-4793-8242-8D500C4F4A8A}"/>
              </a:ext>
            </a:extLst>
          </p:cNvPr>
          <p:cNvSpPr>
            <a:spLocks noGrp="1"/>
          </p:cNvSpPr>
          <p:nvPr>
            <p:ph idx="1"/>
          </p:nvPr>
        </p:nvSpPr>
        <p:spPr/>
        <p:txBody>
          <a:bodyPr/>
          <a:lstStyle/>
          <a:p>
            <a:r>
              <a:rPr lang="cs-CZ" dirty="0"/>
              <a:t>Vrozené a získané periferní parézy.</a:t>
            </a:r>
          </a:p>
          <a:p>
            <a:r>
              <a:rPr lang="cs-CZ" dirty="0"/>
              <a:t>Infantilní cerebrální parézy (ICP)</a:t>
            </a:r>
          </a:p>
          <a:p>
            <a:r>
              <a:rPr lang="cs-CZ" dirty="0"/>
              <a:t>Získané cerebrální syndromy</a:t>
            </a:r>
          </a:p>
          <a:p>
            <a:r>
              <a:rPr lang="cs-CZ" dirty="0"/>
              <a:t>Funkční omezení pohybového aparátu</a:t>
            </a:r>
          </a:p>
          <a:p>
            <a:r>
              <a:rPr lang="cs-CZ" dirty="0"/>
              <a:t>Transverzální syndromy</a:t>
            </a:r>
          </a:p>
          <a:p>
            <a:r>
              <a:rPr lang="cs-CZ" dirty="0"/>
              <a:t>Myopatie</a:t>
            </a:r>
          </a:p>
          <a:p>
            <a:r>
              <a:rPr lang="cs-CZ" dirty="0"/>
              <a:t>Kloubní kontraktury</a:t>
            </a:r>
          </a:p>
          <a:p>
            <a:r>
              <a:rPr lang="cs-CZ" dirty="0"/>
              <a:t>Skoliózy a kyfózy</a:t>
            </a:r>
          </a:p>
          <a:p>
            <a:r>
              <a:rPr lang="cs-CZ" dirty="0"/>
              <a:t>Roztroušená skleróza</a:t>
            </a:r>
          </a:p>
        </p:txBody>
      </p:sp>
    </p:spTree>
    <p:extLst>
      <p:ext uri="{BB962C8B-B14F-4D97-AF65-F5344CB8AC3E}">
        <p14:creationId xmlns:p14="http://schemas.microsoft.com/office/powerpoint/2010/main" val="3681941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C5862F-1FE4-4ECE-AF92-304DAA5F79EE}"/>
              </a:ext>
            </a:extLst>
          </p:cNvPr>
          <p:cNvSpPr>
            <a:spLocks noGrp="1"/>
          </p:cNvSpPr>
          <p:nvPr>
            <p:ph type="title"/>
          </p:nvPr>
        </p:nvSpPr>
        <p:spPr/>
        <p:txBody>
          <a:bodyPr/>
          <a:lstStyle/>
          <a:p>
            <a:r>
              <a:rPr lang="cs-CZ" dirty="0"/>
              <a:t>Kontraindikace</a:t>
            </a:r>
          </a:p>
        </p:txBody>
      </p:sp>
      <p:sp>
        <p:nvSpPr>
          <p:cNvPr id="3" name="Zástupný obsah 2">
            <a:extLst>
              <a:ext uri="{FF2B5EF4-FFF2-40B4-BE49-F238E27FC236}">
                <a16:creationId xmlns:a16="http://schemas.microsoft.com/office/drawing/2014/main" id="{668F5CB1-964B-426C-8740-57741342E8FA}"/>
              </a:ext>
            </a:extLst>
          </p:cNvPr>
          <p:cNvSpPr>
            <a:spLocks noGrp="1"/>
          </p:cNvSpPr>
          <p:nvPr>
            <p:ph idx="1"/>
          </p:nvPr>
        </p:nvSpPr>
        <p:spPr/>
        <p:txBody>
          <a:bodyPr/>
          <a:lstStyle/>
          <a:p>
            <a:pPr marL="342900" lvl="0" indent="-342900">
              <a:buFont typeface="Times New Roman" panose="02020603050405020304" pitchFamily="18" charset="0"/>
              <a:buChar char="-"/>
            </a:pPr>
            <a:r>
              <a:rPr lang="cs-CZ" sz="1800" dirty="0">
                <a:effectLst/>
                <a:latin typeface="Times New Roman" panose="02020603050405020304" pitchFamily="18" charset="0"/>
                <a:ea typeface="Times New Roman" panose="02020603050405020304" pitchFamily="18" charset="0"/>
              </a:rPr>
              <a:t>10 dní po očkování </a:t>
            </a:r>
            <a:r>
              <a:rPr lang="cs-CZ" sz="1800" dirty="0" err="1">
                <a:effectLst/>
                <a:latin typeface="Times New Roman" panose="02020603050405020304" pitchFamily="18" charset="0"/>
                <a:ea typeface="Times New Roman" panose="02020603050405020304" pitchFamily="18" charset="0"/>
              </a:rPr>
              <a:t>polio</a:t>
            </a:r>
            <a:r>
              <a:rPr lang="cs-CZ" sz="1800" dirty="0">
                <a:effectLst/>
                <a:latin typeface="Times New Roman" panose="02020603050405020304" pitchFamily="18" charset="0"/>
                <a:ea typeface="Times New Roman" panose="02020603050405020304" pitchFamily="18" charset="0"/>
              </a:rPr>
              <a:t> </a:t>
            </a:r>
          </a:p>
          <a:p>
            <a:pPr marL="342900" lvl="0" indent="-342900">
              <a:buFont typeface="Times New Roman" panose="02020603050405020304" pitchFamily="18" charset="0"/>
              <a:buChar char="-"/>
            </a:pPr>
            <a:r>
              <a:rPr lang="cs-CZ" sz="1800" dirty="0">
                <a:effectLst/>
                <a:latin typeface="Times New Roman" panose="02020603050405020304" pitchFamily="18" charset="0"/>
                <a:ea typeface="Times New Roman" panose="02020603050405020304" pitchFamily="18" charset="0"/>
              </a:rPr>
              <a:t>vysoké dávky kortikoidů </a:t>
            </a:r>
          </a:p>
          <a:p>
            <a:pPr marL="342900" lvl="0" indent="-342900">
              <a:buFont typeface="Times New Roman" panose="02020603050405020304" pitchFamily="18" charset="0"/>
              <a:buChar char="-"/>
            </a:pPr>
            <a:r>
              <a:rPr lang="cs-CZ" sz="1800" dirty="0">
                <a:effectLst/>
                <a:latin typeface="Times New Roman" panose="02020603050405020304" pitchFamily="18" charset="0"/>
                <a:ea typeface="Times New Roman" panose="02020603050405020304" pitchFamily="18" charset="0"/>
              </a:rPr>
              <a:t>těžké mentální stavy, prvky autismu v projevu dítěte </a:t>
            </a:r>
          </a:p>
          <a:p>
            <a:pPr marL="342900" lvl="0" indent="-342900">
              <a:buFont typeface="Times New Roman" panose="02020603050405020304" pitchFamily="18" charset="0"/>
              <a:buChar char="-"/>
            </a:pPr>
            <a:r>
              <a:rPr lang="cs-CZ" sz="1800" dirty="0">
                <a:effectLst/>
                <a:latin typeface="Times New Roman" panose="02020603050405020304" pitchFamily="18" charset="0"/>
                <a:ea typeface="Times New Roman" panose="02020603050405020304" pitchFamily="18" charset="0"/>
              </a:rPr>
              <a:t>akutní onemocnění a teplota nad 38°C</a:t>
            </a:r>
          </a:p>
          <a:p>
            <a:pPr marL="342900" lvl="0" indent="-342900">
              <a:buFont typeface="Times New Roman" panose="02020603050405020304" pitchFamily="18" charset="0"/>
              <a:buChar char="-"/>
            </a:pPr>
            <a:r>
              <a:rPr lang="cs-CZ" sz="1800" dirty="0">
                <a:effectLst/>
                <a:latin typeface="Times New Roman" panose="02020603050405020304" pitchFamily="18" charset="0"/>
                <a:ea typeface="Times New Roman" panose="02020603050405020304" pitchFamily="18" charset="0"/>
              </a:rPr>
              <a:t>průjmové onemocnění, zvracení </a:t>
            </a:r>
          </a:p>
          <a:p>
            <a:r>
              <a:rPr lang="cs-CZ" sz="1800" dirty="0">
                <a:effectLst/>
                <a:latin typeface="Times New Roman" panose="02020603050405020304" pitchFamily="18" charset="0"/>
                <a:ea typeface="Times New Roman" panose="02020603050405020304" pitchFamily="18" charset="0"/>
              </a:rPr>
              <a:t>Epileptické záchvaty nejsou kontraindikací léčby. Naopak, při aplikace reflexní lokomoce dochází ke snížení jejich frekvence nebo dokonce jejich vymizení. U prokázané epileptické aktivity na EEG nemusí dojít při léčbě RL k manifestaci záchvatů (příklad dětských hemiparéz léčených Vojtovou metodou).</a:t>
            </a:r>
          </a:p>
          <a:p>
            <a:endParaRPr lang="cs-CZ" dirty="0"/>
          </a:p>
        </p:txBody>
      </p:sp>
    </p:spTree>
    <p:extLst>
      <p:ext uri="{BB962C8B-B14F-4D97-AF65-F5344CB8AC3E}">
        <p14:creationId xmlns:p14="http://schemas.microsoft.com/office/powerpoint/2010/main" val="491165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2947ED-B345-4FA0-B36E-BB84C539DB61}"/>
              </a:ext>
            </a:extLst>
          </p:cNvPr>
          <p:cNvSpPr>
            <a:spLocks noGrp="1"/>
          </p:cNvSpPr>
          <p:nvPr>
            <p:ph type="title"/>
          </p:nvPr>
        </p:nvSpPr>
        <p:spPr/>
        <p:txBody>
          <a:bodyPr/>
          <a:lstStyle/>
          <a:p>
            <a:r>
              <a:rPr lang="cs-CZ" dirty="0"/>
              <a:t>Diagnostika</a:t>
            </a:r>
          </a:p>
        </p:txBody>
      </p:sp>
      <p:sp>
        <p:nvSpPr>
          <p:cNvPr id="3" name="Zástupný obsah 2">
            <a:extLst>
              <a:ext uri="{FF2B5EF4-FFF2-40B4-BE49-F238E27FC236}">
                <a16:creationId xmlns:a16="http://schemas.microsoft.com/office/drawing/2014/main" id="{E378B928-E9E3-44AA-B873-3B3908680434}"/>
              </a:ext>
            </a:extLst>
          </p:cNvPr>
          <p:cNvSpPr>
            <a:spLocks noGrp="1"/>
          </p:cNvSpPr>
          <p:nvPr>
            <p:ph idx="1"/>
          </p:nvPr>
        </p:nvSpPr>
        <p:spPr/>
        <p:txBody>
          <a:bodyPr>
            <a:normAutofit fontScale="92500" lnSpcReduction="20000"/>
          </a:bodyPr>
          <a:lstStyle/>
          <a:p>
            <a:r>
              <a:rPr lang="cs-CZ" b="1" dirty="0"/>
              <a:t>Diagnostika je součástí Vojtova principu. K diagnostice patří:</a:t>
            </a:r>
          </a:p>
          <a:p>
            <a:r>
              <a:rPr lang="cs-CZ" dirty="0"/>
              <a:t>1. Analýza pohybu včetně posouzení spontánní motoriky.</a:t>
            </a:r>
          </a:p>
          <a:p>
            <a:r>
              <a:rPr lang="cs-CZ" dirty="0"/>
              <a:t>2. Polohové reakce a jejich posouzení (podrobně popsané v příloze B).</a:t>
            </a:r>
          </a:p>
          <a:p>
            <a:r>
              <a:rPr lang="cs-CZ" dirty="0"/>
              <a:t>3. Primitivní reflexy a jejich posouzení.</a:t>
            </a:r>
          </a:p>
          <a:p>
            <a:r>
              <a:rPr lang="cs-CZ" b="1" dirty="0"/>
              <a:t>Z toho posouzení můžeme vyvodit:</a:t>
            </a:r>
          </a:p>
          <a:p>
            <a:r>
              <a:rPr lang="cs-CZ" dirty="0"/>
              <a:t>Vývojový věk motoriky.</a:t>
            </a:r>
          </a:p>
          <a:p>
            <a:r>
              <a:rPr lang="cs-CZ" dirty="0"/>
              <a:t>Stav vývoje motoriky.</a:t>
            </a:r>
          </a:p>
          <a:p>
            <a:r>
              <a:rPr lang="cs-CZ" dirty="0"/>
              <a:t>Terapeutický postup.</a:t>
            </a:r>
          </a:p>
          <a:p>
            <a:r>
              <a:rPr lang="cs-CZ" dirty="0"/>
              <a:t>Prognózu pro další motorický vývoj.</a:t>
            </a:r>
          </a:p>
          <a:p>
            <a:r>
              <a:rPr lang="cs-CZ" dirty="0"/>
              <a:t>Popř. nutnost další diagnostiky</a:t>
            </a:r>
          </a:p>
          <a:p>
            <a:r>
              <a:rPr lang="cs-CZ" b="1" dirty="0"/>
              <a:t>Terapeuti Vojtovy metody používají pro zajištění stavu analýzu spontánní motoriky. Pokud jsou odborně vyškoleni v jejich provádění a posuzování, používají i polohové reakce.</a:t>
            </a:r>
          </a:p>
        </p:txBody>
      </p:sp>
    </p:spTree>
    <p:extLst>
      <p:ext uri="{BB962C8B-B14F-4D97-AF65-F5344CB8AC3E}">
        <p14:creationId xmlns:p14="http://schemas.microsoft.com/office/powerpoint/2010/main" val="1524563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49D0FE-3625-4F2A-A214-8E1E2EF675A8}"/>
              </a:ext>
            </a:extLst>
          </p:cNvPr>
          <p:cNvSpPr>
            <a:spLocks noGrp="1"/>
          </p:cNvSpPr>
          <p:nvPr>
            <p:ph type="title"/>
          </p:nvPr>
        </p:nvSpPr>
        <p:spPr/>
        <p:txBody>
          <a:bodyPr/>
          <a:lstStyle/>
          <a:p>
            <a:r>
              <a:rPr lang="cs-CZ" dirty="0"/>
              <a:t>1) Pohybová analýza spontánní motoriky</a:t>
            </a:r>
          </a:p>
        </p:txBody>
      </p:sp>
      <p:sp>
        <p:nvSpPr>
          <p:cNvPr id="3" name="Zástupný obsah 2">
            <a:extLst>
              <a:ext uri="{FF2B5EF4-FFF2-40B4-BE49-F238E27FC236}">
                <a16:creationId xmlns:a16="http://schemas.microsoft.com/office/drawing/2014/main" id="{F6638618-6C9B-4EE2-81B1-06887D3C434C}"/>
              </a:ext>
            </a:extLst>
          </p:cNvPr>
          <p:cNvSpPr>
            <a:spLocks noGrp="1"/>
          </p:cNvSpPr>
          <p:nvPr>
            <p:ph idx="1"/>
          </p:nvPr>
        </p:nvSpPr>
        <p:spPr/>
        <p:txBody>
          <a:bodyPr/>
          <a:lstStyle/>
          <a:p>
            <a:r>
              <a:rPr lang="cs-CZ" dirty="0"/>
              <a:t>Pohybová analýza spontánní motoriky přispívá k posouzení vývojového stavu dítěte lékaři a terapeuty. Za spontánní motoriku se označuje souhrn spontánních pohybů dítěte, tj. všech pohybů z vlastního podnětu. </a:t>
            </a:r>
          </a:p>
        </p:txBody>
      </p:sp>
    </p:spTree>
    <p:extLst>
      <p:ext uri="{BB962C8B-B14F-4D97-AF65-F5344CB8AC3E}">
        <p14:creationId xmlns:p14="http://schemas.microsoft.com/office/powerpoint/2010/main" val="182917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7E9F36-8D26-4272-B21B-B210A9C00BA1}"/>
              </a:ext>
            </a:extLst>
          </p:cNvPr>
          <p:cNvSpPr>
            <a:spLocks noGrp="1"/>
          </p:cNvSpPr>
          <p:nvPr>
            <p:ph type="title"/>
          </p:nvPr>
        </p:nvSpPr>
        <p:spPr/>
        <p:txBody>
          <a:bodyPr/>
          <a:lstStyle/>
          <a:p>
            <a:r>
              <a:rPr lang="cs-CZ" sz="4800" dirty="0">
                <a:effectLst/>
                <a:latin typeface="Times New Roman" panose="02020603050405020304" pitchFamily="18" charset="0"/>
                <a:ea typeface="Times New Roman" panose="02020603050405020304" pitchFamily="18" charset="0"/>
              </a:rPr>
              <a:t>2)Nejčastěji vyšetřované reflexy</a:t>
            </a:r>
            <a:endParaRPr lang="cs-CZ" dirty="0"/>
          </a:p>
        </p:txBody>
      </p:sp>
      <p:sp>
        <p:nvSpPr>
          <p:cNvPr id="3" name="Zástupný obsah 2">
            <a:extLst>
              <a:ext uri="{FF2B5EF4-FFF2-40B4-BE49-F238E27FC236}">
                <a16:creationId xmlns:a16="http://schemas.microsoft.com/office/drawing/2014/main" id="{CA12A7E0-CBCD-41CA-B61B-1B5F974A5118}"/>
              </a:ext>
            </a:extLst>
          </p:cNvPr>
          <p:cNvSpPr>
            <a:spLocks noGrp="1"/>
          </p:cNvSpPr>
          <p:nvPr>
            <p:ph idx="1"/>
          </p:nvPr>
        </p:nvSpPr>
        <p:spPr/>
        <p:txBody>
          <a:bodyPr numCol="2"/>
          <a:lstStyle/>
          <a:p>
            <a:r>
              <a:rPr lang="cs-CZ" sz="1800" dirty="0" err="1">
                <a:effectLst/>
                <a:latin typeface="Times New Roman" panose="02020603050405020304" pitchFamily="18" charset="0"/>
                <a:ea typeface="Times New Roman" panose="02020603050405020304" pitchFamily="18" charset="0"/>
              </a:rPr>
              <a:t>Rossolimo</a:t>
            </a:r>
            <a:endParaRPr lang="cs-CZ" sz="1800" dirty="0">
              <a:effectLst/>
              <a:latin typeface="Times New Roman" panose="02020603050405020304" pitchFamily="18" charset="0"/>
              <a:ea typeface="Times New Roman" panose="02020603050405020304" pitchFamily="18" charset="0"/>
            </a:endParaRPr>
          </a:p>
          <a:p>
            <a:r>
              <a:rPr lang="cs-CZ" sz="1800" dirty="0" err="1">
                <a:effectLst/>
                <a:latin typeface="Times New Roman" panose="02020603050405020304" pitchFamily="18" charset="0"/>
                <a:ea typeface="Times New Roman" panose="02020603050405020304" pitchFamily="18" charset="0"/>
              </a:rPr>
              <a:t>Babkin</a:t>
            </a:r>
            <a:r>
              <a:rPr lang="cs-CZ" sz="1800" dirty="0">
                <a:effectLst/>
                <a:latin typeface="Times New Roman" panose="02020603050405020304" pitchFamily="18" charset="0"/>
                <a:ea typeface="Times New Roman" panose="02020603050405020304" pitchFamily="18" charset="0"/>
              </a:rPr>
              <a:t> reflex</a:t>
            </a:r>
            <a:endParaRPr lang="cs-CZ" dirty="0">
              <a:latin typeface="Times New Roman" panose="02020603050405020304" pitchFamily="18" charset="0"/>
              <a:ea typeface="Times New Roman" panose="02020603050405020304" pitchFamily="18" charset="0"/>
            </a:endParaRPr>
          </a:p>
          <a:p>
            <a:r>
              <a:rPr lang="cs-CZ" sz="1800" dirty="0" err="1">
                <a:effectLst/>
                <a:latin typeface="Times New Roman" panose="02020603050405020304" pitchFamily="18" charset="0"/>
                <a:ea typeface="Times New Roman" panose="02020603050405020304" pitchFamily="18" charset="0"/>
              </a:rPr>
              <a:t>Rooting</a:t>
            </a:r>
            <a:r>
              <a:rPr lang="cs-CZ" sz="1800" dirty="0">
                <a:effectLst/>
                <a:latin typeface="Times New Roman" panose="02020603050405020304" pitchFamily="18" charset="0"/>
                <a:ea typeface="Times New Roman" panose="02020603050405020304" pitchFamily="18" charset="0"/>
              </a:rPr>
              <a:t> reflex</a:t>
            </a:r>
            <a:endParaRPr lang="cs-CZ" dirty="0">
              <a:latin typeface="Times New Roman" panose="02020603050405020304" pitchFamily="18" charset="0"/>
              <a:ea typeface="Times New Roman" panose="02020603050405020304" pitchFamily="18" charset="0"/>
            </a:endParaRPr>
          </a:p>
          <a:p>
            <a:r>
              <a:rPr lang="cs-CZ" sz="1800" dirty="0">
                <a:effectLst/>
                <a:latin typeface="Times New Roman" panose="02020603050405020304" pitchFamily="18" charset="0"/>
                <a:ea typeface="Times New Roman" panose="02020603050405020304" pitchFamily="18" charset="0"/>
              </a:rPr>
              <a:t>Sací reflex</a:t>
            </a:r>
            <a:endParaRPr lang="cs-CZ" dirty="0">
              <a:latin typeface="Times New Roman" panose="02020603050405020304" pitchFamily="18" charset="0"/>
              <a:ea typeface="Times New Roman" panose="02020603050405020304" pitchFamily="18" charset="0"/>
            </a:endParaRPr>
          </a:p>
          <a:p>
            <a:r>
              <a:rPr lang="cs-CZ" sz="1800" dirty="0" err="1">
                <a:effectLst/>
                <a:latin typeface="Times New Roman" panose="02020603050405020304" pitchFamily="18" charset="0"/>
                <a:ea typeface="Times New Roman" panose="02020603050405020304" pitchFamily="18" charset="0"/>
              </a:rPr>
              <a:t>Orofaciální</a:t>
            </a:r>
            <a:r>
              <a:rPr lang="cs-CZ" sz="1800" dirty="0">
                <a:effectLst/>
                <a:latin typeface="Times New Roman" panose="02020603050405020304" pitchFamily="18" charset="0"/>
                <a:ea typeface="Times New Roman" panose="02020603050405020304" pitchFamily="18" charset="0"/>
              </a:rPr>
              <a:t> reflex</a:t>
            </a:r>
            <a:endParaRPr lang="cs-CZ" dirty="0">
              <a:latin typeface="Times New Roman" panose="02020603050405020304" pitchFamily="18" charset="0"/>
              <a:ea typeface="Times New Roman" panose="02020603050405020304" pitchFamily="18" charset="0"/>
            </a:endParaRPr>
          </a:p>
          <a:p>
            <a:r>
              <a:rPr lang="cs-CZ" sz="1800" dirty="0" err="1">
                <a:effectLst/>
                <a:latin typeface="Times New Roman" panose="02020603050405020304" pitchFamily="18" charset="0"/>
                <a:ea typeface="Times New Roman" panose="02020603050405020304" pitchFamily="18" charset="0"/>
              </a:rPr>
              <a:t>Akustikofaciální</a:t>
            </a:r>
            <a:r>
              <a:rPr lang="cs-CZ" sz="1800" dirty="0">
                <a:effectLst/>
                <a:latin typeface="Times New Roman" panose="02020603050405020304" pitchFamily="18" charset="0"/>
                <a:ea typeface="Times New Roman" panose="02020603050405020304" pitchFamily="18" charset="0"/>
              </a:rPr>
              <a:t> reflex</a:t>
            </a:r>
            <a:endParaRPr lang="cs-CZ" dirty="0">
              <a:latin typeface="Times New Roman" panose="02020603050405020304" pitchFamily="18" charset="0"/>
              <a:ea typeface="Times New Roman" panose="02020603050405020304" pitchFamily="18" charset="0"/>
            </a:endParaRPr>
          </a:p>
          <a:p>
            <a:r>
              <a:rPr lang="cs-CZ" sz="1800" dirty="0" err="1">
                <a:effectLst/>
                <a:latin typeface="Times New Roman" panose="02020603050405020304" pitchFamily="18" charset="0"/>
                <a:ea typeface="Times New Roman" panose="02020603050405020304" pitchFamily="18" charset="0"/>
              </a:rPr>
              <a:t>Glabelární</a:t>
            </a:r>
            <a:r>
              <a:rPr lang="cs-CZ" sz="1800" dirty="0">
                <a:effectLst/>
                <a:latin typeface="Times New Roman" panose="02020603050405020304" pitchFamily="18" charset="0"/>
                <a:ea typeface="Times New Roman" panose="02020603050405020304" pitchFamily="18" charset="0"/>
              </a:rPr>
              <a:t> reflex</a:t>
            </a:r>
            <a:endParaRPr lang="cs-CZ" dirty="0">
              <a:latin typeface="Times New Roman" panose="02020603050405020304" pitchFamily="18" charset="0"/>
              <a:ea typeface="Times New Roman" panose="02020603050405020304" pitchFamily="18" charset="0"/>
            </a:endParaRPr>
          </a:p>
          <a:p>
            <a:r>
              <a:rPr lang="cs-CZ" sz="1800" dirty="0" err="1">
                <a:effectLst/>
                <a:latin typeface="Times New Roman" panose="02020603050405020304" pitchFamily="18" charset="0"/>
                <a:ea typeface="Times New Roman" panose="02020603050405020304" pitchFamily="18" charset="0"/>
              </a:rPr>
              <a:t>Chůzový</a:t>
            </a:r>
            <a:r>
              <a:rPr lang="cs-CZ" sz="1800" dirty="0">
                <a:effectLst/>
                <a:latin typeface="Times New Roman" panose="02020603050405020304" pitchFamily="18" charset="0"/>
                <a:ea typeface="Times New Roman" panose="02020603050405020304" pitchFamily="18" charset="0"/>
              </a:rPr>
              <a:t> automatismus</a:t>
            </a:r>
            <a:endParaRPr lang="cs-CZ" dirty="0">
              <a:latin typeface="Times New Roman" panose="02020603050405020304" pitchFamily="18" charset="0"/>
              <a:ea typeface="Times New Roman" panose="02020603050405020304" pitchFamily="18" charset="0"/>
            </a:endParaRPr>
          </a:p>
          <a:p>
            <a:r>
              <a:rPr lang="cs-CZ" sz="1800" dirty="0" err="1">
                <a:effectLst/>
                <a:latin typeface="Times New Roman" panose="02020603050405020304" pitchFamily="18" charset="0"/>
                <a:ea typeface="Times New Roman" panose="02020603050405020304" pitchFamily="18" charset="0"/>
              </a:rPr>
              <a:t>Patičkový</a:t>
            </a:r>
            <a:r>
              <a:rPr lang="cs-CZ" sz="1800" dirty="0">
                <a:effectLst/>
                <a:latin typeface="Times New Roman" panose="02020603050405020304" pitchFamily="18" charset="0"/>
                <a:ea typeface="Times New Roman" panose="02020603050405020304" pitchFamily="18" charset="0"/>
              </a:rPr>
              <a:t> reflex</a:t>
            </a:r>
            <a:endParaRPr lang="cs-CZ" dirty="0">
              <a:latin typeface="Times New Roman" panose="02020603050405020304" pitchFamily="18" charset="0"/>
              <a:ea typeface="Times New Roman" panose="02020603050405020304" pitchFamily="18" charset="0"/>
            </a:endParaRPr>
          </a:p>
          <a:p>
            <a:endParaRPr lang="cs-CZ" sz="1800" dirty="0">
              <a:effectLst/>
              <a:latin typeface="Times New Roman" panose="02020603050405020304" pitchFamily="18" charset="0"/>
              <a:ea typeface="Times New Roman" panose="02020603050405020304" pitchFamily="18" charset="0"/>
            </a:endParaRPr>
          </a:p>
          <a:p>
            <a:r>
              <a:rPr lang="cs-CZ" sz="1800" dirty="0">
                <a:effectLst/>
                <a:latin typeface="Times New Roman" panose="02020603050405020304" pitchFamily="18" charset="0"/>
                <a:ea typeface="Times New Roman" panose="02020603050405020304" pitchFamily="18" charset="0"/>
              </a:rPr>
              <a:t>Tonický úchopový reflex horních i dolních končetin</a:t>
            </a:r>
            <a:endParaRPr lang="cs-CZ" dirty="0">
              <a:latin typeface="Times New Roman" panose="02020603050405020304" pitchFamily="18" charset="0"/>
              <a:ea typeface="Times New Roman" panose="02020603050405020304" pitchFamily="18" charset="0"/>
            </a:endParaRPr>
          </a:p>
          <a:p>
            <a:r>
              <a:rPr lang="cs-CZ" sz="1800" dirty="0" err="1">
                <a:effectLst/>
                <a:latin typeface="Times New Roman" panose="02020603050405020304" pitchFamily="18" charset="0"/>
                <a:ea typeface="Times New Roman" panose="02020603050405020304" pitchFamily="18" charset="0"/>
              </a:rPr>
              <a:t>Mooro</a:t>
            </a:r>
            <a:r>
              <a:rPr lang="cs-CZ" sz="1800" dirty="0">
                <a:effectLst/>
                <a:latin typeface="Times New Roman" panose="02020603050405020304" pitchFamily="18" charset="0"/>
                <a:ea typeface="Times New Roman" panose="02020603050405020304" pitchFamily="18" charset="0"/>
              </a:rPr>
              <a:t> reflex</a:t>
            </a:r>
            <a:endParaRPr lang="cs-CZ" dirty="0">
              <a:latin typeface="Times New Roman" panose="02020603050405020304" pitchFamily="18" charset="0"/>
              <a:ea typeface="Times New Roman" panose="02020603050405020304" pitchFamily="18" charset="0"/>
            </a:endParaRPr>
          </a:p>
          <a:p>
            <a:r>
              <a:rPr lang="cs-CZ" sz="1800" dirty="0" err="1">
                <a:effectLst/>
                <a:latin typeface="Times New Roman" panose="02020603050405020304" pitchFamily="18" charset="0"/>
                <a:ea typeface="Times New Roman" panose="02020603050405020304" pitchFamily="18" charset="0"/>
              </a:rPr>
              <a:t>Galantův</a:t>
            </a:r>
            <a:r>
              <a:rPr lang="cs-CZ" sz="1800" dirty="0">
                <a:effectLst/>
                <a:latin typeface="Times New Roman" panose="02020603050405020304" pitchFamily="18" charset="0"/>
                <a:ea typeface="Times New Roman" panose="02020603050405020304" pitchFamily="18" charset="0"/>
              </a:rPr>
              <a:t> reflex</a:t>
            </a:r>
            <a:endParaRPr lang="cs-CZ" dirty="0">
              <a:latin typeface="Times New Roman" panose="02020603050405020304" pitchFamily="18" charset="0"/>
              <a:ea typeface="Times New Roman" panose="02020603050405020304" pitchFamily="18" charset="0"/>
            </a:endParaRPr>
          </a:p>
          <a:p>
            <a:r>
              <a:rPr lang="cs-CZ" sz="1800" dirty="0" err="1">
                <a:effectLst/>
                <a:latin typeface="Times New Roman" panose="02020603050405020304" pitchFamily="18" charset="0"/>
                <a:ea typeface="Times New Roman" panose="02020603050405020304" pitchFamily="18" charset="0"/>
              </a:rPr>
              <a:t>Šlachookosticové</a:t>
            </a:r>
            <a:r>
              <a:rPr lang="cs-CZ" sz="1800" dirty="0">
                <a:effectLst/>
                <a:latin typeface="Times New Roman" panose="02020603050405020304" pitchFamily="18" charset="0"/>
                <a:ea typeface="Times New Roman" panose="02020603050405020304" pitchFamily="18" charset="0"/>
              </a:rPr>
              <a:t> reflexy</a:t>
            </a:r>
            <a:endParaRPr lang="cs-CZ" dirty="0"/>
          </a:p>
        </p:txBody>
      </p:sp>
      <p:pic>
        <p:nvPicPr>
          <p:cNvPr id="5124" name="Picture 4" descr="Rooting Reflex in Newborns: How It Develops, Triggers">
            <a:extLst>
              <a:ext uri="{FF2B5EF4-FFF2-40B4-BE49-F238E27FC236}">
                <a16:creationId xmlns:a16="http://schemas.microsoft.com/office/drawing/2014/main" id="{75D3733C-4493-4853-BFAA-E88364632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4629150"/>
            <a:ext cx="2830646" cy="158625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ile:Babkin reflex in eight-day-old infant.ogv - Wikimedia Commons">
            <a:extLst>
              <a:ext uri="{FF2B5EF4-FFF2-40B4-BE49-F238E27FC236}">
                <a16:creationId xmlns:a16="http://schemas.microsoft.com/office/drawing/2014/main" id="{15F98BC9-3C70-4737-B11A-E80EF2D4F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975" y="4069080"/>
            <a:ext cx="3300413"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30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14F673-A466-491B-BA59-A0F21A2695FA}"/>
              </a:ext>
            </a:extLst>
          </p:cNvPr>
          <p:cNvSpPr>
            <a:spLocks noGrp="1"/>
          </p:cNvSpPr>
          <p:nvPr>
            <p:ph type="title"/>
          </p:nvPr>
        </p:nvSpPr>
        <p:spPr/>
        <p:txBody>
          <a:bodyPr>
            <a:normAutofit fontScale="90000"/>
          </a:bodyPr>
          <a:lstStyle/>
          <a:p>
            <a:r>
              <a:rPr lang="cs-CZ" sz="4800" dirty="0">
                <a:solidFill>
                  <a:schemeClr val="tx1"/>
                </a:solidFill>
                <a:effectLst/>
                <a:ea typeface="Times New Roman" panose="02020603050405020304" pitchFamily="18" charset="0"/>
              </a:rPr>
              <a:t>3)Vyšetření posturální reaktibility –</a:t>
            </a:r>
            <a:br>
              <a:rPr lang="cs-CZ" sz="4800" dirty="0">
                <a:solidFill>
                  <a:schemeClr val="tx1"/>
                </a:solidFill>
                <a:effectLst/>
                <a:ea typeface="Times New Roman" panose="02020603050405020304" pitchFamily="18" charset="0"/>
              </a:rPr>
            </a:br>
            <a:r>
              <a:rPr lang="cs-CZ" sz="4800" dirty="0">
                <a:solidFill>
                  <a:schemeClr val="tx1"/>
                </a:solidFill>
                <a:effectLst/>
                <a:ea typeface="Times New Roman" panose="02020603050405020304" pitchFamily="18" charset="0"/>
              </a:rPr>
              <a:t> polohové testy</a:t>
            </a:r>
            <a:endParaRPr lang="cs-CZ" dirty="0">
              <a:solidFill>
                <a:schemeClr val="tx1"/>
              </a:solidFill>
            </a:endParaRPr>
          </a:p>
        </p:txBody>
      </p:sp>
      <p:pic>
        <p:nvPicPr>
          <p:cNvPr id="4100" name="Picture 4" descr="References in Primitive reflexes and postural reactions in the  neurodevelopmental examination - Pediatric Neurology">
            <a:extLst>
              <a:ext uri="{FF2B5EF4-FFF2-40B4-BE49-F238E27FC236}">
                <a16:creationId xmlns:a16="http://schemas.microsoft.com/office/drawing/2014/main" id="{52E89BB0-77CF-4158-858E-94D339CE6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1244917"/>
            <a:ext cx="2489200" cy="4450887"/>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C46F02B1-BB88-4D2E-B8CA-40DD0AC91475}"/>
              </a:ext>
            </a:extLst>
          </p:cNvPr>
          <p:cNvSpPr>
            <a:spLocks noGrp="1"/>
          </p:cNvSpPr>
          <p:nvPr>
            <p:ph idx="1"/>
          </p:nvPr>
        </p:nvSpPr>
        <p:spPr/>
        <p:txBody>
          <a:bodyPr>
            <a:normAutofit lnSpcReduction="10000"/>
          </a:bodyPr>
          <a:lstStyle/>
          <a:p>
            <a:r>
              <a:rPr lang="cs-CZ" sz="1800" dirty="0">
                <a:effectLst/>
                <a:ea typeface="Times New Roman" panose="02020603050405020304" pitchFamily="18" charset="0"/>
              </a:rPr>
              <a:t>Polohových reakcí je 7 a používáme je k odhalení stupně posturální zralosti CNS.</a:t>
            </a:r>
          </a:p>
          <a:p>
            <a:r>
              <a:rPr lang="cs-CZ" sz="1800" dirty="0">
                <a:effectLst/>
                <a:ea typeface="Times New Roman" panose="02020603050405020304" pitchFamily="18" charset="0"/>
              </a:rPr>
              <a:t>Polohové reakce sestavil a výsledek jejich vyšetření kvantifikoval prof. Dr. Václav Vojta. </a:t>
            </a:r>
          </a:p>
          <a:p>
            <a:r>
              <a:rPr lang="cs-CZ" sz="1800" dirty="0">
                <a:effectLst/>
                <a:ea typeface="Times New Roman" panose="02020603050405020304" pitchFamily="18" charset="0"/>
              </a:rPr>
              <a:t>Některé reakce již byly dříve známé, avšak V. Vojta přesně definoval jejich odpovědi v závislosti na věku dítěte.</a:t>
            </a:r>
          </a:p>
          <a:p>
            <a:pPr>
              <a:buFont typeface="Arial" panose="020B0604020202020204" pitchFamily="34" charset="0"/>
              <a:buChar char="•"/>
            </a:pPr>
            <a:r>
              <a:rPr lang="cs-CZ" sz="1800" strike="noStrike" dirty="0">
                <a:solidFill>
                  <a:srgbClr val="0000FF"/>
                </a:solidFill>
                <a:effectLst/>
                <a:ea typeface="Times New Roman" panose="02020603050405020304" pitchFamily="18" charset="0"/>
              </a:rPr>
              <a:t>Vojtovo boční sklopení</a:t>
            </a:r>
            <a:endParaRPr lang="cs-CZ" sz="1800" dirty="0">
              <a:effectLst/>
              <a:ea typeface="Times New Roman" panose="02020603050405020304" pitchFamily="18" charset="0"/>
            </a:endParaRPr>
          </a:p>
          <a:p>
            <a:pPr>
              <a:buFont typeface="Arial" panose="020B0604020202020204" pitchFamily="34" charset="0"/>
              <a:buChar char="•"/>
            </a:pPr>
            <a:r>
              <a:rPr lang="cs-CZ" sz="1800" strike="noStrike" dirty="0">
                <a:solidFill>
                  <a:srgbClr val="0000FF"/>
                </a:solidFill>
                <a:effectLst/>
                <a:ea typeface="Times New Roman" panose="02020603050405020304" pitchFamily="18" charset="0"/>
              </a:rPr>
              <a:t>Trakční zkouška</a:t>
            </a:r>
            <a:endParaRPr lang="cs-CZ" sz="1800" dirty="0">
              <a:effectLst/>
              <a:ea typeface="Times New Roman" panose="02020603050405020304" pitchFamily="18" charset="0"/>
            </a:endParaRPr>
          </a:p>
          <a:p>
            <a:pPr>
              <a:buFont typeface="Arial" panose="020B0604020202020204" pitchFamily="34" charset="0"/>
              <a:buChar char="•"/>
            </a:pPr>
            <a:r>
              <a:rPr lang="cs-CZ" sz="1800" strike="noStrike" dirty="0" err="1">
                <a:solidFill>
                  <a:srgbClr val="0000FF"/>
                </a:solidFill>
                <a:effectLst/>
                <a:ea typeface="Times New Roman" panose="02020603050405020304" pitchFamily="18" charset="0"/>
              </a:rPr>
              <a:t>Landauova</a:t>
            </a:r>
            <a:r>
              <a:rPr lang="cs-CZ" sz="1800" strike="noStrike" dirty="0">
                <a:solidFill>
                  <a:srgbClr val="0000FF"/>
                </a:solidFill>
                <a:effectLst/>
                <a:ea typeface="Times New Roman" panose="02020603050405020304" pitchFamily="18" charset="0"/>
              </a:rPr>
              <a:t> zkouška</a:t>
            </a:r>
            <a:endParaRPr lang="cs-CZ" sz="1800" dirty="0">
              <a:effectLst/>
              <a:ea typeface="Times New Roman" panose="02020603050405020304" pitchFamily="18" charset="0"/>
            </a:endParaRPr>
          </a:p>
          <a:p>
            <a:pPr>
              <a:buFont typeface="Arial" panose="020B0604020202020204" pitchFamily="34" charset="0"/>
              <a:buChar char="•"/>
            </a:pPr>
            <a:r>
              <a:rPr lang="cs-CZ" sz="1800" strike="noStrike" dirty="0">
                <a:solidFill>
                  <a:srgbClr val="0000FF"/>
                </a:solidFill>
                <a:effectLst/>
                <a:ea typeface="Times New Roman" panose="02020603050405020304" pitchFamily="18" charset="0"/>
              </a:rPr>
              <a:t>Zkouška </a:t>
            </a:r>
            <a:r>
              <a:rPr lang="cs-CZ" sz="1800" strike="noStrike" dirty="0" err="1">
                <a:solidFill>
                  <a:srgbClr val="0000FF"/>
                </a:solidFill>
                <a:effectLst/>
                <a:ea typeface="Times New Roman" panose="02020603050405020304" pitchFamily="18" charset="0"/>
              </a:rPr>
              <a:t>Peiper-Isbert</a:t>
            </a:r>
            <a:endParaRPr lang="cs-CZ" dirty="0">
              <a:ea typeface="Times New Roman" panose="02020603050405020304" pitchFamily="18" charset="0"/>
            </a:endParaRPr>
          </a:p>
          <a:p>
            <a:pPr>
              <a:buFont typeface="Arial" panose="020B0604020202020204" pitchFamily="34" charset="0"/>
              <a:buChar char="•"/>
            </a:pPr>
            <a:r>
              <a:rPr lang="cs-CZ" sz="1800" strike="noStrike" dirty="0">
                <a:solidFill>
                  <a:srgbClr val="0000FF"/>
                </a:solidFill>
                <a:effectLst/>
                <a:ea typeface="Times New Roman" panose="02020603050405020304" pitchFamily="18" charset="0"/>
              </a:rPr>
              <a:t>Axilární závěs</a:t>
            </a:r>
          </a:p>
          <a:p>
            <a:pPr>
              <a:buFont typeface="Arial" panose="020B0604020202020204" pitchFamily="34" charset="0"/>
              <a:buChar char="•"/>
            </a:pPr>
            <a:r>
              <a:rPr lang="cs-CZ" sz="1800" strike="noStrike" dirty="0" err="1">
                <a:solidFill>
                  <a:srgbClr val="0000FF"/>
                </a:solidFill>
                <a:effectLst/>
                <a:ea typeface="Times New Roman" panose="02020603050405020304" pitchFamily="18" charset="0"/>
              </a:rPr>
              <a:t>Collisové</a:t>
            </a:r>
            <a:r>
              <a:rPr lang="cs-CZ" sz="1800" strike="noStrike" dirty="0">
                <a:solidFill>
                  <a:srgbClr val="0000FF"/>
                </a:solidFill>
                <a:effectLst/>
                <a:ea typeface="Times New Roman" panose="02020603050405020304" pitchFamily="18" charset="0"/>
              </a:rPr>
              <a:t> horizontála</a:t>
            </a:r>
            <a:endParaRPr lang="cs-CZ" sz="1800" dirty="0">
              <a:effectLst/>
              <a:ea typeface="Times New Roman" panose="02020603050405020304" pitchFamily="18" charset="0"/>
            </a:endParaRPr>
          </a:p>
          <a:p>
            <a:pPr>
              <a:buFont typeface="Arial" panose="020B0604020202020204" pitchFamily="34" charset="0"/>
              <a:buChar char="•"/>
            </a:pPr>
            <a:r>
              <a:rPr lang="cs-CZ" sz="1800" strike="noStrike" dirty="0" err="1">
                <a:solidFill>
                  <a:srgbClr val="0000FF"/>
                </a:solidFill>
                <a:effectLst/>
                <a:ea typeface="Times New Roman" panose="02020603050405020304" pitchFamily="18" charset="0"/>
              </a:rPr>
              <a:t>Collisové</a:t>
            </a:r>
            <a:r>
              <a:rPr lang="cs-CZ" sz="1800" strike="noStrike" dirty="0">
                <a:solidFill>
                  <a:srgbClr val="0000FF"/>
                </a:solidFill>
                <a:effectLst/>
                <a:ea typeface="Times New Roman" panose="02020603050405020304" pitchFamily="18" charset="0"/>
              </a:rPr>
              <a:t> vertikála</a:t>
            </a:r>
            <a:endParaRPr lang="cs-CZ" sz="1800" dirty="0">
              <a:effectLst/>
              <a:ea typeface="Times New Roman" panose="02020603050405020304" pitchFamily="18" charset="0"/>
            </a:endParaRPr>
          </a:p>
          <a:p>
            <a:endParaRPr lang="cs-CZ" dirty="0"/>
          </a:p>
        </p:txBody>
      </p:sp>
    </p:spTree>
    <p:extLst>
      <p:ext uri="{BB962C8B-B14F-4D97-AF65-F5344CB8AC3E}">
        <p14:creationId xmlns:p14="http://schemas.microsoft.com/office/powerpoint/2010/main" val="1281391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Modrá">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1498</TotalTime>
  <Words>3406</Words>
  <Application>Microsoft Office PowerPoint</Application>
  <PresentationFormat>Širokoúhlá obrazovka</PresentationFormat>
  <Paragraphs>224</Paragraphs>
  <Slides>33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33</vt:i4>
      </vt:variant>
    </vt:vector>
  </HeadingPairs>
  <TitlesOfParts>
    <vt:vector size="37" baseType="lpstr">
      <vt:lpstr>Arial</vt:lpstr>
      <vt:lpstr>Garamond</vt:lpstr>
      <vt:lpstr>Times New Roman</vt:lpstr>
      <vt:lpstr>Savon</vt:lpstr>
      <vt:lpstr>Vojtova reflexní lokomoce</vt:lpstr>
      <vt:lpstr>VRL</vt:lpstr>
      <vt:lpstr>Indikace – kojenecký věk</vt:lpstr>
      <vt:lpstr>Indikace – starší děti a dospělí</vt:lpstr>
      <vt:lpstr>Kontraindikace</vt:lpstr>
      <vt:lpstr>Diagnostika</vt:lpstr>
      <vt:lpstr>1) Pohybová analýza spontánní motoriky</vt:lpstr>
      <vt:lpstr>2)Nejčastěji vyšetřované reflexy</vt:lpstr>
      <vt:lpstr>3)Vyšetření posturální reaktibility –  polohové testy</vt:lpstr>
      <vt:lpstr>3)Polohové testy</vt:lpstr>
      <vt:lpstr>Terapie</vt:lpstr>
      <vt:lpstr>Cíl terapie</vt:lpstr>
      <vt:lpstr>Reflexní lokomoce</vt:lpstr>
      <vt:lpstr>Reflexní lokomoce</vt:lpstr>
      <vt:lpstr>Aktivace reflexní lokomoce</vt:lpstr>
      <vt:lpstr>Spoušťové zóny</vt:lpstr>
      <vt:lpstr>Frekvence terapie</vt:lpstr>
      <vt:lpstr>Reflexní plazení</vt:lpstr>
      <vt:lpstr>Plánovaná hybnost RP</vt:lpstr>
      <vt:lpstr>Spoušťové zóny reflexivního plazení</vt:lpstr>
      <vt:lpstr>Reflexní plazení – výchozí poloha</vt:lpstr>
      <vt:lpstr>Reflexní plazení – výchozí poloha</vt:lpstr>
      <vt:lpstr>Reflexní otáčení</vt:lpstr>
      <vt:lpstr>Plánovaná hybnost - RO</vt:lpstr>
      <vt:lpstr>Reflexní otáčení – zóny na zadní straně trupu</vt:lpstr>
      <vt:lpstr>Reflexní otáčení - RO</vt:lpstr>
      <vt:lpstr>1. Fáze RO -  výchozí poloha</vt:lpstr>
      <vt:lpstr>2. Fáze RO -  výchozí poloha</vt:lpstr>
      <vt:lpstr>3. Fáze RO -  výchozí poloha</vt:lpstr>
      <vt:lpstr>4. Fáze RO -  výchozí poloha</vt:lpstr>
      <vt:lpstr>Plánovaná hybnost</vt:lpstr>
      <vt:lpstr>Literatura</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Vojtova reflexní lokomoce</dc:title>
  <dc:creator>Klára Rodová</dc:creator>
  <cp:lastModifiedBy>Klára Rodová</cp:lastModifiedBy>
  <cp:revision>13</cp:revision>
  <dcterms:created xsi:type="dcterms:W3CDTF">2022-02-14T21:13:25Z</dcterms:created>
  <dcterms:modified xsi:type="dcterms:W3CDTF">2022-05-03T05:44:15Z</dcterms:modified>
</cp:coreProperties>
</file>