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70" r:id="rId4"/>
    <p:sldId id="257" r:id="rId5"/>
    <p:sldId id="258" r:id="rId6"/>
    <p:sldId id="264" r:id="rId7"/>
    <p:sldId id="259" r:id="rId8"/>
    <p:sldId id="261" r:id="rId9"/>
    <p:sldId id="260" r:id="rId10"/>
    <p:sldId id="262" r:id="rId11"/>
    <p:sldId id="263" r:id="rId12"/>
    <p:sldId id="265" r:id="rId13"/>
    <p:sldId id="266" r:id="rId14"/>
    <p:sldId id="267" r:id="rId15"/>
    <p:sldId id="271" r:id="rId16"/>
    <p:sldId id="268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FB153-C85B-4C7A-B5C7-CD2BECFD2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956983"/>
            <a:ext cx="8637059" cy="3072341"/>
          </a:xfrm>
        </p:spPr>
        <p:txBody>
          <a:bodyPr/>
          <a:lstStyle/>
          <a:p>
            <a:pPr algn="ctr"/>
            <a:r>
              <a:rPr lang="cs-CZ" dirty="0"/>
              <a:t>Relaxační techniky</a:t>
            </a:r>
            <a:br>
              <a:rPr lang="cs-CZ" dirty="0"/>
            </a:br>
            <a:br>
              <a:rPr lang="cs-CZ" dirty="0"/>
            </a:br>
            <a:r>
              <a:rPr lang="cs-CZ" dirty="0"/>
              <a:t>Nácvik chůze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Opakování a diskuze vhodných technik u různých pacientů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66E57F-FCBF-439B-8CA3-C1EFF722E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6858000"/>
            <a:ext cx="7766936" cy="1096899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083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8F9A4-79BB-4869-A101-A140AA8E1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ke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517053-5E75-4AA6-9AC3-D686A83B8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... UVOLNĚNÍ V CELÉM TĚLE: Zaměřte se na pocit uvolnění v celém těle, cítíte v něm příjemnou tíhu a uvolnění. Chvíli zas pozorujte svůj dech, jeho klidný a pravidelný běh... V těle nyní můžete pociťovat i mírné teplo, někdy i mírné brnění v těle, někdy ztěžknutí, jindy až rozplývavou lehkost … Pocity při uvolňování mohou být různé, patří k němu. </a:t>
            </a:r>
          </a:p>
          <a:p>
            <a:r>
              <a:rPr lang="cs-CZ" dirty="0"/>
              <a:t>UKONČENÍ CVIČENÍ: V tomto stavu uvolnění a odpoutání od okolí můžete zůstat podle své chuti. Po čase však nejspíš pocítíte zase chuť se protáhnout a rozhýbat. Začněte tak, že zahýbete prsty na nohou a na rukou, ještě v klidu pomalu prohýbete další části těla. Můžete změnit polohu, zívnout, protáhnout se. Můžete si ještě poležet a věnovat se třeba příjemným myšlenkám, představám či vzpomínkám. Anebo, až budete chtít, několikrát se zhluboka nadechnout a vydechnout, znovu se protáhnout, probrat se, otevřít oči a – třeba po mírném rozcvičení, popřípadě osvěžení obličeje vodou – se pustit do svých dalších činností.</a:t>
            </a:r>
          </a:p>
        </p:txBody>
      </p:sp>
    </p:spTree>
    <p:extLst>
      <p:ext uri="{BB962C8B-B14F-4D97-AF65-F5344CB8AC3E}">
        <p14:creationId xmlns:p14="http://schemas.microsoft.com/office/powerpoint/2010/main" val="2103799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69527-A2E4-4373-BFD1-71EC7334F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Schultzův</a:t>
            </a:r>
            <a:r>
              <a:rPr lang="cs-CZ" dirty="0"/>
              <a:t> autogenní trénink (1976)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E06C95-91EF-41C0-873B-CBA8F65DD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Vztah k sugestivním a hypotonickým praktikám psychologie – vypracování podmíněného reflexního spojení mezi slovem navozeným pocitem tíže a tepla a relaxaci sv (</a:t>
            </a:r>
            <a:r>
              <a:rPr lang="cs-CZ" dirty="0" err="1"/>
              <a:t>info</a:t>
            </a:r>
            <a:r>
              <a:rPr lang="cs-CZ" dirty="0"/>
              <a:t> se mění v sugerované použití)</a:t>
            </a:r>
          </a:p>
          <a:p>
            <a:r>
              <a:rPr lang="cs-CZ" dirty="0"/>
              <a:t>Ovlivňují se autonomní funkce, regenerují se psychické síly, zlepšuje se psychosomatická reakce</a:t>
            </a:r>
          </a:p>
          <a:p>
            <a:r>
              <a:rPr lang="cs-CZ" dirty="0"/>
              <a:t>Vypracování podmíněného reflexního spojení mezi slovem navozeným pocitem tíže a tepla a relaxací svalu</a:t>
            </a:r>
          </a:p>
          <a:p>
            <a:r>
              <a:rPr lang="cs-CZ" dirty="0"/>
              <a:t>Přesouvá se pocit tíže po těle a dochází tak k uvolnění napětí pohybového aparátu</a:t>
            </a:r>
          </a:p>
          <a:p>
            <a:r>
              <a:rPr lang="cs-CZ" dirty="0"/>
              <a:t>Jede se podle předepsaného sledu představ podle slovních formulací</a:t>
            </a:r>
          </a:p>
          <a:p>
            <a:r>
              <a:rPr lang="cs-CZ" dirty="0"/>
              <a:t>Nutná je motivace ke spolupráci, poloha těla pro relaxaci svalů, zavření očí</a:t>
            </a:r>
          </a:p>
          <a:p>
            <a:r>
              <a:rPr lang="cs-CZ" dirty="0"/>
              <a:t>postupné uvolňování napětí v pohybovém systému - začínám od periferie, </a:t>
            </a:r>
            <a:r>
              <a:rPr lang="cs-CZ" dirty="0" err="1"/>
              <a:t>relax</a:t>
            </a:r>
            <a:r>
              <a:rPr lang="cs-CZ" dirty="0"/>
              <a:t> i mimika – pootevřená ústa,</a:t>
            </a:r>
          </a:p>
          <a:p>
            <a:r>
              <a:rPr lang="cs-CZ" dirty="0"/>
              <a:t>Doba trvání -  cca 20min</a:t>
            </a:r>
          </a:p>
          <a:p>
            <a:r>
              <a:rPr lang="cs-CZ" dirty="0"/>
              <a:t>Předepsaný sled představ na základě slovních dopomocí: Tíže -&gt;Tepla-&gt; rytmus srdce -&gt; dechu -&gt;orgány („břicho je teplé“) -&gt;oblast hlavy („čelo je přiměřeně chladné“)</a:t>
            </a:r>
          </a:p>
          <a:p>
            <a:r>
              <a:rPr lang="cs-CZ" dirty="0"/>
              <a:t>Generalizace (analogie – </a:t>
            </a:r>
            <a:r>
              <a:rPr lang="cs-CZ" dirty="0" err="1"/>
              <a:t>Adran-Brockova</a:t>
            </a:r>
            <a:r>
              <a:rPr lang="cs-CZ" dirty="0"/>
              <a:t> zákona pro facilitaci)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517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3E6EA0-D7B9-4896-9599-D0DC1615E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Schultzův</a:t>
            </a:r>
            <a:r>
              <a:rPr lang="cs-CZ" dirty="0"/>
              <a:t> autogenní trénink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62C3FD-1452-4405-9BCA-283026A7C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Má 6 částí:</a:t>
            </a:r>
          </a:p>
          <a:p>
            <a:r>
              <a:rPr lang="cs-CZ" dirty="0"/>
              <a:t>Navození pocitu tíže</a:t>
            </a:r>
          </a:p>
          <a:p>
            <a:r>
              <a:rPr lang="cs-CZ" dirty="0"/>
              <a:t>Navození pocitu tepla</a:t>
            </a:r>
          </a:p>
          <a:p>
            <a:r>
              <a:rPr lang="cs-CZ" dirty="0"/>
              <a:t>Vjem pravidelného rytmu srdce</a:t>
            </a:r>
          </a:p>
          <a:p>
            <a:r>
              <a:rPr lang="cs-CZ" dirty="0"/>
              <a:t>Sledování pravidelnosti dechu</a:t>
            </a:r>
          </a:p>
          <a:p>
            <a:r>
              <a:rPr lang="cs-CZ" dirty="0"/>
              <a:t>Procítění břišních orgánů – břicho je teplé</a:t>
            </a:r>
          </a:p>
          <a:p>
            <a:r>
              <a:rPr lang="cs-CZ" dirty="0"/>
              <a:t>Zaměření na oblast hlavy – čelo je příjemně chladné</a:t>
            </a:r>
          </a:p>
          <a:p>
            <a:r>
              <a:rPr lang="cs-CZ" dirty="0"/>
              <a:t>Nejprve je charakter informační, pak narůstá prožitek představy</a:t>
            </a:r>
          </a:p>
          <a:p>
            <a:r>
              <a:rPr lang="cs-CZ" dirty="0"/>
              <a:t>Uvolnění </a:t>
            </a:r>
            <a:r>
              <a:rPr lang="cs-CZ" dirty="0" err="1"/>
              <a:t>sval.skupiny</a:t>
            </a:r>
            <a:r>
              <a:rPr lang="cs-CZ" dirty="0"/>
              <a:t> vede k relaxaci jiných skupin až ke generalizaci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31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693CC-43E8-4066-ABEF-74AE0A43B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biofeedbacku v relaxaci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F2538E-B52F-4563-981C-88614EF6D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Snaží se relaxovat svalovou skupinu – ta je snímána a signalizována</a:t>
            </a:r>
          </a:p>
          <a:p>
            <a:r>
              <a:rPr lang="cs-CZ" dirty="0"/>
              <a:t>Vhodné pro trvalé napětí mimických a šíjových svalů...práce s EMG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0871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C54266-3DB2-4FCC-83BB-60915F2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Jóga v relaxaci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E3CC35-35A5-4D3D-A141-021B82824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Nehybně a bez úsilí spočinout v ásaně, bez pohybů, harmonizace vegetativních pochodů, 	mysl se zabývá meditací</a:t>
            </a:r>
          </a:p>
          <a:p>
            <a:r>
              <a:rPr lang="cs-CZ" dirty="0"/>
              <a:t>Při ásanách pro udržení využíváme posturální svaly -&gt; je to částečná relaxace, ale chceme 	relaxovat maximum svalů</a:t>
            </a:r>
          </a:p>
          <a:p>
            <a:r>
              <a:rPr lang="cs-CZ" dirty="0"/>
              <a:t>Každá poloha má proprioceptivní informaci s určitou signalizací bez velkého vlivu rušení</a:t>
            </a:r>
          </a:p>
          <a:p>
            <a:pPr marL="0" indent="0">
              <a:buNone/>
            </a:pPr>
            <a:r>
              <a:rPr lang="cs-CZ" dirty="0"/>
              <a:t>Polohy:</a:t>
            </a:r>
          </a:p>
          <a:p>
            <a:r>
              <a:rPr lang="cs-CZ" dirty="0"/>
              <a:t>Poloha mrtvoly na zádech</a:t>
            </a:r>
          </a:p>
          <a:p>
            <a:r>
              <a:rPr lang="cs-CZ" dirty="0"/>
              <a:t>Tygří pozice na břiše</a:t>
            </a:r>
          </a:p>
          <a:p>
            <a:r>
              <a:rPr lang="cs-CZ" dirty="0"/>
              <a:t>Lotosový květ pro meditaci v sedu</a:t>
            </a:r>
          </a:p>
          <a:p>
            <a:r>
              <a:rPr lang="cs-CZ" dirty="0"/>
              <a:t>Zajíc, dítě, tygřík, klubíčko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8" name="Picture 4" descr="Uvolnění v tygří poloze">
            <a:extLst>
              <a:ext uri="{FF2B5EF4-FFF2-40B4-BE49-F238E27FC236}">
                <a16:creationId xmlns:a16="http://schemas.microsoft.com/office/drawing/2014/main" id="{21AB52E4-3B77-4480-A945-E80805288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4" y="190500"/>
            <a:ext cx="3248025" cy="203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6744539-A64B-42FC-B0E7-244FE9A6B535}"/>
              </a:ext>
            </a:extLst>
          </p:cNvPr>
          <p:cNvCxnSpPr>
            <a:cxnSpLocks/>
          </p:cNvCxnSpPr>
          <p:nvPr/>
        </p:nvCxnSpPr>
        <p:spPr>
          <a:xfrm flipV="1">
            <a:off x="3371850" y="1619250"/>
            <a:ext cx="4733925" cy="3308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Pozice dítěte vs. Pozice zajíce - Spojuje nás jóga">
            <a:extLst>
              <a:ext uri="{FF2B5EF4-FFF2-40B4-BE49-F238E27FC236}">
                <a16:creationId xmlns:a16="http://schemas.microsoft.com/office/drawing/2014/main" id="{A5C2AFA2-437E-46AD-B1DD-3093450538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9443" y="4853347"/>
            <a:ext cx="2957346" cy="1970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pojnice: pravoúhlá 7">
            <a:extLst>
              <a:ext uri="{FF2B5EF4-FFF2-40B4-BE49-F238E27FC236}">
                <a16:creationId xmlns:a16="http://schemas.microsoft.com/office/drawing/2014/main" id="{C01B7007-E1D2-417E-9AF9-008534DAFBB1}"/>
              </a:ext>
            </a:extLst>
          </p:cNvPr>
          <p:cNvCxnSpPr>
            <a:cxnSpLocks/>
          </p:cNvCxnSpPr>
          <p:nvPr/>
        </p:nvCxnSpPr>
        <p:spPr>
          <a:xfrm>
            <a:off x="2047875" y="5838825"/>
            <a:ext cx="6057900" cy="71509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Šašankásana (Zajíc) - Yoga centrum Praha">
            <a:extLst>
              <a:ext uri="{FF2B5EF4-FFF2-40B4-BE49-F238E27FC236}">
                <a16:creationId xmlns:a16="http://schemas.microsoft.com/office/drawing/2014/main" id="{06C56071-7717-42B3-A307-C814363B61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899" y="3786907"/>
            <a:ext cx="2957346" cy="197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8D0DFB86-3FBF-432B-90E6-50BFA87D6D61}"/>
              </a:ext>
            </a:extLst>
          </p:cNvPr>
          <p:cNvCxnSpPr/>
          <p:nvPr/>
        </p:nvCxnSpPr>
        <p:spPr>
          <a:xfrm flipV="1">
            <a:off x="1514475" y="4927601"/>
            <a:ext cx="3048000" cy="720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833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B751E-BBC7-4EFB-890F-A35493CDC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Široký stoj rozkročný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00F8529-C2FF-4537-B60B-14C78A124D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5300" y="2160588"/>
            <a:ext cx="3881437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570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ACC86-6943-4B66-AC4E-AC254086B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metody relaxace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6D3A97-D6A1-4C04-86D2-9C6B3DE57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farmakologie můžeme relaxaci navodit </a:t>
            </a:r>
            <a:r>
              <a:rPr lang="cs-CZ" dirty="0" err="1"/>
              <a:t>myorelaxancii</a:t>
            </a:r>
            <a:endParaRPr lang="cs-CZ" dirty="0"/>
          </a:p>
          <a:p>
            <a:r>
              <a:rPr lang="cs-CZ" dirty="0"/>
              <a:t>pro relaxaci z FT slouží teplo</a:t>
            </a:r>
          </a:p>
          <a:p>
            <a:r>
              <a:rPr lang="cs-CZ" dirty="0"/>
              <a:t>dále lze využít masáž – klasická nebo reflexní bez tepacích hmatů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71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78074-4930-4FF7-AB3A-12287E538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1ABBD6-9C9D-4126-9B60-3C210F544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082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0B8A4-BD30-404B-A88D-FF76BA90B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Problematika relaxace v rehabilitaci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EA4185-D60C-4752-A5D7-86F35867D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Relaxace je součástí reedukace pohybu, je základním celkem </a:t>
            </a:r>
            <a:r>
              <a:rPr lang="cs-CZ" dirty="0" err="1"/>
              <a:t>rhb</a:t>
            </a:r>
            <a:r>
              <a:rPr lang="cs-CZ" dirty="0"/>
              <a:t> procesu; je proti úzkosti, ztuhlosti, povrchovému dýchání</a:t>
            </a:r>
          </a:p>
          <a:p>
            <a:r>
              <a:rPr lang="cs-CZ" dirty="0"/>
              <a:t>Je to stav klidového období mimo pohyb, napětí svalu je ovládáno regulačními mechanismy svalového tonu na bazální úrovni</a:t>
            </a:r>
          </a:p>
          <a:p>
            <a:r>
              <a:rPr lang="cs-CZ" dirty="0"/>
              <a:t>Relaxaci dělíme na místní a celkovou: </a:t>
            </a:r>
          </a:p>
          <a:p>
            <a:r>
              <a:rPr lang="cs-CZ" dirty="0"/>
              <a:t>místní – 1- a více svalů</a:t>
            </a:r>
          </a:p>
          <a:p>
            <a:r>
              <a:rPr lang="cs-CZ" dirty="0"/>
              <a:t>celková snižuje napětí sv., uvolňuje se duševní tenze</a:t>
            </a:r>
          </a:p>
          <a:p>
            <a:r>
              <a:rPr lang="cs-CZ" dirty="0"/>
              <a:t>vždy je spojena relaxace tělesná a psychická -&gt; využití v kinezioterapii, lázeňství i psychoterapii, kombinace aroma/muzikoterapie</a:t>
            </a:r>
          </a:p>
          <a:p>
            <a:r>
              <a:rPr lang="cs-CZ" dirty="0"/>
              <a:t>je spjata s inhibičními funkcemi NS– funkce vmezeřených inhibičních neuronů -&gt; relaxace dosáhneme aktivně, ovlivňujeme ji reaktivitou CNS a místním využitím reflexních vztahů s inhibičním efektem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38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54852F-9BDD-4FA9-A19A-1769D0E97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1A8DFA-F329-4DFA-94C0-46268BDC8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Regulační </a:t>
            </a:r>
            <a:r>
              <a:rPr lang="cs-CZ" dirty="0" err="1"/>
              <a:t>fce</a:t>
            </a:r>
            <a:r>
              <a:rPr lang="cs-CZ" dirty="0"/>
              <a:t> NS:</a:t>
            </a:r>
          </a:p>
          <a:p>
            <a:r>
              <a:rPr lang="cs-CZ" dirty="0"/>
              <a:t>specifické řídící okruhy – regulují motorické projevy, zpracovávají </a:t>
            </a:r>
            <a:r>
              <a:rPr lang="cs-CZ" dirty="0" err="1"/>
              <a:t>senzit</a:t>
            </a:r>
            <a:r>
              <a:rPr lang="cs-CZ" dirty="0"/>
              <a:t> a senzor </a:t>
            </a:r>
            <a:r>
              <a:rPr lang="cs-CZ" dirty="0" err="1"/>
              <a:t>info</a:t>
            </a:r>
            <a:r>
              <a:rPr lang="cs-CZ" dirty="0"/>
              <a:t>., je to podklad intelektové činnosti</a:t>
            </a:r>
          </a:p>
          <a:p>
            <a:r>
              <a:rPr lang="cs-CZ" dirty="0"/>
              <a:t>nespecifické systémy – nastavují úroveň činnosti CNS, udržují vigilitu, pohotovost CNS na změny prostředí. Činnost je řízena retikulární formací míchy a mozkového kmene, doprovází specifické systémy, má tonizační efekt</a:t>
            </a:r>
          </a:p>
          <a:p>
            <a:r>
              <a:rPr lang="cs-CZ" dirty="0"/>
              <a:t>tok specifických dostředivých </a:t>
            </a:r>
            <a:r>
              <a:rPr lang="cs-CZ" dirty="0" err="1"/>
              <a:t>info</a:t>
            </a:r>
            <a:r>
              <a:rPr lang="cs-CZ" dirty="0"/>
              <a:t> do mozku má za následek i činnost ascendentního systému retikulární formace s tonizačním efektem na CNS -&gt; modulace svalového tonu</a:t>
            </a:r>
          </a:p>
          <a:p>
            <a:pPr marL="0" indent="0">
              <a:buNone/>
            </a:pPr>
            <a:r>
              <a:rPr lang="cs-CZ" dirty="0"/>
              <a:t>Limbický systém – ovládá </a:t>
            </a:r>
            <a:r>
              <a:rPr lang="cs-CZ" dirty="0" err="1"/>
              <a:t>sval.tonus</a:t>
            </a:r>
            <a:r>
              <a:rPr lang="cs-CZ" dirty="0"/>
              <a:t> , integrují se zde </a:t>
            </a:r>
            <a:r>
              <a:rPr lang="cs-CZ" dirty="0" err="1"/>
              <a:t>info.z</a:t>
            </a:r>
            <a:r>
              <a:rPr lang="cs-CZ" dirty="0"/>
              <a:t> periférie a psychický stav, je iniciátorem pohybu, centrem emocí, hodnotí objekty a situace srovnáním se zkušenostmi. </a:t>
            </a:r>
          </a:p>
          <a:p>
            <a:r>
              <a:rPr lang="cs-CZ" dirty="0" err="1"/>
              <a:t>Sval.tonus</a:t>
            </a:r>
            <a:r>
              <a:rPr lang="cs-CZ" dirty="0"/>
              <a:t> je ovlivňován i pyramidovým a </a:t>
            </a:r>
            <a:r>
              <a:rPr lang="cs-CZ" dirty="0" err="1"/>
              <a:t>extrapyramidovým</a:t>
            </a:r>
            <a:r>
              <a:rPr lang="cs-CZ" dirty="0"/>
              <a:t> systém, cerebellem, vestibulem, retikulární formací a spinálním mozkovým okruhem. Cílem je ovlivnění gama-systému pomocí sestupné </a:t>
            </a:r>
            <a:r>
              <a:rPr lang="cs-CZ" dirty="0" err="1"/>
              <a:t>retikulospinální</a:t>
            </a:r>
            <a:r>
              <a:rPr lang="cs-CZ" dirty="0"/>
              <a:t> dráhy</a:t>
            </a:r>
          </a:p>
          <a:p>
            <a:r>
              <a:rPr lang="cs-CZ" dirty="0"/>
              <a:t>Pro relaxaci je důležité odstranit </a:t>
            </a:r>
            <a:r>
              <a:rPr lang="cs-CZ" dirty="0" err="1"/>
              <a:t>nociceptivní</a:t>
            </a:r>
            <a:r>
              <a:rPr lang="cs-CZ" dirty="0"/>
              <a:t> </a:t>
            </a:r>
            <a:r>
              <a:rPr lang="cs-CZ" dirty="0" err="1"/>
              <a:t>aferentaci</a:t>
            </a:r>
            <a:r>
              <a:rPr lang="cs-CZ" dirty="0"/>
              <a:t> nebo bolest (zvyšují tonus místně – </a:t>
            </a:r>
            <a:r>
              <a:rPr lang="cs-CZ" dirty="0" err="1"/>
              <a:t>TrP</a:t>
            </a:r>
            <a:r>
              <a:rPr lang="cs-CZ" dirty="0"/>
              <a:t>, spazmus – i celkově – hlavně v trapézech, mimických a žvýkacích svalech)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343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FD229B-8C2A-45C3-848A-637ACF410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Jacobsonova</a:t>
            </a:r>
            <a:r>
              <a:rPr lang="cs-CZ" dirty="0"/>
              <a:t> progresivní relaxace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28EC69-8A8A-4E52-BD42-771554A37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 relaxační metodu, která vznikla v roce 1908 (Jacobson, 1976). Vynálezcem této metody byl psycholog Edmund Jacobson.</a:t>
            </a:r>
          </a:p>
          <a:p>
            <a:r>
              <a:rPr lang="cs-CZ" dirty="0"/>
              <a:t>Progresivní svalová relaxace je technika, která k dosažení celkového tělesného a duševního uvolnění užívá střídavého napínání a uvolňování hybného svalstva. Nazývá se „progresivní“, protože se při ní procvičují jednotlivé hlavní svalové skupiny postupně. Přitom se člověk učí rozlišovat stavy napětí a uvolnění ve svalech a pak ve stále kratší době vědomě si navodit hluboké svalové uvolnění v jednotlivých oblastech těla a v celém těle zároveň. </a:t>
            </a:r>
          </a:p>
          <a:p>
            <a:r>
              <a:rPr lang="cs-CZ" dirty="0"/>
              <a:t>Doba cvičení 15-25 minut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56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13A555-47DA-4606-ADA7-8682F9740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relaxace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43ACC9-8FD2-4A3C-B68A-F0EF55C63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nutné se naučit a umět pozorovat, jaké změny se odehrávají ve svalech.</a:t>
            </a:r>
          </a:p>
          <a:p>
            <a:r>
              <a:rPr lang="cs-CZ" dirty="0"/>
              <a:t>Dovednost rozpoznat určité stavy napětí svalu (tenze) pomocí introspekce. Jacobson tyto pocity tenze nazývá „</a:t>
            </a:r>
            <a:r>
              <a:rPr lang="cs-CZ" dirty="0" err="1"/>
              <a:t>tenseness</a:t>
            </a:r>
            <a:r>
              <a:rPr lang="cs-CZ" dirty="0"/>
              <a:t>“, jedinec je pociťuje při kontrahovaném svalu. Například, když je sval kontrahovaný a jsou generovány nervové vzruchy z mozku. Tenze je kontrakce vláken kosterních svalů, která vytváří subjektivní pocit napětí. Relaxace je prodloužení těchto stažených vláken, čímž se eliminuje subjektivní pocit napětí.</a:t>
            </a:r>
          </a:p>
        </p:txBody>
      </p:sp>
    </p:spTree>
    <p:extLst>
      <p:ext uri="{BB962C8B-B14F-4D97-AF65-F5344CB8AC3E}">
        <p14:creationId xmlns:p14="http://schemas.microsoft.com/office/powerpoint/2010/main" val="54102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B1FBD-392D-41F5-9BB1-F31FFD7AE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relaxace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77281B-D97E-4896-A424-B213D269E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Vypěstování schopnosti vnímat a rozlišovat jemné rozdíly v napětí vlastních svalů a tím vědomě uvolnit svalové napětí a taky psychické. </a:t>
            </a:r>
          </a:p>
          <a:p>
            <a:r>
              <a:rPr lang="cs-CZ" dirty="0"/>
              <a:t>Využívá následné indukce – izometrická kontrakce skupiny svalů (začátek periferně), pak relaxace, kterou si uvědomuje</a:t>
            </a:r>
          </a:p>
          <a:p>
            <a:r>
              <a:rPr lang="cs-CZ" dirty="0"/>
              <a:t>To aplikuje na jednotlivé </a:t>
            </a:r>
            <a:r>
              <a:rPr lang="cs-CZ" dirty="0" err="1"/>
              <a:t>sval.skupiny</a:t>
            </a:r>
            <a:r>
              <a:rPr lang="cs-CZ" dirty="0"/>
              <a:t>; aktivace a relaxace jedné skupiny trvá minutu (5s kontrakce, 10s </a:t>
            </a:r>
            <a:r>
              <a:rPr lang="cs-CZ" dirty="0" err="1"/>
              <a:t>relax</a:t>
            </a:r>
            <a:r>
              <a:rPr lang="cs-CZ" dirty="0"/>
              <a:t>), celkově relaxuje asi 	15 minut</a:t>
            </a:r>
          </a:p>
          <a:p>
            <a:r>
              <a:rPr lang="cs-CZ" dirty="0"/>
              <a:t>Cvičí se vleže, od periférie k trupu, zjemňuje se volní útlum </a:t>
            </a:r>
            <a:r>
              <a:rPr lang="cs-CZ" dirty="0" err="1"/>
              <a:t>sval.napětí</a:t>
            </a:r>
            <a:r>
              <a:rPr lang="cs-CZ" dirty="0"/>
              <a:t> i bez předchozí kontrakce, místně i celkově</a:t>
            </a:r>
          </a:p>
          <a:p>
            <a:r>
              <a:rPr lang="cs-CZ" dirty="0"/>
              <a:t>Potom si uvědomuje </a:t>
            </a:r>
            <a:r>
              <a:rPr lang="cs-CZ" dirty="0" err="1"/>
              <a:t>sval.napětí</a:t>
            </a:r>
            <a:r>
              <a:rPr lang="cs-CZ" dirty="0"/>
              <a:t> v běžných činnostech, pak si uvědomuje nadměrné tenze a předchází zvýšenému napětí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187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A40C3-D32D-4590-B294-15356B8FF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Neurofyziologie relaxace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549E9-D327-4D26-B55C-790A7DF40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Progresivní relaxace snižuje vedení vzruchů aferentními vlákny z kosterní svaloviny. Retikulární formace je inervovaná z kosterních svalů. Svalová relaxace snižuje </a:t>
            </a:r>
            <a:r>
              <a:rPr lang="cs-CZ" dirty="0" err="1"/>
              <a:t>propriocepci</a:t>
            </a:r>
            <a:r>
              <a:rPr lang="cs-CZ" dirty="0"/>
              <a:t> hypotalamu se snížením vzruchů v </a:t>
            </a:r>
            <a:r>
              <a:rPr lang="cs-CZ" dirty="0" err="1"/>
              <a:t>hypotalamo</a:t>
            </a:r>
            <a:r>
              <a:rPr lang="cs-CZ" dirty="0"/>
              <a:t> – kortikální části mozku. Snížená mentální (emocionální) aktivita během svalové relaxace je zapříčiněna tím, že jsou snížené proprioceptivní impulsy vedoucí do hypotalamu. Ve svalech se nacházejí proprioceptivní receptory a svalová vřeténka. Ty určují napětí svalu a umožňují zpětnou vazbu. Aktivitu svalových vřetének ovlivňuje sympatikus. Progresivní relaxace může vést ke kontrole aktivity svalových vřetének a tato kontrola může být důležitým efektem progresivní svalové relaxace, kdy dochází ke snížení sympatických vzruchů. </a:t>
            </a:r>
          </a:p>
        </p:txBody>
      </p:sp>
    </p:spTree>
    <p:extLst>
      <p:ext uri="{BB962C8B-B14F-4D97-AF65-F5344CB8AC3E}">
        <p14:creationId xmlns:p14="http://schemas.microsoft.com/office/powerpoint/2010/main" val="5795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BF51C-D8E6-42B0-9279-54A13562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ke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FB34C8-CA35-41DF-8C7A-84D3E80CB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Pohodlně se usaďte nebo uložte... Nyní sedíte, nebo ležíte na zádech. Nohy máte volně vedle sebe, ruce volně položeny. Zavřete oči a soustřeďte se na plynulé dýchání. Necháváte dech volně proudit tělem dovnitř a ven. Pozorujte své dýchání, asi tak deset vdechů a výdechů takto sledujete. Pak přecházíte k cvičení svalových skupin. Začínáte od nohou a postupujete vzhůru podle pokynů:</a:t>
            </a:r>
          </a:p>
        </p:txBody>
      </p:sp>
    </p:spTree>
    <p:extLst>
      <p:ext uri="{BB962C8B-B14F-4D97-AF65-F5344CB8AC3E}">
        <p14:creationId xmlns:p14="http://schemas.microsoft.com/office/powerpoint/2010/main" val="2519503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9B78A-299C-4733-B3CA-5C175F0FD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ke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CACC5B-A6EE-4464-92EC-4724B2F3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49" y="1647825"/>
            <a:ext cx="9953625" cy="5038725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 CHODIDLA: Zaměřte se na svá chodidla a kotníky – jemně je napněte tím, že roztáhnete prsty na nohou vzhůru. Chvíli vydržte... (±5“) ... Nyní povolte prsty a uvolněte chodidla. Vnímejte, jak napětí mizí. Ztrácí se, v chodidlech pociťujete měknutí a lehkost... (±15‘‘¨) </a:t>
            </a:r>
          </a:p>
          <a:p>
            <a:r>
              <a:rPr lang="cs-CZ" dirty="0"/>
              <a:t>LÝTKA: Soustřeďte pozornost na svá lýtka. Špičky a nárty nohou vzepřete vzhůru, patu prošlápněte, jako byste chtěli nohy nadzvednout mírně nad podložku. Napněte svaly v lýtkách a vnímejte v nich napětí... Povolte. Napětí se ztrácí a mizí, svaly lýtek jsou uvolněné... </a:t>
            </a:r>
          </a:p>
          <a:p>
            <a:r>
              <a:rPr lang="cs-CZ" dirty="0"/>
              <a:t>STEHNA: Uvědomte si své svaly ve stehnech. Přitlačte kolena k sobě a uvědomte si, jak napětí ve svalech narůstá. Chvíli vydržte … a povolte. Opět cítíte uvolnění. Stehna se uvolní, napětí necháte úplně rozplynout... </a:t>
            </a:r>
          </a:p>
          <a:p>
            <a:r>
              <a:rPr lang="cs-CZ" dirty="0"/>
              <a:t>KYČLE A KŘÍŽ: Nyní přijdou na řadu kyčle a kříž. Sevřete hýždě k sobě a opatrně se prohněte v zádech. Pociťujete napětí v kyčlích a kříži... Uvolněte. Uvědomte si uvolnění ve svalech. Jsou stále uvolněnější a uvolněnější, cítíte tíhu v bocích a uvolnění v nohou, napětí vyprchává… </a:t>
            </a:r>
          </a:p>
          <a:p>
            <a:r>
              <a:rPr lang="cs-CZ" dirty="0"/>
              <a:t>¨BŘICHO A HRUDNÍK: Napněte břišní svaly a svaly hrudníku tak, že se nadýchnete až do břicha a zároveň napnete svaly břicha a hrudníku, jako byste se chtěl(a) chránit před úderem zepředu... S výdechem hrudník a břicho uvolněte a nechte napětí vymizet... </a:t>
            </a:r>
          </a:p>
          <a:p>
            <a:r>
              <a:rPr lang="cs-CZ" dirty="0"/>
              <a:t>PAŽE: Zaměřte se na své paže a ruce. Zatněte ruce v pěst, ruce předpažte a napněte svaly, pěsti nechte stále zaťaté. Uvědomte si napětí v nich... Položte paže a ruce zpátky a uvolněte je. Vnímejte, jak napětí ze svalů mizí, jakoby skrze prsty odtékalo pryč… </a:t>
            </a:r>
          </a:p>
          <a:p>
            <a:r>
              <a:rPr lang="cs-CZ" dirty="0"/>
              <a:t>RAMENA A KRK: Uvědomte si svá ramena. Svaly jemně napněte tak, že ramena vytáhnete k uším a stlačte zároveň dozadu. Cítíte napětí v ramenech a zátylku. Napněte svaly krku tím, že mírně zakloníte hlavu, chvíli tak vydržte... Povolte. Spusťte ramena dolů a vnímejte, jak napětí z ramen a zátylku mizí… </a:t>
            </a:r>
          </a:p>
          <a:p>
            <a:r>
              <a:rPr lang="cs-CZ" dirty="0"/>
              <a:t>OBLIČEJ: Svaly obličeje napněte tak, že se hodně zamračíte, stiskněte víčka, rty i čelisti k sobě. Uvědomte si napětí ve svalech obličeje... Nyní povolte čelo i čelist a vnímejte, jak napětí z celého obličeje mizí pryč</a:t>
            </a:r>
          </a:p>
        </p:txBody>
      </p:sp>
    </p:spTree>
    <p:extLst>
      <p:ext uri="{BB962C8B-B14F-4D97-AF65-F5344CB8AC3E}">
        <p14:creationId xmlns:p14="http://schemas.microsoft.com/office/powerpoint/2010/main" val="323652053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11079</TotalTime>
  <Words>1745</Words>
  <Application>Microsoft Office PowerPoint</Application>
  <PresentationFormat>Širokoúhlá obrazovka</PresentationFormat>
  <Paragraphs>84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Fazeta</vt:lpstr>
      <vt:lpstr>Relaxační techniky  Nácvik chůze  Opakování a diskuze vhodných technik u různých pacientů</vt:lpstr>
      <vt:lpstr>Problematika relaxace v rehabilitaci</vt:lpstr>
      <vt:lpstr>Prezentace aplikace PowerPoint</vt:lpstr>
      <vt:lpstr>Jacobsonova progresivní relaxace</vt:lpstr>
      <vt:lpstr>Podstata relaxace</vt:lpstr>
      <vt:lpstr>Podstata relaxace</vt:lpstr>
      <vt:lpstr>Neurofyziologie relaxace</vt:lpstr>
      <vt:lpstr>Pokyny ke cvičení</vt:lpstr>
      <vt:lpstr>Pokyny ke cvičení</vt:lpstr>
      <vt:lpstr>Pokyny ke cvičení</vt:lpstr>
      <vt:lpstr>Schultzův autogenní trénink (1976)</vt:lpstr>
      <vt:lpstr>Schultzův autogenní trénink</vt:lpstr>
      <vt:lpstr>Využití biofeedbacku v relaxaci</vt:lpstr>
      <vt:lpstr>Jóga v relaxaci</vt:lpstr>
      <vt:lpstr>Široký stoj rozkročný</vt:lpstr>
      <vt:lpstr>Další metody relaxace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Klára Rodová</dc:creator>
  <cp:lastModifiedBy>Klára Rodová</cp:lastModifiedBy>
  <cp:revision>5</cp:revision>
  <dcterms:created xsi:type="dcterms:W3CDTF">2022-04-16T22:54:24Z</dcterms:created>
  <dcterms:modified xsi:type="dcterms:W3CDTF">2022-05-09T21:40:06Z</dcterms:modified>
</cp:coreProperties>
</file>