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70" r:id="rId6"/>
    <p:sldId id="271" r:id="rId7"/>
    <p:sldId id="266" r:id="rId8"/>
    <p:sldId id="265" r:id="rId9"/>
    <p:sldId id="267" r:id="rId10"/>
    <p:sldId id="268" r:id="rId11"/>
    <p:sldId id="260" r:id="rId12"/>
    <p:sldId id="269" r:id="rId13"/>
    <p:sldId id="261" r:id="rId14"/>
    <p:sldId id="263" r:id="rId15"/>
    <p:sldId id="262" r:id="rId16"/>
    <p:sldId id="264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70680-FE80-417F-833C-AD7AA0298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BOBATH KONCEPT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0B4C4F-2501-465A-B2E2-CA751BB0C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71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F22F6-642B-42AE-809F-50D29FDC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HOLDING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0A4B3E-8C14-40D0-A643-A624E7548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Aktivita dolního trupu </a:t>
            </a:r>
          </a:p>
          <a:p>
            <a:pPr lvl="1"/>
            <a:r>
              <a:rPr lang="cs-CZ" dirty="0"/>
              <a:t>Zapojení břicha při neaktivitě – pomůžu si </a:t>
            </a:r>
            <a:r>
              <a:rPr lang="cs-CZ" dirty="0" err="1"/>
              <a:t>kaudalizací</a:t>
            </a:r>
            <a:r>
              <a:rPr lang="cs-CZ" dirty="0"/>
              <a:t> žeber</a:t>
            </a:r>
          </a:p>
          <a:p>
            <a:pPr lvl="1"/>
            <a:r>
              <a:rPr lang="cs-CZ" dirty="0"/>
              <a:t>Obejmu hýždě – nohy do klubíčka-&gt; zvednout hýždě do flexe a rotace</a:t>
            </a:r>
          </a:p>
          <a:p>
            <a:endParaRPr lang="cs-CZ" dirty="0"/>
          </a:p>
          <a:p>
            <a:r>
              <a:rPr lang="cs-CZ" dirty="0"/>
              <a:t>Aktivita horního trupu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SED</a:t>
            </a:r>
          </a:p>
          <a:p>
            <a:pPr marL="0" indent="0">
              <a:buNone/>
            </a:pPr>
            <a:r>
              <a:rPr lang="cs-CZ" dirty="0"/>
              <a:t>- Koukat se na to jak zatěžovat P a L stranu</a:t>
            </a:r>
          </a:p>
        </p:txBody>
      </p:sp>
    </p:spTree>
    <p:extLst>
      <p:ext uri="{BB962C8B-B14F-4D97-AF65-F5344CB8AC3E}">
        <p14:creationId xmlns:p14="http://schemas.microsoft.com/office/powerpoint/2010/main" val="137835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49967-7792-4AB9-BC87-B3F32F2CB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PLACING LOPATKY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7B7A6-FF22-45A3-B5E3-6BCFC9E73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 CMP</a:t>
            </a:r>
          </a:p>
          <a:p>
            <a:r>
              <a:rPr lang="cs-CZ" dirty="0"/>
              <a:t>UMÍ POUZE PROTRAKCI A ELEVACI LOPATKY</a:t>
            </a:r>
          </a:p>
          <a:p>
            <a:r>
              <a:rPr lang="cs-CZ" dirty="0"/>
              <a:t>SNAŽÍME SE O VEDENÍ POHYBU DO DEPRESE A DO MEDIOKAUDÁLNÍHO POSUNU LOPATKY</a:t>
            </a:r>
          </a:p>
          <a:p>
            <a:r>
              <a:rPr lang="cs-CZ" dirty="0"/>
              <a:t>CÍLEM JE ABY BYL SCHOPNÝ SÁM TOHO POHYBU LOPATKOU</a:t>
            </a:r>
          </a:p>
          <a:p>
            <a:r>
              <a:rPr lang="cs-CZ" dirty="0"/>
              <a:t>PRÁCE V CCC – CLOSED CINEMATIC CHAINS</a:t>
            </a:r>
          </a:p>
          <a:p>
            <a:pPr lvl="1"/>
            <a:r>
              <a:rPr lang="cs-CZ" dirty="0"/>
              <a:t>PAŽE DO PASIVNÍ FLEXE</a:t>
            </a:r>
          </a:p>
          <a:p>
            <a:pPr lvl="1"/>
            <a:r>
              <a:rPr lang="cs-CZ" dirty="0"/>
              <a:t>UKÁŽU MU ABY JEN TLAČIL HRUDNÍK DOPŘEDU</a:t>
            </a:r>
          </a:p>
          <a:p>
            <a:pPr lvl="1"/>
            <a:r>
              <a:rPr lang="cs-CZ" dirty="0"/>
              <a:t>LOPATKU SE SNAŽÍM ZASUNOUT A DRŽÍM RUKU </a:t>
            </a:r>
          </a:p>
          <a:p>
            <a:pPr lvl="1"/>
            <a:r>
              <a:rPr lang="cs-CZ" dirty="0"/>
              <a:t>POKUD SE LOPATKA ZASUNE – MEDIÁLNÍ OKRAJ SE ZASUNE – TO JE PAK OK A NECHÁM PAC ABY DRŽEL  ISOMETRICKOU KONTRAKCI V HK- EFEKT JE ABY BYLA HK V MÍRNE ZEVNÍ ROTACI A PALEC V ROVINĚ SE ZEMÍ</a:t>
            </a:r>
          </a:p>
        </p:txBody>
      </p:sp>
    </p:spTree>
    <p:extLst>
      <p:ext uri="{BB962C8B-B14F-4D97-AF65-F5344CB8AC3E}">
        <p14:creationId xmlns:p14="http://schemas.microsoft.com/office/powerpoint/2010/main" val="401991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6C7BB-A4E8-43CB-9ACF-C5A6DAC3B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NA BOKU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70F5AD-AE1D-4CB3-B497-5C9995F4C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KYČEL</a:t>
            </a:r>
          </a:p>
          <a:p>
            <a:r>
              <a:rPr lang="cs-CZ" dirty="0"/>
              <a:t>Napřímení </a:t>
            </a:r>
            <a:r>
              <a:rPr lang="cs-CZ" dirty="0" err="1"/>
              <a:t>Lp</a:t>
            </a:r>
            <a:r>
              <a:rPr lang="cs-CZ" dirty="0"/>
              <a:t>, chytnu si horní DK -&gt; jdeme do extenze KYK, pac pomáhá pokud je schopen</a:t>
            </a:r>
          </a:p>
          <a:p>
            <a:r>
              <a:rPr lang="cs-CZ" dirty="0"/>
              <a:t>Navazuje na to extenze KOK s </a:t>
            </a:r>
            <a:r>
              <a:rPr lang="cs-CZ" dirty="0" err="1"/>
              <a:t>náslendou</a:t>
            </a:r>
            <a:r>
              <a:rPr lang="cs-CZ" dirty="0"/>
              <a:t> FL v KOK</a:t>
            </a:r>
          </a:p>
          <a:p>
            <a:r>
              <a:rPr lang="cs-CZ" dirty="0"/>
              <a:t>Držím pánev za spinu </a:t>
            </a:r>
            <a:r>
              <a:rPr lang="cs-CZ" dirty="0" err="1"/>
              <a:t>zhora</a:t>
            </a:r>
            <a:r>
              <a:rPr lang="cs-CZ" dirty="0"/>
              <a:t> a pod KOK</a:t>
            </a:r>
          </a:p>
          <a:p>
            <a:r>
              <a:rPr lang="cs-CZ" dirty="0"/>
              <a:t>Nesmí docházet k </a:t>
            </a:r>
            <a:r>
              <a:rPr lang="cs-CZ" dirty="0" err="1"/>
              <a:t>lordotizaci</a:t>
            </a:r>
            <a:r>
              <a:rPr lang="cs-CZ" dirty="0"/>
              <a:t> LP</a:t>
            </a:r>
          </a:p>
        </p:txBody>
      </p:sp>
    </p:spTree>
    <p:extLst>
      <p:ext uri="{BB962C8B-B14F-4D97-AF65-F5344CB8AC3E}">
        <p14:creationId xmlns:p14="http://schemas.microsoft.com/office/powerpoint/2010/main" val="1361725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D389C-BEFE-460F-8DD9-7B9256C6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NA BOKU -  PÁNEV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FD8F1-973E-494D-BBE2-3A5B6F733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758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79D10-CC17-4BDD-980A-B889F63CF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LATERÁLNÍ STABILIZACE KYK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033DE-E30A-48F5-BE79-363551CB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326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49DFC-62EB-4325-B3BC-DC070B678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1E7A2-DF41-4591-AD88-020DF33F5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31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6E593-630F-4985-B84A-C04C04A3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NÁCVIK CHŮZE U LEHÁTKA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853A4-870E-485E-841E-E6C54C00B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551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D591E-85AF-4146-A483-290806070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CHŮZE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31AA73-FB96-4778-85DB-3B05F6226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STOJNÁ FÁZE</a:t>
            </a:r>
          </a:p>
          <a:p>
            <a:r>
              <a:rPr lang="cs-CZ" dirty="0"/>
              <a:t>ŠVIHOVÁ FÁZE</a:t>
            </a:r>
          </a:p>
          <a:p>
            <a:r>
              <a:rPr lang="cs-CZ" dirty="0"/>
              <a:t>CHŮZE DO SCHODŮ</a:t>
            </a:r>
          </a:p>
          <a:p>
            <a:r>
              <a:rPr lang="cs-CZ" dirty="0"/>
              <a:t>CHŮZE ZE SCHODŮ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60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8AF96-312A-4400-BB8B-8C310B3F9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BOBATH KONCEPT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F4446-78D4-4056-AF29-F21D01D75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OBNOVA A NEBO ZACHOVÁNÍ MAXIMÁLNÍHO POTENCIÁLU PACIENTA</a:t>
            </a:r>
          </a:p>
          <a:p>
            <a:r>
              <a:rPr lang="cs-CZ" dirty="0"/>
              <a:t>JE NUTNÁ AKTIVITA A PARTICIPACE PACIENTA NAROZDÍL OD VRL</a:t>
            </a:r>
          </a:p>
          <a:p>
            <a:r>
              <a:rPr lang="cs-CZ" dirty="0"/>
              <a:t>CÍL: SMART : </a:t>
            </a:r>
          </a:p>
          <a:p>
            <a:pPr lvl="1"/>
            <a:r>
              <a:rPr lang="cs-CZ" dirty="0"/>
              <a:t>S – SPECIFIKACE </a:t>
            </a:r>
          </a:p>
          <a:p>
            <a:pPr lvl="1"/>
            <a:r>
              <a:rPr lang="cs-CZ" dirty="0"/>
              <a:t>M – MĚŘITELNÝ </a:t>
            </a:r>
          </a:p>
          <a:p>
            <a:pPr lvl="1"/>
            <a:r>
              <a:rPr lang="cs-CZ" dirty="0"/>
              <a:t>A – DOSŽITELNÝ </a:t>
            </a:r>
          </a:p>
          <a:p>
            <a:pPr lvl="1"/>
            <a:r>
              <a:rPr lang="cs-CZ" dirty="0"/>
              <a:t>R- REÁLNÝ </a:t>
            </a:r>
          </a:p>
          <a:p>
            <a:pPr lvl="1"/>
            <a:r>
              <a:rPr lang="cs-CZ" dirty="0"/>
              <a:t>T – TIME VALUE – ČASOVĚ OHRANIČENÝ</a:t>
            </a:r>
          </a:p>
          <a:p>
            <a:r>
              <a:rPr lang="cs-CZ" dirty="0"/>
              <a:t>TERAPIE A VYŠETŘENÍ SE PROLÍNAJÍ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23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707AE-8FCF-4B1B-A48B-720ABCB9B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Bobath</a:t>
            </a:r>
            <a:r>
              <a:rPr lang="cs-CZ" dirty="0"/>
              <a:t> koncept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8A83EA-8D9C-479D-A6F7-572DE53B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naučení pohybu potřebujeme zopakovat 2000x -&gt; proto se dítě pořád pohybuje! Učí se pohyb!</a:t>
            </a:r>
          </a:p>
          <a:p>
            <a:r>
              <a:rPr lang="cs-CZ" dirty="0"/>
              <a:t>Porucha percepce u dětí je často horší než porucha motoriky</a:t>
            </a:r>
          </a:p>
          <a:p>
            <a:r>
              <a:rPr lang="cs-CZ" dirty="0"/>
              <a:t>Vždy se ptát na to, na čem chce pracovat pacient – např chce si dojít na záchod se zapojením ruky – chce se opřít o lůžko,…</a:t>
            </a:r>
          </a:p>
          <a:p>
            <a:r>
              <a:rPr lang="cs-CZ" dirty="0"/>
              <a:t>Pracovat po malých krůčcích – nakouskovat to</a:t>
            </a:r>
          </a:p>
          <a:p>
            <a:r>
              <a:rPr lang="cs-CZ" dirty="0"/>
              <a:t>Pracovat ve stejném prostředí – lůžko stejně vysoké, stejné ouško u hrnku, stejné otevírání dveří..</a:t>
            </a:r>
          </a:p>
          <a:p>
            <a:r>
              <a:rPr lang="cs-CZ" dirty="0"/>
              <a:t>Nejde nám o plný rozsah pohybu nebo o kvalitu provedení ale jde nám spíš o tom aby si podal hrnek – extenze nemusí být plná a pak flexe k ústům…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0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CF8BE-4FA8-41CE-A43B-8DC15F8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TERAPEUTIVKÉ PRVKY A TECHNIKY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D9073E-B63E-48ED-8D0A-A93C9CF81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DOF – DEGREES OF FREEDOM</a:t>
            </a:r>
          </a:p>
          <a:p>
            <a:r>
              <a:rPr lang="cs-CZ" dirty="0"/>
              <a:t>2) ZEVNÍ KONTROLA</a:t>
            </a:r>
          </a:p>
          <a:p>
            <a:r>
              <a:rPr lang="cs-CZ" dirty="0"/>
              <a:t>3) KEY POINTS OF CONTROL</a:t>
            </a:r>
          </a:p>
          <a:p>
            <a:r>
              <a:rPr lang="cs-CZ" dirty="0"/>
              <a:t>4) CLOSED/ OPEN CINEMATIC CHAIN</a:t>
            </a:r>
          </a:p>
          <a:p>
            <a:r>
              <a:rPr lang="cs-CZ" dirty="0"/>
              <a:t>5) HANDLING</a:t>
            </a:r>
          </a:p>
          <a:p>
            <a:r>
              <a:rPr lang="cs-CZ" dirty="0"/>
              <a:t>6)PLACING</a:t>
            </a:r>
          </a:p>
          <a:p>
            <a:r>
              <a:rPr lang="cs-CZ" dirty="0"/>
              <a:t>7) HOLDING</a:t>
            </a:r>
          </a:p>
        </p:txBody>
      </p:sp>
    </p:spTree>
    <p:extLst>
      <p:ext uri="{BB962C8B-B14F-4D97-AF65-F5344CB8AC3E}">
        <p14:creationId xmlns:p14="http://schemas.microsoft.com/office/powerpoint/2010/main" val="258702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92A46-DF73-41E4-AC11-87258E4F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KEY POINTS OF CONTROL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E0CA96-3A39-47CA-8059-268D41C67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Hlava- šíje: </a:t>
            </a:r>
          </a:p>
          <a:p>
            <a:pPr lvl="1"/>
            <a:r>
              <a:rPr lang="cs-CZ" dirty="0"/>
              <a:t>zvedání hlavy v poloze na břiše, v sedu či stoji -&gt; facilitace extenze trupu</a:t>
            </a:r>
          </a:p>
          <a:p>
            <a:pPr lvl="1"/>
            <a:r>
              <a:rPr lang="cs-CZ" dirty="0"/>
              <a:t>Flexe </a:t>
            </a:r>
            <a:r>
              <a:rPr lang="cs-CZ" dirty="0" err="1"/>
              <a:t>cp</a:t>
            </a:r>
            <a:r>
              <a:rPr lang="cs-CZ" dirty="0"/>
              <a:t> ve spojení s předsunutím pletence pažního k tlumení </a:t>
            </a:r>
            <a:r>
              <a:rPr lang="cs-CZ" dirty="0" err="1"/>
              <a:t>hypertonu</a:t>
            </a:r>
            <a:r>
              <a:rPr lang="cs-CZ" dirty="0"/>
              <a:t> extenzorů a k facilitaci ovládání hlavy</a:t>
            </a:r>
          </a:p>
          <a:p>
            <a:r>
              <a:rPr lang="cs-CZ" dirty="0"/>
              <a:t>Pletenec pažní</a:t>
            </a:r>
          </a:p>
          <a:p>
            <a:pPr lvl="1"/>
            <a:r>
              <a:rPr lang="cs-CZ" dirty="0"/>
              <a:t>Vnitřní rotace RAK s pronací předloktí k tlumení spasticity extenzorů</a:t>
            </a:r>
          </a:p>
          <a:p>
            <a:pPr lvl="1"/>
            <a:r>
              <a:rPr lang="cs-CZ" dirty="0"/>
              <a:t>ZR RAK + supinace -&gt; tlumení flexe  a facilitace extenze</a:t>
            </a:r>
          </a:p>
          <a:p>
            <a:pPr lvl="1"/>
            <a:r>
              <a:rPr lang="cs-CZ" dirty="0"/>
              <a:t>Elevace </a:t>
            </a:r>
            <a:r>
              <a:rPr lang="cs-CZ" dirty="0" err="1"/>
              <a:t>paží+ZR</a:t>
            </a:r>
            <a:r>
              <a:rPr lang="cs-CZ" dirty="0"/>
              <a:t> tlumení </a:t>
            </a:r>
            <a:r>
              <a:rPr lang="cs-CZ" dirty="0" err="1"/>
              <a:t>hypertonu</a:t>
            </a:r>
            <a:r>
              <a:rPr lang="cs-CZ" dirty="0"/>
              <a:t> flexorů a laterálních flexorů trupu+ facilitace extenze páteře a extenze KYK  a KOK</a:t>
            </a:r>
          </a:p>
          <a:p>
            <a:pPr lvl="1"/>
            <a:r>
              <a:rPr lang="cs-CZ" dirty="0"/>
              <a:t>Diagonální extenze paží vzad -&gt; tlumení spasticity flexorů</a:t>
            </a:r>
          </a:p>
          <a:p>
            <a:pPr lvl="1"/>
            <a:r>
              <a:rPr lang="cs-CZ" dirty="0"/>
              <a:t>ABD palce při supinaci a extenzi v lokti a zevní rotaci ramen -&gt; usnadnění rozevírání prstů</a:t>
            </a:r>
          </a:p>
          <a:p>
            <a:pPr lvl="1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728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B8ED3-B69C-4F05-8E23-030F048BB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KEY POINTS OF CONTROL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55B48-C104-4EFF-B53D-08FE7E75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Pletenec pánevní</a:t>
            </a:r>
          </a:p>
          <a:p>
            <a:pPr lvl="1"/>
            <a:r>
              <a:rPr lang="cs-CZ" dirty="0"/>
              <a:t>FL v KYK a KOK k usnadnění zevní rotace KYK a DF nohy</a:t>
            </a:r>
          </a:p>
          <a:p>
            <a:pPr lvl="1"/>
            <a:r>
              <a:rPr lang="cs-CZ" dirty="0"/>
              <a:t>ZR v KYK při </a:t>
            </a:r>
            <a:r>
              <a:rPr lang="cs-CZ" dirty="0" err="1"/>
              <a:t>ext</a:t>
            </a:r>
            <a:r>
              <a:rPr lang="cs-CZ" dirty="0"/>
              <a:t> DK -&gt; usnadnění ABD v KYK a DF nohy</a:t>
            </a:r>
          </a:p>
          <a:p>
            <a:pPr lvl="1"/>
            <a:r>
              <a:rPr lang="cs-CZ" dirty="0"/>
              <a:t>DF prstců k tlumení spasticity na DK, také k usnadnění DF nohy a k usnadnění ZR v KYK při současné ABD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59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F2F3D-5981-4FF0-B42D-794B8F309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HANDLING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D7ABB9-5BF0-433C-A452-7AE623F65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pacienta terapeutem, aby mu bylo umožněno prožít a provést „normální“ pohyb v rámci provedení funkce</a:t>
            </a:r>
          </a:p>
          <a:p>
            <a:r>
              <a:rPr lang="cs-CZ" dirty="0"/>
              <a:t>HANDS ON – vyšetření je zároveň terapií, sledovat kolik potřebuje dopomoci na začátku a kolik na konci</a:t>
            </a:r>
          </a:p>
          <a:p>
            <a:r>
              <a:rPr lang="cs-CZ" dirty="0"/>
              <a:t>HANDS OFF – měla by být terapie vedená tak, že naše ruce nepotřebuje</a:t>
            </a:r>
          </a:p>
          <a:p>
            <a:r>
              <a:rPr lang="cs-CZ" dirty="0"/>
              <a:t>Mít ruce tam, kde je nejhorší funkce – zde pak </a:t>
            </a:r>
            <a:r>
              <a:rPr lang="cs-CZ" dirty="0" err="1"/>
              <a:t>facilituju</a:t>
            </a:r>
            <a:endParaRPr lang="cs-CZ" dirty="0"/>
          </a:p>
          <a:p>
            <a:r>
              <a:rPr lang="cs-CZ" dirty="0" err="1"/>
              <a:t>Handling</a:t>
            </a:r>
            <a:r>
              <a:rPr lang="cs-CZ" dirty="0"/>
              <a:t> nám dopomůže odhalit příčinu problému – když aplikuju </a:t>
            </a:r>
            <a:r>
              <a:rPr lang="cs-CZ" dirty="0" err="1"/>
              <a:t>handling</a:t>
            </a:r>
            <a:r>
              <a:rPr lang="cs-CZ" dirty="0"/>
              <a:t> tam, kde </a:t>
            </a:r>
            <a:r>
              <a:rPr lang="cs-CZ" dirty="0" err="1"/>
              <a:t>handling</a:t>
            </a:r>
            <a:r>
              <a:rPr lang="cs-CZ" dirty="0"/>
              <a:t> nepomáhá nebo už není třeba-&gt; přesunu se jinam</a:t>
            </a:r>
          </a:p>
        </p:txBody>
      </p:sp>
    </p:spTree>
    <p:extLst>
      <p:ext uri="{BB962C8B-B14F-4D97-AF65-F5344CB8AC3E}">
        <p14:creationId xmlns:p14="http://schemas.microsoft.com/office/powerpoint/2010/main" val="92983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3F2BA-E381-4D7E-8449-2B1DBEE4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PLACING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18B2D-FA98-47CF-A057-DEC176960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Automatická schopnost sledovat a udržovat pohyb při pohybu vedeném terapeutem</a:t>
            </a:r>
          </a:p>
          <a:p>
            <a:r>
              <a:rPr lang="cs-CZ" dirty="0"/>
              <a:t>NENÍ TO PASIVNÍ POHYB!</a:t>
            </a:r>
          </a:p>
          <a:p>
            <a:r>
              <a:rPr lang="cs-CZ" dirty="0"/>
              <a:t>Není zde verbální vedení terapeutem, pacient by měl jen vnímat  a sledovat pohyb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494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F4882-E875-4002-860D-DB157DCF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HOLDING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F3B5E3-CD97-4842-A604-A8F9010BB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Ovlivnění senzorických vstupů</a:t>
            </a:r>
          </a:p>
          <a:p>
            <a:r>
              <a:rPr lang="cs-CZ" dirty="0"/>
              <a:t>24 hodinová terapie – preferovat paretickou stranu, feedback -  vlastní – dívat se na končetinu</a:t>
            </a:r>
          </a:p>
          <a:p>
            <a:r>
              <a:rPr lang="cs-CZ" dirty="0"/>
              <a:t>HK – pomalé pohyby JK, aproximace spíš intermitentní í během pohybu</a:t>
            </a:r>
          </a:p>
          <a:p>
            <a:r>
              <a:rPr lang="cs-CZ" dirty="0"/>
              <a:t>DK – platí to samé co pro HK, </a:t>
            </a:r>
            <a:r>
              <a:rPr lang="cs-CZ" dirty="0" err="1"/>
              <a:t>hands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– když cítím aktivitu pacienta tak vyzkouším jít proti pohybu nebo pustit</a:t>
            </a:r>
          </a:p>
          <a:p>
            <a:r>
              <a:rPr lang="cs-CZ" dirty="0" err="1"/>
              <a:t>Bridging</a:t>
            </a:r>
            <a:r>
              <a:rPr lang="cs-CZ" dirty="0"/>
              <a:t> – opora DK, kontroluji pánev, </a:t>
            </a:r>
            <a:r>
              <a:rPr lang="cs-CZ" dirty="0" err="1"/>
              <a:t>handling</a:t>
            </a:r>
            <a:r>
              <a:rPr lang="cs-CZ" dirty="0"/>
              <a:t> na pánvi, ale netlačit proti ní, protože by pak docházelo ještě k větší lateralizaci</a:t>
            </a:r>
          </a:p>
          <a:p>
            <a:r>
              <a:rPr lang="cs-CZ" dirty="0"/>
              <a:t>Vyzkoušet zapřít se o paretickou a zdravou dát do vzduchu + zvednout ruce, sepnout je a palec paretické je nahoře</a:t>
            </a:r>
          </a:p>
          <a:p>
            <a:r>
              <a:rPr lang="cs-CZ" dirty="0"/>
              <a:t>Poznámka: při aproximaci do KYK netlačit přes </a:t>
            </a:r>
            <a:r>
              <a:rPr lang="cs-CZ" dirty="0" err="1"/>
              <a:t>patellu</a:t>
            </a:r>
            <a:r>
              <a:rPr lang="cs-CZ" dirty="0"/>
              <a:t> – je to nepříjemné</a:t>
            </a:r>
          </a:p>
        </p:txBody>
      </p:sp>
    </p:spTree>
    <p:extLst>
      <p:ext uri="{BB962C8B-B14F-4D97-AF65-F5344CB8AC3E}">
        <p14:creationId xmlns:p14="http://schemas.microsoft.com/office/powerpoint/2010/main" val="3224511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7343</TotalTime>
  <Words>796</Words>
  <Application>Microsoft Office PowerPoint</Application>
  <PresentationFormat>Širokoúhlá obrazovka</PresentationFormat>
  <Paragraphs>94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BOBATH KONCEPT</vt:lpstr>
      <vt:lpstr>BOBATH KONCEPT</vt:lpstr>
      <vt:lpstr>Bobath koncept</vt:lpstr>
      <vt:lpstr>JEDNOTLIVÉ TERAPEUTIVKÉ PRVKY A TECHNIKY</vt:lpstr>
      <vt:lpstr>KEY POINTS OF CONTROL</vt:lpstr>
      <vt:lpstr>KEY POINTS OF CONTROL</vt:lpstr>
      <vt:lpstr>HANDLING</vt:lpstr>
      <vt:lpstr>PLACING</vt:lpstr>
      <vt:lpstr>HOLDING</vt:lpstr>
      <vt:lpstr>HOLDING</vt:lpstr>
      <vt:lpstr>PLACING LOPATKY</vt:lpstr>
      <vt:lpstr>AKTIVITY NA BOKU</vt:lpstr>
      <vt:lpstr>AKTIVITY NA BOKU -  PÁNEV</vt:lpstr>
      <vt:lpstr>LATERÁLNÍ STABILIZACE KYK</vt:lpstr>
      <vt:lpstr>STOJ</vt:lpstr>
      <vt:lpstr>NÁCVIK CHŮZE U LEHÁTKA</vt:lpstr>
      <vt:lpstr>CHŮZE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BOBATH KONCEPT</dc:title>
  <dc:creator>Klára Rodová</dc:creator>
  <cp:lastModifiedBy>Klára Rodová</cp:lastModifiedBy>
  <cp:revision>4</cp:revision>
  <dcterms:created xsi:type="dcterms:W3CDTF">2022-01-27T22:38:51Z</dcterms:created>
  <dcterms:modified xsi:type="dcterms:W3CDTF">2022-02-09T21:20:14Z</dcterms:modified>
</cp:coreProperties>
</file>