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73" r:id="rId10"/>
    <p:sldId id="296" r:id="rId11"/>
    <p:sldId id="257" r:id="rId12"/>
    <p:sldId id="274" r:id="rId13"/>
    <p:sldId id="275" r:id="rId14"/>
    <p:sldId id="258" r:id="rId15"/>
    <p:sldId id="276" r:id="rId16"/>
    <p:sldId id="259" r:id="rId17"/>
    <p:sldId id="294" r:id="rId18"/>
    <p:sldId id="277" r:id="rId19"/>
    <p:sldId id="260" r:id="rId20"/>
    <p:sldId id="297" r:id="rId21"/>
    <p:sldId id="278" r:id="rId22"/>
    <p:sldId id="261" r:id="rId23"/>
    <p:sldId id="280" r:id="rId24"/>
    <p:sldId id="300" r:id="rId25"/>
    <p:sldId id="299" r:id="rId26"/>
    <p:sldId id="272" r:id="rId27"/>
    <p:sldId id="279" r:id="rId28"/>
    <p:sldId id="298" r:id="rId29"/>
    <p:sldId id="262" r:id="rId30"/>
    <p:sldId id="281" r:id="rId31"/>
    <p:sldId id="301" r:id="rId32"/>
    <p:sldId id="263" r:id="rId33"/>
    <p:sldId id="282" r:id="rId34"/>
    <p:sldId id="302" r:id="rId35"/>
    <p:sldId id="264" r:id="rId36"/>
    <p:sldId id="293" r:id="rId37"/>
    <p:sldId id="283" r:id="rId38"/>
    <p:sldId id="295" r:id="rId39"/>
    <p:sldId id="265" r:id="rId40"/>
    <p:sldId id="284" r:id="rId41"/>
    <p:sldId id="266" r:id="rId42"/>
    <p:sldId id="267" r:id="rId43"/>
    <p:sldId id="268" r:id="rId44"/>
    <p:sldId id="269" r:id="rId45"/>
    <p:sldId id="270" r:id="rId46"/>
    <p:sldId id="292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5/16/2022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5/16/2022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5/16/2022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B79DE6-675C-4A26-9BB1-D5D9DB71E6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DNS – Dynamická neuromuskulární stabilizace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91BFE89-EAEC-44FF-BCC2-04CB6FB25A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638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8AD8E9C-4CFB-4F2E-B1A6-2A9B45D7E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DNS Diagnostické testy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63D3D73-8415-4570-9595-6DDE1A64E0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1, brániční test</a:t>
            </a:r>
          </a:p>
          <a:p>
            <a:r>
              <a:rPr lang="cs-CZ" dirty="0"/>
              <a:t>2,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7C23572-56D9-43B0-8EA1-26F7CD8F00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481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7569F3-9FF8-4361-9CC2-CF9E0A718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Brániční test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4F1CB6-2EFC-4609-8C8B-7CE6F7C28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Výchozí poloha: Sed na celých stehnech, bérce volně visí, chodidla bez opory o podložku, páteř napřímená, HKK volně podél těla</a:t>
            </a:r>
          </a:p>
          <a:p>
            <a:r>
              <a:rPr lang="cs-CZ" dirty="0"/>
              <a:t>Provedení testu: s nádechem aktivace </a:t>
            </a:r>
            <a:r>
              <a:rPr lang="cs-CZ" dirty="0" err="1"/>
              <a:t>laterodorzální</a:t>
            </a:r>
            <a:r>
              <a:rPr lang="cs-CZ" dirty="0"/>
              <a:t> skupiny břišních svalů spolu s laterálním rozšířením hrudníku; tlak proti prstům pod spodními žebry, schopnost udržet tlak a zároveň dýchat</a:t>
            </a:r>
          </a:p>
          <a:p>
            <a:r>
              <a:rPr lang="cs-CZ" dirty="0"/>
              <a:t>Palpace – 2 varianty: 1)laterálně – s prsty v mezižeberních prostorech – posouzení rozvíjení spodní kavity hrudníku 2) </a:t>
            </a:r>
            <a:r>
              <a:rPr lang="cs-CZ" dirty="0" err="1"/>
              <a:t>dorzolaterálně</a:t>
            </a:r>
            <a:r>
              <a:rPr lang="cs-CZ" dirty="0"/>
              <a:t> – pod spodními žebry – k monitoringu expanze a směru modulovaného IAP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A) respirační </a:t>
            </a:r>
            <a:r>
              <a:rPr lang="cs-CZ" dirty="0" err="1"/>
              <a:t>fce</a:t>
            </a:r>
            <a:endParaRPr lang="cs-CZ" dirty="0"/>
          </a:p>
          <a:p>
            <a:r>
              <a:rPr lang="cs-CZ" dirty="0"/>
              <a:t>B) posturální </a:t>
            </a:r>
            <a:r>
              <a:rPr lang="cs-CZ" dirty="0" err="1"/>
              <a:t>fce</a:t>
            </a:r>
            <a:r>
              <a:rPr lang="cs-CZ" dirty="0"/>
              <a:t> </a:t>
            </a:r>
          </a:p>
          <a:p>
            <a:r>
              <a:rPr lang="cs-CZ" dirty="0"/>
              <a:t>C) posturálně respirační </a:t>
            </a:r>
            <a:r>
              <a:rPr lang="cs-CZ" dirty="0" err="1"/>
              <a:t>fce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9080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75DCE-E961-4467-8E30-F7E7E683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Brániční test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83B1E1-848B-495F-AAE2-CD0CCA54C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Palpujeme  sledujeme: mírný tlak </a:t>
            </a:r>
            <a:r>
              <a:rPr lang="cs-CZ" dirty="0" err="1"/>
              <a:t>laterodorzálně</a:t>
            </a:r>
            <a:r>
              <a:rPr lang="cs-CZ" dirty="0"/>
              <a:t> pod dolními žebry, </a:t>
            </a:r>
            <a:r>
              <a:rPr lang="cs-CZ" dirty="0" err="1"/>
              <a:t>zárověn</a:t>
            </a:r>
            <a:r>
              <a:rPr lang="cs-CZ" dirty="0"/>
              <a:t> kontrolujeme postavení dolních žeber</a:t>
            </a:r>
          </a:p>
          <a:p>
            <a:r>
              <a:rPr lang="cs-CZ" dirty="0"/>
              <a:t>Kvalitu dechového stereotypu </a:t>
            </a:r>
          </a:p>
          <a:p>
            <a:r>
              <a:rPr lang="cs-CZ" dirty="0"/>
              <a:t>Napřímení páteře</a:t>
            </a:r>
          </a:p>
          <a:p>
            <a:r>
              <a:rPr lang="cs-CZ" dirty="0"/>
              <a:t>Aktivitu (kvalitu, symetrii) zapojení břišních svalů</a:t>
            </a:r>
          </a:p>
          <a:p>
            <a:r>
              <a:rPr lang="cs-CZ" dirty="0"/>
              <a:t>Laterální rozšíření mezižeberních prostor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A449E01-AD45-4526-993C-65D2AC669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919" y="3429000"/>
            <a:ext cx="3950531" cy="285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57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443F228-2F0D-4A5D-BE16-96EA63247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Správné provedení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C605F8B-4B62-4CCC-8254-F297BE24EC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Symetrická aktivita</a:t>
            </a:r>
          </a:p>
          <a:p>
            <a:r>
              <a:rPr lang="cs-CZ" dirty="0"/>
              <a:t>Dolní žebra se pohybují při nádechu laterálně</a:t>
            </a:r>
          </a:p>
          <a:p>
            <a:r>
              <a:rPr lang="cs-CZ" dirty="0"/>
              <a:t>Mezižeberní prostory se rozšiřují</a:t>
            </a:r>
          </a:p>
          <a:p>
            <a:r>
              <a:rPr lang="cs-CZ" dirty="0"/>
              <a:t>Napřímené páteře během celého testu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B621F7B-A8D6-4926-8C28-BA314457391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Malá či nulová schopnost aktivovat – zpevnit </a:t>
            </a:r>
            <a:r>
              <a:rPr lang="cs-CZ" dirty="0" err="1"/>
              <a:t>dorzolaterální</a:t>
            </a:r>
            <a:r>
              <a:rPr lang="cs-CZ" dirty="0"/>
              <a:t> část břišní stěny proti našemu tlaku</a:t>
            </a:r>
          </a:p>
          <a:p>
            <a:r>
              <a:rPr lang="cs-CZ" dirty="0"/>
              <a:t>Kraniální migrace žeber</a:t>
            </a:r>
          </a:p>
          <a:p>
            <a:r>
              <a:rPr lang="cs-CZ" dirty="0"/>
              <a:t>Neschopnost laterálního rozšíření dolních žeber</a:t>
            </a:r>
          </a:p>
          <a:p>
            <a:r>
              <a:rPr lang="cs-CZ" dirty="0" err="1"/>
              <a:t>Kyfotizace</a:t>
            </a:r>
            <a:r>
              <a:rPr lang="cs-CZ" dirty="0"/>
              <a:t> v </a:t>
            </a:r>
            <a:r>
              <a:rPr lang="cs-CZ" dirty="0" err="1"/>
              <a:t>ThP</a:t>
            </a:r>
            <a:endParaRPr lang="cs-CZ" dirty="0"/>
          </a:p>
          <a:p>
            <a:r>
              <a:rPr lang="cs-CZ" dirty="0"/>
              <a:t>Souhyb ramen, lopatek</a:t>
            </a:r>
          </a:p>
          <a:p>
            <a:r>
              <a:rPr lang="cs-CZ" dirty="0"/>
              <a:t>Asymetrie v provedení – jinak se rozvíjí na L a P straně – hrudník nemá </a:t>
            </a:r>
            <a:r>
              <a:rPr lang="cs-CZ" dirty="0" err="1"/>
              <a:t>punctum</a:t>
            </a:r>
            <a:r>
              <a:rPr lang="cs-CZ" dirty="0"/>
              <a:t> </a:t>
            </a:r>
            <a:r>
              <a:rPr lang="cs-CZ" dirty="0" err="1"/>
              <a:t>fixum</a:t>
            </a:r>
            <a:r>
              <a:rPr lang="cs-CZ" dirty="0"/>
              <a:t> – bránice pracuje opačně</a:t>
            </a:r>
          </a:p>
          <a:p>
            <a:r>
              <a:rPr lang="cs-CZ" dirty="0"/>
              <a:t>„</a:t>
            </a:r>
            <a:r>
              <a:rPr lang="cs-CZ" dirty="0" err="1"/>
              <a:t>silonková</a:t>
            </a:r>
            <a:r>
              <a:rPr lang="cs-CZ" dirty="0"/>
              <a:t> kontraktura“ u žeber – </a:t>
            </a:r>
            <a:r>
              <a:rPr lang="cs-CZ" dirty="0" err="1"/>
              <a:t>rolujíbřicho</a:t>
            </a:r>
            <a:r>
              <a:rPr lang="cs-CZ" dirty="0"/>
              <a:t> dovnitř a nedokáží uvolnit </a:t>
            </a:r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abd</a:t>
            </a:r>
            <a:r>
              <a:rPr lang="cs-CZ" dirty="0"/>
              <a:t>.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3921BCC3-1B16-4112-8766-959C00E528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Známky insuficience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8630A9E-8FA5-4A40-8777-593880801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Brániční test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8A6F8C-C5B9-4929-B90D-72EB6836C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15524" y="4891131"/>
            <a:ext cx="2963474" cy="207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14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377B8B-B44E-4ECD-A1C1-665B9967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Testování IAP v sedě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88CFBB-ECCE-4FD7-962E-DCC119D7E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Výchozí nastavení: Sed, Bez podložení nohou, palpuju si od spin mediálně</a:t>
            </a:r>
          </a:p>
          <a:p>
            <a:r>
              <a:rPr lang="cs-CZ" dirty="0"/>
              <a:t>Pokyn: vytlačte mi prsty- pouze tlak, ne dech</a:t>
            </a:r>
          </a:p>
          <a:p>
            <a:r>
              <a:rPr lang="cs-CZ" dirty="0"/>
              <a:t>Koukat na pupík, asymetrie postavení pupíku, kde vytlačuje víc,</a:t>
            </a:r>
          </a:p>
          <a:p>
            <a:r>
              <a:rPr lang="cs-CZ" dirty="0"/>
              <a:t>Často náhradní vzor – </a:t>
            </a:r>
            <a:r>
              <a:rPr lang="cs-CZ" dirty="0" err="1"/>
              <a:t>kyfotizace</a:t>
            </a:r>
            <a:r>
              <a:rPr lang="cs-CZ" dirty="0"/>
              <a:t> a záklon nebo stažení m. RA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ED24F47-3672-4A5F-B39E-27B74068E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1179" y="3533775"/>
            <a:ext cx="3542399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67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2B87D25-0997-4EEC-91C9-B179F88403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sledujeme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8BBE92-02E3-423B-A79B-168F80C4C5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Palpace v oblasti tříselné krajiny mediálně od SIAS, nad hlavicemi kyčelních kloubů, napřímení páteře, postavení </a:t>
            </a:r>
            <a:r>
              <a:rPr lang="cs-CZ" dirty="0" err="1"/>
              <a:t>umbiliku</a:t>
            </a:r>
            <a:r>
              <a:rPr lang="cs-CZ" dirty="0"/>
              <a:t>, vyváženost aktivace břišní stěny</a:t>
            </a:r>
          </a:p>
          <a:p>
            <a:r>
              <a:rPr lang="cs-CZ" dirty="0"/>
              <a:t>Správné provedení:</a:t>
            </a:r>
          </a:p>
          <a:p>
            <a:r>
              <a:rPr lang="cs-CZ" dirty="0"/>
              <a:t>Schopnost udržet tlak proti nám i s výdechem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CA45E61-69F9-4973-89BA-61E1C27B6C8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Převažující aktivita horní části m. RA</a:t>
            </a:r>
          </a:p>
          <a:p>
            <a:r>
              <a:rPr lang="cs-CZ" dirty="0"/>
              <a:t>Migrace pupku kraniálně</a:t>
            </a:r>
          </a:p>
          <a:p>
            <a:r>
              <a:rPr lang="cs-CZ" dirty="0"/>
              <a:t>Asymetrická, minimální nebo žádná aktivita svalů v oblasti dolního břicha</a:t>
            </a:r>
          </a:p>
          <a:p>
            <a:r>
              <a:rPr lang="cs-CZ" dirty="0"/>
              <a:t>Nedostatečná modulace IAP</a:t>
            </a:r>
          </a:p>
          <a:p>
            <a:r>
              <a:rPr lang="cs-CZ" dirty="0"/>
              <a:t>Inspirační postavení hrudníku (zvyšuje se aktivita </a:t>
            </a:r>
            <a:r>
              <a:rPr lang="cs-CZ" dirty="0" err="1"/>
              <a:t>paravertebráních</a:t>
            </a:r>
            <a:r>
              <a:rPr lang="cs-CZ" dirty="0"/>
              <a:t> svalů)</a:t>
            </a:r>
          </a:p>
          <a:p>
            <a:r>
              <a:rPr lang="cs-CZ" dirty="0"/>
              <a:t>„přesýpací hodiny“ při vytlačení do třísel nebo „bublina“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AC283524-E913-48F7-927D-A6D02336AB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Známky insuficience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0AF258C-A736-4DAE-AAA9-C523AD96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Testování IAP v sedě</a:t>
            </a:r>
          </a:p>
        </p:txBody>
      </p:sp>
    </p:spTree>
    <p:extLst>
      <p:ext uri="{BB962C8B-B14F-4D97-AF65-F5344CB8AC3E}">
        <p14:creationId xmlns:p14="http://schemas.microsoft.com/office/powerpoint/2010/main" val="1605484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06002-23C5-4CD9-81F4-ED6190C2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261" y="993267"/>
            <a:ext cx="7729728" cy="1188720"/>
          </a:xfrm>
        </p:spPr>
        <p:txBody>
          <a:bodyPr/>
          <a:lstStyle/>
          <a:p>
            <a:r>
              <a:rPr lang="cs-CZ" dirty="0"/>
              <a:t>3) Testování IAP vleže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C8CF7C-F1C9-4847-8BC8-A5E1935B6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Výchozí pozice:</a:t>
            </a:r>
          </a:p>
          <a:p>
            <a:r>
              <a:rPr lang="cs-CZ" dirty="0"/>
              <a:t>Vypodložit hlavu pokud kyfóza v </a:t>
            </a:r>
            <a:r>
              <a:rPr lang="cs-CZ" dirty="0" err="1"/>
              <a:t>th</a:t>
            </a:r>
            <a:r>
              <a:rPr lang="cs-CZ" dirty="0"/>
              <a:t>, hrudník je pasivně nastaven  do neutrální polohy</a:t>
            </a:r>
          </a:p>
          <a:p>
            <a:r>
              <a:rPr lang="cs-CZ" dirty="0"/>
              <a:t>DKK 3x do 90° - KYK, KOK, KOT– DK drží terapeut nebo židle, balon ne, to třeba až v terapii, ABD+ ZR v KYK</a:t>
            </a:r>
          </a:p>
          <a:p>
            <a:endParaRPr lang="cs-CZ" dirty="0"/>
          </a:p>
          <a:p>
            <a:r>
              <a:rPr lang="cs-CZ" dirty="0"/>
              <a:t>Provedení testu: postupné odlehčení DKK od opory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4166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FEE0F073-4E3E-46C9-B840-7AD56F71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3) Testování IAP vleže</a:t>
            </a:r>
          </a:p>
        </p:txBody>
      </p:sp>
      <p:pic>
        <p:nvPicPr>
          <p:cNvPr id="3074" name="Picture 2" descr="Dynamická neuromuskulární stabilizace - PDF Stažení zdarma">
            <a:extLst>
              <a:ext uri="{FF2B5EF4-FFF2-40B4-BE49-F238E27FC236}">
                <a16:creationId xmlns:a16="http://schemas.microsoft.com/office/drawing/2014/main" id="{F5583D0A-6C31-4725-8037-8111A1CE22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2" y="2695575"/>
            <a:ext cx="4114536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359EACE-FAD9-4E37-AD37-5FC0F2DCA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788" y="2558831"/>
            <a:ext cx="4114536" cy="348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94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15304C6-A44E-47D8-BE33-968FE9D57A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Správné provedení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60998F-5BC4-4704-85A5-09337D4ED2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Vyvážená aktivita všech porcí břišní stěny</a:t>
            </a:r>
          </a:p>
          <a:p>
            <a:r>
              <a:rPr lang="cs-CZ" dirty="0"/>
              <a:t>Schopnost udržet hrudník v neutrální poloze</a:t>
            </a:r>
          </a:p>
          <a:p>
            <a:r>
              <a:rPr lang="cs-CZ" dirty="0"/>
              <a:t>Horizontální postavení bránice</a:t>
            </a:r>
          </a:p>
          <a:p>
            <a:r>
              <a:rPr lang="cs-CZ" dirty="0"/>
              <a:t>Rovnoměrné rozložení IAP</a:t>
            </a:r>
          </a:p>
          <a:p>
            <a:r>
              <a:rPr lang="cs-CZ" dirty="0"/>
              <a:t>Uvolněné mm. </a:t>
            </a:r>
            <a:r>
              <a:rPr lang="cs-CZ" dirty="0" err="1"/>
              <a:t>Recti</a:t>
            </a:r>
            <a:r>
              <a:rPr lang="cs-CZ" dirty="0"/>
              <a:t> </a:t>
            </a:r>
            <a:r>
              <a:rPr lang="cs-CZ" dirty="0" err="1"/>
              <a:t>femoris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8DE5870-366D-4899-81BB-C8F1905B725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nadměrná aktivita horní části m. RA</a:t>
            </a:r>
          </a:p>
          <a:p>
            <a:r>
              <a:rPr lang="cs-CZ" dirty="0"/>
              <a:t>Asymetrická, minimální nebo žádná aktivita svalů v oblasti dolního břicha</a:t>
            </a:r>
          </a:p>
          <a:p>
            <a:r>
              <a:rPr lang="cs-CZ" dirty="0"/>
              <a:t>Migrace </a:t>
            </a:r>
            <a:r>
              <a:rPr lang="cs-CZ" dirty="0" err="1"/>
              <a:t>umbiliku</a:t>
            </a:r>
            <a:r>
              <a:rPr lang="cs-CZ" dirty="0"/>
              <a:t> kraniálně či laterálně</a:t>
            </a:r>
          </a:p>
          <a:p>
            <a:r>
              <a:rPr lang="cs-CZ" dirty="0"/>
              <a:t>Inspirační postavení hrudníku (neschopnost udržet hrudník v neutrále)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AB69C24-F905-4D7D-8F78-858F26E8E3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Známky insuficience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8688C76-FD93-4D86-BDA7-DB2CF543C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3) Testování IAP vleže</a:t>
            </a:r>
          </a:p>
        </p:txBody>
      </p:sp>
    </p:spTree>
    <p:extLst>
      <p:ext uri="{BB962C8B-B14F-4D97-AF65-F5344CB8AC3E}">
        <p14:creationId xmlns:p14="http://schemas.microsoft.com/office/powerpoint/2010/main" val="1781715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AC92F3-5636-4A75-BE8F-BDA3723D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4) Test flexe hlavy a trupu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7E26D6-D6EA-42D2-BB35-F02388497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PROVEDENÍ: A) pomalá flexe hlavy B) pomalá flexe trupu</a:t>
            </a:r>
          </a:p>
          <a:p>
            <a:r>
              <a:rPr lang="cs-CZ" dirty="0"/>
              <a:t>Pokyn: podívejte se na palce u nohou</a:t>
            </a:r>
          </a:p>
          <a:p>
            <a:r>
              <a:rPr lang="cs-CZ" dirty="0"/>
              <a:t>sledujeme: pohyb hlavy a hrudníku během provedení testu, aktivitu </a:t>
            </a:r>
            <a:r>
              <a:rPr lang="cs-CZ" dirty="0" err="1"/>
              <a:t>auxilárních</a:t>
            </a:r>
            <a:r>
              <a:rPr lang="cs-CZ" dirty="0"/>
              <a:t> dech. </a:t>
            </a:r>
            <a:r>
              <a:rPr lang="cs-CZ" dirty="0" err="1"/>
              <a:t>Svalů,postavení</a:t>
            </a:r>
            <a:r>
              <a:rPr lang="cs-CZ" dirty="0"/>
              <a:t> </a:t>
            </a:r>
            <a:r>
              <a:rPr lang="cs-CZ" dirty="0" err="1"/>
              <a:t>Cp</a:t>
            </a:r>
            <a:r>
              <a:rPr lang="cs-CZ" dirty="0"/>
              <a:t>, ramen, sledujeme aktivaci břišní stěny</a:t>
            </a:r>
          </a:p>
          <a:p>
            <a:r>
              <a:rPr lang="cs-CZ" dirty="0"/>
              <a:t>Pokud to chci ztížit tak dám ruku lehce na čelo- zvýrazní se patologie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9375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F7E13F-5353-4446-A6A9-6931D76E2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2D0E1-3F57-4203-828E-B5EC051DB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Není to jen systém cvičení, ale ucelený náhled na principy fungování pohybového systému, jeho vývoj, řízení a příčiny vzniku poruch</a:t>
            </a:r>
          </a:p>
          <a:p>
            <a:r>
              <a:rPr lang="cs-CZ" dirty="0"/>
              <a:t>Diagnosticko- terapeutický koncept</a:t>
            </a:r>
          </a:p>
          <a:p>
            <a:r>
              <a:rPr lang="cs-CZ" dirty="0"/>
              <a:t>Vychází z vývojové kineziologie</a:t>
            </a:r>
          </a:p>
          <a:p>
            <a:r>
              <a:rPr lang="cs-CZ" dirty="0"/>
              <a:t>Cílem není změna svalové funkce, ale změna řídícího programu</a:t>
            </a:r>
          </a:p>
          <a:p>
            <a:r>
              <a:rPr lang="cs-CZ" dirty="0"/>
              <a:t>Otevřený koncept – možná kombinace s jinými technikami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409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F98517-7270-4407-976C-895A2994D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4) Test flexe hlavy a trupu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41EC438-3549-4BA7-9C3B-04473649D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 flipH="1">
            <a:off x="1773238" y="2674799"/>
            <a:ext cx="3101975" cy="33350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8D2D749-6DE3-4A98-A90A-8DBC56C2C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993648" y="3862533"/>
            <a:ext cx="1830650" cy="279022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228D399-0439-4058-9713-CFDF1BC57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031898" y="1820712"/>
            <a:ext cx="211015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04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CFE9FA3-9850-4297-A956-7A15D45B38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Správné provedení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E0C3171-0598-4F12-9F6D-06FCE3558B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Plynulá obloukovitá flexe </a:t>
            </a:r>
            <a:r>
              <a:rPr lang="cs-CZ" dirty="0" err="1"/>
              <a:t>cp</a:t>
            </a:r>
            <a:r>
              <a:rPr lang="cs-CZ" dirty="0"/>
              <a:t> a hlavy</a:t>
            </a:r>
          </a:p>
          <a:p>
            <a:r>
              <a:rPr lang="cs-CZ" dirty="0"/>
              <a:t>Vyvážená aktivita břišních svalů fixuje hrudník v neutrálním postavení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DA04A1C-E70E-46AC-8349-77F742A1301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Pohyb hrudníku do inspiračního postavení</a:t>
            </a:r>
          </a:p>
          <a:p>
            <a:r>
              <a:rPr lang="cs-CZ" dirty="0"/>
              <a:t>Zvýšená aktivita auxiliárních dech svalů</a:t>
            </a:r>
          </a:p>
          <a:p>
            <a:r>
              <a:rPr lang="cs-CZ" dirty="0"/>
              <a:t>Laterální pohyb spodních žeber + konvexní vyklenutí laterální části břišních svalů</a:t>
            </a:r>
          </a:p>
          <a:p>
            <a:r>
              <a:rPr lang="cs-CZ" dirty="0"/>
              <a:t>Hyperaktivita m. RA</a:t>
            </a:r>
          </a:p>
          <a:p>
            <a:r>
              <a:rPr lang="cs-CZ" dirty="0"/>
              <a:t>Diastáza břišní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F8B1E34E-40D5-4BAE-8FA4-7ED66B4B5C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Známky insuficience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62F1D5-4035-45DC-9398-707DA9F3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4) Test flexe hlavy a trupu</a:t>
            </a:r>
          </a:p>
        </p:txBody>
      </p:sp>
    </p:spTree>
    <p:extLst>
      <p:ext uri="{BB962C8B-B14F-4D97-AF65-F5344CB8AC3E}">
        <p14:creationId xmlns:p14="http://schemas.microsoft.com/office/powerpoint/2010/main" val="3542538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8E7789-2A6E-4438-8236-7ED0F3EA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5)Test extenze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39E294-276D-45E9-B375-C5444FD37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Výchozí poloha: leh na břiše, HKK buď – podél těla, nebo v opoře o lokty (3M) nebo o dlaně a o předloktí </a:t>
            </a:r>
          </a:p>
          <a:p>
            <a:r>
              <a:rPr lang="cs-CZ" dirty="0"/>
              <a:t>Provedení testu: extenze trupu a hlavy bez opory/ s oporou HK</a:t>
            </a:r>
          </a:p>
          <a:p>
            <a:r>
              <a:rPr lang="cs-CZ" dirty="0"/>
              <a:t>Povel zvednout hlavu a ramena, o hrudníku nemluvit!!</a:t>
            </a:r>
          </a:p>
          <a:p>
            <a:r>
              <a:rPr lang="cs-CZ" dirty="0"/>
              <a:t>Sledujeme: postavení pánve, páteře</a:t>
            </a:r>
          </a:p>
          <a:p>
            <a:r>
              <a:rPr lang="cs-CZ" dirty="0"/>
              <a:t>Aktivita PVS, gluteálních svalů, </a:t>
            </a:r>
            <a:r>
              <a:rPr lang="cs-CZ" dirty="0" err="1"/>
              <a:t>hamstringů</a:t>
            </a:r>
            <a:endParaRPr lang="cs-CZ" dirty="0"/>
          </a:p>
          <a:p>
            <a:r>
              <a:rPr lang="cs-CZ" dirty="0"/>
              <a:t>Pozici lopatek, ramenních pletenců</a:t>
            </a:r>
          </a:p>
          <a:p>
            <a:r>
              <a:rPr lang="cs-CZ" dirty="0"/>
              <a:t>Plynulost extenze páteře, kde pohyb začíná</a:t>
            </a:r>
          </a:p>
        </p:txBody>
      </p:sp>
    </p:spTree>
    <p:extLst>
      <p:ext uri="{BB962C8B-B14F-4D97-AF65-F5344CB8AC3E}">
        <p14:creationId xmlns:p14="http://schemas.microsoft.com/office/powerpoint/2010/main" val="1252393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C4FA543-39D9-4BA6-AC92-075A489CD8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Správné provedení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8787DE-A9D4-4A38-925C-57E56B3E2F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Vyvážené zapojení </a:t>
            </a:r>
            <a:r>
              <a:rPr lang="cs-CZ" dirty="0" err="1"/>
              <a:t>laterodorzální</a:t>
            </a:r>
            <a:r>
              <a:rPr lang="cs-CZ" dirty="0"/>
              <a:t> porce břišního svalstva </a:t>
            </a:r>
          </a:p>
          <a:p>
            <a:r>
              <a:rPr lang="cs-CZ" dirty="0"/>
              <a:t>Plynulá EXT celé páteře</a:t>
            </a:r>
          </a:p>
          <a:p>
            <a:r>
              <a:rPr lang="cs-CZ" dirty="0"/>
              <a:t>Při opoře o HK začíná extenze páteře ze segmentu TH 4/5</a:t>
            </a:r>
          </a:p>
          <a:p>
            <a:r>
              <a:rPr lang="cs-CZ" dirty="0"/>
              <a:t>Neutrální poloha pánve v průběhu celého testu</a:t>
            </a:r>
          </a:p>
          <a:p>
            <a:r>
              <a:rPr lang="cs-CZ" dirty="0"/>
              <a:t>Var. S oporou – vyvážená aktivita ventrální a dorzální muskulatury, neutrální pozice lopatek, stabilizace trupu intraabdominálním tlakem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F24D9C4-4839-438B-A68F-27A6ED96FA3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Nedostatečná </a:t>
            </a:r>
            <a:r>
              <a:rPr lang="cs-CZ" dirty="0" err="1"/>
              <a:t>koaktivace</a:t>
            </a:r>
            <a:r>
              <a:rPr lang="cs-CZ" dirty="0"/>
              <a:t> hlubokých flexorů a extenzorů šíje</a:t>
            </a:r>
          </a:p>
          <a:p>
            <a:r>
              <a:rPr lang="cs-CZ" dirty="0" err="1"/>
              <a:t>Hypertonus</a:t>
            </a:r>
            <a:r>
              <a:rPr lang="cs-CZ" dirty="0"/>
              <a:t> horních fixátorů lopatek</a:t>
            </a:r>
          </a:p>
          <a:p>
            <a:r>
              <a:rPr lang="cs-CZ" dirty="0" err="1"/>
              <a:t>Reklinace</a:t>
            </a:r>
            <a:r>
              <a:rPr lang="cs-CZ" dirty="0"/>
              <a:t> hlavy decentrace pletenců ramenních</a:t>
            </a:r>
          </a:p>
          <a:p>
            <a:r>
              <a:rPr lang="cs-CZ" dirty="0"/>
              <a:t>Hyperaktivita či asymetrie PVS</a:t>
            </a:r>
          </a:p>
          <a:p>
            <a:r>
              <a:rPr lang="cs-CZ" dirty="0"/>
              <a:t>Neaktivita </a:t>
            </a:r>
            <a:r>
              <a:rPr lang="cs-CZ" dirty="0" err="1"/>
              <a:t>laterodorzální</a:t>
            </a:r>
            <a:r>
              <a:rPr lang="cs-CZ" dirty="0"/>
              <a:t> í č. břišní stěny</a:t>
            </a:r>
          </a:p>
          <a:p>
            <a:r>
              <a:rPr lang="cs-CZ" dirty="0"/>
              <a:t>Konvexní vyklenutí lat částí břicha</a:t>
            </a:r>
          </a:p>
          <a:p>
            <a:r>
              <a:rPr lang="cs-CZ" dirty="0"/>
              <a:t>Hyperaktivita </a:t>
            </a:r>
            <a:r>
              <a:rPr lang="cs-CZ" dirty="0" err="1"/>
              <a:t>glutei</a:t>
            </a:r>
            <a:r>
              <a:rPr lang="cs-CZ" dirty="0"/>
              <a:t>, </a:t>
            </a:r>
            <a:r>
              <a:rPr lang="cs-CZ" dirty="0" err="1"/>
              <a:t>hamstrings</a:t>
            </a:r>
            <a:r>
              <a:rPr lang="cs-CZ" dirty="0"/>
              <a:t> nebo jejich nevyvážená </a:t>
            </a:r>
            <a:r>
              <a:rPr lang="cs-CZ" dirty="0" err="1"/>
              <a:t>fce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F34A706-4F83-41F6-8F3D-03D6EE4264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Známky insuficience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76A8579-38C3-4797-9F2B-1BA0F9CE5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5)Test extenze</a:t>
            </a:r>
          </a:p>
        </p:txBody>
      </p:sp>
    </p:spTree>
    <p:extLst>
      <p:ext uri="{BB962C8B-B14F-4D97-AF65-F5344CB8AC3E}">
        <p14:creationId xmlns:p14="http://schemas.microsoft.com/office/powerpoint/2010/main" val="1475363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0852A8-A510-4083-874E-A10441E7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8B8B0B0-3FCC-477A-B189-724F11FCD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6138" y="2362962"/>
            <a:ext cx="7731125" cy="296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10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FC321-A570-423D-9F84-9E34E9E8E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1C35678-C25E-45BC-A959-F750D3F2AA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3438" y="2638051"/>
            <a:ext cx="4026329" cy="3101975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0252DB95-4A31-4C7B-8E23-7683FB0CFC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24588" y="2524299"/>
            <a:ext cx="4270375" cy="1809401"/>
          </a:xfrm>
        </p:spPr>
      </p:pic>
    </p:spTree>
    <p:extLst>
      <p:ext uri="{BB962C8B-B14F-4D97-AF65-F5344CB8AC3E}">
        <p14:creationId xmlns:p14="http://schemas.microsoft.com/office/powerpoint/2010/main" val="2509390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39B91F-C545-48AE-AF28-56EC2C3BF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6) Test elevace paží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DB9D43-A571-4E79-904C-0782EE4F3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Výchozí pozice: leh na zádech nebo vzpřímený stoj</a:t>
            </a:r>
          </a:p>
          <a:p>
            <a:r>
              <a:rPr lang="cs-CZ" dirty="0"/>
              <a:t>Pomalá elevace paží do 120°</a:t>
            </a:r>
          </a:p>
          <a:p>
            <a:r>
              <a:rPr lang="cs-CZ" dirty="0"/>
              <a:t>Mohu mu pomoct stahovat </a:t>
            </a:r>
            <a:r>
              <a:rPr lang="cs-CZ" dirty="0" err="1"/>
              <a:t>manubrium</a:t>
            </a:r>
            <a:r>
              <a:rPr lang="cs-CZ" dirty="0"/>
              <a:t> dolů a dozadu k Th4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5EE930-6230-4B8D-B048-375C47A6C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942" y="3943350"/>
            <a:ext cx="3394909" cy="259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41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993F2C6-650D-456E-8570-434430E2D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Správné provedení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A43F5E-4478-43B4-80FE-CD3610C2D8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Izolovaná elevace paží bez souhybu hrudníku</a:t>
            </a:r>
          </a:p>
          <a:p>
            <a:r>
              <a:rPr lang="cs-CZ" dirty="0"/>
              <a:t>Stabilizace </a:t>
            </a:r>
            <a:r>
              <a:rPr lang="cs-CZ" dirty="0" err="1"/>
              <a:t>Th</a:t>
            </a:r>
            <a:r>
              <a:rPr lang="cs-CZ" dirty="0"/>
              <a:t>-L přechodu</a:t>
            </a:r>
          </a:p>
          <a:p>
            <a:r>
              <a:rPr lang="cs-CZ" dirty="0"/>
              <a:t>Fixace hrudníku vyváženou aktivitou svalů břišní dutiny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3CFD2C3-0BD9-4D60-8970-F8B5D1D8BEC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Kraniální posun hrudníku- hrudník spojen se souhybem paží</a:t>
            </a:r>
          </a:p>
          <a:p>
            <a:r>
              <a:rPr lang="cs-CZ" dirty="0" err="1"/>
              <a:t>Lordotizace</a:t>
            </a:r>
            <a:r>
              <a:rPr lang="cs-CZ" dirty="0"/>
              <a:t> </a:t>
            </a:r>
            <a:r>
              <a:rPr lang="cs-CZ" dirty="0" err="1"/>
              <a:t>Th</a:t>
            </a:r>
            <a:r>
              <a:rPr lang="cs-CZ" dirty="0"/>
              <a:t>-L přechodu</a:t>
            </a:r>
          </a:p>
          <a:p>
            <a:r>
              <a:rPr lang="cs-CZ" dirty="0"/>
              <a:t>Protrakce a elevace ramenních pletenců</a:t>
            </a:r>
          </a:p>
          <a:p>
            <a:r>
              <a:rPr lang="cs-CZ" dirty="0"/>
              <a:t>Hyperaktivita horní porce břišní stěny m. RA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16A3DE4-04F3-43C4-B851-DD52B6A467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Známky Insuficience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9D6CDA9-98BD-47A2-8923-44AE5894E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6) Test elevace paží</a:t>
            </a:r>
          </a:p>
        </p:txBody>
      </p:sp>
    </p:spTree>
    <p:extLst>
      <p:ext uri="{BB962C8B-B14F-4D97-AF65-F5344CB8AC3E}">
        <p14:creationId xmlns:p14="http://schemas.microsoft.com/office/powerpoint/2010/main" val="2427393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59DFB7-BF92-4007-979B-0E9A8E38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AD8DF12-3CEE-4B4F-8127-810CBA23B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163" y="2377653"/>
            <a:ext cx="4696031" cy="184024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2C56168-B861-4E7E-9E9A-ECFA1DBA3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636731" y="3076354"/>
            <a:ext cx="4450717" cy="273157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78FA007-7B10-41BE-BBDA-A146DF753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333749" y="4442140"/>
            <a:ext cx="3876675" cy="233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51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DC7EB1-C29A-4BE6-B729-658AC60DF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7) Test v poloze na 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6C3C2F-FF07-4F33-ADE6-1E09F4116A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SLEDUJEME:</a:t>
            </a:r>
          </a:p>
          <a:p>
            <a:r>
              <a:rPr lang="cs-CZ" dirty="0"/>
              <a:t>Postavení lopatek</a:t>
            </a:r>
          </a:p>
          <a:p>
            <a:r>
              <a:rPr lang="cs-CZ" dirty="0"/>
              <a:t>Zakřivení páteře(hrudní/bederní, kyfóza/lordóza)</a:t>
            </a:r>
          </a:p>
          <a:p>
            <a:r>
              <a:rPr lang="cs-CZ" dirty="0"/>
              <a:t>Způsob opory o dlaně</a:t>
            </a:r>
          </a:p>
          <a:p>
            <a:r>
              <a:rPr lang="cs-CZ" dirty="0"/>
              <a:t>Symetrie PV svalů</a:t>
            </a:r>
          </a:p>
          <a:p>
            <a:r>
              <a:rPr lang="cs-CZ" dirty="0"/>
              <a:t>Aktivitu svalů na DKK</a:t>
            </a:r>
          </a:p>
          <a:p>
            <a:endParaRPr lang="cs-CZ" dirty="0"/>
          </a:p>
          <a:p>
            <a:r>
              <a:rPr lang="cs-CZ" dirty="0"/>
              <a:t>PROVEDENÍ TESTU: Postupný přesun váhy těla nad dlaně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C601C0A-6641-4893-B953-B3E132208F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SPRÁVNÉ NASTAVENÍ:  </a:t>
            </a:r>
          </a:p>
          <a:p>
            <a:r>
              <a:rPr lang="cs-CZ" dirty="0"/>
              <a:t>V kleku na 4</a:t>
            </a:r>
          </a:p>
          <a:p>
            <a:r>
              <a:rPr lang="cs-CZ" dirty="0"/>
              <a:t>Stehna a paže kolmo k zemi</a:t>
            </a:r>
          </a:p>
          <a:p>
            <a:r>
              <a:rPr lang="cs-CZ" dirty="0"/>
              <a:t>Kolena na šířku pánve</a:t>
            </a:r>
          </a:p>
          <a:p>
            <a:r>
              <a:rPr lang="cs-CZ" dirty="0"/>
              <a:t>Opora o dlaně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7535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0315E7-C48B-4F64-8DBC-F1FC4140C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DNS – co to je?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5E3B96-9C22-443E-8DA6-89DB4103B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DYNAMICKÁ:</a:t>
            </a:r>
          </a:p>
          <a:p>
            <a:r>
              <a:rPr lang="cs-CZ" dirty="0"/>
              <a:t>ŽÁDNÁ ČINNOST NENÍ STATICKÉHO CHARAKTERU, VŽDY VYŽADUJE ZPĚTNOU VAZBU , VYHODNOCOVÁNÍ A REAKCI NA ZEVNÍ PODNĚTY</a:t>
            </a:r>
          </a:p>
          <a:p>
            <a:r>
              <a:rPr lang="cs-CZ" dirty="0"/>
              <a:t>NEUROMUSKULÁRNÍ:</a:t>
            </a:r>
          </a:p>
          <a:p>
            <a:r>
              <a:rPr lang="cs-CZ" dirty="0"/>
              <a:t>- svalová činnost je neoddělitelná od její řídící </a:t>
            </a:r>
            <a:r>
              <a:rPr lang="cs-CZ" dirty="0" err="1"/>
              <a:t>fce</a:t>
            </a:r>
            <a:endParaRPr lang="cs-CZ" dirty="0"/>
          </a:p>
          <a:p>
            <a:r>
              <a:rPr lang="cs-CZ" dirty="0"/>
              <a:t>STABILIZACE:</a:t>
            </a:r>
          </a:p>
          <a:p>
            <a:r>
              <a:rPr lang="cs-CZ" dirty="0"/>
              <a:t>- schopnost </a:t>
            </a:r>
            <a:r>
              <a:rPr lang="cs-CZ"/>
              <a:t>zajistit segmenty </a:t>
            </a:r>
            <a:r>
              <a:rPr lang="cs-CZ" dirty="0"/>
              <a:t>v centrovaném=nepřetěžujícím postavení v průběhu pohybu i během udržování polohy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7870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231FE10-1BC7-4F0F-9515-4EF381AF6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Správné provedení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1C4E132-26A3-4659-8D3D-F11BA7256F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Neutrální postavení lopatek</a:t>
            </a:r>
          </a:p>
          <a:p>
            <a:r>
              <a:rPr lang="cs-CZ" dirty="0"/>
              <a:t>Centrovaná opora dlaní</a:t>
            </a:r>
          </a:p>
          <a:p>
            <a:r>
              <a:rPr lang="cs-CZ" dirty="0"/>
              <a:t>Neutrální postavení pánve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7439A76-3E77-411A-B116-85E273CFCDE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Lopatky – </a:t>
            </a:r>
            <a:r>
              <a:rPr lang="cs-CZ" dirty="0" err="1"/>
              <a:t>scapula</a:t>
            </a:r>
            <a:r>
              <a:rPr lang="cs-CZ" dirty="0"/>
              <a:t> </a:t>
            </a:r>
            <a:r>
              <a:rPr lang="cs-CZ" dirty="0" err="1"/>
              <a:t>alata</a:t>
            </a:r>
            <a:r>
              <a:rPr lang="cs-CZ" dirty="0"/>
              <a:t>, elevace, zevní rotace, addukce</a:t>
            </a:r>
          </a:p>
          <a:p>
            <a:r>
              <a:rPr lang="cs-CZ" dirty="0" err="1"/>
              <a:t>Hypertonus</a:t>
            </a:r>
            <a:r>
              <a:rPr lang="cs-CZ" dirty="0"/>
              <a:t> (i jednostranný) PV svalů</a:t>
            </a:r>
          </a:p>
          <a:p>
            <a:r>
              <a:rPr lang="cs-CZ" dirty="0" err="1"/>
              <a:t>Hypertonus</a:t>
            </a:r>
            <a:r>
              <a:rPr lang="cs-CZ" dirty="0"/>
              <a:t> </a:t>
            </a:r>
            <a:r>
              <a:rPr lang="cs-CZ" dirty="0" err="1"/>
              <a:t>hamstringů</a:t>
            </a:r>
            <a:r>
              <a:rPr lang="cs-CZ" dirty="0"/>
              <a:t> = elevace bérců (i jednostranně)</a:t>
            </a:r>
          </a:p>
          <a:p>
            <a:r>
              <a:rPr lang="cs-CZ" dirty="0"/>
              <a:t>Opora rukou na </a:t>
            </a:r>
            <a:r>
              <a:rPr lang="cs-CZ" dirty="0" err="1"/>
              <a:t>hypothenaru</a:t>
            </a:r>
            <a:endParaRPr lang="cs-CZ" dirty="0"/>
          </a:p>
          <a:p>
            <a:r>
              <a:rPr lang="cs-CZ" dirty="0" err="1"/>
              <a:t>Reklinace</a:t>
            </a:r>
            <a:r>
              <a:rPr lang="cs-CZ" dirty="0"/>
              <a:t> hlavy, zvětšení lordózy </a:t>
            </a:r>
            <a:r>
              <a:rPr lang="cs-CZ" dirty="0" err="1"/>
              <a:t>Lp</a:t>
            </a:r>
            <a:r>
              <a:rPr lang="cs-CZ" dirty="0"/>
              <a:t>, </a:t>
            </a:r>
            <a:r>
              <a:rPr lang="cs-CZ" dirty="0" err="1"/>
              <a:t>anteverze</a:t>
            </a:r>
            <a:r>
              <a:rPr lang="cs-CZ" dirty="0"/>
              <a:t> či retroverze pánve</a:t>
            </a:r>
          </a:p>
          <a:p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ABF7443-5AFC-4A63-A7A9-EB6641C599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Známky insuficience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410548-2B20-486D-BDBF-17929ACC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7) Test v poloze na 4</a:t>
            </a:r>
          </a:p>
        </p:txBody>
      </p:sp>
    </p:spTree>
    <p:extLst>
      <p:ext uri="{BB962C8B-B14F-4D97-AF65-F5344CB8AC3E}">
        <p14:creationId xmlns:p14="http://schemas.microsoft.com/office/powerpoint/2010/main" val="41984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A6180D-7EB9-4F2C-9DEC-7771F073F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AF24302-DF3B-44F4-BE52-8F908014D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8557" y="2495550"/>
            <a:ext cx="3982686" cy="310197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371417B-EF97-4E2B-9AD7-74247158D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549" y="2495550"/>
            <a:ext cx="214815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43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C7646FC0-F0A7-4444-A4AC-096007B651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Výchozí pozice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82E7A48-C820-424A-979E-61474F3BD6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 kleku na 4, stehna kolmo k podložce, ruce asi 30 cm vpřed od svislé polohy</a:t>
            </a:r>
          </a:p>
          <a:p>
            <a:r>
              <a:rPr lang="cs-CZ" dirty="0"/>
              <a:t>Opora o otevřenou dlaň</a:t>
            </a:r>
          </a:p>
          <a:p>
            <a:r>
              <a:rPr lang="cs-CZ" dirty="0"/>
              <a:t>Kolena na šířku pánve, bérce paralelně</a:t>
            </a:r>
          </a:p>
          <a:p>
            <a:endParaRPr lang="cs-CZ" dirty="0"/>
          </a:p>
          <a:p>
            <a:r>
              <a:rPr lang="cs-CZ" dirty="0"/>
              <a:t>Provedení testu:</a:t>
            </a:r>
          </a:p>
          <a:p>
            <a:r>
              <a:rPr lang="cs-CZ" dirty="0"/>
              <a:t>Přenos těžiště vpřed do pozice, kdy jsou stehna v jedné rovině s trupem</a:t>
            </a:r>
          </a:p>
          <a:p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688934AA-1DF7-48CB-8F77-E3FFA241013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Postavení lopatek</a:t>
            </a:r>
          </a:p>
          <a:p>
            <a:r>
              <a:rPr lang="cs-CZ" dirty="0"/>
              <a:t>Zakřivení páteře a její změny při pohybu- v rovině frontální i sagitální</a:t>
            </a:r>
          </a:p>
          <a:p>
            <a:r>
              <a:rPr lang="cs-CZ" dirty="0"/>
              <a:t>Distribuci opory na dlani</a:t>
            </a:r>
          </a:p>
          <a:p>
            <a:r>
              <a:rPr lang="cs-CZ" dirty="0"/>
              <a:t>Osové nastavení HKK</a:t>
            </a:r>
          </a:p>
          <a:p>
            <a:r>
              <a:rPr lang="cs-CZ" dirty="0"/>
              <a:t>Aktivitu jednotlivých svalových skupin (PV svaly, lopatkové svalstvo, </a:t>
            </a:r>
            <a:r>
              <a:rPr lang="cs-CZ" dirty="0" err="1"/>
              <a:t>hamstrings</a:t>
            </a:r>
            <a:r>
              <a:rPr lang="cs-CZ" dirty="0"/>
              <a:t>, břišní stěna)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9971DE67-D7DE-490B-ABE7-FED17C2A91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sledujeme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CA8A69-E134-49BB-AB39-C47B82D5D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8) Test přechodu z kleku do 6 MM VNBŘ</a:t>
            </a:r>
          </a:p>
        </p:txBody>
      </p:sp>
    </p:spTree>
    <p:extLst>
      <p:ext uri="{BB962C8B-B14F-4D97-AF65-F5344CB8AC3E}">
        <p14:creationId xmlns:p14="http://schemas.microsoft.com/office/powerpoint/2010/main" val="4217276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DAF93A9-12E4-4713-B50B-83203F711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Správné provedení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401E15-F4CA-4401-8D65-CAFD18E5B1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V celém průběhu pohybu zůstává neutrální nastavení všech segmentů páteře, hrudníku , pánve i lopatek</a:t>
            </a:r>
          </a:p>
          <a:p>
            <a:r>
              <a:rPr lang="cs-CZ" dirty="0"/>
              <a:t>Pohyb probíhá jen v kyčelních a ramenních kloubech</a:t>
            </a:r>
          </a:p>
          <a:p>
            <a:r>
              <a:rPr lang="cs-CZ" dirty="0"/>
              <a:t>Loketní klouby zůstávají </a:t>
            </a:r>
            <a:r>
              <a:rPr lang="cs-CZ" dirty="0" err="1"/>
              <a:t>extendovány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C3D358D-7908-47B4-AB23-BA51B4DD015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 err="1"/>
              <a:t>Kyfotizace</a:t>
            </a:r>
            <a:r>
              <a:rPr lang="cs-CZ" dirty="0"/>
              <a:t> </a:t>
            </a:r>
            <a:r>
              <a:rPr lang="cs-CZ" dirty="0" err="1"/>
              <a:t>Th</a:t>
            </a:r>
            <a:r>
              <a:rPr lang="cs-CZ" dirty="0"/>
              <a:t> páteře, zvýšení lordózy </a:t>
            </a:r>
            <a:r>
              <a:rPr lang="cs-CZ" dirty="0" err="1"/>
              <a:t>ši</a:t>
            </a:r>
            <a:r>
              <a:rPr lang="cs-CZ" dirty="0"/>
              <a:t> </a:t>
            </a:r>
            <a:r>
              <a:rPr lang="cs-CZ" dirty="0" err="1"/>
              <a:t>kyfotizace</a:t>
            </a:r>
            <a:r>
              <a:rPr lang="cs-CZ" dirty="0"/>
              <a:t> v </a:t>
            </a:r>
            <a:r>
              <a:rPr lang="cs-CZ" dirty="0" err="1"/>
              <a:t>Lp</a:t>
            </a:r>
            <a:r>
              <a:rPr lang="cs-CZ" dirty="0"/>
              <a:t> , </a:t>
            </a:r>
            <a:r>
              <a:rPr lang="cs-CZ" dirty="0" err="1"/>
              <a:t>anteverze</a:t>
            </a:r>
            <a:r>
              <a:rPr lang="cs-CZ" dirty="0"/>
              <a:t> pánve</a:t>
            </a:r>
          </a:p>
          <a:p>
            <a:r>
              <a:rPr lang="cs-CZ" dirty="0"/>
              <a:t>Protrakce a elevace lopatek, addukce lopatek, </a:t>
            </a:r>
            <a:r>
              <a:rPr lang="cs-CZ" dirty="0" err="1"/>
              <a:t>scapula</a:t>
            </a:r>
            <a:r>
              <a:rPr lang="cs-CZ" dirty="0"/>
              <a:t> </a:t>
            </a:r>
            <a:r>
              <a:rPr lang="cs-CZ" dirty="0" err="1"/>
              <a:t>alata</a:t>
            </a:r>
            <a:endParaRPr lang="cs-CZ" dirty="0"/>
          </a:p>
          <a:p>
            <a:r>
              <a:rPr lang="cs-CZ" dirty="0"/>
              <a:t>Hyperaktivita PVS, horní porce m. </a:t>
            </a:r>
            <a:r>
              <a:rPr lang="cs-CZ" dirty="0" err="1"/>
              <a:t>trapezius</a:t>
            </a:r>
            <a:r>
              <a:rPr lang="cs-CZ" dirty="0"/>
              <a:t>, horní porce břišní stěny</a:t>
            </a:r>
          </a:p>
          <a:p>
            <a:r>
              <a:rPr lang="cs-CZ" dirty="0" err="1"/>
              <a:t>Reklinace</a:t>
            </a:r>
            <a:r>
              <a:rPr lang="cs-CZ" dirty="0"/>
              <a:t> hlavy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E0A322F-E08A-435F-A45C-D7D8B0413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Známky insuficience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005E62D8-F925-43B5-B266-D3AED94BB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8) Test přechodu z kleku do 6 MM VNBŘ</a:t>
            </a:r>
          </a:p>
        </p:txBody>
      </p:sp>
    </p:spTree>
    <p:extLst>
      <p:ext uri="{BB962C8B-B14F-4D97-AF65-F5344CB8AC3E}">
        <p14:creationId xmlns:p14="http://schemas.microsoft.com/office/powerpoint/2010/main" val="3150368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C66F46-E777-4FD8-8D67-F54338432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79E0240-8F2E-473A-9ABE-A55CD5F12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2562" y="2791333"/>
            <a:ext cx="3321927" cy="310197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20F5C7D-03BB-4FD7-8C65-054ED9F3A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161" y="2403982"/>
            <a:ext cx="2983044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63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88CE91E-41AA-41E7-81C0-31BED557E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Výchozí pozice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32AE033-012C-4913-8763-EF451A073B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Stoj na 4</a:t>
            </a:r>
          </a:p>
          <a:p>
            <a:r>
              <a:rPr lang="cs-CZ" dirty="0"/>
              <a:t>Nohy ve vzdálenosti na šířku pánve- opora o celou </a:t>
            </a:r>
            <a:r>
              <a:rPr lang="cs-CZ" dirty="0" err="1"/>
              <a:t>plosku</a:t>
            </a:r>
            <a:r>
              <a:rPr lang="cs-CZ" dirty="0"/>
              <a:t> či jen o špičky</a:t>
            </a:r>
          </a:p>
          <a:p>
            <a:r>
              <a:rPr lang="cs-CZ" dirty="0"/>
              <a:t>Dlaně ve vzdálenosti na šířku ramen</a:t>
            </a:r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47B8FBB-9FD6-4DED-96C7-6E5242FB89F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Zaujmutí pozice – nejlépe z pozice v kleku na 4</a:t>
            </a:r>
          </a:p>
          <a:p>
            <a:r>
              <a:rPr lang="cs-CZ" dirty="0"/>
              <a:t>Výdrž v pozici</a:t>
            </a:r>
          </a:p>
          <a:p>
            <a:r>
              <a:rPr lang="cs-CZ" dirty="0"/>
              <a:t>Přenos těžiště vpřed či vzad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7B3A1537-5B1A-4F2A-BADB-9605948059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Provedení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1C4957-4C52-4A0A-AC7F-AAA222F37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9) Test medvěd - nediferencovaný</a:t>
            </a:r>
          </a:p>
        </p:txBody>
      </p:sp>
    </p:spTree>
    <p:extLst>
      <p:ext uri="{BB962C8B-B14F-4D97-AF65-F5344CB8AC3E}">
        <p14:creationId xmlns:p14="http://schemas.microsoft.com/office/powerpoint/2010/main" val="12180643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3088F9-1DD0-4845-A005-4C3AF88C8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9) Test medvěd - nediferencovaný</a:t>
            </a:r>
          </a:p>
        </p:txBody>
      </p:sp>
      <p:pic>
        <p:nvPicPr>
          <p:cNvPr id="1026" name="Picture 2" descr="Dynamická neuromuskulární stabilizace - PDF Stažení zdarma">
            <a:extLst>
              <a:ext uri="{FF2B5EF4-FFF2-40B4-BE49-F238E27FC236}">
                <a16:creationId xmlns:a16="http://schemas.microsoft.com/office/drawing/2014/main" id="{3A54FB97-427C-42A6-8C8F-530AB1F520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32" y="2791333"/>
            <a:ext cx="4114536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FBC0BAA-DDD6-40F9-9D93-102F5941B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507" y="2468690"/>
            <a:ext cx="2436168" cy="402735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76E3796-5AD8-4AE1-B7B0-5E1A82875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202" y="3013074"/>
            <a:ext cx="3707324" cy="217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29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0BF852C-7A65-424F-AA1C-1262D3CBA4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Správné provedení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267E15-EA08-4C05-98BD-B139E01CB0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Vyvážená aktivita ventrální a dorzální muskulatury se zachováním neutrální pozice hrudníku a pánve s centrovaným postavením páteře</a:t>
            </a:r>
          </a:p>
          <a:p>
            <a:r>
              <a:rPr lang="cs-CZ" dirty="0"/>
              <a:t>Střední nastavení osy končetin</a:t>
            </a:r>
          </a:p>
          <a:p>
            <a:r>
              <a:rPr lang="cs-CZ" dirty="0"/>
              <a:t>Vyvážená aktivita svalů lopatek</a:t>
            </a:r>
          </a:p>
          <a:p>
            <a:r>
              <a:rPr lang="cs-CZ" dirty="0"/>
              <a:t>Centrovaná opora dlaní a chodidel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871F61A-4D92-49C9-8C59-200B5BF7F71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Kyfotizace</a:t>
            </a:r>
            <a:endParaRPr lang="cs-CZ" dirty="0"/>
          </a:p>
          <a:p>
            <a:r>
              <a:rPr lang="cs-CZ" dirty="0" err="1"/>
              <a:t>Retroverzce</a:t>
            </a:r>
            <a:r>
              <a:rPr lang="cs-CZ" dirty="0"/>
              <a:t> pánve</a:t>
            </a:r>
          </a:p>
          <a:p>
            <a:r>
              <a:rPr lang="cs-CZ" dirty="0" err="1"/>
              <a:t>Valgotizace</a:t>
            </a:r>
            <a:r>
              <a:rPr lang="cs-CZ" dirty="0"/>
              <a:t> DKK</a:t>
            </a:r>
          </a:p>
          <a:p>
            <a:r>
              <a:rPr lang="cs-CZ" dirty="0"/>
              <a:t>Zvýšená aktivita horních fixátorů hrudníku a prsních svalů</a:t>
            </a:r>
          </a:p>
          <a:p>
            <a:r>
              <a:rPr lang="cs-CZ" dirty="0"/>
              <a:t>Opora o laterální části dlaní</a:t>
            </a:r>
          </a:p>
          <a:p>
            <a:r>
              <a:rPr lang="cs-CZ" dirty="0"/>
              <a:t>Přílišná flexe v hleznu a v koleni -  osa kolen předbíhá osu prstců</a:t>
            </a:r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2B5F6DA-6786-4EC0-9781-F4C95C854C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Známky insuficience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07FF2CC1-15BC-49F5-9696-8CA59EC60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9) Test medvěd - nediferencovaný</a:t>
            </a:r>
          </a:p>
        </p:txBody>
      </p:sp>
    </p:spTree>
    <p:extLst>
      <p:ext uri="{BB962C8B-B14F-4D97-AF65-F5344CB8AC3E}">
        <p14:creationId xmlns:p14="http://schemas.microsoft.com/office/powerpoint/2010/main" val="1783017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B7C7BF1-D3D0-4268-8DCE-C162D4E12E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97F3F30A-E223-4EB1-848A-615C8141D53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37745" y="1933366"/>
            <a:ext cx="4252912" cy="2168307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74AED5C-B071-46D7-8211-052AF4BABD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0384C6B-B56A-46DB-BA76-F280C7E53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Medvěd nediferencovaný</a:t>
            </a:r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3FD074DE-5B4C-4388-890F-E91645F002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82738" y="3314525"/>
            <a:ext cx="4270375" cy="2254599"/>
          </a:xfrm>
        </p:spPr>
      </p:pic>
    </p:spTree>
    <p:extLst>
      <p:ext uri="{BB962C8B-B14F-4D97-AF65-F5344CB8AC3E}">
        <p14:creationId xmlns:p14="http://schemas.microsoft.com/office/powerpoint/2010/main" val="12470836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EF5D0B-B6FF-4E8E-A2B2-FDC8992267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Výchozí pozice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0209DF7-8413-47A1-AB38-6A08A0DDBC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Vzpřímený stoj s rozkročenými DKK na šířku ramen</a:t>
            </a:r>
          </a:p>
          <a:p>
            <a:r>
              <a:rPr lang="cs-CZ" dirty="0"/>
              <a:t>PROVEDENÍ TESTU: </a:t>
            </a:r>
          </a:p>
          <a:p>
            <a:r>
              <a:rPr lang="cs-CZ" dirty="0"/>
              <a:t>Pomalé provedení dřepu, při kterém osa KOK nepředběhne před špičky prstců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474EA0D-C4CB-4BCD-BCBD-D1C738CC9B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9D9C5E-B0EF-43E5-92A5-8900CAE8E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10) Test hluboký dřep - squat</a:t>
            </a:r>
          </a:p>
        </p:txBody>
      </p:sp>
      <p:pic>
        <p:nvPicPr>
          <p:cNvPr id="4098" name="Picture 2" descr="Dynamická neuromuskulární stabilizace - PDF Stažení zdarma">
            <a:extLst>
              <a:ext uri="{FF2B5EF4-FFF2-40B4-BE49-F238E27FC236}">
                <a16:creationId xmlns:a16="http://schemas.microsoft.com/office/drawing/2014/main" id="{1F0D9D55-B54C-4BAB-B6D5-CCFAE88860E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7" y="2505075"/>
            <a:ext cx="5395921" cy="319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039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4D8795-4CB6-471B-8156-4BB8F2DDE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Cílem DNS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43FE97-765F-49EF-979F-44E6E4A3C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NEPŘETĚŽOVANÝ SEGMENT</a:t>
            </a:r>
          </a:p>
          <a:p>
            <a:r>
              <a:rPr lang="cs-CZ" dirty="0"/>
              <a:t>= centrovaný segment</a:t>
            </a:r>
          </a:p>
          <a:p>
            <a:r>
              <a:rPr lang="cs-CZ" dirty="0"/>
              <a:t>Vyvážená a koordinovaná aktivita svalů</a:t>
            </a:r>
          </a:p>
          <a:p>
            <a:r>
              <a:rPr lang="cs-CZ" dirty="0"/>
              <a:t>Ekonomicky prováděný pohyb</a:t>
            </a:r>
          </a:p>
          <a:p>
            <a:r>
              <a:rPr lang="cs-CZ" dirty="0"/>
              <a:t>Optimální program řízení</a:t>
            </a:r>
          </a:p>
        </p:txBody>
      </p:sp>
    </p:spTree>
    <p:extLst>
      <p:ext uri="{BB962C8B-B14F-4D97-AF65-F5344CB8AC3E}">
        <p14:creationId xmlns:p14="http://schemas.microsoft.com/office/powerpoint/2010/main" val="3254746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C77F529-A9C1-4EAB-8065-8B880EAA25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Správné provedení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A0C63B-F717-4748-AA16-65666AD607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Neutrální pozice pánve, hrudníku</a:t>
            </a:r>
          </a:p>
          <a:p>
            <a:r>
              <a:rPr lang="cs-CZ" dirty="0"/>
              <a:t>Vyvážená aktivita všech svalů břišní dutiny</a:t>
            </a:r>
          </a:p>
          <a:p>
            <a:r>
              <a:rPr lang="cs-CZ" dirty="0"/>
              <a:t>Neutrální postavení všech segmentů páteře bez </a:t>
            </a:r>
            <a:r>
              <a:rPr lang="cs-CZ" dirty="0" err="1"/>
              <a:t>hyperlordózy</a:t>
            </a:r>
            <a:r>
              <a:rPr lang="cs-CZ" dirty="0"/>
              <a:t> či kyfózy</a:t>
            </a:r>
          </a:p>
          <a:p>
            <a:r>
              <a:rPr lang="cs-CZ" dirty="0"/>
              <a:t>Neutrální postavení kyčelních, kolenních a hlezenních kloubů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C85D534-3E0A-443D-B8F0-D3C5FC67173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Hyperaktivita PVS, především v </a:t>
            </a:r>
            <a:r>
              <a:rPr lang="cs-CZ" dirty="0" err="1"/>
              <a:t>ThL</a:t>
            </a:r>
            <a:r>
              <a:rPr lang="cs-CZ" dirty="0"/>
              <a:t> přechodu</a:t>
            </a:r>
          </a:p>
          <a:p>
            <a:r>
              <a:rPr lang="cs-CZ" dirty="0" err="1"/>
              <a:t>Anteverze</a:t>
            </a:r>
            <a:r>
              <a:rPr lang="cs-CZ" dirty="0"/>
              <a:t> pánve</a:t>
            </a:r>
          </a:p>
          <a:p>
            <a:r>
              <a:rPr lang="cs-CZ" dirty="0"/>
              <a:t>Decentrace kloubů DKK</a:t>
            </a:r>
          </a:p>
          <a:p>
            <a:r>
              <a:rPr lang="cs-CZ" dirty="0"/>
              <a:t> elevace a protrakce RAK</a:t>
            </a:r>
          </a:p>
          <a:p>
            <a:r>
              <a:rPr lang="cs-CZ" dirty="0"/>
              <a:t>Předsun hlavy</a:t>
            </a:r>
          </a:p>
          <a:p>
            <a:r>
              <a:rPr lang="cs-CZ" dirty="0" err="1"/>
              <a:t>Hyperlordóza</a:t>
            </a:r>
            <a:r>
              <a:rPr lang="cs-CZ" dirty="0"/>
              <a:t> </a:t>
            </a:r>
            <a:r>
              <a:rPr lang="cs-CZ" dirty="0" err="1"/>
              <a:t>Lp</a:t>
            </a:r>
            <a:r>
              <a:rPr lang="cs-CZ" dirty="0"/>
              <a:t> či </a:t>
            </a:r>
            <a:r>
              <a:rPr lang="cs-CZ" dirty="0" err="1"/>
              <a:t>Cp</a:t>
            </a:r>
            <a:endParaRPr lang="cs-CZ" dirty="0"/>
          </a:p>
          <a:p>
            <a:r>
              <a:rPr lang="cs-CZ" dirty="0"/>
              <a:t>Zvyšování </a:t>
            </a:r>
            <a:r>
              <a:rPr lang="cs-CZ" dirty="0" err="1"/>
              <a:t>kyfotizace</a:t>
            </a:r>
            <a:r>
              <a:rPr lang="cs-CZ" dirty="0"/>
              <a:t> </a:t>
            </a:r>
            <a:r>
              <a:rPr lang="cs-CZ" dirty="0" err="1"/>
              <a:t>Th</a:t>
            </a:r>
            <a:r>
              <a:rPr lang="cs-CZ" dirty="0"/>
              <a:t> páteře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D3725B5-91FC-4D64-AAFE-8C736BD418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Známky insuficience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6EBA538-E8D4-4A96-83C1-D0AA4D4AD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10) Test hluboký dřep - squat</a:t>
            </a:r>
          </a:p>
        </p:txBody>
      </p:sp>
    </p:spTree>
    <p:extLst>
      <p:ext uri="{BB962C8B-B14F-4D97-AF65-F5344CB8AC3E}">
        <p14:creationId xmlns:p14="http://schemas.microsoft.com/office/powerpoint/2010/main" val="37776071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13855A-8DD8-452A-8C70-A25009A7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11) Test vrata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CDA208-8F67-4E8F-B4C8-996AD7619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7464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1BBC1A-A8F5-4283-86DF-40010AB49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12) Test diferenciace na 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070D76-3B95-4D8B-B3CC-8FCEF3DAD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6171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EA217E-DE8D-4A92-8A3A-2C75FEAA5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13) Test medvěd - diferenciace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DC5D55-E59E-44C8-9271-54B33D69C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1576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686249-E49F-4B99-8884-29B86762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14) Test flexe kyčelního kloubu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841560-69BA-474D-860D-BDDCB0F99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18628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F01AD9-081D-4169-BA99-C0DE21F7F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3M model vleže na zádech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48038F-1D8A-447A-873D-1A42C7927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Postup: </a:t>
            </a:r>
          </a:p>
          <a:p>
            <a:r>
              <a:rPr lang="cs-CZ" dirty="0"/>
              <a:t>A) </a:t>
            </a:r>
            <a:r>
              <a:rPr lang="cs-CZ" dirty="0" err="1"/>
              <a:t>neutráln</a:t>
            </a:r>
            <a:r>
              <a:rPr lang="cs-CZ" dirty="0"/>
              <a:t> </a:t>
            </a:r>
            <a:r>
              <a:rPr lang="cs-CZ" dirty="0" err="1"/>
              <a:t>natsavení</a:t>
            </a:r>
            <a:r>
              <a:rPr lang="cs-CZ" dirty="0"/>
              <a:t> </a:t>
            </a:r>
            <a:r>
              <a:rPr lang="cs-CZ" dirty="0" err="1"/>
              <a:t>hridníku</a:t>
            </a:r>
            <a:r>
              <a:rPr lang="cs-CZ" dirty="0"/>
              <a:t> a pánve</a:t>
            </a:r>
          </a:p>
          <a:p>
            <a:r>
              <a:rPr lang="cs-CZ" dirty="0"/>
              <a:t>B) kde </a:t>
            </a:r>
            <a:r>
              <a:rPr lang="cs-CZ" dirty="0" err="1"/>
              <a:t>strukturání</a:t>
            </a:r>
            <a:r>
              <a:rPr lang="cs-CZ" dirty="0"/>
              <a:t> překážka k dosažení neutrálního postavení – odstranit – rozvolnění hrudníku, </a:t>
            </a:r>
            <a:r>
              <a:rPr lang="cs-CZ" dirty="0" err="1"/>
              <a:t>metžeberních</a:t>
            </a:r>
            <a:r>
              <a:rPr lang="cs-CZ" dirty="0"/>
              <a:t> prostor, mm. </a:t>
            </a:r>
            <a:r>
              <a:rPr lang="cs-CZ" dirty="0" err="1"/>
              <a:t>Pectorales</a:t>
            </a:r>
            <a:endParaRPr lang="cs-CZ" dirty="0"/>
          </a:p>
          <a:p>
            <a:r>
              <a:rPr lang="cs-CZ" dirty="0"/>
              <a:t>C) samotný nácvik sagitální stabilizace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53352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C7898F-CC70-4226-B3A1-7DCC06BE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Nácvik bráničního dýchání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21A282-D3D7-4A0A-8FBA-CE54ADE23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Nedilná</a:t>
            </a:r>
            <a:r>
              <a:rPr lang="cs-CZ" dirty="0"/>
              <a:t> součást všech cviků</a:t>
            </a:r>
          </a:p>
          <a:p>
            <a:r>
              <a:rPr lang="cs-CZ" dirty="0"/>
              <a:t>Centrum </a:t>
            </a:r>
            <a:r>
              <a:rPr lang="cs-CZ" dirty="0" err="1"/>
              <a:t>tendineum</a:t>
            </a:r>
            <a:r>
              <a:rPr lang="cs-CZ" dirty="0"/>
              <a:t> bránice sestupuje kaudálně</a:t>
            </a:r>
          </a:p>
          <a:p>
            <a:r>
              <a:rPr lang="cs-CZ" dirty="0"/>
              <a:t>Kaudální žebra se pohybují při nádechu </a:t>
            </a:r>
            <a:r>
              <a:rPr lang="cs-CZ" dirty="0" err="1"/>
              <a:t>laterolaterálně</a:t>
            </a:r>
            <a:endParaRPr lang="cs-CZ" dirty="0"/>
          </a:p>
          <a:p>
            <a:r>
              <a:rPr lang="cs-CZ" dirty="0"/>
              <a:t>Rovnoměrně se zvýší IAP</a:t>
            </a:r>
          </a:p>
          <a:p>
            <a:r>
              <a:rPr lang="cs-CZ" dirty="0"/>
              <a:t>Terapeut: palpuje distribuci hydrostatického tlaku  při zadržení dechu a při inspiraci- cílem je </a:t>
            </a:r>
            <a:r>
              <a:rPr lang="cs-CZ" dirty="0" err="1"/>
              <a:t>koaktivita</a:t>
            </a:r>
            <a:r>
              <a:rPr lang="cs-CZ" dirty="0"/>
              <a:t> břišních svalů</a:t>
            </a:r>
          </a:p>
        </p:txBody>
      </p:sp>
    </p:spTree>
    <p:extLst>
      <p:ext uri="{BB962C8B-B14F-4D97-AF65-F5344CB8AC3E}">
        <p14:creationId xmlns:p14="http://schemas.microsoft.com/office/powerpoint/2010/main" val="3206514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308311-51AD-45D3-9E5E-024C04702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Centrovaná pozice kloubu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689EA4-420A-47B6-A29D-38D6E08FE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Při fyziologickém vývoji mozku – CNS řídí pohybové vzory tak, aby byla díky vyvážené </a:t>
            </a:r>
            <a:r>
              <a:rPr lang="cs-CZ" dirty="0" err="1"/>
              <a:t>koaktivační</a:t>
            </a:r>
            <a:r>
              <a:rPr lang="cs-CZ" dirty="0"/>
              <a:t> svalové souhře zachována funkční centrace= neutrální poloha v kloubu nebo segmentu v průběhu celého pohybu.</a:t>
            </a:r>
          </a:p>
          <a:p>
            <a:r>
              <a:rPr lang="cs-CZ" dirty="0"/>
              <a:t>Znamená to, že segment je optimálně biomechanicky zatížený</a:t>
            </a:r>
          </a:p>
          <a:p>
            <a:r>
              <a:rPr lang="cs-CZ" dirty="0"/>
              <a:t>Optimální centrovaná pozice je mechanicky výhodná a umožňuje ekonomickou práci svalů – maximální vyvážení mezi agonisty a antagonisty</a:t>
            </a:r>
          </a:p>
          <a:p>
            <a:r>
              <a:rPr lang="cs-CZ" dirty="0"/>
              <a:t>Maximální krytí (symetrické) krytí kloubních ploch</a:t>
            </a:r>
          </a:p>
          <a:p>
            <a:r>
              <a:rPr lang="cs-CZ" dirty="0"/>
              <a:t>Umožňuje maximální svalový tah</a:t>
            </a:r>
          </a:p>
          <a:p>
            <a:r>
              <a:rPr lang="cs-CZ" dirty="0"/>
              <a:t>Protektivní vliv</a:t>
            </a:r>
          </a:p>
        </p:txBody>
      </p:sp>
    </p:spTree>
    <p:extLst>
      <p:ext uri="{BB962C8B-B14F-4D97-AF65-F5344CB8AC3E}">
        <p14:creationId xmlns:p14="http://schemas.microsoft.com/office/powerpoint/2010/main" val="1504762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BBFC65-615A-4074-9BD7-E12D39CD0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Klíčové principy DNS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B8D21B-E148-4E3C-A0CB-F72CE5524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Vývoj pohybových funkcí je založen na dozrávání CNS</a:t>
            </a:r>
          </a:p>
          <a:p>
            <a:r>
              <a:rPr lang="cs-CZ" dirty="0"/>
              <a:t>Vývoj anatomických struktur úzce souvisí s vývojem pohybových funkcí</a:t>
            </a:r>
          </a:p>
          <a:p>
            <a:r>
              <a:rPr lang="cs-CZ" dirty="0"/>
              <a:t>Pohyb je odrazem funkce CNS</a:t>
            </a:r>
          </a:p>
        </p:txBody>
      </p:sp>
    </p:spTree>
    <p:extLst>
      <p:ext uri="{BB962C8B-B14F-4D97-AF65-F5344CB8AC3E}">
        <p14:creationId xmlns:p14="http://schemas.microsoft.com/office/powerpoint/2010/main" val="3777325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FC2E75-3AF1-41E4-915C-C0F328A0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Posturální ontogeneze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DE7ACC-A041-4701-A5EA-BE156DF41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Probíhá na podkladě zrání CNS: </a:t>
            </a:r>
            <a:r>
              <a:rPr lang="cs-CZ" dirty="0" err="1"/>
              <a:t>neurogeneze</a:t>
            </a:r>
            <a:r>
              <a:rPr lang="cs-CZ" dirty="0"/>
              <a:t>, migrace </a:t>
            </a:r>
            <a:r>
              <a:rPr lang="cs-CZ" dirty="0" err="1"/>
              <a:t>neuroblastů</a:t>
            </a:r>
            <a:r>
              <a:rPr lang="cs-CZ" dirty="0"/>
              <a:t>, </a:t>
            </a:r>
            <a:r>
              <a:rPr lang="cs-CZ" dirty="0" err="1"/>
              <a:t>synaptogeneze</a:t>
            </a:r>
            <a:r>
              <a:rPr lang="cs-CZ" dirty="0"/>
              <a:t>, </a:t>
            </a:r>
            <a:r>
              <a:rPr lang="cs-CZ" dirty="0" err="1"/>
              <a:t>apoptotózy</a:t>
            </a:r>
            <a:r>
              <a:rPr lang="cs-CZ" dirty="0"/>
              <a:t>, </a:t>
            </a:r>
            <a:r>
              <a:rPr lang="cs-CZ" dirty="0" err="1"/>
              <a:t>myelinizace</a:t>
            </a:r>
            <a:endParaRPr lang="cs-CZ" dirty="0"/>
          </a:p>
          <a:p>
            <a:r>
              <a:rPr lang="cs-CZ" dirty="0"/>
              <a:t>Psychomotorický vývoj: </a:t>
            </a:r>
          </a:p>
          <a:p>
            <a:r>
              <a:rPr lang="cs-CZ" dirty="0"/>
              <a:t>genetický determinován, druhově specifický</a:t>
            </a:r>
          </a:p>
          <a:p>
            <a:r>
              <a:rPr lang="cs-CZ" dirty="0"/>
              <a:t>Automatický – nejedná se o proces učení</a:t>
            </a:r>
          </a:p>
          <a:p>
            <a:r>
              <a:rPr lang="cs-CZ" dirty="0"/>
              <a:t>Stimulem je emoční motivace na podkladě podnětů ze zevního prostředí</a:t>
            </a:r>
          </a:p>
          <a:p>
            <a:r>
              <a:rPr lang="cs-CZ" dirty="0"/>
              <a:t>Nejintenzivnější vývoj je v prvních 12-ti měsících a pokračuje a do 4. roku života, dokončován je v 6-ti letech dozráváním mozečku – jemná motorika</a:t>
            </a:r>
          </a:p>
        </p:txBody>
      </p:sp>
    </p:spTree>
    <p:extLst>
      <p:ext uri="{BB962C8B-B14F-4D97-AF65-F5344CB8AC3E}">
        <p14:creationId xmlns:p14="http://schemas.microsoft.com/office/powerpoint/2010/main" val="4225925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79056C-C680-42BA-9362-CC8BBA7BA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posturální stabilizace a reaktivity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082F2D-3123-4885-AA6E-DABED1199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Provádíme pomocí testů hodnotící kvalitu způsobu zapojení  a funkce svalu během stabilizace</a:t>
            </a:r>
          </a:p>
          <a:p>
            <a:r>
              <a:rPr lang="cs-CZ" dirty="0"/>
              <a:t>Základem vyšetření je posouzení svalové souhry zajišťující stabilizaci páteře, pánve a trupu jako základního rámu pohybu končetin</a:t>
            </a:r>
          </a:p>
          <a:p>
            <a:r>
              <a:rPr lang="cs-CZ" dirty="0"/>
              <a:t>DNS testy: 1)napomáhají rozpoznat klíčovou oblast insuficience stabilizační </a:t>
            </a:r>
            <a:r>
              <a:rPr lang="cs-CZ" dirty="0" err="1"/>
              <a:t>fce</a:t>
            </a:r>
            <a:r>
              <a:rPr lang="cs-CZ" dirty="0"/>
              <a:t> svalů</a:t>
            </a:r>
          </a:p>
          <a:p>
            <a:r>
              <a:rPr lang="cs-CZ" dirty="0"/>
              <a:t>2)Testujeme systém  jako celek v dynamických testech</a:t>
            </a:r>
          </a:p>
          <a:p>
            <a:r>
              <a:rPr lang="cs-CZ" dirty="0"/>
              <a:t>3) dané segmenty hodnotíme v OKC i v CKC</a:t>
            </a:r>
          </a:p>
          <a:p>
            <a:r>
              <a:rPr lang="cs-CZ" dirty="0"/>
              <a:t>4) porucha vyváženosti s projeví hyperaktivitou svalů kompenzujících insuficientní </a:t>
            </a:r>
            <a:r>
              <a:rPr lang="cs-CZ" dirty="0" err="1"/>
              <a:t>fci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2946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C2A986-8B7D-4099-BA1A-D1F2A5FA5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DNS Diagnostické testy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4C94A0-3EDA-4405-8771-D3846D6CA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496056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Ukazatelé insuficience:</a:t>
            </a:r>
          </a:p>
          <a:p>
            <a:r>
              <a:rPr lang="cs-CZ" dirty="0"/>
              <a:t>Inspirační postavení hrudníku, neschopnost napřímení v </a:t>
            </a:r>
            <a:r>
              <a:rPr lang="cs-CZ" dirty="0" err="1"/>
              <a:t>Th</a:t>
            </a:r>
            <a:r>
              <a:rPr lang="cs-CZ" dirty="0"/>
              <a:t>, hyperaktivita horní porce m. RA a m. OEA</a:t>
            </a:r>
          </a:p>
          <a:p>
            <a:r>
              <a:rPr lang="cs-CZ" dirty="0"/>
              <a:t>Migrace pupku kraniálně</a:t>
            </a:r>
          </a:p>
          <a:p>
            <a:r>
              <a:rPr lang="cs-CZ" dirty="0"/>
              <a:t>Konkavity v oblasti třísel</a:t>
            </a:r>
          </a:p>
          <a:p>
            <a:r>
              <a:rPr lang="cs-CZ" dirty="0"/>
              <a:t>Vyklenutí laterální porce břišní stěny – „</a:t>
            </a:r>
            <a:r>
              <a:rPr lang="cs-CZ" dirty="0" err="1"/>
              <a:t>bulging</a:t>
            </a:r>
            <a:r>
              <a:rPr lang="cs-CZ" dirty="0"/>
              <a:t>“, insuficience m. </a:t>
            </a:r>
            <a:r>
              <a:rPr lang="cs-CZ" dirty="0" err="1"/>
              <a:t>tran</a:t>
            </a:r>
            <a:r>
              <a:rPr lang="cs-CZ" dirty="0"/>
              <a:t>. </a:t>
            </a:r>
            <a:r>
              <a:rPr lang="cs-CZ" dirty="0" err="1"/>
              <a:t>abd</a:t>
            </a:r>
            <a:r>
              <a:rPr lang="cs-CZ" dirty="0"/>
              <a:t>.</a:t>
            </a:r>
          </a:p>
          <a:p>
            <a:r>
              <a:rPr lang="cs-CZ" dirty="0"/>
              <a:t>Diastáza břišní</a:t>
            </a:r>
          </a:p>
          <a:p>
            <a:r>
              <a:rPr lang="cs-CZ" dirty="0"/>
              <a:t>Porucha izolovaného pohybu</a:t>
            </a:r>
          </a:p>
          <a:p>
            <a:r>
              <a:rPr lang="cs-CZ" dirty="0"/>
              <a:t>Lateralizace dolních žeber – insuficience šikmých břišních svalů</a:t>
            </a:r>
          </a:p>
          <a:p>
            <a:r>
              <a:rPr lang="cs-CZ" dirty="0" err="1"/>
              <a:t>Hypertonus</a:t>
            </a:r>
            <a:r>
              <a:rPr lang="cs-CZ" dirty="0"/>
              <a:t> PVS</a:t>
            </a:r>
          </a:p>
          <a:p>
            <a:r>
              <a:rPr lang="cs-CZ" dirty="0"/>
              <a:t>Konkavity v oblasti zevních rotátorů KYK</a:t>
            </a:r>
          </a:p>
          <a:p>
            <a:r>
              <a:rPr lang="cs-CZ" dirty="0"/>
              <a:t>Horizontální postavení klíčků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5501882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TM10001115[[fn=Balík]]</Template>
  <TotalTime>4565</TotalTime>
  <Words>1975</Words>
  <Application>Microsoft Office PowerPoint</Application>
  <PresentationFormat>Širokoúhlá obrazovka</PresentationFormat>
  <Paragraphs>284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9" baseType="lpstr">
      <vt:lpstr>Arial</vt:lpstr>
      <vt:lpstr>Gill Sans MT</vt:lpstr>
      <vt:lpstr>Balík</vt:lpstr>
      <vt:lpstr>DNS – Dynamická neuromuskulární stabilizace</vt:lpstr>
      <vt:lpstr>DNS</vt:lpstr>
      <vt:lpstr>DNS – co to je?</vt:lpstr>
      <vt:lpstr>Cílem DNS</vt:lpstr>
      <vt:lpstr>Centrovaná pozice kloubu</vt:lpstr>
      <vt:lpstr>Klíčové principy DNS</vt:lpstr>
      <vt:lpstr>Posturální ontogeneze</vt:lpstr>
      <vt:lpstr>Vyšetření posturální stabilizace a reaktivity</vt:lpstr>
      <vt:lpstr>DNS Diagnostické testy</vt:lpstr>
      <vt:lpstr>DNS Diagnostické testy</vt:lpstr>
      <vt:lpstr>1) Brániční test</vt:lpstr>
      <vt:lpstr>1) Brániční test</vt:lpstr>
      <vt:lpstr>1) Brániční test</vt:lpstr>
      <vt:lpstr>2) Testování IAP v sedě</vt:lpstr>
      <vt:lpstr>2) Testování IAP v sedě</vt:lpstr>
      <vt:lpstr>3) Testování IAP vleže</vt:lpstr>
      <vt:lpstr>3) Testování IAP vleže</vt:lpstr>
      <vt:lpstr>3) Testování IAP vleže</vt:lpstr>
      <vt:lpstr>4) Test flexe hlavy a trupu</vt:lpstr>
      <vt:lpstr>4) Test flexe hlavy a trupu</vt:lpstr>
      <vt:lpstr>4) Test flexe hlavy a trupu</vt:lpstr>
      <vt:lpstr>5)Test extenze</vt:lpstr>
      <vt:lpstr>5)Test extenze</vt:lpstr>
      <vt:lpstr>Prezentace aplikace PowerPoint</vt:lpstr>
      <vt:lpstr>Prezentace aplikace PowerPoint</vt:lpstr>
      <vt:lpstr>6) Test elevace paží</vt:lpstr>
      <vt:lpstr>6) Test elevace paží</vt:lpstr>
      <vt:lpstr>Prezentace aplikace PowerPoint</vt:lpstr>
      <vt:lpstr>7) Test v poloze na 4</vt:lpstr>
      <vt:lpstr>7) Test v poloze na 4</vt:lpstr>
      <vt:lpstr>Prezentace aplikace PowerPoint</vt:lpstr>
      <vt:lpstr>8) Test přechodu z kleku do 6 MM VNBŘ</vt:lpstr>
      <vt:lpstr>8) Test přechodu z kleku do 6 MM VNBŘ</vt:lpstr>
      <vt:lpstr>Prezentace aplikace PowerPoint</vt:lpstr>
      <vt:lpstr>9) Test medvěd - nediferencovaný</vt:lpstr>
      <vt:lpstr>9) Test medvěd - nediferencovaný</vt:lpstr>
      <vt:lpstr>9) Test medvěd - nediferencovaný</vt:lpstr>
      <vt:lpstr>Medvěd nediferencovaný</vt:lpstr>
      <vt:lpstr>10) Test hluboký dřep - squat</vt:lpstr>
      <vt:lpstr>10) Test hluboký dřep - squat</vt:lpstr>
      <vt:lpstr>11) Test vrata</vt:lpstr>
      <vt:lpstr>12) Test diferenciace na 4</vt:lpstr>
      <vt:lpstr>13) Test medvěd - diferenciace</vt:lpstr>
      <vt:lpstr>14) Test flexe kyčelního kloubu</vt:lpstr>
      <vt:lpstr>3M model vleže na zádech</vt:lpstr>
      <vt:lpstr>Nácvik bráničního dýchání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DNS</dc:title>
  <dc:creator>Klára Rodová</dc:creator>
  <cp:lastModifiedBy>Klára Rodová</cp:lastModifiedBy>
  <cp:revision>14</cp:revision>
  <dcterms:created xsi:type="dcterms:W3CDTF">2022-01-26T20:38:26Z</dcterms:created>
  <dcterms:modified xsi:type="dcterms:W3CDTF">2022-05-16T21:16:22Z</dcterms:modified>
</cp:coreProperties>
</file>