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73" r:id="rId10"/>
    <p:sldId id="296" r:id="rId11"/>
    <p:sldId id="257" r:id="rId12"/>
    <p:sldId id="274" r:id="rId13"/>
    <p:sldId id="275" r:id="rId14"/>
    <p:sldId id="258" r:id="rId15"/>
    <p:sldId id="276" r:id="rId16"/>
    <p:sldId id="259" r:id="rId17"/>
    <p:sldId id="294" r:id="rId18"/>
    <p:sldId id="277" r:id="rId19"/>
    <p:sldId id="260" r:id="rId20"/>
    <p:sldId id="297" r:id="rId21"/>
    <p:sldId id="278" r:id="rId22"/>
    <p:sldId id="261" r:id="rId23"/>
    <p:sldId id="280" r:id="rId24"/>
    <p:sldId id="300" r:id="rId25"/>
    <p:sldId id="299" r:id="rId26"/>
    <p:sldId id="272" r:id="rId27"/>
    <p:sldId id="279" r:id="rId28"/>
    <p:sldId id="298" r:id="rId29"/>
    <p:sldId id="262" r:id="rId30"/>
    <p:sldId id="281" r:id="rId31"/>
    <p:sldId id="301" r:id="rId32"/>
    <p:sldId id="263" r:id="rId33"/>
    <p:sldId id="282" r:id="rId34"/>
    <p:sldId id="302" r:id="rId35"/>
    <p:sldId id="264" r:id="rId36"/>
    <p:sldId id="293" r:id="rId37"/>
    <p:sldId id="283" r:id="rId38"/>
    <p:sldId id="295" r:id="rId39"/>
    <p:sldId id="265" r:id="rId40"/>
    <p:sldId id="284" r:id="rId41"/>
    <p:sldId id="306" r:id="rId42"/>
    <p:sldId id="303" r:id="rId43"/>
    <p:sldId id="305" r:id="rId44"/>
    <p:sldId id="269" r:id="rId45"/>
    <p:sldId id="307" r:id="rId46"/>
    <p:sldId id="308" r:id="rId47"/>
    <p:sldId id="309" r:id="rId48"/>
    <p:sldId id="311" r:id="rId49"/>
    <p:sldId id="310" r:id="rId50"/>
    <p:sldId id="270" r:id="rId51"/>
    <p:sldId id="292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B79DE6-675C-4A26-9BB1-D5D9DB71E6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DNS – Dynamická neuromuskulární stabilizace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91BFE89-EAEC-44FF-BCC2-04CB6FB25A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638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8AD8E9C-4CFB-4F2E-B1A6-2A9B45D7E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DNS Diagnostické testy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63D3D73-8415-4570-9595-6DDE1A64E0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1, brániční test</a:t>
            </a:r>
          </a:p>
          <a:p>
            <a:r>
              <a:rPr lang="cs-CZ" dirty="0"/>
              <a:t>2,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7C23572-56D9-43B0-8EA1-26F7CD8F00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481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569F3-9FF8-4361-9CC2-CF9E0A718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Brániční test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4F1CB6-2EFC-4609-8C8B-7CE6F7C28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Výchozí poloha: Sed na celých stehnech, bérce volně visí, chodidla bez opory o podložku, páteř napřímená, HKK volně podél těla</a:t>
            </a:r>
          </a:p>
          <a:p>
            <a:r>
              <a:rPr lang="cs-CZ" dirty="0"/>
              <a:t>Provedení testu: s nádechem aktivace </a:t>
            </a:r>
            <a:r>
              <a:rPr lang="cs-CZ" dirty="0" err="1"/>
              <a:t>laterodorzální</a:t>
            </a:r>
            <a:r>
              <a:rPr lang="cs-CZ" dirty="0"/>
              <a:t> skupiny břišních svalů spolu s laterálním rozšířením hrudníku; tlak proti prstům pod spodními žebry, schopnost udržet tlak a zároveň dýchat</a:t>
            </a:r>
          </a:p>
          <a:p>
            <a:r>
              <a:rPr lang="cs-CZ" dirty="0"/>
              <a:t>Palpace – 2 varianty: 1)laterálně – s prsty v mezižeberních prostorech – posouzení rozvíjení spodní kavity hrudníku 2) </a:t>
            </a:r>
            <a:r>
              <a:rPr lang="cs-CZ" dirty="0" err="1"/>
              <a:t>dorzolaterálně</a:t>
            </a:r>
            <a:r>
              <a:rPr lang="cs-CZ" dirty="0"/>
              <a:t> – pod spodními žebry – k monitoringu expanze a směru modulovaného IAP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A) respirační </a:t>
            </a:r>
            <a:r>
              <a:rPr lang="cs-CZ" dirty="0" err="1"/>
              <a:t>fce</a:t>
            </a:r>
            <a:endParaRPr lang="cs-CZ" dirty="0"/>
          </a:p>
          <a:p>
            <a:r>
              <a:rPr lang="cs-CZ" dirty="0"/>
              <a:t>B) posturální </a:t>
            </a:r>
            <a:r>
              <a:rPr lang="cs-CZ" dirty="0" err="1"/>
              <a:t>fce</a:t>
            </a:r>
            <a:r>
              <a:rPr lang="cs-CZ" dirty="0"/>
              <a:t> </a:t>
            </a:r>
          </a:p>
          <a:p>
            <a:r>
              <a:rPr lang="cs-CZ" dirty="0"/>
              <a:t>C) posturálně respirační </a:t>
            </a:r>
            <a:r>
              <a:rPr lang="cs-CZ" dirty="0" err="1"/>
              <a:t>fce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9080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75DCE-E961-4467-8E30-F7E7E683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Brániční test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83B1E1-848B-495F-AAE2-CD0CCA54C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Palpujeme  sledujeme: mírný tlak </a:t>
            </a:r>
            <a:r>
              <a:rPr lang="cs-CZ" dirty="0" err="1"/>
              <a:t>laterodorzálně</a:t>
            </a:r>
            <a:r>
              <a:rPr lang="cs-CZ" dirty="0"/>
              <a:t> pod dolními žebry, </a:t>
            </a:r>
            <a:r>
              <a:rPr lang="cs-CZ" dirty="0" err="1"/>
              <a:t>zárověn</a:t>
            </a:r>
            <a:r>
              <a:rPr lang="cs-CZ" dirty="0"/>
              <a:t> kontrolujeme postavení dolních žeber</a:t>
            </a:r>
          </a:p>
          <a:p>
            <a:r>
              <a:rPr lang="cs-CZ" dirty="0"/>
              <a:t>Kvalitu dechového stereotypu </a:t>
            </a:r>
          </a:p>
          <a:p>
            <a:r>
              <a:rPr lang="cs-CZ" dirty="0"/>
              <a:t>Napřímení páteře</a:t>
            </a:r>
          </a:p>
          <a:p>
            <a:r>
              <a:rPr lang="cs-CZ" dirty="0"/>
              <a:t>Aktivitu (kvalitu, symetrii) zapojení břišních svalů</a:t>
            </a:r>
          </a:p>
          <a:p>
            <a:r>
              <a:rPr lang="cs-CZ" dirty="0"/>
              <a:t>Laterální rozšíření mezižeberních prostor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A449E01-AD45-4526-993C-65D2AC669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919" y="3429000"/>
            <a:ext cx="3950531" cy="285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57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443F228-2F0D-4A5D-BE16-96EA63247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C605F8B-4B62-4CCC-8254-F297BE24EC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Symetrická aktivita</a:t>
            </a:r>
          </a:p>
          <a:p>
            <a:r>
              <a:rPr lang="cs-CZ" dirty="0"/>
              <a:t>Dolní žebra se pohybují při nádechu laterálně</a:t>
            </a:r>
          </a:p>
          <a:p>
            <a:r>
              <a:rPr lang="cs-CZ" dirty="0"/>
              <a:t>Mezižeberní prostory se rozšiřují</a:t>
            </a:r>
          </a:p>
          <a:p>
            <a:r>
              <a:rPr lang="cs-CZ" dirty="0"/>
              <a:t>Napřímené páteře během celého testu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B621F7B-A8D6-4926-8C28-BA314457391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Malá či nulová schopnost aktivovat – zpevnit </a:t>
            </a:r>
            <a:r>
              <a:rPr lang="cs-CZ" dirty="0" err="1"/>
              <a:t>dorzolaterální</a:t>
            </a:r>
            <a:r>
              <a:rPr lang="cs-CZ" dirty="0"/>
              <a:t> část břišní stěny proti našemu tlaku</a:t>
            </a:r>
          </a:p>
          <a:p>
            <a:r>
              <a:rPr lang="cs-CZ" dirty="0"/>
              <a:t>Kraniální migrace žeber</a:t>
            </a:r>
          </a:p>
          <a:p>
            <a:r>
              <a:rPr lang="cs-CZ" dirty="0"/>
              <a:t>Neschopnost laterálního rozšíření dolních žeber</a:t>
            </a:r>
          </a:p>
          <a:p>
            <a:r>
              <a:rPr lang="cs-CZ" dirty="0" err="1"/>
              <a:t>Kyfotizace</a:t>
            </a:r>
            <a:r>
              <a:rPr lang="cs-CZ" dirty="0"/>
              <a:t> v </a:t>
            </a:r>
            <a:r>
              <a:rPr lang="cs-CZ" dirty="0" err="1"/>
              <a:t>ThP</a:t>
            </a:r>
            <a:endParaRPr lang="cs-CZ" dirty="0"/>
          </a:p>
          <a:p>
            <a:r>
              <a:rPr lang="cs-CZ" dirty="0"/>
              <a:t>Souhyb ramen, lopatek</a:t>
            </a:r>
          </a:p>
          <a:p>
            <a:r>
              <a:rPr lang="cs-CZ" dirty="0"/>
              <a:t>Asymetrie v provedení – jinak se rozvíjí na L a P straně – hrudník nemá </a:t>
            </a:r>
            <a:r>
              <a:rPr lang="cs-CZ" dirty="0" err="1"/>
              <a:t>punctum</a:t>
            </a:r>
            <a:r>
              <a:rPr lang="cs-CZ" dirty="0"/>
              <a:t> </a:t>
            </a:r>
            <a:r>
              <a:rPr lang="cs-CZ" dirty="0" err="1"/>
              <a:t>fixum</a:t>
            </a:r>
            <a:r>
              <a:rPr lang="cs-CZ" dirty="0"/>
              <a:t> – bránice pracuje opačně</a:t>
            </a:r>
          </a:p>
          <a:p>
            <a:r>
              <a:rPr lang="cs-CZ" dirty="0"/>
              <a:t>„</a:t>
            </a:r>
            <a:r>
              <a:rPr lang="cs-CZ" dirty="0" err="1"/>
              <a:t>silonková</a:t>
            </a:r>
            <a:r>
              <a:rPr lang="cs-CZ" dirty="0"/>
              <a:t> kontraktura“ u žeber – </a:t>
            </a:r>
            <a:r>
              <a:rPr lang="cs-CZ" dirty="0" err="1"/>
              <a:t>rolujíbřicho</a:t>
            </a:r>
            <a:r>
              <a:rPr lang="cs-CZ" dirty="0"/>
              <a:t> dovnitř a nedokáží uvolnit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abd</a:t>
            </a:r>
            <a:r>
              <a:rPr lang="cs-CZ" dirty="0"/>
              <a:t>.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3921BCC3-1B16-4112-8766-959C00E528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8630A9E-8FA5-4A40-8777-593880801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Brániční test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8A6F8C-C5B9-4929-B90D-72EB6836C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15524" y="4891131"/>
            <a:ext cx="2963474" cy="207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14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377B8B-B44E-4ECD-A1C1-665B9967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Testování IAP v sedě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88CFBB-ECCE-4FD7-962E-DCC119D7E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Výchozí nastavení: Sed, Bez podložení nohou, palpuju si od spin mediálně</a:t>
            </a:r>
          </a:p>
          <a:p>
            <a:r>
              <a:rPr lang="cs-CZ" dirty="0"/>
              <a:t>Pokyn: vytlačte mi prsty- pouze tlak, ne dech</a:t>
            </a:r>
          </a:p>
          <a:p>
            <a:r>
              <a:rPr lang="cs-CZ" dirty="0"/>
              <a:t>Koukat na pupík, asymetrie postavení pupíku, kde vytlačuje víc,</a:t>
            </a:r>
          </a:p>
          <a:p>
            <a:r>
              <a:rPr lang="cs-CZ" dirty="0"/>
              <a:t>Často náhradní vzor – </a:t>
            </a:r>
            <a:r>
              <a:rPr lang="cs-CZ" dirty="0" err="1"/>
              <a:t>kyfotizace</a:t>
            </a:r>
            <a:r>
              <a:rPr lang="cs-CZ" dirty="0"/>
              <a:t> a záklon nebo stažení m. RA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ED24F47-3672-4A5F-B39E-27B74068E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1179" y="3533775"/>
            <a:ext cx="3542399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67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2B87D25-0997-4EEC-91C9-B179F8840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sledujeme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8BBE92-02E3-423B-A79B-168F80C4C5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Palpace v oblasti tříselné krajiny mediálně od SIAS, nad hlavicemi kyčelních kloubů, napřímení páteře, postavení </a:t>
            </a:r>
            <a:r>
              <a:rPr lang="cs-CZ" dirty="0" err="1"/>
              <a:t>umbiliku</a:t>
            </a:r>
            <a:r>
              <a:rPr lang="cs-CZ" dirty="0"/>
              <a:t>, vyváženost aktivace břišní stěny</a:t>
            </a:r>
          </a:p>
          <a:p>
            <a:r>
              <a:rPr lang="cs-CZ" dirty="0"/>
              <a:t>Správné provedení:</a:t>
            </a:r>
          </a:p>
          <a:p>
            <a:r>
              <a:rPr lang="cs-CZ" dirty="0"/>
              <a:t>Schopnost udržet tlak proti nám i s výdechem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CA45E61-69F9-4973-89BA-61E1C27B6C8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Převažující aktivita horní části m. RA</a:t>
            </a:r>
          </a:p>
          <a:p>
            <a:r>
              <a:rPr lang="cs-CZ" dirty="0"/>
              <a:t>Migrace pupku kraniálně</a:t>
            </a:r>
          </a:p>
          <a:p>
            <a:r>
              <a:rPr lang="cs-CZ" dirty="0"/>
              <a:t>Asymetrická, minimální nebo žádná aktivita svalů v oblasti dolního břicha</a:t>
            </a:r>
          </a:p>
          <a:p>
            <a:r>
              <a:rPr lang="cs-CZ" dirty="0"/>
              <a:t>Nedostatečná modulace IAP</a:t>
            </a:r>
          </a:p>
          <a:p>
            <a:r>
              <a:rPr lang="cs-CZ" dirty="0"/>
              <a:t>Inspirační postavení hrudníku (zvyšuje se aktivita </a:t>
            </a:r>
            <a:r>
              <a:rPr lang="cs-CZ" dirty="0" err="1"/>
              <a:t>paravertebráních</a:t>
            </a:r>
            <a:r>
              <a:rPr lang="cs-CZ" dirty="0"/>
              <a:t> svalů)</a:t>
            </a:r>
          </a:p>
          <a:p>
            <a:r>
              <a:rPr lang="cs-CZ" dirty="0"/>
              <a:t>„přesýpací hodiny“ při vytlačení do třísel nebo „bublina“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C283524-E913-48F7-927D-A6D02336AB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AF258C-A736-4DAE-AAA9-C523AD96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Testování IAP v sedě</a:t>
            </a:r>
          </a:p>
        </p:txBody>
      </p:sp>
    </p:spTree>
    <p:extLst>
      <p:ext uri="{BB962C8B-B14F-4D97-AF65-F5344CB8AC3E}">
        <p14:creationId xmlns:p14="http://schemas.microsoft.com/office/powerpoint/2010/main" val="1605484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06002-23C5-4CD9-81F4-ED6190C2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261" y="993267"/>
            <a:ext cx="7729728" cy="1188720"/>
          </a:xfrm>
        </p:spPr>
        <p:txBody>
          <a:bodyPr/>
          <a:lstStyle/>
          <a:p>
            <a:r>
              <a:rPr lang="cs-CZ" dirty="0"/>
              <a:t>3) Testování IAP vleže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C8CF7C-F1C9-4847-8BC8-A5E1935B6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Výchozí pozice:</a:t>
            </a:r>
          </a:p>
          <a:p>
            <a:r>
              <a:rPr lang="cs-CZ" dirty="0"/>
              <a:t>Vypodložit hlavu pokud kyfóza v </a:t>
            </a:r>
            <a:r>
              <a:rPr lang="cs-CZ" dirty="0" err="1"/>
              <a:t>th</a:t>
            </a:r>
            <a:r>
              <a:rPr lang="cs-CZ" dirty="0"/>
              <a:t>, hrudník je pasivně </a:t>
            </a:r>
            <a:r>
              <a:rPr lang="cs-CZ" dirty="0" err="1"/>
              <a:t>nastave</a:t>
            </a:r>
            <a:r>
              <a:rPr lang="cs-CZ" dirty="0"/>
              <a:t>  do neutrální polohy</a:t>
            </a:r>
          </a:p>
          <a:p>
            <a:r>
              <a:rPr lang="cs-CZ" dirty="0"/>
              <a:t>DKK 3x do 90° - KYK, KOK, KOT– DK drží terapeut nebo židle, balon ne, to třeba až v terapii, ABD+ ZR v KYK</a:t>
            </a:r>
          </a:p>
          <a:p>
            <a:endParaRPr lang="cs-CZ" dirty="0"/>
          </a:p>
          <a:p>
            <a:r>
              <a:rPr lang="cs-CZ" dirty="0"/>
              <a:t>Provedení testu: postupné odlehčení DKK od opory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4166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EE0F073-4E3E-46C9-B840-7AD56F71F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Testování IAP vleže</a:t>
            </a:r>
          </a:p>
        </p:txBody>
      </p:sp>
      <p:pic>
        <p:nvPicPr>
          <p:cNvPr id="3074" name="Picture 2" descr="Dynamická neuromuskulární stabilizace - PDF Stažení zdarma">
            <a:extLst>
              <a:ext uri="{FF2B5EF4-FFF2-40B4-BE49-F238E27FC236}">
                <a16:creationId xmlns:a16="http://schemas.microsoft.com/office/drawing/2014/main" id="{F5583D0A-6C31-4725-8037-8111A1CE22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2" y="2695575"/>
            <a:ext cx="4114536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359EACE-FAD9-4E37-AD37-5FC0F2DCA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788" y="2558831"/>
            <a:ext cx="4114536" cy="348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94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15304C6-A44E-47D8-BE33-968FE9D57A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60998F-5BC4-4704-85A5-09337D4ED2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Vyvážená aktivita všech porcí břišní stěny</a:t>
            </a:r>
          </a:p>
          <a:p>
            <a:r>
              <a:rPr lang="cs-CZ" dirty="0"/>
              <a:t>Schopnost udržet hrudník v neutrální poloze</a:t>
            </a:r>
          </a:p>
          <a:p>
            <a:r>
              <a:rPr lang="cs-CZ" dirty="0"/>
              <a:t>Horizontální postavení bránice</a:t>
            </a:r>
          </a:p>
          <a:p>
            <a:r>
              <a:rPr lang="cs-CZ" dirty="0"/>
              <a:t>Rovnoměrné rozložení IAP</a:t>
            </a:r>
          </a:p>
          <a:p>
            <a:r>
              <a:rPr lang="cs-CZ" dirty="0"/>
              <a:t>Uvolněné mm. </a:t>
            </a:r>
            <a:r>
              <a:rPr lang="cs-CZ" dirty="0" err="1"/>
              <a:t>Recti</a:t>
            </a:r>
            <a:r>
              <a:rPr lang="cs-CZ" dirty="0"/>
              <a:t> </a:t>
            </a:r>
            <a:r>
              <a:rPr lang="cs-CZ" dirty="0" err="1"/>
              <a:t>femoris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DE5870-366D-4899-81BB-C8F1905B725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nadměrná aktivita horní části m. RA</a:t>
            </a:r>
          </a:p>
          <a:p>
            <a:r>
              <a:rPr lang="cs-CZ" dirty="0"/>
              <a:t>Asymetrická, minimální nebo žádná aktivita svalů v oblasti dolního břicha</a:t>
            </a:r>
          </a:p>
          <a:p>
            <a:r>
              <a:rPr lang="cs-CZ" dirty="0"/>
              <a:t>Migrace </a:t>
            </a:r>
            <a:r>
              <a:rPr lang="cs-CZ" dirty="0" err="1"/>
              <a:t>umbiliku</a:t>
            </a:r>
            <a:r>
              <a:rPr lang="cs-CZ" dirty="0"/>
              <a:t> kraniálně či laterálně</a:t>
            </a:r>
          </a:p>
          <a:p>
            <a:r>
              <a:rPr lang="cs-CZ" dirty="0"/>
              <a:t>Inspirační postavení hrudníku (neschopnost udržet hrudník v neutrále)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AB69C24-F905-4D7D-8F78-858F26E8E3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8688C76-FD93-4D86-BDA7-DB2CF543C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Testování IAP vleže</a:t>
            </a:r>
          </a:p>
        </p:txBody>
      </p:sp>
    </p:spTree>
    <p:extLst>
      <p:ext uri="{BB962C8B-B14F-4D97-AF65-F5344CB8AC3E}">
        <p14:creationId xmlns:p14="http://schemas.microsoft.com/office/powerpoint/2010/main" val="1781715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AC92F3-5636-4A75-BE8F-BDA3723D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4) Test flexe hlavy a trupu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7E26D6-D6EA-42D2-BB35-F02388497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PROVEDENÍ: A) pomalá flexe hlavy B) pomalá flexe trupu</a:t>
            </a:r>
          </a:p>
          <a:p>
            <a:r>
              <a:rPr lang="cs-CZ" dirty="0"/>
              <a:t>Pokyn: podívejte se na palce u nohou</a:t>
            </a:r>
          </a:p>
          <a:p>
            <a:r>
              <a:rPr lang="cs-CZ" dirty="0"/>
              <a:t>sledujeme: pohyb hlavy a hrudníku během </a:t>
            </a:r>
            <a:r>
              <a:rPr lang="cs-CZ" dirty="0" err="1"/>
              <a:t>provedneí</a:t>
            </a:r>
            <a:r>
              <a:rPr lang="cs-CZ" dirty="0"/>
              <a:t> testu, aktivitu </a:t>
            </a:r>
            <a:r>
              <a:rPr lang="cs-CZ" dirty="0" err="1"/>
              <a:t>auxilárních</a:t>
            </a:r>
            <a:r>
              <a:rPr lang="cs-CZ" dirty="0"/>
              <a:t> dech. </a:t>
            </a:r>
            <a:r>
              <a:rPr lang="cs-CZ" dirty="0" err="1"/>
              <a:t>Svalů,postavení</a:t>
            </a:r>
            <a:r>
              <a:rPr lang="cs-CZ" dirty="0"/>
              <a:t> </a:t>
            </a:r>
            <a:r>
              <a:rPr lang="cs-CZ" dirty="0" err="1"/>
              <a:t>Cp</a:t>
            </a:r>
            <a:r>
              <a:rPr lang="cs-CZ" dirty="0"/>
              <a:t>, ramen, sledujeme aktivaci břišní stěny</a:t>
            </a:r>
          </a:p>
          <a:p>
            <a:r>
              <a:rPr lang="cs-CZ" dirty="0"/>
              <a:t>Pokud to chci ztížit tak dám ruku lehce na čelo- zvýrazní se patologie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9375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F7E13F-5353-4446-A6A9-6931D76E2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2D0E1-3F57-4203-828E-B5EC051DB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Není to jen systém cvičení, ale ucelený náhled na principy fungování pohybového systému, jeho vývoj, řízení a příčiny vzniku poruch</a:t>
            </a:r>
          </a:p>
          <a:p>
            <a:r>
              <a:rPr lang="cs-CZ" dirty="0"/>
              <a:t>Diagnosticko- terapeutický koncept</a:t>
            </a:r>
          </a:p>
          <a:p>
            <a:r>
              <a:rPr lang="cs-CZ" dirty="0"/>
              <a:t>Vychází z vývojové kineziologie</a:t>
            </a:r>
          </a:p>
          <a:p>
            <a:r>
              <a:rPr lang="cs-CZ" dirty="0"/>
              <a:t>Cílem není změna svalové funkce, ale změna řídícího programu</a:t>
            </a:r>
          </a:p>
          <a:p>
            <a:r>
              <a:rPr lang="cs-CZ" dirty="0"/>
              <a:t>Otevřený koncept – možná kombinace s jinými technikami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409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F98517-7270-4407-976C-895A2994D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4) Test flexe hlavy a trupu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41EC438-3549-4BA7-9C3B-04473649D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 flipH="1">
            <a:off x="1773238" y="2674799"/>
            <a:ext cx="3101975" cy="33350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D2D749-6DE3-4A98-A90A-8DBC56C2C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993648" y="3862533"/>
            <a:ext cx="1830650" cy="27902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228D399-0439-4058-9713-CFDF1BC57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031898" y="1820712"/>
            <a:ext cx="211015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04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CFE9FA3-9850-4297-A956-7A15D45B38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E0C3171-0598-4F12-9F6D-06FCE3558B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Plynulá obloukovitá flexe </a:t>
            </a:r>
            <a:r>
              <a:rPr lang="cs-CZ" dirty="0" err="1"/>
              <a:t>cp</a:t>
            </a:r>
            <a:r>
              <a:rPr lang="cs-CZ" dirty="0"/>
              <a:t> a hlavy</a:t>
            </a:r>
          </a:p>
          <a:p>
            <a:r>
              <a:rPr lang="cs-CZ" dirty="0"/>
              <a:t>Vyvážená aktivita břišních svalů fixuje hrudník v neutrálním postavení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DA04A1C-E70E-46AC-8349-77F742A1301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Pohyb hrudníku do inspiračního postavení</a:t>
            </a:r>
          </a:p>
          <a:p>
            <a:r>
              <a:rPr lang="cs-CZ" dirty="0"/>
              <a:t>Zvýšená aktivita auxiliárních dech svalů</a:t>
            </a:r>
          </a:p>
          <a:p>
            <a:r>
              <a:rPr lang="cs-CZ" dirty="0"/>
              <a:t>Laterální pohyb spodních žeber + konvexní vyklenutí laterální části břišních svalů</a:t>
            </a:r>
          </a:p>
          <a:p>
            <a:r>
              <a:rPr lang="cs-CZ" dirty="0"/>
              <a:t>Hyperaktivita m. RA</a:t>
            </a:r>
          </a:p>
          <a:p>
            <a:r>
              <a:rPr lang="cs-CZ" dirty="0"/>
              <a:t>Diastáza břišní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F8B1E34E-40D5-4BAE-8FA4-7ED66B4B5C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62F1D5-4035-45DC-9398-707DA9F3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4) Test flexe hlavy a trupu</a:t>
            </a:r>
          </a:p>
        </p:txBody>
      </p:sp>
    </p:spTree>
    <p:extLst>
      <p:ext uri="{BB962C8B-B14F-4D97-AF65-F5344CB8AC3E}">
        <p14:creationId xmlns:p14="http://schemas.microsoft.com/office/powerpoint/2010/main" val="3542538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8E7789-2A6E-4438-8236-7ED0F3EA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5)Test extenze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39E294-276D-45E9-B375-C5444FD37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Výchozí poloha: leh na břiše, HKK buď – podél těla, nebo v opoře o lokty (3M) nebo o dlaně a o předloktí </a:t>
            </a:r>
          </a:p>
          <a:p>
            <a:r>
              <a:rPr lang="cs-CZ" dirty="0"/>
              <a:t>Provedení testu: extenze trupu a hlavy bez opory/ s oporou HK</a:t>
            </a:r>
          </a:p>
          <a:p>
            <a:r>
              <a:rPr lang="cs-CZ" dirty="0"/>
              <a:t>Povel zvednout hlavu a ramena, o hrudníku nemluvit!!</a:t>
            </a:r>
          </a:p>
          <a:p>
            <a:r>
              <a:rPr lang="cs-CZ" dirty="0"/>
              <a:t>Sledujeme: postavení pánve, páteře</a:t>
            </a:r>
          </a:p>
          <a:p>
            <a:r>
              <a:rPr lang="cs-CZ" dirty="0"/>
              <a:t>Aktivita PVS, gluteálních svalů, </a:t>
            </a:r>
            <a:r>
              <a:rPr lang="cs-CZ" dirty="0" err="1"/>
              <a:t>hamstringů</a:t>
            </a:r>
            <a:endParaRPr lang="cs-CZ" dirty="0"/>
          </a:p>
          <a:p>
            <a:r>
              <a:rPr lang="cs-CZ" dirty="0"/>
              <a:t>Pozici lopatek, ramenních pletenců</a:t>
            </a:r>
          </a:p>
          <a:p>
            <a:r>
              <a:rPr lang="cs-CZ" dirty="0"/>
              <a:t>Plynulost extenze páteře, kde pohyb začíná</a:t>
            </a:r>
          </a:p>
        </p:txBody>
      </p:sp>
    </p:spTree>
    <p:extLst>
      <p:ext uri="{BB962C8B-B14F-4D97-AF65-F5344CB8AC3E}">
        <p14:creationId xmlns:p14="http://schemas.microsoft.com/office/powerpoint/2010/main" val="1252393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C4FA543-39D9-4BA6-AC92-075A489CD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8787DE-A9D4-4A38-925C-57E56B3E2F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Vyvážené zapojení </a:t>
            </a:r>
            <a:r>
              <a:rPr lang="cs-CZ" dirty="0" err="1"/>
              <a:t>laterodorzální</a:t>
            </a:r>
            <a:r>
              <a:rPr lang="cs-CZ" dirty="0"/>
              <a:t> porce břišního svalstva </a:t>
            </a:r>
          </a:p>
          <a:p>
            <a:r>
              <a:rPr lang="cs-CZ" dirty="0"/>
              <a:t>Plynulá EXT celé páteře</a:t>
            </a:r>
          </a:p>
          <a:p>
            <a:r>
              <a:rPr lang="cs-CZ" dirty="0"/>
              <a:t>Při opoře o HK začíná extenze páteře ze segmentu TH 4/5</a:t>
            </a:r>
          </a:p>
          <a:p>
            <a:r>
              <a:rPr lang="cs-CZ" dirty="0"/>
              <a:t>Neutrální poloha pánve v průběhu celého testu</a:t>
            </a:r>
          </a:p>
          <a:p>
            <a:r>
              <a:rPr lang="cs-CZ" dirty="0"/>
              <a:t>Var. S oporou – vyvážená aktivita ventrální a dorzální muskulatury, neutrální pozice lopatek, stabilizace trupu intraabdominálním tlakem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F24D9C4-4839-438B-A68F-27A6ED96FA3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Nedostatečná </a:t>
            </a:r>
            <a:r>
              <a:rPr lang="cs-CZ" dirty="0" err="1"/>
              <a:t>koaktivace</a:t>
            </a:r>
            <a:r>
              <a:rPr lang="cs-CZ" dirty="0"/>
              <a:t> hlubokých flexorů a extenzorů šíje</a:t>
            </a:r>
          </a:p>
          <a:p>
            <a:r>
              <a:rPr lang="cs-CZ" dirty="0" err="1"/>
              <a:t>Hypertonus</a:t>
            </a:r>
            <a:r>
              <a:rPr lang="cs-CZ" dirty="0"/>
              <a:t> horních fixátorů lopatek</a:t>
            </a:r>
          </a:p>
          <a:p>
            <a:r>
              <a:rPr lang="cs-CZ" dirty="0" err="1"/>
              <a:t>Reklinace</a:t>
            </a:r>
            <a:r>
              <a:rPr lang="cs-CZ" dirty="0"/>
              <a:t> hlavy decentrace pletenců ramenních</a:t>
            </a:r>
          </a:p>
          <a:p>
            <a:r>
              <a:rPr lang="cs-CZ" dirty="0"/>
              <a:t>Hyperaktivita či asymetrie PVS</a:t>
            </a:r>
          </a:p>
          <a:p>
            <a:r>
              <a:rPr lang="cs-CZ" dirty="0"/>
              <a:t>Neaktivita </a:t>
            </a:r>
            <a:r>
              <a:rPr lang="cs-CZ" dirty="0" err="1"/>
              <a:t>laterodorzální</a:t>
            </a:r>
            <a:r>
              <a:rPr lang="cs-CZ" dirty="0"/>
              <a:t> í č. břišní stěny</a:t>
            </a:r>
          </a:p>
          <a:p>
            <a:r>
              <a:rPr lang="cs-CZ" dirty="0"/>
              <a:t>Konvexní vyklenutí lat částí břicha</a:t>
            </a:r>
          </a:p>
          <a:p>
            <a:r>
              <a:rPr lang="cs-CZ" dirty="0"/>
              <a:t>Hyperaktivita </a:t>
            </a:r>
            <a:r>
              <a:rPr lang="cs-CZ" dirty="0" err="1"/>
              <a:t>glutei</a:t>
            </a:r>
            <a:r>
              <a:rPr lang="cs-CZ" dirty="0"/>
              <a:t>, </a:t>
            </a:r>
            <a:r>
              <a:rPr lang="cs-CZ" dirty="0" err="1"/>
              <a:t>hamstrings</a:t>
            </a:r>
            <a:r>
              <a:rPr lang="cs-CZ" dirty="0"/>
              <a:t> nebo jejich nevyvážená </a:t>
            </a:r>
            <a:r>
              <a:rPr lang="cs-CZ" dirty="0" err="1"/>
              <a:t>fce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F34A706-4F83-41F6-8F3D-03D6EE4264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76A8579-38C3-4797-9F2B-1BA0F9CE5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5)Test extenze</a:t>
            </a:r>
          </a:p>
        </p:txBody>
      </p:sp>
    </p:spTree>
    <p:extLst>
      <p:ext uri="{BB962C8B-B14F-4D97-AF65-F5344CB8AC3E}">
        <p14:creationId xmlns:p14="http://schemas.microsoft.com/office/powerpoint/2010/main" val="1475363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852A8-A510-4083-874E-A10441E7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8B8B0B0-3FCC-477A-B189-724F11FCD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188" y="2153412"/>
            <a:ext cx="7731125" cy="296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10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5FC321-A570-423D-9F84-9E34E9E8E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1C35678-C25E-45BC-A959-F750D3F2AA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3438" y="2638051"/>
            <a:ext cx="4026329" cy="3101975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252DB95-4A31-4C7B-8E23-7683FB0CFC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4588" y="2524299"/>
            <a:ext cx="4270375" cy="1809401"/>
          </a:xfrm>
        </p:spPr>
      </p:pic>
    </p:spTree>
    <p:extLst>
      <p:ext uri="{BB962C8B-B14F-4D97-AF65-F5344CB8AC3E}">
        <p14:creationId xmlns:p14="http://schemas.microsoft.com/office/powerpoint/2010/main" val="2509390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9B91F-C545-48AE-AF28-56EC2C3B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6) Test elevace paží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DB9D43-A571-4E79-904C-0782EE4F3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Výchozí pozice: leh na zádech nebo vzpřímený stoj</a:t>
            </a:r>
          </a:p>
          <a:p>
            <a:r>
              <a:rPr lang="cs-CZ" dirty="0"/>
              <a:t>Pomalá elevace paží do 120°</a:t>
            </a:r>
          </a:p>
          <a:p>
            <a:r>
              <a:rPr lang="cs-CZ" dirty="0"/>
              <a:t>Mohu mu pomoct stahovat </a:t>
            </a:r>
            <a:r>
              <a:rPr lang="cs-CZ" dirty="0" err="1"/>
              <a:t>manubrium</a:t>
            </a:r>
            <a:r>
              <a:rPr lang="cs-CZ" dirty="0"/>
              <a:t> dolů a dozadu k Th4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95EE930-6230-4B8D-B048-375C47A6C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942" y="3943350"/>
            <a:ext cx="3394909" cy="259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41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993F2C6-650D-456E-8570-434430E2D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A43F5E-4478-43B4-80FE-CD3610C2D8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Izolovaná elevace paží bez souhybu hrudníku</a:t>
            </a:r>
          </a:p>
          <a:p>
            <a:r>
              <a:rPr lang="cs-CZ" dirty="0"/>
              <a:t>Stabilizace </a:t>
            </a:r>
            <a:r>
              <a:rPr lang="cs-CZ" dirty="0" err="1"/>
              <a:t>Th</a:t>
            </a:r>
            <a:r>
              <a:rPr lang="cs-CZ" dirty="0"/>
              <a:t>-L přechodu</a:t>
            </a:r>
          </a:p>
          <a:p>
            <a:r>
              <a:rPr lang="cs-CZ" dirty="0"/>
              <a:t>Fixace hrudníku vyváženou aktivitou svalů břišní dutiny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3CFD2C3-0BD9-4D60-8970-F8B5D1D8BEC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Kraniální posun hrudníku- hrudník spojen se souhybem paží</a:t>
            </a:r>
          </a:p>
          <a:p>
            <a:r>
              <a:rPr lang="cs-CZ" dirty="0" err="1"/>
              <a:t>Lordotizace</a:t>
            </a:r>
            <a:r>
              <a:rPr lang="cs-CZ" dirty="0"/>
              <a:t> </a:t>
            </a:r>
            <a:r>
              <a:rPr lang="cs-CZ" dirty="0" err="1"/>
              <a:t>Th</a:t>
            </a:r>
            <a:r>
              <a:rPr lang="cs-CZ" dirty="0"/>
              <a:t>-L přechodu</a:t>
            </a:r>
          </a:p>
          <a:p>
            <a:r>
              <a:rPr lang="cs-CZ" dirty="0"/>
              <a:t>Protrakce a elevace ramenních pletenců</a:t>
            </a:r>
          </a:p>
          <a:p>
            <a:r>
              <a:rPr lang="cs-CZ" dirty="0"/>
              <a:t>Hyperaktivita horní porce břišní stěny m. RA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16A3DE4-04F3-43C4-B851-DD52B6A467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89D6CDA9-98BD-47A2-8923-44AE5894E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6) Test elevace paží</a:t>
            </a:r>
          </a:p>
        </p:txBody>
      </p:sp>
    </p:spTree>
    <p:extLst>
      <p:ext uri="{BB962C8B-B14F-4D97-AF65-F5344CB8AC3E}">
        <p14:creationId xmlns:p14="http://schemas.microsoft.com/office/powerpoint/2010/main" val="2427393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59DFB7-BF92-4007-979B-0E9A8E38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AD8DF12-3CEE-4B4F-8127-810CBA23B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163" y="2377653"/>
            <a:ext cx="4696031" cy="184024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2C56168-B861-4E7E-9E9A-ECFA1DBA3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636731" y="3076354"/>
            <a:ext cx="4450717" cy="273157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78FA007-7B10-41BE-BBDA-A146DF753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333749" y="4442140"/>
            <a:ext cx="3876675" cy="233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51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DC7EB1-C29A-4BE6-B729-658AC60DF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7) Test v poloze na 4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6C3C2F-FF07-4F33-ADE6-1E09F4116A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SLEDUJEME:</a:t>
            </a:r>
          </a:p>
          <a:p>
            <a:r>
              <a:rPr lang="cs-CZ" dirty="0"/>
              <a:t>Postavení lopatek</a:t>
            </a:r>
          </a:p>
          <a:p>
            <a:r>
              <a:rPr lang="cs-CZ" dirty="0"/>
              <a:t>Zakřivení páteře(hrudní/bederní, kyfóza/lordóza)</a:t>
            </a:r>
          </a:p>
          <a:p>
            <a:r>
              <a:rPr lang="cs-CZ" dirty="0"/>
              <a:t>Způsob opory o dlaně</a:t>
            </a:r>
          </a:p>
          <a:p>
            <a:r>
              <a:rPr lang="cs-CZ" dirty="0"/>
              <a:t>Symetrie PV svalů</a:t>
            </a:r>
          </a:p>
          <a:p>
            <a:r>
              <a:rPr lang="cs-CZ" dirty="0"/>
              <a:t>Aktivitu svalů na DKK</a:t>
            </a:r>
          </a:p>
          <a:p>
            <a:endParaRPr lang="cs-CZ" dirty="0"/>
          </a:p>
          <a:p>
            <a:r>
              <a:rPr lang="cs-CZ" dirty="0"/>
              <a:t>PROVEDENÍ TESTU: Postupný přesun váhy těla nad dlaně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C601C0A-6641-4893-B953-B3E132208F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SPRÁVNÉ NASTAVENÍ:  </a:t>
            </a:r>
          </a:p>
          <a:p>
            <a:r>
              <a:rPr lang="cs-CZ" dirty="0"/>
              <a:t>V kleku na 4</a:t>
            </a:r>
          </a:p>
          <a:p>
            <a:r>
              <a:rPr lang="cs-CZ" dirty="0"/>
              <a:t>Stehna a paže kolmo k zemi</a:t>
            </a:r>
          </a:p>
          <a:p>
            <a:r>
              <a:rPr lang="cs-CZ" dirty="0"/>
              <a:t>Kolena na šířku pánve</a:t>
            </a:r>
          </a:p>
          <a:p>
            <a:r>
              <a:rPr lang="cs-CZ" dirty="0"/>
              <a:t>Opora o dlaně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7535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0315E7-C48B-4F64-8DBC-F1FC4140C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DNS – co to je?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5E3B96-9C22-443E-8DA6-89DB4103B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DYNAMICKÁ:</a:t>
            </a:r>
          </a:p>
          <a:p>
            <a:r>
              <a:rPr lang="cs-CZ" dirty="0"/>
              <a:t>ŽÁDNÁ ČINNOST NENÍ STATICKÉHO CHARAKTERU, VŽDY VYŽADUJE ZPĚTNOU VAZBU , VYHODNOCOVÁNÍ A REAKCI NA ZEVNÍ PODNĚTY</a:t>
            </a:r>
          </a:p>
          <a:p>
            <a:r>
              <a:rPr lang="cs-CZ" dirty="0"/>
              <a:t>NEUROMUSKULÁRNÍ:</a:t>
            </a:r>
          </a:p>
          <a:p>
            <a:r>
              <a:rPr lang="cs-CZ" dirty="0"/>
              <a:t>- svalová činnost je neoddělitelná od její řídící </a:t>
            </a:r>
            <a:r>
              <a:rPr lang="cs-CZ" dirty="0" err="1"/>
              <a:t>fce</a:t>
            </a:r>
            <a:endParaRPr lang="cs-CZ" dirty="0"/>
          </a:p>
          <a:p>
            <a:r>
              <a:rPr lang="cs-CZ" dirty="0"/>
              <a:t>STABILIZACE:</a:t>
            </a:r>
          </a:p>
          <a:p>
            <a:r>
              <a:rPr lang="cs-CZ" dirty="0"/>
              <a:t>- schopnost </a:t>
            </a:r>
            <a:r>
              <a:rPr lang="cs-CZ"/>
              <a:t>zajistit segmenty </a:t>
            </a:r>
            <a:r>
              <a:rPr lang="cs-CZ" dirty="0"/>
              <a:t>v centrovaném=nepřetěžujícím postavení v průběhu pohybu i během udržování polohy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7870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31FE10-1BC7-4F0F-9515-4EF381AF6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1C4E132-26A3-4659-8D3D-F11BA7256F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Neutrální postavení lopatek</a:t>
            </a:r>
          </a:p>
          <a:p>
            <a:r>
              <a:rPr lang="cs-CZ" dirty="0"/>
              <a:t>Centrovaná opora dlaní</a:t>
            </a:r>
          </a:p>
          <a:p>
            <a:r>
              <a:rPr lang="cs-CZ" dirty="0"/>
              <a:t>Neutrální postavení pánve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7439A76-3E77-411A-B116-85E273CFCDE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Lopatky – </a:t>
            </a:r>
            <a:r>
              <a:rPr lang="cs-CZ" dirty="0" err="1"/>
              <a:t>scapula</a:t>
            </a:r>
            <a:r>
              <a:rPr lang="cs-CZ" dirty="0"/>
              <a:t> </a:t>
            </a:r>
            <a:r>
              <a:rPr lang="cs-CZ" dirty="0" err="1"/>
              <a:t>alata</a:t>
            </a:r>
            <a:r>
              <a:rPr lang="cs-CZ" dirty="0"/>
              <a:t>, elevace, zevní rotace, addukce</a:t>
            </a:r>
          </a:p>
          <a:p>
            <a:r>
              <a:rPr lang="cs-CZ" dirty="0" err="1"/>
              <a:t>Hypertonus</a:t>
            </a:r>
            <a:r>
              <a:rPr lang="cs-CZ" dirty="0"/>
              <a:t> (i jednostranný) PV svalů</a:t>
            </a:r>
          </a:p>
          <a:p>
            <a:r>
              <a:rPr lang="cs-CZ" dirty="0" err="1"/>
              <a:t>Hypertonus</a:t>
            </a:r>
            <a:r>
              <a:rPr lang="cs-CZ" dirty="0"/>
              <a:t> </a:t>
            </a:r>
            <a:r>
              <a:rPr lang="cs-CZ" dirty="0" err="1"/>
              <a:t>hamstringů</a:t>
            </a:r>
            <a:r>
              <a:rPr lang="cs-CZ" dirty="0"/>
              <a:t> = elevace bérců (i jednostranně)</a:t>
            </a:r>
          </a:p>
          <a:p>
            <a:r>
              <a:rPr lang="cs-CZ" dirty="0"/>
              <a:t>Opora rukou na </a:t>
            </a:r>
            <a:r>
              <a:rPr lang="cs-CZ" dirty="0" err="1"/>
              <a:t>hypothenaru</a:t>
            </a:r>
            <a:endParaRPr lang="cs-CZ" dirty="0"/>
          </a:p>
          <a:p>
            <a:r>
              <a:rPr lang="cs-CZ" dirty="0" err="1"/>
              <a:t>Reklinace</a:t>
            </a:r>
            <a:r>
              <a:rPr lang="cs-CZ" dirty="0"/>
              <a:t> hlavy, zvětšení lordózy </a:t>
            </a:r>
            <a:r>
              <a:rPr lang="cs-CZ" dirty="0" err="1"/>
              <a:t>Lp</a:t>
            </a:r>
            <a:r>
              <a:rPr lang="cs-CZ" dirty="0"/>
              <a:t>, </a:t>
            </a:r>
            <a:r>
              <a:rPr lang="cs-CZ" dirty="0" err="1"/>
              <a:t>anteverze</a:t>
            </a:r>
            <a:r>
              <a:rPr lang="cs-CZ" dirty="0"/>
              <a:t> či retroverze pánve</a:t>
            </a:r>
          </a:p>
          <a:p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ABF7443-5AFC-4A63-A7A9-EB6641C599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410548-2B20-486D-BDBF-17929ACC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7) Test v poloze na 4</a:t>
            </a:r>
          </a:p>
        </p:txBody>
      </p:sp>
    </p:spTree>
    <p:extLst>
      <p:ext uri="{BB962C8B-B14F-4D97-AF65-F5344CB8AC3E}">
        <p14:creationId xmlns:p14="http://schemas.microsoft.com/office/powerpoint/2010/main" val="41984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A6180D-7EB9-4F2C-9DEC-7771F073F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AF24302-DF3B-44F4-BE52-8F908014D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8557" y="2495550"/>
            <a:ext cx="3982686" cy="310197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371417B-EF97-4E2B-9AD7-74247158D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549" y="2495550"/>
            <a:ext cx="214815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43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7646FC0-F0A7-4444-A4AC-096007B651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Výchozí pozice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82E7A48-C820-424A-979E-61474F3BD6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 kleku na 4, stehna kolmo k podložce, ruce asi 30 cm vpřed od svislé polohy</a:t>
            </a:r>
          </a:p>
          <a:p>
            <a:r>
              <a:rPr lang="cs-CZ" dirty="0"/>
              <a:t>Opora o otevřenou dlaň</a:t>
            </a:r>
          </a:p>
          <a:p>
            <a:r>
              <a:rPr lang="cs-CZ" dirty="0"/>
              <a:t>Kolena na šířku pánve, bérce paralelně</a:t>
            </a:r>
          </a:p>
          <a:p>
            <a:endParaRPr lang="cs-CZ" dirty="0"/>
          </a:p>
          <a:p>
            <a:r>
              <a:rPr lang="cs-CZ" dirty="0"/>
              <a:t>Provedení testu:</a:t>
            </a:r>
          </a:p>
          <a:p>
            <a:r>
              <a:rPr lang="cs-CZ" dirty="0"/>
              <a:t>Přenos těžiště vpřed do pozice, kdy jsou stehna v jedné rovině s trupem</a:t>
            </a:r>
          </a:p>
          <a:p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688934AA-1DF7-48CB-8F77-E3FFA241013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Postavení lopatek</a:t>
            </a:r>
          </a:p>
          <a:p>
            <a:r>
              <a:rPr lang="cs-CZ" dirty="0"/>
              <a:t>Zakřivení páteře a její změny při pohybu- v rovině frontální i sagitální</a:t>
            </a:r>
          </a:p>
          <a:p>
            <a:r>
              <a:rPr lang="cs-CZ" dirty="0"/>
              <a:t>Distribuci opory na dlani</a:t>
            </a:r>
          </a:p>
          <a:p>
            <a:r>
              <a:rPr lang="cs-CZ" dirty="0"/>
              <a:t>Osové nastavení HKK</a:t>
            </a:r>
          </a:p>
          <a:p>
            <a:r>
              <a:rPr lang="cs-CZ" dirty="0"/>
              <a:t>Aktivitu jednotlivých svalových skupin (PV svaly, lopatkové svalstvo, </a:t>
            </a:r>
            <a:r>
              <a:rPr lang="cs-CZ" dirty="0" err="1"/>
              <a:t>hamstrings</a:t>
            </a:r>
            <a:r>
              <a:rPr lang="cs-CZ" dirty="0"/>
              <a:t>, břišní stěna)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9971DE67-D7DE-490B-ABE7-FED17C2A91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sledujeme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CA8A69-E134-49BB-AB39-C47B82D5D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8) Test přechodu z kleku do 6 MM VNBŘ</a:t>
            </a:r>
          </a:p>
        </p:txBody>
      </p:sp>
    </p:spTree>
    <p:extLst>
      <p:ext uri="{BB962C8B-B14F-4D97-AF65-F5344CB8AC3E}">
        <p14:creationId xmlns:p14="http://schemas.microsoft.com/office/powerpoint/2010/main" val="4217276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DAF93A9-12E4-4713-B50B-83203F711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401E15-F4CA-4401-8D65-CAFD18E5B1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V celém průběhu pohybu zůstává neutrální nastavení všech segmentů páteře, hrudníku , pánve i lopatek</a:t>
            </a:r>
          </a:p>
          <a:p>
            <a:r>
              <a:rPr lang="cs-CZ" dirty="0"/>
              <a:t>Pohyb probíhá jen v kyčelních a ramenních kloubech</a:t>
            </a:r>
          </a:p>
          <a:p>
            <a:r>
              <a:rPr lang="cs-CZ" dirty="0"/>
              <a:t>Loketní klouby zůstávají </a:t>
            </a:r>
            <a:r>
              <a:rPr lang="cs-CZ" dirty="0" err="1"/>
              <a:t>extendovány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C3D358D-7908-47B4-AB23-BA51B4DD015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 err="1"/>
              <a:t>Kyfotizace</a:t>
            </a:r>
            <a:r>
              <a:rPr lang="cs-CZ" dirty="0"/>
              <a:t> </a:t>
            </a:r>
            <a:r>
              <a:rPr lang="cs-CZ" dirty="0" err="1"/>
              <a:t>Th</a:t>
            </a:r>
            <a:r>
              <a:rPr lang="cs-CZ" dirty="0"/>
              <a:t> páteře, zvýšení lordózy </a:t>
            </a:r>
            <a:r>
              <a:rPr lang="cs-CZ" dirty="0" err="1"/>
              <a:t>ši</a:t>
            </a:r>
            <a:r>
              <a:rPr lang="cs-CZ" dirty="0"/>
              <a:t> </a:t>
            </a:r>
            <a:r>
              <a:rPr lang="cs-CZ" dirty="0" err="1"/>
              <a:t>kyfotizace</a:t>
            </a:r>
            <a:r>
              <a:rPr lang="cs-CZ" dirty="0"/>
              <a:t> v </a:t>
            </a:r>
            <a:r>
              <a:rPr lang="cs-CZ" dirty="0" err="1"/>
              <a:t>Lp</a:t>
            </a:r>
            <a:r>
              <a:rPr lang="cs-CZ" dirty="0"/>
              <a:t> , </a:t>
            </a:r>
            <a:r>
              <a:rPr lang="cs-CZ" dirty="0" err="1"/>
              <a:t>anteverze</a:t>
            </a:r>
            <a:r>
              <a:rPr lang="cs-CZ" dirty="0"/>
              <a:t> pánve</a:t>
            </a:r>
          </a:p>
          <a:p>
            <a:r>
              <a:rPr lang="cs-CZ" dirty="0"/>
              <a:t>Protrakce a elevace lopatek, addukce lopatek, </a:t>
            </a:r>
            <a:r>
              <a:rPr lang="cs-CZ" dirty="0" err="1"/>
              <a:t>scapula</a:t>
            </a:r>
            <a:r>
              <a:rPr lang="cs-CZ" dirty="0"/>
              <a:t> </a:t>
            </a:r>
            <a:r>
              <a:rPr lang="cs-CZ" dirty="0" err="1"/>
              <a:t>alata</a:t>
            </a:r>
            <a:endParaRPr lang="cs-CZ" dirty="0"/>
          </a:p>
          <a:p>
            <a:r>
              <a:rPr lang="cs-CZ" dirty="0"/>
              <a:t>Hyperaktivita PVS, horní porce m. </a:t>
            </a:r>
            <a:r>
              <a:rPr lang="cs-CZ" dirty="0" err="1"/>
              <a:t>trapezius</a:t>
            </a:r>
            <a:r>
              <a:rPr lang="cs-CZ" dirty="0"/>
              <a:t>, horní porce břišní stěny</a:t>
            </a:r>
          </a:p>
          <a:p>
            <a:r>
              <a:rPr lang="cs-CZ" dirty="0" err="1"/>
              <a:t>Reklinace</a:t>
            </a:r>
            <a:r>
              <a:rPr lang="cs-CZ" dirty="0"/>
              <a:t> hlavy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E0A322F-E08A-435F-A45C-D7D8B0413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05E62D8-F925-43B5-B266-D3AED94BB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8) Test přechodu z kleku do 6 MM VNBŘ</a:t>
            </a:r>
          </a:p>
        </p:txBody>
      </p:sp>
    </p:spTree>
    <p:extLst>
      <p:ext uri="{BB962C8B-B14F-4D97-AF65-F5344CB8AC3E}">
        <p14:creationId xmlns:p14="http://schemas.microsoft.com/office/powerpoint/2010/main" val="3150368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C66F46-E777-4FD8-8D67-F54338432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79E0240-8F2E-473A-9ABE-A55CD5F12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2562" y="2791333"/>
            <a:ext cx="3321927" cy="310197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20F5C7D-03BB-4FD7-8C65-054ED9F3A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161" y="2403982"/>
            <a:ext cx="2983044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63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8CE91E-41AA-41E7-81C0-31BED557E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Výchozí pozice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2AE033-012C-4913-8763-EF451A073B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Stoj na 4</a:t>
            </a:r>
          </a:p>
          <a:p>
            <a:r>
              <a:rPr lang="cs-CZ" dirty="0"/>
              <a:t>Nohy ve vzdálenosti na šířku pánve- opora o celou </a:t>
            </a:r>
            <a:r>
              <a:rPr lang="cs-CZ" dirty="0" err="1"/>
              <a:t>plosku</a:t>
            </a:r>
            <a:r>
              <a:rPr lang="cs-CZ" dirty="0"/>
              <a:t> či jen o špičky</a:t>
            </a:r>
          </a:p>
          <a:p>
            <a:r>
              <a:rPr lang="cs-CZ" dirty="0"/>
              <a:t>Dlaně ve vzdálenosti na šířku ramen</a:t>
            </a: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47B8FBB-9FD6-4DED-96C7-6E5242FB89F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Zaujmutí pozice – nejlépe z pozice v kleku na 4</a:t>
            </a:r>
          </a:p>
          <a:p>
            <a:r>
              <a:rPr lang="cs-CZ" dirty="0"/>
              <a:t>Výdrž v pozici</a:t>
            </a:r>
          </a:p>
          <a:p>
            <a:r>
              <a:rPr lang="cs-CZ" dirty="0"/>
              <a:t>Přenos těžiště vpřed či vzad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7B3A1537-5B1A-4F2A-BADB-9605948059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Provedení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1C4957-4C52-4A0A-AC7F-AAA222F37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9) Test medvěd - nediferencovaný</a:t>
            </a:r>
          </a:p>
        </p:txBody>
      </p:sp>
    </p:spTree>
    <p:extLst>
      <p:ext uri="{BB962C8B-B14F-4D97-AF65-F5344CB8AC3E}">
        <p14:creationId xmlns:p14="http://schemas.microsoft.com/office/powerpoint/2010/main" val="12180643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3088F9-1DD0-4845-A005-4C3AF88C8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9) Test medvěd - nediferencovaný</a:t>
            </a:r>
          </a:p>
        </p:txBody>
      </p:sp>
      <p:pic>
        <p:nvPicPr>
          <p:cNvPr id="1026" name="Picture 2" descr="Dynamická neuromuskulární stabilizace - PDF Stažení zdarma">
            <a:extLst>
              <a:ext uri="{FF2B5EF4-FFF2-40B4-BE49-F238E27FC236}">
                <a16:creationId xmlns:a16="http://schemas.microsoft.com/office/drawing/2014/main" id="{3A54FB97-427C-42A6-8C8F-530AB1F520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32" y="2791333"/>
            <a:ext cx="4114536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FBC0BAA-DDD6-40F9-9D93-102F5941B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507" y="2468690"/>
            <a:ext cx="2436168" cy="40273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76E3796-5AD8-4AE1-B7B0-5E1A82875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202" y="3013074"/>
            <a:ext cx="3707324" cy="217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29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0BF852C-7A65-424F-AA1C-1262D3CBA4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267E15-EA08-4C05-98BD-B139E01CB0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Vyvážená aktivita ventrální a dorzální muskulatury se zachováním neutrální pozice hrudníku a pánve s centrovaným postavením páteře</a:t>
            </a:r>
          </a:p>
          <a:p>
            <a:r>
              <a:rPr lang="cs-CZ" dirty="0"/>
              <a:t>Střední nastavení osy končetin</a:t>
            </a:r>
          </a:p>
          <a:p>
            <a:r>
              <a:rPr lang="cs-CZ" dirty="0"/>
              <a:t>Vyvážená aktivita svalů lopatek</a:t>
            </a:r>
          </a:p>
          <a:p>
            <a:r>
              <a:rPr lang="cs-CZ" dirty="0"/>
              <a:t>Centrovaná opora dlaní a chodidel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871F61A-4D92-49C9-8C59-200B5BF7F71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Kyfotizace</a:t>
            </a:r>
            <a:endParaRPr lang="cs-CZ" dirty="0"/>
          </a:p>
          <a:p>
            <a:r>
              <a:rPr lang="cs-CZ" dirty="0" err="1"/>
              <a:t>Retroverzce</a:t>
            </a:r>
            <a:r>
              <a:rPr lang="cs-CZ" dirty="0"/>
              <a:t> pánve</a:t>
            </a:r>
          </a:p>
          <a:p>
            <a:r>
              <a:rPr lang="cs-CZ" dirty="0" err="1"/>
              <a:t>Valgotizace</a:t>
            </a:r>
            <a:r>
              <a:rPr lang="cs-CZ" dirty="0"/>
              <a:t> DKK</a:t>
            </a:r>
          </a:p>
          <a:p>
            <a:r>
              <a:rPr lang="cs-CZ" dirty="0"/>
              <a:t>Zvýšená aktivita horních fixátorů hrudníku a prsních svalů</a:t>
            </a:r>
          </a:p>
          <a:p>
            <a:r>
              <a:rPr lang="cs-CZ" dirty="0"/>
              <a:t>Opora o laterální části dlaní</a:t>
            </a:r>
          </a:p>
          <a:p>
            <a:r>
              <a:rPr lang="cs-CZ" dirty="0"/>
              <a:t>Přílišná flexe v hleznu a v koleni -  osa kolen předbíhá osu prstců</a:t>
            </a:r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B5F6DA-6786-4EC0-9781-F4C95C854C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07FF2CC1-15BC-49F5-9696-8CA59EC60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9) Test medvěd - nediferencovaný</a:t>
            </a:r>
          </a:p>
        </p:txBody>
      </p:sp>
    </p:spTree>
    <p:extLst>
      <p:ext uri="{BB962C8B-B14F-4D97-AF65-F5344CB8AC3E}">
        <p14:creationId xmlns:p14="http://schemas.microsoft.com/office/powerpoint/2010/main" val="1783017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B7C7BF1-D3D0-4268-8DCE-C162D4E12E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97F3F30A-E223-4EB1-848A-615C8141D53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37745" y="1933366"/>
            <a:ext cx="4252912" cy="216830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74AED5C-B071-46D7-8211-052AF4BAB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0384C6B-B56A-46DB-BA76-F280C7E53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Medvěd nediferencovaný</a:t>
            </a: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3FD074DE-5B4C-4388-890F-E91645F002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82738" y="3314525"/>
            <a:ext cx="4270375" cy="2254599"/>
          </a:xfrm>
        </p:spPr>
      </p:pic>
    </p:spTree>
    <p:extLst>
      <p:ext uri="{BB962C8B-B14F-4D97-AF65-F5344CB8AC3E}">
        <p14:creationId xmlns:p14="http://schemas.microsoft.com/office/powerpoint/2010/main" val="1247083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EF5D0B-B6FF-4E8E-A2B2-FDC899226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Výchozí pozice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0209DF7-8413-47A1-AB38-6A08A0DDBC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Vzpřímený stoj s rozkročenými DKK na šířku ramen</a:t>
            </a:r>
          </a:p>
          <a:p>
            <a:r>
              <a:rPr lang="cs-CZ" dirty="0"/>
              <a:t>PROVEDENÍ TESTU: </a:t>
            </a:r>
          </a:p>
          <a:p>
            <a:r>
              <a:rPr lang="cs-CZ" dirty="0"/>
              <a:t>Pomalé provedení dřepu, při kterém osa KOK nepředběhne před špičky prstců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C474EA0D-C4CB-4BCD-BCBD-D1C738CC9B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9D9C5E-B0EF-43E5-92A5-8900CAE8E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10) Test hluboký dřep - squat</a:t>
            </a:r>
          </a:p>
        </p:txBody>
      </p:sp>
      <p:pic>
        <p:nvPicPr>
          <p:cNvPr id="4098" name="Picture 2" descr="Dynamická neuromuskulární stabilizace - PDF Stažení zdarma">
            <a:extLst>
              <a:ext uri="{FF2B5EF4-FFF2-40B4-BE49-F238E27FC236}">
                <a16:creationId xmlns:a16="http://schemas.microsoft.com/office/drawing/2014/main" id="{1F0D9D55-B54C-4BAB-B6D5-CCFAE88860E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7" y="2505075"/>
            <a:ext cx="5395921" cy="319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039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4D8795-4CB6-471B-8156-4BB8F2DDE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Cílem DNS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43FE97-765F-49EF-979F-44E6E4A3C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NEPŘETĚŽOVANÝ SEGMENT</a:t>
            </a:r>
          </a:p>
          <a:p>
            <a:r>
              <a:rPr lang="cs-CZ" dirty="0"/>
              <a:t>= centrovaný segment</a:t>
            </a:r>
          </a:p>
          <a:p>
            <a:r>
              <a:rPr lang="cs-CZ" dirty="0"/>
              <a:t>Vyvážená a koordinovaná aktivita svalů</a:t>
            </a:r>
          </a:p>
          <a:p>
            <a:r>
              <a:rPr lang="cs-CZ" dirty="0"/>
              <a:t>Ekonomicky prováděný pohyb</a:t>
            </a:r>
          </a:p>
          <a:p>
            <a:r>
              <a:rPr lang="cs-CZ" dirty="0"/>
              <a:t>Optimální program řízení</a:t>
            </a:r>
          </a:p>
        </p:txBody>
      </p:sp>
    </p:spTree>
    <p:extLst>
      <p:ext uri="{BB962C8B-B14F-4D97-AF65-F5344CB8AC3E}">
        <p14:creationId xmlns:p14="http://schemas.microsoft.com/office/powerpoint/2010/main" val="3254746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FC77F529-A9C1-4EAB-8065-8B880EAA25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Správné provedení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A0C63B-F717-4748-AA16-65666AD607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Neutrální pozice pánve, hrudníku</a:t>
            </a:r>
          </a:p>
          <a:p>
            <a:r>
              <a:rPr lang="cs-CZ" dirty="0"/>
              <a:t>Vyvážená aktivita všech svalů břišní dutiny</a:t>
            </a:r>
          </a:p>
          <a:p>
            <a:r>
              <a:rPr lang="cs-CZ" dirty="0"/>
              <a:t>Neutrální postavení všech segmentů páteře bez </a:t>
            </a:r>
            <a:r>
              <a:rPr lang="cs-CZ" dirty="0" err="1"/>
              <a:t>hyperlordózy</a:t>
            </a:r>
            <a:r>
              <a:rPr lang="cs-CZ" dirty="0"/>
              <a:t> či kyfózy</a:t>
            </a:r>
          </a:p>
          <a:p>
            <a:r>
              <a:rPr lang="cs-CZ" dirty="0"/>
              <a:t>Neutrální postavení kyčelních, kolenních a hlezenních kloubů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C85D534-3E0A-443D-B8F0-D3C5FC67173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Hyperaktivita PVS, především v </a:t>
            </a:r>
            <a:r>
              <a:rPr lang="cs-CZ" dirty="0" err="1"/>
              <a:t>ThL</a:t>
            </a:r>
            <a:r>
              <a:rPr lang="cs-CZ" dirty="0"/>
              <a:t> přechodu</a:t>
            </a:r>
          </a:p>
          <a:p>
            <a:r>
              <a:rPr lang="cs-CZ" dirty="0" err="1"/>
              <a:t>Anteverze</a:t>
            </a:r>
            <a:r>
              <a:rPr lang="cs-CZ" dirty="0"/>
              <a:t> pánve</a:t>
            </a:r>
          </a:p>
          <a:p>
            <a:r>
              <a:rPr lang="cs-CZ" dirty="0"/>
              <a:t>Decentrace kloubů DKK</a:t>
            </a:r>
          </a:p>
          <a:p>
            <a:r>
              <a:rPr lang="cs-CZ" dirty="0"/>
              <a:t> elevace a protrakce RAK</a:t>
            </a:r>
          </a:p>
          <a:p>
            <a:r>
              <a:rPr lang="cs-CZ" dirty="0"/>
              <a:t>Předsun hlavy</a:t>
            </a:r>
          </a:p>
          <a:p>
            <a:r>
              <a:rPr lang="cs-CZ" dirty="0" err="1"/>
              <a:t>Hyperlordóza</a:t>
            </a:r>
            <a:r>
              <a:rPr lang="cs-CZ" dirty="0"/>
              <a:t> </a:t>
            </a:r>
            <a:r>
              <a:rPr lang="cs-CZ" dirty="0" err="1"/>
              <a:t>Lp</a:t>
            </a:r>
            <a:r>
              <a:rPr lang="cs-CZ" dirty="0"/>
              <a:t> či </a:t>
            </a:r>
            <a:r>
              <a:rPr lang="cs-CZ" dirty="0" err="1"/>
              <a:t>Cp</a:t>
            </a:r>
            <a:endParaRPr lang="cs-CZ" dirty="0"/>
          </a:p>
          <a:p>
            <a:r>
              <a:rPr lang="cs-CZ" dirty="0"/>
              <a:t>Zvyšování </a:t>
            </a:r>
            <a:r>
              <a:rPr lang="cs-CZ" dirty="0" err="1"/>
              <a:t>kyfotizace</a:t>
            </a:r>
            <a:r>
              <a:rPr lang="cs-CZ" dirty="0"/>
              <a:t> </a:t>
            </a:r>
            <a:r>
              <a:rPr lang="cs-CZ" dirty="0" err="1"/>
              <a:t>Th</a:t>
            </a:r>
            <a:r>
              <a:rPr lang="cs-CZ" dirty="0"/>
              <a:t> páteře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D3725B5-91FC-4D64-AAFE-8C736BD418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Známky insuficience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6EBA538-E8D4-4A96-83C1-D0AA4D4AD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10) Test hluboký dřep - squat</a:t>
            </a:r>
          </a:p>
        </p:txBody>
      </p:sp>
    </p:spTree>
    <p:extLst>
      <p:ext uri="{BB962C8B-B14F-4D97-AF65-F5344CB8AC3E}">
        <p14:creationId xmlns:p14="http://schemas.microsoft.com/office/powerpoint/2010/main" val="37776071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70ADE1-E7CF-4789-B4D8-832C5CF2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ighlight>
                  <a:srgbClr val="FFFF00"/>
                </a:highlight>
              </a:rPr>
              <a:t>Další testování </a:t>
            </a:r>
            <a:r>
              <a:rPr lang="cs-CZ" dirty="0" err="1">
                <a:highlight>
                  <a:srgbClr val="FFFF00"/>
                </a:highlight>
              </a:rPr>
              <a:t>HSSp</a:t>
            </a:r>
            <a:r>
              <a:rPr lang="cs-CZ" dirty="0">
                <a:highlight>
                  <a:srgbClr val="FFFF00"/>
                </a:highlight>
              </a:rPr>
              <a:t> – dle Jandy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C2164A-82DA-49F7-83DB-32F2619A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07424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C42E6FD-5A11-43E5-A1EB-DB84BDF331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Výchozí poloha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36848F7-C93D-456C-92E8-8B54477A92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Pacient leží na břiše, horní končetiny má podél těla.</a:t>
            </a:r>
          </a:p>
          <a:p>
            <a:r>
              <a:rPr lang="cs-CZ" dirty="0"/>
              <a:t>PROVEDENÍ TESTU:</a:t>
            </a:r>
          </a:p>
          <a:p>
            <a:r>
              <a:rPr lang="cs-CZ" dirty="0"/>
              <a:t>Pacient provede extenzi v kyčli proti našemu odporu (neprovádí ji maximální silou).</a:t>
            </a: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150B870-214C-4444-812D-E61F4246AF6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Podíl svalové aktivity mezi gluteálními svaly, extenzory páteře, </a:t>
            </a:r>
            <a:r>
              <a:rPr lang="cs-CZ" dirty="0" err="1"/>
              <a:t>ischiokrurálními</a:t>
            </a:r>
            <a:r>
              <a:rPr lang="cs-CZ" dirty="0"/>
              <a:t> svaly a laterální skupinou břišních svalů.</a:t>
            </a:r>
          </a:p>
          <a:p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994E03F-EDA2-4178-8183-8F18E55D9F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sLEDUJEME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EAFE1E-6EBE-496D-B6D0-BC8A9C6D4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extenze v kyčli</a:t>
            </a:r>
          </a:p>
        </p:txBody>
      </p:sp>
    </p:spTree>
    <p:extLst>
      <p:ext uri="{BB962C8B-B14F-4D97-AF65-F5344CB8AC3E}">
        <p14:creationId xmlns:p14="http://schemas.microsoft.com/office/powerpoint/2010/main" val="16857595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6CCA337C-9BE1-4175-B53E-EF335860BA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PROJEVY INSUFICIENCE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46612ED-FB4B-4B42-AAAE-C6F75E11F3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Do extenze se nezapojují gluteální svaly a laterální skupina břišních svalů. Prohlubuje se</a:t>
            </a:r>
          </a:p>
          <a:p>
            <a:r>
              <a:rPr lang="cs-CZ" dirty="0"/>
              <a:t>bederní lordóza a pánev se nastavuje do </a:t>
            </a:r>
            <a:r>
              <a:rPr lang="cs-CZ" dirty="0" err="1"/>
              <a:t>anteverze</a:t>
            </a:r>
            <a:r>
              <a:rPr lang="cs-CZ" dirty="0"/>
              <a:t>. Oblast </a:t>
            </a:r>
            <a:r>
              <a:rPr lang="cs-CZ" dirty="0" err="1"/>
              <a:t>ThL</a:t>
            </a:r>
            <a:r>
              <a:rPr lang="cs-CZ" dirty="0"/>
              <a:t> přechodu a hrudní páteře se</a:t>
            </a:r>
          </a:p>
          <a:p>
            <a:r>
              <a:rPr lang="cs-CZ" dirty="0" err="1"/>
              <a:t>kyfotizuje</a:t>
            </a:r>
            <a:r>
              <a:rPr lang="cs-CZ" dirty="0"/>
              <a:t> a nadměrně se aktivují extenzory páteře s maximem v </a:t>
            </a:r>
            <a:r>
              <a:rPr lang="cs-CZ" dirty="0" err="1"/>
              <a:t>ThL</a:t>
            </a:r>
            <a:r>
              <a:rPr lang="cs-CZ" dirty="0"/>
              <a:t> přechodu. Oblast pod</a:t>
            </a:r>
          </a:p>
          <a:p>
            <a:r>
              <a:rPr lang="cs-CZ" dirty="0"/>
              <a:t>žebry laterálně od </a:t>
            </a:r>
            <a:r>
              <a:rPr lang="cs-CZ" dirty="0" err="1"/>
              <a:t>paravertebrálních</a:t>
            </a:r>
            <a:r>
              <a:rPr lang="cs-CZ" dirty="0"/>
              <a:t> svalů se konkávně vtahuje</a:t>
            </a:r>
          </a:p>
          <a:p>
            <a:endParaRPr lang="cs-CZ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4523FDB5-F654-4464-BF2B-C15CDFB952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C8E8171-1E7E-4D89-87FA-0404C78E6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EXTENZE V KYČLI</a:t>
            </a:r>
          </a:p>
        </p:txBody>
      </p:sp>
      <p:pic>
        <p:nvPicPr>
          <p:cNvPr id="1026" name="Picture 2" descr="DIAGNOSTICKÉ MÝTY A OTAZNÍKY 1.část : Test extenze v kyčelním kloubu |">
            <a:extLst>
              <a:ext uri="{FF2B5EF4-FFF2-40B4-BE49-F238E27FC236}">
                <a16:creationId xmlns:a16="http://schemas.microsoft.com/office/drawing/2014/main" id="{28A67A3F-31B3-462A-A03C-2E45CA04891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52" y="3429000"/>
            <a:ext cx="4252912" cy="1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3371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25FC3C16-B86C-4005-A5B8-E8DC43C67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Výchozí poloha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F0E9544-7670-42E4-888E-7D1F538ACA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Sed na okraji vyšetřovacího stolu, HK volně spočívají na podložce, pacient se o ně neopírá. </a:t>
            </a:r>
          </a:p>
          <a:p>
            <a:r>
              <a:rPr lang="cs-CZ" dirty="0"/>
              <a:t>PROVEDENÍ:</a:t>
            </a:r>
          </a:p>
          <a:p>
            <a:r>
              <a:rPr lang="cs-CZ" dirty="0"/>
              <a:t>Pacient provádí střídavě flexi dolní končetiny proti odporu.</a:t>
            </a:r>
          </a:p>
          <a:p>
            <a:r>
              <a:rPr lang="cs-CZ" dirty="0"/>
              <a:t>Během vyšetření je dáván odpor proti flekčnímu pohybu v oblasti stehen pacienta. </a:t>
            </a:r>
          </a:p>
          <a:p>
            <a:r>
              <a:rPr lang="cs-CZ" dirty="0"/>
              <a:t>Palpujeme v </a:t>
            </a:r>
            <a:r>
              <a:rPr lang="cs-CZ" dirty="0" err="1"/>
              <a:t>inguinální</a:t>
            </a:r>
            <a:r>
              <a:rPr lang="cs-CZ" dirty="0"/>
              <a:t> krajině a na laterální straně břišní stěny.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27567587-C2EF-415F-8231-5785C644424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Během testu flexe v kyčli sledujeme zapojení břišních svalů, souhyb páteře a pánve</a:t>
            </a:r>
          </a:p>
          <a:p>
            <a:endParaRPr lang="cs-CZ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7DF3D02F-2EB6-4CFD-9B7A-A59EF4DB3F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Sledujeme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686249-E49F-4B99-8884-29B86762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Test flexe kyčelního kloubu</a:t>
            </a:r>
          </a:p>
        </p:txBody>
      </p:sp>
      <p:pic>
        <p:nvPicPr>
          <p:cNvPr id="10" name="Picture 2" descr="Testy dle Koláře Flashcards | Quizlet">
            <a:extLst>
              <a:ext uri="{FF2B5EF4-FFF2-40B4-BE49-F238E27FC236}">
                <a16:creationId xmlns:a16="http://schemas.microsoft.com/office/drawing/2014/main" id="{44E2BFBA-04FB-4C1B-AB8E-40532AEE1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834" y="3753676"/>
            <a:ext cx="3288030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862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2473798-274D-4801-82F1-D064DF02AA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Projevy Insuficience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AEABC5-E8AF-444B-99CE-3D583FEA7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3436" y="3143249"/>
            <a:ext cx="4270248" cy="3552825"/>
          </a:xfrm>
        </p:spPr>
        <p:txBody>
          <a:bodyPr>
            <a:normAutofit/>
          </a:bodyPr>
          <a:lstStyle/>
          <a:p>
            <a:r>
              <a:rPr lang="cs-CZ" dirty="0"/>
              <a:t>tlak v </a:t>
            </a:r>
            <a:r>
              <a:rPr lang="cs-CZ" dirty="0" err="1"/>
              <a:t>inguinální</a:t>
            </a:r>
            <a:r>
              <a:rPr lang="cs-CZ" dirty="0"/>
              <a:t> krajině se nezvýšil (převaha extenzorů páteře)</a:t>
            </a:r>
          </a:p>
          <a:p>
            <a:r>
              <a:rPr lang="cs-CZ" dirty="0"/>
              <a:t>laterální migrace TH-L přechodu</a:t>
            </a:r>
          </a:p>
          <a:p>
            <a:r>
              <a:rPr lang="cs-CZ" dirty="0"/>
              <a:t>laterální migrace pupku nebo SIAS</a:t>
            </a:r>
          </a:p>
          <a:p>
            <a:r>
              <a:rPr lang="cs-CZ" dirty="0"/>
              <a:t>lateralizace či mírná extenze v oblasti TH-L přechodu</a:t>
            </a:r>
          </a:p>
          <a:p>
            <a:r>
              <a:rPr lang="cs-CZ" dirty="0"/>
              <a:t>pohyb hrudníku </a:t>
            </a:r>
            <a:r>
              <a:rPr lang="cs-CZ" dirty="0" err="1"/>
              <a:t>kranioventrálně</a:t>
            </a:r>
            <a:endParaRPr lang="cs-CZ" dirty="0"/>
          </a:p>
          <a:p>
            <a:r>
              <a:rPr lang="cs-CZ" dirty="0"/>
              <a:t>pánev jde do mírné </a:t>
            </a:r>
            <a:r>
              <a:rPr lang="cs-CZ" dirty="0" err="1"/>
              <a:t>anteverze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AC1F8C3-3DF0-4B75-BA69-8A66A951C5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E3DC0B6-A7F1-47DA-97F4-C71C3CA5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Test flexe kyčelního kloubu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CEA251BC-2ED7-469D-B841-DE6E817D276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688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85EF2BC-4C80-4360-B78D-D7AAADFABD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Výchozí poloha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3ADBD38-D7C2-4C74-863F-4A60479E01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leh na zádech</a:t>
            </a:r>
          </a:p>
          <a:p>
            <a:r>
              <a:rPr lang="cs-CZ" dirty="0"/>
              <a:t> Kyčelní klouby jsou v 90° flexi, mírné zevní rotaci a abdukci na šířku pánve. Kolenní klouby jsou v 90° flexi. Plosky chodidel naléhají celou svou plochou na podložku. </a:t>
            </a:r>
            <a:r>
              <a:rPr lang="cs-CZ" dirty="0" err="1"/>
              <a:t>Hk</a:t>
            </a:r>
            <a:r>
              <a:rPr lang="cs-CZ" dirty="0"/>
              <a:t> volně podél těla</a:t>
            </a:r>
          </a:p>
          <a:p>
            <a:r>
              <a:rPr lang="cs-CZ" dirty="0"/>
              <a:t>PROVEDENÍ:</a:t>
            </a:r>
          </a:p>
          <a:p>
            <a:r>
              <a:rPr lang="cs-CZ" dirty="0"/>
              <a:t>elevace pánve do středního postavení a následně střídání elevace dolních končetin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50841B6-207E-4486-A0B6-609ABAC3A86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Mělo by dojít ke svalové stabilizaci bederní části trupu. </a:t>
            </a:r>
          </a:p>
          <a:p>
            <a:r>
              <a:rPr lang="cs-CZ" dirty="0"/>
              <a:t>Nemělo by dojít k rotaci tohoto úseku, hlava a horní končetiny by měly během vyšetření zachovat pasivní nastavení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5691480E-E612-40E4-B749-D9F013F5E5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Sledujeme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AA6334-C5FA-4D45-ADD9-9AE692CFC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mostu</a:t>
            </a:r>
          </a:p>
        </p:txBody>
      </p:sp>
    </p:spTree>
    <p:extLst>
      <p:ext uri="{BB962C8B-B14F-4D97-AF65-F5344CB8AC3E}">
        <p14:creationId xmlns:p14="http://schemas.microsoft.com/office/powerpoint/2010/main" val="15065295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06B7700-B7C8-42D4-B212-9F6D7D889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Projevy insuficience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23B2DD-14EE-4E06-A081-0F44472381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pokles pánve</a:t>
            </a:r>
          </a:p>
          <a:p>
            <a:r>
              <a:rPr lang="cs-CZ" dirty="0"/>
              <a:t>zvýšená bederní lordóza</a:t>
            </a:r>
          </a:p>
          <a:p>
            <a:r>
              <a:rPr lang="cs-CZ" dirty="0"/>
              <a:t>rotace trupu</a:t>
            </a:r>
          </a:p>
          <a:p>
            <a:r>
              <a:rPr lang="cs-CZ" dirty="0"/>
              <a:t>opření o horní končetiny</a:t>
            </a:r>
          </a:p>
          <a:p>
            <a:r>
              <a:rPr lang="cs-CZ" dirty="0"/>
              <a:t>opření v oblasti záhlaví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817DE1-27BF-4AD6-B6B8-C6BB3DBCB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41451312-1297-45D3-87F1-54EFD6520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mostu</a:t>
            </a:r>
          </a:p>
        </p:txBody>
      </p:sp>
      <p:pic>
        <p:nvPicPr>
          <p:cNvPr id="3074" name="Picture 2" descr="How to Perform Bridging Exercise?">
            <a:extLst>
              <a:ext uri="{FF2B5EF4-FFF2-40B4-BE49-F238E27FC236}">
                <a16:creationId xmlns:a16="http://schemas.microsoft.com/office/drawing/2014/main" id="{A2CDD40E-069D-4461-9830-34FE8318665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931" y="4200789"/>
            <a:ext cx="3686175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9 Most Common Exercises ▻ How to do Them Right">
            <a:extLst>
              <a:ext uri="{FF2B5EF4-FFF2-40B4-BE49-F238E27FC236}">
                <a16:creationId xmlns:a16="http://schemas.microsoft.com/office/drawing/2014/main" id="{98109D97-0DFA-4911-8777-B467A9F5E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139" y="2415537"/>
            <a:ext cx="3473450" cy="40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923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D78CF6B-D846-4F09-87EC-4D8D1A99D2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vÝchozí</a:t>
            </a:r>
            <a:r>
              <a:rPr lang="cs-CZ" dirty="0"/>
              <a:t> poloha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1F75D0-8F7B-4EE2-8893-2F4B781529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poloha na boku s paralelním uložením dolních končetin</a:t>
            </a:r>
          </a:p>
          <a:p>
            <a:r>
              <a:rPr lang="cs-CZ" dirty="0"/>
              <a:t>spodní horní končetina musí během testu zaujmout oporu 90° flexi a pronaci v loketním kloubu. S</a:t>
            </a:r>
          </a:p>
          <a:p>
            <a:r>
              <a:rPr lang="cs-CZ" dirty="0"/>
              <a:t>vrchní horní končetina je volně položena podél těla. </a:t>
            </a:r>
          </a:p>
          <a:p>
            <a:r>
              <a:rPr lang="cs-CZ" dirty="0"/>
              <a:t>Během testu se pacient zvedne a opře se o horní končetinu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C0E263F-8B07-44AA-95C6-82C311F2ABB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Během testu se pacient zvedne a opře se o horní končetinu.</a:t>
            </a:r>
          </a:p>
          <a:p>
            <a:r>
              <a:rPr lang="cs-CZ" dirty="0"/>
              <a:t>Při správném provedení nastane stabilizace trupu bez rotace. </a:t>
            </a:r>
          </a:p>
          <a:p>
            <a:r>
              <a:rPr lang="cs-CZ" dirty="0"/>
              <a:t>Dále zde dochází k centrovanému postavení ramenního kloubu s kaudálním a abdukčním postavením lopatky spodní horní končetiny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1704F15-3474-4588-B7CD-04FE106964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sledujeme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084193E-8FE1-4F87-A873-30A120A2C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bočního mostu</a:t>
            </a:r>
          </a:p>
        </p:txBody>
      </p:sp>
    </p:spTree>
    <p:extLst>
      <p:ext uri="{BB962C8B-B14F-4D97-AF65-F5344CB8AC3E}">
        <p14:creationId xmlns:p14="http://schemas.microsoft.com/office/powerpoint/2010/main" val="23419574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4756FC1-A330-4E40-8F76-C02D90A92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Projevy insuficience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E4B452-90A7-4F03-945F-A7D386855D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pokles pánve</a:t>
            </a:r>
          </a:p>
          <a:p>
            <a:r>
              <a:rPr lang="cs-CZ" dirty="0"/>
              <a:t>rotace trupu</a:t>
            </a:r>
          </a:p>
          <a:p>
            <a:r>
              <a:rPr lang="cs-CZ" dirty="0"/>
              <a:t>decentrace ramenního kloubu s elevací a addukčním nastavením lopatky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20EC949-BD4A-4108-8032-F98F60D8DF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3238" y="3476245"/>
            <a:ext cx="4270248" cy="704087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F022513F-7726-4510-83F2-5858D445C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bočního mostu</a:t>
            </a:r>
          </a:p>
        </p:txBody>
      </p:sp>
      <p:pic>
        <p:nvPicPr>
          <p:cNvPr id="5122" name="Picture 2" descr="Set Of Right And Wrong Side Plank Position. Physical Training For Losing  Weight, Reduction In Fat Mass. Royalty Free SVG, Cliparts, Vectors, And  Stock Illustration. Image 68958110.">
            <a:extLst>
              <a:ext uri="{FF2B5EF4-FFF2-40B4-BE49-F238E27FC236}">
                <a16:creationId xmlns:a16="http://schemas.microsoft.com/office/drawing/2014/main" id="{AD091E91-5754-457D-A0BD-749ADD5709F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4441637"/>
            <a:ext cx="2310606" cy="231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rength — Workouts — New England LMSC">
            <a:extLst>
              <a:ext uri="{FF2B5EF4-FFF2-40B4-BE49-F238E27FC236}">
                <a16:creationId xmlns:a16="http://schemas.microsoft.com/office/drawing/2014/main" id="{69102AB2-A099-47B0-A649-0222F60D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062" y="2474836"/>
            <a:ext cx="3933603" cy="393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700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308311-51AD-45D3-9E5E-024C0470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Centrovaná pozice kloubu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689EA4-420A-47B6-A29D-38D6E08FE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Při fyziologickém vývoji mozku – CNS řídí pohybové vzory tak, aby byla díky vyvážené </a:t>
            </a:r>
            <a:r>
              <a:rPr lang="cs-CZ" dirty="0" err="1"/>
              <a:t>koaktivační</a:t>
            </a:r>
            <a:r>
              <a:rPr lang="cs-CZ" dirty="0"/>
              <a:t> svalové souhře zachována funkční centrace= neutrální poloha v kloubu nebo segmentu v průběhu celého pohybu.</a:t>
            </a:r>
          </a:p>
          <a:p>
            <a:r>
              <a:rPr lang="cs-CZ" dirty="0"/>
              <a:t>Znamená to, že segment je optimálně biomechanicky zatížený</a:t>
            </a:r>
          </a:p>
          <a:p>
            <a:r>
              <a:rPr lang="cs-CZ" dirty="0"/>
              <a:t>Optimální centrovaná pozice je mechanicky výhodná a umožňuje ekonomickou práci svalů – maximální vyvážení mezi agonisty a antagonisty</a:t>
            </a:r>
          </a:p>
          <a:p>
            <a:r>
              <a:rPr lang="cs-CZ" dirty="0"/>
              <a:t>Maximální krytí (symetrické) krytí kloubních ploch</a:t>
            </a:r>
          </a:p>
          <a:p>
            <a:r>
              <a:rPr lang="cs-CZ" dirty="0"/>
              <a:t>Umožňuje maximální svalový tah</a:t>
            </a:r>
          </a:p>
          <a:p>
            <a:r>
              <a:rPr lang="cs-CZ" dirty="0"/>
              <a:t>Protektivní vliv</a:t>
            </a:r>
          </a:p>
        </p:txBody>
      </p:sp>
    </p:spTree>
    <p:extLst>
      <p:ext uri="{BB962C8B-B14F-4D97-AF65-F5344CB8AC3E}">
        <p14:creationId xmlns:p14="http://schemas.microsoft.com/office/powerpoint/2010/main" val="15047626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01AD9-081D-4169-BA99-C0DE21F7F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3M model vleže na zádech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48038F-1D8A-447A-873D-1A42C7927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Postup: </a:t>
            </a:r>
          </a:p>
          <a:p>
            <a:r>
              <a:rPr lang="cs-CZ" dirty="0"/>
              <a:t>A) neutrální nastavení hrudníku a pánve</a:t>
            </a:r>
          </a:p>
          <a:p>
            <a:r>
              <a:rPr lang="cs-CZ" dirty="0"/>
              <a:t>B) kde strukturální překážka k dosažení neutrálního postavení – odstranit – rozvolnění hrudníku, mezižeberních prostor, mm. </a:t>
            </a:r>
            <a:r>
              <a:rPr lang="cs-CZ" dirty="0" err="1"/>
              <a:t>Pectorales</a:t>
            </a:r>
            <a:endParaRPr lang="cs-CZ" dirty="0"/>
          </a:p>
          <a:p>
            <a:r>
              <a:rPr lang="cs-CZ" dirty="0"/>
              <a:t>C) samotný nácvik sagitální stabilizace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53352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C7898F-CC70-4226-B3A1-7DCC06BE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Nácvik bráničního dýchání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21A282-D3D7-4A0A-8FBA-CE54ADE23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Nedílná součást všech cviků</a:t>
            </a:r>
          </a:p>
          <a:p>
            <a:r>
              <a:rPr lang="cs-CZ" dirty="0"/>
              <a:t>Centrum </a:t>
            </a:r>
            <a:r>
              <a:rPr lang="cs-CZ" dirty="0" err="1"/>
              <a:t>tendineum</a:t>
            </a:r>
            <a:r>
              <a:rPr lang="cs-CZ" dirty="0"/>
              <a:t> bránice sestupuje kaudálně</a:t>
            </a:r>
          </a:p>
          <a:p>
            <a:r>
              <a:rPr lang="cs-CZ" dirty="0"/>
              <a:t>Kaudální žebra se pohybují při nádechu </a:t>
            </a:r>
            <a:r>
              <a:rPr lang="cs-CZ" dirty="0" err="1"/>
              <a:t>laterolaterálně</a:t>
            </a:r>
            <a:endParaRPr lang="cs-CZ" dirty="0"/>
          </a:p>
          <a:p>
            <a:r>
              <a:rPr lang="cs-CZ" dirty="0"/>
              <a:t>Rovnoměrně se zvýší IAP</a:t>
            </a:r>
          </a:p>
          <a:p>
            <a:r>
              <a:rPr lang="cs-CZ" dirty="0"/>
              <a:t>Terapeut: palpuje distribuci hydrostatického tlaku  při zadržení dechu a při inspiraci- cílem je </a:t>
            </a:r>
            <a:r>
              <a:rPr lang="cs-CZ" dirty="0" err="1"/>
              <a:t>koaktivita</a:t>
            </a:r>
            <a:r>
              <a:rPr lang="cs-CZ" dirty="0"/>
              <a:t> břišních svalů</a:t>
            </a:r>
          </a:p>
        </p:txBody>
      </p:sp>
      <p:pic>
        <p:nvPicPr>
          <p:cNvPr id="6148" name="Picture 4" descr="DNS App">
            <a:extLst>
              <a:ext uri="{FF2B5EF4-FFF2-40B4-BE49-F238E27FC236}">
                <a16:creationId xmlns:a16="http://schemas.microsoft.com/office/drawing/2014/main" id="{391E4FDB-B369-449E-8CCB-07B94728A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4573638"/>
            <a:ext cx="3981450" cy="224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514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BFC65-615A-4074-9BD7-E12D39CD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Klíčové principy DNS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B8D21B-E148-4E3C-A0CB-F72CE5524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Vývoj pohybových funkcí je založen na dozrávání CNS</a:t>
            </a:r>
          </a:p>
          <a:p>
            <a:r>
              <a:rPr lang="cs-CZ" dirty="0"/>
              <a:t>Vývoj anatomických struktur úzce souvisí s vývojem pohybových funkcí</a:t>
            </a:r>
          </a:p>
          <a:p>
            <a:r>
              <a:rPr lang="cs-CZ" dirty="0"/>
              <a:t>Pohyb je odrazem funkce CNS</a:t>
            </a:r>
          </a:p>
        </p:txBody>
      </p:sp>
    </p:spTree>
    <p:extLst>
      <p:ext uri="{BB962C8B-B14F-4D97-AF65-F5344CB8AC3E}">
        <p14:creationId xmlns:p14="http://schemas.microsoft.com/office/powerpoint/2010/main" val="3777325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FC2E75-3AF1-41E4-915C-C0F328A0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Posturální ontogeneze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DE7ACC-A041-4701-A5EA-BE156DF41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Probíhá na podkladě zrání CNS: </a:t>
            </a:r>
            <a:r>
              <a:rPr lang="cs-CZ" dirty="0" err="1"/>
              <a:t>neurogeneze</a:t>
            </a:r>
            <a:r>
              <a:rPr lang="cs-CZ" dirty="0"/>
              <a:t>, migrace </a:t>
            </a:r>
            <a:r>
              <a:rPr lang="cs-CZ" dirty="0" err="1"/>
              <a:t>neuroblastů</a:t>
            </a:r>
            <a:r>
              <a:rPr lang="cs-CZ" dirty="0"/>
              <a:t>, </a:t>
            </a:r>
            <a:r>
              <a:rPr lang="cs-CZ" dirty="0" err="1"/>
              <a:t>synaptogeneze</a:t>
            </a:r>
            <a:r>
              <a:rPr lang="cs-CZ" dirty="0"/>
              <a:t>, </a:t>
            </a:r>
            <a:r>
              <a:rPr lang="cs-CZ" dirty="0" err="1"/>
              <a:t>apoptotózy</a:t>
            </a:r>
            <a:r>
              <a:rPr lang="cs-CZ" dirty="0"/>
              <a:t>, </a:t>
            </a:r>
            <a:r>
              <a:rPr lang="cs-CZ" dirty="0" err="1"/>
              <a:t>myelinizace</a:t>
            </a:r>
            <a:endParaRPr lang="cs-CZ" dirty="0"/>
          </a:p>
          <a:p>
            <a:r>
              <a:rPr lang="cs-CZ" dirty="0"/>
              <a:t>Psychomotorický vývoj: </a:t>
            </a:r>
          </a:p>
          <a:p>
            <a:r>
              <a:rPr lang="cs-CZ" dirty="0"/>
              <a:t>genetický determinován, druhově specifický</a:t>
            </a:r>
          </a:p>
          <a:p>
            <a:r>
              <a:rPr lang="cs-CZ" dirty="0"/>
              <a:t>Automatický – nejedná se o proces učení</a:t>
            </a:r>
          </a:p>
          <a:p>
            <a:r>
              <a:rPr lang="cs-CZ" dirty="0"/>
              <a:t>Stimulem je emoční motivace na podkladě podnětů ze zevního prostředí</a:t>
            </a:r>
          </a:p>
          <a:p>
            <a:r>
              <a:rPr lang="cs-CZ" dirty="0"/>
              <a:t>Nejintenzivnější vývoj je v prvních 12-ti měsících a pokračuje a do 4. roku života, dokončován je v 6-ti letech dozráváním mozečku – jemná motorika</a:t>
            </a:r>
          </a:p>
        </p:txBody>
      </p:sp>
    </p:spTree>
    <p:extLst>
      <p:ext uri="{BB962C8B-B14F-4D97-AF65-F5344CB8AC3E}">
        <p14:creationId xmlns:p14="http://schemas.microsoft.com/office/powerpoint/2010/main" val="4225925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9056C-C680-42BA-9362-CC8BBA7BA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posturální stabilizace a reaktivity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082F2D-3123-4885-AA6E-DABED1199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Provádíme pomocí testů hodnotící kvalitu způsobu zapojení  a funkce svalu během stabilizace</a:t>
            </a:r>
          </a:p>
          <a:p>
            <a:r>
              <a:rPr lang="cs-CZ" dirty="0"/>
              <a:t>Základem vyšetření je posouzení svalové souhry zajišťující stabilizaci páteře, pánve a trupu jako základního rámu pohybu končetin</a:t>
            </a:r>
          </a:p>
          <a:p>
            <a:r>
              <a:rPr lang="cs-CZ" dirty="0"/>
              <a:t>DNS testy: 1)napomáhají rozpoznat klíčovou oblast insuficience stabilizační </a:t>
            </a:r>
            <a:r>
              <a:rPr lang="cs-CZ" dirty="0" err="1"/>
              <a:t>fce</a:t>
            </a:r>
            <a:r>
              <a:rPr lang="cs-CZ" dirty="0"/>
              <a:t> svalů</a:t>
            </a:r>
          </a:p>
          <a:p>
            <a:r>
              <a:rPr lang="cs-CZ" dirty="0"/>
              <a:t>2)Testujeme systém  jako celek v dynamických testech</a:t>
            </a:r>
          </a:p>
          <a:p>
            <a:r>
              <a:rPr lang="cs-CZ" dirty="0"/>
              <a:t>3) dané segmenty hodnotíme v OKC i v CKC</a:t>
            </a:r>
          </a:p>
          <a:p>
            <a:r>
              <a:rPr lang="cs-CZ" dirty="0"/>
              <a:t>4) porucha vyváženosti s projeví hyperaktivitou svalů kompenzujících insuficientní </a:t>
            </a:r>
            <a:r>
              <a:rPr lang="cs-CZ" dirty="0" err="1"/>
              <a:t>fci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2946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C2A986-8B7D-4099-BA1A-D1F2A5FA5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DNS Diagnostické testy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4C94A0-3EDA-4405-8771-D3846D6CA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496056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Ukazatelé insuficience:</a:t>
            </a:r>
          </a:p>
          <a:p>
            <a:r>
              <a:rPr lang="cs-CZ" dirty="0"/>
              <a:t>Inspirační postavení hrudníku, neschopnost napřímení v </a:t>
            </a:r>
            <a:r>
              <a:rPr lang="cs-CZ" dirty="0" err="1"/>
              <a:t>Th</a:t>
            </a:r>
            <a:r>
              <a:rPr lang="cs-CZ" dirty="0"/>
              <a:t>, hyperaktivita horní porce m. RA a m. OEA</a:t>
            </a:r>
          </a:p>
          <a:p>
            <a:r>
              <a:rPr lang="cs-CZ" dirty="0"/>
              <a:t>Migrace pupku kraniálně</a:t>
            </a:r>
          </a:p>
          <a:p>
            <a:r>
              <a:rPr lang="cs-CZ" dirty="0"/>
              <a:t>Konkavity v oblasti třísel</a:t>
            </a:r>
          </a:p>
          <a:p>
            <a:r>
              <a:rPr lang="cs-CZ" dirty="0"/>
              <a:t>Vyklenutí laterální porce břišní stěny – „</a:t>
            </a:r>
            <a:r>
              <a:rPr lang="cs-CZ" dirty="0" err="1"/>
              <a:t>bulging</a:t>
            </a:r>
            <a:r>
              <a:rPr lang="cs-CZ" dirty="0"/>
              <a:t>“, insuficience m. </a:t>
            </a:r>
            <a:r>
              <a:rPr lang="cs-CZ" dirty="0" err="1"/>
              <a:t>tran</a:t>
            </a:r>
            <a:r>
              <a:rPr lang="cs-CZ" dirty="0"/>
              <a:t>. </a:t>
            </a:r>
            <a:r>
              <a:rPr lang="cs-CZ" dirty="0" err="1"/>
              <a:t>abd</a:t>
            </a:r>
            <a:r>
              <a:rPr lang="cs-CZ" dirty="0"/>
              <a:t>.</a:t>
            </a:r>
          </a:p>
          <a:p>
            <a:r>
              <a:rPr lang="cs-CZ" dirty="0"/>
              <a:t>Diastáza břišní</a:t>
            </a:r>
          </a:p>
          <a:p>
            <a:r>
              <a:rPr lang="cs-CZ" dirty="0"/>
              <a:t>Porucha izolovaného pohybu</a:t>
            </a:r>
          </a:p>
          <a:p>
            <a:r>
              <a:rPr lang="cs-CZ" dirty="0"/>
              <a:t>Lateralizace dolních žeber – insuficience šikmých břišních svalů</a:t>
            </a:r>
          </a:p>
          <a:p>
            <a:r>
              <a:rPr lang="cs-CZ" dirty="0" err="1"/>
              <a:t>Hypertonus</a:t>
            </a:r>
            <a:r>
              <a:rPr lang="cs-CZ" dirty="0"/>
              <a:t> PVS</a:t>
            </a:r>
          </a:p>
          <a:p>
            <a:r>
              <a:rPr lang="cs-CZ" dirty="0"/>
              <a:t>Konkavity v oblasti zevních rotátorů KYK</a:t>
            </a:r>
          </a:p>
          <a:p>
            <a:r>
              <a:rPr lang="cs-CZ" dirty="0"/>
              <a:t>Horizontální postavení klíčků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5501882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4676</TotalTime>
  <Words>2405</Words>
  <Application>Microsoft Office PowerPoint</Application>
  <PresentationFormat>Širokoúhlá obrazovka</PresentationFormat>
  <Paragraphs>342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4" baseType="lpstr">
      <vt:lpstr>Arial</vt:lpstr>
      <vt:lpstr>Gill Sans MT</vt:lpstr>
      <vt:lpstr>Balík</vt:lpstr>
      <vt:lpstr>DNS – Dynamická neuromuskulární stabilizace</vt:lpstr>
      <vt:lpstr>DNS</vt:lpstr>
      <vt:lpstr>DNS – co to je?</vt:lpstr>
      <vt:lpstr>Cílem DNS</vt:lpstr>
      <vt:lpstr>Centrovaná pozice kloubu</vt:lpstr>
      <vt:lpstr>Klíčové principy DNS</vt:lpstr>
      <vt:lpstr>Posturální ontogeneze</vt:lpstr>
      <vt:lpstr>Vyšetření posturální stabilizace a reaktivity</vt:lpstr>
      <vt:lpstr>DNS Diagnostické testy</vt:lpstr>
      <vt:lpstr>DNS Diagnostické testy</vt:lpstr>
      <vt:lpstr>1) Brániční test</vt:lpstr>
      <vt:lpstr>1) Brániční test</vt:lpstr>
      <vt:lpstr>1) Brániční test</vt:lpstr>
      <vt:lpstr>2) Testování IAP v sedě</vt:lpstr>
      <vt:lpstr>2) Testování IAP v sedě</vt:lpstr>
      <vt:lpstr>3) Testování IAP vleže</vt:lpstr>
      <vt:lpstr>3) Testování IAP vleže</vt:lpstr>
      <vt:lpstr>3) Testování IAP vleže</vt:lpstr>
      <vt:lpstr>4) Test flexe hlavy a trupu</vt:lpstr>
      <vt:lpstr>4) Test flexe hlavy a trupu</vt:lpstr>
      <vt:lpstr>4) Test flexe hlavy a trupu</vt:lpstr>
      <vt:lpstr>5)Test extenze</vt:lpstr>
      <vt:lpstr>5)Test extenze</vt:lpstr>
      <vt:lpstr>Prezentace aplikace PowerPoint</vt:lpstr>
      <vt:lpstr>Prezentace aplikace PowerPoint</vt:lpstr>
      <vt:lpstr>6) Test elevace paží</vt:lpstr>
      <vt:lpstr>6) Test elevace paží</vt:lpstr>
      <vt:lpstr>Prezentace aplikace PowerPoint</vt:lpstr>
      <vt:lpstr>7) Test v poloze na 4</vt:lpstr>
      <vt:lpstr>7) Test v poloze na 4</vt:lpstr>
      <vt:lpstr>Prezentace aplikace PowerPoint</vt:lpstr>
      <vt:lpstr>8) Test přechodu z kleku do 6 MM VNBŘ</vt:lpstr>
      <vt:lpstr>8) Test přechodu z kleku do 6 MM VNBŘ</vt:lpstr>
      <vt:lpstr>Prezentace aplikace PowerPoint</vt:lpstr>
      <vt:lpstr>9) Test medvěd - nediferencovaný</vt:lpstr>
      <vt:lpstr>9) Test medvěd - nediferencovaný</vt:lpstr>
      <vt:lpstr>9) Test medvěd - nediferencovaný</vt:lpstr>
      <vt:lpstr>Medvěd nediferencovaný</vt:lpstr>
      <vt:lpstr>10) Test hluboký dřep - squat</vt:lpstr>
      <vt:lpstr>10) Test hluboký dřep - squat</vt:lpstr>
      <vt:lpstr>Další testování HSSp – dle Jandy</vt:lpstr>
      <vt:lpstr>Test extenze v kyčli</vt:lpstr>
      <vt:lpstr>TEST EXTENZE V KYČLI</vt:lpstr>
      <vt:lpstr> Test flexe kyčelního kloubu</vt:lpstr>
      <vt:lpstr> Test flexe kyčelního kloubu</vt:lpstr>
      <vt:lpstr>Test mostu</vt:lpstr>
      <vt:lpstr>Test mostu</vt:lpstr>
      <vt:lpstr>Test bočního mostu</vt:lpstr>
      <vt:lpstr>Test bočního mostu</vt:lpstr>
      <vt:lpstr>3M model vleže na zádech</vt:lpstr>
      <vt:lpstr>Nácvik bráničního dýchání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DNS</dc:title>
  <dc:creator>Klára Rodová</dc:creator>
  <cp:lastModifiedBy>Klára Rodová</cp:lastModifiedBy>
  <cp:revision>16</cp:revision>
  <dcterms:created xsi:type="dcterms:W3CDTF">2022-01-26T20:38:26Z</dcterms:created>
  <dcterms:modified xsi:type="dcterms:W3CDTF">2022-04-18T20:40:48Z</dcterms:modified>
</cp:coreProperties>
</file>